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385F2-3248-4F00-998A-0C726BE8EF4A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85CC3F-7B7C-4EC4-9BB2-6392AF858526}">
      <dgm:prSet phldrT="[Text]"/>
      <dgm:spPr/>
      <dgm:t>
        <a:bodyPr/>
        <a:lstStyle/>
        <a:p>
          <a:r>
            <a:rPr lang="en-US" dirty="0" smtClean="0"/>
            <a:t>Dubois:”education for African-Americans should emphasize academics…placed the responsibility for the problems facing African-Americans on Whites” (pp182-83)</a:t>
          </a:r>
          <a:endParaRPr lang="en-US" dirty="0"/>
        </a:p>
      </dgm:t>
    </dgm:pt>
    <dgm:pt modelId="{2F4737FE-1585-4DC4-9215-E4FEDFDF4C46}" type="parTrans" cxnId="{A8AEE27B-33D9-4DED-B475-7D6D516DE890}">
      <dgm:prSet/>
      <dgm:spPr/>
      <dgm:t>
        <a:bodyPr/>
        <a:lstStyle/>
        <a:p>
          <a:endParaRPr lang="en-US"/>
        </a:p>
      </dgm:t>
    </dgm:pt>
    <dgm:pt modelId="{149531B6-A23E-4984-8426-1BF2457E85E9}" type="sibTrans" cxnId="{A8AEE27B-33D9-4DED-B475-7D6D516DE890}">
      <dgm:prSet/>
      <dgm:spPr/>
      <dgm:t>
        <a:bodyPr/>
        <a:lstStyle/>
        <a:p>
          <a:endParaRPr lang="en-US"/>
        </a:p>
      </dgm:t>
    </dgm:pt>
    <dgm:pt modelId="{F2EAA3EF-795E-41BA-B5BA-88308294ECBA}">
      <dgm:prSet phldrT="[Text]"/>
      <dgm:spPr/>
      <dgm:t>
        <a:bodyPr/>
        <a:lstStyle/>
        <a:p>
          <a:r>
            <a:rPr lang="en-US" dirty="0" smtClean="0"/>
            <a:t>Washington:“…willing to forgo social equality until Whites saw Blacks as deserving of it; pledged the continued dedication of Blacks to Whites…encouraging Whites to place the problems faced by Blacks on Blacks themselves” (pp182-83)</a:t>
          </a:r>
          <a:endParaRPr lang="en-US" dirty="0"/>
        </a:p>
      </dgm:t>
    </dgm:pt>
    <dgm:pt modelId="{4586FA35-9AE0-4F67-9F8F-34D0BEE85164}" type="parTrans" cxnId="{F0857A3D-B860-4871-9C4D-2B1CCBAF4307}">
      <dgm:prSet/>
      <dgm:spPr/>
      <dgm:t>
        <a:bodyPr/>
        <a:lstStyle/>
        <a:p>
          <a:endParaRPr lang="en-US"/>
        </a:p>
      </dgm:t>
    </dgm:pt>
    <dgm:pt modelId="{75AA0F43-F9E8-4E13-8CDB-A4EECC1C923F}" type="sibTrans" cxnId="{F0857A3D-B860-4871-9C4D-2B1CCBAF4307}">
      <dgm:prSet/>
      <dgm:spPr/>
      <dgm:t>
        <a:bodyPr/>
        <a:lstStyle/>
        <a:p>
          <a:endParaRPr lang="en-US"/>
        </a:p>
      </dgm:t>
    </dgm:pt>
    <dgm:pt modelId="{4838D49D-EFAB-4E09-AE7A-202E0A248793}" type="pres">
      <dgm:prSet presAssocID="{3C3385F2-3248-4F00-998A-0C726BE8EF4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8F8686-F68F-468F-877C-603EE0B5F93D}" type="pres">
      <dgm:prSet presAssocID="{3C3385F2-3248-4F00-998A-0C726BE8EF4A}" presName="ribbon" presStyleLbl="node1" presStyleIdx="0" presStyleCnt="1"/>
      <dgm:spPr/>
    </dgm:pt>
    <dgm:pt modelId="{89613C03-D681-4725-9A5C-119EE5533ED4}" type="pres">
      <dgm:prSet presAssocID="{3C3385F2-3248-4F00-998A-0C726BE8EF4A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2D341-EA8F-4B34-8C21-9171355B979F}" type="pres">
      <dgm:prSet presAssocID="{3C3385F2-3248-4F00-998A-0C726BE8EF4A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E6B4F5-32CB-4ED2-AD16-405800F3EFDD}" type="presOf" srcId="{F2EAA3EF-795E-41BA-B5BA-88308294ECBA}" destId="{E6E2D341-EA8F-4B34-8C21-9171355B979F}" srcOrd="0" destOrd="0" presId="urn:microsoft.com/office/officeart/2005/8/layout/arrow6"/>
    <dgm:cxn modelId="{D0F8B024-344F-4763-BB5F-632EADFDF3B9}" type="presOf" srcId="{3C3385F2-3248-4F00-998A-0C726BE8EF4A}" destId="{4838D49D-EFAB-4E09-AE7A-202E0A248793}" srcOrd="0" destOrd="0" presId="urn:microsoft.com/office/officeart/2005/8/layout/arrow6"/>
    <dgm:cxn modelId="{A8AEE27B-33D9-4DED-B475-7D6D516DE890}" srcId="{3C3385F2-3248-4F00-998A-0C726BE8EF4A}" destId="{CF85CC3F-7B7C-4EC4-9BB2-6392AF858526}" srcOrd="0" destOrd="0" parTransId="{2F4737FE-1585-4DC4-9215-E4FEDFDF4C46}" sibTransId="{149531B6-A23E-4984-8426-1BF2457E85E9}"/>
    <dgm:cxn modelId="{E46F5264-08E6-4DEA-ACED-96369050318F}" type="presOf" srcId="{CF85CC3F-7B7C-4EC4-9BB2-6392AF858526}" destId="{89613C03-D681-4725-9A5C-119EE5533ED4}" srcOrd="0" destOrd="0" presId="urn:microsoft.com/office/officeart/2005/8/layout/arrow6"/>
    <dgm:cxn modelId="{F0857A3D-B860-4871-9C4D-2B1CCBAF4307}" srcId="{3C3385F2-3248-4F00-998A-0C726BE8EF4A}" destId="{F2EAA3EF-795E-41BA-B5BA-88308294ECBA}" srcOrd="1" destOrd="0" parTransId="{4586FA35-9AE0-4F67-9F8F-34D0BEE85164}" sibTransId="{75AA0F43-F9E8-4E13-8CDB-A4EECC1C923F}"/>
    <dgm:cxn modelId="{101C8A37-6BEB-4470-90CC-23CF79B25C87}" type="presParOf" srcId="{4838D49D-EFAB-4E09-AE7A-202E0A248793}" destId="{B28F8686-F68F-468F-877C-603EE0B5F93D}" srcOrd="0" destOrd="0" presId="urn:microsoft.com/office/officeart/2005/8/layout/arrow6"/>
    <dgm:cxn modelId="{52CDC90D-BAE4-448C-AD1B-EB22E01E5DC5}" type="presParOf" srcId="{4838D49D-EFAB-4E09-AE7A-202E0A248793}" destId="{89613C03-D681-4725-9A5C-119EE5533ED4}" srcOrd="1" destOrd="0" presId="urn:microsoft.com/office/officeart/2005/8/layout/arrow6"/>
    <dgm:cxn modelId="{E189FBEB-F71A-42C5-B867-FE1793409869}" type="presParOf" srcId="{4838D49D-EFAB-4E09-AE7A-202E0A248793}" destId="{E6E2D341-EA8F-4B34-8C21-9171355B979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F8686-F68F-468F-877C-603EE0B5F93D}">
      <dsp:nvSpPr>
        <dsp:cNvPr id="0" name=""/>
        <dsp:cNvSpPr/>
      </dsp:nvSpPr>
      <dsp:spPr>
        <a:xfrm>
          <a:off x="0" y="640080"/>
          <a:ext cx="8229600" cy="329184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13C03-D681-4725-9A5C-119EE5533ED4}">
      <dsp:nvSpPr>
        <dsp:cNvPr id="0" name=""/>
        <dsp:cNvSpPr/>
      </dsp:nvSpPr>
      <dsp:spPr>
        <a:xfrm>
          <a:off x="987552" y="1216151"/>
          <a:ext cx="2715768" cy="1613001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Dubois:”education for African-Americans should emphasize academics…placed the responsibility for the problems facing African-Americans on Whites” (pp182-83)</a:t>
          </a:r>
          <a:endParaRPr lang="en-US" sz="1500" kern="1200" dirty="0"/>
        </a:p>
      </dsp:txBody>
      <dsp:txXfrm>
        <a:off x="987552" y="1216151"/>
        <a:ext cx="2715768" cy="1613001"/>
      </dsp:txXfrm>
    </dsp:sp>
    <dsp:sp modelId="{E6E2D341-EA8F-4B34-8C21-9171355B979F}">
      <dsp:nvSpPr>
        <dsp:cNvPr id="0" name=""/>
        <dsp:cNvSpPr/>
      </dsp:nvSpPr>
      <dsp:spPr>
        <a:xfrm>
          <a:off x="4114800" y="1742846"/>
          <a:ext cx="3209544" cy="1613001"/>
        </a:xfrm>
        <a:prstGeom prst="rect">
          <a:avLst/>
        </a:prstGeom>
        <a:noFill/>
        <a:ln w="381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Washington:“…willing to forgo social equality until Whites saw Blacks as deserving of it; pledged the continued dedication of Blacks to Whites…encouraging Whites to place the problems faced by Blacks on Blacks themselves” (pp182-83)</a:t>
          </a:r>
          <a:endParaRPr lang="en-US" sz="1500" kern="1200" dirty="0"/>
        </a:p>
      </dsp:txBody>
      <dsp:txXfrm>
        <a:off x="4114800" y="1742846"/>
        <a:ext cx="3209544" cy="1613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F24CE-4138-4431-B642-DD723D3E2BE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E933A-51D5-4231-84A4-B1872D0BB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92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E933A-51D5-4231-84A4-B1872D0BB4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05FCBA-7E9A-446B-9D21-690AD45713D5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ACDA4A-D57B-466E-BE43-830990C23EB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Stephanie Grant; Vanessa Broughton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 Making of African Americans in a White America”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Chattel </a:t>
            </a:r>
            <a:r>
              <a:rPr lang="en-US" dirty="0" smtClean="0"/>
              <a:t>slavery</a:t>
            </a:r>
          </a:p>
          <a:p>
            <a:pPr lvl="1"/>
            <a:r>
              <a:rPr lang="en-US" dirty="0" smtClean="0"/>
              <a:t>Africans and their descendants</a:t>
            </a:r>
            <a:r>
              <a:rPr lang="en-US" i="1" dirty="0" smtClean="0"/>
              <a:t>, as </a:t>
            </a:r>
            <a:r>
              <a:rPr lang="en-US" i="1" u="sng" dirty="0" smtClean="0"/>
              <a:t>property</a:t>
            </a:r>
          </a:p>
          <a:p>
            <a:pPr lvl="1"/>
            <a:r>
              <a:rPr lang="en-US" dirty="0" smtClean="0"/>
              <a:t>Institutional and individual racism has its origin in the institution of slavery</a:t>
            </a:r>
          </a:p>
          <a:p>
            <a:pPr lvl="1"/>
            <a:r>
              <a:rPr lang="en-US" dirty="0" smtClean="0"/>
              <a:t>Racial formation:</a:t>
            </a:r>
          </a:p>
          <a:p>
            <a:pPr lvl="2"/>
            <a:r>
              <a:rPr lang="en-US" dirty="0" smtClean="0"/>
              <a:t>“…equating Black Africans with slavery served to reinforce blackness as an inferior race” (pp.178)</a:t>
            </a:r>
          </a:p>
          <a:p>
            <a:pPr lvl="1"/>
            <a:r>
              <a:rPr lang="en-US" dirty="0" smtClean="0"/>
              <a:t>Institution of slavery protected by the U.S. Constitution</a:t>
            </a:r>
          </a:p>
          <a:p>
            <a:pPr lvl="2"/>
            <a:r>
              <a:rPr lang="en-US" dirty="0" smtClean="0"/>
              <a:t>Governed by </a:t>
            </a:r>
            <a:r>
              <a:rPr lang="en-US" i="1" dirty="0" smtClean="0"/>
              <a:t>slave codes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Chapter 7:pp174-193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institutionalizaton of segregation gave White supremacy its ultimate authority” (pp 180)</a:t>
            </a:r>
          </a:p>
          <a:p>
            <a:r>
              <a:rPr lang="en-US" i="1" dirty="0" smtClean="0"/>
              <a:t>Plessy v. Ferguson:</a:t>
            </a:r>
          </a:p>
          <a:p>
            <a:pPr lvl="1"/>
            <a:r>
              <a:rPr lang="en-US" i="1" dirty="0" smtClean="0"/>
              <a:t>“state laws requiring </a:t>
            </a:r>
            <a:r>
              <a:rPr lang="en-US" i="1" u="sng" dirty="0" smtClean="0"/>
              <a:t>separate but equal </a:t>
            </a:r>
            <a:r>
              <a:rPr lang="en-US" i="1" dirty="0" smtClean="0"/>
              <a:t>accommodations for Blacks were a reasonable use of state government power” (pp 181)</a:t>
            </a:r>
          </a:p>
          <a:p>
            <a:pPr lvl="2"/>
            <a:r>
              <a:rPr lang="en-US" i="1" dirty="0" smtClean="0"/>
              <a:t>Jim crow; White primary</a:t>
            </a:r>
          </a:p>
          <a:p>
            <a:pPr lvl="2"/>
            <a:r>
              <a:rPr lang="en-US" i="1" dirty="0" smtClean="0"/>
              <a:t>Restrictive covenant-property cannot be rented or sold to certain minority groups; deemed unconstitutional in 1948 by the Supreme Court (Smith v. Allwright) (pp 184)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Slavery’s Aftermath: Segregation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Talented tenth vs. Politics of Accommodation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Brown v. Board of Education of Topeka, Kansas</a:t>
            </a:r>
          </a:p>
          <a:p>
            <a:pPr lvl="1"/>
            <a:r>
              <a:rPr lang="en-US" dirty="0" smtClean="0"/>
              <a:t>Supreme Court ruled “separate educational facilities are inherently unequal” (pp 186)</a:t>
            </a:r>
          </a:p>
          <a:p>
            <a:r>
              <a:rPr lang="en-US" i="1" dirty="0" smtClean="0"/>
              <a:t>Bus boycott </a:t>
            </a:r>
          </a:p>
          <a:p>
            <a:pPr lvl="1"/>
            <a:r>
              <a:rPr lang="en-US" i="1" dirty="0" smtClean="0"/>
              <a:t>Civil disobedience-right to disobey the law under certain circumstances</a:t>
            </a:r>
          </a:p>
          <a:p>
            <a:pPr lvl="2"/>
            <a:r>
              <a:rPr lang="en-US" i="1" dirty="0" smtClean="0"/>
              <a:t>Rosa Parks</a:t>
            </a:r>
          </a:p>
          <a:p>
            <a:pPr lvl="2"/>
            <a:r>
              <a:rPr lang="en-US" i="1" dirty="0" smtClean="0"/>
              <a:t>M.L. King-series of marches demanding fair employment, desegregated schools, release of 3,000 people arrested for participating in the marches (pp 187)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Movement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power, as Schaefer notes is a reaction to White violence against Blacks. (pp 190).</a:t>
            </a:r>
          </a:p>
          <a:p>
            <a:pPr lvl="1"/>
            <a:r>
              <a:rPr lang="en-US" dirty="0" smtClean="0"/>
              <a:t>Stokley Carmichael-reject the goal of assimilation into White middle-class society (pp 190).</a:t>
            </a:r>
          </a:p>
          <a:p>
            <a:pPr lvl="1"/>
            <a:r>
              <a:rPr lang="en-US" dirty="0" smtClean="0"/>
              <a:t>M.L.K.-saw Black Power as a “cry of disappointment” but acknowledged its positive meaning.</a:t>
            </a:r>
          </a:p>
          <a:p>
            <a:pPr lvl="1"/>
            <a:r>
              <a:rPr lang="en-US" dirty="0" smtClean="0"/>
              <a:t>Malcolm X (3 min. video):</a:t>
            </a:r>
          </a:p>
          <a:p>
            <a:pPr lvl="2"/>
            <a:r>
              <a:rPr lang="en-US" dirty="0"/>
              <a:t>http://www.youtube.com/watch?feature=player_detailpage&amp;v=izy6BiCV3Nw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Black Power		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9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355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“The Making of African Americans in a White America”</vt:lpstr>
      <vt:lpstr>Overview of Chapter 7:pp174-193</vt:lpstr>
      <vt:lpstr>Slavery’s Aftermath: Segregation</vt:lpstr>
      <vt:lpstr>Talented tenth vs. Politics of Accommodation</vt:lpstr>
      <vt:lpstr>Civil Rights Movement</vt:lpstr>
      <vt:lpstr> Black Power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temeba</dc:creator>
  <cp:lastModifiedBy>stgrant</cp:lastModifiedBy>
  <cp:revision>21</cp:revision>
  <dcterms:created xsi:type="dcterms:W3CDTF">2014-04-12T05:56:47Z</dcterms:created>
  <dcterms:modified xsi:type="dcterms:W3CDTF">2014-04-24T19:34:53Z</dcterms:modified>
</cp:coreProperties>
</file>