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6" r:id="rId8"/>
    <p:sldId id="267" r:id="rId9"/>
    <p:sldId id="262" r:id="rId10"/>
    <p:sldId id="263" r:id="rId11"/>
    <p:sldId id="264" r:id="rId12"/>
    <p:sldId id="265" r:id="rId13"/>
  </p:sldIdLst>
  <p:sldSz cx="10080625" cy="7559675"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198" y="-90"/>
      </p:cViewPr>
      <p:guideLst>
        <p:guide orient="horz" pos="2381"/>
        <p:guide pos="317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174409" cy="479623"/>
          </a:xfrm>
          <a:prstGeom prst="rect">
            <a:avLst/>
          </a:prstGeom>
          <a:noFill/>
          <a:ln>
            <a:noFill/>
          </a:ln>
        </p:spPr>
        <p:txBody>
          <a:bodyPr vert="horz" lIns="83412" tIns="41706" rIns="83412" bIns="41706" compatLnSpc="0"/>
          <a:lstStyle/>
          <a:p>
            <a:pPr hangingPunct="0">
              <a:defRPr sz="1400"/>
            </a:pPr>
            <a:endParaRPr lang="en-US" sz="1300">
              <a:latin typeface="Arial" pitchFamily="18"/>
              <a:ea typeface="MS Gothic" pitchFamily="2"/>
              <a:cs typeface="Tahoma" pitchFamily="2"/>
            </a:endParaRPr>
          </a:p>
        </p:txBody>
      </p:sp>
      <p:sp>
        <p:nvSpPr>
          <p:cNvPr id="3" name="Date Placeholder 2"/>
          <p:cNvSpPr txBox="1">
            <a:spLocks noGrp="1"/>
          </p:cNvSpPr>
          <p:nvPr>
            <p:ph type="dt" sz="quarter" idx="1"/>
          </p:nvPr>
        </p:nvSpPr>
        <p:spPr>
          <a:xfrm>
            <a:off x="4140673" y="0"/>
            <a:ext cx="3174409" cy="479623"/>
          </a:xfrm>
          <a:prstGeom prst="rect">
            <a:avLst/>
          </a:prstGeom>
          <a:noFill/>
          <a:ln>
            <a:noFill/>
          </a:ln>
        </p:spPr>
        <p:txBody>
          <a:bodyPr vert="horz" lIns="83412" tIns="41706" rIns="83412" bIns="41706" compatLnSpc="0"/>
          <a:lstStyle/>
          <a:p>
            <a:pPr algn="r" hangingPunct="0">
              <a:defRPr sz="1400"/>
            </a:pPr>
            <a:endParaRPr lang="en-US" sz="1300">
              <a:latin typeface="Arial" pitchFamily="18"/>
              <a:ea typeface="MS Gothic" pitchFamily="2"/>
              <a:cs typeface="Tahoma" pitchFamily="2"/>
            </a:endParaRPr>
          </a:p>
        </p:txBody>
      </p:sp>
      <p:sp>
        <p:nvSpPr>
          <p:cNvPr id="4" name="Footer Placeholder 3"/>
          <p:cNvSpPr txBox="1">
            <a:spLocks noGrp="1"/>
          </p:cNvSpPr>
          <p:nvPr>
            <p:ph type="ftr" sz="quarter" idx="2"/>
          </p:nvPr>
        </p:nvSpPr>
        <p:spPr>
          <a:xfrm>
            <a:off x="0" y="9121532"/>
            <a:ext cx="3174409" cy="479623"/>
          </a:xfrm>
          <a:prstGeom prst="rect">
            <a:avLst/>
          </a:prstGeom>
          <a:noFill/>
          <a:ln>
            <a:noFill/>
          </a:ln>
        </p:spPr>
        <p:txBody>
          <a:bodyPr vert="horz" lIns="83412" tIns="41706" rIns="83412" bIns="41706" anchor="b" compatLnSpc="0"/>
          <a:lstStyle/>
          <a:p>
            <a:pPr hangingPunct="0">
              <a:defRPr sz="1400"/>
            </a:pPr>
            <a:endParaRPr lang="en-US" sz="1300">
              <a:latin typeface="Arial" pitchFamily="18"/>
              <a:ea typeface="MS Gothic" pitchFamily="2"/>
              <a:cs typeface="Tahoma" pitchFamily="2"/>
            </a:endParaRPr>
          </a:p>
        </p:txBody>
      </p:sp>
      <p:sp>
        <p:nvSpPr>
          <p:cNvPr id="5" name="Slide Number Placeholder 4"/>
          <p:cNvSpPr txBox="1">
            <a:spLocks noGrp="1"/>
          </p:cNvSpPr>
          <p:nvPr>
            <p:ph type="sldNum" sz="quarter" idx="3"/>
          </p:nvPr>
        </p:nvSpPr>
        <p:spPr>
          <a:xfrm>
            <a:off x="4140673" y="9121532"/>
            <a:ext cx="3174409" cy="479623"/>
          </a:xfrm>
          <a:prstGeom prst="rect">
            <a:avLst/>
          </a:prstGeom>
          <a:noFill/>
          <a:ln>
            <a:noFill/>
          </a:ln>
        </p:spPr>
        <p:txBody>
          <a:bodyPr vert="horz" lIns="83412" tIns="41706" rIns="83412" bIns="41706" anchor="b" compatLnSpc="0"/>
          <a:lstStyle/>
          <a:p>
            <a:pPr algn="r" hangingPunct="0">
              <a:defRPr sz="1400"/>
            </a:pPr>
            <a:fld id="{FB58F36C-A4CB-4F09-8CE7-3B743C36E21D}" type="slidenum">
              <a:rPr lang="en-US" sz="1300">
                <a:latin typeface="Arial" pitchFamily="18"/>
                <a:ea typeface="MS Gothic" pitchFamily="2"/>
                <a:cs typeface="Tahoma" pitchFamily="2"/>
              </a:rPr>
              <a:pPr algn="r" hangingPunct="0">
                <a:defRPr sz="1400"/>
              </a:pPr>
              <a:t>‹#›</a:t>
            </a:fld>
            <a:endParaRPr lang="en-US" sz="1300">
              <a:latin typeface="Arial" pitchFamily="18"/>
              <a:ea typeface="MS Gothic" pitchFamily="2"/>
              <a:cs typeface="Tahoma" pitchFamily="2"/>
            </a:endParaRPr>
          </a:p>
        </p:txBody>
      </p:sp>
    </p:spTree>
    <p:extLst>
      <p:ext uri="{BB962C8B-B14F-4D97-AF65-F5344CB8AC3E}">
        <p14:creationId xmlns:p14="http://schemas.microsoft.com/office/powerpoint/2010/main" val="2799422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258888" y="730250"/>
            <a:ext cx="4797425" cy="3598863"/>
          </a:xfrm>
          <a:prstGeom prst="rect">
            <a:avLst/>
          </a:prstGeom>
          <a:noFill/>
          <a:ln>
            <a:noFill/>
            <a:prstDash val="solid"/>
          </a:ln>
        </p:spPr>
      </p:sp>
      <p:sp>
        <p:nvSpPr>
          <p:cNvPr id="3" name="Notes Placeholder 2"/>
          <p:cNvSpPr txBox="1">
            <a:spLocks noGrp="1"/>
          </p:cNvSpPr>
          <p:nvPr>
            <p:ph type="body" sz="quarter" idx="3"/>
          </p:nvPr>
        </p:nvSpPr>
        <p:spPr>
          <a:xfrm>
            <a:off x="731552" y="4560488"/>
            <a:ext cx="5852063" cy="4320292"/>
          </a:xfrm>
          <a:prstGeom prst="rect">
            <a:avLst/>
          </a:prstGeom>
          <a:noFill/>
          <a:ln>
            <a:noFill/>
          </a:ln>
        </p:spPr>
        <p:txBody>
          <a:bodyPr lIns="0" tIns="0" rIns="0" bIns="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4" name="Header Placeholder 3"/>
          <p:cNvSpPr txBox="1">
            <a:spLocks noGrp="1"/>
          </p:cNvSpPr>
          <p:nvPr>
            <p:ph type="hdr" sz="quarter"/>
          </p:nvPr>
        </p:nvSpPr>
        <p:spPr>
          <a:xfrm>
            <a:off x="0" y="0"/>
            <a:ext cx="3174585" cy="479745"/>
          </a:xfrm>
          <a:prstGeom prst="rect">
            <a:avLst/>
          </a:prstGeom>
          <a:noFill/>
          <a:ln>
            <a:noFill/>
          </a:ln>
        </p:spPr>
        <p:txBody>
          <a:bodyPr lIns="0" tIns="0" rIns="0" bIns="0"/>
          <a:lstStyle>
            <a:lvl1pPr marL="0" marR="0" lvl="0" indent="0" rtl="0" hangingPunct="0">
              <a:buNone/>
              <a:tabLst/>
              <a:defRPr lang="en-US" sz="1300">
                <a:solidFill>
                  <a:srgbClr val="FFFFFF"/>
                </a:solidFill>
                <a:latin typeface="Thorndale" pitchFamily="18"/>
                <a:ea typeface="Andale Sans UI" pitchFamily="2"/>
                <a:cs typeface="Tahoma" pitchFamily="2"/>
              </a:defRPr>
            </a:lvl1pPr>
          </a:lstStyle>
          <a:p>
            <a:pPr lvl="0"/>
            <a:endParaRPr lang="en-US"/>
          </a:p>
        </p:txBody>
      </p:sp>
      <p:sp>
        <p:nvSpPr>
          <p:cNvPr id="5" name="Date Placeholder 4"/>
          <p:cNvSpPr txBox="1">
            <a:spLocks noGrp="1"/>
          </p:cNvSpPr>
          <p:nvPr>
            <p:ph type="dt" idx="1"/>
          </p:nvPr>
        </p:nvSpPr>
        <p:spPr>
          <a:xfrm>
            <a:off x="4140581" y="0"/>
            <a:ext cx="3174585" cy="479745"/>
          </a:xfrm>
          <a:prstGeom prst="rect">
            <a:avLst/>
          </a:prstGeom>
          <a:noFill/>
          <a:ln>
            <a:noFill/>
          </a:ln>
        </p:spPr>
        <p:txBody>
          <a:bodyPr lIns="0" tIns="0" rIns="0" bIns="0"/>
          <a:lstStyle>
            <a:lvl1pPr marL="0" marR="0" lvl="0" indent="0" algn="r" rtl="0" hangingPunct="0">
              <a:buNone/>
              <a:tabLst/>
              <a:defRPr lang="en-US" sz="1300">
                <a:solidFill>
                  <a:srgbClr val="FFFFFF"/>
                </a:solidFill>
                <a:latin typeface="Thorndale" pitchFamily="18"/>
                <a:ea typeface="Andale Sans UI" pitchFamily="2"/>
                <a:cs typeface="Tahoma" pitchFamily="2"/>
              </a:defRPr>
            </a:lvl1pPr>
          </a:lstStyle>
          <a:p>
            <a:pPr lvl="0"/>
            <a:endParaRPr lang="en-US"/>
          </a:p>
        </p:txBody>
      </p:sp>
      <p:sp>
        <p:nvSpPr>
          <p:cNvPr id="6" name="Footer Placeholder 5"/>
          <p:cNvSpPr txBox="1">
            <a:spLocks noGrp="1"/>
          </p:cNvSpPr>
          <p:nvPr>
            <p:ph type="ftr" sz="quarter" idx="4"/>
          </p:nvPr>
        </p:nvSpPr>
        <p:spPr>
          <a:xfrm>
            <a:off x="0" y="9121300"/>
            <a:ext cx="3174585" cy="479745"/>
          </a:xfrm>
          <a:prstGeom prst="rect">
            <a:avLst/>
          </a:prstGeom>
          <a:noFill/>
          <a:ln>
            <a:noFill/>
          </a:ln>
        </p:spPr>
        <p:txBody>
          <a:bodyPr lIns="0" tIns="0" rIns="0" bIns="0" anchor="b"/>
          <a:lstStyle>
            <a:lvl1pPr marL="0" marR="0" lvl="0" indent="0" rtl="0" hangingPunct="0">
              <a:buNone/>
              <a:tabLst/>
              <a:defRPr lang="en-US" sz="1300">
                <a:solidFill>
                  <a:srgbClr val="FFFFFF"/>
                </a:solidFill>
                <a:latin typeface="Thorndale" pitchFamily="18"/>
                <a:ea typeface="Andale Sans UI" pitchFamily="2"/>
                <a:cs typeface="Tahoma" pitchFamily="2"/>
              </a:defRPr>
            </a:lvl1pPr>
          </a:lstStyle>
          <a:p>
            <a:pPr lvl="0"/>
            <a:endParaRPr lang="en-US"/>
          </a:p>
        </p:txBody>
      </p:sp>
      <p:sp>
        <p:nvSpPr>
          <p:cNvPr id="7" name="Slide Number Placeholder 6"/>
          <p:cNvSpPr txBox="1">
            <a:spLocks noGrp="1"/>
          </p:cNvSpPr>
          <p:nvPr>
            <p:ph type="sldNum" sz="quarter" idx="5"/>
          </p:nvPr>
        </p:nvSpPr>
        <p:spPr>
          <a:xfrm>
            <a:off x="4140581" y="9121300"/>
            <a:ext cx="3174585" cy="479745"/>
          </a:xfrm>
          <a:prstGeom prst="rect">
            <a:avLst/>
          </a:prstGeom>
          <a:noFill/>
          <a:ln>
            <a:noFill/>
          </a:ln>
        </p:spPr>
        <p:txBody>
          <a:bodyPr lIns="0" tIns="0" rIns="0" bIns="0" anchor="b"/>
          <a:lstStyle>
            <a:lvl1pPr marL="0" marR="0" lvl="0" indent="0" algn="r" rtl="0" hangingPunct="0">
              <a:buNone/>
              <a:tabLst/>
              <a:defRPr lang="en-US" sz="1300">
                <a:solidFill>
                  <a:srgbClr val="FFFFFF"/>
                </a:solidFill>
                <a:latin typeface="Thorndale" pitchFamily="18"/>
                <a:ea typeface="Andale Sans UI" pitchFamily="2"/>
                <a:cs typeface="Tahoma" pitchFamily="2"/>
              </a:defRPr>
            </a:lvl1pPr>
          </a:lstStyle>
          <a:p>
            <a:pPr lvl="0"/>
            <a:fld id="{09D826FC-E001-4BEB-B6C0-C1AED4986D56}" type="slidenum">
              <a:t>‹#›</a:t>
            </a:fld>
            <a:endParaRPr lang="en-US"/>
          </a:p>
        </p:txBody>
      </p:sp>
    </p:spTree>
    <p:extLst>
      <p:ext uri="{BB962C8B-B14F-4D97-AF65-F5344CB8AC3E}">
        <p14:creationId xmlns:p14="http://schemas.microsoft.com/office/powerpoint/2010/main" val="2738965829"/>
      </p:ext>
    </p:extLst>
  </p:cSld>
  <p:clrMap bg1="lt1" tx1="dk1" bg2="lt2" tx2="dk2" accent1="accent1" accent2="accent2" accent3="accent3" accent4="accent4" accent5="accent5" accent6="accent6" hlink="hlink" folHlink="folHlink"/>
  <p:notesStyle>
    <a:lvl1pPr marL="216000" marR="0" indent="-216000" rtl="0" hangingPunct="0">
      <a:tabLst/>
      <a:defRPr lang="en-US" sz="2000" b="0" i="0" u="none" strike="noStrike">
        <a:ln>
          <a:noFill/>
        </a:ln>
        <a:latin typeface="Albany" pitchFamily="18"/>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307777"/>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57300" y="730250"/>
            <a:ext cx="4799013" cy="3598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31552" y="4560488"/>
            <a:ext cx="5852063" cy="423947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BABEF928-A51E-48C0-9459-E90D77DAD4C9}" type="slidenum">
              <a:t>‹#›</a:t>
            </a:fld>
            <a:endParaRPr lang="en-US"/>
          </a:p>
        </p:txBody>
      </p:sp>
    </p:spTree>
    <p:extLst>
      <p:ext uri="{BB962C8B-B14F-4D97-AF65-F5344CB8AC3E}">
        <p14:creationId xmlns:p14="http://schemas.microsoft.com/office/powerpoint/2010/main" val="11212005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EAFCC05F-7F4D-468C-A2C2-16189F31FE17}" type="slidenum">
              <a:t>‹#›</a:t>
            </a:fld>
            <a:endParaRPr lang="en-US"/>
          </a:p>
        </p:txBody>
      </p:sp>
    </p:spTree>
    <p:extLst>
      <p:ext uri="{BB962C8B-B14F-4D97-AF65-F5344CB8AC3E}">
        <p14:creationId xmlns:p14="http://schemas.microsoft.com/office/powerpoint/2010/main" val="1725629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850" y="301625"/>
            <a:ext cx="2266950" cy="6456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3212" cy="6456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9A2154CB-4969-4067-809C-1E30B18D4B1B}" type="slidenum">
              <a:t>‹#›</a:t>
            </a:fld>
            <a:endParaRPr lang="en-US"/>
          </a:p>
        </p:txBody>
      </p:sp>
    </p:spTree>
    <p:extLst>
      <p:ext uri="{BB962C8B-B14F-4D97-AF65-F5344CB8AC3E}">
        <p14:creationId xmlns:p14="http://schemas.microsoft.com/office/powerpoint/2010/main" val="16507345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508E75F7-00CA-474D-92D6-0B6ED2E7BFF9}" type="slidenum">
              <a:t>‹#›</a:t>
            </a:fld>
            <a:endParaRPr lang="en-US"/>
          </a:p>
        </p:txBody>
      </p:sp>
    </p:spTree>
    <p:extLst>
      <p:ext uri="{BB962C8B-B14F-4D97-AF65-F5344CB8AC3E}">
        <p14:creationId xmlns:p14="http://schemas.microsoft.com/office/powerpoint/2010/main" val="41298905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2A718E6B-06CD-4986-A38A-A7D557A51B03}" type="slidenum">
              <a:t>‹#›</a:t>
            </a:fld>
            <a:endParaRPr lang="en-US"/>
          </a:p>
        </p:txBody>
      </p:sp>
    </p:spTree>
    <p:extLst>
      <p:ext uri="{BB962C8B-B14F-4D97-AF65-F5344CB8AC3E}">
        <p14:creationId xmlns:p14="http://schemas.microsoft.com/office/powerpoint/2010/main" val="14328386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9287"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4925" y="1768475"/>
            <a:ext cx="446087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0A5480F2-A8DF-4577-B454-91C194FFB87C}" type="slidenum">
              <a:t>‹#›</a:t>
            </a:fld>
            <a:endParaRPr lang="en-US"/>
          </a:p>
        </p:txBody>
      </p:sp>
    </p:spTree>
    <p:extLst>
      <p:ext uri="{BB962C8B-B14F-4D97-AF65-F5344CB8AC3E}">
        <p14:creationId xmlns:p14="http://schemas.microsoft.com/office/powerpoint/2010/main" val="26667368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lvl="0"/>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14289C96-DB2C-4755-822A-BBFAE90F777E}" type="slidenum">
              <a:t>‹#›</a:t>
            </a:fld>
            <a:endParaRPr lang="en-US"/>
          </a:p>
        </p:txBody>
      </p:sp>
    </p:spTree>
    <p:extLst>
      <p:ext uri="{BB962C8B-B14F-4D97-AF65-F5344CB8AC3E}">
        <p14:creationId xmlns:p14="http://schemas.microsoft.com/office/powerpoint/2010/main" val="40222152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lvl="0"/>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4840D5A8-4AF7-48B4-BA1F-8AFB5D52AB1B}" type="slidenum">
              <a:t>‹#›</a:t>
            </a:fld>
            <a:endParaRPr lang="en-US"/>
          </a:p>
        </p:txBody>
      </p:sp>
    </p:spTree>
    <p:extLst>
      <p:ext uri="{BB962C8B-B14F-4D97-AF65-F5344CB8AC3E}">
        <p14:creationId xmlns:p14="http://schemas.microsoft.com/office/powerpoint/2010/main" val="42049666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925FDCD9-EDEC-44B7-AD94-35A0A29E3F0D}" type="slidenum">
              <a:t>‹#›</a:t>
            </a:fld>
            <a:endParaRPr lang="en-US"/>
          </a:p>
        </p:txBody>
      </p:sp>
    </p:spTree>
    <p:extLst>
      <p:ext uri="{BB962C8B-B14F-4D97-AF65-F5344CB8AC3E}">
        <p14:creationId xmlns:p14="http://schemas.microsoft.com/office/powerpoint/2010/main" val="28806601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E7A4B6A6-394A-43C9-BE08-10B3B0A0DD5A}" type="slidenum">
              <a:t>‹#›</a:t>
            </a:fld>
            <a:endParaRPr lang="en-US"/>
          </a:p>
        </p:txBody>
      </p:sp>
    </p:spTree>
    <p:extLst>
      <p:ext uri="{BB962C8B-B14F-4D97-AF65-F5344CB8AC3E}">
        <p14:creationId xmlns:p14="http://schemas.microsoft.com/office/powerpoint/2010/main" val="25381507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AD1AE923-E05F-4357-85EF-75958CF8180F}" type="slidenum">
              <a:t>‹#›</a:t>
            </a:fld>
            <a:endParaRPr lang="en-US"/>
          </a:p>
        </p:txBody>
      </p:sp>
    </p:spTree>
    <p:extLst>
      <p:ext uri="{BB962C8B-B14F-4D97-AF65-F5344CB8AC3E}">
        <p14:creationId xmlns:p14="http://schemas.microsoft.com/office/powerpoint/2010/main" val="17950453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3" name="Text Placeholder 2"/>
          <p:cNvSpPr txBox="1">
            <a:spLocks noGrp="1"/>
          </p:cNvSpPr>
          <p:nvPr>
            <p:ph type="body" idx="1"/>
          </p:nvPr>
        </p:nvSpPr>
        <p:spPr>
          <a:xfrm>
            <a:off x="503999" y="1769040"/>
            <a:ext cx="9071640" cy="4989240"/>
          </a:xfrm>
          <a:prstGeom prst="rect">
            <a:avLst/>
          </a:prstGeom>
          <a:noFill/>
          <a:ln>
            <a:noFill/>
          </a:ln>
        </p:spPr>
        <p:txBody>
          <a:bodyPr lIns="0" tIns="0" rIns="0" bIns="0"/>
          <a:lstStyle>
            <a:defPPr marL="432000" marR="0" lvl="0" indent="-324000">
              <a:spcBef>
                <a:spcPts val="0"/>
              </a:spcBef>
              <a:spcAft>
                <a:spcPts val="1417"/>
              </a:spcAft>
              <a:buClr>
                <a:srgbClr val="FFCC99"/>
              </a:buClr>
              <a:buSzPct val="45000"/>
              <a:buFont typeface="StarSymbol"/>
              <a:buNone/>
              <a:defRPr lang="en-US" sz="3200" b="0" i="0" u="none" strike="noStrike">
                <a:ln>
                  <a:noFill/>
                </a:ln>
                <a:solidFill>
                  <a:srgbClr val="FFFFFF"/>
                </a:solidFill>
                <a:latin typeface="Albany" pitchFamily="18"/>
                <a:ea typeface="Andale Sans UI" pitchFamily="2"/>
                <a:cs typeface="Tahoma" pitchFamily="2"/>
              </a:defRPr>
            </a:defPPr>
            <a:lvl1pPr marL="432000" marR="0" lvl="0" indent="-324000">
              <a:spcBef>
                <a:spcPts val="0"/>
              </a:spcBef>
              <a:spcAft>
                <a:spcPts val="1417"/>
              </a:spcAft>
              <a:buClr>
                <a:srgbClr val="FFCC99"/>
              </a:buClr>
              <a:buSzPct val="45000"/>
              <a:buFont typeface="StarSymbol"/>
              <a:buChar char="●"/>
              <a:defRPr lang="en-US" sz="3200" b="0" i="0" u="none" strike="noStrike">
                <a:ln>
                  <a:noFill/>
                </a:ln>
                <a:solidFill>
                  <a:srgbClr val="FFFFFF"/>
                </a:solidFill>
                <a:latin typeface="Albany" pitchFamily="18"/>
                <a:ea typeface="Andale Sans UI" pitchFamily="2"/>
                <a:cs typeface="Tahoma" pitchFamily="2"/>
              </a:defRPr>
            </a:lvl1pPr>
            <a:lvl2pPr marL="864000" marR="0" lvl="1" indent="-288000">
              <a:spcBef>
                <a:spcPts val="0"/>
              </a:spcBef>
              <a:spcAft>
                <a:spcPts val="1134"/>
              </a:spcAft>
              <a:buClr>
                <a:srgbClr val="FFCC99"/>
              </a:buClr>
              <a:buSzPct val="75000"/>
              <a:buFont typeface="StarSymbol"/>
              <a:buChar char="–"/>
              <a:defRPr lang="en-US" sz="2800" b="0" i="0" u="none" strike="noStrike">
                <a:ln>
                  <a:noFill/>
                </a:ln>
                <a:solidFill>
                  <a:srgbClr val="FFFFFF"/>
                </a:solidFill>
                <a:latin typeface="Albany" pitchFamily="18"/>
                <a:ea typeface="Andale Sans UI" pitchFamily="2"/>
                <a:cs typeface="Tahoma" pitchFamily="2"/>
              </a:defRPr>
            </a:lvl2pPr>
            <a:lvl3pPr marL="1296000" marR="0" lvl="2" indent="-216000">
              <a:spcBef>
                <a:spcPts val="0"/>
              </a:spcBef>
              <a:spcAft>
                <a:spcPts val="850"/>
              </a:spcAft>
              <a:buClr>
                <a:srgbClr val="FFCC99"/>
              </a:buClr>
              <a:buSzPct val="45000"/>
              <a:buFont typeface="StarSymbol"/>
              <a:buChar char="●"/>
              <a:defRPr lang="en-US" sz="2400" b="0" i="0" u="none" strike="noStrike">
                <a:ln>
                  <a:noFill/>
                </a:ln>
                <a:solidFill>
                  <a:srgbClr val="FFFFFF"/>
                </a:solidFill>
                <a:latin typeface="Albany" pitchFamily="18"/>
                <a:ea typeface="Andale Sans UI" pitchFamily="2"/>
                <a:cs typeface="Tahoma" pitchFamily="2"/>
              </a:defRPr>
            </a:lvl3pPr>
            <a:lvl4pPr marL="1728000" marR="0" lvl="3" indent="-216000">
              <a:spcBef>
                <a:spcPts val="0"/>
              </a:spcBef>
              <a:spcAft>
                <a:spcPts val="567"/>
              </a:spcAft>
              <a:buClr>
                <a:srgbClr val="FFCC99"/>
              </a:buClr>
              <a:buSzPct val="75000"/>
              <a:buFont typeface="StarSymbol"/>
              <a:buChar char="–"/>
              <a:defRPr lang="en-US" sz="2000" b="0" i="0" u="none" strike="noStrike">
                <a:ln>
                  <a:noFill/>
                </a:ln>
                <a:solidFill>
                  <a:srgbClr val="FFFFFF"/>
                </a:solidFill>
                <a:latin typeface="Albany" pitchFamily="18"/>
                <a:ea typeface="Andale Sans UI" pitchFamily="2"/>
                <a:cs typeface="Tahoma" pitchFamily="2"/>
              </a:defRPr>
            </a:lvl4pPr>
            <a:lvl5pPr marL="2160000" marR="0" lvl="4" indent="-216000">
              <a:spcBef>
                <a:spcPts val="0"/>
              </a:spcBef>
              <a:spcAft>
                <a:spcPts val="283"/>
              </a:spcAft>
              <a:buClr>
                <a:srgbClr val="FFCC99"/>
              </a:buClr>
              <a:buSzPct val="45000"/>
              <a:buFont typeface="StarSymbol"/>
              <a:buChar char="●"/>
              <a:defRPr lang="en-US" sz="2000" b="0" i="0" u="none" strike="noStrike">
                <a:ln>
                  <a:noFill/>
                </a:ln>
                <a:solidFill>
                  <a:srgbClr val="FFFFFF"/>
                </a:solidFill>
                <a:latin typeface="Albany" pitchFamily="18"/>
                <a:ea typeface="Andale Sans UI" pitchFamily="2"/>
                <a:cs typeface="Tahoma" pitchFamily="2"/>
              </a:defRPr>
            </a:lvl5pPr>
            <a:lvl6pPr marL="2592000" marR="0" lvl="5" indent="-216000">
              <a:spcBef>
                <a:spcPts val="0"/>
              </a:spcBef>
              <a:spcAft>
                <a:spcPts val="283"/>
              </a:spcAft>
              <a:buClr>
                <a:srgbClr val="FFCC99"/>
              </a:buClr>
              <a:buSzPct val="45000"/>
              <a:buFont typeface="StarSymbol"/>
              <a:buChar char="●"/>
              <a:defRPr lang="en-US" sz="2000" b="0" i="0" u="none" strike="noStrike">
                <a:ln>
                  <a:noFill/>
                </a:ln>
                <a:solidFill>
                  <a:srgbClr val="FFFFFF"/>
                </a:solidFill>
                <a:latin typeface="Albany" pitchFamily="18"/>
                <a:ea typeface="Andale Sans UI" pitchFamily="2"/>
                <a:cs typeface="Tahoma" pitchFamily="2"/>
              </a:defRPr>
            </a:lvl6pPr>
            <a:lvl7pPr marL="3024000" marR="0" lvl="6" indent="-216000">
              <a:spcBef>
                <a:spcPts val="0"/>
              </a:spcBef>
              <a:spcAft>
                <a:spcPts val="283"/>
              </a:spcAft>
              <a:buClr>
                <a:srgbClr val="FFCC99"/>
              </a:buClr>
              <a:buSzPct val="45000"/>
              <a:buFont typeface="StarSymbol"/>
              <a:buChar char="●"/>
              <a:defRPr lang="en-US" sz="2000" b="0" i="0" u="none" strike="noStrike">
                <a:ln>
                  <a:noFill/>
                </a:ln>
                <a:solidFill>
                  <a:srgbClr val="FFFFFF"/>
                </a:solidFill>
                <a:latin typeface="Albany" pitchFamily="18"/>
                <a:ea typeface="Andale Sans UI" pitchFamily="2"/>
                <a:cs typeface="Tahoma" pitchFamily="2"/>
              </a:defRPr>
            </a:lvl7pPr>
            <a:lvl8pPr marL="3456000" marR="0" lvl="7" indent="-216000">
              <a:spcBef>
                <a:spcPts val="0"/>
              </a:spcBef>
              <a:spcAft>
                <a:spcPts val="283"/>
              </a:spcAft>
              <a:buClr>
                <a:srgbClr val="FFCC99"/>
              </a:buClr>
              <a:buSzPct val="45000"/>
              <a:buFont typeface="StarSymbol"/>
              <a:buChar char="●"/>
              <a:defRPr lang="en-US" sz="2000" b="0" i="0" u="none" strike="noStrike">
                <a:ln>
                  <a:noFill/>
                </a:ln>
                <a:solidFill>
                  <a:srgbClr val="FFFFFF"/>
                </a:solidFill>
                <a:latin typeface="Albany" pitchFamily="18"/>
                <a:ea typeface="Andale Sans UI" pitchFamily="2"/>
                <a:cs typeface="Tahoma" pitchFamily="2"/>
              </a:defRPr>
            </a:lvl8pPr>
            <a:lvl9pPr marL="3887999" marR="0" lvl="8" indent="-216000">
              <a:spcBef>
                <a:spcPts val="0"/>
              </a:spcBef>
              <a:spcAft>
                <a:spcPts val="283"/>
              </a:spcAft>
              <a:buClr>
                <a:srgbClr val="FFCC99"/>
              </a:buClr>
              <a:buSzPct val="45000"/>
              <a:buFont typeface="StarSymbol"/>
              <a:buChar char="●"/>
              <a:defRPr lang="en-US" sz="2000" b="0" i="0" u="none" strike="noStrike">
                <a:ln>
                  <a:noFill/>
                </a:ln>
                <a:solidFill>
                  <a:srgbClr val="FFFFFF"/>
                </a:solidFill>
                <a:latin typeface="Albany" pitchFamily="18"/>
                <a:ea typeface="Andale Sans UI" pitchFamily="2"/>
                <a:cs typeface="Tahoma"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txBox="1">
            <a:spLocks noGrp="1"/>
          </p:cNvSpPr>
          <p:nvPr>
            <p:ph type="dt" sz="half" idx="2"/>
          </p:nvPr>
        </p:nvSpPr>
        <p:spPr>
          <a:xfrm>
            <a:off x="503999" y="6887160"/>
            <a:ext cx="2348280" cy="521280"/>
          </a:xfrm>
          <a:prstGeom prst="rect">
            <a:avLst/>
          </a:prstGeom>
          <a:noFill/>
          <a:ln>
            <a:noFill/>
          </a:ln>
        </p:spPr>
        <p:txBody>
          <a:bodyPr lIns="0" tIns="0" rIns="0" bIns="0"/>
          <a:lstStyle>
            <a:lvl1pPr marL="0" marR="0" lvl="0" indent="0" rtl="0" hangingPunct="0">
              <a:buNone/>
              <a:tabLst/>
              <a:defRPr lang="en-US" sz="1400">
                <a:solidFill>
                  <a:srgbClr val="FFFFFF"/>
                </a:solidFill>
                <a:latin typeface="Thorndale" pitchFamily="18"/>
                <a:ea typeface="Andale Sans UI" pitchFamily="2"/>
                <a:cs typeface="Tahoma" pitchFamily="2"/>
              </a:defRPr>
            </a:lvl1pPr>
          </a:lstStyle>
          <a:p>
            <a:pPr lvl="0"/>
            <a:endParaRPr lang="en-US"/>
          </a:p>
        </p:txBody>
      </p:sp>
      <p:sp>
        <p:nvSpPr>
          <p:cNvPr id="5" name="Footer Placeholder 4"/>
          <p:cNvSpPr txBox="1">
            <a:spLocks noGrp="1"/>
          </p:cNvSpPr>
          <p:nvPr>
            <p:ph type="ftr" sz="quarter" idx="3"/>
          </p:nvPr>
        </p:nvSpPr>
        <p:spPr>
          <a:xfrm>
            <a:off x="3447360" y="6887160"/>
            <a:ext cx="3195000" cy="521280"/>
          </a:xfrm>
          <a:prstGeom prst="rect">
            <a:avLst/>
          </a:prstGeom>
          <a:noFill/>
          <a:ln>
            <a:noFill/>
          </a:ln>
        </p:spPr>
        <p:txBody>
          <a:bodyPr lIns="0" tIns="0" rIns="0" bIns="0"/>
          <a:lstStyle>
            <a:lvl1pPr marL="0" marR="0" lvl="0" indent="0" algn="ctr" rtl="0" hangingPunct="0">
              <a:buNone/>
              <a:tabLst/>
              <a:defRPr lang="en-US" sz="1400">
                <a:solidFill>
                  <a:srgbClr val="FFFFFF"/>
                </a:solidFill>
                <a:latin typeface="Thorndale" pitchFamily="18"/>
                <a:ea typeface="Andale Sans UI" pitchFamily="2"/>
                <a:cs typeface="Tahoma" pitchFamily="2"/>
              </a:defRPr>
            </a:lvl1pPr>
          </a:lstStyle>
          <a:p>
            <a:pPr lvl="0"/>
            <a:endParaRPr lang="en-US"/>
          </a:p>
        </p:txBody>
      </p:sp>
      <p:sp>
        <p:nvSpPr>
          <p:cNvPr id="6" name="Slide Number Placeholder 5"/>
          <p:cNvSpPr txBox="1">
            <a:spLocks noGrp="1"/>
          </p:cNvSpPr>
          <p:nvPr>
            <p:ph type="sldNum" sz="quarter" idx="4"/>
          </p:nvPr>
        </p:nvSpPr>
        <p:spPr>
          <a:xfrm>
            <a:off x="7227360" y="6887160"/>
            <a:ext cx="2348280" cy="521280"/>
          </a:xfrm>
          <a:prstGeom prst="rect">
            <a:avLst/>
          </a:prstGeom>
          <a:noFill/>
          <a:ln>
            <a:noFill/>
          </a:ln>
        </p:spPr>
        <p:txBody>
          <a:bodyPr lIns="0" tIns="0" rIns="0" bIns="0"/>
          <a:lstStyle>
            <a:lvl1pPr marL="0" marR="0" lvl="0" indent="0" algn="r" rtl="0" hangingPunct="0">
              <a:buNone/>
              <a:tabLst/>
              <a:defRPr lang="en-US" sz="1400">
                <a:solidFill>
                  <a:srgbClr val="FFFFFF"/>
                </a:solidFill>
                <a:latin typeface="Thorndale" pitchFamily="18"/>
                <a:ea typeface="Andale Sans UI" pitchFamily="2"/>
                <a:cs typeface="Tahoma" pitchFamily="2"/>
              </a:defRPr>
            </a:lvl1pPr>
          </a:lstStyle>
          <a:p>
            <a:pPr lvl="0"/>
            <a:fld id="{920A4E45-B3D4-488D-BDA9-8CF081AD8378}"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rtl="0" hangingPunct="0">
        <a:tabLst/>
        <a:defRPr lang="en-US" sz="4400" b="0" i="0" u="none" strike="noStrike">
          <a:ln>
            <a:noFill/>
          </a:ln>
          <a:solidFill>
            <a:srgbClr val="FFFFFF"/>
          </a:solidFill>
          <a:latin typeface="Albany" pitchFamily="18"/>
          <a:cs typeface="Tahoma" pitchFamily="2"/>
        </a:defRPr>
      </a:lvl1pPr>
    </p:titleStyle>
    <p:bodyStyle>
      <a:lvl1pPr marL="432000" marR="0" indent="-324000" rtl="0" hangingPunct="0">
        <a:spcBef>
          <a:spcPts val="0"/>
        </a:spcBef>
        <a:spcAft>
          <a:spcPts val="1417"/>
        </a:spcAft>
        <a:tabLst/>
        <a:defRPr lang="en-US" sz="3200" b="0" i="0" u="none" strike="noStrike">
          <a:ln>
            <a:noFill/>
          </a:ln>
          <a:solidFill>
            <a:srgbClr val="FFFFFF"/>
          </a:solidFill>
          <a:latin typeface="Albany" pitchFamily="18"/>
          <a:cs typeface="Tahoma" pitchFamily="2"/>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111384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Case scenario</a:t>
            </a:r>
          </a:p>
        </p:txBody>
      </p:sp>
      <p:sp>
        <p:nvSpPr>
          <p:cNvPr id="3" name="Subtitle 2"/>
          <p:cNvSpPr txBox="1">
            <a:spLocks noGrp="1"/>
          </p:cNvSpPr>
          <p:nvPr>
            <p:ph type="subTitle" idx="4294967295"/>
          </p:nvPr>
        </p:nvSpPr>
        <p:spPr>
          <a:xfrm>
            <a:off x="529560" y="914400"/>
            <a:ext cx="9071640" cy="649944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ctr">
              <a:buNone/>
            </a:pPr>
            <a:r>
              <a:rPr lang="en-US"/>
              <a:t>Mental illness and Social Work Practice</a:t>
            </a:r>
          </a:p>
          <a:p>
            <a:pPr marL="0" lvl="0" indent="-216000" algn="ctr">
              <a:buNone/>
            </a:pPr>
            <a:endParaRPr lang="en-US"/>
          </a:p>
          <a:p>
            <a:pPr marL="0" lvl="0" indent="-216000" algn="ctr">
              <a:buNone/>
            </a:pPr>
            <a:r>
              <a:rPr lang="en-US"/>
              <a:t>Instructor: Chris Leamy</a:t>
            </a:r>
          </a:p>
          <a:p>
            <a:pPr marL="0" lvl="0" indent="-216000" algn="ctr">
              <a:buNone/>
            </a:pPr>
            <a:endParaRPr lang="en-US"/>
          </a:p>
          <a:p>
            <a:pPr marL="0" lvl="0" indent="-216000" algn="ctr">
              <a:buNone/>
            </a:pPr>
            <a:r>
              <a:rPr lang="en-US"/>
              <a:t>Presentation By: Sarah Taylor</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307440"/>
            <a:ext cx="9071640" cy="125028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Literature says about prognosis cont.</a:t>
            </a:r>
          </a:p>
        </p:txBody>
      </p:sp>
      <p:sp>
        <p:nvSpPr>
          <p:cNvPr id="3" name="Subtitle 2"/>
          <p:cNvSpPr txBox="1">
            <a:spLocks noGrp="1"/>
          </p:cNvSpPr>
          <p:nvPr>
            <p:ph type="subTitle" idx="4294967295"/>
          </p:nvPr>
        </p:nvSpPr>
        <p:spPr>
          <a:xfrm>
            <a:off x="503999" y="1814040"/>
            <a:ext cx="9071640" cy="489924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ctr">
              <a:buNone/>
            </a:pPr>
            <a:r>
              <a:rPr lang="en-US"/>
              <a:t>According to our book, Mental Health in Social Work, Autism spectrum disorder states that Autism at its core is a genetic, neurobiology disorder, although specific causes have not yet been identified.</a:t>
            </a:r>
          </a:p>
          <a:p>
            <a:pPr marL="0" lvl="0" indent="-216000" algn="ctr">
              <a:buNone/>
            </a:pPr>
            <a:endParaRPr lang="en-US"/>
          </a:p>
          <a:p>
            <a:pPr marL="0" lvl="0" indent="-216000" algn="ctr">
              <a:buNone/>
            </a:pPr>
            <a:r>
              <a:rPr lang="en-US"/>
              <a:t>Again as like the DSM V the book points to heredity</a:t>
            </a:r>
          </a:p>
          <a:p>
            <a:pPr marL="0" lvl="0" indent="-216000" algn="ctr">
              <a:buNone/>
            </a:pPr>
            <a:r>
              <a:rPr lang="en-US"/>
              <a:t>One difference I noted was that our book also brings up the possibility of brain abnormality's   </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29560" y="19944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t>Tentative intervention plan</a:t>
            </a:r>
          </a:p>
        </p:txBody>
      </p:sp>
      <p:sp>
        <p:nvSpPr>
          <p:cNvPr id="3" name="Subtitle 2"/>
          <p:cNvSpPr txBox="1">
            <a:spLocks noGrp="1"/>
          </p:cNvSpPr>
          <p:nvPr>
            <p:ph type="subTitle" idx="4294967295"/>
          </p:nvPr>
        </p:nvSpPr>
        <p:spPr>
          <a:xfrm>
            <a:off x="472320" y="1600200"/>
            <a:ext cx="9071640" cy="668916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l">
              <a:buNone/>
            </a:pPr>
            <a:r>
              <a:rPr lang="en-US" sz="1800" dirty="0"/>
              <a:t>After conferring with Austin's school psychologist, his doctor and speech and language pathologist we have devised a tentative intervention plan as follows:</a:t>
            </a:r>
          </a:p>
          <a:p>
            <a:pPr marL="0" lvl="0" indent="-216000" algn="l">
              <a:buNone/>
            </a:pPr>
            <a:endParaRPr lang="en-US" sz="1800" dirty="0"/>
          </a:p>
          <a:p>
            <a:pPr marL="0" lvl="0" indent="-216000" algn="l">
              <a:buNone/>
            </a:pPr>
            <a:r>
              <a:rPr lang="en-US" sz="1800" dirty="0"/>
              <a:t>1. have </a:t>
            </a:r>
            <a:r>
              <a:rPr lang="en-US" sz="1800" dirty="0" smtClean="0"/>
              <a:t>Austin's </a:t>
            </a:r>
            <a:r>
              <a:rPr lang="en-US" sz="1800" dirty="0"/>
              <a:t>mother look into special education classes at school to see which one(s) could he benefit from.</a:t>
            </a:r>
          </a:p>
          <a:p>
            <a:pPr marL="0" lvl="0" indent="-216000" algn="l">
              <a:buNone/>
            </a:pPr>
            <a:endParaRPr lang="en-US" sz="1800" dirty="0"/>
          </a:p>
          <a:p>
            <a:pPr marL="0" lvl="0" indent="-216000" algn="l">
              <a:buNone/>
            </a:pPr>
            <a:r>
              <a:rPr lang="en-US" sz="1800" dirty="0"/>
              <a:t>2. Family involvement- two hours a day Austin, his parents and younger sibling need to have play time to help Austin socially grow.</a:t>
            </a:r>
          </a:p>
          <a:p>
            <a:pPr marL="0" lvl="0" indent="-216000" algn="l">
              <a:buNone/>
            </a:pPr>
            <a:endParaRPr lang="en-US" sz="1800" dirty="0"/>
          </a:p>
          <a:p>
            <a:pPr marL="0" lvl="0" indent="-216000" algn="l">
              <a:buNone/>
            </a:pPr>
            <a:r>
              <a:rPr lang="en-US" sz="1800" dirty="0"/>
              <a:t>3. Behavioral Management-  Austin's melt-downs need to be less frequent, according to his mother  unusual events cause the melt- downs,  so the parents need to work on introducing new activities to his daily routine and when he completes a task without an issue he can receive a reward.</a:t>
            </a:r>
          </a:p>
          <a:p>
            <a:pPr marL="0" lvl="0" indent="-216000" algn="l">
              <a:buNone/>
            </a:pPr>
            <a:endParaRPr lang="en-US" sz="1800" dirty="0"/>
          </a:p>
          <a:p>
            <a:pPr marL="0" lvl="0" indent="-216000" algn="l">
              <a:buNone/>
            </a:pPr>
            <a:r>
              <a:rPr lang="en-US" sz="1800" dirty="0"/>
              <a:t>4. medication- to help Austin with his melt downs  </a:t>
            </a:r>
          </a:p>
          <a:p>
            <a:pPr marL="0" lvl="0" indent="-216000" algn="ctr">
              <a:buNone/>
            </a:pPr>
            <a:endParaRPr lang="en-US" dirty="0"/>
          </a:p>
          <a:p>
            <a:pPr marL="0" lvl="0" indent="-216000" algn="ctr">
              <a:buNone/>
            </a:pPr>
            <a:endParaRPr lang="en-US" dirty="0"/>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25776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600"/>
              <a:t>Works cited</a:t>
            </a:r>
          </a:p>
        </p:txBody>
      </p:sp>
      <p:sp>
        <p:nvSpPr>
          <p:cNvPr id="3" name="Subtitle 2"/>
          <p:cNvSpPr txBox="1">
            <a:spLocks noGrp="1"/>
          </p:cNvSpPr>
          <p:nvPr>
            <p:ph type="subTitle" idx="4294967295"/>
          </p:nvPr>
        </p:nvSpPr>
        <p:spPr>
          <a:xfrm>
            <a:off x="503999" y="1814400"/>
            <a:ext cx="9071640" cy="489924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l">
              <a:buNone/>
            </a:pPr>
            <a:r>
              <a:rPr lang="en-US" sz="2000"/>
              <a:t>American Psychiatric Association. (2000). </a:t>
            </a:r>
            <a:r>
              <a:rPr lang="en-US" sz="2000" i="1"/>
              <a:t>Diagnostic and statistical </a:t>
            </a:r>
            <a:br>
              <a:rPr lang="en-US" sz="2000" i="1"/>
            </a:br>
            <a:r>
              <a:rPr lang="en-US" sz="2000" i="1"/>
              <a:t>manual of mental disorders</a:t>
            </a:r>
            <a:r>
              <a:rPr lang="en-US" sz="2000"/>
              <a:t> (4th ed., text rev.). Washington, DC: Author.</a:t>
            </a:r>
          </a:p>
          <a:p>
            <a:pPr marL="0" lvl="0" indent="-216000" algn="l">
              <a:buNone/>
            </a:pPr>
            <a:endParaRPr lang="en-US" sz="2000"/>
          </a:p>
          <a:p>
            <a:pPr marL="0" lvl="0" indent="-216000" algn="l">
              <a:buNone/>
            </a:pPr>
            <a:endParaRPr lang="en-US" sz="2000"/>
          </a:p>
          <a:p>
            <a:pPr marL="0" lvl="0" indent="-216000" algn="l">
              <a:buNone/>
            </a:pPr>
            <a:r>
              <a:rPr lang="en-US" sz="2000"/>
              <a:t>American Psychiatric Association. (2013). </a:t>
            </a:r>
            <a:r>
              <a:rPr lang="en-US" sz="2000" i="1"/>
              <a:t>Diagnostic and </a:t>
            </a:r>
            <a:br>
              <a:rPr lang="en-US" sz="2000" i="1"/>
            </a:br>
            <a:r>
              <a:rPr lang="en-US" sz="2000" i="1"/>
              <a:t>statistical manual of mental disorders</a:t>
            </a:r>
            <a:r>
              <a:rPr lang="en-US" sz="2000"/>
              <a:t> (5th ed.). Arlington, VA: </a:t>
            </a:r>
            <a:br>
              <a:rPr lang="en-US" sz="2000"/>
            </a:br>
            <a:r>
              <a:rPr lang="en-US" sz="2000"/>
              <a:t>American Psychiatric Publishing.</a:t>
            </a:r>
          </a:p>
          <a:p>
            <a:pPr marL="0" lvl="0" indent="-216000" algn="l">
              <a:buNone/>
            </a:pPr>
            <a:endParaRPr lang="en-US" sz="2000"/>
          </a:p>
          <a:p>
            <a:pPr marL="0" lvl="0" indent="-216000" algn="l">
              <a:buNone/>
            </a:pPr>
            <a:endParaRPr lang="en-US" sz="2000"/>
          </a:p>
          <a:p>
            <a:pPr marL="0" lvl="0" indent="-216000" algn="l">
              <a:buNone/>
            </a:pPr>
            <a:r>
              <a:rPr lang="en-US" sz="2000"/>
              <a:t>Corcoran, J. and Walsh , J. (2013). Mental Health In Social Work A Casebook in Diagnosis and Strengths Based Assessment (2</a:t>
            </a:r>
            <a:r>
              <a:rPr lang="en-US" sz="2000" baseline="30000"/>
              <a:t>nd</a:t>
            </a:r>
            <a:r>
              <a:rPr lang="en-US" sz="2000"/>
              <a:t> ed).New Jersey. Person Education.  </a:t>
            </a:r>
          </a:p>
          <a:p>
            <a:pPr marL="0" lvl="0" indent="-216000" algn="l">
              <a:buNone/>
            </a:pPr>
            <a:endParaRPr lang="en-US" sz="2000"/>
          </a:p>
          <a:p>
            <a:pPr marL="0" lvl="0" indent="-216000" algn="l">
              <a:buNone/>
            </a:pPr>
            <a:r>
              <a:rPr lang="en-US" sz="2000" i="1"/>
              <a:t>Childrens gaf sale</a:t>
            </a:r>
            <a:r>
              <a:rPr lang="en-US" sz="2000"/>
              <a:t>. (n.d.). Retrieved from http://people.ehe.osu.edu/dgranello/files/2009/05/childrens-gaf.pdf</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29560" y="228600"/>
            <a:ext cx="9071640" cy="1335240"/>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Case scenario</a:t>
            </a:r>
          </a:p>
        </p:txBody>
      </p:sp>
      <p:sp>
        <p:nvSpPr>
          <p:cNvPr id="3" name="Subtitle 2"/>
          <p:cNvSpPr txBox="1">
            <a:spLocks noGrp="1"/>
          </p:cNvSpPr>
          <p:nvPr>
            <p:ph type="subTitle" idx="4294967295"/>
          </p:nvPr>
        </p:nvSpPr>
        <p:spPr>
          <a:xfrm>
            <a:off x="529560" y="1371599"/>
            <a:ext cx="9071640" cy="5535360"/>
          </a:xfrm>
        </p:spPr>
        <p:txBody>
          <a:bodyPr anchor="ct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0" algn="ctr">
              <a:buNone/>
            </a:pPr>
            <a:r>
              <a:rPr lang="en-US" sz="2600"/>
              <a:t>Austin is a five year old male.</a:t>
            </a:r>
          </a:p>
          <a:p>
            <a:pPr marL="0" lvl="0" indent="0" algn="ctr">
              <a:buNone/>
            </a:pPr>
            <a:r>
              <a:rPr lang="en-US" sz="2600"/>
              <a:t>Austin  resides with both his parents. He  does not speak words, but grunts and makes other unusual noises. He points when he wants something. He is not toilet trained. He has a younger sister that is two years  younger and is more socially appropriate and on task developmentally. He is not in any school programs, even though special services has been offered. His mother is afraid that he would not be able to attend school without melt-down, which does occur frequently during the day. When there is an unusual event, he has a melt down. His father is not actively involved and tends to play with the younger sibling. His mother is his primary caregiver and he tends to be with her all the time. There are not many family members he will go to. Parents noticed at an early age that he was not developing at a “normal” pace.</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34632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t>DSM five axis classification</a:t>
            </a:r>
          </a:p>
        </p:txBody>
      </p:sp>
      <p:sp>
        <p:nvSpPr>
          <p:cNvPr id="3" name="Subtitle 2"/>
          <p:cNvSpPr txBox="1">
            <a:spLocks noGrp="1"/>
          </p:cNvSpPr>
          <p:nvPr>
            <p:ph type="subTitle" idx="4294967295"/>
          </p:nvPr>
        </p:nvSpPr>
        <p:spPr>
          <a:xfrm>
            <a:off x="635400" y="1583640"/>
            <a:ext cx="9071640" cy="1002708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l">
              <a:buNone/>
            </a:pPr>
            <a:endParaRPr lang="en-US" dirty="0"/>
          </a:p>
          <a:p>
            <a:pPr marL="0" lvl="0" indent="-216000" algn="l">
              <a:buNone/>
            </a:pPr>
            <a:endParaRPr lang="en-US" dirty="0" smtClean="0"/>
          </a:p>
          <a:p>
            <a:pPr marL="0" lvl="0" indent="-216000" algn="l">
              <a:buNone/>
            </a:pPr>
            <a:endParaRPr lang="en-US" dirty="0"/>
          </a:p>
          <a:p>
            <a:pPr marL="0" lvl="0" indent="-216000" algn="l">
              <a:buNone/>
            </a:pPr>
            <a:endParaRPr lang="en-US" dirty="0" smtClean="0"/>
          </a:p>
          <a:p>
            <a:pPr marL="0" lvl="0" indent="-216000" algn="l">
              <a:buNone/>
            </a:pPr>
            <a:endParaRPr lang="en-US" dirty="0"/>
          </a:p>
          <a:p>
            <a:pPr marL="0" indent="-216000" algn="l">
              <a:buNone/>
            </a:pPr>
            <a:endParaRPr lang="en-US" dirty="0" smtClean="0"/>
          </a:p>
          <a:p>
            <a:pPr marL="0" indent="-216000" algn="l">
              <a:buNone/>
            </a:pPr>
            <a:endParaRPr lang="en-US" dirty="0"/>
          </a:p>
          <a:p>
            <a:pPr marL="0" indent="-216000" algn="l">
              <a:buNone/>
            </a:pPr>
            <a:r>
              <a:rPr lang="en-US" dirty="0" smtClean="0"/>
              <a:t>Axis I – Autism spectrum disorder</a:t>
            </a:r>
            <a:endParaRPr lang="en-US" dirty="0" smtClean="0"/>
          </a:p>
          <a:p>
            <a:pPr marL="0" lvl="0" indent="-216000" algn="l">
              <a:buNone/>
            </a:pPr>
            <a:r>
              <a:rPr lang="en-US" dirty="0" smtClean="0"/>
              <a:t>Axis </a:t>
            </a:r>
            <a:r>
              <a:rPr lang="en-US" dirty="0"/>
              <a:t>II- </a:t>
            </a:r>
            <a:r>
              <a:rPr lang="en-US" dirty="0" smtClean="0"/>
              <a:t>none</a:t>
            </a:r>
            <a:endParaRPr lang="en-US" dirty="0"/>
          </a:p>
          <a:p>
            <a:pPr marL="0" lvl="0" indent="-216000" algn="l">
              <a:buNone/>
            </a:pPr>
            <a:r>
              <a:rPr lang="en-US" dirty="0"/>
              <a:t>Axis III-  parents stated no known medical </a:t>
            </a:r>
            <a:r>
              <a:rPr lang="en-US" dirty="0" smtClean="0"/>
              <a:t>conditions</a:t>
            </a:r>
            <a:endParaRPr lang="en-US" dirty="0"/>
          </a:p>
          <a:p>
            <a:pPr marL="0" lvl="0" indent="-216000" algn="l">
              <a:buNone/>
            </a:pPr>
            <a:r>
              <a:rPr lang="en-US" dirty="0"/>
              <a:t>Axis IV- socially and developmentally </a:t>
            </a:r>
            <a:r>
              <a:rPr lang="en-US" dirty="0" smtClean="0"/>
              <a:t>immature</a:t>
            </a:r>
            <a:endParaRPr lang="en-US" dirty="0"/>
          </a:p>
          <a:p>
            <a:pPr marL="0" lvl="0" indent="-216000" algn="l">
              <a:buNone/>
            </a:pPr>
            <a:r>
              <a:rPr lang="en-US" dirty="0"/>
              <a:t>Axis V- GAF score: 	40- 50 										</a:t>
            </a:r>
          </a:p>
          <a:p>
            <a:pPr marL="0" lvl="0" indent="-216000" algn="l">
              <a:buNone/>
            </a:pPr>
            <a:endParaRPr lang="en-US" dirty="0"/>
          </a:p>
          <a:p>
            <a:pPr marL="0" lvl="0" indent="-216000" algn="l">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a:p>
            <a:pPr marL="0" lvl="0" indent="-216000" algn="ctr">
              <a:buNone/>
            </a:pPr>
            <a:endParaRPr lang="en-US" dirty="0"/>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34632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Presenting problem(s)</a:t>
            </a:r>
          </a:p>
        </p:txBody>
      </p:sp>
      <p:sp>
        <p:nvSpPr>
          <p:cNvPr id="3" name="TextBox 2"/>
          <p:cNvSpPr txBox="1"/>
          <p:nvPr/>
        </p:nvSpPr>
        <p:spPr>
          <a:xfrm>
            <a:off x="84960" y="2852640"/>
            <a:ext cx="9929880" cy="18237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216000" algn="ctr" rtl="0" hangingPunct="0">
              <a:buNone/>
              <a:tabLst/>
            </a:pPr>
            <a:r>
              <a:rPr lang="en-US" sz="3200" b="0" i="0" u="none" strike="noStrike">
                <a:ln>
                  <a:noFill/>
                </a:ln>
                <a:solidFill>
                  <a:srgbClr val="FFFFFF"/>
                </a:solidFill>
                <a:latin typeface="Albany" pitchFamily="18"/>
                <a:ea typeface="Andale Sans UI" pitchFamily="2"/>
                <a:cs typeface="Tahoma" pitchFamily="2"/>
              </a:rPr>
              <a:t>The presenting problems of not speaking, pointing when he wants something, not being toilet trained, frequent melt-downs throughout the day and not many family members he will go to.</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Subtitle 1"/>
          <p:cNvSpPr txBox="1">
            <a:spLocks noGrp="1"/>
          </p:cNvSpPr>
          <p:nvPr>
            <p:ph type="subTitle" idx="4294967295"/>
          </p:nvPr>
        </p:nvSpPr>
        <p:spPr>
          <a:xfrm>
            <a:off x="457200" y="228600"/>
            <a:ext cx="9071640" cy="729252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ctr">
              <a:buNone/>
            </a:pPr>
            <a:r>
              <a:rPr lang="en-US" dirty="0"/>
              <a:t>Diagnostic criteria of Autism Spectrum Disorder that my client meets.</a:t>
            </a:r>
          </a:p>
          <a:p>
            <a:pPr marL="0" lvl="0" indent="-216000" algn="ctr">
              <a:buNone/>
            </a:pPr>
            <a:endParaRPr lang="en-US" sz="2400" dirty="0"/>
          </a:p>
          <a:p>
            <a:pPr marL="0" lvl="0" indent="-216000" algn="ctr">
              <a:buNone/>
            </a:pPr>
            <a:r>
              <a:rPr lang="en-US" sz="2400" dirty="0" smtClean="0"/>
              <a:t>1</a:t>
            </a:r>
            <a:r>
              <a:rPr lang="en-US" sz="2400" dirty="0"/>
              <a:t>. </a:t>
            </a:r>
            <a:r>
              <a:rPr lang="en-US" sz="2400" dirty="0" smtClean="0"/>
              <a:t>Deficits </a:t>
            </a:r>
            <a:r>
              <a:rPr lang="en-US" sz="2400" dirty="0"/>
              <a:t>in social and emotional </a:t>
            </a:r>
            <a:r>
              <a:rPr lang="en-US" sz="2400" dirty="0" smtClean="0"/>
              <a:t>interaction/communication.</a:t>
            </a:r>
            <a:endParaRPr lang="en-US" sz="2400" dirty="0"/>
          </a:p>
          <a:p>
            <a:pPr marL="0" lvl="0" indent="-216000" algn="ctr">
              <a:buNone/>
            </a:pPr>
            <a:r>
              <a:rPr lang="en-US" sz="2400" dirty="0"/>
              <a:t>2. </a:t>
            </a:r>
            <a:r>
              <a:rPr lang="en-US" sz="2400" dirty="0" smtClean="0"/>
              <a:t>Poor </a:t>
            </a:r>
            <a:r>
              <a:rPr lang="en-US" sz="2400" dirty="0"/>
              <a:t>verbal communication, my clients mother states that Austin does not </a:t>
            </a:r>
            <a:r>
              <a:rPr lang="en-US" sz="2400" dirty="0" smtClean="0"/>
              <a:t>speak.</a:t>
            </a:r>
            <a:endParaRPr lang="en-US" sz="2400" dirty="0"/>
          </a:p>
          <a:p>
            <a:pPr marL="0" lvl="0" indent="-216000" algn="ctr">
              <a:buNone/>
            </a:pPr>
            <a:r>
              <a:rPr lang="en-US" sz="2400" dirty="0"/>
              <a:t>3. </a:t>
            </a:r>
            <a:r>
              <a:rPr lang="en-US" sz="2400" dirty="0" smtClean="0"/>
              <a:t>Stereotyped </a:t>
            </a:r>
            <a:r>
              <a:rPr lang="en-US" sz="2400" dirty="0"/>
              <a:t>or repetitive movements, </a:t>
            </a:r>
            <a:r>
              <a:rPr lang="en-US" sz="2400" dirty="0" smtClean="0"/>
              <a:t>Austin's </a:t>
            </a:r>
            <a:r>
              <a:rPr lang="en-US" sz="2400" dirty="0"/>
              <a:t>mother states that he point to communicate his needs.</a:t>
            </a:r>
          </a:p>
          <a:p>
            <a:pPr marL="0" lvl="0" indent="-216000" algn="ctr">
              <a:buNone/>
            </a:pPr>
            <a:r>
              <a:rPr lang="en-US" sz="2400" dirty="0"/>
              <a:t>4. </a:t>
            </a:r>
            <a:r>
              <a:rPr lang="en-US" sz="2400" dirty="0" smtClean="0"/>
              <a:t>Insistence </a:t>
            </a:r>
            <a:r>
              <a:rPr lang="en-US" sz="2400" dirty="0"/>
              <a:t>on sameness, Austin's mother states that he has frequent melt-downs in a day, particularly when there is an unusual </a:t>
            </a:r>
            <a:r>
              <a:rPr lang="en-US" sz="2400" dirty="0" smtClean="0"/>
              <a:t>event, not in his daily routine.</a:t>
            </a:r>
            <a:endParaRPr lang="en-US" sz="2400" dirty="0"/>
          </a:p>
          <a:p>
            <a:pPr marL="0" lvl="0" indent="-216000" algn="ctr">
              <a:buNone/>
            </a:pPr>
            <a:endParaRPr lang="en-US" dirty="0"/>
          </a:p>
          <a:p>
            <a:pPr marL="0" lvl="0" indent="-216000" algn="ctr">
              <a:buNone/>
            </a:pPr>
            <a:endParaRPr lang="en-US" dirty="0"/>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503999" y="-5040"/>
            <a:ext cx="9071640" cy="187524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a:t>Info regarding existing literature/data about diagnosis and presenting problems</a:t>
            </a:r>
          </a:p>
        </p:txBody>
      </p:sp>
      <p:sp>
        <p:nvSpPr>
          <p:cNvPr id="3" name="Subtitle 2"/>
          <p:cNvSpPr txBox="1">
            <a:spLocks noGrp="1"/>
          </p:cNvSpPr>
          <p:nvPr>
            <p:ph type="subTitle" idx="4294967295"/>
          </p:nvPr>
        </p:nvSpPr>
        <p:spPr>
          <a:xfrm>
            <a:off x="468312" y="2446337"/>
            <a:ext cx="9071640" cy="489924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0" algn="l" hangingPunct="1">
              <a:spcBef>
                <a:spcPct val="20000"/>
              </a:spcBef>
              <a:spcAft>
                <a:spcPts val="0"/>
              </a:spcAft>
              <a:buClrTx/>
              <a:buSzTx/>
              <a:buNone/>
            </a:pPr>
            <a:r>
              <a:rPr lang="en-US" sz="2200" kern="1200" dirty="0">
                <a:solidFill>
                  <a:schemeClr val="bg1"/>
                </a:solidFill>
                <a:latin typeface="Calibri"/>
              </a:rPr>
              <a:t>Condition seems to show problems in neurological development.  </a:t>
            </a:r>
          </a:p>
          <a:p>
            <a:pPr marL="0" lvl="0" indent="0" algn="l" hangingPunct="1">
              <a:spcBef>
                <a:spcPct val="20000"/>
              </a:spcBef>
              <a:spcAft>
                <a:spcPts val="0"/>
              </a:spcAft>
              <a:buClrTx/>
              <a:buSzTx/>
              <a:buNone/>
            </a:pPr>
            <a:r>
              <a:rPr lang="en-US" sz="2200" kern="1200" dirty="0">
                <a:solidFill>
                  <a:schemeClr val="bg1"/>
                </a:solidFill>
                <a:latin typeface="Calibri"/>
              </a:rPr>
              <a:t>DSM V listed under Neurodevelopmental Disorder</a:t>
            </a:r>
          </a:p>
          <a:p>
            <a:pPr marL="0" lvl="0" indent="0" algn="l" hangingPunct="1">
              <a:spcBef>
                <a:spcPct val="20000"/>
              </a:spcBef>
              <a:spcAft>
                <a:spcPts val="0"/>
              </a:spcAft>
              <a:buClrTx/>
              <a:buSzTx/>
              <a:buNone/>
            </a:pPr>
            <a:r>
              <a:rPr lang="en-US" sz="2200" kern="1200" dirty="0">
                <a:solidFill>
                  <a:schemeClr val="bg1"/>
                </a:solidFill>
                <a:latin typeface="Calibri"/>
              </a:rPr>
              <a:t>A. Persistent deficits in social  communication  and social  interactions across multiple contexts:</a:t>
            </a:r>
          </a:p>
          <a:p>
            <a:pPr marL="0" lvl="0" indent="0" algn="l" hangingPunct="1">
              <a:spcBef>
                <a:spcPct val="20000"/>
              </a:spcBef>
              <a:spcAft>
                <a:spcPts val="0"/>
              </a:spcAft>
              <a:buClrTx/>
              <a:buSzTx/>
              <a:buNone/>
            </a:pPr>
            <a:endParaRPr lang="en-US" sz="2200" kern="1200" dirty="0">
              <a:solidFill>
                <a:schemeClr val="bg1"/>
              </a:solidFill>
              <a:latin typeface="Calibri"/>
            </a:endParaRPr>
          </a:p>
          <a:p>
            <a:pPr marL="0" lvl="0" indent="0" algn="l" hangingPunct="1">
              <a:spcBef>
                <a:spcPct val="20000"/>
              </a:spcBef>
              <a:spcAft>
                <a:spcPts val="0"/>
              </a:spcAft>
              <a:buClrTx/>
              <a:buSzTx/>
              <a:buNone/>
            </a:pPr>
            <a:r>
              <a:rPr lang="en-US" sz="2200" kern="1200" dirty="0">
                <a:solidFill>
                  <a:schemeClr val="bg1"/>
                </a:solidFill>
                <a:latin typeface="Calibri"/>
              </a:rPr>
              <a:t>	1. Social emotional reciprocity: failure of back and forth conversations, reduced sharing of interests,  emotions, or affect, failure to initiate or respond to social interactions.</a:t>
            </a:r>
          </a:p>
          <a:p>
            <a:pPr marL="0" lvl="0" indent="0" algn="l" hangingPunct="1">
              <a:spcBef>
                <a:spcPct val="20000"/>
              </a:spcBef>
              <a:spcAft>
                <a:spcPts val="0"/>
              </a:spcAft>
              <a:buClrTx/>
              <a:buSzTx/>
              <a:buNone/>
            </a:pPr>
            <a:r>
              <a:rPr lang="en-US" sz="2200" kern="1200" dirty="0">
                <a:solidFill>
                  <a:schemeClr val="bg1"/>
                </a:solidFill>
                <a:latin typeface="Calibri"/>
              </a:rPr>
              <a:t>	2. Deficits in nonverbal communicative behaviors used for social interaction: poor integrated verbal and non-verbal communication, abnormalities in eye contact and body language, deficits in understanding  and using gestures, lacking in facial expressions.</a:t>
            </a:r>
          </a:p>
          <a:p>
            <a:pPr marL="0" indent="-216000" algn="ctr"/>
            <a:endParaRPr lang="en-US" sz="1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512" y="1570037"/>
            <a:ext cx="234315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smtClean="0"/>
              <a:t>Info regarding existing literature/data about diagnosis and presenting problems</a:t>
            </a:r>
            <a:endParaRPr lang="en-US" dirty="0"/>
          </a:p>
        </p:txBody>
      </p:sp>
      <p:sp>
        <p:nvSpPr>
          <p:cNvPr id="3" name="Content Placeholder 2"/>
          <p:cNvSpPr>
            <a:spLocks noGrp="1"/>
          </p:cNvSpPr>
          <p:nvPr>
            <p:ph idx="1"/>
          </p:nvPr>
        </p:nvSpPr>
        <p:spPr>
          <a:xfrm>
            <a:off x="468312" y="2027237"/>
            <a:ext cx="9071640" cy="4989240"/>
          </a:xfrm>
        </p:spPr>
        <p:txBody>
          <a:bodyPr/>
          <a:lstStyle/>
          <a:p>
            <a:pPr marL="0" lvl="0" indent="0">
              <a:buNone/>
            </a:pPr>
            <a:r>
              <a:rPr lang="en-US" sz="1600" dirty="0" smtClean="0"/>
              <a:t>. Deficits in developing, maintaining, and understanding relationships: adjusting behaviors  in specific contexts, difficulties in imaginative play or making friends, lack of interest in peers/others.</a:t>
            </a:r>
          </a:p>
          <a:p>
            <a:pPr marL="0" lvl="0" indent="0">
              <a:buNone/>
            </a:pPr>
            <a:endParaRPr lang="en-US" sz="1600" dirty="0" smtClean="0"/>
          </a:p>
          <a:p>
            <a:pPr marL="0" lvl="0" indent="0">
              <a:buNone/>
            </a:pPr>
            <a:r>
              <a:rPr lang="en-US" sz="1600" dirty="0" smtClean="0"/>
              <a:t>B. Restricted, repetitive patterns of behavior, interests, or activities as manifested by at least two of the following:</a:t>
            </a:r>
          </a:p>
          <a:p>
            <a:pPr marL="0" lvl="0" indent="0">
              <a:buNone/>
            </a:pPr>
            <a:r>
              <a:rPr lang="en-US" sz="1600" dirty="0" smtClean="0"/>
              <a:t>	1. Stereotyped or repetitive motor movements, speech, or use of objects: echolalia, flipping objects, lining things up</a:t>
            </a:r>
          </a:p>
          <a:p>
            <a:pPr marL="0" lvl="0" indent="0">
              <a:buNone/>
            </a:pPr>
            <a:r>
              <a:rPr lang="en-US" sz="1600" dirty="0" smtClean="0"/>
              <a:t>	2. Insistence on sameness; inflexible adherence to routines, ritualized patterns of  verbal or nonverbal behavior:  extreme distress at small changes, difficult transitions, rigid thinking patterns, greeting rituals, eating same food daily</a:t>
            </a:r>
          </a:p>
          <a:p>
            <a:pPr marL="0" lvl="0" indent="0">
              <a:buNone/>
            </a:pPr>
            <a:r>
              <a:rPr lang="en-US" sz="1600" dirty="0" smtClean="0"/>
              <a:t>	3. Highly restricted, fixated interests that are abnormal in intensity or focus :</a:t>
            </a:r>
          </a:p>
          <a:p>
            <a:pPr marL="0" lvl="0" indent="0">
              <a:buNone/>
            </a:pPr>
            <a:r>
              <a:rPr lang="en-US" sz="1600" dirty="0" smtClean="0"/>
              <a:t>	strong attachment or preoccupation with unusual objects, excessive interests</a:t>
            </a:r>
          </a:p>
          <a:p>
            <a:pPr marL="0" lvl="0" indent="0">
              <a:buNone/>
            </a:pPr>
            <a:r>
              <a:rPr lang="en-US" sz="1600" dirty="0" smtClean="0"/>
              <a:t>	4. Hyper or hypo reactivity to sensory input or unusual interest in sensory aspects of the environment: indifference to pain/temperature, adverse response to noises, textures , excessive smelling, touching, visual fascination with lights or movement.</a:t>
            </a:r>
            <a:endParaRPr lang="en-US" sz="1600" dirty="0"/>
          </a:p>
        </p:txBody>
      </p:sp>
    </p:spTree>
    <p:extLst>
      <p:ext uri="{BB962C8B-B14F-4D97-AF65-F5344CB8AC3E}">
        <p14:creationId xmlns:p14="http://schemas.microsoft.com/office/powerpoint/2010/main" val="39565709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buNone/>
            </a:pPr>
            <a:r>
              <a:rPr lang="en-US" dirty="0"/>
              <a:t>D</a:t>
            </a:r>
            <a:r>
              <a:rPr lang="en-US" dirty="0" smtClean="0"/>
              <a:t>iagnosis</a:t>
            </a:r>
            <a:endParaRPr lang="en-US" dirty="0"/>
          </a:p>
        </p:txBody>
      </p:sp>
      <p:sp>
        <p:nvSpPr>
          <p:cNvPr id="3" name="Content Placeholder 2"/>
          <p:cNvSpPr>
            <a:spLocks noGrp="1"/>
          </p:cNvSpPr>
          <p:nvPr>
            <p:ph idx="1"/>
          </p:nvPr>
        </p:nvSpPr>
        <p:spPr/>
        <p:txBody>
          <a:bodyPr/>
          <a:lstStyle/>
          <a:p>
            <a:pPr marL="0" indent="0">
              <a:buNone/>
            </a:pPr>
            <a:r>
              <a:rPr lang="en-US" dirty="0" smtClean="0"/>
              <a:t>C. Symptoms must be present in the early developmental period, may not become manifested until social demands exceed limited capacities or could be masked by learned strategies later in life.</a:t>
            </a:r>
          </a:p>
          <a:p>
            <a:pPr marL="0" indent="0">
              <a:buNone/>
            </a:pPr>
            <a:r>
              <a:rPr lang="en-US" dirty="0" smtClean="0"/>
              <a:t>D. Symptoms cause clinically significant impairment in social, occupational, or other important area of current functioning.</a:t>
            </a:r>
          </a:p>
          <a:p>
            <a:pPr marL="0" indent="0">
              <a:buNone/>
            </a:pPr>
            <a:r>
              <a:rPr lang="en-US" dirty="0" smtClean="0"/>
              <a:t>E. The symptoms are not explained by an intellectual disability or global developmental delay. </a:t>
            </a:r>
          </a:p>
          <a:p>
            <a:endParaRPr lang="en-US" dirty="0"/>
          </a:p>
        </p:txBody>
      </p:sp>
    </p:spTree>
    <p:extLst>
      <p:ext uri="{BB962C8B-B14F-4D97-AF65-F5344CB8AC3E}">
        <p14:creationId xmlns:p14="http://schemas.microsoft.com/office/powerpoint/2010/main" val="15165648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200" y="228600"/>
            <a:ext cx="9071640" cy="117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Literature says about prognosis</a:t>
            </a:r>
          </a:p>
        </p:txBody>
      </p:sp>
      <p:sp>
        <p:nvSpPr>
          <p:cNvPr id="3" name="Subtitle 2"/>
          <p:cNvSpPr txBox="1">
            <a:spLocks noGrp="1"/>
          </p:cNvSpPr>
          <p:nvPr>
            <p:ph type="subTitle" idx="4294967295"/>
          </p:nvPr>
        </p:nvSpPr>
        <p:spPr>
          <a:xfrm>
            <a:off x="503999" y="1528920"/>
            <a:ext cx="9071640" cy="5469480"/>
          </a:xfrm>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216000" algn="ctr">
              <a:buNone/>
            </a:pPr>
            <a:r>
              <a:rPr lang="en-US"/>
              <a:t>According to the DSM V the best prognosis for this  type of presenting problem is individual factors, presence of absence of associated intellectual disability and language impairment.</a:t>
            </a:r>
          </a:p>
          <a:p>
            <a:pPr marL="0" lvl="0" indent="-216000" algn="ctr">
              <a:buNone/>
            </a:pPr>
            <a:endParaRPr lang="en-US"/>
          </a:p>
          <a:p>
            <a:pPr marL="0" lvl="0" indent="-216000" algn="l">
              <a:buNone/>
            </a:pPr>
            <a:r>
              <a:rPr lang="en-US"/>
              <a:t>Environmental- a variety of nonspecific risk factors, such as advanced parental age, low birth weight.</a:t>
            </a:r>
          </a:p>
          <a:p>
            <a:pPr marL="0" lvl="0" indent="-216000" algn="l">
              <a:buNone/>
            </a:pPr>
            <a:endParaRPr lang="en-US"/>
          </a:p>
          <a:p>
            <a:pPr marL="0" lvl="0" indent="-216000" algn="l">
              <a:buNone/>
            </a:pPr>
            <a:r>
              <a:rPr lang="en-US"/>
              <a:t>Genetic and physiological – heredity estimates 15% of all cases appear to be associated with known genetic mutations</a:t>
            </a:r>
          </a:p>
        </p:txBody>
      </p:sp>
    </p:spTree>
  </p:cSld>
  <p:clrMapOvr>
    <a:masterClrMapping/>
  </p:clrMapOvr>
  <p:transition spd="slow">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yt-bluegre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../../../../Program%20Files%20(x86)/OpenOffice.org%203/Basis/share/template/en-US/layout/lyt-bluegrey.otp</Template>
  <TotalTime>92</TotalTime>
  <Words>808</Words>
  <Application>Microsoft Office PowerPoint</Application>
  <PresentationFormat>On-screen Show (4:3)</PresentationFormat>
  <Paragraphs>91</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lyt-bluegrey</vt:lpstr>
      <vt:lpstr>Case scenario</vt:lpstr>
      <vt:lpstr>Case scenario</vt:lpstr>
      <vt:lpstr>DSM five axis classification</vt:lpstr>
      <vt:lpstr>Presenting problem(s)</vt:lpstr>
      <vt:lpstr>PowerPoint Presentation</vt:lpstr>
      <vt:lpstr>Info regarding existing literature/data about diagnosis and presenting problems</vt:lpstr>
      <vt:lpstr>Info regarding existing literature/data about diagnosis and presenting problems</vt:lpstr>
      <vt:lpstr>Diagnosis</vt:lpstr>
      <vt:lpstr>Literature says about prognosis</vt:lpstr>
      <vt:lpstr>Literature says about prognosis cont.</vt:lpstr>
      <vt:lpstr>Tentative intervention plan</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and Grey</dc:title>
  <dc:creator>sarah taylor</dc:creator>
  <dc:description>Presentation Layout Template</dc:description>
  <cp:lastModifiedBy>TAYLOR, SARAH</cp:lastModifiedBy>
  <cp:revision>4</cp:revision>
  <cp:lastPrinted>2013-12-02T17:21:48Z</cp:lastPrinted>
  <dcterms:created xsi:type="dcterms:W3CDTF">2013-11-30T11:10:56Z</dcterms:created>
  <dcterms:modified xsi:type="dcterms:W3CDTF">2013-12-02T17:24:20Z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fo 1">
    <vt:lpwstr/>
  </property>
  <property fmtid="{D5CDD505-2E9C-101B-9397-08002B2CF9AE}" pid="3" name="Info 2">
    <vt:lpwstr/>
  </property>
  <property fmtid="{D5CDD505-2E9C-101B-9397-08002B2CF9AE}" pid="4" name="Info 3">
    <vt:lpwstr/>
  </property>
  <property fmtid="{D5CDD505-2E9C-101B-9397-08002B2CF9AE}" pid="5" name="Info 4">
    <vt:lpwstr/>
  </property>
</Properties>
</file>