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9" r:id="rId4"/>
    <p:sldId id="258" r:id="rId5"/>
    <p:sldId id="260" r:id="rId6"/>
    <p:sldId id="261" r:id="rId7"/>
    <p:sldId id="264" r:id="rId8"/>
    <p:sldId id="262" r:id="rId9"/>
    <p:sldId id="263" r:id="rId10"/>
    <p:sldId id="267" r:id="rId11"/>
    <p:sldId id="270" r:id="rId12"/>
    <p:sldId id="269" r:id="rId13"/>
    <p:sldId id="265"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308" y="-2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5FB388-0C7E-4E0A-A67F-4F06833D076B}" type="datetimeFigureOut">
              <a:rPr lang="en-CA" smtClean="0"/>
              <a:pPr/>
              <a:t>07/12/2011</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CEC9C9-24A5-4779-A91C-2C49D3502D20}" type="slidenum">
              <a:rPr lang="en-CA" smtClean="0"/>
              <a:pPr/>
              <a:t>‹#›</a:t>
            </a:fld>
            <a:endParaRPr lang="en-CA"/>
          </a:p>
        </p:txBody>
      </p:sp>
    </p:spTree>
    <p:extLst>
      <p:ext uri="{BB962C8B-B14F-4D97-AF65-F5344CB8AC3E}">
        <p14:creationId xmlns:p14="http://schemas.microsoft.com/office/powerpoint/2010/main" val="4095293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D0CEC9C9-24A5-4779-A91C-2C49D3502D20}" type="slidenum">
              <a:rPr lang="en-CA" smtClean="0"/>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D0CEC9C9-24A5-4779-A91C-2C49D3502D20}" type="slidenum">
              <a:rPr lang="en-CA" smtClean="0"/>
              <a:pPr/>
              <a:t>10</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D0CEC9C9-24A5-4779-A91C-2C49D3502D20}" type="slidenum">
              <a:rPr lang="en-CA" smtClean="0"/>
              <a:pPr/>
              <a:t>11</a:t>
            </a:fld>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D0CEC9C9-24A5-4779-A91C-2C49D3502D20}" type="slidenum">
              <a:rPr lang="en-CA" smtClean="0"/>
              <a:pPr/>
              <a:t>12</a:t>
            </a:fld>
            <a:endParaRPr lang="en-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D0CEC9C9-24A5-4779-A91C-2C49D3502D20}" type="slidenum">
              <a:rPr lang="en-CA" smtClean="0"/>
              <a:pPr/>
              <a:t>13</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D0CEC9C9-24A5-4779-A91C-2C49D3502D20}" type="slidenum">
              <a:rPr lang="en-CA" smtClean="0"/>
              <a:pPr/>
              <a:t>2</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D0CEC9C9-24A5-4779-A91C-2C49D3502D20}" type="slidenum">
              <a:rPr lang="en-CA" smtClean="0"/>
              <a:pPr/>
              <a:t>3</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D0CEC9C9-24A5-4779-A91C-2C49D3502D20}" type="slidenum">
              <a:rPr lang="en-CA" smtClean="0"/>
              <a:pPr/>
              <a:t>4</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D0CEC9C9-24A5-4779-A91C-2C49D3502D20}" type="slidenum">
              <a:rPr lang="en-CA" smtClean="0"/>
              <a:pPr/>
              <a:t>5</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D0CEC9C9-24A5-4779-A91C-2C49D3502D20}" type="slidenum">
              <a:rPr lang="en-CA" smtClean="0"/>
              <a:pPr/>
              <a:t>6</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D0CEC9C9-24A5-4779-A91C-2C49D3502D20}" type="slidenum">
              <a:rPr lang="en-CA" smtClean="0"/>
              <a:pPr/>
              <a:t>7</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D0CEC9C9-24A5-4779-A91C-2C49D3502D20}" type="slidenum">
              <a:rPr lang="en-CA" smtClean="0"/>
              <a:pPr/>
              <a:t>8</a:t>
            </a:fld>
            <a:endParaRPr lang="en-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0CEC9C9-24A5-4779-A91C-2C49D3502D20}" type="slidenum">
              <a:rPr lang="en-CA" smtClean="0"/>
              <a:pPr/>
              <a:t>9</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4F234FF5-81D6-46BD-AACE-5FD2FB2BBE2E}" type="datetimeFigureOut">
              <a:rPr lang="en-CA" smtClean="0"/>
              <a:pPr/>
              <a:t>07/12/2011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6AA0797-1198-4E7C-9CC4-7EC0D82C2763}" type="slidenum">
              <a:rPr lang="en-CA" smtClean="0"/>
              <a:pPr/>
              <a:t>‹#›</a:t>
            </a:fld>
            <a:endParaRPr lang="en-CA"/>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234FF5-81D6-46BD-AACE-5FD2FB2BBE2E}" type="datetimeFigureOut">
              <a:rPr lang="en-CA" smtClean="0"/>
              <a:pPr/>
              <a:t>07/12/2011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6AA0797-1198-4E7C-9CC4-7EC0D82C2763}"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234FF5-81D6-46BD-AACE-5FD2FB2BBE2E}" type="datetimeFigureOut">
              <a:rPr lang="en-CA" smtClean="0"/>
              <a:pPr/>
              <a:t>07/12/2011</a:t>
            </a:fld>
            <a:endParaRPr lang="en-CA"/>
          </a:p>
        </p:txBody>
      </p:sp>
      <p:sp>
        <p:nvSpPr>
          <p:cNvPr id="5" name="Footer Placeholder 4"/>
          <p:cNvSpPr>
            <a:spLocks noGrp="1"/>
          </p:cNvSpPr>
          <p:nvPr>
            <p:ph type="ftr" sz="quarter" idx="11"/>
          </p:nvPr>
        </p:nvSpPr>
        <p:spPr>
          <a:xfrm>
            <a:off x="2640597" y="6377459"/>
            <a:ext cx="3836404" cy="365125"/>
          </a:xfrm>
        </p:spPr>
        <p:txBody>
          <a:bodyPr/>
          <a:lstStyle/>
          <a:p>
            <a:endParaRPr lang="en-CA"/>
          </a:p>
        </p:txBody>
      </p:sp>
      <p:sp>
        <p:nvSpPr>
          <p:cNvPr id="6" name="Slide Number Placeholder 5"/>
          <p:cNvSpPr>
            <a:spLocks noGrp="1"/>
          </p:cNvSpPr>
          <p:nvPr>
            <p:ph type="sldNum" sz="quarter" idx="12"/>
          </p:nvPr>
        </p:nvSpPr>
        <p:spPr/>
        <p:txBody>
          <a:bodyPr/>
          <a:lstStyle/>
          <a:p>
            <a:fld id="{36AA0797-1198-4E7C-9CC4-7EC0D82C2763}"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234FF5-81D6-46BD-AACE-5FD2FB2BBE2E}" type="datetimeFigureOut">
              <a:rPr lang="en-CA" smtClean="0"/>
              <a:pPr/>
              <a:t>07/12/2011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6AA0797-1198-4E7C-9CC4-7EC0D82C2763}"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F234FF5-81D6-46BD-AACE-5FD2FB2BBE2E}" type="datetimeFigureOut">
              <a:rPr lang="en-CA" smtClean="0"/>
              <a:pPr/>
              <a:t>07/12/2011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36AA0797-1198-4E7C-9CC4-7EC0D82C2763}"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F234FF5-81D6-46BD-AACE-5FD2FB2BBE2E}" type="datetimeFigureOut">
              <a:rPr lang="en-CA" smtClean="0"/>
              <a:pPr/>
              <a:t>07/12/2011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36AA0797-1198-4E7C-9CC4-7EC0D82C2763}"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F234FF5-81D6-46BD-AACE-5FD2FB2BBE2E}" type="datetimeFigureOut">
              <a:rPr lang="en-CA" smtClean="0"/>
              <a:pPr/>
              <a:t>07/12/2011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36AA0797-1198-4E7C-9CC4-7EC0D82C2763}"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F234FF5-81D6-46BD-AACE-5FD2FB2BBE2E}" type="datetimeFigureOut">
              <a:rPr lang="en-CA" smtClean="0"/>
              <a:pPr/>
              <a:t>07/12/2011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36AA0797-1198-4E7C-9CC4-7EC0D82C2763}"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34FF5-81D6-46BD-AACE-5FD2FB2BBE2E}" type="datetimeFigureOut">
              <a:rPr lang="en-CA" smtClean="0"/>
              <a:pPr/>
              <a:t>07/12/2011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36AA0797-1198-4E7C-9CC4-7EC0D82C2763}"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F234FF5-81D6-46BD-AACE-5FD2FB2BBE2E}" type="datetimeFigureOut">
              <a:rPr lang="en-CA" smtClean="0"/>
              <a:pPr/>
              <a:t>07/12/2011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36AA0797-1198-4E7C-9CC4-7EC0D82C2763}" type="slidenum">
              <a:rPr lang="en-CA" smtClean="0"/>
              <a:pPr/>
              <a:t>‹#›</a:t>
            </a:fld>
            <a:endParaRPr lang="en-CA"/>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4F234FF5-81D6-46BD-AACE-5FD2FB2BBE2E}" type="datetimeFigureOut">
              <a:rPr lang="en-CA" smtClean="0"/>
              <a:pPr/>
              <a:t>07/12/2011</a:t>
            </a:fld>
            <a:endParaRPr lang="en-CA"/>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CA"/>
          </a:p>
        </p:txBody>
      </p:sp>
      <p:sp>
        <p:nvSpPr>
          <p:cNvPr id="7" name="Slide Number Placeholder 6"/>
          <p:cNvSpPr>
            <a:spLocks noGrp="1"/>
          </p:cNvSpPr>
          <p:nvPr>
            <p:ph type="sldNum" sz="quarter" idx="12"/>
          </p:nvPr>
        </p:nvSpPr>
        <p:spPr>
          <a:xfrm>
            <a:off x="8339328" y="1170432"/>
            <a:ext cx="733864" cy="201168"/>
          </a:xfrm>
        </p:spPr>
        <p:txBody>
          <a:bodyPr/>
          <a:lstStyle/>
          <a:p>
            <a:fld id="{36AA0797-1198-4E7C-9CC4-7EC0D82C2763}" type="slidenum">
              <a:rPr lang="en-CA" smtClean="0"/>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4F234FF5-81D6-46BD-AACE-5FD2FB2BBE2E}" type="datetimeFigureOut">
              <a:rPr lang="en-CA" smtClean="0"/>
              <a:pPr/>
              <a:t>07/12/2011</a:t>
            </a:fld>
            <a:endParaRPr lang="en-CA"/>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CA"/>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36AA0797-1198-4E7C-9CC4-7EC0D82C2763}"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3068960"/>
            <a:ext cx="8077200" cy="1673352"/>
          </a:xfrm>
        </p:spPr>
        <p:txBody>
          <a:bodyPr>
            <a:noAutofit/>
          </a:bodyPr>
          <a:lstStyle/>
          <a:p>
            <a:r>
              <a:rPr lang="en-CA" sz="3200" dirty="0" smtClean="0"/>
              <a:t>Changing Health </a:t>
            </a:r>
            <a:r>
              <a:rPr lang="en-CA" sz="3200" dirty="0" err="1" smtClean="0"/>
              <a:t>Behaviors</a:t>
            </a:r>
            <a:r>
              <a:rPr lang="en-CA" sz="3200" dirty="0" smtClean="0"/>
              <a:t>: Exploring Families’ Participation in a Family-Based Community Intervention for Overweight/Obese Children</a:t>
            </a:r>
            <a:endParaRPr lang="en-CA" sz="3200" dirty="0"/>
          </a:p>
        </p:txBody>
      </p:sp>
      <p:sp>
        <p:nvSpPr>
          <p:cNvPr id="3" name="Subtitle 2"/>
          <p:cNvSpPr>
            <a:spLocks noGrp="1"/>
          </p:cNvSpPr>
          <p:nvPr>
            <p:ph type="subTitle" idx="1"/>
          </p:nvPr>
        </p:nvSpPr>
        <p:spPr>
          <a:xfrm>
            <a:off x="685800" y="1828800"/>
            <a:ext cx="8077200" cy="1024136"/>
          </a:xfrm>
        </p:spPr>
        <p:txBody>
          <a:bodyPr/>
          <a:lstStyle/>
          <a:p>
            <a:r>
              <a:rPr lang="en-CA" dirty="0" smtClean="0"/>
              <a:t>A Critique:</a:t>
            </a:r>
            <a:endParaRPr lang="en-C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Why was completion low?</a:t>
            </a:r>
            <a:endParaRPr lang="en-CA" dirty="0"/>
          </a:p>
        </p:txBody>
      </p:sp>
      <p:sp>
        <p:nvSpPr>
          <p:cNvPr id="3" name="Content Placeholder 2"/>
          <p:cNvSpPr>
            <a:spLocks noGrp="1"/>
          </p:cNvSpPr>
          <p:nvPr>
            <p:ph idx="1"/>
          </p:nvPr>
        </p:nvSpPr>
        <p:spPr/>
        <p:txBody>
          <a:bodyPr/>
          <a:lstStyle/>
          <a:p>
            <a:r>
              <a:rPr lang="en-CA" dirty="0" smtClean="0"/>
              <a:t>Transportation</a:t>
            </a:r>
          </a:p>
          <a:p>
            <a:r>
              <a:rPr lang="en-CA" dirty="0" smtClean="0"/>
              <a:t>Medical problems</a:t>
            </a:r>
          </a:p>
          <a:p>
            <a:r>
              <a:rPr lang="en-CA" dirty="0" smtClean="0"/>
              <a:t>School sports</a:t>
            </a:r>
          </a:p>
          <a:p>
            <a:r>
              <a:rPr lang="en-CA" dirty="0" smtClean="0"/>
              <a:t>Weather</a:t>
            </a:r>
          </a:p>
          <a:p>
            <a:r>
              <a:rPr lang="en-CA" dirty="0" smtClean="0"/>
              <a:t>Work</a:t>
            </a:r>
            <a:endParaRPr lang="en-C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Transportation</a:t>
            </a:r>
            <a:endParaRPr lang="en-CA" dirty="0"/>
          </a:p>
        </p:txBody>
      </p:sp>
      <p:sp>
        <p:nvSpPr>
          <p:cNvPr id="3" name="Content Placeholder 2"/>
          <p:cNvSpPr>
            <a:spLocks noGrp="1"/>
          </p:cNvSpPr>
          <p:nvPr>
            <p:ph idx="1"/>
          </p:nvPr>
        </p:nvSpPr>
        <p:spPr/>
        <p:txBody>
          <a:bodyPr/>
          <a:lstStyle/>
          <a:p>
            <a:r>
              <a:rPr lang="en-CA" dirty="0" smtClean="0"/>
              <a:t>Used to be available on a Health Families site</a:t>
            </a:r>
          </a:p>
          <a:p>
            <a:r>
              <a:rPr lang="en-CA" dirty="0" smtClean="0"/>
              <a:t>Cancelled</a:t>
            </a:r>
          </a:p>
          <a:p>
            <a:r>
              <a:rPr lang="en-CA" dirty="0" smtClean="0"/>
              <a:t>Abused</a:t>
            </a:r>
          </a:p>
          <a:p>
            <a:r>
              <a:rPr lang="en-CA" dirty="0" smtClean="0"/>
              <a:t>Providing transportation is not impactful according to other studies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Interviewing the Participants</a:t>
            </a:r>
            <a:endParaRPr lang="en-CA" dirty="0"/>
          </a:p>
        </p:txBody>
      </p:sp>
      <p:pic>
        <p:nvPicPr>
          <p:cNvPr id="3074" name="Picture 2"/>
          <p:cNvPicPr>
            <a:picLocks noGrp="1" noChangeAspect="1" noChangeArrowheads="1"/>
          </p:cNvPicPr>
          <p:nvPr>
            <p:ph idx="1"/>
          </p:nvPr>
        </p:nvPicPr>
        <p:blipFill>
          <a:blip r:embed="rId3" cstate="print"/>
          <a:srcRect/>
          <a:stretch>
            <a:fillRect/>
          </a:stretch>
        </p:blipFill>
        <p:spPr bwMode="auto">
          <a:xfrm>
            <a:off x="2360988" y="1774825"/>
            <a:ext cx="4422024" cy="4625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Interpreting the Study</a:t>
            </a:r>
            <a:endParaRPr lang="en-CA" dirty="0"/>
          </a:p>
        </p:txBody>
      </p:sp>
      <p:sp>
        <p:nvSpPr>
          <p:cNvPr id="3" name="Content Placeholder 2"/>
          <p:cNvSpPr>
            <a:spLocks noGrp="1"/>
          </p:cNvSpPr>
          <p:nvPr>
            <p:ph idx="1"/>
          </p:nvPr>
        </p:nvSpPr>
        <p:spPr/>
        <p:txBody>
          <a:bodyPr/>
          <a:lstStyle/>
          <a:p>
            <a:r>
              <a:rPr lang="en-CA" dirty="0" smtClean="0"/>
              <a:t>Overall, it is unknown if the intervention was successful</a:t>
            </a:r>
          </a:p>
          <a:p>
            <a:r>
              <a:rPr lang="en-CA" dirty="0" smtClean="0"/>
              <a:t>Not enough participants</a:t>
            </a:r>
          </a:p>
          <a:p>
            <a:endParaRPr lang="en-C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a:bodyPr>
          <a:lstStyle/>
          <a:p>
            <a:r>
              <a:rPr lang="en-US" sz="2000" dirty="0"/>
              <a:t>Wolcott, D. (2011). Changing health behaviors: Exploring families’ participation in a family-based community intervention for overweight/obese </a:t>
            </a:r>
            <a:r>
              <a:rPr lang="en-US" sz="2000" dirty="0" err="1"/>
              <a:t>children.</a:t>
            </a:r>
            <a:r>
              <a:rPr lang="en-US" sz="2000" i="1" dirty="0" err="1"/>
              <a:t>Childhood</a:t>
            </a:r>
            <a:r>
              <a:rPr lang="en-US" sz="2000" i="1" dirty="0"/>
              <a:t> Obesity</a:t>
            </a:r>
            <a:r>
              <a:rPr lang="en-US" sz="2000" dirty="0"/>
              <a:t>, </a:t>
            </a:r>
            <a:r>
              <a:rPr lang="en-US" sz="2000" i="1" dirty="0"/>
              <a:t>3</a:t>
            </a:r>
            <a:r>
              <a:rPr lang="en-US" sz="2000" dirty="0"/>
              <a:t>(7), 1-10. Retrieved from http://libproxy.umflint.edu:2060/pqdweb?index=2&amp;did=2383630721&amp;SrchMode=1&amp;sid=1&amp;Fmt=6&amp;VInst=PROD&amp;VType=PQD&amp;RQT=309&amp;VName=PQD&amp;TS=1318982260&amp;clientId=16043</a:t>
            </a:r>
            <a:endParaRPr lang="en-CA" sz="2000" dirty="0"/>
          </a:p>
          <a:p>
            <a:endParaRPr lang="en-US" dirty="0"/>
          </a:p>
        </p:txBody>
      </p:sp>
    </p:spTree>
    <p:extLst>
      <p:ext uri="{BB962C8B-B14F-4D97-AF65-F5344CB8AC3E}">
        <p14:creationId xmlns:p14="http://schemas.microsoft.com/office/powerpoint/2010/main" val="2083825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Introduction</a:t>
            </a:r>
            <a:endParaRPr lang="en-CA" dirty="0"/>
          </a:p>
        </p:txBody>
      </p:sp>
      <p:sp>
        <p:nvSpPr>
          <p:cNvPr id="5" name="Text Placeholder 4"/>
          <p:cNvSpPr>
            <a:spLocks noGrp="1"/>
          </p:cNvSpPr>
          <p:nvPr>
            <p:ph type="body" idx="1"/>
          </p:nvPr>
        </p:nvSpPr>
        <p:spPr>
          <a:xfrm>
            <a:off x="683568" y="2924944"/>
            <a:ext cx="8022336" cy="3256384"/>
          </a:xfrm>
        </p:spPr>
        <p:txBody>
          <a:bodyPr>
            <a:normAutofit/>
          </a:bodyPr>
          <a:lstStyle/>
          <a:p>
            <a:r>
              <a:rPr lang="en-US" sz="2400" dirty="0" smtClean="0"/>
              <a:t>There has been a global increase in the cases of obesity. In identifying the issue, it has been established that there is clearly a need for health education pertaining to nutrition, diet and physical activity. As a result, the Health Families intervention has been established to target the need for this education amongst individuals in impoverished communities.</a:t>
            </a:r>
            <a:endParaRPr lang="en-CA"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Background</a:t>
            </a:r>
            <a:endParaRPr lang="en-CA" dirty="0"/>
          </a:p>
        </p:txBody>
      </p:sp>
      <p:sp>
        <p:nvSpPr>
          <p:cNvPr id="5" name="Content Placeholder 4"/>
          <p:cNvSpPr>
            <a:spLocks noGrp="1"/>
          </p:cNvSpPr>
          <p:nvPr>
            <p:ph idx="1"/>
          </p:nvPr>
        </p:nvSpPr>
        <p:spPr/>
        <p:txBody>
          <a:bodyPr>
            <a:normAutofit fontScale="70000" lnSpcReduction="20000"/>
          </a:bodyPr>
          <a:lstStyle/>
          <a:p>
            <a:r>
              <a:rPr lang="en-US" dirty="0" smtClean="0"/>
              <a:t>Increase in rates of childhood obesity all over the world including the United States </a:t>
            </a:r>
          </a:p>
          <a:p>
            <a:r>
              <a:rPr lang="en-US" dirty="0" smtClean="0"/>
              <a:t>From 1980-2006 the incidence of childhood obesity have doubled and even tripled within youth in certain age brackets</a:t>
            </a:r>
          </a:p>
          <a:p>
            <a:r>
              <a:rPr lang="en-US" dirty="0" smtClean="0"/>
              <a:t>It is of great concern because obesity has been linked to high blood pressure, cardiovascular disease and psychosocial disorders </a:t>
            </a:r>
          </a:p>
          <a:p>
            <a:r>
              <a:rPr lang="en-US" dirty="0" smtClean="0"/>
              <a:t>In order to improve the health status of these children it is imperative that an initiative is made in changing their current behavior to encourage health conscious behaviors</a:t>
            </a:r>
          </a:p>
          <a:p>
            <a:r>
              <a:rPr lang="en-US" dirty="0" smtClean="0"/>
              <a:t>Current studies show that family-based interventions are an effective way of changing the behaviors of children. However, this is only possible if the parents are dedicated to actively participating in the intervention</a:t>
            </a:r>
          </a:p>
          <a:p>
            <a:r>
              <a:rPr lang="en-US" dirty="0" smtClean="0"/>
              <a:t>In recognizing the need to increase parental participation, this study employs the use of qualitative research to better understand the dynamics of intervention.</a:t>
            </a:r>
            <a:endParaRPr lang="en-CA" dirty="0" smtClean="0"/>
          </a:p>
          <a:p>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Goals of the Study</a:t>
            </a:r>
            <a:endParaRPr lang="en-CA" dirty="0"/>
          </a:p>
        </p:txBody>
      </p:sp>
      <p:sp>
        <p:nvSpPr>
          <p:cNvPr id="3" name="Text Placeholder 2"/>
          <p:cNvSpPr>
            <a:spLocks noGrp="1"/>
          </p:cNvSpPr>
          <p:nvPr>
            <p:ph type="body" idx="1"/>
          </p:nvPr>
        </p:nvSpPr>
        <p:spPr>
          <a:xfrm>
            <a:off x="467544" y="2852936"/>
            <a:ext cx="8022336" cy="1584176"/>
          </a:xfrm>
        </p:spPr>
        <p:txBody>
          <a:bodyPr>
            <a:normAutofit lnSpcReduction="10000"/>
          </a:bodyPr>
          <a:lstStyle/>
          <a:p>
            <a:pPr>
              <a:buFont typeface="Arial" pitchFamily="34" charset="0"/>
              <a:buChar char="•"/>
            </a:pPr>
            <a:r>
              <a:rPr lang="en-US" sz="2800" dirty="0" smtClean="0"/>
              <a:t>Increase the knowledge of healthier eating habits </a:t>
            </a:r>
          </a:p>
          <a:p>
            <a:pPr>
              <a:buFont typeface="Arial" pitchFamily="34" charset="0"/>
              <a:buChar char="•"/>
            </a:pPr>
            <a:r>
              <a:rPr lang="en-US" sz="2800" dirty="0" smtClean="0"/>
              <a:t>Decrease the rates of obesity within various communities in the United States</a:t>
            </a:r>
          </a:p>
          <a:p>
            <a:pPr>
              <a:buFont typeface="Arial" pitchFamily="34" charset="0"/>
              <a:buChar char="•"/>
            </a:pPr>
            <a:r>
              <a:rPr lang="en-US" sz="2800" dirty="0" smtClean="0"/>
              <a:t>Build a successful intervention</a:t>
            </a:r>
            <a:endParaRPr lang="en-CA"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Curriculum Used</a:t>
            </a:r>
            <a:endParaRPr lang="en-CA" dirty="0"/>
          </a:p>
        </p:txBody>
      </p:sp>
      <p:sp>
        <p:nvSpPr>
          <p:cNvPr id="5" name="Content Placeholder 4"/>
          <p:cNvSpPr>
            <a:spLocks noGrp="1"/>
          </p:cNvSpPr>
          <p:nvPr>
            <p:ph idx="1"/>
          </p:nvPr>
        </p:nvSpPr>
        <p:spPr/>
        <p:txBody>
          <a:bodyPr/>
          <a:lstStyle/>
          <a:p>
            <a:r>
              <a:rPr lang="en-US" dirty="0" err="1" smtClean="0"/>
              <a:t>Transtheoretical</a:t>
            </a:r>
            <a:r>
              <a:rPr lang="en-US" dirty="0" smtClean="0"/>
              <a:t> Model</a:t>
            </a:r>
          </a:p>
          <a:p>
            <a:r>
              <a:rPr lang="en-US" dirty="0" smtClean="0"/>
              <a:t>Social Cognitive Theory for behavior change</a:t>
            </a:r>
            <a:endParaRPr lang="en-C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The Study</a:t>
            </a:r>
            <a:endParaRPr lang="en-CA" dirty="0"/>
          </a:p>
        </p:txBody>
      </p:sp>
      <p:sp>
        <p:nvSpPr>
          <p:cNvPr id="5" name="Text Placeholder 4"/>
          <p:cNvSpPr>
            <a:spLocks noGrp="1"/>
          </p:cNvSpPr>
          <p:nvPr>
            <p:ph type="body" idx="1"/>
          </p:nvPr>
        </p:nvSpPr>
        <p:spPr>
          <a:xfrm>
            <a:off x="740664" y="1828800"/>
            <a:ext cx="8022336" cy="3256384"/>
          </a:xfrm>
        </p:spPr>
        <p:txBody>
          <a:bodyPr>
            <a:normAutofit lnSpcReduction="10000"/>
          </a:bodyPr>
          <a:lstStyle/>
          <a:p>
            <a:pPr>
              <a:buFont typeface="Arial" pitchFamily="34" charset="0"/>
              <a:buChar char="•"/>
            </a:pPr>
            <a:r>
              <a:rPr lang="en-US" dirty="0" smtClean="0"/>
              <a:t>Twelve weeks</a:t>
            </a:r>
          </a:p>
          <a:p>
            <a:pPr>
              <a:buFont typeface="Arial" pitchFamily="34" charset="0"/>
              <a:buChar char="•"/>
            </a:pPr>
            <a:r>
              <a:rPr lang="en-US" dirty="0" smtClean="0"/>
              <a:t>One child and adult from a household attended a series of lessons on how to read food labels, interpret the information and practicing using the information </a:t>
            </a:r>
          </a:p>
          <a:p>
            <a:pPr>
              <a:buFont typeface="Arial" pitchFamily="34" charset="0"/>
              <a:buChar char="•"/>
            </a:pPr>
            <a:r>
              <a:rPr lang="en-US" dirty="0" smtClean="0"/>
              <a:t>A meeting was held once a week for an hour and a half each week. The families were given lectures on how to read and interpret the information of food levels and also how to use positive reinforcement to encourage healthy eating and physical activity within their household</a:t>
            </a:r>
          </a:p>
          <a:p>
            <a:pPr>
              <a:buFont typeface="Arial" pitchFamily="34" charset="0"/>
              <a:buChar char="•"/>
            </a:pPr>
            <a:r>
              <a:rPr lang="en-US" dirty="0" smtClean="0"/>
              <a:t>Lectures were given for the first eleven weeks of the program</a:t>
            </a:r>
          </a:p>
          <a:p>
            <a:pPr>
              <a:buFont typeface="Arial" pitchFamily="34" charset="0"/>
              <a:buChar char="•"/>
            </a:pPr>
            <a:r>
              <a:rPr lang="en-US" dirty="0" smtClean="0"/>
              <a:t>On the final week of the program, the families were given the opportunity to put their knowledge to use at a grocery store</a:t>
            </a:r>
            <a:endParaRPr lang="en-C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dirty="0" smtClean="0"/>
              <a:t>Weekly Activities</a:t>
            </a:r>
            <a:endParaRPr lang="en-CA" dirty="0"/>
          </a:p>
        </p:txBody>
      </p:sp>
      <p:sp>
        <p:nvSpPr>
          <p:cNvPr id="6" name="Content Placeholder 5"/>
          <p:cNvSpPr>
            <a:spLocks noGrp="1"/>
          </p:cNvSpPr>
          <p:nvPr>
            <p:ph idx="1"/>
          </p:nvPr>
        </p:nvSpPr>
        <p:spPr/>
        <p:txBody>
          <a:bodyPr/>
          <a:lstStyle/>
          <a:p>
            <a:pPr marL="118872" indent="0">
              <a:buNone/>
            </a:pPr>
            <a:endParaRPr lang="en-CA" dirty="0"/>
          </a:p>
        </p:txBody>
      </p:sp>
      <p:pic>
        <p:nvPicPr>
          <p:cNvPr id="2050" name="Picture 2"/>
          <p:cNvPicPr>
            <a:picLocks noChangeAspect="1" noChangeArrowheads="1"/>
          </p:cNvPicPr>
          <p:nvPr/>
        </p:nvPicPr>
        <p:blipFill>
          <a:blip r:embed="rId3" cstate="print"/>
          <a:srcRect/>
          <a:stretch>
            <a:fillRect/>
          </a:stretch>
        </p:blipFill>
        <p:spPr bwMode="auto">
          <a:xfrm>
            <a:off x="2123728" y="2060848"/>
            <a:ext cx="4562475" cy="3990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Study</a:t>
            </a:r>
            <a:endParaRPr lang="en-CA" dirty="0"/>
          </a:p>
        </p:txBody>
      </p:sp>
      <p:sp>
        <p:nvSpPr>
          <p:cNvPr id="3" name="Text Placeholder 2"/>
          <p:cNvSpPr>
            <a:spLocks noGrp="1"/>
          </p:cNvSpPr>
          <p:nvPr>
            <p:ph type="body" idx="1"/>
          </p:nvPr>
        </p:nvSpPr>
        <p:spPr>
          <a:xfrm>
            <a:off x="683568" y="2708920"/>
            <a:ext cx="8022336" cy="2376264"/>
          </a:xfrm>
        </p:spPr>
        <p:txBody>
          <a:bodyPr>
            <a:normAutofit fontScale="32500" lnSpcReduction="20000"/>
          </a:bodyPr>
          <a:lstStyle/>
          <a:p>
            <a:pPr>
              <a:buFont typeface="Arial" pitchFamily="34" charset="0"/>
              <a:buChar char="•"/>
            </a:pPr>
            <a:r>
              <a:rPr lang="en-US" sz="5500" dirty="0" smtClean="0"/>
              <a:t>The original sample size of interviewees for the research was sixty-six participants</a:t>
            </a:r>
          </a:p>
          <a:p>
            <a:pPr>
              <a:buFont typeface="Arial" pitchFamily="34" charset="0"/>
              <a:buChar char="•"/>
            </a:pPr>
            <a:r>
              <a:rPr lang="en-US" sz="5500" dirty="0" smtClean="0"/>
              <a:t>Only nine out of the sixty-six participants were interviewed</a:t>
            </a:r>
          </a:p>
          <a:p>
            <a:pPr>
              <a:buFont typeface="Arial" pitchFamily="34" charset="0"/>
              <a:buChar char="•"/>
            </a:pPr>
            <a:r>
              <a:rPr lang="en-US" sz="5500" dirty="0" smtClean="0"/>
              <a:t>Number was so low due to the inability of the researcher to contact the rest of the participants because they had either had their phone disconnected, given a wrong number, did not answer, moved out of town or did not have an interpreter present to interpret for them during the interview</a:t>
            </a:r>
          </a:p>
          <a:p>
            <a:pPr>
              <a:buFont typeface="Arial" pitchFamily="34" charset="0"/>
              <a:buChar char="•"/>
            </a:pPr>
            <a:r>
              <a:rPr lang="en-US" sz="5500" dirty="0" smtClean="0"/>
              <a:t>Four families interviewed were Hispanic, three were African American, one was Caucasian and the other was biracial. The children who also participated in the research ranged from age eight to seventeen</a:t>
            </a:r>
            <a:endParaRPr lang="en-CA" sz="5500" dirty="0" smtClean="0"/>
          </a:p>
          <a:p>
            <a:endParaRPr lang="en-C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Participant Information</a:t>
            </a:r>
            <a:endParaRPr lang="en-CA"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988342" y="1774825"/>
            <a:ext cx="7167315" cy="4625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205</TotalTime>
  <Words>581</Words>
  <Application>Microsoft Office PowerPoint</Application>
  <PresentationFormat>On-screen Show (4:3)</PresentationFormat>
  <Paragraphs>61</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Module</vt:lpstr>
      <vt:lpstr>Changing Health Behaviors: Exploring Families’ Participation in a Family-Based Community Intervention for Overweight/Obese Children</vt:lpstr>
      <vt:lpstr>Introduction</vt:lpstr>
      <vt:lpstr>Background</vt:lpstr>
      <vt:lpstr>Goals of the Study</vt:lpstr>
      <vt:lpstr>Curriculum Used</vt:lpstr>
      <vt:lpstr>The Study</vt:lpstr>
      <vt:lpstr>Weekly Activities</vt:lpstr>
      <vt:lpstr>The Study</vt:lpstr>
      <vt:lpstr>Participant Information</vt:lpstr>
      <vt:lpstr>Why was completion low?</vt:lpstr>
      <vt:lpstr>Transportation</vt:lpstr>
      <vt:lpstr>Interviewing the Participants</vt:lpstr>
      <vt:lpstr>Interpreting the Study</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Changing Health Behaviors: Exploring Families</dc:title>
  <dc:creator>Empress</dc:creator>
  <cp:lastModifiedBy>Windows User</cp:lastModifiedBy>
  <cp:revision>8</cp:revision>
  <dcterms:created xsi:type="dcterms:W3CDTF">2011-12-05T21:46:39Z</dcterms:created>
  <dcterms:modified xsi:type="dcterms:W3CDTF">2011-12-07T22:58:36Z</dcterms:modified>
</cp:coreProperties>
</file>