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8" r:id="rId4"/>
    <p:sldId id="258" r:id="rId5"/>
    <p:sldId id="265" r:id="rId6"/>
    <p:sldId id="269" r:id="rId7"/>
    <p:sldId id="275" r:id="rId8"/>
    <p:sldId id="259" r:id="rId9"/>
    <p:sldId id="270" r:id="rId10"/>
    <p:sldId id="260" r:id="rId11"/>
    <p:sldId id="274" r:id="rId12"/>
    <p:sldId id="261" r:id="rId13"/>
    <p:sldId id="271" r:id="rId14"/>
    <p:sldId id="273" r:id="rId15"/>
    <p:sldId id="266" r:id="rId16"/>
    <p:sldId id="267" r:id="rId17"/>
    <p:sldId id="272" r:id="rId18"/>
    <p:sldId id="264" r:id="rId19"/>
    <p:sldId id="262" r:id="rId20"/>
    <p:sldId id="26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73C7E-CFCF-44B6-BEAC-F1731918CBFF}" type="datetimeFigureOut">
              <a:rPr lang="en-US" smtClean="0"/>
              <a:t>10/1/2014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7F7CE5-A11A-414F-9749-02953454E0F6}" type="slidenum">
              <a:rPr lang="en-US" smtClean="0"/>
              <a:t>‹#›</a:t>
            </a:fld>
            <a:endParaRPr lang="en-US"/>
          </a:p>
        </p:txBody>
      </p:sp>
    </p:spTree>
    <p:extLst>
      <p:ext uri="{BB962C8B-B14F-4D97-AF65-F5344CB8AC3E}">
        <p14:creationId xmlns:p14="http://schemas.microsoft.com/office/powerpoint/2010/main" val="224132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7F7CE5-A11A-414F-9749-02953454E0F6}" type="slidenum">
              <a:rPr lang="en-US" smtClean="0"/>
              <a:t>4</a:t>
            </a:fld>
            <a:endParaRPr lang="en-US"/>
          </a:p>
        </p:txBody>
      </p:sp>
    </p:spTree>
    <p:extLst>
      <p:ext uri="{BB962C8B-B14F-4D97-AF65-F5344CB8AC3E}">
        <p14:creationId xmlns:p14="http://schemas.microsoft.com/office/powerpoint/2010/main" val="729265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7DC030-4AC3-419D-BD9C-AD706B5FCDBB}"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454371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DC030-4AC3-419D-BD9C-AD706B5FCDBB}"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293001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DC030-4AC3-419D-BD9C-AD706B5FCDBB}"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2243996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7DC030-4AC3-419D-BD9C-AD706B5FCDBB}"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89873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7DC030-4AC3-419D-BD9C-AD706B5FCDBB}" type="datetimeFigureOut">
              <a:rPr lang="en-US" smtClean="0"/>
              <a:t>9/29/2014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1099524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7DC030-4AC3-419D-BD9C-AD706B5FCDBB}" type="datetimeFigureOut">
              <a:rPr lang="en-US" smtClean="0"/>
              <a:t>9/29/2014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3121766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7DC030-4AC3-419D-BD9C-AD706B5FCDBB}" type="datetimeFigureOut">
              <a:rPr lang="en-US" smtClean="0"/>
              <a:t>9/29/2014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2791965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7DC030-4AC3-419D-BD9C-AD706B5FCDBB}" type="datetimeFigureOut">
              <a:rPr lang="en-US" smtClean="0"/>
              <a:t>9/29/2014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1644050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DC030-4AC3-419D-BD9C-AD706B5FCDBB}" type="datetimeFigureOut">
              <a:rPr lang="en-US" smtClean="0"/>
              <a:t>9/29/2014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2391655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7DC030-4AC3-419D-BD9C-AD706B5FCDBB}" type="datetimeFigureOut">
              <a:rPr lang="en-US" smtClean="0"/>
              <a:t>9/29/2014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1506818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7DC030-4AC3-419D-BD9C-AD706B5FCDBB}" type="datetimeFigureOut">
              <a:rPr lang="en-US" smtClean="0"/>
              <a:t>9/29/2014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1A14C9-1F8D-491C-BFDF-7C22C329A742}" type="slidenum">
              <a:rPr lang="en-US" smtClean="0"/>
              <a:t>‹#›</a:t>
            </a:fld>
            <a:endParaRPr lang="en-US"/>
          </a:p>
        </p:txBody>
      </p:sp>
    </p:spTree>
    <p:extLst>
      <p:ext uri="{BB962C8B-B14F-4D97-AF65-F5344CB8AC3E}">
        <p14:creationId xmlns:p14="http://schemas.microsoft.com/office/powerpoint/2010/main" val="1792744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7DC030-4AC3-419D-BD9C-AD706B5FCDBB}" type="datetimeFigureOut">
              <a:rPr lang="en-US" smtClean="0"/>
              <a:t>9/29/2014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A14C9-1F8D-491C-BFDF-7C22C329A742}" type="slidenum">
              <a:rPr lang="en-US" smtClean="0"/>
              <a:t>‹#›</a:t>
            </a:fld>
            <a:endParaRPr lang="en-US"/>
          </a:p>
        </p:txBody>
      </p:sp>
    </p:spTree>
    <p:extLst>
      <p:ext uri="{BB962C8B-B14F-4D97-AF65-F5344CB8AC3E}">
        <p14:creationId xmlns:p14="http://schemas.microsoft.com/office/powerpoint/2010/main" val="3126801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1850s England</a:t>
            </a:r>
            <a:endParaRPr lang="en-US" dirty="0"/>
          </a:p>
        </p:txBody>
      </p:sp>
      <p:sp>
        <p:nvSpPr>
          <p:cNvPr id="3" name="Subtitle 2"/>
          <p:cNvSpPr>
            <a:spLocks noGrp="1"/>
          </p:cNvSpPr>
          <p:nvPr>
            <p:ph type="subTitle" idx="1"/>
          </p:nvPr>
        </p:nvSpPr>
        <p:spPr/>
        <p:txBody>
          <a:bodyPr/>
          <a:lstStyle/>
          <a:p>
            <a:r>
              <a:rPr lang="en-US" dirty="0" smtClean="0"/>
              <a:t>Farrell Tatum</a:t>
            </a:r>
          </a:p>
          <a:p>
            <a:r>
              <a:rPr lang="en-US" dirty="0" smtClean="0"/>
              <a:t>THE 271</a:t>
            </a:r>
          </a:p>
          <a:p>
            <a:r>
              <a:rPr lang="en-US" dirty="0" err="1" smtClean="0"/>
              <a:t>Borton</a:t>
            </a:r>
            <a:endParaRPr lang="en-US" dirty="0"/>
          </a:p>
        </p:txBody>
      </p:sp>
    </p:spTree>
    <p:extLst>
      <p:ext uri="{BB962C8B-B14F-4D97-AF65-F5344CB8AC3E}">
        <p14:creationId xmlns:p14="http://schemas.microsoft.com/office/powerpoint/2010/main" val="2347106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304800"/>
            <a:ext cx="8610600" cy="4801314"/>
          </a:xfrm>
          <a:prstGeom prst="rect">
            <a:avLst/>
          </a:prstGeom>
          <a:noFill/>
        </p:spPr>
        <p:txBody>
          <a:bodyPr wrap="square" rtlCol="0">
            <a:spAutoFit/>
          </a:bodyPr>
          <a:lstStyle/>
          <a:p>
            <a:pPr algn="ctr"/>
            <a:r>
              <a:rPr lang="en-US" dirty="0" smtClean="0"/>
              <a:t>Works Consulted</a:t>
            </a:r>
          </a:p>
          <a:p>
            <a:pPr marL="285750" indent="-285750">
              <a:buFont typeface="Arial" pitchFamily="34" charset="0"/>
              <a:buChar char="•"/>
            </a:pPr>
            <a:endParaRPr lang="en-US" dirty="0" smtClean="0"/>
          </a:p>
          <a:p>
            <a:pPr marL="285750" indent="-285750">
              <a:buFont typeface="Arial" pitchFamily="34" charset="0"/>
              <a:buChar char="•"/>
            </a:pPr>
            <a:r>
              <a:rPr lang="en-US" dirty="0" err="1" smtClean="0"/>
              <a:t>Chicaco</a:t>
            </a:r>
            <a:r>
              <a:rPr lang="en-US" dirty="0" smtClean="0"/>
              <a:t> Post Card Museum. Double Parlor, ca. 1850. Chicagopostcardmuseum.org, web. 29 Sep 2014. &lt; http://www.chicagopostcardmuseum.org/images/exhibit_halls/art_institute_of_chicago/ThornePostcard_Georgia_Double_Parlor_1850.png&gt;</a:t>
            </a:r>
          </a:p>
          <a:p>
            <a:pPr marL="285750" indent="-285750">
              <a:buFont typeface="Arial" pitchFamily="34" charset="0"/>
              <a:buChar char="•"/>
            </a:pPr>
            <a:r>
              <a:rPr lang="en-US" dirty="0" smtClean="0"/>
              <a:t>Turner, Benjamin </a:t>
            </a:r>
            <a:r>
              <a:rPr lang="en-US" dirty="0" err="1" smtClean="0"/>
              <a:t>Brecknell</a:t>
            </a:r>
            <a:r>
              <a:rPr lang="en-US" dirty="0" smtClean="0"/>
              <a:t>. Portrait of the photographer’s wife Agnes Turner her brother Humphrey Chamberlain, ca. 1850s. Victoria &amp; Albert Museum, 28 Sep 2014. &lt; http://collections.vam.ac.uk/item/O101119/portrait-of-the-photographers-wife-photograph-turner-benjamin-brecknell/&gt;</a:t>
            </a:r>
          </a:p>
          <a:p>
            <a:pPr marL="285750" indent="-285750">
              <a:buFont typeface="Arial" pitchFamily="34" charset="0"/>
              <a:buChar char="•"/>
            </a:pPr>
            <a:r>
              <a:rPr lang="en-US" dirty="0" smtClean="0"/>
              <a:t>Thomas, Pauline. Victorian Home Life Changes. Fashion-era.com, 28 Sep 2014. &lt; http://www.fashion-era.com/images/Victorians/tete40.jpg&gt;</a:t>
            </a:r>
          </a:p>
          <a:p>
            <a:pPr marL="285750" indent="-285750">
              <a:buFont typeface="Arial" pitchFamily="34" charset="0"/>
              <a:buChar char="•"/>
            </a:pPr>
            <a:r>
              <a:rPr lang="en-US" dirty="0" err="1" smtClean="0"/>
              <a:t>Yurov</a:t>
            </a:r>
            <a:r>
              <a:rPr lang="en-US" dirty="0" smtClean="0"/>
              <a:t>, </a:t>
            </a:r>
            <a:r>
              <a:rPr lang="en-US" dirty="0" err="1" smtClean="0"/>
              <a:t>Grigory</a:t>
            </a:r>
            <a:r>
              <a:rPr lang="en-US" dirty="0" smtClean="0"/>
              <a:t> </a:t>
            </a:r>
            <a:r>
              <a:rPr lang="en-US" dirty="0" err="1" smtClean="0"/>
              <a:t>Vasilievich</a:t>
            </a:r>
            <a:r>
              <a:rPr lang="en-US" dirty="0" smtClean="0"/>
              <a:t>. Interior of </a:t>
            </a:r>
            <a:r>
              <a:rPr lang="en-US" dirty="0" err="1" smtClean="0"/>
              <a:t>Bykov’s</a:t>
            </a:r>
            <a:r>
              <a:rPr lang="en-US" dirty="0" smtClean="0"/>
              <a:t> House, ca. 1850s. Bridgemansimages.com, 28 Sep 2014. &lt; http://images.cdn.bridgemanimages.com/api/</a:t>
            </a:r>
          </a:p>
          <a:p>
            <a:pPr marL="285750" indent="-285750">
              <a:buFont typeface="Arial" pitchFamily="34" charset="0"/>
              <a:buChar char="•"/>
            </a:pPr>
            <a:r>
              <a:rPr lang="en-US" dirty="0" smtClean="0"/>
              <a:t>1.0/image/600wm.BAL.7769910.7055475/196498.jpg&gt;</a:t>
            </a:r>
          </a:p>
          <a:p>
            <a:pPr marL="285750" indent="-285750">
              <a:buFont typeface="Arial" pitchFamily="34" charset="0"/>
              <a:buChar char="•"/>
            </a:pPr>
            <a:endParaRPr lang="en-US" dirty="0" smtClean="0"/>
          </a:p>
          <a:p>
            <a:pPr marL="285750" indent="-285750">
              <a:buFont typeface="Arial" pitchFamily="34" charset="0"/>
              <a:buChar char="•"/>
            </a:pPr>
            <a:endParaRPr lang="en-US" dirty="0"/>
          </a:p>
        </p:txBody>
      </p:sp>
    </p:spTree>
    <p:extLst>
      <p:ext uri="{BB962C8B-B14F-4D97-AF65-F5344CB8AC3E}">
        <p14:creationId xmlns:p14="http://schemas.microsoft.com/office/powerpoint/2010/main" val="2064207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Furniture</a:t>
            </a:r>
            <a:endParaRPr lang="en-US" dirty="0"/>
          </a:p>
        </p:txBody>
      </p:sp>
      <p:sp>
        <p:nvSpPr>
          <p:cNvPr id="3" name="Content Placeholder 2"/>
          <p:cNvSpPr>
            <a:spLocks noGrp="1"/>
          </p:cNvSpPr>
          <p:nvPr>
            <p:ph idx="1"/>
          </p:nvPr>
        </p:nvSpPr>
        <p:spPr/>
        <p:txBody>
          <a:bodyPr/>
          <a:lstStyle/>
          <a:p>
            <a:r>
              <a:rPr lang="en-US" dirty="0" smtClean="0"/>
              <a:t>Highly ornate and fashionable furniture was a must-do in 1850s English society. Remarkable craftsmanship and attention to detail was highly common in furniture found in middle to upper class homes. </a:t>
            </a:r>
            <a:endParaRPr lang="en-US" dirty="0"/>
          </a:p>
        </p:txBody>
      </p:sp>
    </p:spTree>
    <p:extLst>
      <p:ext uri="{BB962C8B-B14F-4D97-AF65-F5344CB8AC3E}">
        <p14:creationId xmlns:p14="http://schemas.microsoft.com/office/powerpoint/2010/main" val="19635592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Owner\Desktop\AMICO_VA_10382748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451" t="-212" r="19451" b="1692"/>
          <a:stretch/>
        </p:blipFill>
        <p:spPr bwMode="auto">
          <a:xfrm>
            <a:off x="457199" y="-6926"/>
            <a:ext cx="2001981" cy="3228108"/>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Owner\Desktop\AMICO_VA_10382798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2164" b="12745"/>
          <a:stretch/>
        </p:blipFill>
        <p:spPr bwMode="auto">
          <a:xfrm>
            <a:off x="5995555" y="-18785"/>
            <a:ext cx="3148445" cy="2364196"/>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Chair"/>
          <p:cNvPicPr>
            <a:picLocks noChangeAspect="1" noChangeArrowheads="1"/>
          </p:cNvPicPr>
          <p:nvPr/>
        </p:nvPicPr>
        <p:blipFill rotWithShape="1">
          <a:blip r:embed="rId4">
            <a:extLst>
              <a:ext uri="{28A0092B-C50C-407E-A947-70E740481C1C}">
                <a14:useLocalDpi xmlns:a14="http://schemas.microsoft.com/office/drawing/2010/main" val="0"/>
              </a:ext>
            </a:extLst>
          </a:blip>
          <a:srcRect l="14135" r="13547"/>
          <a:stretch/>
        </p:blipFill>
        <p:spPr bwMode="auto">
          <a:xfrm>
            <a:off x="3064442" y="34637"/>
            <a:ext cx="2124085" cy="2937164"/>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C:\Users\Owner\Desktop\red house dinin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8355" y="2378050"/>
            <a:ext cx="3605645" cy="2837951"/>
          </a:xfrm>
          <a:prstGeom prst="rect">
            <a:avLst/>
          </a:prstGeom>
          <a:noFill/>
          <a:extLst>
            <a:ext uri="{909E8E84-426E-40DD-AFC4-6F175D3DCCD1}">
              <a14:hiddenFill xmlns:a14="http://schemas.microsoft.com/office/drawing/2010/main">
                <a:solidFill>
                  <a:srgbClr val="FFFFFF"/>
                </a:solidFill>
              </a14:hiddenFill>
            </a:ext>
          </a:extLst>
        </p:spPr>
      </p:pic>
      <p:pic>
        <p:nvPicPr>
          <p:cNvPr id="6155" name="Picture 11" descr="C:\Users\Owner\Desktop\drawing room.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21182"/>
            <a:ext cx="5348082" cy="360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985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pPr marL="0" indent="0" algn="ctr">
              <a:buNone/>
            </a:pPr>
            <a:r>
              <a:rPr lang="en-US" sz="2000" dirty="0" smtClean="0"/>
              <a:t>Works Consulted</a:t>
            </a:r>
          </a:p>
          <a:p>
            <a:endParaRPr lang="en-US" sz="2000" dirty="0"/>
          </a:p>
          <a:p>
            <a:r>
              <a:rPr lang="en-US" sz="2000" dirty="0" smtClean="0"/>
              <a:t>Burges, William &amp; Sir Edward John </a:t>
            </a:r>
            <a:r>
              <a:rPr lang="en-US" sz="2000" dirty="0" err="1" smtClean="0"/>
              <a:t>Poynter</a:t>
            </a:r>
            <a:r>
              <a:rPr lang="en-US" sz="2000" dirty="0" smtClean="0"/>
              <a:t>. Cabinet, 1858. </a:t>
            </a:r>
            <a:r>
              <a:rPr lang="en-US" sz="2000" dirty="0" err="1" smtClean="0"/>
              <a:t>ARTstor</a:t>
            </a:r>
            <a:r>
              <a:rPr lang="en-US" sz="2000" dirty="0" smtClean="0"/>
              <a:t>, web. 28 Sep 2014. &lt;http://library.artstor.org/library/secure/ViewImages?id=8D1Efjk2IyMtQi85cDd%2FR3Uk&gt;</a:t>
            </a:r>
          </a:p>
          <a:p>
            <a:r>
              <a:rPr lang="en-US" sz="2000" dirty="0" smtClean="0"/>
              <a:t>English Drawing Room of the Victorian Period. Mid-Victorian. Art Institute of Chicago, web. 29 Sep 2014. &lt;http://library.artstor.org/library/secure/ViewImages?id=8CJGczI9NzldLS1WEDhzTnkrX3ovc1Z%2Beyc%3D&gt;</a:t>
            </a:r>
          </a:p>
          <a:p>
            <a:r>
              <a:rPr lang="en-US" sz="2000" dirty="0" err="1" smtClean="0"/>
              <a:t>Jennens</a:t>
            </a:r>
            <a:r>
              <a:rPr lang="en-US" sz="2000" dirty="0" smtClean="0"/>
              <a:t> &amp; </a:t>
            </a:r>
            <a:r>
              <a:rPr lang="en-US" sz="2000" dirty="0" err="1" smtClean="0"/>
              <a:t>Bettridge</a:t>
            </a:r>
            <a:r>
              <a:rPr lang="en-US" sz="2000" dirty="0" smtClean="0"/>
              <a:t>. Chair, ca. 1850. </a:t>
            </a:r>
            <a:r>
              <a:rPr lang="en-US" sz="2000" dirty="0" err="1" smtClean="0"/>
              <a:t>ARTstor</a:t>
            </a:r>
            <a:r>
              <a:rPr lang="en-US" sz="2000" dirty="0" smtClean="0"/>
              <a:t>, web. 29 Sep 2014. &lt;http://library.artstor.org/library/secure/ViewImages?id=8D1Efjk2IyMtQi85cDd%2FSngo&gt;</a:t>
            </a:r>
          </a:p>
          <a:p>
            <a:r>
              <a:rPr lang="en-US" sz="2000" dirty="0" err="1" smtClean="0"/>
              <a:t>Pugin</a:t>
            </a:r>
            <a:r>
              <a:rPr lang="en-US" sz="2000" dirty="0" smtClean="0"/>
              <a:t>, Augustus &amp; John Webb. Table, mid-Victorian. </a:t>
            </a:r>
            <a:r>
              <a:rPr lang="en-US" sz="2000" dirty="0" err="1" smtClean="0"/>
              <a:t>ARTstor</a:t>
            </a:r>
            <a:r>
              <a:rPr lang="en-US" sz="2000" dirty="0" smtClean="0"/>
              <a:t>, web. 28 Sep 2014. &lt;http://library.artstor.org/library/secure/ViewImages?id=8D1Efjk2IyMtQi85cDd%2FSngg&gt;</a:t>
            </a:r>
          </a:p>
          <a:p>
            <a:r>
              <a:rPr lang="en-US" sz="2000" dirty="0" smtClean="0"/>
              <a:t>Webb, Philip. The Red House, 1859-60. </a:t>
            </a:r>
            <a:r>
              <a:rPr lang="en-US" sz="2000" dirty="0" err="1" smtClean="0"/>
              <a:t>ARTstor</a:t>
            </a:r>
            <a:r>
              <a:rPr lang="en-US" sz="2000" dirty="0" smtClean="0"/>
              <a:t>, 28 Sep 2014. &lt;http://library.artstor.org/library/secure/ViewImages?id=8DRFYyo8MDorQi85eT15QXkoW3M%3D&gt;</a:t>
            </a:r>
          </a:p>
          <a:p>
            <a:endParaRPr lang="en-US" sz="2000" dirty="0"/>
          </a:p>
        </p:txBody>
      </p:sp>
    </p:spTree>
    <p:extLst>
      <p:ext uri="{BB962C8B-B14F-4D97-AF65-F5344CB8AC3E}">
        <p14:creationId xmlns:p14="http://schemas.microsoft.com/office/powerpoint/2010/main" val="3156374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Fashion</a:t>
            </a:r>
            <a:endParaRPr lang="en-US" dirty="0"/>
          </a:p>
        </p:txBody>
      </p:sp>
      <p:sp>
        <p:nvSpPr>
          <p:cNvPr id="3" name="Content Placeholder 2"/>
          <p:cNvSpPr>
            <a:spLocks noGrp="1"/>
          </p:cNvSpPr>
          <p:nvPr>
            <p:ph idx="1"/>
          </p:nvPr>
        </p:nvSpPr>
        <p:spPr>
          <a:xfrm>
            <a:off x="457200" y="1295400"/>
            <a:ext cx="8229600" cy="4830763"/>
          </a:xfrm>
        </p:spPr>
        <p:txBody>
          <a:bodyPr>
            <a:normAutofit lnSpcReduction="10000"/>
          </a:bodyPr>
          <a:lstStyle/>
          <a:p>
            <a:r>
              <a:rPr lang="en-US" sz="2000" dirty="0" smtClean="0"/>
              <a:t>Mid-Victorian fashion was highly ornate and decorative. </a:t>
            </a:r>
          </a:p>
          <a:p>
            <a:pPr fontAlgn="base"/>
            <a:r>
              <a:rPr lang="en-US" sz="2000" dirty="0"/>
              <a:t>“In the 1850s, women's skirts were domed and bell-shaped, supported by crinoline petticoats. They often featured deep flounces or tiers. Long bloomers and pantaloons trimmed with lace were popular. Tiered cape-jackets were fashionable, as were paisley patterned shawls. Deep bonnets were worn and hair was swept into buns or side coils from a </a:t>
            </a:r>
            <a:r>
              <a:rPr lang="en-US" sz="2000" dirty="0" err="1"/>
              <a:t>centre</a:t>
            </a:r>
            <a:r>
              <a:rPr lang="en-US" sz="2000" dirty="0"/>
              <a:t> parting</a:t>
            </a:r>
            <a:r>
              <a:rPr lang="en-US" sz="2000" dirty="0" smtClean="0"/>
              <a:t>.”</a:t>
            </a:r>
            <a:endParaRPr lang="en-US" sz="2000" dirty="0"/>
          </a:p>
          <a:p>
            <a:pPr fontAlgn="base"/>
            <a:r>
              <a:rPr lang="en-US" sz="2000" dirty="0" smtClean="0"/>
              <a:t>“Men </a:t>
            </a:r>
            <a:r>
              <a:rPr lang="en-US" sz="2000" dirty="0"/>
              <a:t>wore matching coats, waistcoats and trousers, with hairstyles </a:t>
            </a:r>
            <a:r>
              <a:rPr lang="en-US" sz="2000" dirty="0" err="1"/>
              <a:t>characterised</a:t>
            </a:r>
            <a:r>
              <a:rPr lang="en-US" sz="2000" dirty="0"/>
              <a:t> by large mutton-chop side-burns and moustaches, after the style set by Prince </a:t>
            </a:r>
            <a:r>
              <a:rPr lang="en-US" sz="2000" dirty="0" err="1"/>
              <a:t>Albert.Shirts</a:t>
            </a:r>
            <a:r>
              <a:rPr lang="en-US" sz="2000" dirty="0"/>
              <a:t> had high upstanding collars and were tied at the neck with large bow-</a:t>
            </a:r>
            <a:r>
              <a:rPr lang="en-US" sz="2000" dirty="0" err="1"/>
              <a:t>ties.High</a:t>
            </a:r>
            <a:r>
              <a:rPr lang="en-US" sz="2000" dirty="0"/>
              <a:t> fastening and tight fitting frock coats were also very fashionable; though a new style called the sack coat (a thigh-length, loosely fitted jacket) became </a:t>
            </a:r>
            <a:r>
              <a:rPr lang="en-US" sz="2000" dirty="0" err="1"/>
              <a:t>popular.The</a:t>
            </a:r>
            <a:r>
              <a:rPr lang="en-US" sz="2000" dirty="0"/>
              <a:t> bowler hat was invented around 1850, but was generally seen as a working class hat, while top-hats were </a:t>
            </a:r>
            <a:r>
              <a:rPr lang="en-US" sz="2000" dirty="0" err="1"/>
              <a:t>favoured</a:t>
            </a:r>
            <a:r>
              <a:rPr lang="en-US" sz="2000" dirty="0"/>
              <a:t> by the upper classes.” (Albert and Victoria Museum)</a:t>
            </a:r>
          </a:p>
          <a:p>
            <a:endParaRPr lang="en-US" sz="2000" dirty="0"/>
          </a:p>
        </p:txBody>
      </p:sp>
    </p:spTree>
    <p:extLst>
      <p:ext uri="{BB962C8B-B14F-4D97-AF65-F5344CB8AC3E}">
        <p14:creationId xmlns:p14="http://schemas.microsoft.com/office/powerpoint/2010/main" val="2426502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www.vam.ac.uk/users/sites/default/files/album_images/55008-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6314" y="1427398"/>
            <a:ext cx="2694613" cy="3790951"/>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www.vam.ac.uk/users/sites/default/files/album_images/54997-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9714" y="1427398"/>
            <a:ext cx="3276600" cy="4143936"/>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ttp://www.vam.ac.uk/users/sites/default/files/album_images/55003-lar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63" y="1892674"/>
            <a:ext cx="3079722" cy="3517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101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www.vam.ac.uk/users/sites/default/files/album_images/54933-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914400"/>
            <a:ext cx="3291442" cy="46386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a. 1850, [Two gentlemen]&#10;via the Metropolitan Museum of 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714374"/>
            <a:ext cx="3867150" cy="5038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2127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marL="0" indent="0" algn="ctr">
              <a:buNone/>
            </a:pPr>
            <a:r>
              <a:rPr lang="en-US" sz="1800" dirty="0" smtClean="0"/>
              <a:t>Works Consulted</a:t>
            </a:r>
          </a:p>
          <a:p>
            <a:pPr algn="ctr"/>
            <a:endParaRPr lang="en-US" sz="1800" dirty="0" smtClean="0"/>
          </a:p>
          <a:p>
            <a:r>
              <a:rPr lang="en-US" sz="1800" dirty="0" smtClean="0"/>
              <a:t>Chaise, Pierre-Jules. Bracelet with portrait miniatures. Great Britain, ca. 1850. Victoria &amp; Albert Museum, web. 28 Sep 2014 &lt; http://www.vam.ac.uk/users/sites/</a:t>
            </a:r>
          </a:p>
          <a:p>
            <a:pPr marL="0" indent="0">
              <a:buNone/>
            </a:pPr>
            <a:r>
              <a:rPr lang="en-US" sz="1800" dirty="0" smtClean="0"/>
              <a:t>       default/files/</a:t>
            </a:r>
            <a:r>
              <a:rPr lang="en-US" sz="1800" dirty="0" err="1" smtClean="0"/>
              <a:t>album_images</a:t>
            </a:r>
            <a:r>
              <a:rPr lang="en-US" sz="1800" dirty="0" smtClean="0"/>
              <a:t>/55003-large.jpg&gt;</a:t>
            </a:r>
            <a:endParaRPr lang="en-US" sz="1800" dirty="0" smtClean="0"/>
          </a:p>
          <a:p>
            <a:r>
              <a:rPr lang="en-US" sz="1800" dirty="0" smtClean="0"/>
              <a:t>Day dress, 1858-60, Great Britain. Victoria &amp; Albert Museum, web. 28 Sep 2014. &lt;http://www.vam.ac.uk/users/sites/default/files/album_images/55008-large.jpg&gt;</a:t>
            </a:r>
          </a:p>
          <a:p>
            <a:r>
              <a:rPr lang="en-US" sz="1800" dirty="0" smtClean="0"/>
              <a:t>Day dress of </a:t>
            </a:r>
            <a:r>
              <a:rPr lang="en-US" sz="1800" dirty="0" err="1" smtClean="0"/>
              <a:t>moire</a:t>
            </a:r>
            <a:r>
              <a:rPr lang="en-US" sz="1800" dirty="0" smtClean="0"/>
              <a:t> silk, 1858. </a:t>
            </a:r>
            <a:r>
              <a:rPr lang="en-US" sz="1800" dirty="0" smtClean="0"/>
              <a:t>Great Britain. Victoria &amp; Albert Museum, web. 28 Sep 2014. &lt;http://www.vam.ac.uk/users/sites/default/files/album_images/54997-large.jpg&gt;</a:t>
            </a:r>
          </a:p>
          <a:p>
            <a:r>
              <a:rPr lang="en-US" sz="1800" dirty="0" smtClean="0"/>
              <a:t>Two Young Men</a:t>
            </a:r>
            <a:r>
              <a:rPr lang="en-US" sz="1800" dirty="0"/>
              <a:t>.</a:t>
            </a:r>
            <a:r>
              <a:rPr lang="en-US" sz="1800" dirty="0" smtClean="0"/>
              <a:t> Daguerreotype, ca. 1850. The Metropolitan Museum of Art, web. 28 Sep 2014. &lt;http://www.metmuseum.org/collection/the-collection-online/search/284817&gt; </a:t>
            </a:r>
          </a:p>
          <a:p>
            <a:r>
              <a:rPr lang="en-US" sz="1800" dirty="0" smtClean="0"/>
              <a:t>Wool coat, 1845-1853. Great Britain. </a:t>
            </a:r>
            <a:r>
              <a:rPr lang="en-US" sz="1800" dirty="0" smtClean="0"/>
              <a:t>Victoria &amp; Albert Museum, web. 28 Sep 2014. &lt;http://www.vam.ac.uk/users/sites/default/files/album_images/54933-large.jpg&gt;</a:t>
            </a:r>
          </a:p>
          <a:p>
            <a:endParaRPr lang="en-US" sz="1800" dirty="0" smtClean="0"/>
          </a:p>
          <a:p>
            <a:endParaRPr lang="en-US" sz="1800" dirty="0" smtClean="0"/>
          </a:p>
          <a:p>
            <a:endParaRPr lang="en-US" sz="1800" dirty="0" smtClean="0"/>
          </a:p>
          <a:p>
            <a:endParaRPr lang="en-US" sz="1800" dirty="0"/>
          </a:p>
        </p:txBody>
      </p:sp>
    </p:spTree>
    <p:extLst>
      <p:ext uri="{BB962C8B-B14F-4D97-AF65-F5344CB8AC3E}">
        <p14:creationId xmlns:p14="http://schemas.microsoft.com/office/powerpoint/2010/main" val="5637437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8153400" cy="2431435"/>
          </a:xfrm>
          <a:prstGeom prst="rect">
            <a:avLst/>
          </a:prstGeom>
          <a:noFill/>
        </p:spPr>
        <p:txBody>
          <a:bodyPr wrap="square" rtlCol="0">
            <a:spAutoFit/>
          </a:bodyPr>
          <a:lstStyle/>
          <a:p>
            <a:pPr algn="ctr"/>
            <a:r>
              <a:rPr lang="en-US" sz="3200" dirty="0" smtClean="0"/>
              <a:t>Art</a:t>
            </a:r>
          </a:p>
          <a:p>
            <a:r>
              <a:rPr lang="en-US" sz="2000" dirty="0" smtClean="0"/>
              <a:t>Perhaps the most significant artists of this time period was the Pre-Raphaelite Brotherhood. An English society of artists and creators, they denied the teachings of mannerisms and believed art had reached its peak prior to Michelangelo and Raphael coming into prominence. They wanted to relive the bright, intense colors, abundant details, realism, and religious content of Renaissance artists. </a:t>
            </a:r>
            <a:endParaRPr lang="en-US" sz="2000" dirty="0"/>
          </a:p>
        </p:txBody>
      </p:sp>
      <p:pic>
        <p:nvPicPr>
          <p:cNvPr id="9218" name="Picture 2" descr="http://inhyndsight.files.wordpress.com/2013/06/pre-raphaelite-art-pre-raphaelite-art-23219457-1600-12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0799" y="2971800"/>
            <a:ext cx="4079585" cy="3059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8364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7/7b/John_Everett_Millais_-_Christ_in_the_House_of_His_Parents_(%60The_Carpenter's_Shop')_-_Google_Art_Projec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5164" y="83476"/>
            <a:ext cx="5399012" cy="3276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upload.wikimedia.org/wikipedia/commons/9/94/John_Everett_Millais_-_Ophelia_-_Google_Art_Projec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2423" y="3495158"/>
            <a:ext cx="4944494" cy="3362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324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09"/>
            <a:ext cx="8229600" cy="1143000"/>
          </a:xfrm>
        </p:spPr>
        <p:txBody>
          <a:bodyPr/>
          <a:lstStyle/>
          <a:p>
            <a:r>
              <a:rPr lang="en-US" dirty="0"/>
              <a:t>M</a:t>
            </a:r>
            <a:r>
              <a:rPr lang="en-US" dirty="0" smtClean="0"/>
              <a:t>ovements</a:t>
            </a:r>
            <a:endParaRPr lang="en-US" dirty="0"/>
          </a:p>
        </p:txBody>
      </p:sp>
      <p:sp>
        <p:nvSpPr>
          <p:cNvPr id="3" name="Content Placeholder 2"/>
          <p:cNvSpPr>
            <a:spLocks noGrp="1"/>
          </p:cNvSpPr>
          <p:nvPr>
            <p:ph idx="1"/>
          </p:nvPr>
        </p:nvSpPr>
        <p:spPr>
          <a:xfrm>
            <a:off x="457200" y="1066800"/>
            <a:ext cx="8229600" cy="5410200"/>
          </a:xfrm>
        </p:spPr>
        <p:txBody>
          <a:bodyPr>
            <a:normAutofit lnSpcReduction="10000"/>
          </a:bodyPr>
          <a:lstStyle/>
          <a:p>
            <a:pPr marL="0" indent="0">
              <a:buNone/>
            </a:pPr>
            <a:r>
              <a:rPr lang="en-US" sz="1800" dirty="0" smtClean="0"/>
              <a:t>England in the 1850s was a time of many contrasting elements. It is a time marked by conflicts such as the Crimean War, fought between the Russians and the British, French, and Ottoman empires.  Another conflict of the time was the rising debate between religion and science,  as the church’s role in society became questioned as scientific discovery was becoming rampant. However, this is a time marked also by prosperity and stability. The industrial revolution of the previous decades had brought incredible economic success for Great Britain. Under the reign of long-time queen Victoria, it flourished industrially; being a leader in coal, iron, steel, and commercial cotton production.</a:t>
            </a:r>
          </a:p>
          <a:p>
            <a:pPr marL="0" indent="0">
              <a:buNone/>
            </a:pPr>
            <a:r>
              <a:rPr lang="en-US" sz="1800" dirty="0" smtClean="0"/>
              <a:t>Literature was another prominent feature of 1850s English society. Writers of the day such as Charles Dickens, Nathaniel Hawthorne, and Herman Melville were publishing highly successful novels, most of which are still read and analyzed to this day. This decade was also home to great discoveries- the Great Exhibition at Hyde Park was held in 1851, displaying accomplishments in both culture and industry. Meanwhile, Charles Darwin published his landmark </a:t>
            </a:r>
            <a:r>
              <a:rPr lang="en-US" sz="1800" i="1" dirty="0" smtClean="0"/>
              <a:t>On the Origin of Species </a:t>
            </a:r>
            <a:r>
              <a:rPr lang="en-US" sz="1800" dirty="0" smtClean="0"/>
              <a:t>in 1859, proposing the ideas of evolution and natural selection. </a:t>
            </a:r>
          </a:p>
          <a:p>
            <a:pPr marL="0" indent="0">
              <a:buNone/>
            </a:pPr>
            <a:r>
              <a:rPr lang="en-US" sz="1800" dirty="0" smtClean="0"/>
              <a:t>In conclusion, while 1850s England flourished in many ways, it was a time of significant contrasts. This balance is reflected not only in its society, but in architecture, furnishings, fashion, and art. </a:t>
            </a:r>
            <a:endParaRPr lang="en-US" sz="1800" dirty="0"/>
          </a:p>
        </p:txBody>
      </p:sp>
    </p:spTree>
    <p:extLst>
      <p:ext uri="{BB962C8B-B14F-4D97-AF65-F5344CB8AC3E}">
        <p14:creationId xmlns:p14="http://schemas.microsoft.com/office/powerpoint/2010/main" val="39977825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pPr marL="0" indent="0" algn="ctr">
              <a:buNone/>
            </a:pPr>
            <a:r>
              <a:rPr lang="en-US" sz="2000" dirty="0" smtClean="0"/>
              <a:t>Works Consulted</a:t>
            </a:r>
          </a:p>
          <a:p>
            <a:endParaRPr lang="en-US" sz="2000" dirty="0"/>
          </a:p>
          <a:p>
            <a:r>
              <a:rPr lang="en-US" sz="2000" dirty="0" smtClean="0"/>
              <a:t>Meagher</a:t>
            </a:r>
            <a:r>
              <a:rPr lang="en-US" sz="2000" dirty="0"/>
              <a:t>, Jennifer. "The Pre-Raphaelites". In </a:t>
            </a:r>
            <a:r>
              <a:rPr lang="en-US" sz="2000" dirty="0" err="1"/>
              <a:t>Heilbrunn</a:t>
            </a:r>
            <a:r>
              <a:rPr lang="en-US" sz="2000" dirty="0"/>
              <a:t> Timeline of Art History. New York: The Metropolitan Museum of Art, 2000–. &lt;</a:t>
            </a:r>
            <a:r>
              <a:rPr lang="en-US" sz="2000" dirty="0" smtClean="0"/>
              <a:t>http</a:t>
            </a:r>
            <a:r>
              <a:rPr lang="en-US" sz="2000" dirty="0"/>
              <a:t>://</a:t>
            </a:r>
            <a:r>
              <a:rPr lang="en-US" sz="2000" dirty="0" smtClean="0"/>
              <a:t>www.metmuseum.org/toah/</a:t>
            </a:r>
          </a:p>
          <a:p>
            <a:pPr marL="457200" lvl="1" indent="0">
              <a:buNone/>
            </a:pPr>
            <a:r>
              <a:rPr lang="en-US" sz="1600" dirty="0" err="1" smtClean="0"/>
              <a:t>hd</a:t>
            </a:r>
            <a:r>
              <a:rPr lang="en-US" sz="1600" dirty="0" smtClean="0"/>
              <a:t>/</a:t>
            </a:r>
            <a:r>
              <a:rPr lang="en-US" sz="1600" dirty="0" err="1" smtClean="0"/>
              <a:t>praf</a:t>
            </a:r>
            <a:r>
              <a:rPr lang="en-US" sz="1600" dirty="0" smtClean="0"/>
              <a:t>/hd_praf.htm&gt; </a:t>
            </a:r>
            <a:r>
              <a:rPr lang="en-US" sz="1600" dirty="0"/>
              <a:t>(October 2004) </a:t>
            </a:r>
            <a:endParaRPr lang="en-US" sz="1600" dirty="0" smtClean="0"/>
          </a:p>
          <a:p>
            <a:r>
              <a:rPr lang="en-US" sz="2000" dirty="0"/>
              <a:t>"Pre-Raphaelite." </a:t>
            </a:r>
            <a:r>
              <a:rPr lang="en-US" sz="2000" i="1" dirty="0"/>
              <a:t>Tate.org.uk</a:t>
            </a:r>
            <a:r>
              <a:rPr lang="en-US" sz="2000" dirty="0"/>
              <a:t>. Tate Britain, </a:t>
            </a:r>
            <a:r>
              <a:rPr lang="en-US" sz="2000" dirty="0" err="1"/>
              <a:t>n.d.</a:t>
            </a:r>
            <a:r>
              <a:rPr lang="en-US" sz="2000" dirty="0"/>
              <a:t> Web. 29 Sept. 2014</a:t>
            </a:r>
            <a:r>
              <a:rPr lang="en-US" sz="2000" dirty="0" smtClean="0"/>
              <a:t>. &lt;http://www.tate.org.uk/learn/online-resources/glossary/p/pre-raphaelite&gt;</a:t>
            </a:r>
            <a:endParaRPr lang="en-US" sz="2000" dirty="0"/>
          </a:p>
        </p:txBody>
      </p:sp>
    </p:spTree>
    <p:extLst>
      <p:ext uri="{BB962C8B-B14F-4D97-AF65-F5344CB8AC3E}">
        <p14:creationId xmlns:p14="http://schemas.microsoft.com/office/powerpoint/2010/main" val="1253970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marL="0" indent="0" algn="ctr">
              <a:buNone/>
            </a:pPr>
            <a:r>
              <a:rPr lang="en-US" sz="2400" dirty="0" smtClean="0"/>
              <a:t>Works Consulted</a:t>
            </a:r>
          </a:p>
          <a:p>
            <a:endParaRPr lang="en-US" sz="2400" dirty="0"/>
          </a:p>
          <a:p>
            <a:r>
              <a:rPr lang="en-US" sz="2400" dirty="0" smtClean="0"/>
              <a:t>"</a:t>
            </a:r>
            <a:r>
              <a:rPr lang="en-US" sz="2400" dirty="0"/>
              <a:t>Crimean War (Eurasian History 1853-56)." </a:t>
            </a:r>
            <a:r>
              <a:rPr lang="en-US" sz="2400" i="1" dirty="0"/>
              <a:t>Encyclopedia Britannica Online</a:t>
            </a:r>
            <a:r>
              <a:rPr lang="en-US" sz="2400" dirty="0"/>
              <a:t>. Encyclopedia Britannica, </a:t>
            </a:r>
            <a:r>
              <a:rPr lang="en-US" sz="2400" dirty="0" err="1"/>
              <a:t>n.d.</a:t>
            </a:r>
            <a:r>
              <a:rPr lang="en-US" sz="2400" dirty="0"/>
              <a:t> Web. 25 Sept. 2014.</a:t>
            </a:r>
          </a:p>
          <a:p>
            <a:r>
              <a:rPr lang="en-US" sz="2400" dirty="0"/>
              <a:t>"Darwin's Evidence for Evolution." </a:t>
            </a:r>
            <a:r>
              <a:rPr lang="en-US" sz="2400" i="1" dirty="0" err="1"/>
              <a:t>Evoltuion</a:t>
            </a:r>
            <a:r>
              <a:rPr lang="en-US" sz="2400" i="1" dirty="0"/>
              <a:t> at NYU</a:t>
            </a:r>
            <a:r>
              <a:rPr lang="en-US" sz="2400" dirty="0"/>
              <a:t>. New York University, </a:t>
            </a:r>
            <a:r>
              <a:rPr lang="en-US" sz="2400" dirty="0" err="1"/>
              <a:t>n.d.</a:t>
            </a:r>
            <a:r>
              <a:rPr lang="en-US" sz="2400" dirty="0"/>
              <a:t> Web. 28 Sept. 2014.</a:t>
            </a:r>
          </a:p>
          <a:p>
            <a:r>
              <a:rPr lang="en-US" sz="2400" dirty="0" err="1"/>
              <a:t>Luscombe</a:t>
            </a:r>
            <a:r>
              <a:rPr lang="en-US" sz="2400" dirty="0"/>
              <a:t>, S. "The British Empire." </a:t>
            </a:r>
            <a:r>
              <a:rPr lang="en-US" sz="2400" i="1" dirty="0" err="1"/>
              <a:t>Nineteeth</a:t>
            </a:r>
            <a:r>
              <a:rPr lang="en-US" sz="2400" i="1" dirty="0"/>
              <a:t> Century Timeline</a:t>
            </a:r>
            <a:r>
              <a:rPr lang="en-US" sz="2400" dirty="0"/>
              <a:t>. Britishempire.co.uk, </a:t>
            </a:r>
            <a:r>
              <a:rPr lang="en-US" sz="2400" dirty="0" err="1"/>
              <a:t>n.d.</a:t>
            </a:r>
            <a:r>
              <a:rPr lang="en-US" sz="2400" dirty="0"/>
              <a:t> Web. 28 Sept. 2014.</a:t>
            </a:r>
          </a:p>
          <a:p>
            <a:endParaRPr lang="en-US" dirty="0"/>
          </a:p>
        </p:txBody>
      </p:sp>
    </p:spTree>
    <p:extLst>
      <p:ext uri="{BB962C8B-B14F-4D97-AF65-F5344CB8AC3E}">
        <p14:creationId xmlns:p14="http://schemas.microsoft.com/office/powerpoint/2010/main" val="447330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Owner\Desktop\red hous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530" y="94689"/>
            <a:ext cx="2984522" cy="44577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0782" y="5107621"/>
            <a:ext cx="4094018" cy="1754326"/>
          </a:xfrm>
          <a:prstGeom prst="rect">
            <a:avLst/>
          </a:prstGeom>
          <a:noFill/>
        </p:spPr>
        <p:txBody>
          <a:bodyPr wrap="square" rtlCol="0">
            <a:spAutoFit/>
          </a:bodyPr>
          <a:lstStyle/>
          <a:p>
            <a:r>
              <a:rPr lang="en-US" dirty="0" smtClean="0"/>
              <a:t>Architecture </a:t>
            </a:r>
          </a:p>
          <a:p>
            <a:pPr marL="285750" indent="-285750">
              <a:buFont typeface="Arial" pitchFamily="34" charset="0"/>
              <a:buChar char="•"/>
            </a:pPr>
            <a:r>
              <a:rPr lang="en-US" dirty="0" smtClean="0"/>
              <a:t>Neo-Classical/Neo-</a:t>
            </a:r>
            <a:r>
              <a:rPr lang="en-US" dirty="0" err="1" smtClean="0"/>
              <a:t>Grec</a:t>
            </a:r>
            <a:endParaRPr lang="en-US" dirty="0" smtClean="0"/>
          </a:p>
          <a:p>
            <a:pPr marL="285750" indent="-285750">
              <a:buFont typeface="Arial" pitchFamily="34" charset="0"/>
              <a:buChar char="•"/>
            </a:pPr>
            <a:r>
              <a:rPr lang="en-US" dirty="0" smtClean="0"/>
              <a:t>Gothic Revival</a:t>
            </a:r>
          </a:p>
          <a:p>
            <a:pPr marL="285750" indent="-285750">
              <a:buFont typeface="Arial" pitchFamily="34" charset="0"/>
              <a:buChar char="•"/>
            </a:pPr>
            <a:r>
              <a:rPr lang="en-US" dirty="0" smtClean="0"/>
              <a:t>Italianate</a:t>
            </a:r>
          </a:p>
          <a:p>
            <a:pPr marL="285750" indent="-285750">
              <a:buFont typeface="Arial" pitchFamily="34" charset="0"/>
              <a:buChar char="•"/>
            </a:pPr>
            <a:r>
              <a:rPr lang="en-US" dirty="0" smtClean="0"/>
              <a:t>Beginnings of arts-and-crafts movement</a:t>
            </a:r>
            <a:endParaRPr lang="en-US" dirty="0"/>
          </a:p>
        </p:txBody>
      </p:sp>
      <p:pic>
        <p:nvPicPr>
          <p:cNvPr id="2058" name="Picture 10" descr="C:\Users\Owner\Desktop\lynford hal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126065"/>
            <a:ext cx="4999503" cy="338613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upload.wikimedia.org/wikipedia/commons/thumb/a/a5/Osborne-iow-3Ja10-10914.jpg/400px-Osborne-iow-3Ja10-1091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9180" y="3676499"/>
            <a:ext cx="4304123" cy="2862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8863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edenison.zenfolio.com/img/s3/v42/p23798759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
            <a:ext cx="3733800" cy="25685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76800" y="926635"/>
            <a:ext cx="3429000" cy="1477328"/>
          </a:xfrm>
          <a:prstGeom prst="rect">
            <a:avLst/>
          </a:prstGeom>
          <a:noFill/>
        </p:spPr>
        <p:txBody>
          <a:bodyPr wrap="square" rtlCol="0">
            <a:spAutoFit/>
          </a:bodyPr>
          <a:lstStyle/>
          <a:p>
            <a:r>
              <a:rPr lang="en-US" dirty="0" smtClean="0"/>
              <a:t>Architecture Cont.</a:t>
            </a:r>
          </a:p>
          <a:p>
            <a:endParaRPr lang="en-US" dirty="0"/>
          </a:p>
          <a:p>
            <a:pPr marL="285750" indent="-285750">
              <a:buFont typeface="Arial" pitchFamily="34" charset="0"/>
              <a:buChar char="•"/>
            </a:pPr>
            <a:r>
              <a:rPr lang="en-US" dirty="0" smtClean="0"/>
              <a:t>Terraced homes popular among working class citizens.</a:t>
            </a:r>
          </a:p>
          <a:p>
            <a:pPr marL="285750" indent="-285750">
              <a:buFont typeface="Arial" pitchFamily="34" charset="0"/>
              <a:buChar char="•"/>
            </a:pPr>
            <a:r>
              <a:rPr lang="en-US" dirty="0" smtClean="0"/>
              <a:t>Still seen in England today</a:t>
            </a:r>
            <a:endParaRPr lang="en-US" dirty="0"/>
          </a:p>
        </p:txBody>
      </p:sp>
      <p:pic>
        <p:nvPicPr>
          <p:cNvPr id="3078" name="Picture 6" descr="http://upload.wikimedia.org/wikipedia/commons/thumb/6/67/U_of_Leeds_-_Terraces.jpg/800px-U_of_Leeds_-_Terra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200400"/>
            <a:ext cx="4648200" cy="3486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261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marL="0" indent="0" algn="ctr">
              <a:buNone/>
            </a:pPr>
            <a:r>
              <a:rPr lang="en-US" sz="1800" dirty="0" smtClean="0"/>
              <a:t>Works Consulted</a:t>
            </a:r>
          </a:p>
          <a:p>
            <a:endParaRPr lang="en-US" sz="1800" dirty="0" smtClean="0"/>
          </a:p>
          <a:p>
            <a:r>
              <a:rPr lang="en-US" sz="1800" dirty="0" smtClean="0"/>
              <a:t>Baguette, Stefan. U of Leeds Terraces, Mid-Victorian. 29 Sep 2014, Web. &lt;http://upload.wikimedia.org/wikipedia/commons/thumb/6/67/U_of_Leeds_-_Terraces.jpg/800px-U_of_Leeds_-_Terraces.jpg&gt;</a:t>
            </a:r>
          </a:p>
          <a:p>
            <a:r>
              <a:rPr lang="en-US" sz="1800" dirty="0" smtClean="0"/>
              <a:t>Burn, William. </a:t>
            </a:r>
            <a:r>
              <a:rPr lang="en-US" sz="1800" dirty="0" err="1" smtClean="0"/>
              <a:t>Lynford</a:t>
            </a:r>
            <a:r>
              <a:rPr lang="en-US" sz="1800" dirty="0" smtClean="0"/>
              <a:t> Hall, 1856-61. </a:t>
            </a:r>
            <a:r>
              <a:rPr lang="en-US" sz="1800" dirty="0" err="1" smtClean="0"/>
              <a:t>ARTstor</a:t>
            </a:r>
            <a:r>
              <a:rPr lang="en-US" sz="1800" dirty="0" smtClean="0"/>
              <a:t>, 29 Sep 2014. &lt;http://library.artstor.org/library/secure/ViewImages?id=8DRFYyo8MDorQi85eT15QXgnV3A%3D&gt;</a:t>
            </a:r>
          </a:p>
          <a:p>
            <a:r>
              <a:rPr lang="en-US" sz="1800" dirty="0" smtClean="0"/>
              <a:t>Denison, Edward. Queen’s Gate Terrace, Kensington, </a:t>
            </a:r>
            <a:r>
              <a:rPr lang="en-US" sz="1800" dirty="0" err="1" smtClean="0"/>
              <a:t>Longon</a:t>
            </a:r>
            <a:r>
              <a:rPr lang="en-US" sz="1800" dirty="0" smtClean="0"/>
              <a:t> (circa 1850s). Edension.zenfolio.com, 27 Sep 2014. &lt;http://edenison.zenfolio.com/p594844594/hE2F670C#he2f670c&gt;</a:t>
            </a:r>
          </a:p>
          <a:p>
            <a:r>
              <a:rPr lang="en-US" sz="1800" dirty="0" smtClean="0"/>
              <a:t>McCallum, Antony. Osborne House, Isle of Wight, England, 1845-51. Wyrdlight.com, 29 Sep 2014. &lt; http://upload.wikimedia.org/wikipedia/commons/thumb/a/a5/Osborne-iow-3Ja10-10914.jpg/1024px-Osborne-iow-3Ja10-10914.jpg&gt;</a:t>
            </a:r>
          </a:p>
          <a:p>
            <a:r>
              <a:rPr lang="en-US" sz="1800" dirty="0" smtClean="0"/>
              <a:t>Webb, Philip. The Red House, 1859-60. </a:t>
            </a:r>
            <a:r>
              <a:rPr lang="en-US" sz="1800" dirty="0" err="1" smtClean="0"/>
              <a:t>ARTstor</a:t>
            </a:r>
            <a:r>
              <a:rPr lang="en-US" sz="1800" dirty="0" smtClean="0"/>
              <a:t>, 28 Sep 2014. &lt;http://library.artstor.org/library/secure/ViewImages?id=8DRFYyo8MDorQi85eT15QXkoW3M%3D&gt;</a:t>
            </a:r>
          </a:p>
          <a:p>
            <a:endParaRPr lang="en-US" sz="1800" dirty="0"/>
          </a:p>
        </p:txBody>
      </p:sp>
    </p:spTree>
    <p:extLst>
      <p:ext uri="{BB962C8B-B14F-4D97-AF65-F5344CB8AC3E}">
        <p14:creationId xmlns:p14="http://schemas.microsoft.com/office/powerpoint/2010/main" val="1812830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14400"/>
          </a:xfrm>
        </p:spPr>
        <p:txBody>
          <a:bodyPr/>
          <a:lstStyle/>
          <a:p>
            <a:r>
              <a:rPr lang="en-US" dirty="0" smtClean="0"/>
              <a:t>Interiors</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Ornate and somewhat cramped, mid-Victorian English homes were often dark and held a lot of furniture and personal effects. Much of this was to do with the architecture at the time, as many historical English homes are much more compartmentalized than modern, open-concept living.  </a:t>
            </a:r>
            <a:endParaRPr lang="en-US" dirty="0"/>
          </a:p>
        </p:txBody>
      </p:sp>
    </p:spTree>
    <p:extLst>
      <p:ext uri="{BB962C8B-B14F-4D97-AF65-F5344CB8AC3E}">
        <p14:creationId xmlns:p14="http://schemas.microsoft.com/office/powerpoint/2010/main" val="2722077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ca. 1850s &quot;Here we see the photographer's wife Agnes and her brother Humphrey Chamberlain at 'home', though this well lit room is more likely to be the glass-roofed portrait studio that Turner set up over his business in the Haymarket, London, rather than an actual domestic interior. Turner has carefully positioned objects in this scene to communicate his family's interest and tastes&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5150" y="20782"/>
            <a:ext cx="4818849" cy="358140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Grigory Vasilievich Yurov:Interior of Bykov's House, 1850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020" y="2053"/>
            <a:ext cx="3883559" cy="3579347"/>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0" descr="http://www.chicagopostcardmuseum.org/images/exhibit_halls/art_institute_of_chicago/ThornePostcard_Georgia_Double_Parlor_1850.png"/>
          <p:cNvPicPr>
            <a:picLocks noChangeAspect="1" noChangeArrowheads="1"/>
          </p:cNvPicPr>
          <p:nvPr/>
        </p:nvPicPr>
        <p:blipFill rotWithShape="1">
          <a:blip r:embed="rId4">
            <a:extLst>
              <a:ext uri="{28A0092B-C50C-407E-A947-70E740481C1C}">
                <a14:useLocalDpi xmlns:a14="http://schemas.microsoft.com/office/drawing/2010/main" val="0"/>
              </a:ext>
            </a:extLst>
          </a:blip>
          <a:srcRect l="4332" t="8519" r="7032" b="9486"/>
          <a:stretch/>
        </p:blipFill>
        <p:spPr bwMode="auto">
          <a:xfrm>
            <a:off x="2362200" y="3575891"/>
            <a:ext cx="5389419" cy="3247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368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upload.wikimedia.org/wikipedia/commons/thumb/c/c4/The_Victorian_Bedroom_at_Dalgarven.JPG/800px-The_Victorian_Bedroom_at_Dalgarv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37345"/>
            <a:ext cx="4876800" cy="365150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www.fashion-era.com/images/Victorians/tete4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685800"/>
            <a:ext cx="4019550" cy="517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635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4033</TotalTime>
  <Words>1155</Words>
  <Application>Microsoft Office PowerPoint</Application>
  <PresentationFormat>On-screen Show (4:3)</PresentationFormat>
  <Paragraphs>69</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1850s England</vt:lpstr>
      <vt:lpstr>Movements</vt:lpstr>
      <vt:lpstr>PowerPoint Presentation</vt:lpstr>
      <vt:lpstr>PowerPoint Presentation</vt:lpstr>
      <vt:lpstr>PowerPoint Presentation</vt:lpstr>
      <vt:lpstr>PowerPoint Presentation</vt:lpstr>
      <vt:lpstr>Interiors</vt:lpstr>
      <vt:lpstr>PowerPoint Presentation</vt:lpstr>
      <vt:lpstr>PowerPoint Presentation</vt:lpstr>
      <vt:lpstr>PowerPoint Presentation</vt:lpstr>
      <vt:lpstr>Furniture</vt:lpstr>
      <vt:lpstr>PowerPoint Presentation</vt:lpstr>
      <vt:lpstr>PowerPoint Presentation</vt:lpstr>
      <vt:lpstr>Fashion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1850s England</dc:title>
  <dc:creator>Owner</dc:creator>
  <cp:lastModifiedBy>Owner</cp:lastModifiedBy>
  <cp:revision>24</cp:revision>
  <dcterms:created xsi:type="dcterms:W3CDTF">2014-09-29T19:49:32Z</dcterms:created>
  <dcterms:modified xsi:type="dcterms:W3CDTF">2014-10-02T15:03:17Z</dcterms:modified>
</cp:coreProperties>
</file>