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3"/>
  </p:notesMasterIdLst>
  <p:handoutMasterIdLst>
    <p:handoutMasterId r:id="rId4"/>
  </p:handoutMasterIdLst>
  <p:sldIdLst>
    <p:sldId id="259" r:id="rId2"/>
  </p:sldIdLst>
  <p:sldSz cx="36576000" cy="29260800"/>
  <p:notesSz cx="7010400" cy="9236075"/>
  <p:embeddedFontLst>
    <p:embeddedFont>
      <p:font typeface="Century Gothic" pitchFamily="34" charset="0"/>
      <p:regular r:id="rId5"/>
      <p:bold r:id="rId6"/>
      <p:italic r:id="rId7"/>
      <p:boldItalic r:id="rId8"/>
    </p:embeddedFont>
    <p:embeddedFont>
      <p:font typeface="Calibri" pitchFamily="34" charset="0"/>
      <p:regular r:id="rId9"/>
      <p:bold r:id="rId10"/>
      <p:italic r:id="rId11"/>
      <p:boldItalic r:id="rId12"/>
    </p:embeddedFont>
  </p:embeddedFontLst>
  <p:defaultTextStyle>
    <a:defPPr>
      <a:defRPr lang="en-US"/>
    </a:defPPr>
    <a:lvl1pPr algn="ctr" rtl="0" fontAlgn="base">
      <a:spcBef>
        <a:spcPct val="0"/>
      </a:spcBef>
      <a:spcAft>
        <a:spcPct val="0"/>
      </a:spcAft>
      <a:defRPr sz="10600" kern="1200">
        <a:solidFill>
          <a:schemeClr val="tx2"/>
        </a:solidFill>
        <a:latin typeface="Arial" charset="0"/>
        <a:ea typeface="+mn-ea"/>
        <a:cs typeface="+mn-cs"/>
      </a:defRPr>
    </a:lvl1pPr>
    <a:lvl2pPr marL="457200" algn="ctr" rtl="0" fontAlgn="base">
      <a:spcBef>
        <a:spcPct val="0"/>
      </a:spcBef>
      <a:spcAft>
        <a:spcPct val="0"/>
      </a:spcAft>
      <a:defRPr sz="10600" kern="1200">
        <a:solidFill>
          <a:schemeClr val="tx2"/>
        </a:solidFill>
        <a:latin typeface="Arial" charset="0"/>
        <a:ea typeface="+mn-ea"/>
        <a:cs typeface="+mn-cs"/>
      </a:defRPr>
    </a:lvl2pPr>
    <a:lvl3pPr marL="914400" algn="ctr" rtl="0" fontAlgn="base">
      <a:spcBef>
        <a:spcPct val="0"/>
      </a:spcBef>
      <a:spcAft>
        <a:spcPct val="0"/>
      </a:spcAft>
      <a:defRPr sz="10600" kern="1200">
        <a:solidFill>
          <a:schemeClr val="tx2"/>
        </a:solidFill>
        <a:latin typeface="Arial" charset="0"/>
        <a:ea typeface="+mn-ea"/>
        <a:cs typeface="+mn-cs"/>
      </a:defRPr>
    </a:lvl3pPr>
    <a:lvl4pPr marL="1371600" algn="ctr" rtl="0" fontAlgn="base">
      <a:spcBef>
        <a:spcPct val="0"/>
      </a:spcBef>
      <a:spcAft>
        <a:spcPct val="0"/>
      </a:spcAft>
      <a:defRPr sz="10600" kern="1200">
        <a:solidFill>
          <a:schemeClr val="tx2"/>
        </a:solidFill>
        <a:latin typeface="Arial" charset="0"/>
        <a:ea typeface="+mn-ea"/>
        <a:cs typeface="+mn-cs"/>
      </a:defRPr>
    </a:lvl4pPr>
    <a:lvl5pPr marL="1828800" algn="ctr" rtl="0" fontAlgn="base">
      <a:spcBef>
        <a:spcPct val="0"/>
      </a:spcBef>
      <a:spcAft>
        <a:spcPct val="0"/>
      </a:spcAft>
      <a:defRPr sz="10600" kern="1200">
        <a:solidFill>
          <a:schemeClr val="tx2"/>
        </a:solidFill>
        <a:latin typeface="Arial" charset="0"/>
        <a:ea typeface="+mn-ea"/>
        <a:cs typeface="+mn-cs"/>
      </a:defRPr>
    </a:lvl5pPr>
    <a:lvl6pPr marL="2286000" algn="l" defTabSz="914400" rtl="0" eaLnBrk="1" latinLnBrk="0" hangingPunct="1">
      <a:defRPr sz="10600" kern="1200">
        <a:solidFill>
          <a:schemeClr val="tx2"/>
        </a:solidFill>
        <a:latin typeface="Arial" charset="0"/>
        <a:ea typeface="+mn-ea"/>
        <a:cs typeface="+mn-cs"/>
      </a:defRPr>
    </a:lvl6pPr>
    <a:lvl7pPr marL="2743200" algn="l" defTabSz="914400" rtl="0" eaLnBrk="1" latinLnBrk="0" hangingPunct="1">
      <a:defRPr sz="10600" kern="1200">
        <a:solidFill>
          <a:schemeClr val="tx2"/>
        </a:solidFill>
        <a:latin typeface="Arial" charset="0"/>
        <a:ea typeface="+mn-ea"/>
        <a:cs typeface="+mn-cs"/>
      </a:defRPr>
    </a:lvl7pPr>
    <a:lvl8pPr marL="3200400" algn="l" defTabSz="914400" rtl="0" eaLnBrk="1" latinLnBrk="0" hangingPunct="1">
      <a:defRPr sz="10600" kern="1200">
        <a:solidFill>
          <a:schemeClr val="tx2"/>
        </a:solidFill>
        <a:latin typeface="Arial" charset="0"/>
        <a:ea typeface="+mn-ea"/>
        <a:cs typeface="+mn-cs"/>
      </a:defRPr>
    </a:lvl8pPr>
    <a:lvl9pPr marL="3657600" algn="l" defTabSz="914400" rtl="0" eaLnBrk="1" latinLnBrk="0" hangingPunct="1">
      <a:defRPr sz="106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7346"/>
    <a:srgbClr val="80C486"/>
    <a:srgbClr val="74D083"/>
    <a:srgbClr val="68DC84"/>
    <a:srgbClr val="7DE195"/>
    <a:srgbClr val="17672A"/>
    <a:srgbClr val="2DC752"/>
    <a:srgbClr val="2CC0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p:scale>
          <a:sx n="24" d="100"/>
          <a:sy n="24" d="100"/>
        </p:scale>
        <p:origin x="-816" y="-246"/>
      </p:cViewPr>
      <p:guideLst>
        <p:guide orient="horz" pos="9216"/>
        <p:guide orient="horz" pos="18213"/>
        <p:guide orient="horz" pos="2853"/>
        <p:guide orient="horz" pos="3291"/>
        <p:guide orient="horz" pos="219"/>
        <p:guide orient="horz" pos="4169"/>
        <p:guide orient="horz" pos="658"/>
        <p:guide orient="horz" pos="9435"/>
        <p:guide pos="11520"/>
        <p:guide pos="7488"/>
        <p:guide pos="22272"/>
        <p:guide pos="15168"/>
        <p:guide pos="192"/>
        <p:guide pos="15552"/>
        <p:guide pos="7840"/>
        <p:guide pos="2284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30723" name="Rectangle 3"/>
          <p:cNvSpPr>
            <a:spLocks noGrp="1" noChangeArrowheads="1"/>
          </p:cNvSpPr>
          <p:nvPr>
            <p:ph type="dt" sz="quarter" idx="1"/>
          </p:nvPr>
        </p:nvSpPr>
        <p:spPr bwMode="auto">
          <a:xfrm>
            <a:off x="3970399"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r" defTabSz="917380">
              <a:defRPr sz="1200" smtClean="0">
                <a:solidFill>
                  <a:schemeClr val="tx1"/>
                </a:solidFill>
              </a:defRPr>
            </a:lvl1pPr>
          </a:lstStyle>
          <a:p>
            <a:pPr>
              <a:defRPr/>
            </a:pPr>
            <a:endParaRPr lang="en-US"/>
          </a:p>
        </p:txBody>
      </p:sp>
      <p:sp>
        <p:nvSpPr>
          <p:cNvPr id="30724" name="Rectangle 4"/>
          <p:cNvSpPr>
            <a:spLocks noGrp="1" noChangeArrowheads="1"/>
          </p:cNvSpPr>
          <p:nvPr>
            <p:ph type="ftr" sz="quarter" idx="2"/>
          </p:nvPr>
        </p:nvSpPr>
        <p:spPr bwMode="auto">
          <a:xfrm>
            <a:off x="0"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30725" name="Rectangle 5"/>
          <p:cNvSpPr>
            <a:spLocks noGrp="1" noChangeArrowheads="1"/>
          </p:cNvSpPr>
          <p:nvPr>
            <p:ph type="sldNum" sz="quarter" idx="3"/>
          </p:nvPr>
        </p:nvSpPr>
        <p:spPr bwMode="auto">
          <a:xfrm>
            <a:off x="3970399"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r" defTabSz="917380">
              <a:defRPr sz="1200" smtClean="0">
                <a:solidFill>
                  <a:schemeClr val="tx1"/>
                </a:solidFill>
              </a:defRPr>
            </a:lvl1pPr>
          </a:lstStyle>
          <a:p>
            <a:pPr>
              <a:defRPr/>
            </a:pPr>
            <a:fld id="{18DF8292-A96B-45C5-A3C6-E254BEA2C14F}" type="slidenum">
              <a:rPr lang="en-US"/>
              <a:pPr>
                <a:defRPr/>
              </a:pPr>
              <a:t>‹#›</a:t>
            </a:fld>
            <a:endParaRPr lang="en-US"/>
          </a:p>
        </p:txBody>
      </p:sp>
    </p:spTree>
    <p:extLst>
      <p:ext uri="{BB962C8B-B14F-4D97-AF65-F5344CB8AC3E}">
        <p14:creationId xmlns:p14="http://schemas.microsoft.com/office/powerpoint/2010/main" val="3368480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29699" name="Rectangle 3"/>
          <p:cNvSpPr>
            <a:spLocks noGrp="1" noChangeArrowheads="1"/>
          </p:cNvSpPr>
          <p:nvPr>
            <p:ph type="dt" idx="1"/>
          </p:nvPr>
        </p:nvSpPr>
        <p:spPr bwMode="auto">
          <a:xfrm>
            <a:off x="3970399" y="0"/>
            <a:ext cx="3038439" cy="462204"/>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lvl1pPr algn="r" defTabSz="917380">
              <a:defRPr sz="1200" smtClean="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343025" y="692150"/>
            <a:ext cx="4327525" cy="3462338"/>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900" y="4386536"/>
            <a:ext cx="5606601" cy="4157033"/>
          </a:xfrm>
          <a:prstGeom prst="rect">
            <a:avLst/>
          </a:prstGeom>
          <a:noFill/>
          <a:ln w="9525">
            <a:noFill/>
            <a:miter lim="800000"/>
            <a:headEnd/>
            <a:tailEnd/>
          </a:ln>
        </p:spPr>
        <p:txBody>
          <a:bodyPr vert="horz" wrap="square" lIns="91652" tIns="45827" rIns="91652" bIns="4582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l" defTabSz="917380">
              <a:defRPr sz="1200" smtClean="0">
                <a:solidFill>
                  <a:schemeClr val="tx1"/>
                </a:solidFill>
              </a:defRPr>
            </a:lvl1pPr>
          </a:lstStyle>
          <a:p>
            <a:pPr>
              <a:defRPr/>
            </a:pPr>
            <a:endParaRPr lang="en-US"/>
          </a:p>
        </p:txBody>
      </p:sp>
      <p:sp>
        <p:nvSpPr>
          <p:cNvPr id="29703" name="Rectangle 7"/>
          <p:cNvSpPr>
            <a:spLocks noGrp="1" noChangeArrowheads="1"/>
          </p:cNvSpPr>
          <p:nvPr>
            <p:ph type="sldNum" sz="quarter" idx="5"/>
          </p:nvPr>
        </p:nvSpPr>
        <p:spPr bwMode="auto">
          <a:xfrm>
            <a:off x="3970399" y="8772272"/>
            <a:ext cx="3038439" cy="462204"/>
          </a:xfrm>
          <a:prstGeom prst="rect">
            <a:avLst/>
          </a:prstGeom>
          <a:noFill/>
          <a:ln w="9525">
            <a:noFill/>
            <a:miter lim="800000"/>
            <a:headEnd/>
            <a:tailEnd/>
          </a:ln>
        </p:spPr>
        <p:txBody>
          <a:bodyPr vert="horz" wrap="square" lIns="91652" tIns="45827" rIns="91652" bIns="45827" numCol="1" anchor="b" anchorCtr="0" compatLnSpc="1">
            <a:prstTxWarp prst="textNoShape">
              <a:avLst/>
            </a:prstTxWarp>
          </a:bodyPr>
          <a:lstStyle>
            <a:lvl1pPr algn="r" defTabSz="917380">
              <a:defRPr sz="1200" smtClean="0">
                <a:solidFill>
                  <a:schemeClr val="tx1"/>
                </a:solidFill>
              </a:defRPr>
            </a:lvl1pPr>
          </a:lstStyle>
          <a:p>
            <a:pPr>
              <a:defRPr/>
            </a:pPr>
            <a:fld id="{DBC317FD-39E4-4AF3-A7EC-A90364DA1DD5}" type="slidenum">
              <a:rPr lang="en-US"/>
              <a:pPr>
                <a:defRPr/>
              </a:pPr>
              <a:t>‹#›</a:t>
            </a:fld>
            <a:endParaRPr lang="en-US"/>
          </a:p>
        </p:txBody>
      </p:sp>
    </p:spTree>
    <p:extLst>
      <p:ext uri="{BB962C8B-B14F-4D97-AF65-F5344CB8AC3E}">
        <p14:creationId xmlns:p14="http://schemas.microsoft.com/office/powerpoint/2010/main" val="24652564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9090025"/>
            <a:ext cx="31089600" cy="6272213"/>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6581438"/>
            <a:ext cx="25603200" cy="747712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6827838"/>
            <a:ext cx="32918400" cy="193103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171575"/>
            <a:ext cx="8229600" cy="2496661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171575"/>
            <a:ext cx="24536400" cy="2496661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828800" y="6827838"/>
            <a:ext cx="32918400" cy="193103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0" y="18802350"/>
            <a:ext cx="31089600" cy="5811838"/>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0" y="12401550"/>
            <a:ext cx="31089600" cy="64008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3642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550025"/>
            <a:ext cx="1616075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828800" y="9278938"/>
            <a:ext cx="1616075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0" y="6550025"/>
            <a:ext cx="1616710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8580100" y="9278938"/>
            <a:ext cx="1616710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65225"/>
            <a:ext cx="12033250" cy="495776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4300200" y="1165225"/>
            <a:ext cx="20447000" cy="249729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0" y="6122988"/>
            <a:ext cx="12033250" cy="200152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0" y="20481925"/>
            <a:ext cx="21945600" cy="24193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169150" y="2614613"/>
            <a:ext cx="21945600" cy="1755616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7169150" y="22901275"/>
            <a:ext cx="21945600" cy="34337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2" name="Text Box 38"/>
          <p:cNvSpPr txBox="1">
            <a:spLocks noChangeArrowheads="1"/>
          </p:cNvSpPr>
          <p:nvPr userDrawn="1"/>
        </p:nvSpPr>
        <p:spPr bwMode="auto">
          <a:xfrm>
            <a:off x="12446000" y="5486400"/>
            <a:ext cx="11671300" cy="533400"/>
          </a:xfrm>
          <a:prstGeom prst="rect">
            <a:avLst/>
          </a:prstGeom>
          <a:noFill/>
          <a:ln w="9525" algn="ctr">
            <a:noFill/>
            <a:miter lim="800000"/>
            <a:headEnd/>
            <a:tailEnd/>
          </a:ln>
          <a:effectLst/>
        </p:spPr>
        <p:txBody>
          <a:bodyPr lIns="91426" tIns="45713" rIns="91426" bIns="45713">
            <a:spAutoFit/>
          </a:bodyPr>
          <a:lstStyle/>
          <a:p>
            <a:pPr defTabSz="2193925">
              <a:spcBef>
                <a:spcPct val="50000"/>
              </a:spcBef>
              <a:defRPr/>
            </a:pPr>
            <a:endParaRPr lang="en-US" sz="29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0" fontAlgn="base" hangingPunct="0">
        <a:spcBef>
          <a:spcPct val="0"/>
        </a:spcBef>
        <a:spcAft>
          <a:spcPct val="0"/>
        </a:spcAft>
        <a:defRPr sz="6500" b="1">
          <a:solidFill>
            <a:schemeClr val="bg1"/>
          </a:solidFill>
          <a:latin typeface="+mj-lt"/>
          <a:ea typeface="+mj-ea"/>
          <a:cs typeface="+mj-cs"/>
        </a:defRPr>
      </a:lvl1pPr>
      <a:lvl2pPr algn="ctr" defTabSz="2193925" rtl="0" eaLnBrk="0" fontAlgn="base" hangingPunct="0">
        <a:spcBef>
          <a:spcPct val="0"/>
        </a:spcBef>
        <a:spcAft>
          <a:spcPct val="0"/>
        </a:spcAft>
        <a:defRPr sz="6500" b="1">
          <a:solidFill>
            <a:schemeClr val="bg1"/>
          </a:solidFill>
          <a:latin typeface="Arial" charset="0"/>
        </a:defRPr>
      </a:lvl2pPr>
      <a:lvl3pPr algn="ctr" defTabSz="2193925" rtl="0" eaLnBrk="0" fontAlgn="base" hangingPunct="0">
        <a:spcBef>
          <a:spcPct val="0"/>
        </a:spcBef>
        <a:spcAft>
          <a:spcPct val="0"/>
        </a:spcAft>
        <a:defRPr sz="6500" b="1">
          <a:solidFill>
            <a:schemeClr val="bg1"/>
          </a:solidFill>
          <a:latin typeface="Arial" charset="0"/>
        </a:defRPr>
      </a:lvl3pPr>
      <a:lvl4pPr algn="ctr" defTabSz="2193925" rtl="0" eaLnBrk="0" fontAlgn="base" hangingPunct="0">
        <a:spcBef>
          <a:spcPct val="0"/>
        </a:spcBef>
        <a:spcAft>
          <a:spcPct val="0"/>
        </a:spcAft>
        <a:defRPr sz="6500" b="1">
          <a:solidFill>
            <a:schemeClr val="bg1"/>
          </a:solidFill>
          <a:latin typeface="Arial" charset="0"/>
        </a:defRPr>
      </a:lvl4pPr>
      <a:lvl5pPr algn="ctr" defTabSz="2193925" rtl="0" eaLnBrk="0" fontAlgn="base" hangingPunct="0">
        <a:spcBef>
          <a:spcPct val="0"/>
        </a:spcBef>
        <a:spcAft>
          <a:spcPct val="0"/>
        </a:spcAft>
        <a:defRPr sz="6500" b="1">
          <a:solidFill>
            <a:schemeClr val="bg1"/>
          </a:solidFill>
          <a:latin typeface="Arial" charset="0"/>
        </a:defRPr>
      </a:lvl5pPr>
      <a:lvl6pPr marL="457200" algn="ctr" defTabSz="2193925" rtl="0" fontAlgn="base">
        <a:spcBef>
          <a:spcPct val="0"/>
        </a:spcBef>
        <a:spcAft>
          <a:spcPct val="0"/>
        </a:spcAft>
        <a:defRPr sz="6500" b="1">
          <a:solidFill>
            <a:schemeClr val="bg1"/>
          </a:solidFill>
          <a:latin typeface="Arial" charset="0"/>
        </a:defRPr>
      </a:lvl6pPr>
      <a:lvl7pPr marL="914400" algn="ctr" defTabSz="2193925" rtl="0" fontAlgn="base">
        <a:spcBef>
          <a:spcPct val="0"/>
        </a:spcBef>
        <a:spcAft>
          <a:spcPct val="0"/>
        </a:spcAft>
        <a:defRPr sz="6500" b="1">
          <a:solidFill>
            <a:schemeClr val="bg1"/>
          </a:solidFill>
          <a:latin typeface="Arial" charset="0"/>
        </a:defRPr>
      </a:lvl7pPr>
      <a:lvl8pPr marL="1371600" algn="ctr" defTabSz="2193925" rtl="0" fontAlgn="base">
        <a:spcBef>
          <a:spcPct val="0"/>
        </a:spcBef>
        <a:spcAft>
          <a:spcPct val="0"/>
        </a:spcAft>
        <a:defRPr sz="6500" b="1">
          <a:solidFill>
            <a:schemeClr val="bg1"/>
          </a:solidFill>
          <a:latin typeface="Arial" charset="0"/>
        </a:defRPr>
      </a:lvl8pPr>
      <a:lvl9pPr marL="1828800" algn="ctr" defTabSz="2193925" rtl="0" fontAlgn="base">
        <a:spcBef>
          <a:spcPct val="0"/>
        </a:spcBef>
        <a:spcAft>
          <a:spcPct val="0"/>
        </a:spcAft>
        <a:defRPr sz="6500" b="1">
          <a:solidFill>
            <a:schemeClr val="bg1"/>
          </a:solidFill>
          <a:latin typeface="Arial" charset="0"/>
        </a:defRPr>
      </a:lvl9pPr>
    </p:titleStyle>
    <p:bodyStyle>
      <a:lvl1pPr marL="822325" indent="-822325" algn="l" defTabSz="2193925" rtl="0" eaLnBrk="0" fontAlgn="base" hangingPunct="0">
        <a:spcBef>
          <a:spcPct val="20000"/>
        </a:spcBef>
        <a:spcAft>
          <a:spcPct val="0"/>
        </a:spcAft>
        <a:defRPr sz="1700">
          <a:solidFill>
            <a:schemeClr val="tx1"/>
          </a:solidFill>
          <a:latin typeface="+mn-lt"/>
          <a:ea typeface="+mn-ea"/>
          <a:cs typeface="+mn-cs"/>
        </a:defRPr>
      </a:lvl1pPr>
      <a:lvl2pPr marL="1782763" indent="-685800" algn="l" defTabSz="2193925" rtl="0" eaLnBrk="0" fontAlgn="base" hangingPunct="0">
        <a:spcBef>
          <a:spcPct val="20000"/>
        </a:spcBef>
        <a:spcAft>
          <a:spcPct val="0"/>
        </a:spcAft>
        <a:buChar char="–"/>
        <a:defRPr sz="3600">
          <a:solidFill>
            <a:schemeClr val="tx1"/>
          </a:solidFill>
          <a:latin typeface="+mn-lt"/>
        </a:defRPr>
      </a:lvl2pPr>
      <a:lvl3pPr marL="2743200" indent="-549275" algn="l" defTabSz="2193925" rtl="0" eaLnBrk="0" fontAlgn="base" hangingPunct="0">
        <a:spcBef>
          <a:spcPct val="20000"/>
        </a:spcBef>
        <a:spcAft>
          <a:spcPct val="0"/>
        </a:spcAft>
        <a:buChar char="•"/>
        <a:defRPr sz="3100">
          <a:solidFill>
            <a:schemeClr val="tx1"/>
          </a:solidFill>
          <a:latin typeface="+mn-lt"/>
        </a:defRPr>
      </a:lvl3pPr>
      <a:lvl4pPr marL="3840163" indent="-547688" algn="l" defTabSz="2193925" rtl="0" eaLnBrk="0" fontAlgn="base" hangingPunct="0">
        <a:spcBef>
          <a:spcPct val="20000"/>
        </a:spcBef>
        <a:spcAft>
          <a:spcPct val="0"/>
        </a:spcAft>
        <a:buChar char="–"/>
        <a:defRPr sz="2400">
          <a:solidFill>
            <a:schemeClr val="tx1"/>
          </a:solidFill>
          <a:latin typeface="+mn-lt"/>
        </a:defRPr>
      </a:lvl4pPr>
      <a:lvl5pPr marL="4937125" indent="-547688" algn="l" defTabSz="2193925" rtl="0" eaLnBrk="0" fontAlgn="base" hangingPunct="0">
        <a:spcBef>
          <a:spcPct val="20000"/>
        </a:spcBef>
        <a:spcAft>
          <a:spcPct val="0"/>
        </a:spcAft>
        <a:buChar char="»"/>
        <a:defRPr sz="2400">
          <a:solidFill>
            <a:schemeClr val="tx1"/>
          </a:solidFill>
          <a:latin typeface="+mn-lt"/>
        </a:defRPr>
      </a:lvl5pPr>
      <a:lvl6pPr marL="5394325" indent="-547688" algn="l" defTabSz="2193925" rtl="0" fontAlgn="base">
        <a:spcBef>
          <a:spcPct val="20000"/>
        </a:spcBef>
        <a:spcAft>
          <a:spcPct val="0"/>
        </a:spcAft>
        <a:buChar char="»"/>
        <a:defRPr sz="2400">
          <a:solidFill>
            <a:schemeClr val="tx1"/>
          </a:solidFill>
          <a:latin typeface="+mn-lt"/>
        </a:defRPr>
      </a:lvl6pPr>
      <a:lvl7pPr marL="5851525" indent="-547688" algn="l" defTabSz="2193925" rtl="0" fontAlgn="base">
        <a:spcBef>
          <a:spcPct val="20000"/>
        </a:spcBef>
        <a:spcAft>
          <a:spcPct val="0"/>
        </a:spcAft>
        <a:buChar char="»"/>
        <a:defRPr sz="2400">
          <a:solidFill>
            <a:schemeClr val="tx1"/>
          </a:solidFill>
          <a:latin typeface="+mn-lt"/>
        </a:defRPr>
      </a:lvl7pPr>
      <a:lvl8pPr marL="6308725" indent="-547688" algn="l" defTabSz="2193925" rtl="0" fontAlgn="base">
        <a:spcBef>
          <a:spcPct val="20000"/>
        </a:spcBef>
        <a:spcAft>
          <a:spcPct val="0"/>
        </a:spcAft>
        <a:buChar char="»"/>
        <a:defRPr sz="2400">
          <a:solidFill>
            <a:schemeClr val="tx1"/>
          </a:solidFill>
          <a:latin typeface="+mn-lt"/>
        </a:defRPr>
      </a:lvl8pPr>
      <a:lvl9pPr marL="6765925" indent="-547688" algn="l" defTabSz="2193925"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971" name="Rectangle 83"/>
          <p:cNvSpPr>
            <a:spLocks noChangeArrowheads="1"/>
          </p:cNvSpPr>
          <p:nvPr/>
        </p:nvSpPr>
        <p:spPr bwMode="auto">
          <a:xfrm>
            <a:off x="13258800" y="21743001"/>
            <a:ext cx="10287000" cy="5029200"/>
          </a:xfrm>
          <a:prstGeom prst="rect">
            <a:avLst/>
          </a:prstGeom>
          <a:noFill/>
          <a:ln w="9525">
            <a:noFill/>
            <a:miter lim="800000"/>
            <a:headEnd/>
            <a:tailEnd/>
          </a:ln>
          <a:effectLst/>
        </p:spPr>
        <p:txBody>
          <a:bodyPr/>
          <a:lstStyle/>
          <a:p>
            <a:pPr marL="1782763" lvl="1" indent="-685800" algn="l">
              <a:lnSpc>
                <a:spcPct val="90000"/>
              </a:lnSpc>
              <a:spcBef>
                <a:spcPct val="20000"/>
              </a:spcBef>
              <a:defRPr/>
            </a:pPr>
            <a:endParaRPr lang="en-US" sz="4000" b="1" dirty="0">
              <a:solidFill>
                <a:schemeClr val="tx1"/>
              </a:solidFill>
            </a:endParaRPr>
          </a:p>
        </p:txBody>
      </p:sp>
      <p:sp>
        <p:nvSpPr>
          <p:cNvPr id="2052" name="Text Box 89"/>
          <p:cNvSpPr txBox="1">
            <a:spLocks noChangeArrowheads="1"/>
          </p:cNvSpPr>
          <p:nvPr/>
        </p:nvSpPr>
        <p:spPr bwMode="auto">
          <a:xfrm>
            <a:off x="723900" y="20139670"/>
            <a:ext cx="10287000" cy="3539416"/>
          </a:xfrm>
          <a:prstGeom prst="rect">
            <a:avLst/>
          </a:prstGeom>
          <a:noFill/>
          <a:ln w="9525" algn="ctr">
            <a:noFill/>
            <a:miter lim="800000"/>
            <a:headEnd/>
            <a:tailEnd/>
          </a:ln>
        </p:spPr>
        <p:txBody>
          <a:bodyPr wrap="square" lIns="91426" tIns="45713" rIns="91426" bIns="45713">
            <a:spAutoFit/>
          </a:bodyPr>
          <a:lstStyle/>
          <a:p>
            <a:pPr algn="just"/>
            <a:r>
              <a:rPr lang="en-US" sz="3200" b="1" dirty="0"/>
              <a:t>T</a:t>
            </a:r>
            <a:r>
              <a:rPr lang="en-US" sz="3200" b="1" dirty="0" smtClean="0"/>
              <a:t>he </a:t>
            </a:r>
            <a:r>
              <a:rPr lang="en-US" sz="3200" b="1" dirty="0"/>
              <a:t>purpose of this study was to measure how entry-level doctor of physical therapy students’ attitudes of the elderly, perceptions of working with the elderly, and their future interest to work in geriatric physical therapy was influenced by exposure to this population within their professional education</a:t>
            </a:r>
            <a:r>
              <a:rPr lang="en-US" sz="2800" b="1" dirty="0"/>
              <a:t>. </a:t>
            </a:r>
          </a:p>
        </p:txBody>
      </p:sp>
      <p:sp>
        <p:nvSpPr>
          <p:cNvPr id="165938" name="AutoShape 50"/>
          <p:cNvSpPr>
            <a:spLocks noChangeArrowheads="1"/>
          </p:cNvSpPr>
          <p:nvPr/>
        </p:nvSpPr>
        <p:spPr bwMode="auto">
          <a:xfrm>
            <a:off x="685800" y="27660600"/>
            <a:ext cx="35312350" cy="1044575"/>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endParaRPr lang="en-US" sz="3000" b="1" dirty="0">
              <a:solidFill>
                <a:schemeClr val="bg1"/>
              </a:solidFill>
              <a:latin typeface="Arial" pitchFamily="34" charset="0"/>
              <a:cs typeface="Arial" pitchFamily="34" charset="0"/>
            </a:endParaRPr>
          </a:p>
        </p:txBody>
      </p:sp>
      <p:sp>
        <p:nvSpPr>
          <p:cNvPr id="165946" name="AutoShape 58"/>
          <p:cNvSpPr>
            <a:spLocks noChangeArrowheads="1"/>
          </p:cNvSpPr>
          <p:nvPr/>
        </p:nvSpPr>
        <p:spPr bwMode="auto">
          <a:xfrm>
            <a:off x="24569531" y="9060624"/>
            <a:ext cx="112014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500" b="1" u="sng" dirty="0" smtClean="0">
                <a:solidFill>
                  <a:schemeClr val="accent1"/>
                </a:solidFill>
              </a:rPr>
              <a:t>Discussion &amp; Conclusion</a:t>
            </a:r>
            <a:endParaRPr lang="en-US" sz="5500" b="1" u="sng" dirty="0">
              <a:solidFill>
                <a:schemeClr val="accent1"/>
              </a:solidFill>
            </a:endParaRPr>
          </a:p>
        </p:txBody>
      </p:sp>
      <p:sp>
        <p:nvSpPr>
          <p:cNvPr id="165943" name="AutoShape 55"/>
          <p:cNvSpPr>
            <a:spLocks noChangeArrowheads="1"/>
          </p:cNvSpPr>
          <p:nvPr/>
        </p:nvSpPr>
        <p:spPr bwMode="auto">
          <a:xfrm>
            <a:off x="495300" y="18260025"/>
            <a:ext cx="107442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smtClean="0">
                <a:solidFill>
                  <a:schemeClr val="accent1"/>
                </a:solidFill>
              </a:rPr>
              <a:t>Purpose</a:t>
            </a:r>
            <a:endParaRPr lang="en-US" sz="5000" b="1" dirty="0">
              <a:solidFill>
                <a:schemeClr val="accent1"/>
              </a:solidFill>
            </a:endParaRPr>
          </a:p>
        </p:txBody>
      </p:sp>
      <p:sp>
        <p:nvSpPr>
          <p:cNvPr id="165942" name="AutoShape 54"/>
          <p:cNvSpPr>
            <a:spLocks noChangeArrowheads="1"/>
          </p:cNvSpPr>
          <p:nvPr/>
        </p:nvSpPr>
        <p:spPr bwMode="auto">
          <a:xfrm>
            <a:off x="685800" y="914400"/>
            <a:ext cx="35280600" cy="4343400"/>
          </a:xfrm>
          <a:prstGeom prst="roundRect">
            <a:avLst>
              <a:gd name="adj" fmla="val 16667"/>
            </a:avLst>
          </a:prstGeom>
          <a:solidFill>
            <a:schemeClr val="accent6">
              <a:lumMod val="50000"/>
            </a:schemeClr>
          </a:solidFill>
          <a:ln w="50800" algn="ctr">
            <a:solidFill>
              <a:srgbClr val="FFCC00"/>
            </a:solidFill>
            <a:round/>
            <a:headEnd/>
            <a:tailEnd/>
          </a:ln>
          <a:effectLst/>
        </p:spPr>
        <p:txBody>
          <a:bodyPr wrap="none" anchor="ctr"/>
          <a:lstStyle/>
          <a:p>
            <a:pPr>
              <a:defRPr/>
            </a:pPr>
            <a:endParaRPr lang="en-US"/>
          </a:p>
        </p:txBody>
      </p:sp>
      <p:sp>
        <p:nvSpPr>
          <p:cNvPr id="2058" name="Rectangle 41"/>
          <p:cNvSpPr>
            <a:spLocks noChangeArrowheads="1"/>
          </p:cNvSpPr>
          <p:nvPr/>
        </p:nvSpPr>
        <p:spPr bwMode="auto">
          <a:xfrm>
            <a:off x="5029200" y="1371600"/>
            <a:ext cx="26746200" cy="3494088"/>
          </a:xfrm>
          <a:prstGeom prst="rect">
            <a:avLst/>
          </a:prstGeom>
          <a:noFill/>
          <a:ln w="25400">
            <a:noFill/>
            <a:miter lim="800000"/>
            <a:headEnd/>
            <a:tailEnd/>
          </a:ln>
        </p:spPr>
        <p:txBody>
          <a:bodyPr lIns="91426" tIns="45713" rIns="91426" bIns="45713" anchor="ctr"/>
          <a:lstStyle/>
          <a:p>
            <a:r>
              <a:rPr lang="en-US" sz="6000" b="1" dirty="0">
                <a:solidFill>
                  <a:schemeClr val="accent6">
                    <a:lumMod val="40000"/>
                    <a:lumOff val="60000"/>
                  </a:schemeClr>
                </a:solidFill>
              </a:rPr>
              <a:t>Attitudes, Perceptions, and Interest of Working in Geriatric Physical Therapy in a Group of Entry-Level Doctor of Physical Therapy Students</a:t>
            </a:r>
            <a:endParaRPr lang="en-US" sz="6000" dirty="0">
              <a:solidFill>
                <a:schemeClr val="accent6">
                  <a:lumMod val="40000"/>
                  <a:lumOff val="60000"/>
                </a:schemeClr>
              </a:solidFill>
            </a:endParaRPr>
          </a:p>
          <a:p>
            <a:pPr defTabSz="2193925"/>
            <a:r>
              <a:rPr lang="en-US" sz="4000" b="1" dirty="0" smtClean="0">
                <a:solidFill>
                  <a:schemeClr val="accent1"/>
                </a:solidFill>
              </a:rPr>
              <a:t>Jennifer </a:t>
            </a:r>
            <a:r>
              <a:rPr lang="en-US" sz="4000" b="1" dirty="0" smtClean="0">
                <a:solidFill>
                  <a:schemeClr val="accent1"/>
                </a:solidFill>
              </a:rPr>
              <a:t>Blackwood, </a:t>
            </a:r>
            <a:r>
              <a:rPr lang="en-US" sz="4000" b="1" dirty="0" smtClean="0">
                <a:solidFill>
                  <a:schemeClr val="accent5"/>
                </a:solidFill>
              </a:rPr>
              <a:t>PT</a:t>
            </a:r>
            <a:r>
              <a:rPr lang="en-US" sz="4000" b="1" dirty="0">
                <a:solidFill>
                  <a:schemeClr val="accent5"/>
                </a:solidFill>
              </a:rPr>
              <a:t>, MPT, GCS </a:t>
            </a:r>
            <a:endParaRPr lang="en-US" sz="4000" b="1" baseline="30000" dirty="0">
              <a:solidFill>
                <a:schemeClr val="accent5"/>
              </a:solidFill>
            </a:endParaRPr>
          </a:p>
          <a:p>
            <a:pPr defTabSz="2193925"/>
            <a:r>
              <a:rPr lang="en-US" sz="4000" b="1" dirty="0" smtClean="0">
                <a:solidFill>
                  <a:schemeClr val="accent1"/>
                </a:solidFill>
              </a:rPr>
              <a:t>Christina </a:t>
            </a:r>
            <a:r>
              <a:rPr lang="en-US" sz="4000" b="1" dirty="0" smtClean="0">
                <a:solidFill>
                  <a:schemeClr val="accent1"/>
                </a:solidFill>
              </a:rPr>
              <a:t>Sweet, BS, SPT</a:t>
            </a:r>
            <a:endParaRPr lang="en-US" sz="4000" b="1" baseline="30000" dirty="0">
              <a:solidFill>
                <a:schemeClr val="accent1"/>
              </a:solidFill>
            </a:endParaRPr>
          </a:p>
        </p:txBody>
      </p:sp>
      <p:sp>
        <p:nvSpPr>
          <p:cNvPr id="165935" name="AutoShape 47"/>
          <p:cNvSpPr>
            <a:spLocks noChangeArrowheads="1"/>
          </p:cNvSpPr>
          <p:nvPr/>
        </p:nvSpPr>
        <p:spPr bwMode="auto">
          <a:xfrm>
            <a:off x="495300" y="5715000"/>
            <a:ext cx="10744200" cy="1743075"/>
          </a:xfrm>
          <a:prstGeom prst="roundRect">
            <a:avLst>
              <a:gd name="adj" fmla="val 16667"/>
            </a:avLst>
          </a:prstGeom>
          <a:solidFill>
            <a:schemeClr val="accent6">
              <a:lumMod val="50000"/>
            </a:schemeClr>
          </a:solidFill>
          <a:ln w="76200" algn="ctr">
            <a:solidFill>
              <a:srgbClr val="FFCC00"/>
            </a:solidFill>
            <a:round/>
            <a:headEnd/>
            <a:tailEnd/>
          </a:ln>
          <a:effectLst/>
        </p:spPr>
        <p:txBody>
          <a:bodyPr wrap="none" anchor="ctr"/>
          <a:lstStyle/>
          <a:p>
            <a:pPr>
              <a:defRPr/>
            </a:pPr>
            <a:r>
              <a:rPr lang="en-US" sz="5500" b="1" u="sng" dirty="0" smtClean="0">
                <a:solidFill>
                  <a:schemeClr val="accent1"/>
                </a:solidFill>
              </a:rPr>
              <a:t>Introduction</a:t>
            </a:r>
            <a:endParaRPr lang="en-US" sz="5500" b="1" u="sng" dirty="0">
              <a:solidFill>
                <a:schemeClr val="accent1"/>
              </a:solidFill>
            </a:endParaRPr>
          </a:p>
        </p:txBody>
      </p:sp>
      <p:sp>
        <p:nvSpPr>
          <p:cNvPr id="2060" name="Text Box 21"/>
          <p:cNvSpPr txBox="1">
            <a:spLocks noChangeArrowheads="1"/>
          </p:cNvSpPr>
          <p:nvPr/>
        </p:nvSpPr>
        <p:spPr bwMode="auto">
          <a:xfrm>
            <a:off x="495300" y="7772400"/>
            <a:ext cx="10477500" cy="10987609"/>
          </a:xfrm>
          <a:prstGeom prst="rect">
            <a:avLst/>
          </a:prstGeom>
          <a:noFill/>
          <a:ln w="9525" algn="ctr">
            <a:noFill/>
            <a:miter lim="800000"/>
            <a:headEnd/>
            <a:tailEnd/>
          </a:ln>
        </p:spPr>
        <p:txBody>
          <a:bodyPr wrap="square" lIns="91426" tIns="45713" rIns="91426" bIns="45713">
            <a:spAutoFit/>
          </a:bodyPr>
          <a:lstStyle/>
          <a:p>
            <a:pPr marL="457200" indent="-457200" algn="just">
              <a:buFont typeface="Arial" pitchFamily="34" charset="0"/>
              <a:buChar char="•"/>
            </a:pPr>
            <a:r>
              <a:rPr lang="en-US" sz="3200" b="1" dirty="0"/>
              <a:t>It is projected that by 2030 the number of adults 65 and older will nearly double to 70 </a:t>
            </a:r>
            <a:r>
              <a:rPr lang="en-US" sz="3200" b="1" dirty="0" smtClean="0"/>
              <a:t>million.</a:t>
            </a:r>
            <a:r>
              <a:rPr lang="en-US" sz="3200" b="1" baseline="30000" dirty="0" smtClean="0"/>
              <a:t>1</a:t>
            </a:r>
            <a:r>
              <a:rPr lang="en-US" sz="3200" b="1" dirty="0" smtClean="0"/>
              <a:t> </a:t>
            </a:r>
            <a:r>
              <a:rPr lang="en-US" sz="3200" b="1" dirty="0"/>
              <a:t>With a growing percentage of the United States’ population becomingly elderly there is an increased need for healthcare workers with geriatric expertise</a:t>
            </a:r>
            <a:r>
              <a:rPr lang="en-US" sz="3200" b="1" dirty="0" smtClean="0"/>
              <a:t>.</a:t>
            </a:r>
          </a:p>
          <a:p>
            <a:pPr marL="457200" indent="-457200" algn="just">
              <a:buFont typeface="Arial" pitchFamily="34" charset="0"/>
              <a:buChar char="•"/>
            </a:pPr>
            <a:r>
              <a:rPr lang="en-US" sz="3200" b="1" dirty="0" smtClean="0"/>
              <a:t> </a:t>
            </a:r>
            <a:r>
              <a:rPr lang="en-US" sz="3200" b="1" dirty="0"/>
              <a:t>However recent literature indicates that there is very little interest among medical, nursing, and rehabilitation students to pursue a future in </a:t>
            </a:r>
            <a:r>
              <a:rPr lang="en-US" sz="3200" b="1" dirty="0" smtClean="0"/>
              <a:t>geriatrics.</a:t>
            </a:r>
            <a:r>
              <a:rPr lang="en-US" sz="3200" b="1" baseline="30000" dirty="0" smtClean="0"/>
              <a:t>2,3,4,5 </a:t>
            </a:r>
            <a:r>
              <a:rPr lang="en-US" sz="3200" b="1" dirty="0" smtClean="0"/>
              <a:t>A </a:t>
            </a:r>
            <a:r>
              <a:rPr lang="en-US" sz="3200" b="1" dirty="0"/>
              <a:t>physical therapy workforce that is unprepared to meet the needs of the growing older population is of particular concern as the elderly have an increase rate of fractures and musculoskeletal dysfunctions that often require rehabilitation </a:t>
            </a:r>
            <a:r>
              <a:rPr lang="en-US" sz="3200" b="1" dirty="0" smtClean="0"/>
              <a:t>services. </a:t>
            </a:r>
            <a:r>
              <a:rPr lang="en-US" sz="3200" b="1" baseline="30000" dirty="0"/>
              <a:t>6</a:t>
            </a:r>
            <a:r>
              <a:rPr lang="en-US" sz="3200" b="1" baseline="30000" dirty="0" smtClean="0"/>
              <a:t> </a:t>
            </a:r>
          </a:p>
          <a:p>
            <a:pPr marL="457200" indent="-457200" algn="just">
              <a:buFont typeface="Arial" pitchFamily="34" charset="0"/>
              <a:buChar char="•"/>
            </a:pPr>
            <a:r>
              <a:rPr lang="en-US" sz="3200" b="1" dirty="0" smtClean="0"/>
              <a:t>Therefore </a:t>
            </a:r>
            <a:r>
              <a:rPr lang="en-US" sz="3200" b="1" dirty="0"/>
              <a:t>it is pertinent that physical therapy educators  identify how best to prepare and encourage physical therapy students to take an interest in geriatric physical therapy and ensure students have positive attitudes towards working with older adults. </a:t>
            </a:r>
          </a:p>
          <a:p>
            <a:pPr algn="just"/>
            <a:r>
              <a:rPr lang="en-US" sz="3600" dirty="0"/>
              <a:t> </a:t>
            </a:r>
          </a:p>
        </p:txBody>
      </p:sp>
      <p:sp>
        <p:nvSpPr>
          <p:cNvPr id="2061" name="Text Box 25"/>
          <p:cNvSpPr txBox="1">
            <a:spLocks noChangeArrowheads="1"/>
          </p:cNvSpPr>
          <p:nvPr/>
        </p:nvSpPr>
        <p:spPr bwMode="auto">
          <a:xfrm>
            <a:off x="24231601" y="11201400"/>
            <a:ext cx="11499574" cy="8956284"/>
          </a:xfrm>
          <a:prstGeom prst="rect">
            <a:avLst/>
          </a:prstGeom>
          <a:noFill/>
          <a:ln w="9525" algn="ctr">
            <a:noFill/>
            <a:miter lim="800000"/>
            <a:headEnd/>
            <a:tailEnd/>
          </a:ln>
        </p:spPr>
        <p:txBody>
          <a:bodyPr wrap="square" lIns="91426" tIns="45713" rIns="91426" bIns="45713">
            <a:spAutoFit/>
          </a:bodyPr>
          <a:lstStyle/>
          <a:p>
            <a:pPr marL="457200" indent="-457200" algn="just">
              <a:buFont typeface="Arial" pitchFamily="34" charset="0"/>
              <a:buChar char="•"/>
            </a:pPr>
            <a:r>
              <a:rPr lang="en-US" sz="3200" b="1" dirty="0"/>
              <a:t>Results of this study indicate that a course in geriatrics will improve a physical therapy student’s perception of aging, fears of working with older adults, and make them more aware of the functional ability of the older adult; while working with an older adult as a part of their clinical education will improve their fears of working with older adults.  </a:t>
            </a:r>
            <a:endParaRPr lang="en-US" sz="3200" b="1" dirty="0" smtClean="0"/>
          </a:p>
          <a:p>
            <a:pPr marL="457200" indent="-457200" algn="just">
              <a:buFont typeface="Arial" pitchFamily="34" charset="0"/>
              <a:buChar char="•"/>
            </a:pPr>
            <a:r>
              <a:rPr lang="en-US" sz="3200" b="1" dirty="0" smtClean="0"/>
              <a:t>Overall </a:t>
            </a:r>
            <a:r>
              <a:rPr lang="en-US" sz="3200" b="1" dirty="0"/>
              <a:t>the study suggests that students have a positive attitude towards the elderly and that gaining geriatric knowledge improves their attitude, unfortunately these changes in attitude do not translate into significant changes in students’ interest in a future in geriatric physical therapy. </a:t>
            </a:r>
            <a:endParaRPr lang="en-US" sz="3200" b="1" dirty="0" smtClean="0"/>
          </a:p>
          <a:p>
            <a:pPr marL="457200" indent="-457200" algn="just">
              <a:buFont typeface="Arial" pitchFamily="34" charset="0"/>
              <a:buChar char="•"/>
            </a:pPr>
            <a:r>
              <a:rPr lang="en-US" sz="3200" b="1" dirty="0" smtClean="0"/>
              <a:t>The </a:t>
            </a:r>
            <a:r>
              <a:rPr lang="en-US" sz="3200" b="1" dirty="0"/>
              <a:t>implications of these findings for physical therapy educators is that they should work to ensure that both didactic and clinical education in geriatrics functions in a concerted approach to increase students’ knowledge through a positive and enriching experience. </a:t>
            </a:r>
          </a:p>
        </p:txBody>
      </p:sp>
      <p:sp>
        <p:nvSpPr>
          <p:cNvPr id="2063" name="Rectangle 100"/>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4" name="Rectangle 102"/>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5" name="Rectangle 105"/>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6" name="Rectangle 107"/>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3" name="AutoShape 55"/>
          <p:cNvSpPr>
            <a:spLocks noChangeArrowheads="1"/>
          </p:cNvSpPr>
          <p:nvPr/>
        </p:nvSpPr>
        <p:spPr bwMode="auto">
          <a:xfrm>
            <a:off x="495300" y="24027161"/>
            <a:ext cx="10664687"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smtClean="0">
                <a:solidFill>
                  <a:schemeClr val="accent1"/>
                </a:solidFill>
              </a:rPr>
              <a:t>Subjects</a:t>
            </a:r>
            <a:endParaRPr lang="en-US" sz="5000" b="1" dirty="0">
              <a:solidFill>
                <a:schemeClr val="accent1"/>
              </a:solidFill>
            </a:endParaRPr>
          </a:p>
        </p:txBody>
      </p:sp>
      <p:sp>
        <p:nvSpPr>
          <p:cNvPr id="2" name="TextBox 1"/>
          <p:cNvSpPr txBox="1"/>
          <p:nvPr/>
        </p:nvSpPr>
        <p:spPr>
          <a:xfrm>
            <a:off x="723900" y="25781095"/>
            <a:ext cx="10436087" cy="1569660"/>
          </a:xfrm>
          <a:prstGeom prst="rect">
            <a:avLst/>
          </a:prstGeom>
          <a:noFill/>
        </p:spPr>
        <p:txBody>
          <a:bodyPr wrap="square" rtlCol="0">
            <a:spAutoFit/>
          </a:bodyPr>
          <a:lstStyle/>
          <a:p>
            <a:pPr algn="just"/>
            <a:r>
              <a:rPr lang="en-US" sz="3200" b="1" dirty="0"/>
              <a:t>A group of entry-level physical therapy students in a </a:t>
            </a:r>
            <a:r>
              <a:rPr lang="en-US" sz="3200" b="1" dirty="0" smtClean="0"/>
              <a:t>required graduate </a:t>
            </a:r>
            <a:r>
              <a:rPr lang="en-US" sz="3200" b="1" dirty="0"/>
              <a:t>level geriatric course were recruited for </a:t>
            </a:r>
            <a:r>
              <a:rPr lang="en-US" sz="3200" b="1" dirty="0" smtClean="0"/>
              <a:t>this study</a:t>
            </a:r>
            <a:r>
              <a:rPr lang="en-US" sz="2800" b="1" dirty="0" smtClean="0"/>
              <a:t>.</a:t>
            </a:r>
            <a:endParaRPr lang="en-US" b="1" dirty="0"/>
          </a:p>
        </p:txBody>
      </p:sp>
      <p:sp>
        <p:nvSpPr>
          <p:cNvPr id="25" name="AutoShape 55"/>
          <p:cNvSpPr>
            <a:spLocks noChangeArrowheads="1"/>
          </p:cNvSpPr>
          <p:nvPr/>
        </p:nvSpPr>
        <p:spPr bwMode="auto">
          <a:xfrm>
            <a:off x="12211050" y="5715000"/>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smtClean="0">
                <a:solidFill>
                  <a:schemeClr val="accent1"/>
                </a:solidFill>
              </a:rPr>
              <a:t>Methods</a:t>
            </a:r>
            <a:endParaRPr lang="en-US" sz="5000" b="1" dirty="0">
              <a:solidFill>
                <a:schemeClr val="accent1"/>
              </a:solidFill>
            </a:endParaRPr>
          </a:p>
        </p:txBody>
      </p:sp>
      <p:sp>
        <p:nvSpPr>
          <p:cNvPr id="4" name="TextBox 3"/>
          <p:cNvSpPr txBox="1"/>
          <p:nvPr/>
        </p:nvSpPr>
        <p:spPr>
          <a:xfrm>
            <a:off x="12211050" y="7772400"/>
            <a:ext cx="10972800" cy="10433625"/>
          </a:xfrm>
          <a:prstGeom prst="rect">
            <a:avLst/>
          </a:prstGeom>
          <a:noFill/>
        </p:spPr>
        <p:txBody>
          <a:bodyPr wrap="square" rtlCol="0">
            <a:spAutoFit/>
          </a:bodyPr>
          <a:lstStyle/>
          <a:p>
            <a:pPr algn="just"/>
            <a:r>
              <a:rPr lang="en-US" sz="3200" b="1" dirty="0"/>
              <a:t>Students were asked to complete an online survey addressing their attitudes towards aging and their interest in working with the geriatric population at three different times in their professional education: </a:t>
            </a:r>
            <a:endParaRPr lang="en-US" sz="3200" b="1" dirty="0" smtClean="0"/>
          </a:p>
          <a:p>
            <a:pPr lvl="1" algn="just"/>
            <a:r>
              <a:rPr lang="en-US" sz="3200" b="1" u="sng" dirty="0" smtClean="0"/>
              <a:t>Time 1</a:t>
            </a:r>
            <a:r>
              <a:rPr lang="en-US" sz="3200" b="1" dirty="0" smtClean="0"/>
              <a:t>: </a:t>
            </a:r>
            <a:r>
              <a:rPr lang="en-US" sz="3200" b="1" dirty="0"/>
              <a:t>B</a:t>
            </a:r>
            <a:r>
              <a:rPr lang="en-US" sz="3200" b="1" dirty="0" smtClean="0"/>
              <a:t>efore </a:t>
            </a:r>
            <a:r>
              <a:rPr lang="en-US" sz="3200" b="1" dirty="0"/>
              <a:t>taking a geriatrics </a:t>
            </a:r>
            <a:r>
              <a:rPr lang="en-US" sz="3200" b="1" dirty="0" smtClean="0"/>
              <a:t>course</a:t>
            </a:r>
          </a:p>
          <a:p>
            <a:pPr lvl="1" algn="just"/>
            <a:r>
              <a:rPr lang="en-US" sz="3200" b="1" u="sng" dirty="0" smtClean="0"/>
              <a:t>Time 2</a:t>
            </a:r>
            <a:r>
              <a:rPr lang="en-US" sz="3200" b="1" dirty="0" smtClean="0"/>
              <a:t>: Following </a:t>
            </a:r>
            <a:r>
              <a:rPr lang="en-US" sz="3200" b="1" dirty="0"/>
              <a:t>the </a:t>
            </a:r>
            <a:r>
              <a:rPr lang="en-US" sz="3200" b="1" dirty="0" smtClean="0"/>
              <a:t>geriatric course</a:t>
            </a:r>
          </a:p>
          <a:p>
            <a:pPr lvl="1" algn="just"/>
            <a:r>
              <a:rPr lang="en-US" sz="3200" b="1" u="sng" dirty="0" smtClean="0"/>
              <a:t>Time 3</a:t>
            </a:r>
            <a:r>
              <a:rPr lang="en-US" sz="3200" b="1" dirty="0" smtClean="0"/>
              <a:t>: A </a:t>
            </a:r>
            <a:r>
              <a:rPr lang="en-US" sz="3200" b="1" dirty="0"/>
              <a:t>year later after completion of ¾ of </a:t>
            </a:r>
            <a:r>
              <a:rPr lang="en-US" sz="3200" b="1" dirty="0" smtClean="0"/>
              <a:t>their </a:t>
            </a:r>
            <a:r>
              <a:rPr lang="en-US" sz="3200" b="1" dirty="0" smtClean="0"/>
              <a:t>				clinical education</a:t>
            </a:r>
            <a:endParaRPr lang="en-US" sz="3200" b="1" dirty="0"/>
          </a:p>
          <a:p>
            <a:pPr algn="just"/>
            <a:endParaRPr lang="en-US" sz="3200" b="1" dirty="0" smtClean="0"/>
          </a:p>
          <a:p>
            <a:pPr algn="just"/>
            <a:r>
              <a:rPr lang="en-US" sz="3200" b="1" dirty="0" smtClean="0"/>
              <a:t>The </a:t>
            </a:r>
            <a:r>
              <a:rPr lang="en-US" sz="3200" b="1" dirty="0"/>
              <a:t>34 items of the survey were used to measure six constructs</a:t>
            </a:r>
            <a:r>
              <a:rPr lang="en-US" sz="3200" b="1" dirty="0" smtClean="0"/>
              <a:t>:</a:t>
            </a:r>
          </a:p>
          <a:p>
            <a:pPr marL="971550" lvl="1" indent="-514350" algn="just">
              <a:buFont typeface="+mj-lt"/>
              <a:buAutoNum type="arabicPeriod"/>
            </a:pPr>
            <a:r>
              <a:rPr lang="en-US" sz="3200" b="1" dirty="0" smtClean="0"/>
              <a:t>Perceptions </a:t>
            </a:r>
            <a:r>
              <a:rPr lang="en-US" sz="3200" b="1" dirty="0"/>
              <a:t>of </a:t>
            </a:r>
            <a:r>
              <a:rPr lang="en-US" sz="3200" b="1" dirty="0" smtClean="0"/>
              <a:t>Aging </a:t>
            </a:r>
          </a:p>
          <a:p>
            <a:pPr marL="971550" lvl="1" indent="-514350" algn="just">
              <a:buFont typeface="+mj-lt"/>
              <a:buAutoNum type="arabicPeriod"/>
            </a:pPr>
            <a:r>
              <a:rPr lang="en-US" sz="3200" b="1" dirty="0"/>
              <a:t>Functional Ability of the Older Adult</a:t>
            </a:r>
          </a:p>
          <a:p>
            <a:pPr marL="971550" lvl="1" indent="-514350" algn="just">
              <a:buFont typeface="+mj-lt"/>
              <a:buAutoNum type="arabicPeriod"/>
            </a:pPr>
            <a:r>
              <a:rPr lang="en-US" sz="3200" b="1" dirty="0" smtClean="0"/>
              <a:t>Practice Perceptions</a:t>
            </a:r>
          </a:p>
          <a:p>
            <a:pPr marL="971550" lvl="1" indent="-514350" algn="just">
              <a:buFont typeface="+mj-lt"/>
              <a:buAutoNum type="arabicPeriod"/>
            </a:pPr>
            <a:r>
              <a:rPr lang="en-US" sz="3200" b="1" dirty="0" smtClean="0"/>
              <a:t>Fears </a:t>
            </a:r>
            <a:r>
              <a:rPr lang="en-US" sz="3200" b="1" dirty="0"/>
              <a:t>of Working with Older </a:t>
            </a:r>
            <a:r>
              <a:rPr lang="en-US" sz="3200" b="1" dirty="0" smtClean="0"/>
              <a:t>Adults</a:t>
            </a:r>
          </a:p>
          <a:p>
            <a:pPr marL="971550" lvl="1" indent="-514350" algn="just">
              <a:buFont typeface="+mj-lt"/>
              <a:buAutoNum type="arabicPeriod"/>
            </a:pPr>
            <a:r>
              <a:rPr lang="en-US" sz="3200" b="1" dirty="0" smtClean="0"/>
              <a:t> </a:t>
            </a:r>
            <a:r>
              <a:rPr lang="en-US" sz="3200" b="1" dirty="0"/>
              <a:t>Academic </a:t>
            </a:r>
            <a:r>
              <a:rPr lang="en-US" sz="3200" b="1" dirty="0" smtClean="0"/>
              <a:t>Preparedness </a:t>
            </a:r>
          </a:p>
          <a:p>
            <a:pPr marL="971550" lvl="1" indent="-514350" algn="just">
              <a:buFont typeface="+mj-lt"/>
              <a:buAutoNum type="arabicPeriod"/>
            </a:pPr>
            <a:r>
              <a:rPr lang="en-US" sz="3200" b="1" dirty="0" smtClean="0"/>
              <a:t>Desire to Work with Older Adults</a:t>
            </a:r>
            <a:endParaRPr lang="en-US" sz="3200" b="1" dirty="0" smtClean="0"/>
          </a:p>
          <a:p>
            <a:endParaRPr lang="en-US" sz="3200" b="1" dirty="0" smtClean="0"/>
          </a:p>
          <a:p>
            <a:pPr algn="l"/>
            <a:r>
              <a:rPr lang="en-US" sz="3200" b="1" dirty="0" smtClean="0"/>
              <a:t>One </a:t>
            </a:r>
            <a:r>
              <a:rPr lang="en-US" sz="3200" b="1" dirty="0"/>
              <a:t>way analysis of variance and linear regression were used to examine the results. </a:t>
            </a:r>
          </a:p>
          <a:p>
            <a:pPr algn="l"/>
            <a:endParaRPr lang="en-US" sz="3200" dirty="0"/>
          </a:p>
        </p:txBody>
      </p:sp>
      <p:sp>
        <p:nvSpPr>
          <p:cNvPr id="5" name="Rectangle 4"/>
          <p:cNvSpPr/>
          <p:nvPr/>
        </p:nvSpPr>
        <p:spPr>
          <a:xfrm>
            <a:off x="24529774" y="5715000"/>
            <a:ext cx="11201400" cy="3046988"/>
          </a:xfrm>
          <a:prstGeom prst="rect">
            <a:avLst/>
          </a:prstGeom>
        </p:spPr>
        <p:txBody>
          <a:bodyPr wrap="square">
            <a:spAutoFit/>
          </a:bodyPr>
          <a:lstStyle/>
          <a:p>
            <a:pPr algn="just"/>
            <a:r>
              <a:rPr lang="en-US" sz="3200" b="1" dirty="0"/>
              <a:t>A significant difference was found between the time of measurement and the constructs of  Perception of Aging (F(2,62)=4.455, </a:t>
            </a:r>
            <a:r>
              <a:rPr lang="en-US" sz="3200" b="1" i="1" dirty="0"/>
              <a:t>P</a:t>
            </a:r>
            <a:r>
              <a:rPr lang="en-US" sz="3200" b="1" dirty="0"/>
              <a:t>=.016), Fear (F(2,62)=6.167, </a:t>
            </a:r>
            <a:r>
              <a:rPr lang="en-US" sz="3200" b="1" i="1" dirty="0"/>
              <a:t>P</a:t>
            </a:r>
            <a:r>
              <a:rPr lang="en-US" sz="3200" b="1" dirty="0"/>
              <a:t>=.004), and Functional Ability (F(2,62)=11.059, </a:t>
            </a:r>
            <a:r>
              <a:rPr lang="en-US" sz="3200" b="1" i="1" dirty="0"/>
              <a:t>P</a:t>
            </a:r>
            <a:r>
              <a:rPr lang="en-US" sz="3200" b="1" dirty="0"/>
              <a:t>=.000). Desire was the only statistically significant predictor of whether a student planned to work in geriatrics</a:t>
            </a:r>
            <a:r>
              <a:rPr lang="en-US" sz="3200" b="1" i="1" dirty="0"/>
              <a:t> (β</a:t>
            </a:r>
            <a:r>
              <a:rPr lang="en-US" sz="3200" b="1" dirty="0"/>
              <a:t>=.892, p&lt;.05).</a:t>
            </a:r>
          </a:p>
        </p:txBody>
      </p:sp>
      <p:sp>
        <p:nvSpPr>
          <p:cNvPr id="30" name="AutoShape 58"/>
          <p:cNvSpPr>
            <a:spLocks noChangeArrowheads="1"/>
          </p:cNvSpPr>
          <p:nvPr/>
        </p:nvSpPr>
        <p:spPr bwMode="auto">
          <a:xfrm>
            <a:off x="12285594" y="18206025"/>
            <a:ext cx="11488806"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500" b="1" u="sng" dirty="0" smtClean="0">
                <a:solidFill>
                  <a:schemeClr val="accent1"/>
                </a:solidFill>
              </a:rPr>
              <a:t>Results</a:t>
            </a:r>
            <a:endParaRPr lang="en-US" sz="5500" b="1" u="sng" dirty="0">
              <a:solidFill>
                <a:schemeClr val="accent1"/>
              </a:solidFill>
            </a:endParaRPr>
          </a:p>
        </p:txBody>
      </p:sp>
      <p:sp>
        <p:nvSpPr>
          <p:cNvPr id="26" name="AutoShape 58"/>
          <p:cNvSpPr>
            <a:spLocks noChangeArrowheads="1"/>
          </p:cNvSpPr>
          <p:nvPr/>
        </p:nvSpPr>
        <p:spPr bwMode="auto">
          <a:xfrm>
            <a:off x="24569531" y="20279539"/>
            <a:ext cx="11161643"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500" b="1" u="sng" dirty="0" smtClean="0">
                <a:solidFill>
                  <a:schemeClr val="accent1"/>
                </a:solidFill>
              </a:rPr>
              <a:t>References</a:t>
            </a:r>
            <a:endParaRPr lang="en-US" sz="5500" b="1" u="sng" dirty="0">
              <a:solidFill>
                <a:schemeClr val="accent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229083561"/>
              </p:ext>
            </p:extLst>
          </p:nvPr>
        </p:nvGraphicFramePr>
        <p:xfrm>
          <a:off x="12115801" y="20370109"/>
          <a:ext cx="11549269" cy="6980646"/>
        </p:xfrm>
        <a:graphic>
          <a:graphicData uri="http://schemas.openxmlformats.org/drawingml/2006/table">
            <a:tbl>
              <a:tblPr>
                <a:tableStyleId>{08FB837D-C827-4EFA-A057-4D05807E0F7C}</a:tableStyleId>
              </a:tblPr>
              <a:tblGrid>
                <a:gridCol w="2870913"/>
                <a:gridCol w="1388537"/>
                <a:gridCol w="1388537"/>
                <a:gridCol w="1388537"/>
                <a:gridCol w="1388537"/>
                <a:gridCol w="1388537"/>
                <a:gridCol w="1735671"/>
              </a:tblGrid>
              <a:tr h="532680">
                <a:tc gridSpan="7">
                  <a:txBody>
                    <a:bodyPr/>
                    <a:lstStyle/>
                    <a:p>
                      <a:pPr algn="l" fontAlgn="ctr"/>
                      <a:r>
                        <a:rPr lang="en-US" sz="1100" u="none" strike="noStrike" dirty="0">
                          <a:effectLst/>
                        </a:rPr>
                        <a:t>Table 1: Calculated Means of the Six Constructs for each Measurement Time</a:t>
                      </a:r>
                      <a:endParaRPr lang="en-US" sz="1100" b="1" i="0" u="none" strike="noStrike" dirty="0">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18238">
                <a:tc>
                  <a:txBody>
                    <a:bodyPr/>
                    <a:lstStyle/>
                    <a:p>
                      <a:pPr algn="ctr" fontAlgn="ctr"/>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ctr"/>
                </a:tc>
                <a:tc gridSpan="2">
                  <a:txBody>
                    <a:bodyPr/>
                    <a:lstStyle/>
                    <a:p>
                      <a:pPr algn="ctr" fontAlgn="ctr"/>
                      <a:r>
                        <a:rPr lang="en-US" sz="1100" u="none" strike="noStrike">
                          <a:effectLst/>
                        </a:rPr>
                        <a:t>Time 1: Before Geriatric Class</a:t>
                      </a:r>
                      <a:endParaRPr lang="en-US" sz="1100" b="0" i="0" u="none" strike="noStrike">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100" u="none" strike="noStrike">
                          <a:effectLst/>
                        </a:rPr>
                        <a:t>Time 2: After Geriatric Class</a:t>
                      </a:r>
                      <a:endParaRPr lang="en-US" sz="1100" b="0" i="0" u="none" strike="noStrike">
                        <a:solidFill>
                          <a:srgbClr val="000000"/>
                        </a:solidFill>
                        <a:effectLst/>
                        <a:latin typeface="Calibri"/>
                      </a:endParaRPr>
                    </a:p>
                  </a:txBody>
                  <a:tcPr marL="9525" marR="9525" marT="9525" marB="0" anchor="ctr"/>
                </a:tc>
                <a:tc hMerge="1">
                  <a:txBody>
                    <a:bodyPr/>
                    <a:lstStyle/>
                    <a:p>
                      <a:endParaRPr lang="en-US"/>
                    </a:p>
                  </a:txBody>
                  <a:tcPr/>
                </a:tc>
                <a:tc gridSpan="2">
                  <a:txBody>
                    <a:bodyPr/>
                    <a:lstStyle/>
                    <a:p>
                      <a:pPr algn="ctr" fontAlgn="ctr"/>
                      <a:r>
                        <a:rPr lang="en-US" sz="1100" u="none" strike="noStrike">
                          <a:effectLst/>
                        </a:rPr>
                        <a:t>Time 3: After  ¾ of Clinical Education</a:t>
                      </a:r>
                      <a:endParaRPr lang="en-US" sz="1100" b="0" i="0" u="none" strike="noStrike">
                        <a:solidFill>
                          <a:srgbClr val="000000"/>
                        </a:solidFill>
                        <a:effectLst/>
                        <a:latin typeface="Calibri"/>
                      </a:endParaRPr>
                    </a:p>
                  </a:txBody>
                  <a:tcPr marL="9525" marR="9525" marT="9525" marB="0" anchor="ctr"/>
                </a:tc>
                <a:tc hMerge="1">
                  <a:txBody>
                    <a:bodyPr/>
                    <a:lstStyle/>
                    <a:p>
                      <a:endParaRPr lang="en-US"/>
                    </a:p>
                  </a:txBody>
                  <a:tcPr/>
                </a:tc>
              </a:tr>
              <a:tr h="532680">
                <a:tc>
                  <a:txBody>
                    <a:bodyPr/>
                    <a:lstStyle/>
                    <a:p>
                      <a:pPr algn="l" fontAlgn="ctr"/>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u="none" strike="noStrike">
                          <a:effectLst/>
                        </a:rPr>
                        <a:t>Mean</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Std. Dev.</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Mean</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Std. Dev.</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Mean</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Std. Dev.</a:t>
                      </a:r>
                      <a:endParaRPr lang="en-US" sz="1100" b="0" i="0" u="none" strike="noStrike">
                        <a:solidFill>
                          <a:srgbClr val="000000"/>
                        </a:solidFill>
                        <a:effectLst/>
                        <a:latin typeface="Calibri"/>
                      </a:endParaRPr>
                    </a:p>
                  </a:txBody>
                  <a:tcPr marL="9525" marR="9525" marT="9525" marB="0" anchor="ctr"/>
                </a:tc>
              </a:tr>
              <a:tr h="608777">
                <a:tc>
                  <a:txBody>
                    <a:bodyPr/>
                    <a:lstStyle/>
                    <a:p>
                      <a:pPr algn="l" fontAlgn="ctr"/>
                      <a:r>
                        <a:rPr lang="en-US" sz="1000" u="none" strike="noStrike">
                          <a:effectLst/>
                        </a:rPr>
                        <a:t>Perception of Aging</a:t>
                      </a:r>
                      <a:endParaRPr lang="en-US" sz="10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3.79</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0.303</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4.05*</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0.371</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4.06</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0.443</a:t>
                      </a:r>
                      <a:endParaRPr lang="en-US" sz="1100" b="0" i="0" u="none" strike="noStrike">
                        <a:solidFill>
                          <a:srgbClr val="000000"/>
                        </a:solidFill>
                        <a:effectLst/>
                        <a:latin typeface="Calibri"/>
                      </a:endParaRPr>
                    </a:p>
                  </a:txBody>
                  <a:tcPr marL="9525" marR="9525" marT="9525" marB="0" anchor="ctr"/>
                </a:tc>
              </a:tr>
              <a:tr h="507314">
                <a:tc>
                  <a:txBody>
                    <a:bodyPr/>
                    <a:lstStyle/>
                    <a:p>
                      <a:pPr algn="l" fontAlgn="ctr"/>
                      <a:r>
                        <a:rPr lang="en-US" sz="1000" u="none" strike="noStrike">
                          <a:effectLst/>
                        </a:rPr>
                        <a:t>Functional Ability</a:t>
                      </a:r>
                      <a:endParaRPr lang="en-US" sz="10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3.42</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0.778</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3.62*</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0.628</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4.21</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0.442</a:t>
                      </a:r>
                      <a:endParaRPr lang="en-US" sz="1100" b="0" i="0" u="none" strike="noStrike">
                        <a:solidFill>
                          <a:srgbClr val="000000"/>
                        </a:solidFill>
                        <a:effectLst/>
                        <a:latin typeface="Calibri"/>
                      </a:endParaRPr>
                    </a:p>
                  </a:txBody>
                  <a:tcPr marL="9525" marR="9525" marT="9525" marB="0" anchor="ctr"/>
                </a:tc>
              </a:tr>
              <a:tr h="507314">
                <a:tc>
                  <a:txBody>
                    <a:bodyPr/>
                    <a:lstStyle/>
                    <a:p>
                      <a:pPr algn="l" fontAlgn="ctr"/>
                      <a:r>
                        <a:rPr lang="en-US" sz="1000" u="none" strike="noStrike">
                          <a:effectLst/>
                        </a:rPr>
                        <a:t>Practice Perceptions</a:t>
                      </a:r>
                      <a:endParaRPr lang="en-US" sz="10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3.78</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0.388</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3.94</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0.369</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3.97</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0.178</a:t>
                      </a:r>
                      <a:endParaRPr lang="en-US" sz="1100" b="0" i="0" u="none" strike="noStrike">
                        <a:solidFill>
                          <a:srgbClr val="000000"/>
                        </a:solidFill>
                        <a:effectLst/>
                        <a:latin typeface="Calibri"/>
                      </a:endParaRPr>
                    </a:p>
                  </a:txBody>
                  <a:tcPr marL="9525" marR="9525" marT="9525" marB="0" anchor="ctr"/>
                </a:tc>
              </a:tr>
              <a:tr h="963899">
                <a:tc>
                  <a:txBody>
                    <a:bodyPr/>
                    <a:lstStyle/>
                    <a:p>
                      <a:pPr algn="l" fontAlgn="ctr"/>
                      <a:r>
                        <a:rPr lang="en-US" sz="1000" u="none" strike="noStrike" dirty="0">
                          <a:effectLst/>
                        </a:rPr>
                        <a:t>Fears of Working with Older Adults</a:t>
                      </a:r>
                      <a:endParaRPr lang="en-US" sz="1000" b="0" i="0" u="none" strike="noStrike" dirty="0">
                        <a:solidFill>
                          <a:srgbClr val="000000"/>
                        </a:solidFill>
                        <a:effectLst/>
                        <a:latin typeface="Calibri"/>
                      </a:endParaRPr>
                    </a:p>
                  </a:txBody>
                  <a:tcPr marL="9525" marR="9525" marT="9525" marB="0" anchor="ctr"/>
                </a:tc>
                <a:tc>
                  <a:txBody>
                    <a:bodyPr/>
                    <a:lstStyle/>
                    <a:p>
                      <a:pPr algn="ctr" fontAlgn="ctr"/>
                      <a:r>
                        <a:rPr lang="en-US" sz="1100" u="none" strike="noStrike">
                          <a:effectLst/>
                        </a:rPr>
                        <a:t>3.46</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0.703</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dirty="0">
                          <a:effectLst/>
                        </a:rPr>
                        <a:t>3.63*</a:t>
                      </a: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u="none" strike="noStrike">
                          <a:effectLst/>
                        </a:rPr>
                        <a:t>0.683</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3.59**</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dirty="0">
                          <a:effectLst/>
                        </a:rPr>
                        <a:t>0.859</a:t>
                      </a:r>
                      <a:endParaRPr lang="en-US" sz="1100" b="0" i="0" u="none" strike="noStrike" dirty="0">
                        <a:solidFill>
                          <a:srgbClr val="000000"/>
                        </a:solidFill>
                        <a:effectLst/>
                        <a:latin typeface="Calibri"/>
                      </a:endParaRPr>
                    </a:p>
                  </a:txBody>
                  <a:tcPr marL="9525" marR="9525" marT="9525" marB="0" anchor="ctr"/>
                </a:tc>
              </a:tr>
              <a:tr h="862436">
                <a:tc>
                  <a:txBody>
                    <a:bodyPr/>
                    <a:lstStyle/>
                    <a:p>
                      <a:pPr algn="l" fontAlgn="ctr"/>
                      <a:r>
                        <a:rPr lang="en-US" sz="1000" u="none" strike="noStrike">
                          <a:effectLst/>
                        </a:rPr>
                        <a:t>Academic Preparedness</a:t>
                      </a:r>
                      <a:endParaRPr lang="en-US" sz="10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3.8</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0.327</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4.33</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0.383</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dirty="0">
                          <a:effectLst/>
                        </a:rPr>
                        <a:t>4.01</a:t>
                      </a:r>
                      <a:endParaRPr lang="en-US" sz="1100" b="0" i="0" u="none" strike="noStrike" dirty="0">
                        <a:solidFill>
                          <a:srgbClr val="000000"/>
                        </a:solidFill>
                        <a:effectLst/>
                        <a:latin typeface="Calibri"/>
                      </a:endParaRPr>
                    </a:p>
                  </a:txBody>
                  <a:tcPr marL="9525" marR="9525" marT="9525" marB="0" anchor="ctr"/>
                </a:tc>
                <a:tc>
                  <a:txBody>
                    <a:bodyPr/>
                    <a:lstStyle/>
                    <a:p>
                      <a:pPr algn="ctr" fontAlgn="ctr"/>
                      <a:r>
                        <a:rPr lang="en-US" sz="1100" u="none" strike="noStrike">
                          <a:effectLst/>
                        </a:rPr>
                        <a:t>0.524</a:t>
                      </a:r>
                      <a:endParaRPr lang="en-US" sz="1100" b="0" i="0" u="none" strike="noStrike">
                        <a:solidFill>
                          <a:srgbClr val="000000"/>
                        </a:solidFill>
                        <a:effectLst/>
                        <a:latin typeface="Calibri"/>
                      </a:endParaRPr>
                    </a:p>
                  </a:txBody>
                  <a:tcPr marL="9525" marR="9525" marT="9525" marB="0" anchor="ctr"/>
                </a:tc>
              </a:tr>
              <a:tr h="532680">
                <a:tc>
                  <a:txBody>
                    <a:bodyPr/>
                    <a:lstStyle/>
                    <a:p>
                      <a:pPr algn="l" fontAlgn="ctr"/>
                      <a:r>
                        <a:rPr lang="en-US" sz="1000" u="none" strike="noStrike">
                          <a:effectLst/>
                        </a:rPr>
                        <a:t>Desire</a:t>
                      </a:r>
                      <a:endParaRPr lang="en-US" sz="10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3.21</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0.546</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3.55</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0.454</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3.15</a:t>
                      </a:r>
                      <a:endParaRPr lang="en-US" sz="1100" b="0"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0.659</a:t>
                      </a:r>
                      <a:endParaRPr lang="en-US" sz="1100" b="0" i="0" u="none" strike="noStrike">
                        <a:solidFill>
                          <a:srgbClr val="000000"/>
                        </a:solidFill>
                        <a:effectLst/>
                        <a:latin typeface="Calibri"/>
                      </a:endParaRPr>
                    </a:p>
                  </a:txBody>
                  <a:tcPr marL="9525" marR="9525" marT="9525" marB="0" anchor="ctr"/>
                </a:tc>
              </a:tr>
              <a:tr h="507314">
                <a:tc gridSpan="6">
                  <a:txBody>
                    <a:bodyPr/>
                    <a:lstStyle/>
                    <a:p>
                      <a:pPr algn="l" fontAlgn="ctr"/>
                      <a:r>
                        <a:rPr lang="en-US" sz="1100" u="none" strike="noStrike">
                          <a:effectLst/>
                        </a:rPr>
                        <a:t>*Significant difference in measurement Time 1 v. Time 2 (p &lt;.05)</a:t>
                      </a:r>
                      <a:endParaRPr lang="en-US" sz="1100" b="0" i="0" u="none" strike="noStrike">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solidFill>
                          <a:srgbClr val="000000"/>
                        </a:solidFill>
                        <a:effectLst/>
                        <a:latin typeface="Century Gothic"/>
                      </a:endParaRPr>
                    </a:p>
                  </a:txBody>
                  <a:tcPr marL="9525" marR="9525" marT="9525" marB="0" anchor="b"/>
                </a:tc>
              </a:tr>
              <a:tr h="507314">
                <a:tc gridSpan="6">
                  <a:txBody>
                    <a:bodyPr/>
                    <a:lstStyle/>
                    <a:p>
                      <a:pPr algn="l" fontAlgn="ctr"/>
                      <a:r>
                        <a:rPr lang="en-US" sz="1100" u="none" strike="noStrike" dirty="0">
                          <a:effectLst/>
                        </a:rPr>
                        <a:t>**Significant difference in measurement Time 2 v. Time 3 (p &lt;.05)</a:t>
                      </a:r>
                      <a:endParaRPr lang="en-US" sz="1100" b="0" i="0" u="none" strike="noStrike" dirty="0">
                        <a:solidFill>
                          <a:srgbClr val="000000"/>
                        </a:solidFill>
                        <a:effectLst/>
                        <a:latin typeface="Calibri"/>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dirty="0">
                        <a:solidFill>
                          <a:srgbClr val="000000"/>
                        </a:solidFill>
                        <a:effectLst/>
                        <a:latin typeface="Century Gothic"/>
                      </a:endParaRPr>
                    </a:p>
                  </a:txBody>
                  <a:tcPr marL="9525" marR="9525" marT="9525" marB="0" anchor="b"/>
                </a:tc>
              </a:tr>
            </a:tbl>
          </a:graphicData>
        </a:graphic>
      </p:graphicFrame>
      <p:sp>
        <p:nvSpPr>
          <p:cNvPr id="8" name="TextBox 7"/>
          <p:cNvSpPr txBox="1"/>
          <p:nvPr/>
        </p:nvSpPr>
        <p:spPr>
          <a:xfrm>
            <a:off x="24635792" y="22291889"/>
            <a:ext cx="11135139" cy="5047536"/>
          </a:xfrm>
          <a:prstGeom prst="rect">
            <a:avLst/>
          </a:prstGeom>
          <a:noFill/>
        </p:spPr>
        <p:txBody>
          <a:bodyPr wrap="square" rtlCol="0">
            <a:spAutoFit/>
          </a:bodyPr>
          <a:lstStyle/>
          <a:p>
            <a:pPr algn="l"/>
            <a:r>
              <a:rPr lang="en-US" sz="2000" dirty="0" smtClean="0"/>
              <a:t>1. American </a:t>
            </a:r>
            <a:r>
              <a:rPr lang="en-US" sz="2000" dirty="0"/>
              <a:t>Geriatric Society. (2011). AGS Fact Sheet 2011. </a:t>
            </a:r>
            <a:r>
              <a:rPr lang="en-US" sz="2000" dirty="0" err="1"/>
              <a:t>Retrived</a:t>
            </a:r>
            <a:r>
              <a:rPr lang="en-US" sz="2000" dirty="0"/>
              <a:t> </a:t>
            </a:r>
            <a:r>
              <a:rPr lang="en-US" sz="2000" dirty="0" smtClean="0"/>
              <a:t>from http</a:t>
            </a:r>
            <a:r>
              <a:rPr lang="en-US" sz="2000" dirty="0"/>
              <a:t>://</a:t>
            </a:r>
            <a:r>
              <a:rPr lang="en-US" sz="2000" dirty="0" smtClean="0"/>
              <a:t>www.americangeriatrics.org/aboutus /who_ </a:t>
            </a:r>
            <a:r>
              <a:rPr lang="en-US" sz="2000" dirty="0" err="1" smtClean="0"/>
              <a:t>we_are</a:t>
            </a:r>
            <a:r>
              <a:rPr lang="en-US" sz="2000" dirty="0" smtClean="0"/>
              <a:t>/</a:t>
            </a:r>
            <a:r>
              <a:rPr lang="en-US" sz="2000" dirty="0" err="1" smtClean="0"/>
              <a:t>faq_fact_sheet</a:t>
            </a:r>
            <a:r>
              <a:rPr lang="en-US" sz="2000" dirty="0"/>
              <a:t>. </a:t>
            </a:r>
            <a:endParaRPr lang="en-US" sz="2000" dirty="0" smtClean="0"/>
          </a:p>
          <a:p>
            <a:pPr algn="l"/>
            <a:r>
              <a:rPr lang="en-US" sz="2000" dirty="0" smtClean="0"/>
              <a:t>2. Whaley</a:t>
            </a:r>
            <a:r>
              <a:rPr lang="en-US" sz="2000" dirty="0"/>
              <a:t>, M. M (2009). A Study of Occupational Therapy Students’ Beliefs and Attitudes Regarding </a:t>
            </a:r>
            <a:r>
              <a:rPr lang="en-US" sz="2000" dirty="0" err="1"/>
              <a:t>Gerontological</a:t>
            </a:r>
            <a:r>
              <a:rPr lang="en-US" sz="2000" dirty="0"/>
              <a:t> Practice. </a:t>
            </a:r>
            <a:r>
              <a:rPr lang="en-US" sz="2000" i="1" dirty="0"/>
              <a:t>Topics in Geriatric Rehabilitation</a:t>
            </a:r>
            <a:r>
              <a:rPr lang="en-US" sz="2000" dirty="0"/>
              <a:t>, 25 (3): 265-270. </a:t>
            </a:r>
          </a:p>
          <a:p>
            <a:pPr algn="l"/>
            <a:r>
              <a:rPr lang="en-US" sz="2000" dirty="0" smtClean="0"/>
              <a:t>3. Hughes</a:t>
            </a:r>
            <a:r>
              <a:rPr lang="en-US" sz="2000" dirty="0"/>
              <a:t>, N. J., </a:t>
            </a:r>
            <a:r>
              <a:rPr lang="en-US" sz="2000" dirty="0" err="1"/>
              <a:t>Soiza</a:t>
            </a:r>
            <a:r>
              <a:rPr lang="en-US" sz="2000" dirty="0"/>
              <a:t>, R.L., Chua, M., Hoyle, G.E., MacDonald, A., Primrose, W.R. and Gwyn Seymour, D. (2008), </a:t>
            </a:r>
            <a:r>
              <a:rPr lang="en-US" sz="2000" i="1" dirty="0"/>
              <a:t>Medical Student Attitudes Toward Older People and Willingness to Consider a Career in Geriatric </a:t>
            </a:r>
            <a:r>
              <a:rPr lang="en-US" sz="2000" i="1" dirty="0" err="1"/>
              <a:t>MEdcine</a:t>
            </a:r>
            <a:r>
              <a:rPr lang="en-US" sz="2000" i="1" dirty="0"/>
              <a:t>. Journal of the American Geriatric Society, 56:334-338. </a:t>
            </a:r>
            <a:endParaRPr lang="en-US" sz="2000" dirty="0"/>
          </a:p>
          <a:p>
            <a:pPr algn="l"/>
            <a:r>
              <a:rPr lang="en-US" sz="2000" dirty="0" smtClean="0"/>
              <a:t>4. </a:t>
            </a:r>
            <a:r>
              <a:rPr lang="en-US" sz="2000" dirty="0" err="1" smtClean="0"/>
              <a:t>Voogt</a:t>
            </a:r>
            <a:r>
              <a:rPr lang="en-US" sz="2000" dirty="0"/>
              <a:t>, S. J., </a:t>
            </a:r>
            <a:r>
              <a:rPr lang="en-US" sz="2000" dirty="0" err="1"/>
              <a:t>Mickus</a:t>
            </a:r>
            <a:r>
              <a:rPr lang="en-US" sz="2000" dirty="0"/>
              <a:t>, M., Santiago, O., &amp; Herman, S. E. (2008). Attitudes, experiences, and interest in geriatrics of first-year allopathic and osteopathic medical students.</a:t>
            </a:r>
            <a:r>
              <a:rPr lang="en-US" sz="2000" i="1" dirty="0"/>
              <a:t> Journal of the American Geriatrics Society, 56</a:t>
            </a:r>
            <a:r>
              <a:rPr lang="en-US" sz="2000" dirty="0"/>
              <a:t>(2), 339-344. </a:t>
            </a:r>
          </a:p>
          <a:p>
            <a:pPr algn="l"/>
            <a:r>
              <a:rPr lang="en-US" sz="2000" dirty="0" smtClean="0"/>
              <a:t>5. </a:t>
            </a:r>
            <a:r>
              <a:rPr lang="en-US" sz="2000" dirty="0" err="1" smtClean="0"/>
              <a:t>Fitzgerald,J.T</a:t>
            </a:r>
            <a:r>
              <a:rPr lang="en-US" sz="2000" dirty="0"/>
              <a:t>., Wray, L.A., Halter, J.B., Williams, B.C., </a:t>
            </a:r>
            <a:r>
              <a:rPr lang="en-US" sz="2000" dirty="0" err="1"/>
              <a:t>Supiano</a:t>
            </a:r>
            <a:r>
              <a:rPr lang="en-US" sz="2000" dirty="0"/>
              <a:t>, M.A. (2003). Relating medical students knowledge, attitudes, and experience to an interest in geriatric medicine. </a:t>
            </a:r>
            <a:r>
              <a:rPr lang="en-US" sz="2000" i="1" dirty="0"/>
              <a:t>Gerontologist,</a:t>
            </a:r>
            <a:r>
              <a:rPr lang="en-US" sz="2000" dirty="0"/>
              <a:t> 43: 334-38. </a:t>
            </a:r>
            <a:endParaRPr lang="en-US" sz="2000" dirty="0" smtClean="0"/>
          </a:p>
          <a:p>
            <a:pPr algn="l"/>
            <a:r>
              <a:rPr lang="en-US" sz="2000" dirty="0" smtClean="0"/>
              <a:t>6. Bone </a:t>
            </a:r>
            <a:r>
              <a:rPr lang="en-US" sz="2000" dirty="0"/>
              <a:t>research; study data from university of California update understanding of bone research.  (2010). </a:t>
            </a:r>
            <a:r>
              <a:rPr lang="en-US" sz="2000" i="1" dirty="0"/>
              <a:t>Health &amp; Medicine Week, </a:t>
            </a:r>
            <a:r>
              <a:rPr lang="en-US" sz="2000" dirty="0"/>
              <a:t>2133.  </a:t>
            </a:r>
          </a:p>
          <a:p>
            <a:pPr algn="l"/>
            <a:endParaRPr lang="en-US"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1573</TotalTime>
  <Words>923</Words>
  <Application>Microsoft Office PowerPoint</Application>
  <PresentationFormat>Custom</PresentationFormat>
  <Paragraphs>96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Century Gothic</vt:lpstr>
      <vt:lpstr>Calibri</vt:lpstr>
      <vt:lpstr>Default Design</vt:lpstr>
      <vt:lpstr>PowerPoint Presentation</vt:lpstr>
    </vt:vector>
  </TitlesOfParts>
  <Company>SciFor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Posters1st</dc:creator>
  <cp:lastModifiedBy>Windows User</cp:lastModifiedBy>
  <cp:revision>236</cp:revision>
  <cp:lastPrinted>2011-11-17T17:38:12Z</cp:lastPrinted>
  <dcterms:created xsi:type="dcterms:W3CDTF">2003-12-17T18:44:28Z</dcterms:created>
  <dcterms:modified xsi:type="dcterms:W3CDTF">2011-11-17T17:41:25Z</dcterms:modified>
</cp:coreProperties>
</file>