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6"/>
  </p:notesMasterIdLst>
  <p:handoutMasterIdLst>
    <p:handoutMasterId r:id="rId147"/>
  </p:handoutMasterIdLst>
  <p:sldIdLst>
    <p:sldId id="257" r:id="rId2"/>
    <p:sldId id="259" r:id="rId3"/>
    <p:sldId id="260" r:id="rId4"/>
    <p:sldId id="261" r:id="rId5"/>
    <p:sldId id="262" r:id="rId6"/>
    <p:sldId id="263" r:id="rId7"/>
    <p:sldId id="264" r:id="rId8"/>
    <p:sldId id="268" r:id="rId9"/>
    <p:sldId id="265" r:id="rId10"/>
    <p:sldId id="266" r:id="rId11"/>
    <p:sldId id="423" r:id="rId12"/>
    <p:sldId id="267" r:id="rId13"/>
    <p:sldId id="25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424"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 id="354" r:id="rId101"/>
    <p:sldId id="355" r:id="rId102"/>
    <p:sldId id="356" r:id="rId103"/>
    <p:sldId id="357" r:id="rId104"/>
    <p:sldId id="358" r:id="rId105"/>
    <p:sldId id="359" r:id="rId106"/>
    <p:sldId id="360" r:id="rId107"/>
    <p:sldId id="361" r:id="rId108"/>
    <p:sldId id="362" r:id="rId109"/>
    <p:sldId id="363" r:id="rId110"/>
    <p:sldId id="364" r:id="rId111"/>
    <p:sldId id="365" r:id="rId112"/>
    <p:sldId id="427" r:id="rId113"/>
    <p:sldId id="366" r:id="rId114"/>
    <p:sldId id="367" r:id="rId115"/>
    <p:sldId id="368" r:id="rId116"/>
    <p:sldId id="369" r:id="rId117"/>
    <p:sldId id="370" r:id="rId118"/>
    <p:sldId id="371" r:id="rId119"/>
    <p:sldId id="372" r:id="rId120"/>
    <p:sldId id="373" r:id="rId121"/>
    <p:sldId id="397" r:id="rId122"/>
    <p:sldId id="398" r:id="rId123"/>
    <p:sldId id="399" r:id="rId124"/>
    <p:sldId id="400" r:id="rId125"/>
    <p:sldId id="401" r:id="rId126"/>
    <p:sldId id="402" r:id="rId127"/>
    <p:sldId id="403" r:id="rId128"/>
    <p:sldId id="404" r:id="rId129"/>
    <p:sldId id="405" r:id="rId130"/>
    <p:sldId id="408" r:id="rId131"/>
    <p:sldId id="409" r:id="rId132"/>
    <p:sldId id="410" r:id="rId133"/>
    <p:sldId id="411" r:id="rId134"/>
    <p:sldId id="412" r:id="rId135"/>
    <p:sldId id="413" r:id="rId136"/>
    <p:sldId id="414" r:id="rId137"/>
    <p:sldId id="415" r:id="rId138"/>
    <p:sldId id="416" r:id="rId139"/>
    <p:sldId id="417" r:id="rId140"/>
    <p:sldId id="418" r:id="rId141"/>
    <p:sldId id="419" r:id="rId142"/>
    <p:sldId id="420" r:id="rId143"/>
    <p:sldId id="421" r:id="rId144"/>
    <p:sldId id="422" r:id="rId145"/>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presProps" Target="presProps.xml"/><Relationship Id="rId15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27" y="1"/>
            <a:ext cx="2972421" cy="464980"/>
          </a:xfrm>
          <a:prstGeom prst="rect">
            <a:avLst/>
          </a:prstGeom>
        </p:spPr>
        <p:txBody>
          <a:bodyPr vert="horz" lIns="91440" tIns="45720" rIns="91440" bIns="45720" rtlCol="0"/>
          <a:lstStyle>
            <a:lvl1pPr algn="r">
              <a:defRPr sz="1200"/>
            </a:lvl1pPr>
          </a:lstStyle>
          <a:p>
            <a:fld id="{644C0911-6EDB-4749-B7B7-6EC5D0DEC95D}" type="datetimeFigureOut">
              <a:rPr lang="en-US" smtClean="0"/>
              <a:t>1/23/2012</a:t>
            </a:fld>
            <a:endParaRPr lang="en-US"/>
          </a:p>
        </p:txBody>
      </p:sp>
      <p:sp>
        <p:nvSpPr>
          <p:cNvPr id="4" name="Footer Placeholder 3"/>
          <p:cNvSpPr>
            <a:spLocks noGrp="1"/>
          </p:cNvSpPr>
          <p:nvPr>
            <p:ph type="ftr" sz="quarter" idx="2"/>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829823"/>
            <a:ext cx="2972421" cy="464980"/>
          </a:xfrm>
          <a:prstGeom prst="rect">
            <a:avLst/>
          </a:prstGeom>
        </p:spPr>
        <p:txBody>
          <a:bodyPr vert="horz" lIns="91440" tIns="45720" rIns="91440" bIns="45720" rtlCol="0" anchor="b"/>
          <a:lstStyle>
            <a:lvl1pPr algn="r">
              <a:defRPr sz="1200"/>
            </a:lvl1pPr>
          </a:lstStyle>
          <a:p>
            <a:fld id="{FDA634F2-79CE-4CC4-8C67-B789A2726E87}" type="slidenum">
              <a:rPr lang="en-US" smtClean="0"/>
              <a:t>‹#›</a:t>
            </a:fld>
            <a:endParaRPr lang="en-US"/>
          </a:p>
        </p:txBody>
      </p:sp>
    </p:spTree>
    <p:extLst>
      <p:ext uri="{BB962C8B-B14F-4D97-AF65-F5344CB8AC3E}">
        <p14:creationId xmlns:p14="http://schemas.microsoft.com/office/powerpoint/2010/main" val="2137992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2421" cy="4649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027" y="1"/>
            <a:ext cx="2972421" cy="464980"/>
          </a:xfrm>
          <a:prstGeom prst="rect">
            <a:avLst/>
          </a:prstGeom>
        </p:spPr>
        <p:txBody>
          <a:bodyPr vert="horz" lIns="91440" tIns="45720" rIns="91440" bIns="45720" rtlCol="0"/>
          <a:lstStyle>
            <a:lvl1pPr algn="r">
              <a:defRPr sz="1200"/>
            </a:lvl1pPr>
          </a:lstStyle>
          <a:p>
            <a:fld id="{F7DED42F-A1CD-4467-A906-51FCDCBA2E60}" type="datetimeFigureOut">
              <a:rPr lang="en-US" smtClean="0"/>
              <a:t>1/23/2012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421" y="4416510"/>
            <a:ext cx="5485158" cy="418322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823"/>
            <a:ext cx="2972421" cy="46498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027" y="8829823"/>
            <a:ext cx="2972421" cy="464980"/>
          </a:xfrm>
          <a:prstGeom prst="rect">
            <a:avLst/>
          </a:prstGeom>
        </p:spPr>
        <p:txBody>
          <a:bodyPr vert="horz" lIns="91440" tIns="45720" rIns="91440" bIns="45720" rtlCol="0" anchor="b"/>
          <a:lstStyle>
            <a:lvl1pPr algn="r">
              <a:defRPr sz="1200"/>
            </a:lvl1pPr>
          </a:lstStyle>
          <a:p>
            <a:fld id="{FA83732C-09A6-4210-B4A0-ADC75AFA8F18}" type="slidenum">
              <a:rPr lang="en-US" smtClean="0"/>
              <a:t>‹#›</a:t>
            </a:fld>
            <a:endParaRPr lang="en-US"/>
          </a:p>
        </p:txBody>
      </p:sp>
    </p:spTree>
    <p:extLst>
      <p:ext uri="{BB962C8B-B14F-4D97-AF65-F5344CB8AC3E}">
        <p14:creationId xmlns:p14="http://schemas.microsoft.com/office/powerpoint/2010/main" val="444063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8ACB98-600A-4758-949F-350FF0A214A2}" type="datetime1">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1478875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3D5854-0401-4EBC-A833-C83D8262E820}" type="datetime1">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1528939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F7B308-DB20-4D73-A465-D9DD99FCB722}" type="datetime1">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2920748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87E6335B-948E-4BB3-ABB9-23C4B7827058}" type="datetime1">
              <a:rPr lang="en-US" smtClean="0"/>
              <a:t>1/23/2012</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5FE0B333-3474-4CE5-A0B7-777672058BFE}" type="slidenum">
              <a:rPr lang="en-US"/>
              <a:pPr>
                <a:defRPr/>
              </a:pPr>
              <a:t>‹#›</a:t>
            </a:fld>
            <a:endParaRPr lang="en-US"/>
          </a:p>
        </p:txBody>
      </p:sp>
    </p:spTree>
    <p:extLst>
      <p:ext uri="{BB962C8B-B14F-4D97-AF65-F5344CB8AC3E}">
        <p14:creationId xmlns:p14="http://schemas.microsoft.com/office/powerpoint/2010/main" val="3115517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02AE1BD1-4C19-4C8D-8758-DA4FBE8825DB}" type="datetime1">
              <a:rPr lang="en-US" smtClean="0"/>
              <a:t>1/23/2012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36240C1-1EB4-4EBA-A354-7E1EAE696AD8}" type="slidenum">
              <a:rPr lang="en-US"/>
              <a:pPr>
                <a:defRPr/>
              </a:pPr>
              <a:t>‹#›</a:t>
            </a:fld>
            <a:endParaRPr lang="en-US"/>
          </a:p>
        </p:txBody>
      </p:sp>
    </p:spTree>
    <p:extLst>
      <p:ext uri="{BB962C8B-B14F-4D97-AF65-F5344CB8AC3E}">
        <p14:creationId xmlns:p14="http://schemas.microsoft.com/office/powerpoint/2010/main" val="597431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fld id="{72C73A79-EBA6-46BD-B872-758AAA73432B}" type="datetime1">
              <a:rPr lang="en-US" smtClean="0"/>
              <a:t>1/23/2012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1C12534-F539-41B7-8471-EE862C78248D}" type="slidenum">
              <a:rPr lang="en-US"/>
              <a:pPr>
                <a:defRPr/>
              </a:pPr>
              <a:t>‹#›</a:t>
            </a:fld>
            <a:endParaRPr lang="en-US"/>
          </a:p>
        </p:txBody>
      </p:sp>
    </p:spTree>
    <p:extLst>
      <p:ext uri="{BB962C8B-B14F-4D97-AF65-F5344CB8AC3E}">
        <p14:creationId xmlns:p14="http://schemas.microsoft.com/office/powerpoint/2010/main" val="3761318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fld id="{133E657F-67B6-4971-868E-98DA532393C4}" type="datetime1">
              <a:rPr lang="en-US" smtClean="0"/>
              <a:t>1/23/2012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61FA6B-C46C-4A46-936E-BBE40C736797}" type="slidenum">
              <a:rPr lang="en-US"/>
              <a:pPr>
                <a:defRPr/>
              </a:pPr>
              <a:t>‹#›</a:t>
            </a:fld>
            <a:endParaRPr lang="en-US"/>
          </a:p>
        </p:txBody>
      </p:sp>
    </p:spTree>
    <p:extLst>
      <p:ext uri="{BB962C8B-B14F-4D97-AF65-F5344CB8AC3E}">
        <p14:creationId xmlns:p14="http://schemas.microsoft.com/office/powerpoint/2010/main" val="2143079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A9DC86-A8E6-4380-80B1-5E67762A613A}" type="datetime1">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3265534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086C6A-A3A5-4D91-A542-CA5BCA049EDB}" type="datetime1">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3513411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E8A813-8F51-45DD-AC25-FEDBFDB4A558}" type="datetime1">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2368053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4BF1C2-F13F-4E33-8B53-09867DE45602}" type="datetime1">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1119060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49F92-1FAB-4745-9A0D-197DB474D39C}" type="datetime1">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1665098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026730-F2D5-4C17-A419-8659990A2AE6}" type="datetime1">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3606164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95FA7E-5284-4E1E-97F5-40AFC617A820}" type="datetime1">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130127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D19A6F-9440-4EFE-BCF9-53EAE3827E23}" type="datetime1">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340669-7E77-45FC-9F5C-F1A1BEE8FFE6}" type="slidenum">
              <a:rPr lang="en-US" smtClean="0"/>
              <a:t>‹#›</a:t>
            </a:fld>
            <a:endParaRPr lang="en-US"/>
          </a:p>
        </p:txBody>
      </p:sp>
    </p:spTree>
    <p:extLst>
      <p:ext uri="{BB962C8B-B14F-4D97-AF65-F5344CB8AC3E}">
        <p14:creationId xmlns:p14="http://schemas.microsoft.com/office/powerpoint/2010/main" val="345615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07039-AC45-4F54-A2A7-BABD6165DDDB}" type="datetime1">
              <a:rPr lang="en-US" smtClean="0"/>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340669-7E77-45FC-9F5C-F1A1BEE8FFE6}" type="slidenum">
              <a:rPr lang="en-US" smtClean="0"/>
              <a:t>‹#›</a:t>
            </a:fld>
            <a:endParaRPr lang="en-US"/>
          </a:p>
        </p:txBody>
      </p:sp>
    </p:spTree>
    <p:extLst>
      <p:ext uri="{BB962C8B-B14F-4D97-AF65-F5344CB8AC3E}">
        <p14:creationId xmlns:p14="http://schemas.microsoft.com/office/powerpoint/2010/main" val="1978043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hyperlink" Target="http://www.cdaarthritis.com/images_slides/images_slides_29e_larger_slides.htm" TargetMode="External"/><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mtClean="0"/>
              <a:t>Physical Therapy Examination</a:t>
            </a:r>
          </a:p>
        </p:txBody>
      </p:sp>
      <p:sp>
        <p:nvSpPr>
          <p:cNvPr id="2051" name="Rectangle 3"/>
          <p:cNvSpPr>
            <a:spLocks noGrp="1" noChangeArrowheads="1"/>
          </p:cNvSpPr>
          <p:nvPr>
            <p:ph type="subTitle" idx="1"/>
          </p:nvPr>
        </p:nvSpPr>
        <p:spPr/>
        <p:txBody>
          <a:bodyPr/>
          <a:lstStyle/>
          <a:p>
            <a:pPr eaLnBrk="1" hangingPunct="1"/>
            <a:r>
              <a:rPr lang="en-US" dirty="0" smtClean="0"/>
              <a:t>PTP 565: Fundamentals of Tests and Measures</a:t>
            </a:r>
          </a:p>
        </p:txBody>
      </p:sp>
      <p:sp>
        <p:nvSpPr>
          <p:cNvPr id="2" name="Slide Number Placeholder 1"/>
          <p:cNvSpPr>
            <a:spLocks noGrp="1"/>
          </p:cNvSpPr>
          <p:nvPr>
            <p:ph type="sldNum" sz="quarter" idx="12"/>
          </p:nvPr>
        </p:nvSpPr>
        <p:spPr/>
        <p:txBody>
          <a:bodyPr/>
          <a:lstStyle/>
          <a:p>
            <a:fld id="{1F340669-7E77-45FC-9F5C-F1A1BEE8FFE6}" type="slidenum">
              <a:rPr lang="en-US" smtClean="0"/>
              <a:t>1</a:t>
            </a:fld>
            <a:endParaRPr lang="en-US"/>
          </a:p>
        </p:txBody>
      </p:sp>
    </p:spTree>
    <p:extLst>
      <p:ext uri="{BB962C8B-B14F-4D97-AF65-F5344CB8AC3E}">
        <p14:creationId xmlns:p14="http://schemas.microsoft.com/office/powerpoint/2010/main" val="17509709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Red Flags: continued</a:t>
            </a:r>
          </a:p>
        </p:txBody>
      </p:sp>
      <p:sp>
        <p:nvSpPr>
          <p:cNvPr id="10243" name="Rectangle 3"/>
          <p:cNvSpPr>
            <a:spLocks noGrp="1" noChangeArrowheads="1"/>
          </p:cNvSpPr>
          <p:nvPr>
            <p:ph type="body" idx="1"/>
          </p:nvPr>
        </p:nvSpPr>
        <p:spPr/>
        <p:txBody>
          <a:bodyPr/>
          <a:lstStyle/>
          <a:p>
            <a:pPr eaLnBrk="1" hangingPunct="1">
              <a:lnSpc>
                <a:spcPct val="80000"/>
              </a:lnSpc>
            </a:pPr>
            <a:r>
              <a:rPr lang="en-US" sz="2800" smtClean="0"/>
              <a:t>Insidious onset of pain</a:t>
            </a:r>
          </a:p>
          <a:p>
            <a:pPr eaLnBrk="1" hangingPunct="1">
              <a:lnSpc>
                <a:spcPct val="80000"/>
              </a:lnSpc>
            </a:pPr>
            <a:endParaRPr lang="en-US" sz="2800" smtClean="0"/>
          </a:p>
          <a:p>
            <a:pPr eaLnBrk="1" hangingPunct="1">
              <a:lnSpc>
                <a:spcPct val="80000"/>
              </a:lnSpc>
            </a:pPr>
            <a:r>
              <a:rPr lang="en-US" sz="2800" smtClean="0"/>
              <a:t>Multiple levels of neurological symptoms</a:t>
            </a:r>
          </a:p>
          <a:p>
            <a:pPr eaLnBrk="1" hangingPunct="1">
              <a:lnSpc>
                <a:spcPct val="80000"/>
              </a:lnSpc>
            </a:pPr>
            <a:endParaRPr lang="en-US" sz="2800" smtClean="0"/>
          </a:p>
          <a:p>
            <a:pPr eaLnBrk="1" hangingPunct="1">
              <a:lnSpc>
                <a:spcPct val="80000"/>
              </a:lnSpc>
            </a:pPr>
            <a:r>
              <a:rPr lang="en-US" sz="2800" smtClean="0"/>
              <a:t>Pain at night</a:t>
            </a:r>
          </a:p>
          <a:p>
            <a:pPr eaLnBrk="1" hangingPunct="1">
              <a:lnSpc>
                <a:spcPct val="80000"/>
              </a:lnSpc>
            </a:pPr>
            <a:endParaRPr lang="en-US" sz="2800" smtClean="0"/>
          </a:p>
          <a:p>
            <a:pPr eaLnBrk="1" hangingPunct="1">
              <a:lnSpc>
                <a:spcPct val="80000"/>
              </a:lnSpc>
            </a:pPr>
            <a:r>
              <a:rPr lang="en-US" sz="2800" smtClean="0"/>
              <a:t>Increase in pain intensity over time</a:t>
            </a:r>
          </a:p>
        </p:txBody>
      </p:sp>
      <p:sp>
        <p:nvSpPr>
          <p:cNvPr id="2" name="Slide Number Placeholder 1"/>
          <p:cNvSpPr>
            <a:spLocks noGrp="1"/>
          </p:cNvSpPr>
          <p:nvPr>
            <p:ph type="sldNum" sz="quarter" idx="12"/>
          </p:nvPr>
        </p:nvSpPr>
        <p:spPr/>
        <p:txBody>
          <a:bodyPr/>
          <a:lstStyle/>
          <a:p>
            <a:fld id="{1F340669-7E77-45FC-9F5C-F1A1BEE8FFE6}" type="slidenum">
              <a:rPr lang="en-US" smtClean="0"/>
              <a:t>10</a:t>
            </a:fld>
            <a:endParaRPr lang="en-US"/>
          </a:p>
        </p:txBody>
      </p:sp>
    </p:spTree>
    <p:extLst>
      <p:ext uri="{BB962C8B-B14F-4D97-AF65-F5344CB8AC3E}">
        <p14:creationId xmlns:p14="http://schemas.microsoft.com/office/powerpoint/2010/main" val="232397837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endParaRPr lang="en-US" smtClean="0"/>
          </a:p>
        </p:txBody>
      </p:sp>
      <p:sp>
        <p:nvSpPr>
          <p:cNvPr id="101379" name="Rectangle 3"/>
          <p:cNvSpPr>
            <a:spLocks noGrp="1" noChangeArrowheads="1"/>
          </p:cNvSpPr>
          <p:nvPr>
            <p:ph type="body" sz="half" idx="1"/>
          </p:nvPr>
        </p:nvSpPr>
        <p:spPr/>
        <p:txBody>
          <a:bodyPr/>
          <a:lstStyle/>
          <a:p>
            <a:pPr lvl="1" eaLnBrk="1" hangingPunct="1"/>
            <a:r>
              <a:rPr lang="en-US" sz="2000" smtClean="0"/>
              <a:t>Muscle fibers arranged in series (pennate) rather than parallel  </a:t>
            </a:r>
          </a:p>
          <a:p>
            <a:pPr lvl="1" eaLnBrk="1" hangingPunct="1"/>
            <a:endParaRPr lang="en-US" sz="2000" smtClean="0"/>
          </a:p>
          <a:p>
            <a:pPr lvl="1" eaLnBrk="1" hangingPunct="1"/>
            <a:r>
              <a:rPr lang="en-US" sz="2000" smtClean="0"/>
              <a:t>Pennate muscles have larger physiologic cross sectional area (and muscle force) but smaller length and shortening velocity than parallel muscle fibers</a:t>
            </a:r>
          </a:p>
          <a:p>
            <a:pPr eaLnBrk="1" hangingPunct="1"/>
            <a:endParaRPr lang="en-US" sz="2400" smtClean="0"/>
          </a:p>
        </p:txBody>
      </p:sp>
      <p:pic>
        <p:nvPicPr>
          <p:cNvPr id="101380" name="Picture 4"/>
          <p:cNvPicPr>
            <a:picLocks noGrp="1" noChangeAspect="1" noChangeArrowheads="1"/>
          </p:cNvPicPr>
          <p:nvPr>
            <p:ph type="clipArt" sz="half" idx="2"/>
          </p:nvPr>
        </p:nvPicPr>
        <p:blipFill>
          <a:blip r:embed="rId2" cstate="print"/>
          <a:srcRect/>
          <a:stretch>
            <a:fillRect/>
          </a:stretch>
        </p:blipFill>
        <p:spPr/>
      </p:pic>
      <p:sp>
        <p:nvSpPr>
          <p:cNvPr id="2" name="Slide Number Placeholder 1"/>
          <p:cNvSpPr>
            <a:spLocks noGrp="1"/>
          </p:cNvSpPr>
          <p:nvPr>
            <p:ph type="sldNum" sz="quarter" idx="12"/>
          </p:nvPr>
        </p:nvSpPr>
        <p:spPr/>
        <p:txBody>
          <a:bodyPr/>
          <a:lstStyle/>
          <a:p>
            <a:pPr>
              <a:defRPr/>
            </a:pPr>
            <a:fld id="{11C12534-F539-41B7-8471-EE862C78248D}" type="slidenum">
              <a:rPr lang="en-US" smtClean="0"/>
              <a:pPr>
                <a:defRPr/>
              </a:pPr>
              <a:t>100</a:t>
            </a:fld>
            <a:endParaRPr lang="en-US"/>
          </a:p>
        </p:txBody>
      </p:sp>
    </p:spTree>
    <p:extLst>
      <p:ext uri="{BB962C8B-B14F-4D97-AF65-F5344CB8AC3E}">
        <p14:creationId xmlns:p14="http://schemas.microsoft.com/office/powerpoint/2010/main" val="109445066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Cytoarchitectural factors cont.</a:t>
            </a:r>
          </a:p>
        </p:txBody>
      </p:sp>
      <p:sp>
        <p:nvSpPr>
          <p:cNvPr id="102403" name="Rectangle 3"/>
          <p:cNvSpPr>
            <a:spLocks noGrp="1" noChangeArrowheads="1"/>
          </p:cNvSpPr>
          <p:nvPr>
            <p:ph type="body" idx="1"/>
          </p:nvPr>
        </p:nvSpPr>
        <p:spPr/>
        <p:txBody>
          <a:bodyPr/>
          <a:lstStyle/>
          <a:p>
            <a:pPr marL="609600" indent="-609600" eaLnBrk="1" hangingPunct="1">
              <a:buFont typeface="Wingdings" pitchFamily="2" charset="2"/>
              <a:buNone/>
            </a:pPr>
            <a:r>
              <a:rPr lang="en-US" smtClean="0"/>
              <a:t>2.  Aponeurosis and tendons:  Have a series elastic component</a:t>
            </a:r>
          </a:p>
          <a:p>
            <a:pPr marL="609600" indent="-609600" eaLnBrk="1" hangingPunct="1">
              <a:buFont typeface="Wingdings" pitchFamily="2" charset="2"/>
              <a:buAutoNum type="arabicPeriod"/>
            </a:pPr>
            <a:endParaRPr lang="en-US" smtClean="0"/>
          </a:p>
          <a:p>
            <a:pPr marL="609600" indent="-609600" eaLnBrk="1" hangingPunct="1">
              <a:buFont typeface="Wingdings" pitchFamily="2" charset="2"/>
              <a:buNone/>
            </a:pPr>
            <a:r>
              <a:rPr lang="en-US" smtClean="0"/>
              <a:t>3.  Passive tension of muscle</a:t>
            </a:r>
          </a:p>
          <a:p>
            <a:pPr marL="609600" indent="-609600" eaLnBrk="1" hangingPunct="1">
              <a:buFont typeface="Wingdings" pitchFamily="2" charset="2"/>
              <a:buAutoNum type="arabicPeriod"/>
            </a:pPr>
            <a:endParaRPr lang="en-US" smtClean="0"/>
          </a:p>
          <a:p>
            <a:pPr marL="609600" indent="-609600" eaLnBrk="1" hangingPunct="1">
              <a:buFont typeface="Wingdings" pitchFamily="2" charset="2"/>
              <a:buNone/>
            </a:pPr>
            <a:r>
              <a:rPr lang="en-US" smtClean="0"/>
              <a:t>4.  Elastic Energy</a:t>
            </a:r>
          </a:p>
          <a:p>
            <a:pPr marL="609600" indent="-609600"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101</a:t>
            </a:fld>
            <a:endParaRPr lang="en-US"/>
          </a:p>
        </p:txBody>
      </p:sp>
    </p:spTree>
    <p:extLst>
      <p:ext uri="{BB962C8B-B14F-4D97-AF65-F5344CB8AC3E}">
        <p14:creationId xmlns:p14="http://schemas.microsoft.com/office/powerpoint/2010/main" val="12070707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normAutofit fontScale="90000"/>
          </a:bodyPr>
          <a:lstStyle/>
          <a:p>
            <a:pPr eaLnBrk="1" hangingPunct="1"/>
            <a:r>
              <a:rPr lang="en-US" sz="4000" smtClean="0"/>
              <a:t>Specific Tests and Measures: Mechanical Means</a:t>
            </a:r>
          </a:p>
        </p:txBody>
      </p:sp>
      <p:sp>
        <p:nvSpPr>
          <p:cNvPr id="103427" name="Rectangle 3"/>
          <p:cNvSpPr>
            <a:spLocks noGrp="1" noChangeArrowheads="1"/>
          </p:cNvSpPr>
          <p:nvPr>
            <p:ph type="body" sz="half" idx="1"/>
          </p:nvPr>
        </p:nvSpPr>
        <p:spPr>
          <a:xfrm>
            <a:off x="457200" y="1600200"/>
            <a:ext cx="4025900" cy="4525963"/>
          </a:xfrm>
        </p:spPr>
        <p:txBody>
          <a:bodyPr/>
          <a:lstStyle/>
          <a:p>
            <a:pPr eaLnBrk="1" hangingPunct="1"/>
            <a:r>
              <a:rPr lang="en-US" sz="2800" smtClean="0"/>
              <a:t>Weights: lift or move a specific weight and maintain this against gravity</a:t>
            </a:r>
          </a:p>
        </p:txBody>
      </p:sp>
      <p:pic>
        <p:nvPicPr>
          <p:cNvPr id="103428" name="Picture 4" descr="j0177830"/>
          <p:cNvPicPr>
            <a:picLocks noGrp="1" noChangeAspect="1" noChangeArrowheads="1"/>
          </p:cNvPicPr>
          <p:nvPr>
            <p:ph sz="half" idx="2"/>
          </p:nvPr>
        </p:nvPicPr>
        <p:blipFill>
          <a:blip r:embed="rId2" cstate="print"/>
          <a:srcRect/>
          <a:stretch>
            <a:fillRect/>
          </a:stretch>
        </p:blipFill>
        <p:spPr>
          <a:xfrm>
            <a:off x="4660900" y="2606675"/>
            <a:ext cx="4025900" cy="2513013"/>
          </a:xfrm>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102</a:t>
            </a:fld>
            <a:endParaRPr lang="en-US"/>
          </a:p>
        </p:txBody>
      </p:sp>
    </p:spTree>
    <p:extLst>
      <p:ext uri="{BB962C8B-B14F-4D97-AF65-F5344CB8AC3E}">
        <p14:creationId xmlns:p14="http://schemas.microsoft.com/office/powerpoint/2010/main" val="150393194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smtClean="0"/>
              <a:t>Springs</a:t>
            </a:r>
          </a:p>
        </p:txBody>
      </p:sp>
      <p:sp>
        <p:nvSpPr>
          <p:cNvPr id="104451" name="Rectangle 3"/>
          <p:cNvSpPr>
            <a:spLocks noGrp="1" noChangeArrowheads="1"/>
          </p:cNvSpPr>
          <p:nvPr>
            <p:ph type="body" sz="half" idx="1"/>
          </p:nvPr>
        </p:nvSpPr>
        <p:spPr>
          <a:xfrm>
            <a:off x="457200" y="1600200"/>
            <a:ext cx="4025900" cy="4525963"/>
          </a:xfrm>
        </p:spPr>
        <p:txBody>
          <a:bodyPr/>
          <a:lstStyle/>
          <a:p>
            <a:pPr eaLnBrk="1" hangingPunct="1"/>
            <a:r>
              <a:rPr lang="en-US" sz="2800" smtClean="0"/>
              <a:t>Compress or pull out on a spring, force will vary in the range</a:t>
            </a:r>
          </a:p>
          <a:p>
            <a:pPr eaLnBrk="1" hangingPunct="1"/>
            <a:r>
              <a:rPr lang="en-US" sz="2800" smtClean="0"/>
              <a:t>Not very accurate at end range</a:t>
            </a:r>
          </a:p>
          <a:p>
            <a:pPr eaLnBrk="1" hangingPunct="1"/>
            <a:r>
              <a:rPr lang="en-US" sz="2800" smtClean="0"/>
              <a:t>Inexpensive </a:t>
            </a:r>
          </a:p>
        </p:txBody>
      </p:sp>
      <p:pic>
        <p:nvPicPr>
          <p:cNvPr id="104452" name="Picture 4" descr="nazjbgvi[1]"/>
          <p:cNvPicPr>
            <a:picLocks noGrp="1" noChangeAspect="1" noChangeArrowheads="1"/>
          </p:cNvPicPr>
          <p:nvPr>
            <p:ph sz="half" idx="2"/>
          </p:nvPr>
        </p:nvPicPr>
        <p:blipFill>
          <a:blip r:embed="rId2" cstate="print"/>
          <a:srcRect/>
          <a:stretch>
            <a:fillRect/>
          </a:stretch>
        </p:blipFill>
        <p:spPr>
          <a:xfrm>
            <a:off x="4660900" y="2611438"/>
            <a:ext cx="4025900" cy="2501900"/>
          </a:xfrm>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103</a:t>
            </a:fld>
            <a:endParaRPr lang="en-US"/>
          </a:p>
        </p:txBody>
      </p:sp>
    </p:spTree>
    <p:extLst>
      <p:ext uri="{BB962C8B-B14F-4D97-AF65-F5344CB8AC3E}">
        <p14:creationId xmlns:p14="http://schemas.microsoft.com/office/powerpoint/2010/main" val="179135893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Air Cylinders</a:t>
            </a:r>
          </a:p>
        </p:txBody>
      </p:sp>
      <p:sp>
        <p:nvSpPr>
          <p:cNvPr id="105475" name="Rectangle 3"/>
          <p:cNvSpPr>
            <a:spLocks noGrp="1" noChangeArrowheads="1"/>
          </p:cNvSpPr>
          <p:nvPr>
            <p:ph type="body" sz="half" idx="1"/>
          </p:nvPr>
        </p:nvSpPr>
        <p:spPr>
          <a:xfrm>
            <a:off x="457200" y="1600200"/>
            <a:ext cx="4025900" cy="4525963"/>
          </a:xfrm>
        </p:spPr>
        <p:txBody>
          <a:bodyPr/>
          <a:lstStyle/>
          <a:p>
            <a:pPr eaLnBrk="1" hangingPunct="1"/>
            <a:r>
              <a:rPr lang="en-US" sz="2800" smtClean="0"/>
              <a:t>Compress air and force</a:t>
            </a:r>
          </a:p>
          <a:p>
            <a:pPr eaLnBrk="1" hangingPunct="1"/>
            <a:r>
              <a:rPr lang="en-US" sz="2800" smtClean="0"/>
              <a:t>Equal pressure on all sides</a:t>
            </a:r>
          </a:p>
          <a:p>
            <a:pPr eaLnBrk="1" hangingPunct="1"/>
            <a:r>
              <a:rPr lang="en-US" sz="2800" smtClean="0"/>
              <a:t>Read the pressure guage to determine the force</a:t>
            </a:r>
          </a:p>
          <a:p>
            <a:pPr eaLnBrk="1" hangingPunct="1"/>
            <a:r>
              <a:rPr lang="en-US" sz="2800" smtClean="0"/>
              <a:t>Myometers</a:t>
            </a:r>
          </a:p>
        </p:txBody>
      </p:sp>
      <p:pic>
        <p:nvPicPr>
          <p:cNvPr id="105476" name="Picture 4" descr="bicycle pump"/>
          <p:cNvPicPr>
            <a:picLocks noGrp="1" noChangeAspect="1" noChangeArrowheads="1"/>
          </p:cNvPicPr>
          <p:nvPr>
            <p:ph sz="half" idx="2"/>
          </p:nvPr>
        </p:nvPicPr>
        <p:blipFill>
          <a:blip r:embed="rId2" cstate="print"/>
          <a:srcRect/>
          <a:stretch>
            <a:fillRect/>
          </a:stretch>
        </p:blipFill>
        <p:spPr>
          <a:xfrm>
            <a:off x="5105400" y="1828800"/>
            <a:ext cx="3352800" cy="4572000"/>
          </a:xfrm>
          <a:noFill/>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104</a:t>
            </a:fld>
            <a:endParaRPr lang="en-US"/>
          </a:p>
        </p:txBody>
      </p:sp>
    </p:spTree>
    <p:extLst>
      <p:ext uri="{BB962C8B-B14F-4D97-AF65-F5344CB8AC3E}">
        <p14:creationId xmlns:p14="http://schemas.microsoft.com/office/powerpoint/2010/main" val="192388342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smtClean="0"/>
              <a:t>Hydraulics</a:t>
            </a:r>
          </a:p>
        </p:txBody>
      </p:sp>
      <p:sp>
        <p:nvSpPr>
          <p:cNvPr id="106499" name="Rectangle 3"/>
          <p:cNvSpPr>
            <a:spLocks noGrp="1" noChangeArrowheads="1"/>
          </p:cNvSpPr>
          <p:nvPr>
            <p:ph type="body" sz="half" idx="1"/>
          </p:nvPr>
        </p:nvSpPr>
        <p:spPr>
          <a:xfrm>
            <a:off x="457200" y="1600200"/>
            <a:ext cx="4025900" cy="4525963"/>
          </a:xfrm>
        </p:spPr>
        <p:txBody>
          <a:bodyPr/>
          <a:lstStyle/>
          <a:p>
            <a:pPr eaLnBrk="1" hangingPunct="1"/>
            <a:r>
              <a:rPr lang="en-US" sz="2800" smtClean="0"/>
              <a:t>Pressure on a gauge</a:t>
            </a:r>
          </a:p>
          <a:p>
            <a:pPr eaLnBrk="1" hangingPunct="1"/>
            <a:r>
              <a:rPr lang="en-US" sz="2800" smtClean="0"/>
              <a:t>Hand grip dynanometer</a:t>
            </a:r>
          </a:p>
          <a:p>
            <a:pPr eaLnBrk="1" hangingPunct="1"/>
            <a:r>
              <a:rPr lang="en-US" sz="2800" smtClean="0"/>
              <a:t>tensiometer</a:t>
            </a:r>
          </a:p>
        </p:txBody>
      </p:sp>
      <p:pic>
        <p:nvPicPr>
          <p:cNvPr id="106500" name="Picture 4" descr="msoB66BC"/>
          <p:cNvPicPr>
            <a:picLocks noGrp="1" noChangeAspect="1" noChangeArrowheads="1"/>
          </p:cNvPicPr>
          <p:nvPr>
            <p:ph sz="half" idx="2"/>
          </p:nvPr>
        </p:nvPicPr>
        <p:blipFill>
          <a:blip r:embed="rId2" cstate="print"/>
          <a:srcRect/>
          <a:stretch>
            <a:fillRect/>
          </a:stretch>
        </p:blipFill>
        <p:spPr>
          <a:xfrm rot="225787">
            <a:off x="4660900" y="2754313"/>
            <a:ext cx="4025900" cy="2216150"/>
          </a:xfrm>
          <a:noFill/>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105</a:t>
            </a:fld>
            <a:endParaRPr lang="en-US"/>
          </a:p>
        </p:txBody>
      </p:sp>
    </p:spTree>
    <p:extLst>
      <p:ext uri="{BB962C8B-B14F-4D97-AF65-F5344CB8AC3E}">
        <p14:creationId xmlns:p14="http://schemas.microsoft.com/office/powerpoint/2010/main" val="70287342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mtClean="0"/>
              <a:t>Strain Gauge or Force Plates</a:t>
            </a:r>
          </a:p>
        </p:txBody>
      </p:sp>
      <p:sp>
        <p:nvSpPr>
          <p:cNvPr id="107523" name="Rectangle 3"/>
          <p:cNvSpPr>
            <a:spLocks noGrp="1" noChangeArrowheads="1"/>
          </p:cNvSpPr>
          <p:nvPr>
            <p:ph type="body" idx="1"/>
          </p:nvPr>
        </p:nvSpPr>
        <p:spPr/>
        <p:txBody>
          <a:bodyPr/>
          <a:lstStyle/>
          <a:p>
            <a:pPr eaLnBrk="1" hangingPunct="1"/>
            <a:r>
              <a:rPr lang="en-US" smtClean="0"/>
              <a:t>Electronic ways of reading contractility</a:t>
            </a:r>
          </a:p>
          <a:p>
            <a:pPr eaLnBrk="1" hangingPunct="1"/>
            <a:endParaRPr lang="en-US" smtClean="0"/>
          </a:p>
          <a:p>
            <a:pPr eaLnBrk="1" hangingPunct="1"/>
            <a:r>
              <a:rPr lang="en-US" smtClean="0"/>
              <a:t>Research approach</a:t>
            </a:r>
          </a:p>
        </p:txBody>
      </p:sp>
      <p:sp>
        <p:nvSpPr>
          <p:cNvPr id="2" name="Slide Number Placeholder 1"/>
          <p:cNvSpPr>
            <a:spLocks noGrp="1"/>
          </p:cNvSpPr>
          <p:nvPr>
            <p:ph type="sldNum" sz="quarter" idx="12"/>
          </p:nvPr>
        </p:nvSpPr>
        <p:spPr/>
        <p:txBody>
          <a:bodyPr/>
          <a:lstStyle/>
          <a:p>
            <a:fld id="{1F340669-7E77-45FC-9F5C-F1A1BEE8FFE6}" type="slidenum">
              <a:rPr lang="en-US" smtClean="0"/>
              <a:t>106</a:t>
            </a:fld>
            <a:endParaRPr lang="en-US"/>
          </a:p>
        </p:txBody>
      </p:sp>
    </p:spTree>
    <p:extLst>
      <p:ext uri="{BB962C8B-B14F-4D97-AF65-F5344CB8AC3E}">
        <p14:creationId xmlns:p14="http://schemas.microsoft.com/office/powerpoint/2010/main" val="258172227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mtClean="0"/>
              <a:t>Isokinetic testing</a:t>
            </a:r>
          </a:p>
        </p:txBody>
      </p:sp>
      <p:sp>
        <p:nvSpPr>
          <p:cNvPr id="108547" name="Rectangle 3"/>
          <p:cNvSpPr>
            <a:spLocks noGrp="1" noChangeArrowheads="1"/>
          </p:cNvSpPr>
          <p:nvPr>
            <p:ph type="body" sz="half" idx="1"/>
          </p:nvPr>
        </p:nvSpPr>
        <p:spPr>
          <a:xfrm>
            <a:off x="457200" y="1600200"/>
            <a:ext cx="4724400" cy="4525963"/>
          </a:xfrm>
        </p:spPr>
        <p:txBody>
          <a:bodyPr/>
          <a:lstStyle/>
          <a:p>
            <a:pPr eaLnBrk="1" hangingPunct="1"/>
            <a:r>
              <a:rPr lang="en-US" sz="2800" smtClean="0"/>
              <a:t>Dynamic muscle strength through range</a:t>
            </a:r>
          </a:p>
          <a:p>
            <a:pPr eaLnBrk="1" hangingPunct="1"/>
            <a:r>
              <a:rPr lang="en-US" sz="2800" smtClean="0"/>
              <a:t>Constant velocity with variable resistance</a:t>
            </a:r>
          </a:p>
          <a:p>
            <a:pPr eaLnBrk="1" hangingPunct="1"/>
            <a:r>
              <a:rPr lang="en-US" sz="2800" smtClean="0"/>
              <a:t>Advantage:  can reproduce results, reliable</a:t>
            </a:r>
          </a:p>
          <a:p>
            <a:pPr eaLnBrk="1" hangingPunct="1"/>
            <a:r>
              <a:rPr lang="en-US" sz="2800" smtClean="0"/>
              <a:t>Disadvantage: big piece of equipment, costly, tests in open chain</a:t>
            </a:r>
          </a:p>
        </p:txBody>
      </p:sp>
      <p:pic>
        <p:nvPicPr>
          <p:cNvPr id="108548" name="Picture 4" descr="isokinetic back machine"/>
          <p:cNvPicPr>
            <a:picLocks noGrp="1" noChangeAspect="1" noChangeArrowheads="1"/>
          </p:cNvPicPr>
          <p:nvPr>
            <p:ph sz="half" idx="2"/>
          </p:nvPr>
        </p:nvPicPr>
        <p:blipFill>
          <a:blip r:embed="rId2" cstate="print"/>
          <a:srcRect/>
          <a:stretch>
            <a:fillRect/>
          </a:stretch>
        </p:blipFill>
        <p:spPr>
          <a:xfrm>
            <a:off x="5238750" y="2133600"/>
            <a:ext cx="3676650" cy="3962400"/>
          </a:xfrm>
          <a:noFill/>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107</a:t>
            </a:fld>
            <a:endParaRPr lang="en-US"/>
          </a:p>
        </p:txBody>
      </p:sp>
    </p:spTree>
    <p:extLst>
      <p:ext uri="{BB962C8B-B14F-4D97-AF65-F5344CB8AC3E}">
        <p14:creationId xmlns:p14="http://schemas.microsoft.com/office/powerpoint/2010/main" val="207966171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smtClean="0"/>
              <a:t>Manual Muscle Test</a:t>
            </a:r>
          </a:p>
        </p:txBody>
      </p:sp>
      <p:sp>
        <p:nvSpPr>
          <p:cNvPr id="109571" name="Rectangle 3"/>
          <p:cNvSpPr>
            <a:spLocks noGrp="1" noChangeArrowheads="1"/>
          </p:cNvSpPr>
          <p:nvPr>
            <p:ph type="body" idx="1"/>
          </p:nvPr>
        </p:nvSpPr>
        <p:spPr/>
        <p:txBody>
          <a:bodyPr/>
          <a:lstStyle/>
          <a:p>
            <a:pPr eaLnBrk="1" hangingPunct="1"/>
            <a:r>
              <a:rPr lang="en-US" smtClean="0"/>
              <a:t>Developed over 80 years ago by Dr. Lovett</a:t>
            </a:r>
          </a:p>
          <a:p>
            <a:pPr eaLnBrk="1" hangingPunct="1"/>
            <a:endParaRPr lang="en-US" smtClean="0"/>
          </a:p>
          <a:p>
            <a:pPr eaLnBrk="1" hangingPunct="1"/>
            <a:r>
              <a:rPr lang="en-US" smtClean="0"/>
              <a:t>Measure of impairment not function</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108</a:t>
            </a:fld>
            <a:endParaRPr lang="en-US"/>
          </a:p>
        </p:txBody>
      </p:sp>
    </p:spTree>
    <p:extLst>
      <p:ext uri="{BB962C8B-B14F-4D97-AF65-F5344CB8AC3E}">
        <p14:creationId xmlns:p14="http://schemas.microsoft.com/office/powerpoint/2010/main" val="25317282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n-US" smtClean="0"/>
              <a:t>Fundamental Aspects</a:t>
            </a:r>
          </a:p>
        </p:txBody>
      </p:sp>
      <p:sp>
        <p:nvSpPr>
          <p:cNvPr id="110595" name="Rectangle 3"/>
          <p:cNvSpPr>
            <a:spLocks noGrp="1" noChangeArrowheads="1"/>
          </p:cNvSpPr>
          <p:nvPr>
            <p:ph type="body" idx="1"/>
          </p:nvPr>
        </p:nvSpPr>
        <p:spPr/>
        <p:txBody>
          <a:bodyPr/>
          <a:lstStyle/>
          <a:p>
            <a:pPr eaLnBrk="1" hangingPunct="1"/>
            <a:r>
              <a:rPr lang="en-US" sz="2800" smtClean="0"/>
              <a:t>Muscle has a specific </a:t>
            </a:r>
            <a:r>
              <a:rPr lang="en-US" sz="2800" b="1" smtClean="0">
                <a:solidFill>
                  <a:srgbClr val="000099"/>
                </a:solidFill>
              </a:rPr>
              <a:t>Action</a:t>
            </a:r>
            <a:r>
              <a:rPr lang="en-US" sz="2800" smtClean="0"/>
              <a:t> on a joint</a:t>
            </a:r>
          </a:p>
          <a:p>
            <a:pPr eaLnBrk="1" hangingPunct="1"/>
            <a:r>
              <a:rPr lang="en-US" sz="2800" smtClean="0"/>
              <a:t>Patient is positioned in such a way that one muscle or group of muscles are primarily responsible for active movement</a:t>
            </a:r>
          </a:p>
          <a:p>
            <a:pPr eaLnBrk="1" hangingPunct="1"/>
            <a:r>
              <a:rPr lang="en-US" sz="2800" smtClean="0"/>
              <a:t>Grading is based on </a:t>
            </a:r>
          </a:p>
          <a:p>
            <a:pPr lvl="1" eaLnBrk="1" hangingPunct="1"/>
            <a:r>
              <a:rPr lang="en-US" sz="2400" smtClean="0"/>
              <a:t>an arc of movement produced by the muscle and </a:t>
            </a:r>
          </a:p>
          <a:p>
            <a:pPr lvl="1" eaLnBrk="1" hangingPunct="1"/>
            <a:r>
              <a:rPr lang="en-US" sz="2400" smtClean="0"/>
              <a:t>the amount of external resistance to motion</a:t>
            </a:r>
          </a:p>
        </p:txBody>
      </p:sp>
      <p:sp>
        <p:nvSpPr>
          <p:cNvPr id="2" name="Slide Number Placeholder 1"/>
          <p:cNvSpPr>
            <a:spLocks noGrp="1"/>
          </p:cNvSpPr>
          <p:nvPr>
            <p:ph type="sldNum" sz="quarter" idx="12"/>
          </p:nvPr>
        </p:nvSpPr>
        <p:spPr/>
        <p:txBody>
          <a:bodyPr/>
          <a:lstStyle/>
          <a:p>
            <a:fld id="{1F340669-7E77-45FC-9F5C-F1A1BEE8FFE6}" type="slidenum">
              <a:rPr lang="en-US" smtClean="0"/>
              <a:t>109</a:t>
            </a:fld>
            <a:endParaRPr lang="en-US"/>
          </a:p>
        </p:txBody>
      </p:sp>
    </p:spTree>
    <p:extLst>
      <p:ext uri="{BB962C8B-B14F-4D97-AF65-F5344CB8AC3E}">
        <p14:creationId xmlns:p14="http://schemas.microsoft.com/office/powerpoint/2010/main" val="1931928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Flags:</a:t>
            </a:r>
            <a:endParaRPr lang="en-US" dirty="0"/>
          </a:p>
        </p:txBody>
      </p:sp>
      <p:sp>
        <p:nvSpPr>
          <p:cNvPr id="3" name="Content Placeholder 2"/>
          <p:cNvSpPr>
            <a:spLocks noGrp="1"/>
          </p:cNvSpPr>
          <p:nvPr>
            <p:ph idx="1"/>
          </p:nvPr>
        </p:nvSpPr>
        <p:spPr/>
        <p:txBody>
          <a:bodyPr/>
          <a:lstStyle/>
          <a:p>
            <a:r>
              <a:rPr lang="en-US" dirty="0" smtClean="0"/>
              <a:t>No Red Flags?  Continue with the Exam</a:t>
            </a:r>
          </a:p>
          <a:p>
            <a:r>
              <a:rPr lang="en-US" dirty="0" smtClean="0"/>
              <a:t>Red Flags exist:  </a:t>
            </a:r>
            <a:r>
              <a:rPr lang="en-US" b="1" u="sng" dirty="0" smtClean="0"/>
              <a:t>Clinical Decision</a:t>
            </a:r>
          </a:p>
          <a:p>
            <a:r>
              <a:rPr lang="en-US" dirty="0" smtClean="0"/>
              <a:t>What do you do with the patient?</a:t>
            </a:r>
          </a:p>
          <a:p>
            <a:pPr lvl="1"/>
            <a:r>
              <a:rPr lang="en-US" dirty="0" smtClean="0"/>
              <a:t>Refer</a:t>
            </a:r>
          </a:p>
          <a:p>
            <a:pPr lvl="1"/>
            <a:r>
              <a:rPr lang="en-US" dirty="0" smtClean="0"/>
              <a:t>Consult</a:t>
            </a:r>
          </a:p>
          <a:p>
            <a:pPr lvl="1"/>
            <a:r>
              <a:rPr lang="en-US" dirty="0" smtClean="0"/>
              <a:t>Send to the ER</a:t>
            </a:r>
          </a:p>
          <a:p>
            <a:pPr lvl="1"/>
            <a:r>
              <a:rPr lang="en-US" dirty="0" smtClean="0"/>
              <a:t>Call an ambulance</a:t>
            </a:r>
          </a:p>
          <a:p>
            <a:pPr lvl="1"/>
            <a:r>
              <a:rPr lang="en-US" dirty="0" smtClean="0"/>
              <a:t>Make an appointment for the Primary Physician</a:t>
            </a:r>
            <a:endParaRPr lang="en-US" dirty="0"/>
          </a:p>
        </p:txBody>
      </p:sp>
      <p:sp>
        <p:nvSpPr>
          <p:cNvPr id="4" name="Slide Number Placeholder 3"/>
          <p:cNvSpPr>
            <a:spLocks noGrp="1"/>
          </p:cNvSpPr>
          <p:nvPr>
            <p:ph type="sldNum" sz="quarter" idx="12"/>
          </p:nvPr>
        </p:nvSpPr>
        <p:spPr/>
        <p:txBody>
          <a:bodyPr/>
          <a:lstStyle/>
          <a:p>
            <a:fld id="{1F340669-7E77-45FC-9F5C-F1A1BEE8FFE6}" type="slidenum">
              <a:rPr lang="en-US" smtClean="0"/>
              <a:t>11</a:t>
            </a:fld>
            <a:endParaRPr lang="en-US"/>
          </a:p>
        </p:txBody>
      </p:sp>
    </p:spTree>
    <p:extLst>
      <p:ext uri="{BB962C8B-B14F-4D97-AF65-F5344CB8AC3E}">
        <p14:creationId xmlns:p14="http://schemas.microsoft.com/office/powerpoint/2010/main" val="302050697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smtClean="0"/>
              <a:t>Grading System</a:t>
            </a:r>
          </a:p>
        </p:txBody>
      </p:sp>
      <p:graphicFrame>
        <p:nvGraphicFramePr>
          <p:cNvPr id="259075" name="Group 3"/>
          <p:cNvGraphicFramePr>
            <a:graphicFrameLocks noGrp="1"/>
          </p:cNvGraphicFramePr>
          <p:nvPr>
            <p:ph type="tbl" idx="1"/>
          </p:nvPr>
        </p:nvGraphicFramePr>
        <p:xfrm>
          <a:off x="1524000" y="1905000"/>
          <a:ext cx="7010400" cy="4800600"/>
        </p:xfrm>
        <a:graphic>
          <a:graphicData uri="http://schemas.openxmlformats.org/drawingml/2006/table">
            <a:tbl>
              <a:tblPr/>
              <a:tblGrid>
                <a:gridCol w="3505200"/>
                <a:gridCol w="3505200"/>
              </a:tblGrid>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Numerical Score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Qualitative Score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Normal             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Good                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Fair                   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Poor                 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Trace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Zero, no activity   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2"/>
          </p:nvPr>
        </p:nvSpPr>
        <p:spPr/>
        <p:txBody>
          <a:bodyPr/>
          <a:lstStyle/>
          <a:p>
            <a:pPr>
              <a:defRPr/>
            </a:pPr>
            <a:fld id="{4561FA6B-C46C-4A46-936E-BBE40C736797}" type="slidenum">
              <a:rPr lang="en-US" smtClean="0"/>
              <a:pPr>
                <a:defRPr/>
              </a:pPr>
              <a:t>110</a:t>
            </a:fld>
            <a:endParaRPr lang="en-US"/>
          </a:p>
        </p:txBody>
      </p:sp>
    </p:spTree>
    <p:extLst>
      <p:ext uri="{BB962C8B-B14F-4D97-AF65-F5344CB8AC3E}">
        <p14:creationId xmlns:p14="http://schemas.microsoft.com/office/powerpoint/2010/main" val="21516789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r>
              <a:rPr lang="en-US" smtClean="0"/>
              <a:t>+ and – in MMT</a:t>
            </a:r>
          </a:p>
        </p:txBody>
      </p:sp>
      <p:sp>
        <p:nvSpPr>
          <p:cNvPr id="112643" name="Rectangle 3"/>
          <p:cNvSpPr>
            <a:spLocks noGrp="1" noChangeArrowheads="1"/>
          </p:cNvSpPr>
          <p:nvPr>
            <p:ph type="body" idx="1"/>
          </p:nvPr>
        </p:nvSpPr>
        <p:spPr/>
        <p:txBody>
          <a:bodyPr/>
          <a:lstStyle/>
          <a:p>
            <a:pPr eaLnBrk="1" hangingPunct="1"/>
            <a:r>
              <a:rPr lang="en-US" smtClean="0"/>
              <a:t>+ and – are unreliable above a 3+</a:t>
            </a:r>
          </a:p>
          <a:p>
            <a:pPr eaLnBrk="1" hangingPunct="1"/>
            <a:r>
              <a:rPr lang="en-US" smtClean="0"/>
              <a:t>In MMT, + and – are discouraged except for</a:t>
            </a:r>
          </a:p>
          <a:p>
            <a:pPr lvl="1" eaLnBrk="1" hangingPunct="1"/>
            <a:r>
              <a:rPr lang="en-US" smtClean="0"/>
              <a:t>3+</a:t>
            </a:r>
          </a:p>
          <a:p>
            <a:pPr lvl="1" eaLnBrk="1" hangingPunct="1"/>
            <a:r>
              <a:rPr lang="en-US" smtClean="0"/>
              <a:t>2+</a:t>
            </a:r>
          </a:p>
          <a:p>
            <a:pPr lvl="1" eaLnBrk="1" hangingPunct="1"/>
            <a:r>
              <a:rPr lang="en-US" smtClean="0"/>
              <a:t>2-</a:t>
            </a:r>
          </a:p>
        </p:txBody>
      </p:sp>
      <p:sp>
        <p:nvSpPr>
          <p:cNvPr id="2" name="Slide Number Placeholder 1"/>
          <p:cNvSpPr>
            <a:spLocks noGrp="1"/>
          </p:cNvSpPr>
          <p:nvPr>
            <p:ph type="sldNum" sz="quarter" idx="12"/>
          </p:nvPr>
        </p:nvSpPr>
        <p:spPr/>
        <p:txBody>
          <a:bodyPr/>
          <a:lstStyle/>
          <a:p>
            <a:fld id="{1F340669-7E77-45FC-9F5C-F1A1BEE8FFE6}" type="slidenum">
              <a:rPr lang="en-US" smtClean="0"/>
              <a:t>111</a:t>
            </a:fld>
            <a:endParaRPr lang="en-US"/>
          </a:p>
        </p:txBody>
      </p:sp>
    </p:spTree>
    <p:extLst>
      <p:ext uri="{BB962C8B-B14F-4D97-AF65-F5344CB8AC3E}">
        <p14:creationId xmlns:p14="http://schemas.microsoft.com/office/powerpoint/2010/main" val="383029797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463" y="938213"/>
            <a:ext cx="7839075"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1F340669-7E77-45FC-9F5C-F1A1BEE8FFE6}" type="slidenum">
              <a:rPr lang="en-US" smtClean="0"/>
              <a:t>112</a:t>
            </a:fld>
            <a:endParaRPr lang="en-US"/>
          </a:p>
        </p:txBody>
      </p:sp>
    </p:spTree>
    <p:extLst>
      <p:ext uri="{BB962C8B-B14F-4D97-AF65-F5344CB8AC3E}">
        <p14:creationId xmlns:p14="http://schemas.microsoft.com/office/powerpoint/2010/main" val="399057057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n-US" smtClean="0"/>
              <a:t>Test Procedures: Break Test</a:t>
            </a:r>
          </a:p>
        </p:txBody>
      </p:sp>
      <p:sp>
        <p:nvSpPr>
          <p:cNvPr id="113667" name="Rectangle 3"/>
          <p:cNvSpPr>
            <a:spLocks noGrp="1" noChangeArrowheads="1"/>
          </p:cNvSpPr>
          <p:nvPr>
            <p:ph type="body" idx="1"/>
          </p:nvPr>
        </p:nvSpPr>
        <p:spPr/>
        <p:txBody>
          <a:bodyPr/>
          <a:lstStyle/>
          <a:p>
            <a:pPr eaLnBrk="1" hangingPunct="1"/>
            <a:r>
              <a:rPr lang="en-US" smtClean="0"/>
              <a:t>Manual resistance applied at end range or mid range of muscle</a:t>
            </a:r>
          </a:p>
          <a:p>
            <a:pPr eaLnBrk="1" hangingPunct="1"/>
            <a:r>
              <a:rPr lang="en-US" smtClean="0"/>
              <a:t>Patient holds position</a:t>
            </a:r>
          </a:p>
          <a:p>
            <a:pPr eaLnBrk="1" hangingPunct="1"/>
            <a:r>
              <a:rPr lang="en-US" smtClean="0"/>
              <a:t>Therapist gives resistance and assigns strength grade</a:t>
            </a:r>
          </a:p>
        </p:txBody>
      </p:sp>
      <p:sp>
        <p:nvSpPr>
          <p:cNvPr id="2" name="Slide Number Placeholder 1"/>
          <p:cNvSpPr>
            <a:spLocks noGrp="1"/>
          </p:cNvSpPr>
          <p:nvPr>
            <p:ph type="sldNum" sz="quarter" idx="12"/>
          </p:nvPr>
        </p:nvSpPr>
        <p:spPr/>
        <p:txBody>
          <a:bodyPr/>
          <a:lstStyle/>
          <a:p>
            <a:fld id="{1F340669-7E77-45FC-9F5C-F1A1BEE8FFE6}" type="slidenum">
              <a:rPr lang="en-US" smtClean="0"/>
              <a:t>113</a:t>
            </a:fld>
            <a:endParaRPr lang="en-US"/>
          </a:p>
        </p:txBody>
      </p:sp>
    </p:spTree>
    <p:extLst>
      <p:ext uri="{BB962C8B-B14F-4D97-AF65-F5344CB8AC3E}">
        <p14:creationId xmlns:p14="http://schemas.microsoft.com/office/powerpoint/2010/main" val="326372450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n-US" smtClean="0"/>
              <a:t>Active Resistance test</a:t>
            </a:r>
          </a:p>
        </p:txBody>
      </p:sp>
      <p:sp>
        <p:nvSpPr>
          <p:cNvPr id="114691" name="Rectangle 3"/>
          <p:cNvSpPr>
            <a:spLocks noGrp="1" noChangeArrowheads="1"/>
          </p:cNvSpPr>
          <p:nvPr>
            <p:ph type="body" idx="1"/>
          </p:nvPr>
        </p:nvSpPr>
        <p:spPr/>
        <p:txBody>
          <a:bodyPr/>
          <a:lstStyle/>
          <a:p>
            <a:pPr eaLnBrk="1" hangingPunct="1"/>
            <a:r>
              <a:rPr lang="en-US" dirty="0" smtClean="0"/>
              <a:t>Application of manual resistance against a contracting muscle</a:t>
            </a:r>
          </a:p>
          <a:p>
            <a:pPr eaLnBrk="1" hangingPunct="1"/>
            <a:endParaRPr lang="en-US" dirty="0" smtClean="0"/>
          </a:p>
          <a:p>
            <a:pPr eaLnBrk="1" hangingPunct="1"/>
            <a:r>
              <a:rPr lang="en-US" dirty="0" smtClean="0"/>
              <a:t>Resistance increased during the range until it reaches maximal level and motion ceases</a:t>
            </a:r>
          </a:p>
        </p:txBody>
      </p:sp>
      <p:sp>
        <p:nvSpPr>
          <p:cNvPr id="2" name="Slide Number Placeholder 1"/>
          <p:cNvSpPr>
            <a:spLocks noGrp="1"/>
          </p:cNvSpPr>
          <p:nvPr>
            <p:ph type="sldNum" sz="quarter" idx="12"/>
          </p:nvPr>
        </p:nvSpPr>
        <p:spPr/>
        <p:txBody>
          <a:bodyPr/>
          <a:lstStyle/>
          <a:p>
            <a:fld id="{1F340669-7E77-45FC-9F5C-F1A1BEE8FFE6}" type="slidenum">
              <a:rPr lang="en-US" smtClean="0"/>
              <a:t>114</a:t>
            </a:fld>
            <a:endParaRPr lang="en-US"/>
          </a:p>
        </p:txBody>
      </p:sp>
    </p:spTree>
    <p:extLst>
      <p:ext uri="{BB962C8B-B14F-4D97-AF65-F5344CB8AC3E}">
        <p14:creationId xmlns:p14="http://schemas.microsoft.com/office/powerpoint/2010/main" val="284542476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n-US" smtClean="0"/>
              <a:t>Measurement Principles</a:t>
            </a:r>
          </a:p>
        </p:txBody>
      </p:sp>
      <p:sp>
        <p:nvSpPr>
          <p:cNvPr id="115715"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dirty="0" smtClean="0"/>
              <a:t>Reliability:  changes when the muscle grades are above fair</a:t>
            </a:r>
          </a:p>
          <a:p>
            <a:pPr marL="571500" indent="-571500" eaLnBrk="1" hangingPunct="1">
              <a:buFont typeface="Wingdings" pitchFamily="2" charset="2"/>
              <a:buAutoNum type="arabicPeriod"/>
            </a:pPr>
            <a:endParaRPr lang="en-US" dirty="0" smtClean="0"/>
          </a:p>
          <a:p>
            <a:pPr marL="571500" indent="-571500" eaLnBrk="1" hangingPunct="1">
              <a:buFont typeface="Wingdings" pitchFamily="2" charset="2"/>
              <a:buAutoNum type="arabicPeriod"/>
            </a:pPr>
            <a:r>
              <a:rPr lang="en-US" dirty="0" smtClean="0"/>
              <a:t>Sources of variability within the muscle test</a:t>
            </a:r>
          </a:p>
          <a:p>
            <a:pPr marL="990600" lvl="1" indent="-533400" eaLnBrk="1" hangingPunct="1"/>
            <a:r>
              <a:rPr lang="en-US" dirty="0" smtClean="0"/>
              <a:t>Measurement device</a:t>
            </a:r>
          </a:p>
          <a:p>
            <a:pPr marL="990600" lvl="1" indent="-533400" eaLnBrk="1" hangingPunct="1"/>
            <a:r>
              <a:rPr lang="en-US" dirty="0" err="1" smtClean="0"/>
              <a:t>Intertester</a:t>
            </a:r>
            <a:r>
              <a:rPr lang="en-US" dirty="0" smtClean="0"/>
              <a:t> versus </a:t>
            </a:r>
            <a:r>
              <a:rPr lang="en-US" dirty="0" err="1" smtClean="0"/>
              <a:t>intratester</a:t>
            </a:r>
            <a:endParaRPr lang="en-US" dirty="0" smtClean="0"/>
          </a:p>
          <a:p>
            <a:pPr marL="990600" lvl="1" indent="-533400" eaLnBrk="1" hangingPunct="1"/>
            <a:r>
              <a:rPr lang="en-US" dirty="0" smtClean="0"/>
              <a:t>subject</a:t>
            </a:r>
          </a:p>
        </p:txBody>
      </p:sp>
      <p:sp>
        <p:nvSpPr>
          <p:cNvPr id="2" name="Slide Number Placeholder 1"/>
          <p:cNvSpPr>
            <a:spLocks noGrp="1"/>
          </p:cNvSpPr>
          <p:nvPr>
            <p:ph type="sldNum" sz="quarter" idx="12"/>
          </p:nvPr>
        </p:nvSpPr>
        <p:spPr/>
        <p:txBody>
          <a:bodyPr/>
          <a:lstStyle/>
          <a:p>
            <a:fld id="{1F340669-7E77-45FC-9F5C-F1A1BEE8FFE6}" type="slidenum">
              <a:rPr lang="en-US" smtClean="0"/>
              <a:t>115</a:t>
            </a:fld>
            <a:endParaRPr lang="en-US"/>
          </a:p>
        </p:txBody>
      </p:sp>
    </p:spTree>
    <p:extLst>
      <p:ext uri="{BB962C8B-B14F-4D97-AF65-F5344CB8AC3E}">
        <p14:creationId xmlns:p14="http://schemas.microsoft.com/office/powerpoint/2010/main" val="38525696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endParaRPr lang="en-US" smtClean="0"/>
          </a:p>
        </p:txBody>
      </p:sp>
      <p:sp>
        <p:nvSpPr>
          <p:cNvPr id="116739" name="Rectangle 3"/>
          <p:cNvSpPr>
            <a:spLocks noGrp="1" noChangeArrowheads="1"/>
          </p:cNvSpPr>
          <p:nvPr>
            <p:ph type="body" idx="1"/>
          </p:nvPr>
        </p:nvSpPr>
        <p:spPr/>
        <p:txBody>
          <a:bodyPr/>
          <a:lstStyle/>
          <a:p>
            <a:pPr marL="571500" indent="-571500" eaLnBrk="1" hangingPunct="1">
              <a:buFont typeface="Wingdings" pitchFamily="2" charset="2"/>
              <a:buAutoNum type="arabicPeriod" startAt="3"/>
            </a:pPr>
            <a:r>
              <a:rPr lang="en-US" smtClean="0"/>
              <a:t>Functional Threshold</a:t>
            </a:r>
          </a:p>
          <a:p>
            <a:pPr marL="990600" lvl="1" indent="-533400" eaLnBrk="1" hangingPunct="1">
              <a:buFont typeface="Wingdings" pitchFamily="2" charset="2"/>
              <a:buChar char="¢"/>
            </a:pPr>
            <a:r>
              <a:rPr lang="en-US" smtClean="0"/>
              <a:t>UE:  </a:t>
            </a:r>
          </a:p>
          <a:p>
            <a:pPr marL="990600" lvl="1" indent="-533400" eaLnBrk="1" hangingPunct="1">
              <a:buFont typeface="Wingdings" pitchFamily="2" charset="2"/>
              <a:buChar char="¢"/>
            </a:pPr>
            <a:r>
              <a:rPr lang="en-US" smtClean="0"/>
              <a:t>LE:</a:t>
            </a:r>
          </a:p>
        </p:txBody>
      </p:sp>
      <p:sp>
        <p:nvSpPr>
          <p:cNvPr id="2" name="Slide Number Placeholder 1"/>
          <p:cNvSpPr>
            <a:spLocks noGrp="1"/>
          </p:cNvSpPr>
          <p:nvPr>
            <p:ph type="sldNum" sz="quarter" idx="12"/>
          </p:nvPr>
        </p:nvSpPr>
        <p:spPr/>
        <p:txBody>
          <a:bodyPr/>
          <a:lstStyle/>
          <a:p>
            <a:fld id="{1F340669-7E77-45FC-9F5C-F1A1BEE8FFE6}" type="slidenum">
              <a:rPr lang="en-US" smtClean="0"/>
              <a:t>116</a:t>
            </a:fld>
            <a:endParaRPr lang="en-US"/>
          </a:p>
        </p:txBody>
      </p:sp>
    </p:spTree>
    <p:extLst>
      <p:ext uri="{BB962C8B-B14F-4D97-AF65-F5344CB8AC3E}">
        <p14:creationId xmlns:p14="http://schemas.microsoft.com/office/powerpoint/2010/main" val="345877322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n-US" smtClean="0"/>
              <a:t>Issues and Concerns</a:t>
            </a:r>
          </a:p>
        </p:txBody>
      </p:sp>
      <p:sp>
        <p:nvSpPr>
          <p:cNvPr id="117763"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smtClean="0"/>
              <a:t>Single muscle, group of muscles, movement testing</a:t>
            </a:r>
          </a:p>
          <a:p>
            <a:pPr marL="571500" indent="-571500" eaLnBrk="1" hangingPunct="1">
              <a:buFont typeface="Wingdings" pitchFamily="2" charset="2"/>
              <a:buAutoNum type="arabicPeriod"/>
            </a:pPr>
            <a:endParaRPr lang="en-US" smtClean="0"/>
          </a:p>
          <a:p>
            <a:pPr marL="571500" indent="-571500" eaLnBrk="1" hangingPunct="1">
              <a:buFont typeface="Wingdings" pitchFamily="2" charset="2"/>
              <a:buAutoNum type="arabicPeriod"/>
            </a:pPr>
            <a:r>
              <a:rPr lang="en-US" smtClean="0"/>
              <a:t>Prime movers and Accessory movers</a:t>
            </a:r>
          </a:p>
        </p:txBody>
      </p:sp>
      <p:sp>
        <p:nvSpPr>
          <p:cNvPr id="2" name="Slide Number Placeholder 1"/>
          <p:cNvSpPr>
            <a:spLocks noGrp="1"/>
          </p:cNvSpPr>
          <p:nvPr>
            <p:ph type="sldNum" sz="quarter" idx="12"/>
          </p:nvPr>
        </p:nvSpPr>
        <p:spPr/>
        <p:txBody>
          <a:bodyPr/>
          <a:lstStyle/>
          <a:p>
            <a:fld id="{1F340669-7E77-45FC-9F5C-F1A1BEE8FFE6}" type="slidenum">
              <a:rPr lang="en-US" smtClean="0"/>
              <a:t>117</a:t>
            </a:fld>
            <a:endParaRPr lang="en-US"/>
          </a:p>
        </p:txBody>
      </p:sp>
    </p:spTree>
    <p:extLst>
      <p:ext uri="{BB962C8B-B14F-4D97-AF65-F5344CB8AC3E}">
        <p14:creationId xmlns:p14="http://schemas.microsoft.com/office/powerpoint/2010/main" val="144743135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endParaRPr lang="en-US" smtClean="0"/>
          </a:p>
        </p:txBody>
      </p:sp>
      <p:sp>
        <p:nvSpPr>
          <p:cNvPr id="118787" name="Rectangle 3"/>
          <p:cNvSpPr>
            <a:spLocks noGrp="1" noChangeArrowheads="1"/>
          </p:cNvSpPr>
          <p:nvPr>
            <p:ph type="body" idx="1"/>
          </p:nvPr>
        </p:nvSpPr>
        <p:spPr/>
        <p:txBody>
          <a:bodyPr/>
          <a:lstStyle/>
          <a:p>
            <a:pPr marL="571500" indent="-571500" eaLnBrk="1" hangingPunct="1">
              <a:buFont typeface="Wingdings" pitchFamily="2" charset="2"/>
              <a:buAutoNum type="arabicPeriod" startAt="3"/>
            </a:pPr>
            <a:r>
              <a:rPr lang="en-US" smtClean="0"/>
              <a:t>Factors which limit motion</a:t>
            </a:r>
          </a:p>
          <a:p>
            <a:pPr marL="571500" indent="-571500" eaLnBrk="1" hangingPunct="1">
              <a:buFont typeface="Wingdings" pitchFamily="2" charset="2"/>
              <a:buAutoNum type="arabicPeriod" startAt="3"/>
            </a:pPr>
            <a:endParaRPr lang="en-US" smtClean="0"/>
          </a:p>
          <a:p>
            <a:pPr marL="571500" indent="-571500" eaLnBrk="1" hangingPunct="1">
              <a:buFont typeface="Wingdings" pitchFamily="2" charset="2"/>
              <a:buAutoNum type="arabicPeriod" startAt="3"/>
            </a:pPr>
            <a:r>
              <a:rPr lang="en-US" smtClean="0"/>
              <a:t>Fixation</a:t>
            </a:r>
          </a:p>
          <a:p>
            <a:pPr marL="571500" indent="-571500" eaLnBrk="1" hangingPunct="1">
              <a:buFont typeface="Wingdings" pitchFamily="2" charset="2"/>
              <a:buAutoNum type="arabicPeriod" startAt="3"/>
            </a:pPr>
            <a:endParaRPr lang="en-US" smtClean="0"/>
          </a:p>
          <a:p>
            <a:pPr marL="571500" indent="-571500" eaLnBrk="1" hangingPunct="1">
              <a:buFont typeface="Wingdings" pitchFamily="2" charset="2"/>
              <a:buAutoNum type="arabicPeriod" startAt="3"/>
            </a:pPr>
            <a:r>
              <a:rPr lang="en-US" smtClean="0"/>
              <a:t>Stabilization</a:t>
            </a:r>
          </a:p>
          <a:p>
            <a:pPr marL="571500" indent="-571500" eaLnBrk="1" hangingPunct="1">
              <a:buFont typeface="Wingdings" pitchFamily="2" charset="2"/>
              <a:buAutoNum type="arabicPeriod" startAt="3"/>
            </a:pPr>
            <a:endParaRPr lang="en-US" smtClean="0"/>
          </a:p>
          <a:p>
            <a:pPr marL="571500" indent="-571500" eaLnBrk="1" hangingPunct="1">
              <a:buFont typeface="Wingdings" pitchFamily="2" charset="2"/>
              <a:buAutoNum type="arabicPeriod" startAt="3"/>
            </a:pPr>
            <a:r>
              <a:rPr lang="en-US" smtClean="0"/>
              <a:t>Substitution</a:t>
            </a:r>
          </a:p>
        </p:txBody>
      </p:sp>
      <p:sp>
        <p:nvSpPr>
          <p:cNvPr id="2" name="Slide Number Placeholder 1"/>
          <p:cNvSpPr>
            <a:spLocks noGrp="1"/>
          </p:cNvSpPr>
          <p:nvPr>
            <p:ph type="sldNum" sz="quarter" idx="12"/>
          </p:nvPr>
        </p:nvSpPr>
        <p:spPr/>
        <p:txBody>
          <a:bodyPr/>
          <a:lstStyle/>
          <a:p>
            <a:fld id="{1F340669-7E77-45FC-9F5C-F1A1BEE8FFE6}" type="slidenum">
              <a:rPr lang="en-US" smtClean="0"/>
              <a:t>118</a:t>
            </a:fld>
            <a:endParaRPr lang="en-US"/>
          </a:p>
        </p:txBody>
      </p:sp>
    </p:spTree>
    <p:extLst>
      <p:ext uri="{BB962C8B-B14F-4D97-AF65-F5344CB8AC3E}">
        <p14:creationId xmlns:p14="http://schemas.microsoft.com/office/powerpoint/2010/main" val="206048221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endParaRPr lang="en-US" smtClean="0"/>
          </a:p>
        </p:txBody>
      </p:sp>
      <p:sp>
        <p:nvSpPr>
          <p:cNvPr id="119811" name="Rectangle 3"/>
          <p:cNvSpPr>
            <a:spLocks noGrp="1" noChangeArrowheads="1"/>
          </p:cNvSpPr>
          <p:nvPr>
            <p:ph type="body" idx="1"/>
          </p:nvPr>
        </p:nvSpPr>
        <p:spPr/>
        <p:txBody>
          <a:bodyPr/>
          <a:lstStyle/>
          <a:p>
            <a:pPr marL="571500" indent="-571500" eaLnBrk="1" hangingPunct="1">
              <a:buFont typeface="Wingdings" pitchFamily="2" charset="2"/>
              <a:buAutoNum type="arabicPeriod" startAt="7"/>
            </a:pPr>
            <a:r>
              <a:rPr lang="en-US" smtClean="0"/>
              <a:t>Muscle Imbalances</a:t>
            </a:r>
          </a:p>
          <a:p>
            <a:pPr marL="571500" indent="-571500" eaLnBrk="1" hangingPunct="1">
              <a:buFont typeface="Wingdings" pitchFamily="2" charset="2"/>
              <a:buAutoNum type="arabicPeriod" startAt="7"/>
            </a:pPr>
            <a:endParaRPr lang="en-US" smtClean="0"/>
          </a:p>
          <a:p>
            <a:pPr marL="571500" indent="-571500" eaLnBrk="1" hangingPunct="1">
              <a:buFont typeface="Wingdings" pitchFamily="2" charset="2"/>
              <a:buAutoNum type="arabicPeriod" startAt="7"/>
            </a:pPr>
            <a:r>
              <a:rPr lang="en-US" smtClean="0"/>
              <a:t>Point of Application</a:t>
            </a:r>
          </a:p>
          <a:p>
            <a:pPr marL="990600" lvl="1" indent="-533400" eaLnBrk="1" hangingPunct="1">
              <a:buFont typeface="Wingdings" pitchFamily="2" charset="2"/>
              <a:buChar char="¢"/>
            </a:pPr>
            <a:r>
              <a:rPr lang="en-US" smtClean="0"/>
              <a:t>Break test</a:t>
            </a:r>
          </a:p>
          <a:p>
            <a:pPr marL="1371600" lvl="2" indent="-457200" eaLnBrk="1" hangingPunct="1">
              <a:buFont typeface="Wingdings" pitchFamily="2" charset="2"/>
              <a:buChar char="¢"/>
            </a:pPr>
            <a:r>
              <a:rPr lang="en-US" smtClean="0"/>
              <a:t>One joint muscles</a:t>
            </a:r>
          </a:p>
          <a:p>
            <a:pPr marL="1371600" lvl="2" indent="-457200" eaLnBrk="1" hangingPunct="1">
              <a:buFont typeface="Wingdings" pitchFamily="2" charset="2"/>
              <a:buChar char="¢"/>
            </a:pPr>
            <a:r>
              <a:rPr lang="en-US" smtClean="0"/>
              <a:t>Two joint muscles</a:t>
            </a:r>
          </a:p>
        </p:txBody>
      </p:sp>
      <p:sp>
        <p:nvSpPr>
          <p:cNvPr id="2" name="Slide Number Placeholder 1"/>
          <p:cNvSpPr>
            <a:spLocks noGrp="1"/>
          </p:cNvSpPr>
          <p:nvPr>
            <p:ph type="sldNum" sz="quarter" idx="12"/>
          </p:nvPr>
        </p:nvSpPr>
        <p:spPr/>
        <p:txBody>
          <a:bodyPr/>
          <a:lstStyle/>
          <a:p>
            <a:fld id="{1F340669-7E77-45FC-9F5C-F1A1BEE8FFE6}" type="slidenum">
              <a:rPr lang="en-US" smtClean="0"/>
              <a:t>119</a:t>
            </a:fld>
            <a:endParaRPr lang="en-US"/>
          </a:p>
        </p:txBody>
      </p:sp>
    </p:spTree>
    <p:extLst>
      <p:ext uri="{BB962C8B-B14F-4D97-AF65-F5344CB8AC3E}">
        <p14:creationId xmlns:p14="http://schemas.microsoft.com/office/powerpoint/2010/main" val="3152807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Pain</a:t>
            </a:r>
          </a:p>
        </p:txBody>
      </p:sp>
      <p:sp>
        <p:nvSpPr>
          <p:cNvPr id="11267" name="Rectangle 3"/>
          <p:cNvSpPr>
            <a:spLocks noGrp="1" noChangeArrowheads="1"/>
          </p:cNvSpPr>
          <p:nvPr>
            <p:ph type="body" sz="half" idx="1"/>
          </p:nvPr>
        </p:nvSpPr>
        <p:spPr/>
        <p:txBody>
          <a:bodyPr/>
          <a:lstStyle/>
          <a:p>
            <a:pPr eaLnBrk="1" hangingPunct="1"/>
            <a:r>
              <a:rPr lang="en-US" sz="2400" smtClean="0"/>
              <a:t>Onset</a:t>
            </a:r>
          </a:p>
          <a:p>
            <a:pPr lvl="1" eaLnBrk="1" hangingPunct="1"/>
            <a:r>
              <a:rPr lang="en-US" sz="2000" smtClean="0"/>
              <a:t>Sudden</a:t>
            </a:r>
          </a:p>
          <a:p>
            <a:pPr lvl="1" eaLnBrk="1" hangingPunct="1"/>
            <a:r>
              <a:rPr lang="en-US" sz="2000" smtClean="0"/>
              <a:t>After 24 hours</a:t>
            </a:r>
          </a:p>
          <a:p>
            <a:pPr lvl="1" eaLnBrk="1" hangingPunct="1"/>
            <a:r>
              <a:rPr lang="en-US" sz="2000" smtClean="0"/>
              <a:t>Gradual or insidious onset</a:t>
            </a:r>
          </a:p>
          <a:p>
            <a:pPr eaLnBrk="1" hangingPunct="1"/>
            <a:r>
              <a:rPr lang="en-US" sz="2400" smtClean="0"/>
              <a:t>Intensity </a:t>
            </a:r>
          </a:p>
          <a:p>
            <a:pPr lvl="1" eaLnBrk="1" hangingPunct="1"/>
            <a:r>
              <a:rPr lang="en-US" sz="2000" smtClean="0"/>
              <a:t>Visual Analog Scale</a:t>
            </a:r>
          </a:p>
          <a:p>
            <a:pPr lvl="1" eaLnBrk="1" hangingPunct="1"/>
            <a:r>
              <a:rPr lang="en-US" sz="2000" smtClean="0"/>
              <a:t>Verbal Analog Scale</a:t>
            </a:r>
          </a:p>
          <a:p>
            <a:pPr lvl="1" eaLnBrk="1" hangingPunct="1"/>
            <a:r>
              <a:rPr lang="en-US" sz="2000" smtClean="0"/>
              <a:t>McGill-Melzack pain questionnaire</a:t>
            </a:r>
          </a:p>
          <a:p>
            <a:pPr lvl="1" eaLnBrk="1" hangingPunct="1"/>
            <a:r>
              <a:rPr lang="en-US" sz="2000" smtClean="0"/>
              <a:t>Thermometer Pain Rating Scale</a:t>
            </a:r>
          </a:p>
          <a:p>
            <a:pPr lvl="1" eaLnBrk="1" hangingPunct="1"/>
            <a:endParaRPr lang="en-US" sz="2000" smtClean="0"/>
          </a:p>
          <a:p>
            <a:pPr lvl="1" eaLnBrk="1" hangingPunct="1"/>
            <a:endParaRPr lang="en-US" sz="2000" smtClean="0"/>
          </a:p>
          <a:p>
            <a:pPr lvl="1" eaLnBrk="1" hangingPunct="1"/>
            <a:endParaRPr lang="en-US" sz="2000" smtClean="0"/>
          </a:p>
        </p:txBody>
      </p:sp>
      <p:sp>
        <p:nvSpPr>
          <p:cNvPr id="11268" name="Rectangle 4"/>
          <p:cNvSpPr>
            <a:spLocks noGrp="1" noChangeArrowheads="1"/>
          </p:cNvSpPr>
          <p:nvPr>
            <p:ph type="body" sz="half" idx="2"/>
          </p:nvPr>
        </p:nvSpPr>
        <p:spPr/>
        <p:txBody>
          <a:bodyPr/>
          <a:lstStyle/>
          <a:p>
            <a:pPr eaLnBrk="1" hangingPunct="1"/>
            <a:r>
              <a:rPr lang="en-US" sz="2400" smtClean="0"/>
              <a:t>Pain Perception</a:t>
            </a:r>
          </a:p>
          <a:p>
            <a:pPr lvl="1" eaLnBrk="1" hangingPunct="1"/>
            <a:r>
              <a:rPr lang="en-US" sz="2000" smtClean="0"/>
              <a:t>Acute</a:t>
            </a:r>
          </a:p>
          <a:p>
            <a:pPr lvl="1" eaLnBrk="1" hangingPunct="1"/>
            <a:r>
              <a:rPr lang="en-US" sz="2000" smtClean="0"/>
              <a:t>Subacute</a:t>
            </a:r>
          </a:p>
          <a:p>
            <a:pPr lvl="1" eaLnBrk="1" hangingPunct="1"/>
            <a:r>
              <a:rPr lang="en-US" sz="2000" smtClean="0"/>
              <a:t>Chronic</a:t>
            </a:r>
          </a:p>
          <a:p>
            <a:pPr eaLnBrk="1" hangingPunct="1"/>
            <a:r>
              <a:rPr lang="en-US" sz="2400" smtClean="0"/>
              <a:t>Pain Progression</a:t>
            </a:r>
          </a:p>
          <a:p>
            <a:pPr lvl="1" eaLnBrk="1" hangingPunct="1"/>
            <a:r>
              <a:rPr lang="en-US" sz="2000" smtClean="0"/>
              <a:t>Better</a:t>
            </a:r>
          </a:p>
          <a:p>
            <a:pPr lvl="1" eaLnBrk="1" hangingPunct="1"/>
            <a:r>
              <a:rPr lang="en-US" sz="2000" smtClean="0"/>
              <a:t>Worse</a:t>
            </a:r>
          </a:p>
          <a:p>
            <a:pPr lvl="1" eaLnBrk="1" hangingPunct="1"/>
            <a:r>
              <a:rPr lang="en-US" sz="2000" smtClean="0"/>
              <a:t>No Difference</a:t>
            </a:r>
          </a:p>
          <a:p>
            <a:pPr eaLnBrk="1" hangingPunct="1"/>
            <a:endParaRPr lang="en-US" sz="240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12</a:t>
            </a:fld>
            <a:endParaRPr lang="en-US"/>
          </a:p>
        </p:txBody>
      </p:sp>
    </p:spTree>
    <p:extLst>
      <p:ext uri="{BB962C8B-B14F-4D97-AF65-F5344CB8AC3E}">
        <p14:creationId xmlns:p14="http://schemas.microsoft.com/office/powerpoint/2010/main" val="42456411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endParaRPr lang="en-US" smtClean="0"/>
          </a:p>
        </p:txBody>
      </p:sp>
      <p:sp>
        <p:nvSpPr>
          <p:cNvPr id="120835" name="Rectangle 3"/>
          <p:cNvSpPr>
            <a:spLocks noGrp="1" noChangeArrowheads="1"/>
          </p:cNvSpPr>
          <p:nvPr>
            <p:ph type="body" idx="1"/>
          </p:nvPr>
        </p:nvSpPr>
        <p:spPr/>
        <p:txBody>
          <a:bodyPr/>
          <a:lstStyle/>
          <a:p>
            <a:pPr marL="571500" indent="-571500" eaLnBrk="1" hangingPunct="1">
              <a:buFont typeface="Wingdings" pitchFamily="2" charset="2"/>
              <a:buAutoNum type="arabicPeriod" startAt="9"/>
            </a:pPr>
            <a:r>
              <a:rPr lang="en-US" smtClean="0"/>
              <a:t>Demographic Factors</a:t>
            </a:r>
          </a:p>
          <a:p>
            <a:pPr marL="990600" lvl="1" indent="-533400" eaLnBrk="1" hangingPunct="1">
              <a:buFont typeface="Wingdings" pitchFamily="2" charset="2"/>
              <a:buChar char="¢"/>
            </a:pPr>
            <a:r>
              <a:rPr lang="en-US" smtClean="0"/>
              <a:t>Age</a:t>
            </a:r>
          </a:p>
          <a:p>
            <a:pPr marL="990600" lvl="1" indent="-533400" eaLnBrk="1" hangingPunct="1">
              <a:buFont typeface="Wingdings" pitchFamily="2" charset="2"/>
              <a:buChar char="¢"/>
            </a:pPr>
            <a:r>
              <a:rPr lang="en-US" smtClean="0"/>
              <a:t>Gender</a:t>
            </a:r>
          </a:p>
          <a:p>
            <a:pPr marL="990600" lvl="1" indent="-533400" eaLnBrk="1" hangingPunct="1">
              <a:buFont typeface="Wingdings" pitchFamily="2" charset="2"/>
              <a:buChar char="¢"/>
            </a:pPr>
            <a:endParaRPr lang="en-US" smtClean="0"/>
          </a:p>
          <a:p>
            <a:pPr marL="571500" indent="-571500" eaLnBrk="1" hangingPunct="1">
              <a:buFont typeface="Wingdings" pitchFamily="2" charset="2"/>
              <a:buAutoNum type="arabicPeriod" startAt="9"/>
            </a:pPr>
            <a:r>
              <a:rPr lang="en-US" smtClean="0"/>
              <a:t>Pain</a:t>
            </a:r>
          </a:p>
          <a:p>
            <a:pPr marL="990600" lvl="1" indent="-533400" eaLnBrk="1" hangingPunct="1">
              <a:buFont typeface="Wingdings" pitchFamily="2" charset="2"/>
              <a:buChar char="¢"/>
            </a:pPr>
            <a:r>
              <a:rPr lang="en-US" smtClean="0"/>
              <a:t>Inhibitory muscles</a:t>
            </a:r>
          </a:p>
          <a:p>
            <a:pPr marL="990600" lvl="1" indent="-533400" eaLnBrk="1" hangingPunct="1">
              <a:buFont typeface="Wingdings" pitchFamily="2" charset="2"/>
              <a:buChar char="¢"/>
            </a:pPr>
            <a:r>
              <a:rPr lang="en-US" smtClean="0"/>
              <a:t>Excitatory muscles</a:t>
            </a:r>
          </a:p>
        </p:txBody>
      </p:sp>
      <p:sp>
        <p:nvSpPr>
          <p:cNvPr id="2" name="Slide Number Placeholder 1"/>
          <p:cNvSpPr>
            <a:spLocks noGrp="1"/>
          </p:cNvSpPr>
          <p:nvPr>
            <p:ph type="sldNum" sz="quarter" idx="12"/>
          </p:nvPr>
        </p:nvSpPr>
        <p:spPr/>
        <p:txBody>
          <a:bodyPr/>
          <a:lstStyle/>
          <a:p>
            <a:fld id="{1F340669-7E77-45FC-9F5C-F1A1BEE8FFE6}" type="slidenum">
              <a:rPr lang="en-US" smtClean="0"/>
              <a:t>120</a:t>
            </a:fld>
            <a:endParaRPr lang="en-US"/>
          </a:p>
        </p:txBody>
      </p:sp>
    </p:spTree>
    <p:extLst>
      <p:ext uri="{BB962C8B-B14F-4D97-AF65-F5344CB8AC3E}">
        <p14:creationId xmlns:p14="http://schemas.microsoft.com/office/powerpoint/2010/main" val="406622902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n-US" dirty="0" smtClean="0"/>
              <a:t>Examination</a:t>
            </a:r>
          </a:p>
        </p:txBody>
      </p:sp>
      <p:sp>
        <p:nvSpPr>
          <p:cNvPr id="145411" name="Rectangle 3"/>
          <p:cNvSpPr>
            <a:spLocks noGrp="1" noChangeArrowheads="1"/>
          </p:cNvSpPr>
          <p:nvPr>
            <p:ph type="body" idx="1"/>
          </p:nvPr>
        </p:nvSpPr>
        <p:spPr/>
        <p:txBody>
          <a:bodyPr/>
          <a:lstStyle/>
          <a:p>
            <a:pPr eaLnBrk="1" hangingPunct="1"/>
            <a:r>
              <a:rPr lang="en-US" smtClean="0"/>
              <a:t>TEST THE NORMAL (UNINVOLVED) SIDE FIRST</a:t>
            </a:r>
          </a:p>
          <a:p>
            <a:pPr eaLnBrk="1" hangingPunct="1">
              <a:buFontTx/>
              <a:buNone/>
            </a:pPr>
            <a:r>
              <a:rPr lang="en-US" smtClean="0"/>
              <a:t>1.  Establishes a base line for comparison</a:t>
            </a:r>
          </a:p>
          <a:p>
            <a:pPr eaLnBrk="1" hangingPunct="1">
              <a:buFontTx/>
              <a:buNone/>
            </a:pPr>
            <a:r>
              <a:rPr lang="en-US" smtClean="0"/>
              <a:t>2.  Allows the patient to know what you are going to do to the involved side before touching that side.  Helps to decrease the patient’s apprehension </a:t>
            </a:r>
          </a:p>
        </p:txBody>
      </p:sp>
      <p:sp>
        <p:nvSpPr>
          <p:cNvPr id="2" name="Slide Number Placeholder 1"/>
          <p:cNvSpPr>
            <a:spLocks noGrp="1"/>
          </p:cNvSpPr>
          <p:nvPr>
            <p:ph type="sldNum" sz="quarter" idx="12"/>
          </p:nvPr>
        </p:nvSpPr>
        <p:spPr/>
        <p:txBody>
          <a:bodyPr/>
          <a:lstStyle/>
          <a:p>
            <a:fld id="{1F340669-7E77-45FC-9F5C-F1A1BEE8FFE6}" type="slidenum">
              <a:rPr lang="en-US" smtClean="0"/>
              <a:t>121</a:t>
            </a:fld>
            <a:endParaRPr lang="en-US"/>
          </a:p>
        </p:txBody>
      </p:sp>
    </p:spTree>
    <p:extLst>
      <p:ext uri="{BB962C8B-B14F-4D97-AF65-F5344CB8AC3E}">
        <p14:creationId xmlns:p14="http://schemas.microsoft.com/office/powerpoint/2010/main" val="375618646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pPr eaLnBrk="1" hangingPunct="1"/>
            <a:r>
              <a:rPr lang="en-US" dirty="0" smtClean="0"/>
              <a:t>EXAMINATION</a:t>
            </a:r>
          </a:p>
        </p:txBody>
      </p:sp>
      <p:sp>
        <p:nvSpPr>
          <p:cNvPr id="146435" name="Rectangle 3"/>
          <p:cNvSpPr>
            <a:spLocks noGrp="1" noChangeArrowheads="1"/>
          </p:cNvSpPr>
          <p:nvPr>
            <p:ph type="body" idx="1"/>
          </p:nvPr>
        </p:nvSpPr>
        <p:spPr/>
        <p:txBody>
          <a:bodyPr/>
          <a:lstStyle/>
          <a:p>
            <a:pPr eaLnBrk="1" hangingPunct="1"/>
            <a:endParaRPr lang="en-US" smtClean="0"/>
          </a:p>
          <a:p>
            <a:pPr eaLnBrk="1" hangingPunct="1"/>
            <a:r>
              <a:rPr lang="en-US" smtClean="0"/>
              <a:t>ACTIVE MOVEMENTS ARE TESTED BEFORE PASSIVE MOVEMENTS THEN FOLLOWED BY RESISTED MOVEMENTS. </a:t>
            </a:r>
          </a:p>
        </p:txBody>
      </p:sp>
      <p:sp>
        <p:nvSpPr>
          <p:cNvPr id="2" name="Slide Number Placeholder 1"/>
          <p:cNvSpPr>
            <a:spLocks noGrp="1"/>
          </p:cNvSpPr>
          <p:nvPr>
            <p:ph type="sldNum" sz="quarter" idx="12"/>
          </p:nvPr>
        </p:nvSpPr>
        <p:spPr/>
        <p:txBody>
          <a:bodyPr/>
          <a:lstStyle/>
          <a:p>
            <a:fld id="{1F340669-7E77-45FC-9F5C-F1A1BEE8FFE6}" type="slidenum">
              <a:rPr lang="en-US" smtClean="0"/>
              <a:t>122</a:t>
            </a:fld>
            <a:endParaRPr lang="en-US"/>
          </a:p>
        </p:txBody>
      </p:sp>
    </p:spTree>
    <p:extLst>
      <p:ext uri="{BB962C8B-B14F-4D97-AF65-F5344CB8AC3E}">
        <p14:creationId xmlns:p14="http://schemas.microsoft.com/office/powerpoint/2010/main" val="2804293543"/>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r>
              <a:rPr lang="en-US" dirty="0" smtClean="0"/>
              <a:t>EXAMINATION</a:t>
            </a:r>
          </a:p>
        </p:txBody>
      </p:sp>
      <p:sp>
        <p:nvSpPr>
          <p:cNvPr id="147459" name="Rectangle 3"/>
          <p:cNvSpPr>
            <a:spLocks noGrp="1" noChangeArrowheads="1"/>
          </p:cNvSpPr>
          <p:nvPr>
            <p:ph type="body" idx="1"/>
          </p:nvPr>
        </p:nvSpPr>
        <p:spPr/>
        <p:txBody>
          <a:bodyPr/>
          <a:lstStyle/>
          <a:p>
            <a:pPr eaLnBrk="1" hangingPunct="1"/>
            <a:endParaRPr lang="en-US" smtClean="0"/>
          </a:p>
          <a:p>
            <a:pPr eaLnBrk="1" hangingPunct="1"/>
            <a:r>
              <a:rPr lang="en-US" smtClean="0"/>
              <a:t>PAINFUL MOVEMENTS ARE DONE LAST – TO HELP PREVENT OVERFLOW OF PAIN INTO THE NEXT MOVEMENT.</a:t>
            </a:r>
          </a:p>
        </p:txBody>
      </p:sp>
      <p:sp>
        <p:nvSpPr>
          <p:cNvPr id="2" name="Slide Number Placeholder 1"/>
          <p:cNvSpPr>
            <a:spLocks noGrp="1"/>
          </p:cNvSpPr>
          <p:nvPr>
            <p:ph type="sldNum" sz="quarter" idx="12"/>
          </p:nvPr>
        </p:nvSpPr>
        <p:spPr/>
        <p:txBody>
          <a:bodyPr/>
          <a:lstStyle/>
          <a:p>
            <a:fld id="{1F340669-7E77-45FC-9F5C-F1A1BEE8FFE6}" type="slidenum">
              <a:rPr lang="en-US" smtClean="0"/>
              <a:t>123</a:t>
            </a:fld>
            <a:endParaRPr lang="en-US"/>
          </a:p>
        </p:txBody>
      </p:sp>
    </p:spTree>
    <p:extLst>
      <p:ext uri="{BB962C8B-B14F-4D97-AF65-F5344CB8AC3E}">
        <p14:creationId xmlns:p14="http://schemas.microsoft.com/office/powerpoint/2010/main" val="391911371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r>
              <a:rPr lang="en-US" dirty="0" smtClean="0"/>
              <a:t>EXAMINATION</a:t>
            </a:r>
          </a:p>
        </p:txBody>
      </p:sp>
      <p:sp>
        <p:nvSpPr>
          <p:cNvPr id="148483" name="Rectangle 3"/>
          <p:cNvSpPr>
            <a:spLocks noGrp="1" noChangeArrowheads="1"/>
          </p:cNvSpPr>
          <p:nvPr>
            <p:ph type="body" idx="1"/>
          </p:nvPr>
        </p:nvSpPr>
        <p:spPr/>
        <p:txBody>
          <a:bodyPr/>
          <a:lstStyle/>
          <a:p>
            <a:pPr eaLnBrk="1" hangingPunct="1"/>
            <a:r>
              <a:rPr lang="en-US" smtClean="0"/>
              <a:t>IF ACTIVE RANGE OF MOTION IS NOT FULL, OVERPRESSURE IS STILL APPLIED TO DETERMINE END FEEL. </a:t>
            </a:r>
          </a:p>
          <a:p>
            <a:pPr eaLnBrk="1" hangingPunct="1"/>
            <a:endParaRPr lang="en-US" smtClean="0"/>
          </a:p>
          <a:p>
            <a:pPr eaLnBrk="1" hangingPunct="1"/>
            <a:r>
              <a:rPr lang="en-US" smtClean="0"/>
              <a:t>MUST BE CAREFUL AS THIS WILL / MAY CAUSE AN INCREASE IN THE PATIENTS SYMPTOMS.</a:t>
            </a:r>
          </a:p>
        </p:txBody>
      </p:sp>
      <p:sp>
        <p:nvSpPr>
          <p:cNvPr id="2" name="Slide Number Placeholder 1"/>
          <p:cNvSpPr>
            <a:spLocks noGrp="1"/>
          </p:cNvSpPr>
          <p:nvPr>
            <p:ph type="sldNum" sz="quarter" idx="12"/>
          </p:nvPr>
        </p:nvSpPr>
        <p:spPr/>
        <p:txBody>
          <a:bodyPr/>
          <a:lstStyle/>
          <a:p>
            <a:fld id="{1F340669-7E77-45FC-9F5C-F1A1BEE8FFE6}" type="slidenum">
              <a:rPr lang="en-US" smtClean="0"/>
              <a:t>124</a:t>
            </a:fld>
            <a:endParaRPr lang="en-US"/>
          </a:p>
        </p:txBody>
      </p:sp>
    </p:spTree>
    <p:extLst>
      <p:ext uri="{BB962C8B-B14F-4D97-AF65-F5344CB8AC3E}">
        <p14:creationId xmlns:p14="http://schemas.microsoft.com/office/powerpoint/2010/main" val="3449968654"/>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pPr eaLnBrk="1" hangingPunct="1"/>
            <a:r>
              <a:rPr lang="en-US" dirty="0" smtClean="0"/>
              <a:t>EXAMINATION</a:t>
            </a:r>
          </a:p>
        </p:txBody>
      </p:sp>
      <p:sp>
        <p:nvSpPr>
          <p:cNvPr id="149507" name="Rectangle 3"/>
          <p:cNvSpPr>
            <a:spLocks noGrp="1" noChangeArrowheads="1"/>
          </p:cNvSpPr>
          <p:nvPr>
            <p:ph type="body" idx="1"/>
          </p:nvPr>
        </p:nvSpPr>
        <p:spPr/>
        <p:txBody>
          <a:bodyPr/>
          <a:lstStyle/>
          <a:p>
            <a:pPr eaLnBrk="1" hangingPunct="1"/>
            <a:r>
              <a:rPr lang="en-US" smtClean="0"/>
              <a:t>WHEN OVERPRESSURE IS APPLIED, YOU ARE ESSENTIALLY DOING PASSIVE RANGE OF MOTION AT THE END RANGE.  A MORE FORMAL PASSIVE RANGE OF MOTION TESTING IS NOT NEEDED.</a:t>
            </a:r>
          </a:p>
        </p:txBody>
      </p:sp>
      <p:sp>
        <p:nvSpPr>
          <p:cNvPr id="2" name="Slide Number Placeholder 1"/>
          <p:cNvSpPr>
            <a:spLocks noGrp="1"/>
          </p:cNvSpPr>
          <p:nvPr>
            <p:ph type="sldNum" sz="quarter" idx="12"/>
          </p:nvPr>
        </p:nvSpPr>
        <p:spPr/>
        <p:txBody>
          <a:bodyPr/>
          <a:lstStyle/>
          <a:p>
            <a:fld id="{1F340669-7E77-45FC-9F5C-F1A1BEE8FFE6}" type="slidenum">
              <a:rPr lang="en-US" smtClean="0"/>
              <a:t>125</a:t>
            </a:fld>
            <a:endParaRPr lang="en-US"/>
          </a:p>
        </p:txBody>
      </p:sp>
    </p:spTree>
    <p:extLst>
      <p:ext uri="{BB962C8B-B14F-4D97-AF65-F5344CB8AC3E}">
        <p14:creationId xmlns:p14="http://schemas.microsoft.com/office/powerpoint/2010/main" val="399396486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eaLnBrk="1" hangingPunct="1"/>
            <a:r>
              <a:rPr lang="en-US" dirty="0" smtClean="0"/>
              <a:t>Examination</a:t>
            </a:r>
          </a:p>
        </p:txBody>
      </p:sp>
      <p:sp>
        <p:nvSpPr>
          <p:cNvPr id="150531" name="Rectangle 3"/>
          <p:cNvSpPr>
            <a:spLocks noGrp="1" noChangeArrowheads="1"/>
          </p:cNvSpPr>
          <p:nvPr>
            <p:ph type="body" idx="1"/>
          </p:nvPr>
        </p:nvSpPr>
        <p:spPr/>
        <p:txBody>
          <a:bodyPr/>
          <a:lstStyle/>
          <a:p>
            <a:pPr eaLnBrk="1" hangingPunct="1"/>
            <a:r>
              <a:rPr lang="en-US" smtClean="0"/>
              <a:t>Repeat each active, passive or resisted isometric movement test several times or hold for a certain amount of time</a:t>
            </a:r>
          </a:p>
          <a:p>
            <a:pPr eaLnBrk="1" hangingPunct="1"/>
            <a:r>
              <a:rPr lang="en-US" smtClean="0"/>
              <a:t>Results: symptoms increase, </a:t>
            </a:r>
          </a:p>
          <a:p>
            <a:pPr lvl="1" eaLnBrk="1" hangingPunct="1"/>
            <a:r>
              <a:rPr lang="en-US" smtClean="0"/>
              <a:t>Decrease</a:t>
            </a:r>
          </a:p>
          <a:p>
            <a:pPr lvl="1" eaLnBrk="1" hangingPunct="1"/>
            <a:r>
              <a:rPr lang="en-US" smtClean="0"/>
              <a:t>change pattern of movement </a:t>
            </a:r>
          </a:p>
          <a:p>
            <a:pPr lvl="1" eaLnBrk="1" hangingPunct="1"/>
            <a:r>
              <a:rPr lang="en-US" smtClean="0"/>
              <a:t>increase in weakness </a:t>
            </a:r>
          </a:p>
          <a:p>
            <a:pPr lvl="1" eaLnBrk="1" hangingPunct="1"/>
            <a:r>
              <a:rPr lang="en-US" smtClean="0"/>
              <a:t>or if there is possible vascular insufficiency </a:t>
            </a:r>
          </a:p>
        </p:txBody>
      </p:sp>
      <p:sp>
        <p:nvSpPr>
          <p:cNvPr id="2" name="Slide Number Placeholder 1"/>
          <p:cNvSpPr>
            <a:spLocks noGrp="1"/>
          </p:cNvSpPr>
          <p:nvPr>
            <p:ph type="sldNum" sz="quarter" idx="12"/>
          </p:nvPr>
        </p:nvSpPr>
        <p:spPr/>
        <p:txBody>
          <a:bodyPr/>
          <a:lstStyle/>
          <a:p>
            <a:fld id="{1F340669-7E77-45FC-9F5C-F1A1BEE8FFE6}" type="slidenum">
              <a:rPr lang="en-US" smtClean="0"/>
              <a:t>126</a:t>
            </a:fld>
            <a:endParaRPr lang="en-US"/>
          </a:p>
        </p:txBody>
      </p:sp>
    </p:spTree>
    <p:extLst>
      <p:ext uri="{BB962C8B-B14F-4D97-AF65-F5344CB8AC3E}">
        <p14:creationId xmlns:p14="http://schemas.microsoft.com/office/powerpoint/2010/main" val="167792034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eaLnBrk="1" hangingPunct="1"/>
            <a:r>
              <a:rPr lang="en-US" dirty="0" smtClean="0"/>
              <a:t>Examination</a:t>
            </a:r>
          </a:p>
        </p:txBody>
      </p:sp>
      <p:sp>
        <p:nvSpPr>
          <p:cNvPr id="151555" name="Rectangle 3"/>
          <p:cNvSpPr>
            <a:spLocks noGrp="1" noChangeArrowheads="1"/>
          </p:cNvSpPr>
          <p:nvPr>
            <p:ph type="body" idx="1"/>
          </p:nvPr>
        </p:nvSpPr>
        <p:spPr/>
        <p:txBody>
          <a:bodyPr/>
          <a:lstStyle/>
          <a:p>
            <a:pPr eaLnBrk="1" hangingPunct="1"/>
            <a:r>
              <a:rPr lang="en-US" smtClean="0"/>
              <a:t>Resisted isometric tests are done with the joint in a neutral or resting position so that stress on the inert tissues is minimal</a:t>
            </a:r>
          </a:p>
        </p:txBody>
      </p:sp>
      <p:sp>
        <p:nvSpPr>
          <p:cNvPr id="2" name="Slide Number Placeholder 1"/>
          <p:cNvSpPr>
            <a:spLocks noGrp="1"/>
          </p:cNvSpPr>
          <p:nvPr>
            <p:ph type="sldNum" sz="quarter" idx="12"/>
          </p:nvPr>
        </p:nvSpPr>
        <p:spPr/>
        <p:txBody>
          <a:bodyPr/>
          <a:lstStyle/>
          <a:p>
            <a:fld id="{1F340669-7E77-45FC-9F5C-F1A1BEE8FFE6}" type="slidenum">
              <a:rPr lang="en-US" smtClean="0"/>
              <a:t>127</a:t>
            </a:fld>
            <a:endParaRPr lang="en-US"/>
          </a:p>
        </p:txBody>
      </p:sp>
    </p:spTree>
    <p:extLst>
      <p:ext uri="{BB962C8B-B14F-4D97-AF65-F5344CB8AC3E}">
        <p14:creationId xmlns:p14="http://schemas.microsoft.com/office/powerpoint/2010/main" val="292407489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eaLnBrk="1" hangingPunct="1"/>
            <a:r>
              <a:rPr lang="en-US" dirty="0" smtClean="0"/>
              <a:t>Examination</a:t>
            </a:r>
          </a:p>
        </p:txBody>
      </p:sp>
      <p:sp>
        <p:nvSpPr>
          <p:cNvPr id="152579" name="Rectangle 3"/>
          <p:cNvSpPr>
            <a:spLocks noGrp="1" noChangeArrowheads="1"/>
          </p:cNvSpPr>
          <p:nvPr>
            <p:ph type="body" idx="1"/>
          </p:nvPr>
        </p:nvSpPr>
        <p:spPr/>
        <p:txBody>
          <a:bodyPr/>
          <a:lstStyle/>
          <a:p>
            <a:pPr eaLnBrk="1" hangingPunct="1"/>
            <a:r>
              <a:rPr lang="en-US" smtClean="0"/>
              <a:t>For passive ROM or ligamentous tests, it is the degree AND the quality of end feel that is important.</a:t>
            </a:r>
          </a:p>
        </p:txBody>
      </p:sp>
      <p:sp>
        <p:nvSpPr>
          <p:cNvPr id="2" name="Slide Number Placeholder 1"/>
          <p:cNvSpPr>
            <a:spLocks noGrp="1"/>
          </p:cNvSpPr>
          <p:nvPr>
            <p:ph type="sldNum" sz="quarter" idx="12"/>
          </p:nvPr>
        </p:nvSpPr>
        <p:spPr/>
        <p:txBody>
          <a:bodyPr/>
          <a:lstStyle/>
          <a:p>
            <a:fld id="{1F340669-7E77-45FC-9F5C-F1A1BEE8FFE6}" type="slidenum">
              <a:rPr lang="en-US" smtClean="0"/>
              <a:t>128</a:t>
            </a:fld>
            <a:endParaRPr lang="en-US"/>
          </a:p>
        </p:txBody>
      </p:sp>
    </p:spTree>
    <p:extLst>
      <p:ext uri="{BB962C8B-B14F-4D97-AF65-F5344CB8AC3E}">
        <p14:creationId xmlns:p14="http://schemas.microsoft.com/office/powerpoint/2010/main" val="3353078512"/>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pPr eaLnBrk="1" hangingPunct="1"/>
            <a:r>
              <a:rPr lang="en-US" dirty="0" smtClean="0"/>
              <a:t>Examination</a:t>
            </a:r>
          </a:p>
        </p:txBody>
      </p:sp>
      <p:sp>
        <p:nvSpPr>
          <p:cNvPr id="153603" name="Rectangle 3"/>
          <p:cNvSpPr>
            <a:spLocks noGrp="1" noChangeArrowheads="1"/>
          </p:cNvSpPr>
          <p:nvPr>
            <p:ph type="body" idx="1"/>
          </p:nvPr>
        </p:nvSpPr>
        <p:spPr/>
        <p:txBody>
          <a:bodyPr/>
          <a:lstStyle/>
          <a:p>
            <a:pPr eaLnBrk="1" hangingPunct="1"/>
            <a:r>
              <a:rPr lang="en-US" smtClean="0"/>
              <a:t>When testing the ligaments, apply stress gently and repeat several times. </a:t>
            </a:r>
          </a:p>
          <a:p>
            <a:pPr eaLnBrk="1" hangingPunct="1"/>
            <a:r>
              <a:rPr lang="en-US" smtClean="0"/>
              <a:t>Stress is up to but not beyond the point of pain.</a:t>
            </a:r>
          </a:p>
          <a:p>
            <a:pPr eaLnBrk="1" hangingPunct="1"/>
            <a:r>
              <a:rPr lang="en-US" smtClean="0"/>
              <a:t>Stress joint to the maximum but avoid muscle spasm.</a:t>
            </a:r>
          </a:p>
        </p:txBody>
      </p:sp>
      <p:sp>
        <p:nvSpPr>
          <p:cNvPr id="2" name="Slide Number Placeholder 1"/>
          <p:cNvSpPr>
            <a:spLocks noGrp="1"/>
          </p:cNvSpPr>
          <p:nvPr>
            <p:ph type="sldNum" sz="quarter" idx="12"/>
          </p:nvPr>
        </p:nvSpPr>
        <p:spPr/>
        <p:txBody>
          <a:bodyPr/>
          <a:lstStyle/>
          <a:p>
            <a:fld id="{1F340669-7E77-45FC-9F5C-F1A1BEE8FFE6}" type="slidenum">
              <a:rPr lang="en-US" smtClean="0"/>
              <a:t>129</a:t>
            </a:fld>
            <a:endParaRPr lang="en-US"/>
          </a:p>
        </p:txBody>
      </p:sp>
    </p:spTree>
    <p:extLst>
      <p:ext uri="{BB962C8B-B14F-4D97-AF65-F5344CB8AC3E}">
        <p14:creationId xmlns:p14="http://schemas.microsoft.com/office/powerpoint/2010/main" val="3002948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endParaRPr lang="en-US" smtClean="0"/>
          </a:p>
        </p:txBody>
      </p:sp>
      <p:sp>
        <p:nvSpPr>
          <p:cNvPr id="12291" name="Rectangle 3"/>
          <p:cNvSpPr>
            <a:spLocks noGrp="1" noChangeArrowheads="1"/>
          </p:cNvSpPr>
          <p:nvPr>
            <p:ph type="body" sz="half" idx="1"/>
          </p:nvPr>
        </p:nvSpPr>
        <p:spPr/>
        <p:txBody>
          <a:bodyPr/>
          <a:lstStyle/>
          <a:p>
            <a:pPr eaLnBrk="1" hangingPunct="1"/>
            <a:r>
              <a:rPr lang="en-US" smtClean="0"/>
              <a:t>Quality of Symptoms</a:t>
            </a:r>
          </a:p>
          <a:p>
            <a:pPr lvl="1" eaLnBrk="1" hangingPunct="1"/>
            <a:r>
              <a:rPr lang="en-US" smtClean="0"/>
              <a:t>Location of Symptoms</a:t>
            </a:r>
          </a:p>
          <a:p>
            <a:pPr lvl="1" eaLnBrk="1" hangingPunct="1"/>
            <a:endParaRPr lang="en-US" smtClean="0"/>
          </a:p>
          <a:p>
            <a:pPr lvl="1" eaLnBrk="1" hangingPunct="1"/>
            <a:r>
              <a:rPr lang="en-US" smtClean="0"/>
              <a:t>Aggravating Factors</a:t>
            </a:r>
          </a:p>
          <a:p>
            <a:pPr lvl="1" eaLnBrk="1" hangingPunct="1"/>
            <a:endParaRPr lang="en-US" smtClean="0"/>
          </a:p>
          <a:p>
            <a:pPr lvl="1" eaLnBrk="1" hangingPunct="1"/>
            <a:r>
              <a:rPr lang="en-US" smtClean="0"/>
              <a:t>Easing Factors</a:t>
            </a:r>
          </a:p>
          <a:p>
            <a:pPr lvl="1" eaLnBrk="1" hangingPunct="1"/>
            <a:endParaRPr lang="en-US" smtClean="0"/>
          </a:p>
          <a:p>
            <a:pPr eaLnBrk="1" hangingPunct="1"/>
            <a:endParaRPr lang="en-US" smtClean="0"/>
          </a:p>
          <a:p>
            <a:pPr eaLnBrk="1" hangingPunct="1"/>
            <a:endParaRPr lang="en-US" smtClean="0"/>
          </a:p>
        </p:txBody>
      </p:sp>
      <p:sp>
        <p:nvSpPr>
          <p:cNvPr id="12292" name="Rectangle 5"/>
          <p:cNvSpPr>
            <a:spLocks noGrp="1" noChangeArrowheads="1"/>
          </p:cNvSpPr>
          <p:nvPr>
            <p:ph type="body" sz="half" idx="2"/>
          </p:nvPr>
        </p:nvSpPr>
        <p:spPr/>
        <p:txBody>
          <a:bodyPr/>
          <a:lstStyle/>
          <a:p>
            <a:pPr eaLnBrk="1" hangingPunct="1"/>
            <a:r>
              <a:rPr lang="en-US" smtClean="0"/>
              <a:t>Pain Descriptors</a:t>
            </a:r>
          </a:p>
          <a:p>
            <a:pPr lvl="1" eaLnBrk="1" hangingPunct="1"/>
            <a:r>
              <a:rPr lang="en-US" smtClean="0"/>
              <a:t>Sharp</a:t>
            </a:r>
          </a:p>
          <a:p>
            <a:pPr lvl="1" eaLnBrk="1" hangingPunct="1"/>
            <a:r>
              <a:rPr lang="en-US" smtClean="0"/>
              <a:t>Shooting pain</a:t>
            </a:r>
          </a:p>
          <a:p>
            <a:pPr lvl="1" eaLnBrk="1" hangingPunct="1"/>
            <a:r>
              <a:rPr lang="en-US" smtClean="0"/>
              <a:t>Aching </a:t>
            </a:r>
          </a:p>
          <a:p>
            <a:pPr lvl="1" eaLnBrk="1" hangingPunct="1"/>
            <a:r>
              <a:rPr lang="en-US" smtClean="0"/>
              <a:t>Burning</a:t>
            </a:r>
          </a:p>
          <a:p>
            <a:pPr lvl="1" eaLnBrk="1" hangingPunct="1"/>
            <a:r>
              <a:rPr lang="en-US" smtClean="0"/>
              <a:t>Pins and Needles</a:t>
            </a:r>
          </a:p>
          <a:p>
            <a:pPr lvl="1" eaLnBrk="1" hangingPunct="1"/>
            <a:r>
              <a:rPr lang="en-US" smtClean="0"/>
              <a:t>Numbness</a:t>
            </a:r>
          </a:p>
          <a:p>
            <a:pPr lvl="1" eaLnBrk="1" hangingPunct="1"/>
            <a:r>
              <a:rPr lang="en-US" smtClean="0"/>
              <a:t>Stiffness</a:t>
            </a:r>
          </a:p>
          <a:p>
            <a:pPr lvl="1" eaLnBrk="1" hangingPunct="1"/>
            <a:r>
              <a:rPr lang="en-US" smtClean="0"/>
              <a:t>Twinges</a:t>
            </a:r>
          </a:p>
        </p:txBody>
      </p:sp>
      <p:sp>
        <p:nvSpPr>
          <p:cNvPr id="2" name="Slide Number Placeholder 1"/>
          <p:cNvSpPr>
            <a:spLocks noGrp="1"/>
          </p:cNvSpPr>
          <p:nvPr>
            <p:ph type="sldNum" sz="quarter" idx="12"/>
          </p:nvPr>
        </p:nvSpPr>
        <p:spPr/>
        <p:txBody>
          <a:bodyPr/>
          <a:lstStyle/>
          <a:p>
            <a:fld id="{1F340669-7E77-45FC-9F5C-F1A1BEE8FFE6}" type="slidenum">
              <a:rPr lang="en-US" smtClean="0"/>
              <a:t>13</a:t>
            </a:fld>
            <a:endParaRPr lang="en-US"/>
          </a:p>
        </p:txBody>
      </p:sp>
    </p:spTree>
    <p:extLst>
      <p:ext uri="{BB962C8B-B14F-4D97-AF65-F5344CB8AC3E}">
        <p14:creationId xmlns:p14="http://schemas.microsoft.com/office/powerpoint/2010/main" val="201757687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normAutofit fontScale="90000"/>
          </a:bodyPr>
          <a:lstStyle/>
          <a:p>
            <a:pPr eaLnBrk="1" hangingPunct="1"/>
            <a:r>
              <a:rPr lang="en-US" sz="4000" dirty="0" smtClean="0"/>
              <a:t>Evaluation Process: (after the exam)</a:t>
            </a:r>
            <a:br>
              <a:rPr lang="en-US" sz="4000" dirty="0" smtClean="0"/>
            </a:br>
            <a:endParaRPr lang="en-US" sz="4000" dirty="0" smtClean="0"/>
          </a:p>
        </p:txBody>
      </p:sp>
      <p:sp>
        <p:nvSpPr>
          <p:cNvPr id="156675" name="Rectangle 3"/>
          <p:cNvSpPr>
            <a:spLocks noGrp="1" noChangeArrowheads="1"/>
          </p:cNvSpPr>
          <p:nvPr>
            <p:ph type="body" idx="1"/>
          </p:nvPr>
        </p:nvSpPr>
        <p:spPr/>
        <p:txBody>
          <a:bodyPr/>
          <a:lstStyle/>
          <a:p>
            <a:pPr eaLnBrk="1" hangingPunct="1"/>
            <a:r>
              <a:rPr lang="en-US" sz="2800" smtClean="0"/>
              <a:t>Dynamic Process</a:t>
            </a:r>
          </a:p>
          <a:p>
            <a:pPr eaLnBrk="1" hangingPunct="1"/>
            <a:endParaRPr lang="en-US" sz="2800" smtClean="0"/>
          </a:p>
          <a:p>
            <a:pPr eaLnBrk="1" hangingPunct="1"/>
            <a:r>
              <a:rPr lang="en-US" sz="2800" smtClean="0"/>
              <a:t>Clinical judgments based on data gathered during the exam</a:t>
            </a:r>
          </a:p>
          <a:p>
            <a:pPr eaLnBrk="1" hangingPunct="1"/>
            <a:endParaRPr lang="en-US" sz="2800" smtClean="0"/>
          </a:p>
          <a:p>
            <a:pPr eaLnBrk="1" hangingPunct="1"/>
            <a:r>
              <a:rPr lang="en-US" sz="2800" smtClean="0"/>
              <a:t>May identify possible problems requiring consultation with another health care provider.</a:t>
            </a:r>
          </a:p>
          <a:p>
            <a:pPr eaLnBrk="1" hangingPunct="1"/>
            <a:endParaRPr lang="en-US" sz="2800" smtClean="0"/>
          </a:p>
          <a:p>
            <a:pPr eaLnBrk="1" hangingPunct="1"/>
            <a:r>
              <a:rPr lang="en-US" sz="2800" smtClean="0"/>
              <a:t>APTA Guide to Practice</a:t>
            </a:r>
          </a:p>
        </p:txBody>
      </p:sp>
      <p:sp>
        <p:nvSpPr>
          <p:cNvPr id="2" name="Slide Number Placeholder 1"/>
          <p:cNvSpPr>
            <a:spLocks noGrp="1"/>
          </p:cNvSpPr>
          <p:nvPr>
            <p:ph type="sldNum" sz="quarter" idx="12"/>
          </p:nvPr>
        </p:nvSpPr>
        <p:spPr/>
        <p:txBody>
          <a:bodyPr/>
          <a:lstStyle/>
          <a:p>
            <a:fld id="{1F340669-7E77-45FC-9F5C-F1A1BEE8FFE6}" type="slidenum">
              <a:rPr lang="en-US" smtClean="0"/>
              <a:t>130</a:t>
            </a:fld>
            <a:endParaRPr lang="en-US"/>
          </a:p>
        </p:txBody>
      </p:sp>
    </p:spTree>
    <p:extLst>
      <p:ext uri="{BB962C8B-B14F-4D97-AF65-F5344CB8AC3E}">
        <p14:creationId xmlns:p14="http://schemas.microsoft.com/office/powerpoint/2010/main" val="109640433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r>
              <a:rPr lang="en-US" smtClean="0"/>
              <a:t>Capsular Patterns </a:t>
            </a:r>
          </a:p>
        </p:txBody>
      </p:sp>
      <p:sp>
        <p:nvSpPr>
          <p:cNvPr id="157699" name="Rectangle 3"/>
          <p:cNvSpPr>
            <a:spLocks noGrp="1" noChangeArrowheads="1"/>
          </p:cNvSpPr>
          <p:nvPr>
            <p:ph type="body" idx="1"/>
          </p:nvPr>
        </p:nvSpPr>
        <p:spPr/>
        <p:txBody>
          <a:bodyPr/>
          <a:lstStyle/>
          <a:p>
            <a:pPr eaLnBrk="1" hangingPunct="1"/>
            <a:r>
              <a:rPr lang="en-US" smtClean="0"/>
              <a:t>Pattern of limitation or restriction of movement noted during range of motion testing.  Specific for each joint. </a:t>
            </a:r>
          </a:p>
        </p:txBody>
      </p:sp>
      <p:sp>
        <p:nvSpPr>
          <p:cNvPr id="2" name="Slide Number Placeholder 1"/>
          <p:cNvSpPr>
            <a:spLocks noGrp="1"/>
          </p:cNvSpPr>
          <p:nvPr>
            <p:ph type="sldNum" sz="quarter" idx="12"/>
          </p:nvPr>
        </p:nvSpPr>
        <p:spPr/>
        <p:txBody>
          <a:bodyPr/>
          <a:lstStyle/>
          <a:p>
            <a:fld id="{1F340669-7E77-45FC-9F5C-F1A1BEE8FFE6}" type="slidenum">
              <a:rPr lang="en-US" smtClean="0"/>
              <a:t>131</a:t>
            </a:fld>
            <a:endParaRPr lang="en-US"/>
          </a:p>
        </p:txBody>
      </p:sp>
    </p:spTree>
    <p:extLst>
      <p:ext uri="{BB962C8B-B14F-4D97-AF65-F5344CB8AC3E}">
        <p14:creationId xmlns:p14="http://schemas.microsoft.com/office/powerpoint/2010/main" val="258352666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eaLnBrk="1" hangingPunct="1"/>
            <a:r>
              <a:rPr lang="en-US" smtClean="0"/>
              <a:t>Non-Capsular patterns:</a:t>
            </a:r>
          </a:p>
        </p:txBody>
      </p:sp>
      <p:sp>
        <p:nvSpPr>
          <p:cNvPr id="158723" name="Rectangle 3"/>
          <p:cNvSpPr>
            <a:spLocks noGrp="1" noChangeArrowheads="1"/>
          </p:cNvSpPr>
          <p:nvPr>
            <p:ph type="body" idx="1"/>
          </p:nvPr>
        </p:nvSpPr>
        <p:spPr/>
        <p:txBody>
          <a:bodyPr/>
          <a:lstStyle/>
          <a:p>
            <a:pPr eaLnBrk="1" hangingPunct="1"/>
            <a:r>
              <a:rPr lang="en-US" smtClean="0"/>
              <a:t>There can be limitations or restrictions to movement caused by structures other than the capsule. </a:t>
            </a:r>
          </a:p>
          <a:p>
            <a:pPr eaLnBrk="1" hangingPunct="1"/>
            <a:r>
              <a:rPr lang="en-US" smtClean="0"/>
              <a:t>3 types of non-capsular patterns</a:t>
            </a:r>
          </a:p>
          <a:p>
            <a:pPr lvl="1" eaLnBrk="1" hangingPunct="1"/>
            <a:r>
              <a:rPr lang="en-US" smtClean="0"/>
              <a:t>1.  ligament adhesion  </a:t>
            </a:r>
          </a:p>
          <a:p>
            <a:pPr lvl="1" eaLnBrk="1" hangingPunct="1"/>
            <a:r>
              <a:rPr lang="en-US" smtClean="0"/>
              <a:t>2.  internal derangement </a:t>
            </a:r>
          </a:p>
          <a:p>
            <a:pPr lvl="1" eaLnBrk="1" hangingPunct="1"/>
            <a:r>
              <a:rPr lang="en-US" smtClean="0"/>
              <a:t>3.  Extra-articular lesion </a:t>
            </a:r>
          </a:p>
        </p:txBody>
      </p:sp>
      <p:sp>
        <p:nvSpPr>
          <p:cNvPr id="2" name="Slide Number Placeholder 1"/>
          <p:cNvSpPr>
            <a:spLocks noGrp="1"/>
          </p:cNvSpPr>
          <p:nvPr>
            <p:ph type="sldNum" sz="quarter" idx="12"/>
          </p:nvPr>
        </p:nvSpPr>
        <p:spPr/>
        <p:txBody>
          <a:bodyPr/>
          <a:lstStyle/>
          <a:p>
            <a:fld id="{1F340669-7E77-45FC-9F5C-F1A1BEE8FFE6}" type="slidenum">
              <a:rPr lang="en-US" smtClean="0"/>
              <a:t>132</a:t>
            </a:fld>
            <a:endParaRPr lang="en-US"/>
          </a:p>
        </p:txBody>
      </p:sp>
    </p:spTree>
    <p:extLst>
      <p:ext uri="{BB962C8B-B14F-4D97-AF65-F5344CB8AC3E}">
        <p14:creationId xmlns:p14="http://schemas.microsoft.com/office/powerpoint/2010/main" val="113657294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r>
              <a:rPr lang="en-US" b="1" smtClean="0"/>
              <a:t>Inert</a:t>
            </a:r>
            <a:r>
              <a:rPr lang="en-US" smtClean="0"/>
              <a:t> structures</a:t>
            </a:r>
          </a:p>
        </p:txBody>
      </p:sp>
      <p:sp>
        <p:nvSpPr>
          <p:cNvPr id="159747" name="Rectangle 3"/>
          <p:cNvSpPr>
            <a:spLocks noGrp="1" noChangeArrowheads="1"/>
          </p:cNvSpPr>
          <p:nvPr>
            <p:ph type="body" idx="1"/>
          </p:nvPr>
        </p:nvSpPr>
        <p:spPr/>
        <p:txBody>
          <a:bodyPr/>
          <a:lstStyle/>
          <a:p>
            <a:pPr eaLnBrk="1" hangingPunct="1"/>
            <a:r>
              <a:rPr lang="en-US" smtClean="0"/>
              <a:t>Non-contractile structures:  ligaments, nerves, blood vessels</a:t>
            </a:r>
          </a:p>
          <a:p>
            <a:pPr eaLnBrk="1" hangingPunct="1"/>
            <a:r>
              <a:rPr lang="en-US" smtClean="0"/>
              <a:t>Within the body are evaluated by the degree of pain which occurs, and the type of limitation that occurs in the body.</a:t>
            </a:r>
          </a:p>
          <a:p>
            <a:pPr eaLnBrk="1" hangingPunct="1"/>
            <a:r>
              <a:rPr lang="en-US" smtClean="0"/>
              <a:t>Cyriax :  four classic patterns</a:t>
            </a:r>
          </a:p>
        </p:txBody>
      </p:sp>
      <p:sp>
        <p:nvSpPr>
          <p:cNvPr id="2" name="Slide Number Placeholder 1"/>
          <p:cNvSpPr>
            <a:spLocks noGrp="1"/>
          </p:cNvSpPr>
          <p:nvPr>
            <p:ph type="sldNum" sz="quarter" idx="12"/>
          </p:nvPr>
        </p:nvSpPr>
        <p:spPr/>
        <p:txBody>
          <a:bodyPr/>
          <a:lstStyle/>
          <a:p>
            <a:fld id="{1F340669-7E77-45FC-9F5C-F1A1BEE8FFE6}" type="slidenum">
              <a:rPr lang="en-US" smtClean="0"/>
              <a:t>133</a:t>
            </a:fld>
            <a:endParaRPr lang="en-US"/>
          </a:p>
        </p:txBody>
      </p:sp>
    </p:spTree>
    <p:extLst>
      <p:ext uri="{BB962C8B-B14F-4D97-AF65-F5344CB8AC3E}">
        <p14:creationId xmlns:p14="http://schemas.microsoft.com/office/powerpoint/2010/main" val="3998152975"/>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eaLnBrk="1" hangingPunct="1"/>
            <a:r>
              <a:rPr lang="en-US" smtClean="0"/>
              <a:t>1.  Normal:</a:t>
            </a:r>
          </a:p>
        </p:txBody>
      </p:sp>
      <p:sp>
        <p:nvSpPr>
          <p:cNvPr id="160771" name="Rectangle 3"/>
          <p:cNvSpPr>
            <a:spLocks noGrp="1" noChangeArrowheads="1"/>
          </p:cNvSpPr>
          <p:nvPr>
            <p:ph type="body" idx="1"/>
          </p:nvPr>
        </p:nvSpPr>
        <p:spPr/>
        <p:txBody>
          <a:bodyPr/>
          <a:lstStyle/>
          <a:p>
            <a:pPr eaLnBrk="1" hangingPunct="1"/>
            <a:r>
              <a:rPr lang="en-US" smtClean="0"/>
              <a:t>ROM is full </a:t>
            </a:r>
          </a:p>
          <a:p>
            <a:pPr eaLnBrk="1" hangingPunct="1"/>
            <a:r>
              <a:rPr lang="en-US" smtClean="0"/>
              <a:t>no pain </a:t>
            </a:r>
          </a:p>
          <a:p>
            <a:pPr eaLnBrk="1" hangingPunct="1"/>
            <a:r>
              <a:rPr lang="en-US" smtClean="0"/>
              <a:t>no lesion in the inert tissue tested </a:t>
            </a:r>
          </a:p>
          <a:p>
            <a:pPr eaLnBrk="1" hangingPunct="1"/>
            <a:r>
              <a:rPr lang="en-US" smtClean="0"/>
              <a:t>may be a lesion elsewhere </a:t>
            </a:r>
          </a:p>
        </p:txBody>
      </p:sp>
      <p:sp>
        <p:nvSpPr>
          <p:cNvPr id="2" name="Slide Number Placeholder 1"/>
          <p:cNvSpPr>
            <a:spLocks noGrp="1"/>
          </p:cNvSpPr>
          <p:nvPr>
            <p:ph type="sldNum" sz="quarter" idx="12"/>
          </p:nvPr>
        </p:nvSpPr>
        <p:spPr/>
        <p:txBody>
          <a:bodyPr/>
          <a:lstStyle/>
          <a:p>
            <a:fld id="{1F340669-7E77-45FC-9F5C-F1A1BEE8FFE6}" type="slidenum">
              <a:rPr lang="en-US" smtClean="0"/>
              <a:t>134</a:t>
            </a:fld>
            <a:endParaRPr lang="en-US"/>
          </a:p>
        </p:txBody>
      </p:sp>
    </p:spTree>
    <p:extLst>
      <p:ext uri="{BB962C8B-B14F-4D97-AF65-F5344CB8AC3E}">
        <p14:creationId xmlns:p14="http://schemas.microsoft.com/office/powerpoint/2010/main" val="1837251602"/>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eaLnBrk="1" hangingPunct="1"/>
            <a:r>
              <a:rPr lang="en-US" smtClean="0"/>
              <a:t>2.  Abnormal</a:t>
            </a:r>
          </a:p>
        </p:txBody>
      </p:sp>
      <p:sp>
        <p:nvSpPr>
          <p:cNvPr id="161795" name="Rectangle 3"/>
          <p:cNvSpPr>
            <a:spLocks noGrp="1" noChangeArrowheads="1"/>
          </p:cNvSpPr>
          <p:nvPr>
            <p:ph type="body" idx="1"/>
          </p:nvPr>
        </p:nvSpPr>
        <p:spPr/>
        <p:txBody>
          <a:bodyPr/>
          <a:lstStyle/>
          <a:p>
            <a:pPr eaLnBrk="1" hangingPunct="1">
              <a:lnSpc>
                <a:spcPct val="90000"/>
              </a:lnSpc>
            </a:pPr>
            <a:r>
              <a:rPr lang="en-US" smtClean="0"/>
              <a:t>Limited PROM in some directions </a:t>
            </a:r>
          </a:p>
          <a:p>
            <a:pPr eaLnBrk="1" hangingPunct="1">
              <a:lnSpc>
                <a:spcPct val="90000"/>
              </a:lnSpc>
            </a:pPr>
            <a:r>
              <a:rPr lang="en-US" smtClean="0"/>
              <a:t>painful with an abnormal end feel</a:t>
            </a:r>
          </a:p>
          <a:p>
            <a:pPr eaLnBrk="1" hangingPunct="1">
              <a:lnSpc>
                <a:spcPct val="90000"/>
              </a:lnSpc>
            </a:pPr>
            <a:r>
              <a:rPr lang="en-US" smtClean="0"/>
              <a:t>Movements that stretch or move the affected structure cause pain.</a:t>
            </a:r>
          </a:p>
          <a:p>
            <a:pPr eaLnBrk="1" hangingPunct="1">
              <a:lnSpc>
                <a:spcPct val="90000"/>
              </a:lnSpc>
            </a:pPr>
            <a:r>
              <a:rPr lang="en-US" smtClean="0"/>
              <a:t>Could indicate a first or second degree strain of the ligament, local adhesion, internal derangement, extra-articular limitation</a:t>
            </a:r>
          </a:p>
        </p:txBody>
      </p:sp>
      <p:sp>
        <p:nvSpPr>
          <p:cNvPr id="2" name="Slide Number Placeholder 1"/>
          <p:cNvSpPr>
            <a:spLocks noGrp="1"/>
          </p:cNvSpPr>
          <p:nvPr>
            <p:ph type="sldNum" sz="quarter" idx="12"/>
          </p:nvPr>
        </p:nvSpPr>
        <p:spPr/>
        <p:txBody>
          <a:bodyPr/>
          <a:lstStyle/>
          <a:p>
            <a:fld id="{1F340669-7E77-45FC-9F5C-F1A1BEE8FFE6}" type="slidenum">
              <a:rPr lang="en-US" smtClean="0"/>
              <a:t>135</a:t>
            </a:fld>
            <a:endParaRPr lang="en-US"/>
          </a:p>
        </p:txBody>
      </p:sp>
    </p:spTree>
    <p:extLst>
      <p:ext uri="{BB962C8B-B14F-4D97-AF65-F5344CB8AC3E}">
        <p14:creationId xmlns:p14="http://schemas.microsoft.com/office/powerpoint/2010/main" val="1298649833"/>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eaLnBrk="1" hangingPunct="1"/>
            <a:r>
              <a:rPr lang="en-US" smtClean="0"/>
              <a:t>3.  Abnormal</a:t>
            </a:r>
          </a:p>
        </p:txBody>
      </p:sp>
      <p:sp>
        <p:nvSpPr>
          <p:cNvPr id="162819" name="Rectangle 3"/>
          <p:cNvSpPr>
            <a:spLocks noGrp="1" noChangeArrowheads="1"/>
          </p:cNvSpPr>
          <p:nvPr>
            <p:ph type="body" idx="1"/>
          </p:nvPr>
        </p:nvSpPr>
        <p:spPr/>
        <p:txBody>
          <a:bodyPr/>
          <a:lstStyle/>
          <a:p>
            <a:pPr eaLnBrk="1" hangingPunct="1"/>
            <a:r>
              <a:rPr lang="en-US" smtClean="0"/>
              <a:t>Limited PROM, pain free</a:t>
            </a:r>
          </a:p>
          <a:p>
            <a:pPr eaLnBrk="1" hangingPunct="1"/>
            <a:r>
              <a:rPr lang="en-US" smtClean="0"/>
              <a:t>abnormal end feel</a:t>
            </a:r>
          </a:p>
          <a:p>
            <a:pPr eaLnBrk="1" hangingPunct="1"/>
            <a:r>
              <a:rPr lang="en-US" smtClean="0"/>
              <a:t>end feel is generally bone to bone</a:t>
            </a:r>
          </a:p>
          <a:p>
            <a:pPr eaLnBrk="1" hangingPunct="1"/>
            <a:r>
              <a:rPr lang="en-US" smtClean="0"/>
              <a:t>Indicates symptomless OA</a:t>
            </a:r>
          </a:p>
          <a:p>
            <a:pPr eaLnBrk="1" hangingPunct="1"/>
            <a:r>
              <a:rPr lang="en-US" smtClean="0"/>
              <a:t>Don’t treat unless painful as it could cause more of a problem.</a:t>
            </a:r>
          </a:p>
        </p:txBody>
      </p:sp>
      <p:sp>
        <p:nvSpPr>
          <p:cNvPr id="2" name="Slide Number Placeholder 1"/>
          <p:cNvSpPr>
            <a:spLocks noGrp="1"/>
          </p:cNvSpPr>
          <p:nvPr>
            <p:ph type="sldNum" sz="quarter" idx="12"/>
          </p:nvPr>
        </p:nvSpPr>
        <p:spPr/>
        <p:txBody>
          <a:bodyPr/>
          <a:lstStyle/>
          <a:p>
            <a:fld id="{1F340669-7E77-45FC-9F5C-F1A1BEE8FFE6}" type="slidenum">
              <a:rPr lang="en-US" smtClean="0"/>
              <a:t>136</a:t>
            </a:fld>
            <a:endParaRPr lang="en-US"/>
          </a:p>
        </p:txBody>
      </p:sp>
    </p:spTree>
    <p:extLst>
      <p:ext uri="{BB962C8B-B14F-4D97-AF65-F5344CB8AC3E}">
        <p14:creationId xmlns:p14="http://schemas.microsoft.com/office/powerpoint/2010/main" val="16218187"/>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pPr eaLnBrk="1" hangingPunct="1"/>
            <a:r>
              <a:rPr lang="en-US" smtClean="0"/>
              <a:t>4.  Abnormal</a:t>
            </a:r>
          </a:p>
        </p:txBody>
      </p:sp>
      <p:sp>
        <p:nvSpPr>
          <p:cNvPr id="163843" name="Rectangle 3"/>
          <p:cNvSpPr>
            <a:spLocks noGrp="1" noChangeArrowheads="1"/>
          </p:cNvSpPr>
          <p:nvPr>
            <p:ph type="body" idx="1"/>
          </p:nvPr>
        </p:nvSpPr>
        <p:spPr/>
        <p:txBody>
          <a:bodyPr/>
          <a:lstStyle/>
          <a:p>
            <a:pPr eaLnBrk="1" hangingPunct="1"/>
            <a:r>
              <a:rPr lang="en-US" smtClean="0"/>
              <a:t>Limited PROM </a:t>
            </a:r>
          </a:p>
          <a:p>
            <a:pPr eaLnBrk="1" hangingPunct="1"/>
            <a:r>
              <a:rPr lang="en-US" smtClean="0"/>
              <a:t>pain in all directions</a:t>
            </a:r>
          </a:p>
          <a:p>
            <a:pPr eaLnBrk="1" hangingPunct="1"/>
            <a:r>
              <a:rPr lang="en-US" smtClean="0"/>
              <a:t>abnormal end feel</a:t>
            </a:r>
          </a:p>
          <a:p>
            <a:pPr eaLnBrk="1" hangingPunct="1"/>
            <a:r>
              <a:rPr lang="en-US" smtClean="0"/>
              <a:t>Entire joint is affected</a:t>
            </a:r>
          </a:p>
          <a:p>
            <a:pPr eaLnBrk="1" hangingPunct="1"/>
            <a:r>
              <a:rPr lang="en-US" smtClean="0"/>
              <a:t>Capsular pattern is present and in correct proportions. </a:t>
            </a:r>
          </a:p>
        </p:txBody>
      </p:sp>
      <p:sp>
        <p:nvSpPr>
          <p:cNvPr id="2" name="Slide Number Placeholder 1"/>
          <p:cNvSpPr>
            <a:spLocks noGrp="1"/>
          </p:cNvSpPr>
          <p:nvPr>
            <p:ph type="sldNum" sz="quarter" idx="12"/>
          </p:nvPr>
        </p:nvSpPr>
        <p:spPr/>
        <p:txBody>
          <a:bodyPr/>
          <a:lstStyle/>
          <a:p>
            <a:fld id="{1F340669-7E77-45FC-9F5C-F1A1BEE8FFE6}" type="slidenum">
              <a:rPr lang="en-US" smtClean="0"/>
              <a:t>137</a:t>
            </a:fld>
            <a:endParaRPr lang="en-US"/>
          </a:p>
        </p:txBody>
      </p:sp>
    </p:spTree>
    <p:extLst>
      <p:ext uri="{BB962C8B-B14F-4D97-AF65-F5344CB8AC3E}">
        <p14:creationId xmlns:p14="http://schemas.microsoft.com/office/powerpoint/2010/main" val="283910231"/>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pPr eaLnBrk="1" hangingPunct="1"/>
            <a:r>
              <a:rPr lang="en-US" b="1" smtClean="0"/>
              <a:t>Contractile tissue</a:t>
            </a:r>
            <a:r>
              <a:rPr lang="en-US" smtClean="0"/>
              <a:t>:</a:t>
            </a:r>
          </a:p>
        </p:txBody>
      </p:sp>
      <p:sp>
        <p:nvSpPr>
          <p:cNvPr id="164867" name="Rectangle 3"/>
          <p:cNvSpPr>
            <a:spLocks noGrp="1" noChangeArrowheads="1"/>
          </p:cNvSpPr>
          <p:nvPr>
            <p:ph type="body" idx="1"/>
          </p:nvPr>
        </p:nvSpPr>
        <p:spPr/>
        <p:txBody>
          <a:bodyPr/>
          <a:lstStyle/>
          <a:p>
            <a:pPr eaLnBrk="1" hangingPunct="1"/>
            <a:r>
              <a:rPr lang="en-US" smtClean="0"/>
              <a:t>Musculotendinous tissue</a:t>
            </a:r>
          </a:p>
          <a:p>
            <a:pPr eaLnBrk="1" hangingPunct="1"/>
            <a:r>
              <a:rPr lang="en-US" smtClean="0"/>
              <a:t>Active contraction of muscle is painful</a:t>
            </a:r>
          </a:p>
          <a:p>
            <a:pPr eaLnBrk="1" hangingPunct="1"/>
            <a:r>
              <a:rPr lang="en-US" smtClean="0"/>
              <a:t>passive stretch of the muscle will also be painful.</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138</a:t>
            </a:fld>
            <a:endParaRPr lang="en-US"/>
          </a:p>
        </p:txBody>
      </p:sp>
    </p:spTree>
    <p:extLst>
      <p:ext uri="{BB962C8B-B14F-4D97-AF65-F5344CB8AC3E}">
        <p14:creationId xmlns:p14="http://schemas.microsoft.com/office/powerpoint/2010/main" val="858316963"/>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eaLnBrk="1" hangingPunct="1"/>
            <a:endParaRPr lang="en-US" smtClean="0"/>
          </a:p>
        </p:txBody>
      </p:sp>
      <p:sp>
        <p:nvSpPr>
          <p:cNvPr id="165891" name="Rectangle 3"/>
          <p:cNvSpPr>
            <a:spLocks noGrp="1" noChangeArrowheads="1"/>
          </p:cNvSpPr>
          <p:nvPr>
            <p:ph type="body" idx="1"/>
          </p:nvPr>
        </p:nvSpPr>
        <p:spPr/>
        <p:txBody>
          <a:bodyPr/>
          <a:lstStyle/>
          <a:p>
            <a:pPr eaLnBrk="1" hangingPunct="1"/>
            <a:r>
              <a:rPr lang="en-US" smtClean="0"/>
              <a:t>Only one resisted test will cause pain unless: </a:t>
            </a:r>
          </a:p>
          <a:p>
            <a:pPr lvl="1" eaLnBrk="1" hangingPunct="1"/>
            <a:r>
              <a:rPr lang="en-US" smtClean="0"/>
              <a:t>1.  psychogenic component, emotional hypersensitivity or problems</a:t>
            </a:r>
          </a:p>
          <a:p>
            <a:pPr lvl="1" eaLnBrk="1" hangingPunct="1"/>
            <a:r>
              <a:rPr lang="en-US" smtClean="0"/>
              <a:t>2.  Acute lesion where everything is painful</a:t>
            </a:r>
          </a:p>
          <a:p>
            <a:pPr lvl="1" eaLnBrk="1" hangingPunct="1"/>
            <a:r>
              <a:rPr lang="en-US" smtClean="0"/>
              <a:t>3.  fatigue</a:t>
            </a:r>
          </a:p>
          <a:p>
            <a:pPr eaLnBrk="1" hangingPunct="1"/>
            <a:r>
              <a:rPr lang="en-US" smtClean="0"/>
              <a:t>4 classic patterns </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139</a:t>
            </a:fld>
            <a:endParaRPr lang="en-US"/>
          </a:p>
        </p:txBody>
      </p:sp>
    </p:spTree>
    <p:extLst>
      <p:ext uri="{BB962C8B-B14F-4D97-AF65-F5344CB8AC3E}">
        <p14:creationId xmlns:p14="http://schemas.microsoft.com/office/powerpoint/2010/main" val="40122289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How Acute is the injury?</a:t>
            </a:r>
          </a:p>
        </p:txBody>
      </p:sp>
      <p:sp>
        <p:nvSpPr>
          <p:cNvPr id="14339" name="Rectangle 3"/>
          <p:cNvSpPr>
            <a:spLocks noGrp="1" noChangeArrowheads="1"/>
          </p:cNvSpPr>
          <p:nvPr>
            <p:ph type="body" sz="half" idx="1"/>
          </p:nvPr>
        </p:nvSpPr>
        <p:spPr>
          <a:xfrm>
            <a:off x="457200" y="1600200"/>
            <a:ext cx="4033838" cy="4525963"/>
          </a:xfrm>
        </p:spPr>
        <p:txBody>
          <a:bodyPr/>
          <a:lstStyle/>
          <a:p>
            <a:pPr eaLnBrk="1" hangingPunct="1">
              <a:lnSpc>
                <a:spcPct val="90000"/>
              </a:lnSpc>
            </a:pPr>
            <a:r>
              <a:rPr lang="en-US" sz="2000" smtClean="0"/>
              <a:t>In terms of pain</a:t>
            </a:r>
          </a:p>
          <a:p>
            <a:pPr eaLnBrk="1" hangingPunct="1">
              <a:lnSpc>
                <a:spcPct val="90000"/>
              </a:lnSpc>
            </a:pPr>
            <a:endParaRPr lang="en-US" sz="2000" smtClean="0"/>
          </a:p>
          <a:p>
            <a:pPr eaLnBrk="1" hangingPunct="1">
              <a:lnSpc>
                <a:spcPct val="90000"/>
              </a:lnSpc>
            </a:pPr>
            <a:r>
              <a:rPr lang="en-US" sz="2000" smtClean="0"/>
              <a:t>Time since onset of symptoms</a:t>
            </a:r>
          </a:p>
          <a:p>
            <a:pPr eaLnBrk="1" hangingPunct="1">
              <a:lnSpc>
                <a:spcPct val="90000"/>
              </a:lnSpc>
            </a:pPr>
            <a:endParaRPr lang="en-US" sz="2000" smtClean="0"/>
          </a:p>
          <a:p>
            <a:pPr eaLnBrk="1" hangingPunct="1">
              <a:lnSpc>
                <a:spcPct val="90000"/>
              </a:lnSpc>
            </a:pPr>
            <a:r>
              <a:rPr lang="en-US" sz="2000" smtClean="0"/>
              <a:t>Length of Time pain lasts</a:t>
            </a:r>
          </a:p>
          <a:p>
            <a:pPr eaLnBrk="1" hangingPunct="1">
              <a:lnSpc>
                <a:spcPct val="90000"/>
              </a:lnSpc>
            </a:pPr>
            <a:endParaRPr lang="en-US" sz="2000" smtClean="0"/>
          </a:p>
          <a:p>
            <a:pPr eaLnBrk="1" hangingPunct="1">
              <a:lnSpc>
                <a:spcPct val="90000"/>
              </a:lnSpc>
            </a:pPr>
            <a:r>
              <a:rPr lang="en-US" sz="2000" smtClean="0"/>
              <a:t>Acute</a:t>
            </a:r>
          </a:p>
          <a:p>
            <a:pPr eaLnBrk="1" hangingPunct="1">
              <a:lnSpc>
                <a:spcPct val="90000"/>
              </a:lnSpc>
            </a:pPr>
            <a:r>
              <a:rPr lang="en-US" sz="2000" smtClean="0"/>
              <a:t>Sub-acute</a:t>
            </a:r>
          </a:p>
          <a:p>
            <a:pPr eaLnBrk="1" hangingPunct="1">
              <a:lnSpc>
                <a:spcPct val="90000"/>
              </a:lnSpc>
            </a:pPr>
            <a:r>
              <a:rPr lang="en-US" sz="2000" smtClean="0"/>
              <a:t>Chronic</a:t>
            </a:r>
          </a:p>
          <a:p>
            <a:pPr eaLnBrk="1" hangingPunct="1">
              <a:lnSpc>
                <a:spcPct val="90000"/>
              </a:lnSpc>
            </a:pPr>
            <a:endParaRPr lang="en-US" sz="2000" smtClean="0"/>
          </a:p>
          <a:p>
            <a:pPr eaLnBrk="1" hangingPunct="1">
              <a:lnSpc>
                <a:spcPct val="90000"/>
              </a:lnSpc>
            </a:pPr>
            <a:endParaRPr lang="en-US" sz="2000" smtClean="0"/>
          </a:p>
          <a:p>
            <a:pPr eaLnBrk="1" hangingPunct="1">
              <a:lnSpc>
                <a:spcPct val="90000"/>
              </a:lnSpc>
            </a:pPr>
            <a:r>
              <a:rPr lang="en-US" sz="2000" smtClean="0"/>
              <a:t>Other Symptoms</a:t>
            </a:r>
          </a:p>
        </p:txBody>
      </p:sp>
      <p:pic>
        <p:nvPicPr>
          <p:cNvPr id="14340" name="Picture 4" descr="crcdxsnm[1]"/>
          <p:cNvPicPr>
            <a:picLocks noGrp="1" noChangeAspect="1" noChangeArrowheads="1"/>
          </p:cNvPicPr>
          <p:nvPr>
            <p:ph sz="quarter" idx="2"/>
          </p:nvPr>
        </p:nvPicPr>
        <p:blipFill>
          <a:blip r:embed="rId2" cstate="print"/>
          <a:srcRect/>
          <a:stretch>
            <a:fillRect/>
          </a:stretch>
        </p:blipFill>
        <p:spPr>
          <a:xfrm>
            <a:off x="3716338" y="3136900"/>
            <a:ext cx="4645025" cy="2728913"/>
          </a:xfrm>
          <a:noFill/>
        </p:spPr>
      </p:pic>
      <p:sp>
        <p:nvSpPr>
          <p:cNvPr id="2" name="Slide Number Placeholder 1"/>
          <p:cNvSpPr>
            <a:spLocks noGrp="1"/>
          </p:cNvSpPr>
          <p:nvPr>
            <p:ph type="sldNum" sz="quarter" idx="12"/>
          </p:nvPr>
        </p:nvSpPr>
        <p:spPr/>
        <p:txBody>
          <a:bodyPr/>
          <a:lstStyle/>
          <a:p>
            <a:pPr>
              <a:defRPr/>
            </a:pPr>
            <a:fld id="{5FE0B333-3474-4CE5-A0B7-777672058BFE}" type="slidenum">
              <a:rPr lang="en-US" smtClean="0"/>
              <a:pPr>
                <a:defRPr/>
              </a:pPr>
              <a:t>14</a:t>
            </a:fld>
            <a:endParaRPr lang="en-US"/>
          </a:p>
        </p:txBody>
      </p:sp>
    </p:spTree>
    <p:extLst>
      <p:ext uri="{BB962C8B-B14F-4D97-AF65-F5344CB8AC3E}">
        <p14:creationId xmlns:p14="http://schemas.microsoft.com/office/powerpoint/2010/main" val="192864381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eaLnBrk="1" hangingPunct="1"/>
            <a:r>
              <a:rPr lang="en-US" smtClean="0"/>
              <a:t>1.  Strong and painfree:</a:t>
            </a:r>
          </a:p>
        </p:txBody>
      </p:sp>
      <p:sp>
        <p:nvSpPr>
          <p:cNvPr id="166915" name="Rectangle 3"/>
          <p:cNvSpPr>
            <a:spLocks noGrp="1" noChangeArrowheads="1"/>
          </p:cNvSpPr>
          <p:nvPr>
            <p:ph type="body" idx="1"/>
          </p:nvPr>
        </p:nvSpPr>
        <p:spPr/>
        <p:txBody>
          <a:bodyPr/>
          <a:lstStyle/>
          <a:p>
            <a:pPr eaLnBrk="1" hangingPunct="1"/>
            <a:r>
              <a:rPr lang="en-US" smtClean="0"/>
              <a:t>no lesion of muscles being tested</a:t>
            </a:r>
          </a:p>
        </p:txBody>
      </p:sp>
      <p:sp>
        <p:nvSpPr>
          <p:cNvPr id="2" name="Slide Number Placeholder 1"/>
          <p:cNvSpPr>
            <a:spLocks noGrp="1"/>
          </p:cNvSpPr>
          <p:nvPr>
            <p:ph type="sldNum" sz="quarter" idx="12"/>
          </p:nvPr>
        </p:nvSpPr>
        <p:spPr/>
        <p:txBody>
          <a:bodyPr/>
          <a:lstStyle/>
          <a:p>
            <a:fld id="{1F340669-7E77-45FC-9F5C-F1A1BEE8FFE6}" type="slidenum">
              <a:rPr lang="en-US" smtClean="0"/>
              <a:t>140</a:t>
            </a:fld>
            <a:endParaRPr lang="en-US"/>
          </a:p>
        </p:txBody>
      </p:sp>
    </p:spTree>
    <p:extLst>
      <p:ext uri="{BB962C8B-B14F-4D97-AF65-F5344CB8AC3E}">
        <p14:creationId xmlns:p14="http://schemas.microsoft.com/office/powerpoint/2010/main" val="3012383575"/>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eaLnBrk="1" hangingPunct="1"/>
            <a:r>
              <a:rPr lang="en-US" dirty="0" smtClean="0"/>
              <a:t>2.  Strong and painful:</a:t>
            </a:r>
          </a:p>
        </p:txBody>
      </p:sp>
      <p:sp>
        <p:nvSpPr>
          <p:cNvPr id="167939" name="Rectangle 3"/>
          <p:cNvSpPr>
            <a:spLocks noGrp="1" noChangeArrowheads="1"/>
          </p:cNvSpPr>
          <p:nvPr>
            <p:ph type="body" idx="1"/>
          </p:nvPr>
        </p:nvSpPr>
        <p:spPr/>
        <p:txBody>
          <a:bodyPr/>
          <a:lstStyle/>
          <a:p>
            <a:pPr eaLnBrk="1" hangingPunct="1"/>
            <a:r>
              <a:rPr lang="en-US" smtClean="0"/>
              <a:t>local lesion of muscle or tendon</a:t>
            </a:r>
          </a:p>
          <a:p>
            <a:pPr eaLnBrk="1" hangingPunct="1"/>
            <a:r>
              <a:rPr lang="en-US" smtClean="0"/>
              <a:t>1st or 2nd degree strain </a:t>
            </a:r>
          </a:p>
          <a:p>
            <a:pPr eaLnBrk="1" hangingPunct="1"/>
            <a:r>
              <a:rPr lang="en-US" smtClean="0"/>
              <a:t>no primary limitation of PROM but can develop secondary joint stiffness</a:t>
            </a:r>
          </a:p>
        </p:txBody>
      </p:sp>
      <p:sp>
        <p:nvSpPr>
          <p:cNvPr id="2" name="Slide Number Placeholder 1"/>
          <p:cNvSpPr>
            <a:spLocks noGrp="1"/>
          </p:cNvSpPr>
          <p:nvPr>
            <p:ph type="sldNum" sz="quarter" idx="12"/>
          </p:nvPr>
        </p:nvSpPr>
        <p:spPr/>
        <p:txBody>
          <a:bodyPr/>
          <a:lstStyle/>
          <a:p>
            <a:fld id="{1F340669-7E77-45FC-9F5C-F1A1BEE8FFE6}" type="slidenum">
              <a:rPr lang="en-US" smtClean="0"/>
              <a:t>141</a:t>
            </a:fld>
            <a:endParaRPr lang="en-US"/>
          </a:p>
        </p:txBody>
      </p:sp>
    </p:spTree>
    <p:extLst>
      <p:ext uri="{BB962C8B-B14F-4D97-AF65-F5344CB8AC3E}">
        <p14:creationId xmlns:p14="http://schemas.microsoft.com/office/powerpoint/2010/main" val="2441650598"/>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r>
              <a:rPr lang="en-US" dirty="0" smtClean="0"/>
              <a:t>3.  Weak and painful:</a:t>
            </a:r>
          </a:p>
        </p:txBody>
      </p:sp>
      <p:sp>
        <p:nvSpPr>
          <p:cNvPr id="168963" name="Rectangle 3"/>
          <p:cNvSpPr>
            <a:spLocks noGrp="1" noChangeArrowheads="1"/>
          </p:cNvSpPr>
          <p:nvPr>
            <p:ph type="body" idx="1"/>
          </p:nvPr>
        </p:nvSpPr>
        <p:spPr/>
        <p:txBody>
          <a:bodyPr/>
          <a:lstStyle/>
          <a:p>
            <a:pPr eaLnBrk="1" hangingPunct="1"/>
            <a:r>
              <a:rPr lang="en-US" smtClean="0"/>
              <a:t>severe lesion around the joint</a:t>
            </a:r>
          </a:p>
          <a:p>
            <a:pPr eaLnBrk="1" hangingPunct="1"/>
            <a:r>
              <a:rPr lang="en-US" smtClean="0"/>
              <a:t>weakness or reflex inhibition of the muscles around the joint</a:t>
            </a:r>
          </a:p>
          <a:p>
            <a:pPr eaLnBrk="1" hangingPunct="1"/>
            <a:r>
              <a:rPr lang="en-US" smtClean="0"/>
              <a:t>? fracture</a:t>
            </a:r>
          </a:p>
        </p:txBody>
      </p:sp>
      <p:sp>
        <p:nvSpPr>
          <p:cNvPr id="2" name="Slide Number Placeholder 1"/>
          <p:cNvSpPr>
            <a:spLocks noGrp="1"/>
          </p:cNvSpPr>
          <p:nvPr>
            <p:ph type="sldNum" sz="quarter" idx="12"/>
          </p:nvPr>
        </p:nvSpPr>
        <p:spPr/>
        <p:txBody>
          <a:bodyPr/>
          <a:lstStyle/>
          <a:p>
            <a:fld id="{1F340669-7E77-45FC-9F5C-F1A1BEE8FFE6}" type="slidenum">
              <a:rPr lang="en-US" smtClean="0"/>
              <a:t>142</a:t>
            </a:fld>
            <a:endParaRPr lang="en-US"/>
          </a:p>
        </p:txBody>
      </p:sp>
    </p:spTree>
    <p:extLst>
      <p:ext uri="{BB962C8B-B14F-4D97-AF65-F5344CB8AC3E}">
        <p14:creationId xmlns:p14="http://schemas.microsoft.com/office/powerpoint/2010/main" val="3847073247"/>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pPr eaLnBrk="1" hangingPunct="1"/>
            <a:r>
              <a:rPr lang="en-US" dirty="0" smtClean="0"/>
              <a:t>4.  Weak and pain free:</a:t>
            </a:r>
          </a:p>
        </p:txBody>
      </p:sp>
      <p:sp>
        <p:nvSpPr>
          <p:cNvPr id="169987" name="Rectangle 3"/>
          <p:cNvSpPr>
            <a:spLocks noGrp="1" noChangeArrowheads="1"/>
          </p:cNvSpPr>
          <p:nvPr>
            <p:ph type="body" idx="1"/>
          </p:nvPr>
        </p:nvSpPr>
        <p:spPr/>
        <p:txBody>
          <a:bodyPr/>
          <a:lstStyle/>
          <a:p>
            <a:pPr eaLnBrk="1" hangingPunct="1"/>
            <a:r>
              <a:rPr lang="en-US" smtClean="0"/>
              <a:t>rupture of the muscle/ third degree strain  </a:t>
            </a:r>
          </a:p>
          <a:p>
            <a:pPr eaLnBrk="1" hangingPunct="1"/>
            <a:r>
              <a:rPr lang="en-US" smtClean="0"/>
              <a:t>involvement of the nerve supplying the muscle</a:t>
            </a:r>
          </a:p>
        </p:txBody>
      </p:sp>
      <p:sp>
        <p:nvSpPr>
          <p:cNvPr id="2" name="Slide Number Placeholder 1"/>
          <p:cNvSpPr>
            <a:spLocks noGrp="1"/>
          </p:cNvSpPr>
          <p:nvPr>
            <p:ph type="sldNum" sz="quarter" idx="12"/>
          </p:nvPr>
        </p:nvSpPr>
        <p:spPr/>
        <p:txBody>
          <a:bodyPr/>
          <a:lstStyle/>
          <a:p>
            <a:fld id="{1F340669-7E77-45FC-9F5C-F1A1BEE8FFE6}" type="slidenum">
              <a:rPr lang="en-US" smtClean="0"/>
              <a:t>143</a:t>
            </a:fld>
            <a:endParaRPr lang="en-US"/>
          </a:p>
        </p:txBody>
      </p:sp>
    </p:spTree>
    <p:extLst>
      <p:ext uri="{BB962C8B-B14F-4D97-AF65-F5344CB8AC3E}">
        <p14:creationId xmlns:p14="http://schemas.microsoft.com/office/powerpoint/2010/main" val="841423067"/>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eaLnBrk="1" hangingPunct="1"/>
            <a:r>
              <a:rPr lang="en-US" smtClean="0"/>
              <a:t>References</a:t>
            </a:r>
          </a:p>
        </p:txBody>
      </p:sp>
      <p:sp>
        <p:nvSpPr>
          <p:cNvPr id="171011" name="Rectangle 3"/>
          <p:cNvSpPr>
            <a:spLocks noGrp="1" noChangeArrowheads="1"/>
          </p:cNvSpPr>
          <p:nvPr>
            <p:ph type="body" idx="1"/>
          </p:nvPr>
        </p:nvSpPr>
        <p:spPr/>
        <p:txBody>
          <a:bodyPr/>
          <a:lstStyle/>
          <a:p>
            <a:pPr eaLnBrk="1" hangingPunct="1"/>
            <a:r>
              <a:rPr lang="en-US" sz="2800" smtClean="0"/>
              <a:t>Norkin CC, White DJ.  </a:t>
            </a:r>
            <a:r>
              <a:rPr lang="en-US" sz="2800" i="1" smtClean="0"/>
              <a:t>Measurement of Joint Motion: A Guide to Goniometry, 2</a:t>
            </a:r>
            <a:r>
              <a:rPr lang="en-US" sz="2800" i="1" baseline="30000" smtClean="0"/>
              <a:t>nd</a:t>
            </a:r>
            <a:r>
              <a:rPr lang="en-US" sz="2800" i="1" smtClean="0"/>
              <a:t> ed. </a:t>
            </a:r>
            <a:r>
              <a:rPr lang="en-US" sz="2800" smtClean="0"/>
              <a:t>1995</a:t>
            </a:r>
          </a:p>
          <a:p>
            <a:pPr eaLnBrk="1" hangingPunct="1"/>
            <a:r>
              <a:rPr lang="en-US" sz="2800" smtClean="0"/>
              <a:t>Greene WB, Heckman JD.  </a:t>
            </a:r>
            <a:r>
              <a:rPr lang="en-US" sz="2800" i="1" smtClean="0"/>
              <a:t>The Clinical Measurement of Joint Motion.  </a:t>
            </a:r>
            <a:r>
              <a:rPr lang="en-US" sz="2800" smtClean="0"/>
              <a:t>American Academy of Orthopaedic Surgeons, 1994.</a:t>
            </a:r>
          </a:p>
          <a:p>
            <a:pPr eaLnBrk="1" hangingPunct="1"/>
            <a:r>
              <a:rPr lang="en-US" sz="2800" smtClean="0"/>
              <a:t>Dutton M.  </a:t>
            </a:r>
            <a:r>
              <a:rPr lang="en-US" sz="2800" i="1" smtClean="0"/>
              <a:t>Orthopaedic Examination, Evaluation, and Intervention.  </a:t>
            </a:r>
            <a:r>
              <a:rPr lang="en-US" sz="2800" smtClean="0"/>
              <a:t>2004</a:t>
            </a:r>
          </a:p>
        </p:txBody>
      </p:sp>
      <p:sp>
        <p:nvSpPr>
          <p:cNvPr id="2" name="Slide Number Placeholder 1"/>
          <p:cNvSpPr>
            <a:spLocks noGrp="1"/>
          </p:cNvSpPr>
          <p:nvPr>
            <p:ph type="sldNum" sz="quarter" idx="12"/>
          </p:nvPr>
        </p:nvSpPr>
        <p:spPr/>
        <p:txBody>
          <a:bodyPr/>
          <a:lstStyle/>
          <a:p>
            <a:fld id="{1F340669-7E77-45FC-9F5C-F1A1BEE8FFE6}" type="slidenum">
              <a:rPr lang="en-US" smtClean="0"/>
              <a:t>144</a:t>
            </a:fld>
            <a:endParaRPr lang="en-US"/>
          </a:p>
        </p:txBody>
      </p:sp>
    </p:spTree>
    <p:extLst>
      <p:ext uri="{BB962C8B-B14F-4D97-AF65-F5344CB8AC3E}">
        <p14:creationId xmlns:p14="http://schemas.microsoft.com/office/powerpoint/2010/main" val="368607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eaLnBrk="1" hangingPunct="1"/>
            <a:r>
              <a:rPr lang="en-US" smtClean="0"/>
              <a:t>Signs/symptoms of acute conditions</a:t>
            </a:r>
          </a:p>
        </p:txBody>
      </p:sp>
      <p:sp>
        <p:nvSpPr>
          <p:cNvPr id="15363" name="Rectangle 3"/>
          <p:cNvSpPr>
            <a:spLocks noGrp="1" noChangeArrowheads="1"/>
          </p:cNvSpPr>
          <p:nvPr>
            <p:ph type="body" idx="1"/>
          </p:nvPr>
        </p:nvSpPr>
        <p:spPr/>
        <p:txBody>
          <a:bodyPr>
            <a:normAutofit fontScale="92500"/>
          </a:bodyPr>
          <a:lstStyle/>
          <a:p>
            <a:pPr eaLnBrk="1" hangingPunct="1">
              <a:lnSpc>
                <a:spcPct val="90000"/>
              </a:lnSpc>
            </a:pPr>
            <a:r>
              <a:rPr lang="en-US" smtClean="0"/>
              <a:t>Inability to maintain any position for any length of time.  </a:t>
            </a:r>
          </a:p>
          <a:p>
            <a:pPr eaLnBrk="1" hangingPunct="1">
              <a:lnSpc>
                <a:spcPct val="90000"/>
              </a:lnSpc>
            </a:pPr>
            <a:endParaRPr lang="en-US" smtClean="0"/>
          </a:p>
          <a:p>
            <a:pPr eaLnBrk="1" hangingPunct="1">
              <a:lnSpc>
                <a:spcPct val="90000"/>
              </a:lnSpc>
            </a:pPr>
            <a:r>
              <a:rPr lang="en-US" smtClean="0"/>
              <a:t>Verbal and nonverbal expressions of pain while moving, slow guarded movements,</a:t>
            </a:r>
          </a:p>
          <a:p>
            <a:pPr eaLnBrk="1" hangingPunct="1">
              <a:lnSpc>
                <a:spcPct val="90000"/>
              </a:lnSpc>
            </a:pPr>
            <a:endParaRPr lang="en-US" smtClean="0"/>
          </a:p>
          <a:p>
            <a:pPr eaLnBrk="1" hangingPunct="1">
              <a:lnSpc>
                <a:spcPct val="90000"/>
              </a:lnSpc>
            </a:pPr>
            <a:r>
              <a:rPr lang="en-US" smtClean="0"/>
              <a:t>Pain Scale that is very high 9-10 on a scale of 1-10 </a:t>
            </a:r>
          </a:p>
          <a:p>
            <a:pPr eaLnBrk="1" hangingPunct="1">
              <a:lnSpc>
                <a:spcPct val="90000"/>
              </a:lnSpc>
            </a:pPr>
            <a:endParaRPr lang="en-US" smtClean="0"/>
          </a:p>
          <a:p>
            <a:pPr eaLnBrk="1" hangingPunct="1">
              <a:lnSpc>
                <a:spcPct val="90000"/>
              </a:lnSpc>
            </a:pPr>
            <a:r>
              <a:rPr lang="en-US" smtClean="0"/>
              <a:t>Recent injury like within 1-2 days</a:t>
            </a:r>
          </a:p>
        </p:txBody>
      </p:sp>
      <p:sp>
        <p:nvSpPr>
          <p:cNvPr id="2" name="Slide Number Placeholder 1"/>
          <p:cNvSpPr>
            <a:spLocks noGrp="1"/>
          </p:cNvSpPr>
          <p:nvPr>
            <p:ph type="sldNum" sz="quarter" idx="12"/>
          </p:nvPr>
        </p:nvSpPr>
        <p:spPr/>
        <p:txBody>
          <a:bodyPr/>
          <a:lstStyle/>
          <a:p>
            <a:fld id="{1F340669-7E77-45FC-9F5C-F1A1BEE8FFE6}" type="slidenum">
              <a:rPr lang="en-US" smtClean="0"/>
              <a:t>15</a:t>
            </a:fld>
            <a:endParaRPr lang="en-US"/>
          </a:p>
        </p:txBody>
      </p:sp>
    </p:spTree>
    <p:extLst>
      <p:ext uri="{BB962C8B-B14F-4D97-AF65-F5344CB8AC3E}">
        <p14:creationId xmlns:p14="http://schemas.microsoft.com/office/powerpoint/2010/main" val="3256683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r>
              <a:rPr lang="en-US" smtClean="0"/>
              <a:t>Examination for acute conditions:  Key Points </a:t>
            </a:r>
          </a:p>
        </p:txBody>
      </p:sp>
      <p:sp>
        <p:nvSpPr>
          <p:cNvPr id="16387" name="Rectangle 3"/>
          <p:cNvSpPr>
            <a:spLocks noGrp="1" noChangeArrowheads="1"/>
          </p:cNvSpPr>
          <p:nvPr>
            <p:ph type="body" idx="1"/>
          </p:nvPr>
        </p:nvSpPr>
        <p:spPr/>
        <p:txBody>
          <a:bodyPr/>
          <a:lstStyle/>
          <a:p>
            <a:pPr eaLnBrk="1" hangingPunct="1">
              <a:buFontTx/>
              <a:buNone/>
            </a:pPr>
            <a:r>
              <a:rPr lang="en-US" sz="2800" smtClean="0"/>
              <a:t>Don’t try and complete the examination</a:t>
            </a:r>
          </a:p>
          <a:p>
            <a:pPr eaLnBrk="1" hangingPunct="1">
              <a:buFontTx/>
              <a:buNone/>
            </a:pPr>
            <a:endParaRPr lang="en-US" sz="2800" smtClean="0"/>
          </a:p>
          <a:p>
            <a:pPr eaLnBrk="1" hangingPunct="1">
              <a:buFontTx/>
              <a:buNone/>
            </a:pPr>
            <a:r>
              <a:rPr lang="en-US" sz="2800" smtClean="0"/>
              <a:t>Move into an intervention designed to relieve acute symptoms</a:t>
            </a:r>
          </a:p>
          <a:p>
            <a:pPr eaLnBrk="1" hangingPunct="1">
              <a:buFontTx/>
              <a:buNone/>
            </a:pPr>
            <a:endParaRPr lang="en-US" sz="2800" smtClean="0"/>
          </a:p>
          <a:p>
            <a:pPr eaLnBrk="1" hangingPunct="1">
              <a:buFontTx/>
              <a:buNone/>
            </a:pPr>
            <a:r>
              <a:rPr lang="en-US" sz="2800" smtClean="0"/>
              <a:t>Re-examine at a later date when the individual is able to tolerate the activity</a:t>
            </a:r>
          </a:p>
          <a:p>
            <a:pPr eaLnBrk="1" hangingPunct="1">
              <a:buFontTx/>
              <a:buNone/>
            </a:pPr>
            <a:endParaRPr lang="en-US" sz="2800" smtClean="0"/>
          </a:p>
          <a:p>
            <a:pPr eaLnBrk="1" hangingPunct="1">
              <a:buFontTx/>
              <a:buNone/>
            </a:pPr>
            <a:r>
              <a:rPr lang="en-US" sz="2800" smtClean="0"/>
              <a:t>Goal:  interrupt the pain cycle</a:t>
            </a:r>
          </a:p>
          <a:p>
            <a:pPr eaLnBrk="1" hangingPunct="1">
              <a:buFontTx/>
              <a:buNone/>
            </a:pPr>
            <a:endParaRPr lang="en-US" sz="280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16</a:t>
            </a:fld>
            <a:endParaRPr lang="en-US"/>
          </a:p>
        </p:txBody>
      </p:sp>
    </p:spTree>
    <p:extLst>
      <p:ext uri="{BB962C8B-B14F-4D97-AF65-F5344CB8AC3E}">
        <p14:creationId xmlns:p14="http://schemas.microsoft.com/office/powerpoint/2010/main" val="3631052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Injury not in acute phase:	</a:t>
            </a:r>
          </a:p>
        </p:txBody>
      </p:sp>
      <p:sp>
        <p:nvSpPr>
          <p:cNvPr id="17411" name="Rectangle 3"/>
          <p:cNvSpPr>
            <a:spLocks noGrp="1" noChangeArrowheads="1"/>
          </p:cNvSpPr>
          <p:nvPr>
            <p:ph type="body" sz="half" idx="1"/>
          </p:nvPr>
        </p:nvSpPr>
        <p:spPr>
          <a:xfrm>
            <a:off x="457200" y="1600200"/>
            <a:ext cx="4033838" cy="4525963"/>
          </a:xfrm>
        </p:spPr>
        <p:txBody>
          <a:bodyPr/>
          <a:lstStyle/>
          <a:p>
            <a:pPr eaLnBrk="1" hangingPunct="1"/>
            <a:r>
              <a:rPr lang="en-US" sz="2800" dirty="0" smtClean="0"/>
              <a:t>Continue with the examination process.</a:t>
            </a:r>
          </a:p>
          <a:p>
            <a:pPr eaLnBrk="1" hangingPunct="1"/>
            <a:endParaRPr lang="en-US" sz="2800" dirty="0" smtClean="0"/>
          </a:p>
        </p:txBody>
      </p:sp>
      <p:pic>
        <p:nvPicPr>
          <p:cNvPr id="17412" name="Picture 4" descr="HM00217_"/>
          <p:cNvPicPr>
            <a:picLocks noGrp="1" noChangeAspect="1" noChangeArrowheads="1"/>
          </p:cNvPicPr>
          <p:nvPr>
            <p:ph sz="half" idx="2"/>
          </p:nvPr>
        </p:nvPicPr>
        <p:blipFill>
          <a:blip r:embed="rId2" cstate="print"/>
          <a:srcRect/>
          <a:stretch>
            <a:fillRect/>
          </a:stretch>
        </p:blipFill>
        <p:spPr>
          <a:xfrm>
            <a:off x="5991225" y="2027238"/>
            <a:ext cx="2695575" cy="3330575"/>
          </a:xfrm>
          <a:noFill/>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17</a:t>
            </a:fld>
            <a:endParaRPr lang="en-US"/>
          </a:p>
        </p:txBody>
      </p:sp>
    </p:spTree>
    <p:extLst>
      <p:ext uri="{BB962C8B-B14F-4D97-AF65-F5344CB8AC3E}">
        <p14:creationId xmlns:p14="http://schemas.microsoft.com/office/powerpoint/2010/main" val="3474330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eaLnBrk="1" hangingPunct="1"/>
            <a:r>
              <a:rPr lang="en-US" smtClean="0"/>
              <a:t>II.  Systems Review</a:t>
            </a:r>
          </a:p>
        </p:txBody>
      </p:sp>
      <p:sp>
        <p:nvSpPr>
          <p:cNvPr id="18435" name="Rectangle 3"/>
          <p:cNvSpPr>
            <a:spLocks noGrp="1" noChangeArrowheads="1"/>
          </p:cNvSpPr>
          <p:nvPr>
            <p:ph type="body" idx="1"/>
          </p:nvPr>
        </p:nvSpPr>
        <p:spPr/>
        <p:txBody>
          <a:bodyPr/>
          <a:lstStyle/>
          <a:p>
            <a:pPr eaLnBrk="1" hangingPunct="1">
              <a:lnSpc>
                <a:spcPct val="90000"/>
              </a:lnSpc>
            </a:pPr>
            <a:r>
              <a:rPr lang="en-US" sz="2800" smtClean="0"/>
              <a:t>Cardiovascular System</a:t>
            </a:r>
          </a:p>
          <a:p>
            <a:pPr eaLnBrk="1" hangingPunct="1">
              <a:lnSpc>
                <a:spcPct val="90000"/>
              </a:lnSpc>
            </a:pPr>
            <a:endParaRPr lang="en-US" sz="2800" smtClean="0"/>
          </a:p>
          <a:p>
            <a:pPr eaLnBrk="1" hangingPunct="1">
              <a:lnSpc>
                <a:spcPct val="90000"/>
              </a:lnSpc>
            </a:pPr>
            <a:r>
              <a:rPr lang="en-US" sz="2800" smtClean="0"/>
              <a:t>Integumentary System</a:t>
            </a:r>
          </a:p>
          <a:p>
            <a:pPr eaLnBrk="1" hangingPunct="1">
              <a:lnSpc>
                <a:spcPct val="90000"/>
              </a:lnSpc>
            </a:pPr>
            <a:endParaRPr lang="en-US" sz="2800" smtClean="0"/>
          </a:p>
          <a:p>
            <a:pPr eaLnBrk="1" hangingPunct="1">
              <a:lnSpc>
                <a:spcPct val="90000"/>
              </a:lnSpc>
            </a:pPr>
            <a:r>
              <a:rPr lang="en-US" sz="2800" smtClean="0"/>
              <a:t>Musculoskeletal System</a:t>
            </a:r>
          </a:p>
          <a:p>
            <a:pPr eaLnBrk="1" hangingPunct="1">
              <a:lnSpc>
                <a:spcPct val="90000"/>
              </a:lnSpc>
            </a:pPr>
            <a:endParaRPr lang="en-US" sz="2800" smtClean="0"/>
          </a:p>
          <a:p>
            <a:pPr eaLnBrk="1" hangingPunct="1">
              <a:lnSpc>
                <a:spcPct val="90000"/>
              </a:lnSpc>
            </a:pPr>
            <a:r>
              <a:rPr lang="en-US" sz="2800" smtClean="0"/>
              <a:t>Neuromuscular System</a:t>
            </a:r>
          </a:p>
          <a:p>
            <a:pPr eaLnBrk="1" hangingPunct="1">
              <a:lnSpc>
                <a:spcPct val="90000"/>
              </a:lnSpc>
            </a:pPr>
            <a:endParaRPr lang="en-US" sz="2800" smtClean="0"/>
          </a:p>
          <a:p>
            <a:pPr eaLnBrk="1" hangingPunct="1">
              <a:lnSpc>
                <a:spcPct val="90000"/>
              </a:lnSpc>
            </a:pPr>
            <a:r>
              <a:rPr lang="en-US" sz="2800" smtClean="0"/>
              <a:t>Psychological Status</a:t>
            </a:r>
          </a:p>
        </p:txBody>
      </p:sp>
      <p:sp>
        <p:nvSpPr>
          <p:cNvPr id="2" name="Slide Number Placeholder 1"/>
          <p:cNvSpPr>
            <a:spLocks noGrp="1"/>
          </p:cNvSpPr>
          <p:nvPr>
            <p:ph type="sldNum" sz="quarter" idx="12"/>
          </p:nvPr>
        </p:nvSpPr>
        <p:spPr/>
        <p:txBody>
          <a:bodyPr/>
          <a:lstStyle/>
          <a:p>
            <a:fld id="{1F340669-7E77-45FC-9F5C-F1A1BEE8FFE6}" type="slidenum">
              <a:rPr lang="en-US" smtClean="0"/>
              <a:t>18</a:t>
            </a:fld>
            <a:endParaRPr lang="en-US"/>
          </a:p>
        </p:txBody>
      </p:sp>
    </p:spTree>
    <p:extLst>
      <p:ext uri="{BB962C8B-B14F-4D97-AF65-F5344CB8AC3E}">
        <p14:creationId xmlns:p14="http://schemas.microsoft.com/office/powerpoint/2010/main" val="495498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algn="l" eaLnBrk="1" hangingPunct="1"/>
            <a:r>
              <a:rPr lang="en-US" dirty="0" smtClean="0"/>
              <a:t>III. Screening Examination</a:t>
            </a:r>
          </a:p>
        </p:txBody>
      </p:sp>
      <p:sp>
        <p:nvSpPr>
          <p:cNvPr id="19459"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Purpose:  decide area of involvement so that the examination can be directed to the appropriate area </a:t>
            </a:r>
          </a:p>
        </p:txBody>
      </p:sp>
      <p:pic>
        <p:nvPicPr>
          <p:cNvPr id="19460" name="Picture 4" descr="j0312596"/>
          <p:cNvPicPr>
            <a:picLocks noGrp="1" noChangeAspect="1" noChangeArrowheads="1"/>
          </p:cNvPicPr>
          <p:nvPr>
            <p:ph sz="quarter" idx="2"/>
          </p:nvPr>
        </p:nvPicPr>
        <p:blipFill>
          <a:blip r:embed="rId2" cstate="print"/>
          <a:srcRect/>
          <a:stretch>
            <a:fillRect/>
          </a:stretch>
        </p:blipFill>
        <p:spPr>
          <a:xfrm>
            <a:off x="4694238" y="1827213"/>
            <a:ext cx="3992562" cy="3616325"/>
          </a:xfrm>
          <a:noFill/>
        </p:spPr>
      </p:pic>
      <p:sp>
        <p:nvSpPr>
          <p:cNvPr id="2" name="Slide Number Placeholder 1"/>
          <p:cNvSpPr>
            <a:spLocks noGrp="1"/>
          </p:cNvSpPr>
          <p:nvPr>
            <p:ph type="sldNum" sz="quarter" idx="12"/>
          </p:nvPr>
        </p:nvSpPr>
        <p:spPr/>
        <p:txBody>
          <a:bodyPr/>
          <a:lstStyle/>
          <a:p>
            <a:pPr>
              <a:defRPr/>
            </a:pPr>
            <a:fld id="{5FE0B333-3474-4CE5-A0B7-777672058BFE}" type="slidenum">
              <a:rPr lang="en-US" smtClean="0"/>
              <a:pPr>
                <a:defRPr/>
              </a:pPr>
              <a:t>19</a:t>
            </a:fld>
            <a:endParaRPr lang="en-US"/>
          </a:p>
        </p:txBody>
      </p:sp>
    </p:spTree>
    <p:extLst>
      <p:ext uri="{BB962C8B-B14F-4D97-AF65-F5344CB8AC3E}">
        <p14:creationId xmlns:p14="http://schemas.microsoft.com/office/powerpoint/2010/main" val="704197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mtClean="0"/>
              <a:t>Physical Therapy Examination</a:t>
            </a:r>
          </a:p>
        </p:txBody>
      </p:sp>
      <p:sp>
        <p:nvSpPr>
          <p:cNvPr id="3075" name="Rectangle 3"/>
          <p:cNvSpPr>
            <a:spLocks noGrp="1" noChangeArrowheads="1"/>
          </p:cNvSpPr>
          <p:nvPr>
            <p:ph type="body" idx="1"/>
          </p:nvPr>
        </p:nvSpPr>
        <p:spPr/>
        <p:txBody>
          <a:bodyPr/>
          <a:lstStyle/>
          <a:p>
            <a:pPr eaLnBrk="1" hangingPunct="1">
              <a:lnSpc>
                <a:spcPct val="90000"/>
              </a:lnSpc>
            </a:pPr>
            <a:r>
              <a:rPr lang="en-US" smtClean="0"/>
              <a:t>Examination:  gathering of data: history, systems review, selecting and administering tests and measures.  Comprehensive screening and specific testing process.  Leads to a diagnostic classification.</a:t>
            </a:r>
          </a:p>
          <a:p>
            <a:pPr eaLnBrk="1" hangingPunct="1">
              <a:lnSpc>
                <a:spcPct val="90000"/>
              </a:lnSpc>
            </a:pPr>
            <a:endParaRPr lang="en-US" smtClean="0"/>
          </a:p>
          <a:p>
            <a:pPr eaLnBrk="1" hangingPunct="1">
              <a:lnSpc>
                <a:spcPct val="90000"/>
              </a:lnSpc>
            </a:pPr>
            <a:r>
              <a:rPr lang="en-US" smtClean="0"/>
              <a:t>APTA Guide to Physical Therapy Practice</a:t>
            </a:r>
          </a:p>
        </p:txBody>
      </p:sp>
      <p:sp>
        <p:nvSpPr>
          <p:cNvPr id="2" name="Slide Number Placeholder 1"/>
          <p:cNvSpPr>
            <a:spLocks noGrp="1"/>
          </p:cNvSpPr>
          <p:nvPr>
            <p:ph type="sldNum" sz="quarter" idx="12"/>
          </p:nvPr>
        </p:nvSpPr>
        <p:spPr/>
        <p:txBody>
          <a:bodyPr/>
          <a:lstStyle/>
          <a:p>
            <a:fld id="{1F340669-7E77-45FC-9F5C-F1A1BEE8FFE6}" type="slidenum">
              <a:rPr lang="en-US" smtClean="0"/>
              <a:t>2</a:t>
            </a:fld>
            <a:endParaRPr lang="en-US"/>
          </a:p>
        </p:txBody>
      </p:sp>
    </p:spTree>
    <p:extLst>
      <p:ext uri="{BB962C8B-B14F-4D97-AF65-F5344CB8AC3E}">
        <p14:creationId xmlns:p14="http://schemas.microsoft.com/office/powerpoint/2010/main" val="3271782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en-US" smtClean="0"/>
              <a:t>Scanning exam is especially helpful when:</a:t>
            </a:r>
          </a:p>
        </p:txBody>
      </p:sp>
      <p:sp>
        <p:nvSpPr>
          <p:cNvPr id="20483" name="Rectangle 3"/>
          <p:cNvSpPr>
            <a:spLocks noGrp="1" noChangeArrowheads="1"/>
          </p:cNvSpPr>
          <p:nvPr>
            <p:ph type="body" idx="1"/>
          </p:nvPr>
        </p:nvSpPr>
        <p:spPr/>
        <p:txBody>
          <a:bodyPr/>
          <a:lstStyle/>
          <a:p>
            <a:pPr eaLnBrk="1" hangingPunct="1">
              <a:lnSpc>
                <a:spcPct val="90000"/>
              </a:lnSpc>
            </a:pPr>
            <a:r>
              <a:rPr lang="en-US" smtClean="0"/>
              <a:t>No history of trauma</a:t>
            </a:r>
          </a:p>
          <a:p>
            <a:pPr eaLnBrk="1" hangingPunct="1">
              <a:lnSpc>
                <a:spcPct val="90000"/>
              </a:lnSpc>
            </a:pPr>
            <a:r>
              <a:rPr lang="en-US" smtClean="0"/>
              <a:t>Radicular signs are present:  referred pain along a specific spinal nerve root distribution (dermatome)</a:t>
            </a:r>
          </a:p>
          <a:p>
            <a:pPr eaLnBrk="1" hangingPunct="1">
              <a:lnSpc>
                <a:spcPct val="90000"/>
              </a:lnSpc>
            </a:pPr>
            <a:r>
              <a:rPr lang="en-US" smtClean="0"/>
              <a:t>History of trauma along with radicular signs are present</a:t>
            </a:r>
          </a:p>
          <a:p>
            <a:pPr eaLnBrk="1" hangingPunct="1">
              <a:lnSpc>
                <a:spcPct val="90000"/>
              </a:lnSpc>
            </a:pPr>
            <a:r>
              <a:rPr lang="en-US" smtClean="0"/>
              <a:t>Patient reports pins and needles sensation (paraesthesia) or complete numbness (anesthesia) in the region.</a:t>
            </a:r>
          </a:p>
        </p:txBody>
      </p:sp>
      <p:sp>
        <p:nvSpPr>
          <p:cNvPr id="2" name="Slide Number Placeholder 1"/>
          <p:cNvSpPr>
            <a:spLocks noGrp="1"/>
          </p:cNvSpPr>
          <p:nvPr>
            <p:ph type="sldNum" sz="quarter" idx="12"/>
          </p:nvPr>
        </p:nvSpPr>
        <p:spPr/>
        <p:txBody>
          <a:bodyPr/>
          <a:lstStyle/>
          <a:p>
            <a:fld id="{1F340669-7E77-45FC-9F5C-F1A1BEE8FFE6}" type="slidenum">
              <a:rPr lang="en-US" smtClean="0"/>
              <a:t>20</a:t>
            </a:fld>
            <a:endParaRPr lang="en-US"/>
          </a:p>
        </p:txBody>
      </p:sp>
    </p:spTree>
    <p:extLst>
      <p:ext uri="{BB962C8B-B14F-4D97-AF65-F5344CB8AC3E}">
        <p14:creationId xmlns:p14="http://schemas.microsoft.com/office/powerpoint/2010/main" val="16948707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endParaRPr lang="en-US" smtClean="0"/>
          </a:p>
        </p:txBody>
      </p:sp>
      <p:sp>
        <p:nvSpPr>
          <p:cNvPr id="21507" name="Rectangle 3"/>
          <p:cNvSpPr>
            <a:spLocks noGrp="1" noChangeArrowheads="1"/>
          </p:cNvSpPr>
          <p:nvPr>
            <p:ph type="body" idx="1"/>
          </p:nvPr>
        </p:nvSpPr>
        <p:spPr/>
        <p:txBody>
          <a:bodyPr/>
          <a:lstStyle/>
          <a:p>
            <a:pPr eaLnBrk="1" hangingPunct="1"/>
            <a:r>
              <a:rPr lang="en-US" smtClean="0"/>
              <a:t>“long track” signs (spinal cord or UMN lesions) are present (flaccidity or spasticity)</a:t>
            </a:r>
          </a:p>
          <a:p>
            <a:pPr eaLnBrk="1" hangingPunct="1"/>
            <a:r>
              <a:rPr lang="en-US" smtClean="0"/>
              <a:t>patients signs and symptoms don’t reveal any clear pattern</a:t>
            </a:r>
          </a:p>
          <a:p>
            <a:pPr eaLnBrk="1" hangingPunct="1"/>
            <a:r>
              <a:rPr lang="en-US" smtClean="0"/>
              <a:t>? psychological factors, secondary gain or patient is a poor historian</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21</a:t>
            </a:fld>
            <a:endParaRPr lang="en-US"/>
          </a:p>
        </p:txBody>
      </p:sp>
    </p:spTree>
    <p:extLst>
      <p:ext uri="{BB962C8B-B14F-4D97-AF65-F5344CB8AC3E}">
        <p14:creationId xmlns:p14="http://schemas.microsoft.com/office/powerpoint/2010/main" val="331147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Scanning Exam:  Upper Quadrant</a:t>
            </a:r>
          </a:p>
        </p:txBody>
      </p:sp>
      <p:sp>
        <p:nvSpPr>
          <p:cNvPr id="22531" name="Rectangle 3"/>
          <p:cNvSpPr>
            <a:spLocks noGrp="1" noChangeArrowheads="1"/>
          </p:cNvSpPr>
          <p:nvPr>
            <p:ph type="body" idx="1"/>
          </p:nvPr>
        </p:nvSpPr>
        <p:spPr/>
        <p:txBody>
          <a:bodyPr/>
          <a:lstStyle/>
          <a:p>
            <a:pPr eaLnBrk="1" hangingPunct="1">
              <a:lnSpc>
                <a:spcPct val="90000"/>
              </a:lnSpc>
            </a:pPr>
            <a:r>
              <a:rPr lang="en-US" sz="2800" smtClean="0"/>
              <a:t>Upper Quadrant:  areas to scan include the joints above or below the patient’s dysfunction.</a:t>
            </a:r>
          </a:p>
          <a:p>
            <a:pPr eaLnBrk="1" hangingPunct="1">
              <a:lnSpc>
                <a:spcPct val="90000"/>
              </a:lnSpc>
            </a:pPr>
            <a:r>
              <a:rPr lang="en-US" sz="2800" smtClean="0"/>
              <a:t>Cervical spine:  must screen the thoracic spine, TMJ, and shoulder</a:t>
            </a:r>
          </a:p>
          <a:p>
            <a:pPr eaLnBrk="1" hangingPunct="1">
              <a:lnSpc>
                <a:spcPct val="90000"/>
              </a:lnSpc>
            </a:pPr>
            <a:r>
              <a:rPr lang="en-US" sz="2800" smtClean="0"/>
              <a:t>Shoulder:  must screen the cervical spine, thoracic spine, elbow and hand</a:t>
            </a:r>
          </a:p>
          <a:p>
            <a:pPr eaLnBrk="1" hangingPunct="1">
              <a:lnSpc>
                <a:spcPct val="90000"/>
              </a:lnSpc>
            </a:pPr>
            <a:r>
              <a:rPr lang="en-US" sz="2800" smtClean="0"/>
              <a:t>Elbow:  must screen the shoulder, thoracic spine, hand</a:t>
            </a:r>
          </a:p>
          <a:p>
            <a:pPr eaLnBrk="1" hangingPunct="1">
              <a:lnSpc>
                <a:spcPct val="90000"/>
              </a:lnSpc>
            </a:pPr>
            <a:r>
              <a:rPr lang="en-US" sz="2800" smtClean="0"/>
              <a:t>Hand:  must screen shoulder and elbow </a:t>
            </a:r>
          </a:p>
        </p:txBody>
      </p:sp>
      <p:sp>
        <p:nvSpPr>
          <p:cNvPr id="2" name="Slide Number Placeholder 1"/>
          <p:cNvSpPr>
            <a:spLocks noGrp="1"/>
          </p:cNvSpPr>
          <p:nvPr>
            <p:ph type="sldNum" sz="quarter" idx="12"/>
          </p:nvPr>
        </p:nvSpPr>
        <p:spPr/>
        <p:txBody>
          <a:bodyPr/>
          <a:lstStyle/>
          <a:p>
            <a:fld id="{1F340669-7E77-45FC-9F5C-F1A1BEE8FFE6}" type="slidenum">
              <a:rPr lang="en-US" smtClean="0"/>
              <a:t>22</a:t>
            </a:fld>
            <a:endParaRPr lang="en-US"/>
          </a:p>
        </p:txBody>
      </p:sp>
    </p:spTree>
    <p:extLst>
      <p:ext uri="{BB962C8B-B14F-4D97-AF65-F5344CB8AC3E}">
        <p14:creationId xmlns:p14="http://schemas.microsoft.com/office/powerpoint/2010/main" val="40675378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Thoracic Spine Scan</a:t>
            </a:r>
          </a:p>
        </p:txBody>
      </p:sp>
      <p:sp>
        <p:nvSpPr>
          <p:cNvPr id="23555" name="Rectangle 3"/>
          <p:cNvSpPr>
            <a:spLocks noGrp="1" noChangeArrowheads="1"/>
          </p:cNvSpPr>
          <p:nvPr>
            <p:ph type="body" idx="1"/>
          </p:nvPr>
        </p:nvSpPr>
        <p:spPr/>
        <p:txBody>
          <a:bodyPr/>
          <a:lstStyle/>
          <a:p>
            <a:pPr eaLnBrk="1" hangingPunct="1"/>
            <a:r>
              <a:rPr lang="en-US" smtClean="0"/>
              <a:t>Thoracic Spine:  in particular must be aware of the systemic dysfunctions which show up as thoracic pain, rib pain, and or/shoulder pain</a:t>
            </a:r>
          </a:p>
          <a:p>
            <a:pPr eaLnBrk="1" hangingPunct="1"/>
            <a:r>
              <a:rPr lang="en-US" smtClean="0"/>
              <a:t>Upper: cervical spine, shoulder, ribs</a:t>
            </a:r>
          </a:p>
          <a:p>
            <a:pPr eaLnBrk="1" hangingPunct="1"/>
            <a:r>
              <a:rPr lang="en-US" smtClean="0"/>
              <a:t>Lower: lumbar spine, ribs</a:t>
            </a:r>
          </a:p>
        </p:txBody>
      </p:sp>
      <p:sp>
        <p:nvSpPr>
          <p:cNvPr id="2" name="Slide Number Placeholder 1"/>
          <p:cNvSpPr>
            <a:spLocks noGrp="1"/>
          </p:cNvSpPr>
          <p:nvPr>
            <p:ph type="sldNum" sz="quarter" idx="12"/>
          </p:nvPr>
        </p:nvSpPr>
        <p:spPr/>
        <p:txBody>
          <a:bodyPr/>
          <a:lstStyle/>
          <a:p>
            <a:fld id="{1F340669-7E77-45FC-9F5C-F1A1BEE8FFE6}" type="slidenum">
              <a:rPr lang="en-US" smtClean="0"/>
              <a:t>23</a:t>
            </a:fld>
            <a:endParaRPr lang="en-US"/>
          </a:p>
        </p:txBody>
      </p:sp>
    </p:spTree>
    <p:extLst>
      <p:ext uri="{BB962C8B-B14F-4D97-AF65-F5344CB8AC3E}">
        <p14:creationId xmlns:p14="http://schemas.microsoft.com/office/powerpoint/2010/main" val="19887685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Lower Quadrant:</a:t>
            </a:r>
          </a:p>
        </p:txBody>
      </p:sp>
      <p:sp>
        <p:nvSpPr>
          <p:cNvPr id="24579" name="Rectangle 3"/>
          <p:cNvSpPr>
            <a:spLocks noGrp="1" noChangeArrowheads="1"/>
          </p:cNvSpPr>
          <p:nvPr>
            <p:ph type="body" idx="1"/>
          </p:nvPr>
        </p:nvSpPr>
        <p:spPr/>
        <p:txBody>
          <a:bodyPr/>
          <a:lstStyle/>
          <a:p>
            <a:pPr eaLnBrk="1" hangingPunct="1">
              <a:lnSpc>
                <a:spcPct val="90000"/>
              </a:lnSpc>
            </a:pPr>
            <a:r>
              <a:rPr lang="en-US" smtClean="0"/>
              <a:t>Lumbar spine:  must screen the thoracic spine, ribs, sacroiliac joint, hip, sometimes knee and feet</a:t>
            </a:r>
          </a:p>
          <a:p>
            <a:pPr eaLnBrk="1" hangingPunct="1">
              <a:lnSpc>
                <a:spcPct val="90000"/>
              </a:lnSpc>
            </a:pPr>
            <a:r>
              <a:rPr lang="en-US" smtClean="0"/>
              <a:t>Sacroiliac joint:  lumbar spine, hip, knee, ankle</a:t>
            </a:r>
          </a:p>
          <a:p>
            <a:pPr eaLnBrk="1" hangingPunct="1">
              <a:lnSpc>
                <a:spcPct val="90000"/>
              </a:lnSpc>
            </a:pPr>
            <a:r>
              <a:rPr lang="en-US" smtClean="0"/>
              <a:t>Hip:  lumbar spine, SI, knee, ankle</a:t>
            </a:r>
          </a:p>
          <a:p>
            <a:pPr eaLnBrk="1" hangingPunct="1">
              <a:lnSpc>
                <a:spcPct val="90000"/>
              </a:lnSpc>
            </a:pPr>
            <a:r>
              <a:rPr lang="en-US" smtClean="0"/>
              <a:t>Knee:  lumbar spine, hip, ankle</a:t>
            </a:r>
          </a:p>
          <a:p>
            <a:pPr eaLnBrk="1" hangingPunct="1">
              <a:lnSpc>
                <a:spcPct val="90000"/>
              </a:lnSpc>
            </a:pPr>
            <a:r>
              <a:rPr lang="en-US" smtClean="0"/>
              <a:t>Ankle/Foot:  lumbar spine, knee</a:t>
            </a:r>
          </a:p>
        </p:txBody>
      </p:sp>
      <p:sp>
        <p:nvSpPr>
          <p:cNvPr id="2" name="Slide Number Placeholder 1"/>
          <p:cNvSpPr>
            <a:spLocks noGrp="1"/>
          </p:cNvSpPr>
          <p:nvPr>
            <p:ph type="sldNum" sz="quarter" idx="12"/>
          </p:nvPr>
        </p:nvSpPr>
        <p:spPr/>
        <p:txBody>
          <a:bodyPr/>
          <a:lstStyle/>
          <a:p>
            <a:fld id="{1F340669-7E77-45FC-9F5C-F1A1BEE8FFE6}" type="slidenum">
              <a:rPr lang="en-US" smtClean="0"/>
              <a:t>24</a:t>
            </a:fld>
            <a:endParaRPr lang="en-US"/>
          </a:p>
        </p:txBody>
      </p:sp>
    </p:spTree>
    <p:extLst>
      <p:ext uri="{BB962C8B-B14F-4D97-AF65-F5344CB8AC3E}">
        <p14:creationId xmlns:p14="http://schemas.microsoft.com/office/powerpoint/2010/main" val="11285960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eaLnBrk="1" hangingPunct="1"/>
            <a:r>
              <a:rPr lang="en-US" sz="4000" smtClean="0"/>
              <a:t>What do you check during a scanning exam?</a:t>
            </a:r>
          </a:p>
        </p:txBody>
      </p:sp>
      <p:sp>
        <p:nvSpPr>
          <p:cNvPr id="25603" name="Rectangle 3"/>
          <p:cNvSpPr>
            <a:spLocks noGrp="1" noChangeArrowheads="1"/>
          </p:cNvSpPr>
          <p:nvPr>
            <p:ph type="body" idx="1"/>
          </p:nvPr>
        </p:nvSpPr>
        <p:spPr/>
        <p:txBody>
          <a:bodyPr/>
          <a:lstStyle/>
          <a:p>
            <a:pPr eaLnBrk="1" hangingPunct="1"/>
            <a:r>
              <a:rPr lang="en-US" smtClean="0"/>
              <a:t>Observation/Posture</a:t>
            </a:r>
          </a:p>
          <a:p>
            <a:pPr eaLnBrk="1" hangingPunct="1"/>
            <a:r>
              <a:rPr lang="en-US" smtClean="0"/>
              <a:t>Active ROM</a:t>
            </a:r>
          </a:p>
          <a:p>
            <a:pPr eaLnBrk="1" hangingPunct="1"/>
            <a:r>
              <a:rPr lang="en-US" smtClean="0"/>
              <a:t>Passive ROM with Overpressure</a:t>
            </a:r>
          </a:p>
          <a:p>
            <a:pPr eaLnBrk="1" hangingPunct="1"/>
            <a:r>
              <a:rPr lang="en-US" smtClean="0"/>
              <a:t>Muscle Strength</a:t>
            </a:r>
          </a:p>
          <a:p>
            <a:pPr eaLnBrk="1" hangingPunct="1"/>
            <a:r>
              <a:rPr lang="en-US" smtClean="0"/>
              <a:t>Sensory: myotome, dermatome and reflexes</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25</a:t>
            </a:fld>
            <a:endParaRPr lang="en-US"/>
          </a:p>
        </p:txBody>
      </p:sp>
    </p:spTree>
    <p:extLst>
      <p:ext uri="{BB962C8B-B14F-4D97-AF65-F5344CB8AC3E}">
        <p14:creationId xmlns:p14="http://schemas.microsoft.com/office/powerpoint/2010/main" val="13077195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Screening Exam</a:t>
            </a:r>
            <a:endParaRPr lang="en-US" dirty="0"/>
          </a:p>
        </p:txBody>
      </p:sp>
      <p:sp>
        <p:nvSpPr>
          <p:cNvPr id="3" name="Content Placeholder 2"/>
          <p:cNvSpPr>
            <a:spLocks noGrp="1"/>
          </p:cNvSpPr>
          <p:nvPr>
            <p:ph idx="1"/>
          </p:nvPr>
        </p:nvSpPr>
        <p:spPr/>
        <p:txBody>
          <a:bodyPr/>
          <a:lstStyle/>
          <a:p>
            <a:pPr marL="0" indent="0">
              <a:buNone/>
            </a:pPr>
            <a:r>
              <a:rPr lang="en-US" b="1" u="sng" dirty="0" smtClean="0"/>
              <a:t>Clinical Decision</a:t>
            </a:r>
          </a:p>
          <a:p>
            <a:pPr marL="0" indent="0">
              <a:buNone/>
            </a:pPr>
            <a:endParaRPr lang="en-US" b="1" u="sng" dirty="0"/>
          </a:p>
          <a:p>
            <a:pPr marL="0" indent="0">
              <a:buNone/>
            </a:pPr>
            <a:endParaRPr lang="en-US" b="1" u="sng" dirty="0" smtClean="0"/>
          </a:p>
          <a:p>
            <a:pPr marL="0" indent="0">
              <a:buNone/>
            </a:pPr>
            <a:endParaRPr lang="en-US" b="1" u="sng" dirty="0"/>
          </a:p>
          <a:p>
            <a:pPr marL="0" indent="0">
              <a:buNone/>
            </a:pPr>
            <a:endParaRPr lang="en-US" b="1" u="sng" dirty="0" smtClean="0"/>
          </a:p>
          <a:p>
            <a:pPr marL="0" indent="0">
              <a:buNone/>
            </a:pPr>
            <a:r>
              <a:rPr lang="en-US" b="1" u="sng" dirty="0" smtClean="0"/>
              <a:t>Keep	</a:t>
            </a:r>
            <a:r>
              <a:rPr lang="en-US" b="1" dirty="0" smtClean="0"/>
              <a:t>		</a:t>
            </a:r>
            <a:r>
              <a:rPr lang="en-US" b="1" u="sng" dirty="0" smtClean="0"/>
              <a:t>Refer</a:t>
            </a:r>
            <a:r>
              <a:rPr lang="en-US" b="1" dirty="0" smtClean="0"/>
              <a:t>			</a:t>
            </a:r>
            <a:r>
              <a:rPr lang="en-US" b="1" u="sng" dirty="0" smtClean="0"/>
              <a:t>Keep and Refer</a:t>
            </a:r>
          </a:p>
          <a:p>
            <a:pPr marL="0" indent="0">
              <a:buNone/>
            </a:pPr>
            <a:r>
              <a:rPr lang="en-US" b="1" dirty="0" smtClean="0"/>
              <a:t>						(Consult)</a:t>
            </a:r>
            <a:endParaRPr lang="en-US" b="1" dirty="0"/>
          </a:p>
        </p:txBody>
      </p:sp>
      <p:cxnSp>
        <p:nvCxnSpPr>
          <p:cNvPr id="7" name="Straight Arrow Connector 6"/>
          <p:cNvCxnSpPr/>
          <p:nvPr/>
        </p:nvCxnSpPr>
        <p:spPr>
          <a:xfrm>
            <a:off x="1066800" y="2286000"/>
            <a:ext cx="0" cy="2057400"/>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133600" y="2286000"/>
            <a:ext cx="1143000" cy="21336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276600" y="2209800"/>
            <a:ext cx="2667000" cy="2362200"/>
          </a:xfrm>
          <a:prstGeom prst="straightConnector1">
            <a:avLst/>
          </a:prstGeom>
          <a:ln w="571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1F340669-7E77-45FC-9F5C-F1A1BEE8FFE6}" type="slidenum">
              <a:rPr lang="en-US" smtClean="0"/>
              <a:t>26</a:t>
            </a:fld>
            <a:endParaRPr lang="en-US"/>
          </a:p>
        </p:txBody>
      </p:sp>
    </p:spTree>
    <p:extLst>
      <p:ext uri="{BB962C8B-B14F-4D97-AF65-F5344CB8AC3E}">
        <p14:creationId xmlns:p14="http://schemas.microsoft.com/office/powerpoint/2010/main" val="18752974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Keep/Refer/Consult</a:t>
            </a:r>
          </a:p>
        </p:txBody>
      </p:sp>
      <p:sp>
        <p:nvSpPr>
          <p:cNvPr id="26627" name="Rectangle 3"/>
          <p:cNvSpPr>
            <a:spLocks noGrp="1" noChangeArrowheads="1"/>
          </p:cNvSpPr>
          <p:nvPr>
            <p:ph type="body" idx="1"/>
          </p:nvPr>
        </p:nvSpPr>
        <p:spPr/>
        <p:txBody>
          <a:bodyPr/>
          <a:lstStyle/>
          <a:p>
            <a:pPr eaLnBrk="1" hangingPunct="1"/>
            <a:r>
              <a:rPr lang="en-US" dirty="0" smtClean="0"/>
              <a:t>Keep:  Patient is appropriate for Physical Therapy</a:t>
            </a:r>
          </a:p>
          <a:p>
            <a:pPr eaLnBrk="1" hangingPunct="1"/>
            <a:r>
              <a:rPr lang="en-US" dirty="0" smtClean="0"/>
              <a:t>Refer: Patient’s signs and symptoms do not have a musculoskeletal origin</a:t>
            </a:r>
          </a:p>
          <a:p>
            <a:pPr eaLnBrk="1" hangingPunct="1"/>
            <a:r>
              <a:rPr lang="en-US" dirty="0" smtClean="0"/>
              <a:t>Consult: Patient can be treated by physical therapy but also needs another medical professional for assistance</a:t>
            </a:r>
          </a:p>
        </p:txBody>
      </p:sp>
      <p:sp>
        <p:nvSpPr>
          <p:cNvPr id="2" name="Slide Number Placeholder 1"/>
          <p:cNvSpPr>
            <a:spLocks noGrp="1"/>
          </p:cNvSpPr>
          <p:nvPr>
            <p:ph type="sldNum" sz="quarter" idx="12"/>
          </p:nvPr>
        </p:nvSpPr>
        <p:spPr/>
        <p:txBody>
          <a:bodyPr/>
          <a:lstStyle/>
          <a:p>
            <a:fld id="{1F340669-7E77-45FC-9F5C-F1A1BEE8FFE6}" type="slidenum">
              <a:rPr lang="en-US" smtClean="0"/>
              <a:t>27</a:t>
            </a:fld>
            <a:endParaRPr lang="en-US"/>
          </a:p>
        </p:txBody>
      </p:sp>
    </p:spTree>
    <p:extLst>
      <p:ext uri="{BB962C8B-B14F-4D97-AF65-F5344CB8AC3E}">
        <p14:creationId xmlns:p14="http://schemas.microsoft.com/office/powerpoint/2010/main" val="10133476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Specific Joint Examination </a:t>
            </a:r>
          </a:p>
        </p:txBody>
      </p:sp>
      <p:sp>
        <p:nvSpPr>
          <p:cNvPr id="27651"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Investigative hat</a:t>
            </a:r>
          </a:p>
          <a:p>
            <a:pPr eaLnBrk="1" hangingPunct="1"/>
            <a:endParaRPr lang="en-US" sz="2800" smtClean="0"/>
          </a:p>
          <a:p>
            <a:pPr eaLnBrk="1" hangingPunct="1"/>
            <a:r>
              <a:rPr lang="en-US" sz="2800" smtClean="0"/>
              <a:t>Ruling out or confirming hypothesis for the dysfunction</a:t>
            </a:r>
          </a:p>
          <a:p>
            <a:pPr eaLnBrk="1" hangingPunct="1"/>
            <a:endParaRPr lang="en-US" sz="2800" smtClean="0"/>
          </a:p>
          <a:p>
            <a:pPr eaLnBrk="1" hangingPunct="1"/>
            <a:r>
              <a:rPr lang="en-US" sz="2800" smtClean="0"/>
              <a:t>Determining the facts:  muscle weakness, loss of range etc.</a:t>
            </a:r>
          </a:p>
        </p:txBody>
      </p:sp>
      <p:pic>
        <p:nvPicPr>
          <p:cNvPr id="27652" name="Picture 4" descr="auzpxqvn[1]"/>
          <p:cNvPicPr>
            <a:picLocks noGrp="1" noChangeAspect="1" noChangeArrowheads="1" noCrop="1"/>
          </p:cNvPicPr>
          <p:nvPr>
            <p:ph sz="half" idx="2"/>
          </p:nvPr>
        </p:nvPicPr>
        <p:blipFill>
          <a:blip r:embed="rId2" cstate="print"/>
          <a:srcRect/>
          <a:stretch>
            <a:fillRect/>
          </a:stretch>
        </p:blipFill>
        <p:spPr>
          <a:xfrm flipH="1">
            <a:off x="5486400" y="2819400"/>
            <a:ext cx="3048000" cy="2443163"/>
          </a:xfrm>
          <a:noFill/>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28</a:t>
            </a:fld>
            <a:endParaRPr lang="en-US"/>
          </a:p>
        </p:txBody>
      </p:sp>
    </p:spTree>
    <p:extLst>
      <p:ext uri="{BB962C8B-B14F-4D97-AF65-F5344CB8AC3E}">
        <p14:creationId xmlns:p14="http://schemas.microsoft.com/office/powerpoint/2010/main" val="34133882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Observation:</a:t>
            </a:r>
          </a:p>
        </p:txBody>
      </p:sp>
      <p:sp>
        <p:nvSpPr>
          <p:cNvPr id="28675" name="Rectangle 3"/>
          <p:cNvSpPr>
            <a:spLocks noGrp="1" noChangeArrowheads="1"/>
          </p:cNvSpPr>
          <p:nvPr>
            <p:ph type="body" idx="1"/>
          </p:nvPr>
        </p:nvSpPr>
        <p:spPr/>
        <p:txBody>
          <a:bodyPr/>
          <a:lstStyle/>
          <a:p>
            <a:pPr marL="812800" indent="-812800" eaLnBrk="1" hangingPunct="1"/>
            <a:r>
              <a:rPr lang="en-US" dirty="0" smtClean="0"/>
              <a:t>Done before any hands on activities. </a:t>
            </a:r>
          </a:p>
          <a:p>
            <a:pPr marL="812800" indent="-812800" eaLnBrk="1" hangingPunct="1"/>
            <a:endParaRPr lang="en-US" dirty="0" smtClean="0"/>
          </a:p>
          <a:p>
            <a:pPr marL="812800" indent="-812800" eaLnBrk="1" hangingPunct="1"/>
            <a:r>
              <a:rPr lang="en-US" dirty="0" smtClean="0"/>
              <a:t>Looking phase of exam</a:t>
            </a:r>
          </a:p>
          <a:p>
            <a:pPr marL="812800" indent="-812800" eaLnBrk="1" hangingPunct="1"/>
            <a:endParaRPr lang="en-US" dirty="0" smtClean="0"/>
          </a:p>
          <a:p>
            <a:pPr marL="812800" indent="-812800" eaLnBrk="1" hangingPunct="1"/>
            <a:r>
              <a:rPr lang="en-US" dirty="0" smtClean="0"/>
              <a:t>Observe/Inspect for Visible defects, dysfunctions, alignment abnormalities</a:t>
            </a:r>
          </a:p>
        </p:txBody>
      </p:sp>
      <p:sp>
        <p:nvSpPr>
          <p:cNvPr id="2" name="Slide Number Placeholder 1"/>
          <p:cNvSpPr>
            <a:spLocks noGrp="1"/>
          </p:cNvSpPr>
          <p:nvPr>
            <p:ph type="sldNum" sz="quarter" idx="12"/>
          </p:nvPr>
        </p:nvSpPr>
        <p:spPr/>
        <p:txBody>
          <a:bodyPr/>
          <a:lstStyle/>
          <a:p>
            <a:fld id="{1F340669-7E77-45FC-9F5C-F1A1BEE8FFE6}" type="slidenum">
              <a:rPr lang="en-US" smtClean="0"/>
              <a:t>29</a:t>
            </a:fld>
            <a:endParaRPr lang="en-US"/>
          </a:p>
        </p:txBody>
      </p:sp>
    </p:spTree>
    <p:extLst>
      <p:ext uri="{BB962C8B-B14F-4D97-AF65-F5344CB8AC3E}">
        <p14:creationId xmlns:p14="http://schemas.microsoft.com/office/powerpoint/2010/main" val="2512643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PHYSICAL THERAPY EXAMINATION</a:t>
            </a:r>
          </a:p>
        </p:txBody>
      </p:sp>
      <p:sp>
        <p:nvSpPr>
          <p:cNvPr id="4099" name="Rectangle 3"/>
          <p:cNvSpPr>
            <a:spLocks noGrp="1" noChangeArrowheads="1"/>
          </p:cNvSpPr>
          <p:nvPr>
            <p:ph type="body" idx="1"/>
          </p:nvPr>
        </p:nvSpPr>
        <p:spPr/>
        <p:txBody>
          <a:bodyPr/>
          <a:lstStyle/>
          <a:p>
            <a:pPr eaLnBrk="1" hangingPunct="1"/>
            <a:endParaRPr lang="en-US" smtClean="0"/>
          </a:p>
          <a:p>
            <a:pPr eaLnBrk="1" hangingPunct="1"/>
            <a:r>
              <a:rPr lang="en-US" smtClean="0"/>
              <a:t>Important to develop a system for examination</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3</a:t>
            </a:fld>
            <a:endParaRPr lang="en-US"/>
          </a:p>
        </p:txBody>
      </p:sp>
    </p:spTree>
    <p:extLst>
      <p:ext uri="{BB962C8B-B14F-4D97-AF65-F5344CB8AC3E}">
        <p14:creationId xmlns:p14="http://schemas.microsoft.com/office/powerpoint/2010/main" val="6869567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Observation</a:t>
            </a:r>
          </a:p>
        </p:txBody>
      </p:sp>
      <p:sp>
        <p:nvSpPr>
          <p:cNvPr id="29699" name="Rectangle 3"/>
          <p:cNvSpPr>
            <a:spLocks noGrp="1" noChangeArrowheads="1"/>
          </p:cNvSpPr>
          <p:nvPr>
            <p:ph type="body" idx="1"/>
          </p:nvPr>
        </p:nvSpPr>
        <p:spPr/>
        <p:txBody>
          <a:bodyPr/>
          <a:lstStyle/>
          <a:p>
            <a:pPr marL="609600" indent="-609600" eaLnBrk="1" hangingPunct="1">
              <a:lnSpc>
                <a:spcPct val="90000"/>
              </a:lnSpc>
            </a:pPr>
            <a:r>
              <a:rPr lang="en-US" sz="2800" u="sng" dirty="0" smtClean="0"/>
              <a:t>Gait</a:t>
            </a:r>
            <a:r>
              <a:rPr lang="en-US" sz="2800" dirty="0" smtClean="0"/>
              <a:t>:  quick observation noted while the patient is walking from the waiting room to the examination room.  </a:t>
            </a:r>
          </a:p>
          <a:p>
            <a:pPr marL="1009650" lvl="1" indent="-609600">
              <a:lnSpc>
                <a:spcPct val="90000"/>
              </a:lnSpc>
            </a:pPr>
            <a:r>
              <a:rPr lang="en-US" sz="2400" dirty="0" smtClean="0"/>
              <a:t>Will note gait deviations that are really obvious like an antalgic pattern.  </a:t>
            </a:r>
          </a:p>
          <a:p>
            <a:pPr marL="1009650" lvl="1" indent="-609600">
              <a:lnSpc>
                <a:spcPct val="90000"/>
              </a:lnSpc>
            </a:pPr>
            <a:r>
              <a:rPr lang="en-US" sz="2400" dirty="0" smtClean="0"/>
              <a:t>Can also get an idea of balance by looking at base of support, position of arms, waddling gait </a:t>
            </a:r>
          </a:p>
          <a:p>
            <a:pPr marL="609600" indent="-609600" eaLnBrk="1" hangingPunct="1">
              <a:lnSpc>
                <a:spcPct val="90000"/>
              </a:lnSpc>
            </a:pPr>
            <a:r>
              <a:rPr lang="en-US" sz="2800" dirty="0" smtClean="0"/>
              <a:t>Assistive devices used by patient</a:t>
            </a:r>
          </a:p>
        </p:txBody>
      </p:sp>
      <p:sp>
        <p:nvSpPr>
          <p:cNvPr id="2" name="Slide Number Placeholder 1"/>
          <p:cNvSpPr>
            <a:spLocks noGrp="1"/>
          </p:cNvSpPr>
          <p:nvPr>
            <p:ph type="sldNum" sz="quarter" idx="12"/>
          </p:nvPr>
        </p:nvSpPr>
        <p:spPr/>
        <p:txBody>
          <a:bodyPr/>
          <a:lstStyle/>
          <a:p>
            <a:fld id="{1F340669-7E77-45FC-9F5C-F1A1BEE8FFE6}" type="slidenum">
              <a:rPr lang="en-US" smtClean="0"/>
              <a:t>30</a:t>
            </a:fld>
            <a:endParaRPr lang="en-US"/>
          </a:p>
        </p:txBody>
      </p:sp>
    </p:spTree>
    <p:extLst>
      <p:ext uri="{BB962C8B-B14F-4D97-AF65-F5344CB8AC3E}">
        <p14:creationId xmlns:p14="http://schemas.microsoft.com/office/powerpoint/2010/main" val="2515033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endParaRPr lang="en-US" smtClean="0"/>
          </a:p>
        </p:txBody>
      </p:sp>
      <p:sp>
        <p:nvSpPr>
          <p:cNvPr id="30723" name="Rectangle 3"/>
          <p:cNvSpPr>
            <a:spLocks noGrp="1" noChangeArrowheads="1"/>
          </p:cNvSpPr>
          <p:nvPr>
            <p:ph type="body" idx="1"/>
          </p:nvPr>
        </p:nvSpPr>
        <p:spPr/>
        <p:txBody>
          <a:bodyPr/>
          <a:lstStyle/>
          <a:p>
            <a:pPr eaLnBrk="1" hangingPunct="1">
              <a:buFontTx/>
              <a:buNone/>
            </a:pPr>
            <a:r>
              <a:rPr lang="en-US" u="sng" smtClean="0"/>
              <a:t>Transitional movements</a:t>
            </a:r>
          </a:p>
          <a:p>
            <a:pPr eaLnBrk="1" hangingPunct="1"/>
            <a:r>
              <a:rPr lang="en-US" smtClean="0"/>
              <a:t>Sit to stand, walking, back to sitting</a:t>
            </a:r>
          </a:p>
          <a:p>
            <a:pPr eaLnBrk="1" hangingPunct="1"/>
            <a:r>
              <a:rPr lang="en-US" smtClean="0"/>
              <a:t>Guarded movements, stiffness, willingness to move</a:t>
            </a:r>
          </a:p>
          <a:p>
            <a:pPr eaLnBrk="1" hangingPunct="1"/>
            <a:r>
              <a:rPr lang="en-US" smtClean="0"/>
              <a:t>Ability to maintain a position like sitting or standing </a:t>
            </a:r>
          </a:p>
        </p:txBody>
      </p:sp>
      <p:sp>
        <p:nvSpPr>
          <p:cNvPr id="2" name="Slide Number Placeholder 1"/>
          <p:cNvSpPr>
            <a:spLocks noGrp="1"/>
          </p:cNvSpPr>
          <p:nvPr>
            <p:ph type="sldNum" sz="quarter" idx="12"/>
          </p:nvPr>
        </p:nvSpPr>
        <p:spPr/>
        <p:txBody>
          <a:bodyPr/>
          <a:lstStyle/>
          <a:p>
            <a:fld id="{1F340669-7E77-45FC-9F5C-F1A1BEE8FFE6}" type="slidenum">
              <a:rPr lang="en-US" smtClean="0"/>
              <a:t>31</a:t>
            </a:fld>
            <a:endParaRPr lang="en-US"/>
          </a:p>
        </p:txBody>
      </p:sp>
    </p:spTree>
    <p:extLst>
      <p:ext uri="{BB962C8B-B14F-4D97-AF65-F5344CB8AC3E}">
        <p14:creationId xmlns:p14="http://schemas.microsoft.com/office/powerpoint/2010/main" val="765832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endParaRPr lang="en-US" smtClean="0"/>
          </a:p>
        </p:txBody>
      </p:sp>
      <p:sp>
        <p:nvSpPr>
          <p:cNvPr id="31747" name="Rectangle 3"/>
          <p:cNvSpPr>
            <a:spLocks noGrp="1" noChangeArrowheads="1"/>
          </p:cNvSpPr>
          <p:nvPr>
            <p:ph type="body" idx="1"/>
          </p:nvPr>
        </p:nvSpPr>
        <p:spPr/>
        <p:txBody>
          <a:bodyPr/>
          <a:lstStyle/>
          <a:p>
            <a:pPr marL="590550" indent="-590550" eaLnBrk="1" hangingPunct="1"/>
            <a:r>
              <a:rPr lang="en-US" u="sng" smtClean="0"/>
              <a:t>Facial expression</a:t>
            </a:r>
            <a:r>
              <a:rPr lang="en-US" smtClean="0"/>
              <a:t> during history taking, affect of patient – anxious, flat etc.</a:t>
            </a:r>
          </a:p>
          <a:p>
            <a:pPr marL="590550" indent="-590550" eaLnBrk="1" hangingPunct="1"/>
            <a:r>
              <a:rPr lang="en-US" u="sng" smtClean="0"/>
              <a:t>Patient’s willingness to move</a:t>
            </a:r>
            <a:r>
              <a:rPr lang="en-US" smtClean="0"/>
              <a:t>, substitute movements noted</a:t>
            </a:r>
          </a:p>
          <a:p>
            <a:pPr marL="590550" indent="-590550" eaLnBrk="1" hangingPunct="1"/>
            <a:r>
              <a:rPr lang="en-US" u="sng" smtClean="0"/>
              <a:t>Medicated?</a:t>
            </a:r>
            <a:r>
              <a:rPr lang="en-US" smtClean="0"/>
              <a:t>  Too much or too little?</a:t>
            </a:r>
          </a:p>
        </p:txBody>
      </p:sp>
      <p:sp>
        <p:nvSpPr>
          <p:cNvPr id="2" name="Slide Number Placeholder 1"/>
          <p:cNvSpPr>
            <a:spLocks noGrp="1"/>
          </p:cNvSpPr>
          <p:nvPr>
            <p:ph type="sldNum" sz="quarter" idx="12"/>
          </p:nvPr>
        </p:nvSpPr>
        <p:spPr/>
        <p:txBody>
          <a:bodyPr/>
          <a:lstStyle/>
          <a:p>
            <a:fld id="{1F340669-7E77-45FC-9F5C-F1A1BEE8FFE6}" type="slidenum">
              <a:rPr lang="en-US" smtClean="0"/>
              <a:t>32</a:t>
            </a:fld>
            <a:endParaRPr lang="en-US"/>
          </a:p>
        </p:txBody>
      </p:sp>
    </p:spTree>
    <p:extLst>
      <p:ext uri="{BB962C8B-B14F-4D97-AF65-F5344CB8AC3E}">
        <p14:creationId xmlns:p14="http://schemas.microsoft.com/office/powerpoint/2010/main" val="19744020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endParaRPr lang="en-US" smtClean="0"/>
          </a:p>
        </p:txBody>
      </p:sp>
      <p:pic>
        <p:nvPicPr>
          <p:cNvPr id="32771" name="Picture 3" descr="STS phase IV"/>
          <p:cNvPicPr>
            <a:picLocks noGrp="1" noChangeAspect="1" noChangeArrowheads="1"/>
          </p:cNvPicPr>
          <p:nvPr>
            <p:ph sz="half" idx="2"/>
          </p:nvPr>
        </p:nvPicPr>
        <p:blipFill>
          <a:blip r:embed="rId2" cstate="print"/>
          <a:srcRect/>
          <a:stretch>
            <a:fillRect/>
          </a:stretch>
        </p:blipFill>
        <p:spPr>
          <a:xfrm>
            <a:off x="5486400" y="1981200"/>
            <a:ext cx="2514600" cy="4038600"/>
          </a:xfrm>
          <a:noFill/>
        </p:spPr>
      </p:pic>
      <p:sp>
        <p:nvSpPr>
          <p:cNvPr id="32772" name="Rectangle 4"/>
          <p:cNvSpPr>
            <a:spLocks noGrp="1" noChangeArrowheads="1"/>
          </p:cNvSpPr>
          <p:nvPr>
            <p:ph type="body" sz="half" idx="1"/>
          </p:nvPr>
        </p:nvSpPr>
        <p:spPr>
          <a:xfrm>
            <a:off x="538163" y="1600200"/>
            <a:ext cx="4033837" cy="4525963"/>
          </a:xfrm>
        </p:spPr>
        <p:txBody>
          <a:bodyPr/>
          <a:lstStyle/>
          <a:p>
            <a:pPr marL="590550" indent="-590550" eaLnBrk="1" hangingPunct="1">
              <a:lnSpc>
                <a:spcPct val="90000"/>
              </a:lnSpc>
            </a:pPr>
            <a:r>
              <a:rPr lang="en-US" smtClean="0"/>
              <a:t>Posture:  review standard alignment; sagittal and A/P views, look at symmetry and determine if the findings are related to the dysfunction.</a:t>
            </a:r>
          </a:p>
        </p:txBody>
      </p:sp>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33</a:t>
            </a:fld>
            <a:endParaRPr lang="en-US"/>
          </a:p>
        </p:txBody>
      </p:sp>
    </p:spTree>
    <p:extLst>
      <p:ext uri="{BB962C8B-B14F-4D97-AF65-F5344CB8AC3E}">
        <p14:creationId xmlns:p14="http://schemas.microsoft.com/office/powerpoint/2010/main" val="36952218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p:txBody>
          <a:bodyPr/>
          <a:lstStyle/>
          <a:p>
            <a:pPr eaLnBrk="1" hangingPunct="1"/>
            <a:endParaRPr lang="en-US" smtClean="0"/>
          </a:p>
        </p:txBody>
      </p:sp>
      <p:sp>
        <p:nvSpPr>
          <p:cNvPr id="33795" name="Rectangle 3"/>
          <p:cNvSpPr>
            <a:spLocks noGrp="1" noChangeArrowheads="1"/>
          </p:cNvSpPr>
          <p:nvPr>
            <p:ph type="body" sz="half" idx="1"/>
          </p:nvPr>
        </p:nvSpPr>
        <p:spPr/>
        <p:txBody>
          <a:bodyPr/>
          <a:lstStyle/>
          <a:p>
            <a:pPr eaLnBrk="1" hangingPunct="1"/>
            <a:r>
              <a:rPr lang="en-US" smtClean="0"/>
              <a:t>UE:  head, shoulder position in relation to acromian, thoracic spine position, Q angle of elbows, previous fractures for example a clavicular fracture, </a:t>
            </a:r>
          </a:p>
          <a:p>
            <a:pPr eaLnBrk="1" hangingPunct="1"/>
            <a:endParaRPr lang="en-US" smtClean="0"/>
          </a:p>
        </p:txBody>
      </p:sp>
      <p:sp>
        <p:nvSpPr>
          <p:cNvPr id="33796" name="Rectangle 5"/>
          <p:cNvSpPr>
            <a:spLocks noGrp="1" noChangeArrowheads="1"/>
          </p:cNvSpPr>
          <p:nvPr>
            <p:ph sz="half" idx="2"/>
          </p:nvPr>
        </p:nvSpPr>
        <p:spPr/>
        <p:txBody>
          <a:bodyPr/>
          <a:lstStyle/>
          <a:p>
            <a:pPr eaLnBrk="1" hangingPunct="1"/>
            <a:endParaRPr lang="en-US" sz="2800" smtClean="0"/>
          </a:p>
        </p:txBody>
      </p:sp>
      <p:pic>
        <p:nvPicPr>
          <p:cNvPr id="33797" name="Picture 9" descr="posture_clare_orthotics"/>
          <p:cNvPicPr>
            <a:picLocks noChangeAspect="1" noChangeArrowheads="1"/>
          </p:cNvPicPr>
          <p:nvPr/>
        </p:nvPicPr>
        <p:blipFill>
          <a:blip r:embed="rId2" cstate="print"/>
          <a:srcRect/>
          <a:stretch>
            <a:fillRect/>
          </a:stretch>
        </p:blipFill>
        <p:spPr bwMode="auto">
          <a:xfrm>
            <a:off x="5410200" y="2057400"/>
            <a:ext cx="2743200" cy="36576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34</a:t>
            </a:fld>
            <a:endParaRPr lang="en-US"/>
          </a:p>
        </p:txBody>
      </p:sp>
    </p:spTree>
    <p:extLst>
      <p:ext uri="{BB962C8B-B14F-4D97-AF65-F5344CB8AC3E}">
        <p14:creationId xmlns:p14="http://schemas.microsoft.com/office/powerpoint/2010/main" val="1630807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endParaRPr lang="en-US" smtClean="0"/>
          </a:p>
        </p:txBody>
      </p:sp>
      <p:sp>
        <p:nvSpPr>
          <p:cNvPr id="34819" name="Rectangle 3"/>
          <p:cNvSpPr>
            <a:spLocks noGrp="1" noChangeArrowheads="1"/>
          </p:cNvSpPr>
          <p:nvPr>
            <p:ph type="body" sz="half" idx="1"/>
          </p:nvPr>
        </p:nvSpPr>
        <p:spPr>
          <a:xfrm>
            <a:off x="457200" y="1600200"/>
            <a:ext cx="4033838" cy="4525963"/>
          </a:xfrm>
        </p:spPr>
        <p:txBody>
          <a:bodyPr/>
          <a:lstStyle/>
          <a:p>
            <a:pPr eaLnBrk="1" hangingPunct="1">
              <a:lnSpc>
                <a:spcPct val="90000"/>
              </a:lnSpc>
            </a:pPr>
            <a:r>
              <a:rPr lang="en-US" sz="2500" smtClean="0"/>
              <a:t>Obvious deformities are noted during the posture exam such as scoliosis, or presence of bony abnormalities in the LE</a:t>
            </a:r>
          </a:p>
          <a:p>
            <a:pPr eaLnBrk="1" hangingPunct="1">
              <a:lnSpc>
                <a:spcPct val="90000"/>
              </a:lnSpc>
            </a:pPr>
            <a:r>
              <a:rPr lang="en-US" sz="2500" smtClean="0"/>
              <a:t>LE – may observe patella positioning in relation to the LE alignment, Varus or valgus position of knees, genu recurvatum</a:t>
            </a:r>
          </a:p>
          <a:p>
            <a:pPr eaLnBrk="1" hangingPunct="1">
              <a:lnSpc>
                <a:spcPct val="90000"/>
              </a:lnSpc>
            </a:pPr>
            <a:r>
              <a:rPr lang="en-US" sz="2500" smtClean="0"/>
              <a:t>Ankle position</a:t>
            </a:r>
          </a:p>
        </p:txBody>
      </p:sp>
      <p:pic>
        <p:nvPicPr>
          <p:cNvPr id="34820" name="Picture 6" descr="p22_standposture.jpg"/>
          <p:cNvPicPr>
            <a:picLocks noChangeAspect="1"/>
          </p:cNvPicPr>
          <p:nvPr/>
        </p:nvPicPr>
        <p:blipFill>
          <a:blip r:embed="rId2" cstate="print"/>
          <a:srcRect/>
          <a:stretch>
            <a:fillRect/>
          </a:stretch>
        </p:blipFill>
        <p:spPr bwMode="auto">
          <a:xfrm>
            <a:off x="4572000" y="1828800"/>
            <a:ext cx="3962400" cy="3962400"/>
          </a:xfrm>
          <a:prstGeom prst="rect">
            <a:avLst/>
          </a:prstGeom>
          <a:noFill/>
          <a:ln w="9525">
            <a:noFill/>
            <a:miter lim="800000"/>
            <a:headEnd/>
            <a:tailEnd/>
          </a:ln>
        </p:spPr>
      </p:pic>
      <p:sp>
        <p:nvSpPr>
          <p:cNvPr id="34821" name="Content Placeholder 7"/>
          <p:cNvSpPr>
            <a:spLocks noGrp="1"/>
          </p:cNvSpPr>
          <p:nvPr>
            <p:ph sz="half" idx="2"/>
          </p:nvPr>
        </p:nvSpPr>
        <p:spPr/>
        <p:txBody>
          <a:bodyPr/>
          <a:lstStyle/>
          <a:p>
            <a:pPr eaLnBrk="1" hangingPunct="1"/>
            <a:endParaRPr lang="en-US" smtClean="0"/>
          </a:p>
        </p:txBody>
      </p:sp>
      <p:sp>
        <p:nvSpPr>
          <p:cNvPr id="2" name="Slide Number Placeholder 1"/>
          <p:cNvSpPr>
            <a:spLocks noGrp="1"/>
          </p:cNvSpPr>
          <p:nvPr>
            <p:ph type="sldNum" sz="quarter" idx="12"/>
          </p:nvPr>
        </p:nvSpPr>
        <p:spPr/>
        <p:txBody>
          <a:bodyPr/>
          <a:lstStyle/>
          <a:p>
            <a:pPr>
              <a:defRPr/>
            </a:pPr>
            <a:fld id="{236240C1-1EB4-4EBA-A354-7E1EAE696AD8}" type="slidenum">
              <a:rPr lang="en-US" smtClean="0"/>
              <a:pPr>
                <a:defRPr/>
              </a:pPr>
              <a:t>35</a:t>
            </a:fld>
            <a:endParaRPr lang="en-US"/>
          </a:p>
        </p:txBody>
      </p:sp>
    </p:spTree>
    <p:extLst>
      <p:ext uri="{BB962C8B-B14F-4D97-AF65-F5344CB8AC3E}">
        <p14:creationId xmlns:p14="http://schemas.microsoft.com/office/powerpoint/2010/main" val="1531025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Other Observations:</a:t>
            </a:r>
          </a:p>
        </p:txBody>
      </p:sp>
      <p:sp>
        <p:nvSpPr>
          <p:cNvPr id="35843" name="Rectangle 3"/>
          <p:cNvSpPr>
            <a:spLocks noGrp="1" noChangeArrowheads="1"/>
          </p:cNvSpPr>
          <p:nvPr>
            <p:ph sz="half" idx="1"/>
          </p:nvPr>
        </p:nvSpPr>
        <p:spPr/>
        <p:txBody>
          <a:bodyPr/>
          <a:lstStyle/>
          <a:p>
            <a:pPr eaLnBrk="1" hangingPunct="1"/>
            <a:r>
              <a:rPr lang="en-US" sz="2000" smtClean="0"/>
              <a:t>Muscle wasting </a:t>
            </a:r>
          </a:p>
          <a:p>
            <a:pPr eaLnBrk="1" hangingPunct="1"/>
            <a:endParaRPr lang="en-US" sz="2000" smtClean="0"/>
          </a:p>
          <a:p>
            <a:pPr eaLnBrk="1" hangingPunct="1"/>
            <a:r>
              <a:rPr lang="en-US" sz="2000" smtClean="0"/>
              <a:t>Scars and color of scars.  If red these are recent, pale, they are old and well healed. </a:t>
            </a:r>
          </a:p>
          <a:p>
            <a:pPr eaLnBrk="1" hangingPunct="1"/>
            <a:endParaRPr lang="en-US" sz="2000" smtClean="0"/>
          </a:p>
          <a:p>
            <a:pPr eaLnBrk="1" hangingPunct="1"/>
            <a:r>
              <a:rPr lang="en-US" sz="2000" smtClean="0"/>
              <a:t>Note any joint noise such as crepitus, snapping or grinding sounds made with movement</a:t>
            </a:r>
          </a:p>
          <a:p>
            <a:pPr eaLnBrk="1" hangingPunct="1"/>
            <a:endParaRPr lang="en-US" sz="2000" smtClean="0"/>
          </a:p>
          <a:p>
            <a:pPr eaLnBrk="1" hangingPunct="1"/>
            <a:r>
              <a:rPr lang="en-US" sz="2000" smtClean="0"/>
              <a:t>Skin changes, nail changes can be observed</a:t>
            </a:r>
          </a:p>
        </p:txBody>
      </p:sp>
      <p:pic>
        <p:nvPicPr>
          <p:cNvPr id="35844" name="Content Placeholder 6" descr="29_ra_c_hand2002_800.jpg"/>
          <p:cNvPicPr>
            <a:picLocks noGrp="1" noChangeAspect="1"/>
          </p:cNvPicPr>
          <p:nvPr>
            <p:ph sz="half" idx="2"/>
          </p:nvPr>
        </p:nvPicPr>
        <p:blipFill>
          <a:blip r:embed="rId2" cstate="print"/>
          <a:srcRect/>
          <a:stretch>
            <a:fillRect/>
          </a:stretch>
        </p:blipFill>
        <p:spPr>
          <a:xfrm>
            <a:off x="4495800" y="2347913"/>
            <a:ext cx="4343400" cy="3214687"/>
          </a:xfrm>
        </p:spPr>
      </p:pic>
      <p:sp>
        <p:nvSpPr>
          <p:cNvPr id="8" name="TextBox 7"/>
          <p:cNvSpPr txBox="1"/>
          <p:nvPr/>
        </p:nvSpPr>
        <p:spPr>
          <a:xfrm>
            <a:off x="4495800" y="5562600"/>
            <a:ext cx="4343400" cy="646113"/>
          </a:xfrm>
          <a:prstGeom prst="rect">
            <a:avLst/>
          </a:prstGeom>
          <a:solidFill>
            <a:schemeClr val="bg1">
              <a:lumMod val="75000"/>
            </a:schemeClr>
          </a:solidFill>
        </p:spPr>
        <p:txBody>
          <a:bodyPr>
            <a:spAutoFit/>
          </a:bodyPr>
          <a:lstStyle/>
          <a:p>
            <a:pPr>
              <a:defRPr/>
            </a:pPr>
            <a:r>
              <a:rPr lang="en-US" dirty="0">
                <a:solidFill>
                  <a:srgbClr val="002060"/>
                </a:solidFill>
                <a:hlinkClick r:id="rId3"/>
              </a:rPr>
              <a:t>http://www.cdaarthritis.com/images_slides/images_slides_29e_larger_slides.htm</a:t>
            </a:r>
            <a:endParaRPr lang="en-US" dirty="0">
              <a:solidFill>
                <a:srgbClr val="002060"/>
              </a:solidFill>
            </a:endParaRPr>
          </a:p>
        </p:txBody>
      </p:sp>
      <p:sp>
        <p:nvSpPr>
          <p:cNvPr id="2" name="Slide Number Placeholder 1"/>
          <p:cNvSpPr>
            <a:spLocks noGrp="1"/>
          </p:cNvSpPr>
          <p:nvPr>
            <p:ph type="sldNum" sz="quarter" idx="12"/>
          </p:nvPr>
        </p:nvSpPr>
        <p:spPr/>
        <p:txBody>
          <a:bodyPr/>
          <a:lstStyle/>
          <a:p>
            <a:fld id="{1F340669-7E77-45FC-9F5C-F1A1BEE8FFE6}" type="slidenum">
              <a:rPr lang="en-US" smtClean="0"/>
              <a:t>36</a:t>
            </a:fld>
            <a:endParaRPr lang="en-US"/>
          </a:p>
        </p:txBody>
      </p:sp>
    </p:spTree>
    <p:extLst>
      <p:ext uri="{BB962C8B-B14F-4D97-AF65-F5344CB8AC3E}">
        <p14:creationId xmlns:p14="http://schemas.microsoft.com/office/powerpoint/2010/main" val="25902616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eaLnBrk="1" hangingPunct="1"/>
            <a:r>
              <a:rPr lang="en-US" smtClean="0"/>
              <a:t>Purpose of </a:t>
            </a:r>
            <a:r>
              <a:rPr lang="en-US" u="sng" smtClean="0"/>
              <a:t>HANDS ON </a:t>
            </a:r>
            <a:r>
              <a:rPr lang="en-US" smtClean="0"/>
              <a:t>examination:</a:t>
            </a:r>
          </a:p>
        </p:txBody>
      </p:sp>
      <p:sp>
        <p:nvSpPr>
          <p:cNvPr id="36867" name="Rectangle 3"/>
          <p:cNvSpPr>
            <a:spLocks noGrp="1" noChangeArrowheads="1"/>
          </p:cNvSpPr>
          <p:nvPr>
            <p:ph type="body" idx="1"/>
          </p:nvPr>
        </p:nvSpPr>
        <p:spPr/>
        <p:txBody>
          <a:bodyPr/>
          <a:lstStyle/>
          <a:p>
            <a:pPr eaLnBrk="1" hangingPunct="1"/>
            <a:r>
              <a:rPr lang="en-US" smtClean="0"/>
              <a:t>To rule out or confirm a hypothesis developed by the therapist during the history and observation as to the patient’s cause of pain.</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37</a:t>
            </a:fld>
            <a:endParaRPr lang="en-US"/>
          </a:p>
        </p:txBody>
      </p:sp>
    </p:spTree>
    <p:extLst>
      <p:ext uri="{BB962C8B-B14F-4D97-AF65-F5344CB8AC3E}">
        <p14:creationId xmlns:p14="http://schemas.microsoft.com/office/powerpoint/2010/main" val="28952264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Active ROM</a:t>
            </a:r>
          </a:p>
        </p:txBody>
      </p:sp>
      <p:sp>
        <p:nvSpPr>
          <p:cNvPr id="37891" name="Rectangle 3"/>
          <p:cNvSpPr>
            <a:spLocks noGrp="1" noChangeArrowheads="1"/>
          </p:cNvSpPr>
          <p:nvPr>
            <p:ph type="body" idx="1"/>
          </p:nvPr>
        </p:nvSpPr>
        <p:spPr/>
        <p:txBody>
          <a:bodyPr/>
          <a:lstStyle/>
          <a:p>
            <a:pPr eaLnBrk="1" hangingPunct="1"/>
            <a:r>
              <a:rPr lang="en-US" smtClean="0"/>
              <a:t>AROM</a:t>
            </a:r>
          </a:p>
          <a:p>
            <a:pPr lvl="1" eaLnBrk="1" hangingPunct="1"/>
            <a:r>
              <a:rPr lang="en-US" smtClean="0"/>
              <a:t>Patient’s willingness to move</a:t>
            </a:r>
          </a:p>
          <a:p>
            <a:pPr lvl="1" eaLnBrk="1" hangingPunct="1"/>
            <a:r>
              <a:rPr lang="en-US" smtClean="0"/>
              <a:t>Joint mobility/limitations</a:t>
            </a:r>
          </a:p>
          <a:p>
            <a:pPr lvl="1" eaLnBrk="1" hangingPunct="1"/>
            <a:r>
              <a:rPr lang="en-US" smtClean="0"/>
              <a:t>Muscle control</a:t>
            </a:r>
          </a:p>
          <a:p>
            <a:pPr lvl="1" eaLnBrk="1" hangingPunct="1"/>
            <a:r>
              <a:rPr lang="en-US" smtClean="0"/>
              <a:t>Muscle power</a:t>
            </a:r>
          </a:p>
          <a:p>
            <a:pPr lvl="1" eaLnBrk="1" hangingPunct="1"/>
            <a:r>
              <a:rPr lang="en-US" smtClean="0"/>
              <a:t>Movements which cause pain</a:t>
            </a:r>
          </a:p>
        </p:txBody>
      </p:sp>
      <p:sp>
        <p:nvSpPr>
          <p:cNvPr id="2" name="Slide Number Placeholder 1"/>
          <p:cNvSpPr>
            <a:spLocks noGrp="1"/>
          </p:cNvSpPr>
          <p:nvPr>
            <p:ph type="sldNum" sz="quarter" idx="12"/>
          </p:nvPr>
        </p:nvSpPr>
        <p:spPr/>
        <p:txBody>
          <a:bodyPr/>
          <a:lstStyle/>
          <a:p>
            <a:fld id="{1F340669-7E77-45FC-9F5C-F1A1BEE8FFE6}" type="slidenum">
              <a:rPr lang="en-US" smtClean="0"/>
              <a:t>38</a:t>
            </a:fld>
            <a:endParaRPr lang="en-US"/>
          </a:p>
        </p:txBody>
      </p:sp>
    </p:spTree>
    <p:extLst>
      <p:ext uri="{BB962C8B-B14F-4D97-AF65-F5344CB8AC3E}">
        <p14:creationId xmlns:p14="http://schemas.microsoft.com/office/powerpoint/2010/main" val="18800385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AROM: What to observe</a:t>
            </a:r>
          </a:p>
        </p:txBody>
      </p:sp>
      <p:sp>
        <p:nvSpPr>
          <p:cNvPr id="38915" name="Rectangle 3"/>
          <p:cNvSpPr>
            <a:spLocks noGrp="1" noChangeArrowheads="1"/>
          </p:cNvSpPr>
          <p:nvPr>
            <p:ph type="body" idx="1"/>
          </p:nvPr>
        </p:nvSpPr>
        <p:spPr/>
        <p:txBody>
          <a:bodyPr/>
          <a:lstStyle/>
          <a:p>
            <a:pPr eaLnBrk="1" hangingPunct="1"/>
            <a:r>
              <a:rPr lang="en-US" sz="2800" smtClean="0"/>
              <a:t>When/where pain occurs during movement</a:t>
            </a:r>
          </a:p>
          <a:p>
            <a:pPr eaLnBrk="1" hangingPunct="1"/>
            <a:r>
              <a:rPr lang="en-US" sz="2800" smtClean="0"/>
              <a:t>Does the movement increase the intensity of the pain</a:t>
            </a:r>
          </a:p>
          <a:p>
            <a:pPr eaLnBrk="1" hangingPunct="1"/>
            <a:r>
              <a:rPr lang="en-US" sz="2800" smtClean="0"/>
              <a:t>Reaction of the patient to pain</a:t>
            </a:r>
          </a:p>
          <a:p>
            <a:pPr eaLnBrk="1" hangingPunct="1"/>
            <a:r>
              <a:rPr lang="en-US" sz="2800" smtClean="0"/>
              <a:t>Amount of observable restriction/limitation</a:t>
            </a:r>
          </a:p>
          <a:p>
            <a:pPr eaLnBrk="1" hangingPunct="1"/>
            <a:r>
              <a:rPr lang="en-US" sz="2800" smtClean="0"/>
              <a:t>Pattern of movement</a:t>
            </a:r>
          </a:p>
          <a:p>
            <a:pPr eaLnBrk="1" hangingPunct="1"/>
            <a:r>
              <a:rPr lang="en-US" sz="2800" smtClean="0"/>
              <a:t>Willingness of the patient to move the limb</a:t>
            </a:r>
          </a:p>
          <a:p>
            <a:pPr eaLnBrk="1" hangingPunct="1"/>
            <a:r>
              <a:rPr lang="en-US" sz="2800" smtClean="0"/>
              <a:t>Quality of movement</a:t>
            </a:r>
          </a:p>
        </p:txBody>
      </p:sp>
      <p:sp>
        <p:nvSpPr>
          <p:cNvPr id="2" name="Slide Number Placeholder 1"/>
          <p:cNvSpPr>
            <a:spLocks noGrp="1"/>
          </p:cNvSpPr>
          <p:nvPr>
            <p:ph type="sldNum" sz="quarter" idx="12"/>
          </p:nvPr>
        </p:nvSpPr>
        <p:spPr/>
        <p:txBody>
          <a:bodyPr/>
          <a:lstStyle/>
          <a:p>
            <a:fld id="{1F340669-7E77-45FC-9F5C-F1A1BEE8FFE6}" type="slidenum">
              <a:rPr lang="en-US" smtClean="0"/>
              <a:t>39</a:t>
            </a:fld>
            <a:endParaRPr lang="en-US"/>
          </a:p>
        </p:txBody>
      </p:sp>
    </p:spTree>
    <p:extLst>
      <p:ext uri="{BB962C8B-B14F-4D97-AF65-F5344CB8AC3E}">
        <p14:creationId xmlns:p14="http://schemas.microsoft.com/office/powerpoint/2010/main" val="3601670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hangingPunct="1"/>
            <a:r>
              <a:rPr lang="en-US" smtClean="0"/>
              <a:t>Organizational Structure of an Orthopedic Exam</a:t>
            </a:r>
          </a:p>
        </p:txBody>
      </p:sp>
      <p:sp>
        <p:nvSpPr>
          <p:cNvPr id="5123" name="Rectangle 3"/>
          <p:cNvSpPr>
            <a:spLocks noGrp="1" noChangeArrowheads="1"/>
          </p:cNvSpPr>
          <p:nvPr>
            <p:ph type="body" idx="1"/>
          </p:nvPr>
        </p:nvSpPr>
        <p:spPr/>
        <p:txBody>
          <a:bodyPr/>
          <a:lstStyle/>
          <a:p>
            <a:pPr marL="812800" indent="-812800" eaLnBrk="1" hangingPunct="1">
              <a:buFontTx/>
              <a:buAutoNum type="romanUcPeriod"/>
            </a:pPr>
            <a:r>
              <a:rPr lang="en-US" dirty="0" smtClean="0"/>
              <a:t>History</a:t>
            </a:r>
          </a:p>
          <a:p>
            <a:pPr marL="812800" indent="-812800" eaLnBrk="1" hangingPunct="1">
              <a:buFontTx/>
              <a:buAutoNum type="romanUcPeriod"/>
            </a:pPr>
            <a:endParaRPr lang="en-US" dirty="0" smtClean="0"/>
          </a:p>
          <a:p>
            <a:pPr marL="812800" indent="-812800" eaLnBrk="1" hangingPunct="1">
              <a:buFontTx/>
              <a:buAutoNum type="romanUcPeriod"/>
            </a:pPr>
            <a:r>
              <a:rPr lang="en-US" dirty="0" smtClean="0"/>
              <a:t>Systems Review</a:t>
            </a:r>
          </a:p>
          <a:p>
            <a:pPr marL="812800" indent="-812800" eaLnBrk="1" hangingPunct="1">
              <a:buFontTx/>
              <a:buAutoNum type="romanUcPeriod"/>
            </a:pPr>
            <a:endParaRPr lang="en-US" dirty="0" smtClean="0"/>
          </a:p>
          <a:p>
            <a:pPr marL="812800" indent="-812800" eaLnBrk="1" hangingPunct="1">
              <a:buFontTx/>
              <a:buAutoNum type="romanUcPeriod"/>
            </a:pPr>
            <a:r>
              <a:rPr lang="en-US" dirty="0" smtClean="0"/>
              <a:t>Scanning Exam</a:t>
            </a:r>
          </a:p>
          <a:p>
            <a:pPr marL="812800" indent="-812800" eaLnBrk="1" hangingPunct="1">
              <a:buFontTx/>
              <a:buAutoNum type="romanUcPeriod"/>
            </a:pPr>
            <a:endParaRPr lang="en-US" dirty="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4</a:t>
            </a:fld>
            <a:endParaRPr lang="en-US"/>
          </a:p>
        </p:txBody>
      </p:sp>
    </p:spTree>
    <p:extLst>
      <p:ext uri="{BB962C8B-B14F-4D97-AF65-F5344CB8AC3E}">
        <p14:creationId xmlns:p14="http://schemas.microsoft.com/office/powerpoint/2010/main" val="28340227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2.  Passive movement:</a:t>
            </a:r>
          </a:p>
        </p:txBody>
      </p:sp>
      <p:sp>
        <p:nvSpPr>
          <p:cNvPr id="39939" name="Rectangle 3"/>
          <p:cNvSpPr>
            <a:spLocks noGrp="1" noChangeArrowheads="1"/>
          </p:cNvSpPr>
          <p:nvPr>
            <p:ph type="body" idx="1"/>
          </p:nvPr>
        </p:nvSpPr>
        <p:spPr/>
        <p:txBody>
          <a:bodyPr/>
          <a:lstStyle/>
          <a:p>
            <a:pPr marL="590550" indent="-590550" eaLnBrk="1" hangingPunct="1"/>
            <a:r>
              <a:rPr lang="en-US" sz="2800" smtClean="0"/>
              <a:t>This is done with overpressure after the patient has moved through their available range.</a:t>
            </a:r>
          </a:p>
          <a:p>
            <a:pPr marL="590550" indent="-590550" eaLnBrk="1" hangingPunct="1"/>
            <a:endParaRPr lang="en-US" sz="2800" smtClean="0"/>
          </a:p>
          <a:p>
            <a:pPr marL="590550" indent="-590550" eaLnBrk="1" hangingPunct="1"/>
            <a:r>
              <a:rPr lang="en-US" sz="2800" smtClean="0"/>
              <a:t>Determines end feel at that particular joint with that physiological movement.   </a:t>
            </a:r>
          </a:p>
          <a:p>
            <a:pPr marL="590550" indent="-590550" eaLnBrk="1" hangingPunct="1"/>
            <a:endParaRPr lang="en-US" sz="2800" smtClean="0"/>
          </a:p>
          <a:p>
            <a:pPr marL="590550" indent="-590550" eaLnBrk="1" hangingPunct="1"/>
            <a:r>
              <a:rPr lang="en-US" sz="2800" smtClean="0"/>
              <a:t>End feel:  quality of resistance to movement at the end of a physiological movement</a:t>
            </a:r>
          </a:p>
        </p:txBody>
      </p:sp>
      <p:sp>
        <p:nvSpPr>
          <p:cNvPr id="2" name="Slide Number Placeholder 1"/>
          <p:cNvSpPr>
            <a:spLocks noGrp="1"/>
          </p:cNvSpPr>
          <p:nvPr>
            <p:ph type="sldNum" sz="quarter" idx="12"/>
          </p:nvPr>
        </p:nvSpPr>
        <p:spPr/>
        <p:txBody>
          <a:bodyPr/>
          <a:lstStyle/>
          <a:p>
            <a:fld id="{1F340669-7E77-45FC-9F5C-F1A1BEE8FFE6}" type="slidenum">
              <a:rPr lang="en-US" smtClean="0"/>
              <a:t>40</a:t>
            </a:fld>
            <a:endParaRPr lang="en-US"/>
          </a:p>
        </p:txBody>
      </p:sp>
    </p:spTree>
    <p:extLst>
      <p:ext uri="{BB962C8B-B14F-4D97-AF65-F5344CB8AC3E}">
        <p14:creationId xmlns:p14="http://schemas.microsoft.com/office/powerpoint/2010/main" val="17697915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Normal end feels</a:t>
            </a:r>
          </a:p>
        </p:txBody>
      </p:sp>
      <p:sp>
        <p:nvSpPr>
          <p:cNvPr id="40963" name="Rectangle 3"/>
          <p:cNvSpPr>
            <a:spLocks noGrp="1" noChangeArrowheads="1"/>
          </p:cNvSpPr>
          <p:nvPr>
            <p:ph type="body" idx="1"/>
          </p:nvPr>
        </p:nvSpPr>
        <p:spPr/>
        <p:txBody>
          <a:bodyPr/>
          <a:lstStyle/>
          <a:p>
            <a:pPr eaLnBrk="1" hangingPunct="1"/>
            <a:r>
              <a:rPr lang="en-US" u="sng" smtClean="0"/>
              <a:t>Hard</a:t>
            </a:r>
            <a:r>
              <a:rPr lang="en-US" smtClean="0"/>
              <a:t>:  Bone to bone</a:t>
            </a:r>
          </a:p>
          <a:p>
            <a:pPr eaLnBrk="1" hangingPunct="1"/>
            <a:endParaRPr lang="en-US" smtClean="0"/>
          </a:p>
          <a:p>
            <a:pPr eaLnBrk="1" hangingPunct="1"/>
            <a:r>
              <a:rPr lang="en-US" u="sng" smtClean="0"/>
              <a:t>Firm</a:t>
            </a:r>
            <a:r>
              <a:rPr lang="en-US" smtClean="0"/>
              <a:t>:  Capsular end-feel, Tissue Stretch </a:t>
            </a:r>
          </a:p>
          <a:p>
            <a:pPr eaLnBrk="1" hangingPunct="1"/>
            <a:endParaRPr lang="en-US" smtClean="0"/>
          </a:p>
          <a:p>
            <a:pPr eaLnBrk="1" hangingPunct="1"/>
            <a:r>
              <a:rPr lang="en-US" u="sng" smtClean="0"/>
              <a:t>Soft</a:t>
            </a:r>
            <a:r>
              <a:rPr lang="en-US" smtClean="0"/>
              <a:t>: Soft tissue approximation </a:t>
            </a:r>
          </a:p>
        </p:txBody>
      </p:sp>
      <p:sp>
        <p:nvSpPr>
          <p:cNvPr id="2" name="Slide Number Placeholder 1"/>
          <p:cNvSpPr>
            <a:spLocks noGrp="1"/>
          </p:cNvSpPr>
          <p:nvPr>
            <p:ph type="sldNum" sz="quarter" idx="12"/>
          </p:nvPr>
        </p:nvSpPr>
        <p:spPr/>
        <p:txBody>
          <a:bodyPr/>
          <a:lstStyle/>
          <a:p>
            <a:fld id="{1F340669-7E77-45FC-9F5C-F1A1BEE8FFE6}" type="slidenum">
              <a:rPr lang="en-US" smtClean="0"/>
              <a:t>41</a:t>
            </a:fld>
            <a:endParaRPr lang="en-US"/>
          </a:p>
        </p:txBody>
      </p:sp>
    </p:spTree>
    <p:extLst>
      <p:ext uri="{BB962C8B-B14F-4D97-AF65-F5344CB8AC3E}">
        <p14:creationId xmlns:p14="http://schemas.microsoft.com/office/powerpoint/2010/main" val="11157214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Abnormal end feels</a:t>
            </a:r>
          </a:p>
        </p:txBody>
      </p:sp>
      <p:sp>
        <p:nvSpPr>
          <p:cNvPr id="41987" name="Rectangle 3"/>
          <p:cNvSpPr>
            <a:spLocks noGrp="1" noChangeArrowheads="1"/>
          </p:cNvSpPr>
          <p:nvPr>
            <p:ph type="body" idx="1"/>
          </p:nvPr>
        </p:nvSpPr>
        <p:spPr/>
        <p:txBody>
          <a:bodyPr/>
          <a:lstStyle/>
          <a:p>
            <a:pPr eaLnBrk="1" hangingPunct="1">
              <a:lnSpc>
                <a:spcPct val="80000"/>
              </a:lnSpc>
            </a:pPr>
            <a:r>
              <a:rPr lang="en-US" sz="2800" u="sng" smtClean="0"/>
              <a:t>Muscle spasm</a:t>
            </a:r>
            <a:r>
              <a:rPr lang="en-US" sz="2800" smtClean="0"/>
              <a:t>: Sudden and abrupt stop to movement</a:t>
            </a:r>
          </a:p>
          <a:p>
            <a:pPr eaLnBrk="1" hangingPunct="1">
              <a:lnSpc>
                <a:spcPct val="80000"/>
              </a:lnSpc>
            </a:pPr>
            <a:r>
              <a:rPr lang="en-US" sz="2800" u="sng" smtClean="0"/>
              <a:t>Capsular</a:t>
            </a:r>
            <a:r>
              <a:rPr lang="en-US" sz="2800" smtClean="0"/>
              <a:t>:  similar to tissue stretch, it doesn’t occur at end range</a:t>
            </a:r>
          </a:p>
          <a:p>
            <a:pPr eaLnBrk="1" hangingPunct="1">
              <a:lnSpc>
                <a:spcPct val="80000"/>
              </a:lnSpc>
            </a:pPr>
            <a:r>
              <a:rPr lang="en-US" sz="2800" u="sng" smtClean="0"/>
              <a:t>Bone to bone</a:t>
            </a:r>
            <a:r>
              <a:rPr lang="en-US" sz="2800" smtClean="0"/>
              <a:t>:  similar to the normal bony end feel but the restriction in range occurs earlier than it should in the normal range. </a:t>
            </a:r>
          </a:p>
          <a:p>
            <a:pPr eaLnBrk="1" hangingPunct="1">
              <a:lnSpc>
                <a:spcPct val="80000"/>
              </a:lnSpc>
            </a:pPr>
            <a:r>
              <a:rPr lang="en-US" sz="2800" u="sng" smtClean="0"/>
              <a:t>Empty</a:t>
            </a:r>
            <a:r>
              <a:rPr lang="en-US" sz="2800" smtClean="0"/>
              <a:t>:  pain is produced with movement</a:t>
            </a:r>
          </a:p>
          <a:p>
            <a:pPr eaLnBrk="1" hangingPunct="1">
              <a:lnSpc>
                <a:spcPct val="80000"/>
              </a:lnSpc>
            </a:pPr>
            <a:r>
              <a:rPr lang="en-US" sz="2800" u="sng" smtClean="0"/>
              <a:t>Springy Block</a:t>
            </a:r>
            <a:r>
              <a:rPr lang="en-US" sz="2800" smtClean="0"/>
              <a:t>: elastic resistance to further movement  </a:t>
            </a:r>
          </a:p>
        </p:txBody>
      </p:sp>
      <p:sp>
        <p:nvSpPr>
          <p:cNvPr id="2" name="Slide Number Placeholder 1"/>
          <p:cNvSpPr>
            <a:spLocks noGrp="1"/>
          </p:cNvSpPr>
          <p:nvPr>
            <p:ph type="sldNum" sz="quarter" idx="12"/>
          </p:nvPr>
        </p:nvSpPr>
        <p:spPr/>
        <p:txBody>
          <a:bodyPr/>
          <a:lstStyle/>
          <a:p>
            <a:fld id="{1F340669-7E77-45FC-9F5C-F1A1BEE8FFE6}" type="slidenum">
              <a:rPr lang="en-US" smtClean="0"/>
              <a:t>42</a:t>
            </a:fld>
            <a:endParaRPr lang="en-US"/>
          </a:p>
        </p:txBody>
      </p:sp>
    </p:spTree>
    <p:extLst>
      <p:ext uri="{BB962C8B-B14F-4D97-AF65-F5344CB8AC3E}">
        <p14:creationId xmlns:p14="http://schemas.microsoft.com/office/powerpoint/2010/main" val="21432724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b="1" smtClean="0">
                <a:latin typeface="AvantGarde" pitchFamily="34" charset="0"/>
              </a:rPr>
              <a:t>Definitions:</a:t>
            </a:r>
          </a:p>
        </p:txBody>
      </p:sp>
      <p:sp>
        <p:nvSpPr>
          <p:cNvPr id="43011" name="Rectangle 3"/>
          <p:cNvSpPr>
            <a:spLocks noGrp="1" noChangeArrowheads="1"/>
          </p:cNvSpPr>
          <p:nvPr>
            <p:ph type="body" idx="1"/>
          </p:nvPr>
        </p:nvSpPr>
        <p:spPr/>
        <p:txBody>
          <a:bodyPr/>
          <a:lstStyle/>
          <a:p>
            <a:pPr eaLnBrk="1" hangingPunct="1"/>
            <a:r>
              <a:rPr lang="en-US" smtClean="0"/>
              <a:t>Gonia:  Angle</a:t>
            </a:r>
          </a:p>
          <a:p>
            <a:pPr eaLnBrk="1" hangingPunct="1"/>
            <a:endParaRPr lang="en-US" smtClean="0"/>
          </a:p>
          <a:p>
            <a:pPr eaLnBrk="1" hangingPunct="1"/>
            <a:r>
              <a:rPr lang="en-US" smtClean="0"/>
              <a:t>Metron:  Measure</a:t>
            </a:r>
          </a:p>
          <a:p>
            <a:pPr eaLnBrk="1" hangingPunct="1"/>
            <a:endParaRPr lang="en-US" smtClean="0"/>
          </a:p>
          <a:p>
            <a:pPr eaLnBrk="1" hangingPunct="1"/>
            <a:r>
              <a:rPr lang="en-US" smtClean="0"/>
              <a:t>Definition:  Measurement of the angles created by rotary motion of two bones around a joint </a:t>
            </a:r>
          </a:p>
        </p:txBody>
      </p:sp>
      <p:sp>
        <p:nvSpPr>
          <p:cNvPr id="2" name="Slide Number Placeholder 1"/>
          <p:cNvSpPr>
            <a:spLocks noGrp="1"/>
          </p:cNvSpPr>
          <p:nvPr>
            <p:ph type="sldNum" sz="quarter" idx="12"/>
          </p:nvPr>
        </p:nvSpPr>
        <p:spPr/>
        <p:txBody>
          <a:bodyPr/>
          <a:lstStyle/>
          <a:p>
            <a:fld id="{1F340669-7E77-45FC-9F5C-F1A1BEE8FFE6}" type="slidenum">
              <a:rPr lang="en-US" smtClean="0"/>
              <a:t>43</a:t>
            </a:fld>
            <a:endParaRPr lang="en-US"/>
          </a:p>
        </p:txBody>
      </p:sp>
    </p:spTree>
    <p:extLst>
      <p:ext uri="{BB962C8B-B14F-4D97-AF65-F5344CB8AC3E}">
        <p14:creationId xmlns:p14="http://schemas.microsoft.com/office/powerpoint/2010/main" val="1985254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b="1" smtClean="0"/>
              <a:t>Goniometry Purposes:</a:t>
            </a:r>
          </a:p>
        </p:txBody>
      </p:sp>
      <p:sp>
        <p:nvSpPr>
          <p:cNvPr id="44035" name="Rectangle 3"/>
          <p:cNvSpPr>
            <a:spLocks noGrp="1" noChangeArrowheads="1"/>
          </p:cNvSpPr>
          <p:nvPr>
            <p:ph type="body" idx="1"/>
          </p:nvPr>
        </p:nvSpPr>
        <p:spPr/>
        <p:txBody>
          <a:bodyPr/>
          <a:lstStyle/>
          <a:p>
            <a:pPr marL="609600" indent="-609600" eaLnBrk="1" hangingPunct="1">
              <a:buFont typeface="Wingdings" pitchFamily="2" charset="2"/>
              <a:buAutoNum type="arabicPeriod"/>
            </a:pPr>
            <a:r>
              <a:rPr lang="en-US" smtClean="0"/>
              <a:t>Joint Position</a:t>
            </a:r>
          </a:p>
          <a:p>
            <a:pPr marL="609600" indent="-609600" eaLnBrk="1" hangingPunct="1">
              <a:buFont typeface="Wingdings" pitchFamily="2" charset="2"/>
              <a:buNone/>
            </a:pPr>
            <a:endParaRPr lang="en-US" smtClean="0"/>
          </a:p>
          <a:p>
            <a:pPr marL="609600" indent="-609600" eaLnBrk="1" hangingPunct="1">
              <a:buFont typeface="Wingdings" pitchFamily="2" charset="2"/>
              <a:buAutoNum type="arabicPeriod" startAt="2"/>
            </a:pPr>
            <a:r>
              <a:rPr lang="en-US" smtClean="0"/>
              <a:t>ROM</a:t>
            </a:r>
          </a:p>
          <a:p>
            <a:pPr marL="990600" lvl="1" indent="-533400" eaLnBrk="1" hangingPunct="1">
              <a:buFont typeface="Wingdings" pitchFamily="2" charset="2"/>
              <a:buChar char="n"/>
            </a:pPr>
            <a:r>
              <a:rPr lang="en-US" smtClean="0"/>
              <a:t>Active ROM</a:t>
            </a:r>
          </a:p>
          <a:p>
            <a:pPr marL="990600" lvl="1" indent="-533400" eaLnBrk="1" hangingPunct="1">
              <a:buFont typeface="Wingdings" pitchFamily="2" charset="2"/>
              <a:buChar char="n"/>
            </a:pPr>
            <a:r>
              <a:rPr lang="en-US" smtClean="0"/>
              <a:t>Passive ROM</a:t>
            </a:r>
          </a:p>
        </p:txBody>
      </p:sp>
      <p:sp>
        <p:nvSpPr>
          <p:cNvPr id="2" name="Slide Number Placeholder 1"/>
          <p:cNvSpPr>
            <a:spLocks noGrp="1"/>
          </p:cNvSpPr>
          <p:nvPr>
            <p:ph type="sldNum" sz="quarter" idx="12"/>
          </p:nvPr>
        </p:nvSpPr>
        <p:spPr/>
        <p:txBody>
          <a:bodyPr/>
          <a:lstStyle/>
          <a:p>
            <a:fld id="{1F340669-7E77-45FC-9F5C-F1A1BEE8FFE6}" type="slidenum">
              <a:rPr lang="en-US" smtClean="0"/>
              <a:t>44</a:t>
            </a:fld>
            <a:endParaRPr lang="en-US"/>
          </a:p>
        </p:txBody>
      </p:sp>
    </p:spTree>
    <p:extLst>
      <p:ext uri="{BB962C8B-B14F-4D97-AF65-F5344CB8AC3E}">
        <p14:creationId xmlns:p14="http://schemas.microsoft.com/office/powerpoint/2010/main" val="21756693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b="1" smtClean="0"/>
              <a:t>Other Aspects</a:t>
            </a:r>
          </a:p>
        </p:txBody>
      </p:sp>
      <p:sp>
        <p:nvSpPr>
          <p:cNvPr id="45059" name="Rectangle 3"/>
          <p:cNvSpPr>
            <a:spLocks noGrp="1" noChangeArrowheads="1"/>
          </p:cNvSpPr>
          <p:nvPr>
            <p:ph type="body" idx="1"/>
          </p:nvPr>
        </p:nvSpPr>
        <p:spPr/>
        <p:txBody>
          <a:bodyPr/>
          <a:lstStyle/>
          <a:p>
            <a:pPr marL="609600" indent="-609600" eaLnBrk="1" hangingPunct="1">
              <a:lnSpc>
                <a:spcPct val="90000"/>
              </a:lnSpc>
              <a:buFontTx/>
              <a:buNone/>
            </a:pPr>
            <a:r>
              <a:rPr lang="en-US" smtClean="0"/>
              <a:t>1.  Only motions occurring in a single </a:t>
            </a:r>
          </a:p>
          <a:p>
            <a:pPr marL="609600" indent="-609600" eaLnBrk="1" hangingPunct="1">
              <a:lnSpc>
                <a:spcPct val="90000"/>
              </a:lnSpc>
              <a:buFontTx/>
              <a:buNone/>
            </a:pPr>
            <a:r>
              <a:rPr lang="en-US" smtClean="0"/>
              <a:t>       plane are measured with few 	exceptions.</a:t>
            </a:r>
          </a:p>
          <a:p>
            <a:pPr marL="609600" indent="-609600" eaLnBrk="1" hangingPunct="1">
              <a:lnSpc>
                <a:spcPct val="90000"/>
              </a:lnSpc>
              <a:buFontTx/>
              <a:buNone/>
            </a:pPr>
            <a:endParaRPr lang="en-US" smtClean="0"/>
          </a:p>
          <a:p>
            <a:pPr marL="609600" indent="-609600" eaLnBrk="1" hangingPunct="1">
              <a:lnSpc>
                <a:spcPct val="90000"/>
              </a:lnSpc>
              <a:buFontTx/>
              <a:buNone/>
            </a:pPr>
            <a:r>
              <a:rPr lang="en-US" smtClean="0"/>
              <a:t>2.  Measures osteokinematic motion 	</a:t>
            </a:r>
          </a:p>
          <a:p>
            <a:pPr marL="990600" lvl="1" indent="-533400" eaLnBrk="1" hangingPunct="1">
              <a:lnSpc>
                <a:spcPct val="90000"/>
              </a:lnSpc>
              <a:buFont typeface="Wingdings" pitchFamily="2" charset="2"/>
              <a:buNone/>
            </a:pPr>
            <a:r>
              <a:rPr lang="en-US" smtClean="0"/>
              <a:t>	NOT arthrokinematic motion</a:t>
            </a:r>
          </a:p>
          <a:p>
            <a:pPr marL="609600" indent="-609600" eaLnBrk="1" hangingPunct="1">
              <a:lnSpc>
                <a:spcPct val="90000"/>
              </a:lnSpc>
              <a:buFont typeface="Wingdings" pitchFamily="2" charset="2"/>
              <a:buAutoNum type="arabicPeriod" startAt="2"/>
            </a:pPr>
            <a:endParaRPr lang="en-US" smtClean="0"/>
          </a:p>
          <a:p>
            <a:pPr marL="609600" indent="-609600" eaLnBrk="1" hangingPunct="1">
              <a:lnSpc>
                <a:spcPct val="90000"/>
              </a:lnSpc>
              <a:buFontTx/>
              <a:buNone/>
            </a:pPr>
            <a:r>
              <a:rPr lang="en-US" smtClean="0"/>
              <a:t>3.  Flexibility Measurement</a:t>
            </a:r>
          </a:p>
          <a:p>
            <a:pPr marL="609600" indent="-609600" eaLnBrk="1" hangingPunct="1">
              <a:lnSpc>
                <a:spcPct val="90000"/>
              </a:lnSpc>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45</a:t>
            </a:fld>
            <a:endParaRPr lang="en-US"/>
          </a:p>
        </p:txBody>
      </p:sp>
    </p:spTree>
    <p:extLst>
      <p:ext uri="{BB962C8B-B14F-4D97-AF65-F5344CB8AC3E}">
        <p14:creationId xmlns:p14="http://schemas.microsoft.com/office/powerpoint/2010/main" val="36216526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endParaRPr lang="en-US" b="1" smtClean="0"/>
          </a:p>
        </p:txBody>
      </p:sp>
      <p:sp>
        <p:nvSpPr>
          <p:cNvPr id="46083" name="Rectangle 3"/>
          <p:cNvSpPr>
            <a:spLocks noGrp="1" noChangeArrowheads="1"/>
          </p:cNvSpPr>
          <p:nvPr>
            <p:ph type="body" idx="1"/>
          </p:nvPr>
        </p:nvSpPr>
        <p:spPr/>
        <p:txBody>
          <a:bodyPr/>
          <a:lstStyle/>
          <a:p>
            <a:pPr eaLnBrk="1" hangingPunct="1">
              <a:lnSpc>
                <a:spcPct val="90000"/>
              </a:lnSpc>
              <a:buFontTx/>
              <a:buNone/>
            </a:pPr>
            <a:r>
              <a:rPr lang="en-US" smtClean="0"/>
              <a:t>4.  Degrees of freedom:  freedom of 	movement around a plane of 	motion</a:t>
            </a:r>
          </a:p>
          <a:p>
            <a:pPr lvl="1" eaLnBrk="1" hangingPunct="1">
              <a:lnSpc>
                <a:spcPct val="90000"/>
              </a:lnSpc>
            </a:pPr>
            <a:r>
              <a:rPr lang="en-US" smtClean="0"/>
              <a:t>Motion occurs around one plane – one degree of freedom</a:t>
            </a:r>
          </a:p>
          <a:p>
            <a:pPr lvl="1" eaLnBrk="1" hangingPunct="1">
              <a:lnSpc>
                <a:spcPct val="90000"/>
              </a:lnSpc>
            </a:pPr>
            <a:r>
              <a:rPr lang="en-US" smtClean="0"/>
              <a:t>Motion occurs around two planes – two degrees of freedom</a:t>
            </a:r>
          </a:p>
          <a:p>
            <a:pPr lvl="1" eaLnBrk="1" hangingPunct="1">
              <a:lnSpc>
                <a:spcPct val="90000"/>
              </a:lnSpc>
            </a:pPr>
            <a:r>
              <a:rPr lang="en-US" smtClean="0"/>
              <a:t>Motion occurs around three planes – three degrees of freedom</a:t>
            </a:r>
          </a:p>
          <a:p>
            <a:pPr lvl="1" eaLnBrk="1" hangingPunct="1">
              <a:lnSpc>
                <a:spcPct val="90000"/>
              </a:lnSpc>
              <a:buFontTx/>
              <a:buNone/>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46</a:t>
            </a:fld>
            <a:endParaRPr lang="en-US"/>
          </a:p>
        </p:txBody>
      </p:sp>
    </p:spTree>
    <p:extLst>
      <p:ext uri="{BB962C8B-B14F-4D97-AF65-F5344CB8AC3E}">
        <p14:creationId xmlns:p14="http://schemas.microsoft.com/office/powerpoint/2010/main" val="27658862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pPr eaLnBrk="1" hangingPunct="1"/>
            <a:r>
              <a:rPr lang="en-US" sz="4000" b="1" smtClean="0"/>
              <a:t>Purposes of Joint ROM Examination</a:t>
            </a:r>
            <a:br>
              <a:rPr lang="en-US" sz="4000" b="1" smtClean="0"/>
            </a:br>
            <a:endParaRPr lang="en-US" sz="4000" b="1" smtClean="0"/>
          </a:p>
        </p:txBody>
      </p:sp>
      <p:sp>
        <p:nvSpPr>
          <p:cNvPr id="47107" name="Rectangle 3"/>
          <p:cNvSpPr>
            <a:spLocks noGrp="1" noChangeArrowheads="1"/>
          </p:cNvSpPr>
          <p:nvPr>
            <p:ph type="body" idx="1"/>
          </p:nvPr>
        </p:nvSpPr>
        <p:spPr/>
        <p:txBody>
          <a:bodyPr/>
          <a:lstStyle/>
          <a:p>
            <a:pPr marL="609600" indent="-609600" eaLnBrk="1" hangingPunct="1">
              <a:buFontTx/>
              <a:buNone/>
            </a:pPr>
            <a:r>
              <a:rPr lang="en-US" smtClean="0">
                <a:solidFill>
                  <a:srgbClr val="000099"/>
                </a:solidFill>
              </a:rPr>
              <a:t>1.  Database:</a:t>
            </a:r>
            <a:r>
              <a:rPr lang="en-US" smtClean="0"/>
              <a:t>  </a:t>
            </a:r>
          </a:p>
          <a:p>
            <a:pPr marL="990600" lvl="1" indent="-533400" eaLnBrk="1" hangingPunct="1">
              <a:buFont typeface="Wingdings" pitchFamily="2" charset="2"/>
              <a:buChar char="n"/>
            </a:pPr>
            <a:r>
              <a:rPr lang="en-US" smtClean="0"/>
              <a:t>Establish the existing ROM available in the joint  </a:t>
            </a:r>
          </a:p>
          <a:p>
            <a:pPr marL="990600" lvl="1" indent="-533400" eaLnBrk="1" hangingPunct="1">
              <a:buFont typeface="Wingdings" pitchFamily="2" charset="2"/>
              <a:buChar char="n"/>
            </a:pPr>
            <a:r>
              <a:rPr lang="en-US" smtClean="0"/>
              <a:t>Compare this with the normal ranges given in the literature </a:t>
            </a:r>
          </a:p>
          <a:p>
            <a:pPr marL="990600" lvl="1" indent="-533400" eaLnBrk="1" hangingPunct="1">
              <a:buFont typeface="Wingdings" pitchFamily="2" charset="2"/>
              <a:buChar char="n"/>
            </a:pPr>
            <a:r>
              <a:rPr lang="en-US" smtClean="0"/>
              <a:t>Compare with the other side.  </a:t>
            </a:r>
          </a:p>
          <a:p>
            <a:pPr marL="990600" lvl="1" indent="-533400" eaLnBrk="1" hangingPunct="1">
              <a:buFont typeface="Wingdings" pitchFamily="2" charset="2"/>
              <a:buChar char="n"/>
            </a:pPr>
            <a:r>
              <a:rPr lang="en-US" smtClean="0"/>
              <a:t>Beginning data base for treatment</a:t>
            </a:r>
          </a:p>
        </p:txBody>
      </p:sp>
      <p:sp>
        <p:nvSpPr>
          <p:cNvPr id="2" name="Slide Number Placeholder 1"/>
          <p:cNvSpPr>
            <a:spLocks noGrp="1"/>
          </p:cNvSpPr>
          <p:nvPr>
            <p:ph type="sldNum" sz="quarter" idx="12"/>
          </p:nvPr>
        </p:nvSpPr>
        <p:spPr/>
        <p:txBody>
          <a:bodyPr/>
          <a:lstStyle/>
          <a:p>
            <a:fld id="{1F340669-7E77-45FC-9F5C-F1A1BEE8FFE6}" type="slidenum">
              <a:rPr lang="en-US" smtClean="0"/>
              <a:t>47</a:t>
            </a:fld>
            <a:endParaRPr lang="en-US"/>
          </a:p>
        </p:txBody>
      </p:sp>
    </p:spTree>
    <p:extLst>
      <p:ext uri="{BB962C8B-B14F-4D97-AF65-F5344CB8AC3E}">
        <p14:creationId xmlns:p14="http://schemas.microsoft.com/office/powerpoint/2010/main" val="30377754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endParaRPr lang="en-US" smtClean="0"/>
          </a:p>
        </p:txBody>
      </p:sp>
      <p:sp>
        <p:nvSpPr>
          <p:cNvPr id="48131" name="Rectangle 3"/>
          <p:cNvSpPr>
            <a:spLocks noGrp="1" noChangeArrowheads="1"/>
          </p:cNvSpPr>
          <p:nvPr>
            <p:ph type="body" idx="1"/>
          </p:nvPr>
        </p:nvSpPr>
        <p:spPr/>
        <p:txBody>
          <a:bodyPr/>
          <a:lstStyle/>
          <a:p>
            <a:pPr marL="609600" indent="-609600" eaLnBrk="1" hangingPunct="1">
              <a:buFontTx/>
              <a:buNone/>
            </a:pPr>
            <a:r>
              <a:rPr lang="en-US" sz="2800" smtClean="0">
                <a:solidFill>
                  <a:srgbClr val="000099"/>
                </a:solidFill>
              </a:rPr>
              <a:t>2.  Aids in diagnosing and determining joint function</a:t>
            </a:r>
          </a:p>
          <a:p>
            <a:pPr marL="609600" indent="-609600" eaLnBrk="1" hangingPunct="1">
              <a:buFontTx/>
              <a:buNone/>
            </a:pPr>
            <a:r>
              <a:rPr lang="en-US" sz="2800" smtClean="0">
                <a:solidFill>
                  <a:srgbClr val="000099"/>
                </a:solidFill>
              </a:rPr>
              <a:t>	a.  Hypomobility:</a:t>
            </a:r>
            <a:r>
              <a:rPr lang="en-US" sz="2800" smtClean="0"/>
              <a:t> less than normal ROM  	  </a:t>
            </a:r>
          </a:p>
          <a:p>
            <a:pPr marL="609600" indent="-609600" eaLnBrk="1" hangingPunct="1">
              <a:buFontTx/>
              <a:buNone/>
            </a:pPr>
            <a:r>
              <a:rPr lang="en-US" sz="2800" smtClean="0"/>
              <a:t>		  when compared to established norms</a:t>
            </a:r>
          </a:p>
          <a:p>
            <a:pPr marL="609600" indent="-609600" eaLnBrk="1" hangingPunct="1">
              <a:buFontTx/>
              <a:buNone/>
            </a:pPr>
            <a:r>
              <a:rPr lang="en-US" sz="2800" smtClean="0"/>
              <a:t>          or the patients other side.</a:t>
            </a:r>
          </a:p>
          <a:p>
            <a:pPr marL="609600" indent="-609600" eaLnBrk="1" hangingPunct="1">
              <a:buFontTx/>
              <a:buNone/>
            </a:pPr>
            <a:r>
              <a:rPr lang="en-US" sz="2800" smtClean="0"/>
              <a:t>	</a:t>
            </a:r>
            <a:r>
              <a:rPr lang="en-US" sz="2800" smtClean="0">
                <a:solidFill>
                  <a:srgbClr val="000099"/>
                </a:solidFill>
              </a:rPr>
              <a:t>b.  Hypermobility:</a:t>
            </a:r>
            <a:r>
              <a:rPr lang="en-US" sz="2800" smtClean="0"/>
              <a:t> greater than normal</a:t>
            </a:r>
          </a:p>
          <a:p>
            <a:pPr marL="609600" indent="-609600" eaLnBrk="1" hangingPunct="1">
              <a:buFontTx/>
              <a:buNone/>
            </a:pPr>
            <a:r>
              <a:rPr lang="en-US" sz="2800" smtClean="0"/>
              <a:t>          ROM when compared to established</a:t>
            </a:r>
          </a:p>
          <a:p>
            <a:pPr marL="609600" indent="-609600" eaLnBrk="1" hangingPunct="1">
              <a:buFontTx/>
              <a:buNone/>
            </a:pPr>
            <a:r>
              <a:rPr lang="en-US" sz="2800" smtClean="0"/>
              <a:t>          norms or the patients other side.</a:t>
            </a:r>
          </a:p>
          <a:p>
            <a:pPr marL="990600" lvl="1" indent="-533400" eaLnBrk="1" hangingPunct="1">
              <a:buFontTx/>
              <a:buNone/>
            </a:pPr>
            <a:endParaRPr lang="en-US" sz="240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48</a:t>
            </a:fld>
            <a:endParaRPr lang="en-US"/>
          </a:p>
        </p:txBody>
      </p:sp>
    </p:spTree>
    <p:extLst>
      <p:ext uri="{BB962C8B-B14F-4D97-AF65-F5344CB8AC3E}">
        <p14:creationId xmlns:p14="http://schemas.microsoft.com/office/powerpoint/2010/main" val="3173657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endParaRPr lang="en-US" smtClean="0"/>
          </a:p>
        </p:txBody>
      </p:sp>
      <p:sp>
        <p:nvSpPr>
          <p:cNvPr id="49155" name="Rectangle 3"/>
          <p:cNvSpPr>
            <a:spLocks noGrp="1" noChangeArrowheads="1"/>
          </p:cNvSpPr>
          <p:nvPr>
            <p:ph type="body" idx="1"/>
          </p:nvPr>
        </p:nvSpPr>
        <p:spPr/>
        <p:txBody>
          <a:bodyPr/>
          <a:lstStyle/>
          <a:p>
            <a:pPr lvl="1" eaLnBrk="1" hangingPunct="1">
              <a:buFontTx/>
              <a:buNone/>
            </a:pPr>
            <a:r>
              <a:rPr lang="en-US" sz="2400" smtClean="0">
                <a:solidFill>
                  <a:srgbClr val="000099"/>
                </a:solidFill>
              </a:rPr>
              <a:t>C.  Capsular Pattern:</a:t>
            </a:r>
            <a:r>
              <a:rPr lang="en-US" sz="2400" smtClean="0"/>
              <a:t> </a:t>
            </a:r>
          </a:p>
          <a:p>
            <a:pPr lvl="1" eaLnBrk="1" hangingPunct="1"/>
            <a:r>
              <a:rPr lang="en-US" sz="2400" smtClean="0"/>
              <a:t>Cyriax:   pattern of limitation in range of motion at a joint which predictably occurs when the capsule of the joint is tight due to capsular fibrosis or extended due to swelling.  </a:t>
            </a:r>
          </a:p>
          <a:p>
            <a:pPr lvl="1" eaLnBrk="1" hangingPunct="1">
              <a:buFontTx/>
              <a:buNone/>
            </a:pPr>
            <a:endParaRPr lang="en-US" sz="2400" smtClean="0"/>
          </a:p>
          <a:p>
            <a:pPr lvl="1" eaLnBrk="1" hangingPunct="1"/>
            <a:r>
              <a:rPr lang="en-US" sz="2400" b="1" smtClean="0"/>
              <a:t>Fixed proportional loss of range of motion</a:t>
            </a:r>
            <a:r>
              <a:rPr lang="en-US" sz="2400" smtClean="0"/>
              <a:t>, it is</a:t>
            </a:r>
            <a:r>
              <a:rPr lang="en-US" sz="2400" b="1" smtClean="0"/>
              <a:t> not </a:t>
            </a:r>
            <a:r>
              <a:rPr lang="en-US" sz="2400" smtClean="0"/>
              <a:t>all inclusive as he never considered flex/extension when determining the shoulder’s capsular pattern. </a:t>
            </a:r>
          </a:p>
          <a:p>
            <a:pPr eaLnBrk="1" hangingPunct="1"/>
            <a:endParaRPr lang="en-US" sz="280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49</a:t>
            </a:fld>
            <a:endParaRPr lang="en-US"/>
          </a:p>
        </p:txBody>
      </p:sp>
    </p:spTree>
    <p:extLst>
      <p:ext uri="{BB962C8B-B14F-4D97-AF65-F5344CB8AC3E}">
        <p14:creationId xmlns:p14="http://schemas.microsoft.com/office/powerpoint/2010/main" val="96675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marL="1117600" indent="-1117600" algn="l" eaLnBrk="1" hangingPunct="1"/>
            <a:r>
              <a:rPr lang="en-US" dirty="0" smtClean="0"/>
              <a:t>IV.  Tests and Measures</a:t>
            </a:r>
          </a:p>
        </p:txBody>
      </p:sp>
      <p:sp>
        <p:nvSpPr>
          <p:cNvPr id="6147" name="Rectangle 3"/>
          <p:cNvSpPr>
            <a:spLocks noGrp="1" noChangeArrowheads="1"/>
          </p:cNvSpPr>
          <p:nvPr>
            <p:ph type="body" idx="1"/>
          </p:nvPr>
        </p:nvSpPr>
        <p:spPr/>
        <p:txBody>
          <a:bodyPr/>
          <a:lstStyle/>
          <a:p>
            <a:pPr marL="1168400" lvl="1" indent="-711200" eaLnBrk="1" hangingPunct="1">
              <a:lnSpc>
                <a:spcPct val="90000"/>
              </a:lnSpc>
              <a:buFontTx/>
              <a:buChar char="•"/>
            </a:pPr>
            <a:r>
              <a:rPr lang="en-US" dirty="0" smtClean="0"/>
              <a:t>Observation/Posture/Gait</a:t>
            </a:r>
          </a:p>
          <a:p>
            <a:pPr marL="1168400" lvl="1" indent="-711200" eaLnBrk="1" hangingPunct="1">
              <a:lnSpc>
                <a:spcPct val="90000"/>
              </a:lnSpc>
              <a:buFontTx/>
              <a:buChar char="•"/>
            </a:pPr>
            <a:r>
              <a:rPr lang="en-US" dirty="0" smtClean="0"/>
              <a:t>Active ROM</a:t>
            </a:r>
          </a:p>
          <a:p>
            <a:pPr marL="1168400" lvl="1" indent="-711200" eaLnBrk="1" hangingPunct="1">
              <a:lnSpc>
                <a:spcPct val="90000"/>
              </a:lnSpc>
              <a:buFontTx/>
              <a:buChar char="•"/>
            </a:pPr>
            <a:r>
              <a:rPr lang="en-US" dirty="0" smtClean="0"/>
              <a:t>Passive ROM</a:t>
            </a:r>
          </a:p>
          <a:p>
            <a:pPr marL="1168400" lvl="1" indent="-711200" eaLnBrk="1" hangingPunct="1">
              <a:lnSpc>
                <a:spcPct val="90000"/>
              </a:lnSpc>
              <a:buFontTx/>
              <a:buChar char="•"/>
            </a:pPr>
            <a:r>
              <a:rPr lang="en-US" dirty="0" smtClean="0"/>
              <a:t>Resisted movements </a:t>
            </a:r>
          </a:p>
          <a:p>
            <a:pPr marL="1168400" lvl="1" indent="-711200" eaLnBrk="1" hangingPunct="1">
              <a:lnSpc>
                <a:spcPct val="90000"/>
              </a:lnSpc>
              <a:buFontTx/>
              <a:buChar char="•"/>
            </a:pPr>
            <a:r>
              <a:rPr lang="en-US" dirty="0" err="1" smtClean="0"/>
              <a:t>Neuro</a:t>
            </a:r>
            <a:r>
              <a:rPr lang="en-US" dirty="0" smtClean="0"/>
              <a:t> Screen</a:t>
            </a:r>
          </a:p>
          <a:p>
            <a:pPr marL="1168400" lvl="1" indent="-711200" eaLnBrk="1" hangingPunct="1">
              <a:lnSpc>
                <a:spcPct val="90000"/>
              </a:lnSpc>
              <a:buFontTx/>
              <a:buChar char="•"/>
            </a:pPr>
            <a:r>
              <a:rPr lang="en-US" dirty="0" smtClean="0"/>
              <a:t>Functional Assessment</a:t>
            </a:r>
          </a:p>
          <a:p>
            <a:pPr marL="1168400" lvl="1" indent="-711200" eaLnBrk="1" hangingPunct="1">
              <a:lnSpc>
                <a:spcPct val="90000"/>
              </a:lnSpc>
              <a:buFontTx/>
              <a:buChar char="•"/>
            </a:pPr>
            <a:r>
              <a:rPr lang="en-US" dirty="0" smtClean="0"/>
              <a:t>Special Tests</a:t>
            </a:r>
          </a:p>
          <a:p>
            <a:pPr marL="1168400" lvl="1" indent="-711200" eaLnBrk="1" hangingPunct="1">
              <a:lnSpc>
                <a:spcPct val="90000"/>
              </a:lnSpc>
              <a:buFontTx/>
              <a:buChar char="•"/>
            </a:pPr>
            <a:r>
              <a:rPr lang="en-US" dirty="0" smtClean="0"/>
              <a:t>Joint Play</a:t>
            </a:r>
          </a:p>
          <a:p>
            <a:pPr marL="1168400" lvl="1" indent="-711200" eaLnBrk="1" hangingPunct="1">
              <a:lnSpc>
                <a:spcPct val="90000"/>
              </a:lnSpc>
              <a:buFontTx/>
              <a:buChar char="•"/>
            </a:pPr>
            <a:r>
              <a:rPr lang="en-US" dirty="0" smtClean="0"/>
              <a:t>Palpation</a:t>
            </a:r>
          </a:p>
          <a:p>
            <a:pPr marL="1168400" lvl="1" indent="-711200" eaLnBrk="1" hangingPunct="1">
              <a:lnSpc>
                <a:spcPct val="90000"/>
              </a:lnSpc>
              <a:buFontTx/>
              <a:buNone/>
            </a:pPr>
            <a:endParaRPr lang="en-US" dirty="0" smtClean="0"/>
          </a:p>
          <a:p>
            <a:pPr marL="1168400" lvl="1" indent="-711200" eaLnBrk="1" hangingPunct="1">
              <a:lnSpc>
                <a:spcPct val="90000"/>
              </a:lnSpc>
              <a:buFontTx/>
              <a:buAutoNum type="romanUcPeriod"/>
            </a:pPr>
            <a:endParaRPr lang="en-US" dirty="0" smtClean="0"/>
          </a:p>
          <a:p>
            <a:pPr marL="812800" indent="-812800" eaLnBrk="1" hangingPunct="1">
              <a:lnSpc>
                <a:spcPct val="90000"/>
              </a:lnSpc>
            </a:pPr>
            <a:endParaRPr lang="en-US" dirty="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5</a:t>
            </a:fld>
            <a:endParaRPr lang="en-US"/>
          </a:p>
        </p:txBody>
      </p:sp>
    </p:spTree>
    <p:extLst>
      <p:ext uri="{BB962C8B-B14F-4D97-AF65-F5344CB8AC3E}">
        <p14:creationId xmlns:p14="http://schemas.microsoft.com/office/powerpoint/2010/main" val="12638761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endParaRPr lang="en-US" smtClean="0"/>
          </a:p>
        </p:txBody>
      </p:sp>
      <p:sp>
        <p:nvSpPr>
          <p:cNvPr id="50179" name="Rectangle 3"/>
          <p:cNvSpPr>
            <a:spLocks noGrp="1" noChangeArrowheads="1"/>
          </p:cNvSpPr>
          <p:nvPr>
            <p:ph type="body" idx="1"/>
          </p:nvPr>
        </p:nvSpPr>
        <p:spPr/>
        <p:txBody>
          <a:bodyPr/>
          <a:lstStyle/>
          <a:p>
            <a:pPr eaLnBrk="1" hangingPunct="1">
              <a:buFontTx/>
              <a:buNone/>
            </a:pPr>
            <a:r>
              <a:rPr lang="en-US" smtClean="0">
                <a:solidFill>
                  <a:srgbClr val="000099"/>
                </a:solidFill>
              </a:rPr>
              <a:t>D.  Orthotic fabrication:</a:t>
            </a:r>
            <a:r>
              <a:rPr lang="en-US" smtClean="0"/>
              <a:t>  Many splints and orthotics rely on goniometric measurement to fabricate the devices </a:t>
            </a:r>
          </a:p>
        </p:txBody>
      </p:sp>
      <p:sp>
        <p:nvSpPr>
          <p:cNvPr id="2" name="Slide Number Placeholder 1"/>
          <p:cNvSpPr>
            <a:spLocks noGrp="1"/>
          </p:cNvSpPr>
          <p:nvPr>
            <p:ph type="sldNum" sz="quarter" idx="12"/>
          </p:nvPr>
        </p:nvSpPr>
        <p:spPr/>
        <p:txBody>
          <a:bodyPr/>
          <a:lstStyle/>
          <a:p>
            <a:fld id="{1F340669-7E77-45FC-9F5C-F1A1BEE8FFE6}" type="slidenum">
              <a:rPr lang="en-US" smtClean="0"/>
              <a:t>50</a:t>
            </a:fld>
            <a:endParaRPr lang="en-US"/>
          </a:p>
        </p:txBody>
      </p:sp>
    </p:spTree>
    <p:extLst>
      <p:ext uri="{BB962C8B-B14F-4D97-AF65-F5344CB8AC3E}">
        <p14:creationId xmlns:p14="http://schemas.microsoft.com/office/powerpoint/2010/main" val="7011039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endParaRPr lang="en-US" smtClean="0"/>
          </a:p>
        </p:txBody>
      </p:sp>
      <p:sp>
        <p:nvSpPr>
          <p:cNvPr id="51203" name="Rectangle 3"/>
          <p:cNvSpPr>
            <a:spLocks noGrp="1" noChangeArrowheads="1"/>
          </p:cNvSpPr>
          <p:nvPr>
            <p:ph type="body" idx="1"/>
          </p:nvPr>
        </p:nvSpPr>
        <p:spPr/>
        <p:txBody>
          <a:bodyPr/>
          <a:lstStyle/>
          <a:p>
            <a:pPr marL="609600" indent="-609600" eaLnBrk="1" hangingPunct="1">
              <a:buFontTx/>
              <a:buNone/>
            </a:pPr>
            <a:r>
              <a:rPr lang="en-US" smtClean="0">
                <a:solidFill>
                  <a:srgbClr val="000099"/>
                </a:solidFill>
              </a:rPr>
              <a:t>3.  Reassessment:</a:t>
            </a:r>
          </a:p>
          <a:p>
            <a:pPr marL="609600" indent="-609600" eaLnBrk="1" hangingPunct="1"/>
            <a:endParaRPr lang="en-US" smtClean="0">
              <a:solidFill>
                <a:srgbClr val="000099"/>
              </a:solidFill>
            </a:endParaRPr>
          </a:p>
          <a:p>
            <a:pPr marL="609600" indent="-609600" eaLnBrk="1" hangingPunct="1">
              <a:buFontTx/>
              <a:buNone/>
            </a:pPr>
            <a:endParaRPr lang="en-US" smtClean="0">
              <a:solidFill>
                <a:srgbClr val="000099"/>
              </a:solidFill>
            </a:endParaRPr>
          </a:p>
          <a:p>
            <a:pPr marL="609600" indent="-609600" eaLnBrk="1" hangingPunct="1">
              <a:buFontTx/>
              <a:buNone/>
            </a:pPr>
            <a:r>
              <a:rPr lang="en-US" smtClean="0">
                <a:solidFill>
                  <a:srgbClr val="000099"/>
                </a:solidFill>
              </a:rPr>
              <a:t>4.  Acts as a motivational tool:</a:t>
            </a:r>
          </a:p>
        </p:txBody>
      </p:sp>
      <p:sp>
        <p:nvSpPr>
          <p:cNvPr id="2" name="Slide Number Placeholder 1"/>
          <p:cNvSpPr>
            <a:spLocks noGrp="1"/>
          </p:cNvSpPr>
          <p:nvPr>
            <p:ph type="sldNum" sz="quarter" idx="12"/>
          </p:nvPr>
        </p:nvSpPr>
        <p:spPr/>
        <p:txBody>
          <a:bodyPr/>
          <a:lstStyle/>
          <a:p>
            <a:fld id="{1F340669-7E77-45FC-9F5C-F1A1BEE8FFE6}" type="slidenum">
              <a:rPr lang="en-US" smtClean="0"/>
              <a:t>51</a:t>
            </a:fld>
            <a:endParaRPr lang="en-US"/>
          </a:p>
        </p:txBody>
      </p:sp>
    </p:spTree>
    <p:extLst>
      <p:ext uri="{BB962C8B-B14F-4D97-AF65-F5344CB8AC3E}">
        <p14:creationId xmlns:p14="http://schemas.microsoft.com/office/powerpoint/2010/main" val="16308476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endParaRPr lang="en-US" smtClean="0"/>
          </a:p>
        </p:txBody>
      </p:sp>
      <p:sp>
        <p:nvSpPr>
          <p:cNvPr id="52227" name="Rectangle 3"/>
          <p:cNvSpPr>
            <a:spLocks noGrp="1" noChangeArrowheads="1"/>
          </p:cNvSpPr>
          <p:nvPr>
            <p:ph type="body" idx="1"/>
          </p:nvPr>
        </p:nvSpPr>
        <p:spPr/>
        <p:txBody>
          <a:bodyPr/>
          <a:lstStyle/>
          <a:p>
            <a:pPr marL="609600" indent="-609600" eaLnBrk="1" hangingPunct="1">
              <a:buFontTx/>
              <a:buNone/>
            </a:pPr>
            <a:r>
              <a:rPr lang="en-US" smtClean="0">
                <a:solidFill>
                  <a:srgbClr val="000099"/>
                </a:solidFill>
              </a:rPr>
              <a:t>5.  Document results from treatment regimes  </a:t>
            </a:r>
          </a:p>
          <a:p>
            <a:pPr marL="609600" indent="-609600" eaLnBrk="1" hangingPunct="1">
              <a:buFont typeface="Wingdings" pitchFamily="2" charset="2"/>
              <a:buAutoNum type="arabicPeriod" startAt="5"/>
            </a:pPr>
            <a:endParaRPr lang="en-US" smtClean="0">
              <a:solidFill>
                <a:srgbClr val="000099"/>
              </a:solidFill>
            </a:endParaRPr>
          </a:p>
          <a:p>
            <a:pPr marL="609600" indent="-609600" eaLnBrk="1" hangingPunct="1">
              <a:buFontTx/>
              <a:buNone/>
            </a:pPr>
            <a:r>
              <a:rPr lang="en-US" smtClean="0">
                <a:solidFill>
                  <a:srgbClr val="000099"/>
                </a:solidFill>
              </a:rPr>
              <a:t>6.  Research</a:t>
            </a:r>
          </a:p>
          <a:p>
            <a:pPr marL="990600" lvl="1" indent="-533400" eaLnBrk="1" hangingPunct="1"/>
            <a:r>
              <a:rPr lang="en-US" smtClean="0"/>
              <a:t>Validity</a:t>
            </a:r>
          </a:p>
          <a:p>
            <a:pPr marL="1371600" lvl="2" indent="-457200" eaLnBrk="1" hangingPunct="1"/>
            <a:r>
              <a:rPr lang="en-US" smtClean="0"/>
              <a:t>Evidence that a test will measure what it is suppose to measure</a:t>
            </a:r>
          </a:p>
          <a:p>
            <a:pPr marL="990600" lvl="1" indent="-533400" eaLnBrk="1" hangingPunct="1"/>
            <a:r>
              <a:rPr lang="en-US" smtClean="0"/>
              <a:t>Reliability</a:t>
            </a:r>
          </a:p>
          <a:p>
            <a:pPr marL="1371600" lvl="2" indent="-457200" eaLnBrk="1" hangingPunct="1"/>
            <a:r>
              <a:rPr lang="en-US" smtClean="0"/>
              <a:t>How reproducible are the results?  Is the measurement consistent and free from error?</a:t>
            </a:r>
          </a:p>
        </p:txBody>
      </p:sp>
      <p:sp>
        <p:nvSpPr>
          <p:cNvPr id="2" name="Slide Number Placeholder 1"/>
          <p:cNvSpPr>
            <a:spLocks noGrp="1"/>
          </p:cNvSpPr>
          <p:nvPr>
            <p:ph type="sldNum" sz="quarter" idx="12"/>
          </p:nvPr>
        </p:nvSpPr>
        <p:spPr/>
        <p:txBody>
          <a:bodyPr/>
          <a:lstStyle/>
          <a:p>
            <a:fld id="{1F340669-7E77-45FC-9F5C-F1A1BEE8FFE6}" type="slidenum">
              <a:rPr lang="en-US" smtClean="0"/>
              <a:t>52</a:t>
            </a:fld>
            <a:endParaRPr lang="en-US"/>
          </a:p>
        </p:txBody>
      </p:sp>
    </p:spTree>
    <p:extLst>
      <p:ext uri="{BB962C8B-B14F-4D97-AF65-F5344CB8AC3E}">
        <p14:creationId xmlns:p14="http://schemas.microsoft.com/office/powerpoint/2010/main" val="7243728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pPr eaLnBrk="1" hangingPunct="1"/>
            <a:r>
              <a:rPr lang="en-US" sz="4000" b="1" smtClean="0"/>
              <a:t>Validity of Joint Angle Measurements</a:t>
            </a:r>
            <a:br>
              <a:rPr lang="en-US" sz="4000" b="1" smtClean="0"/>
            </a:br>
            <a:endParaRPr lang="en-US" sz="4000" b="1" smtClean="0"/>
          </a:p>
        </p:txBody>
      </p:sp>
      <p:sp>
        <p:nvSpPr>
          <p:cNvPr id="53251" name="Rectangle 3"/>
          <p:cNvSpPr>
            <a:spLocks noGrp="1" noChangeArrowheads="1"/>
          </p:cNvSpPr>
          <p:nvPr>
            <p:ph type="body" idx="1"/>
          </p:nvPr>
        </p:nvSpPr>
        <p:spPr/>
        <p:txBody>
          <a:bodyPr/>
          <a:lstStyle/>
          <a:p>
            <a:pPr eaLnBrk="1" hangingPunct="1"/>
            <a:r>
              <a:rPr lang="en-US" smtClean="0"/>
              <a:t>Validity:  Evidence that a test measures what it is suppose to measure</a:t>
            </a:r>
          </a:p>
          <a:p>
            <a:pPr eaLnBrk="1" hangingPunct="1"/>
            <a:endParaRPr lang="en-US" smtClean="0"/>
          </a:p>
          <a:p>
            <a:pPr eaLnBrk="1" hangingPunct="1"/>
            <a:r>
              <a:rPr lang="en-US" smtClean="0"/>
              <a:t>Goniometric Measurements</a:t>
            </a:r>
          </a:p>
          <a:p>
            <a:pPr lvl="1" eaLnBrk="1" hangingPunct="1"/>
            <a:r>
              <a:rPr lang="en-US" smtClean="0"/>
              <a:t>Content Validity:</a:t>
            </a:r>
          </a:p>
          <a:p>
            <a:pPr lvl="1" eaLnBrk="1" hangingPunct="1"/>
            <a:endParaRPr lang="en-US" smtClean="0"/>
          </a:p>
          <a:p>
            <a:pPr lvl="1" eaLnBrk="1" hangingPunct="1"/>
            <a:r>
              <a:rPr lang="en-US" smtClean="0"/>
              <a:t>Criterion Validity:  Gold Standard</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53</a:t>
            </a:fld>
            <a:endParaRPr lang="en-US"/>
          </a:p>
        </p:txBody>
      </p:sp>
    </p:spTree>
    <p:extLst>
      <p:ext uri="{BB962C8B-B14F-4D97-AF65-F5344CB8AC3E}">
        <p14:creationId xmlns:p14="http://schemas.microsoft.com/office/powerpoint/2010/main" val="38757153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pPr eaLnBrk="1" hangingPunct="1"/>
            <a:r>
              <a:rPr lang="en-US" b="1" smtClean="0"/>
              <a:t>Reliability of Joint Angle Measurements</a:t>
            </a:r>
          </a:p>
        </p:txBody>
      </p:sp>
      <p:sp>
        <p:nvSpPr>
          <p:cNvPr id="54275" name="Rectangle 3"/>
          <p:cNvSpPr>
            <a:spLocks noGrp="1" noChangeArrowheads="1"/>
          </p:cNvSpPr>
          <p:nvPr>
            <p:ph type="body" idx="1"/>
          </p:nvPr>
        </p:nvSpPr>
        <p:spPr/>
        <p:txBody>
          <a:bodyPr/>
          <a:lstStyle/>
          <a:p>
            <a:pPr eaLnBrk="1" hangingPunct="1">
              <a:lnSpc>
                <a:spcPct val="90000"/>
              </a:lnSpc>
            </a:pPr>
            <a:endParaRPr lang="en-US" smtClean="0"/>
          </a:p>
          <a:p>
            <a:pPr eaLnBrk="1" hangingPunct="1">
              <a:lnSpc>
                <a:spcPct val="90000"/>
              </a:lnSpc>
            </a:pPr>
            <a:r>
              <a:rPr lang="en-US" smtClean="0"/>
              <a:t>Degree of consistency between goniometric measurements</a:t>
            </a:r>
          </a:p>
          <a:p>
            <a:pPr eaLnBrk="1" hangingPunct="1">
              <a:lnSpc>
                <a:spcPct val="90000"/>
              </a:lnSpc>
            </a:pPr>
            <a:endParaRPr lang="en-US" smtClean="0"/>
          </a:p>
          <a:p>
            <a:pPr eaLnBrk="1" hangingPunct="1">
              <a:lnSpc>
                <a:spcPct val="90000"/>
              </a:lnSpc>
            </a:pPr>
            <a:r>
              <a:rPr lang="en-US" smtClean="0"/>
              <a:t>Intratester reliability is better than Intertester reliability, generally there is about a 5dg measurement difference between testers.</a:t>
            </a:r>
          </a:p>
          <a:p>
            <a:pPr eaLnBrk="1" hangingPunct="1">
              <a:lnSpc>
                <a:spcPct val="90000"/>
              </a:lnSpc>
            </a:pPr>
            <a:endParaRPr lang="en-US" smtClean="0"/>
          </a:p>
          <a:p>
            <a:pPr eaLnBrk="1" hangingPunct="1">
              <a:lnSpc>
                <a:spcPct val="90000"/>
              </a:lnSpc>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54</a:t>
            </a:fld>
            <a:endParaRPr lang="en-US"/>
          </a:p>
        </p:txBody>
      </p:sp>
    </p:spTree>
    <p:extLst>
      <p:ext uri="{BB962C8B-B14F-4D97-AF65-F5344CB8AC3E}">
        <p14:creationId xmlns:p14="http://schemas.microsoft.com/office/powerpoint/2010/main" val="20784926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endParaRPr lang="en-US" smtClean="0"/>
          </a:p>
        </p:txBody>
      </p:sp>
      <p:sp>
        <p:nvSpPr>
          <p:cNvPr id="55299" name="Rectangle 3"/>
          <p:cNvSpPr>
            <a:spLocks noGrp="1" noChangeArrowheads="1"/>
          </p:cNvSpPr>
          <p:nvPr>
            <p:ph type="body" idx="1"/>
          </p:nvPr>
        </p:nvSpPr>
        <p:spPr/>
        <p:txBody>
          <a:bodyPr/>
          <a:lstStyle/>
          <a:p>
            <a:pPr eaLnBrk="1" hangingPunct="1"/>
            <a:r>
              <a:rPr lang="en-US" smtClean="0"/>
              <a:t>Universal goniometer is the most reliable of joint measurement tools</a:t>
            </a:r>
          </a:p>
          <a:p>
            <a:pPr eaLnBrk="1" hangingPunct="1">
              <a:buFontTx/>
              <a:buNone/>
            </a:pPr>
            <a:endParaRPr lang="en-US" smtClean="0"/>
          </a:p>
          <a:p>
            <a:pPr eaLnBrk="1" hangingPunct="1"/>
            <a:r>
              <a:rPr lang="en-US" smtClean="0"/>
              <a:t>Good to excellent reliability found in the numerous studies.  </a:t>
            </a:r>
          </a:p>
          <a:p>
            <a:pPr eaLnBrk="1" hangingPunct="1"/>
            <a:endParaRPr lang="en-US" smtClean="0"/>
          </a:p>
          <a:p>
            <a:pPr eaLnBrk="1" hangingPunct="1"/>
            <a:r>
              <a:rPr lang="en-US" smtClean="0"/>
              <a:t>UE measurement is more reliable than LE measurement</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55</a:t>
            </a:fld>
            <a:endParaRPr lang="en-US"/>
          </a:p>
        </p:txBody>
      </p:sp>
    </p:spTree>
    <p:extLst>
      <p:ext uri="{BB962C8B-B14F-4D97-AF65-F5344CB8AC3E}">
        <p14:creationId xmlns:p14="http://schemas.microsoft.com/office/powerpoint/2010/main" val="149931308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endParaRPr lang="en-US" smtClean="0"/>
          </a:p>
        </p:txBody>
      </p:sp>
      <p:sp>
        <p:nvSpPr>
          <p:cNvPr id="56323" name="Rectangle 3"/>
          <p:cNvSpPr>
            <a:spLocks noGrp="1" noChangeArrowheads="1"/>
          </p:cNvSpPr>
          <p:nvPr>
            <p:ph type="body" idx="1"/>
          </p:nvPr>
        </p:nvSpPr>
        <p:spPr/>
        <p:txBody>
          <a:bodyPr/>
          <a:lstStyle/>
          <a:p>
            <a:pPr eaLnBrk="1" hangingPunct="1"/>
            <a:r>
              <a:rPr lang="en-US" smtClean="0"/>
              <a:t>No real difference in reliability between using the mean of several measurements and one measurement once you are experienced in goniometry</a:t>
            </a:r>
          </a:p>
        </p:txBody>
      </p:sp>
      <p:sp>
        <p:nvSpPr>
          <p:cNvPr id="2" name="Slide Number Placeholder 1"/>
          <p:cNvSpPr>
            <a:spLocks noGrp="1"/>
          </p:cNvSpPr>
          <p:nvPr>
            <p:ph type="sldNum" sz="quarter" idx="12"/>
          </p:nvPr>
        </p:nvSpPr>
        <p:spPr/>
        <p:txBody>
          <a:bodyPr/>
          <a:lstStyle/>
          <a:p>
            <a:fld id="{1F340669-7E77-45FC-9F5C-F1A1BEE8FFE6}" type="slidenum">
              <a:rPr lang="en-US" smtClean="0"/>
              <a:t>56</a:t>
            </a:fld>
            <a:endParaRPr lang="en-US"/>
          </a:p>
        </p:txBody>
      </p:sp>
    </p:spTree>
    <p:extLst>
      <p:ext uri="{BB962C8B-B14F-4D97-AF65-F5344CB8AC3E}">
        <p14:creationId xmlns:p14="http://schemas.microsoft.com/office/powerpoint/2010/main" val="16113054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ormAutofit fontScale="90000"/>
          </a:bodyPr>
          <a:lstStyle/>
          <a:p>
            <a:pPr eaLnBrk="1" hangingPunct="1"/>
            <a:r>
              <a:rPr lang="en-US" sz="4000" b="1" smtClean="0"/>
              <a:t>Factors which improve reliability in goniometric measurement</a:t>
            </a:r>
          </a:p>
        </p:txBody>
      </p:sp>
      <p:sp>
        <p:nvSpPr>
          <p:cNvPr id="57347" name="Rectangle 3"/>
          <p:cNvSpPr>
            <a:spLocks noGrp="1" noChangeArrowheads="1"/>
          </p:cNvSpPr>
          <p:nvPr>
            <p:ph type="body" idx="1"/>
          </p:nvPr>
        </p:nvSpPr>
        <p:spPr>
          <a:xfrm>
            <a:off x="1066800" y="1981200"/>
            <a:ext cx="7848600" cy="4114800"/>
          </a:xfrm>
        </p:spPr>
        <p:txBody>
          <a:bodyPr/>
          <a:lstStyle/>
          <a:p>
            <a:pPr eaLnBrk="1" hangingPunct="1"/>
            <a:endParaRPr lang="en-US" smtClean="0"/>
          </a:p>
          <a:p>
            <a:pPr eaLnBrk="1" hangingPunct="1">
              <a:buFontTx/>
              <a:buNone/>
            </a:pPr>
            <a:r>
              <a:rPr lang="en-US" smtClean="0"/>
              <a:t>1.  Consistent test position:  if done antigravity position, should always be tested in the antigravity position</a:t>
            </a:r>
          </a:p>
          <a:p>
            <a:pPr eaLnBrk="1" hangingPunct="1"/>
            <a:endParaRPr lang="en-US" smtClean="0"/>
          </a:p>
          <a:p>
            <a:pPr eaLnBrk="1" hangingPunct="1">
              <a:buFontTx/>
              <a:buNone/>
            </a:pPr>
            <a:r>
              <a:rPr lang="en-US" smtClean="0"/>
              <a:t>2.  Consistent anatomical landmarks for movement and stationary arm alignment</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57</a:t>
            </a:fld>
            <a:endParaRPr lang="en-US"/>
          </a:p>
        </p:txBody>
      </p:sp>
    </p:spTree>
    <p:extLst>
      <p:ext uri="{BB962C8B-B14F-4D97-AF65-F5344CB8AC3E}">
        <p14:creationId xmlns:p14="http://schemas.microsoft.com/office/powerpoint/2010/main" val="29854995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endParaRPr lang="en-US" smtClean="0"/>
          </a:p>
        </p:txBody>
      </p:sp>
      <p:sp>
        <p:nvSpPr>
          <p:cNvPr id="58371" name="Rectangle 3"/>
          <p:cNvSpPr>
            <a:spLocks noGrp="1" noChangeArrowheads="1"/>
          </p:cNvSpPr>
          <p:nvPr>
            <p:ph type="body" idx="1"/>
          </p:nvPr>
        </p:nvSpPr>
        <p:spPr/>
        <p:txBody>
          <a:bodyPr/>
          <a:lstStyle/>
          <a:p>
            <a:pPr marL="609600" indent="-609600" eaLnBrk="1" hangingPunct="1">
              <a:lnSpc>
                <a:spcPct val="90000"/>
              </a:lnSpc>
              <a:buFontTx/>
              <a:buNone/>
            </a:pPr>
            <a:r>
              <a:rPr lang="en-US" smtClean="0"/>
              <a:t>3.  Consistent testing situation:  if always evaluate in the morning, should continue in this manner.  </a:t>
            </a:r>
          </a:p>
          <a:p>
            <a:pPr marL="609600" indent="-609600" eaLnBrk="1" hangingPunct="1">
              <a:lnSpc>
                <a:spcPct val="90000"/>
              </a:lnSpc>
              <a:buFontTx/>
              <a:buNone/>
            </a:pPr>
            <a:endParaRPr lang="en-US" smtClean="0"/>
          </a:p>
          <a:p>
            <a:pPr marL="609600" indent="-609600" eaLnBrk="1" hangingPunct="1">
              <a:lnSpc>
                <a:spcPct val="90000"/>
              </a:lnSpc>
              <a:buFontTx/>
              <a:buNone/>
            </a:pPr>
            <a:r>
              <a:rPr lang="en-US" smtClean="0"/>
              <a:t>4.  Inexperienced PT’s may want to take the mean of several measurements while experienced PT’s will be reliable with only one measurement </a:t>
            </a:r>
          </a:p>
          <a:p>
            <a:pPr marL="609600" indent="-609600" eaLnBrk="1" hangingPunct="1">
              <a:lnSpc>
                <a:spcPct val="90000"/>
              </a:lnSpc>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58</a:t>
            </a:fld>
            <a:endParaRPr lang="en-US"/>
          </a:p>
        </p:txBody>
      </p:sp>
    </p:spTree>
    <p:extLst>
      <p:ext uri="{BB962C8B-B14F-4D97-AF65-F5344CB8AC3E}">
        <p14:creationId xmlns:p14="http://schemas.microsoft.com/office/powerpoint/2010/main" val="32464265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endParaRPr lang="en-US" smtClean="0"/>
          </a:p>
        </p:txBody>
      </p:sp>
      <p:sp>
        <p:nvSpPr>
          <p:cNvPr id="59395" name="Rectangle 3"/>
          <p:cNvSpPr>
            <a:spLocks noGrp="1" noChangeArrowheads="1"/>
          </p:cNvSpPr>
          <p:nvPr>
            <p:ph type="body" idx="1"/>
          </p:nvPr>
        </p:nvSpPr>
        <p:spPr/>
        <p:txBody>
          <a:bodyPr/>
          <a:lstStyle/>
          <a:p>
            <a:pPr marL="609600" indent="-609600" eaLnBrk="1" hangingPunct="1">
              <a:buFontTx/>
              <a:buNone/>
            </a:pPr>
            <a:r>
              <a:rPr lang="en-US" smtClean="0"/>
              <a:t>5.  Same amount of manual force applied to the joint when measuring PROM</a:t>
            </a:r>
          </a:p>
          <a:p>
            <a:pPr marL="609600" indent="-609600" eaLnBrk="1" hangingPunct="1">
              <a:buFontTx/>
              <a:buNone/>
            </a:pPr>
            <a:endParaRPr lang="en-US" smtClean="0"/>
          </a:p>
          <a:p>
            <a:pPr marL="609600" indent="-609600" eaLnBrk="1" hangingPunct="1">
              <a:buFontTx/>
              <a:buNone/>
            </a:pPr>
            <a:r>
              <a:rPr lang="en-US" smtClean="0"/>
              <a:t>6.  Consistent Tester: Due to intertester reliability (5 Dg difference between testers)</a:t>
            </a:r>
          </a:p>
        </p:txBody>
      </p:sp>
      <p:sp>
        <p:nvSpPr>
          <p:cNvPr id="2" name="Slide Number Placeholder 1"/>
          <p:cNvSpPr>
            <a:spLocks noGrp="1"/>
          </p:cNvSpPr>
          <p:nvPr>
            <p:ph type="sldNum" sz="quarter" idx="12"/>
          </p:nvPr>
        </p:nvSpPr>
        <p:spPr/>
        <p:txBody>
          <a:bodyPr/>
          <a:lstStyle/>
          <a:p>
            <a:fld id="{1F340669-7E77-45FC-9F5C-F1A1BEE8FFE6}" type="slidenum">
              <a:rPr lang="en-US" smtClean="0"/>
              <a:t>59</a:t>
            </a:fld>
            <a:endParaRPr lang="en-US"/>
          </a:p>
        </p:txBody>
      </p:sp>
    </p:spTree>
    <p:extLst>
      <p:ext uri="{BB962C8B-B14F-4D97-AF65-F5344CB8AC3E}">
        <p14:creationId xmlns:p14="http://schemas.microsoft.com/office/powerpoint/2010/main" val="1169609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eaLnBrk="1" hangingPunct="1"/>
            <a:r>
              <a:rPr lang="en-US" smtClean="0"/>
              <a:t>I.  History</a:t>
            </a:r>
          </a:p>
        </p:txBody>
      </p:sp>
      <p:sp>
        <p:nvSpPr>
          <p:cNvPr id="7171" name="Rectangle 3"/>
          <p:cNvSpPr>
            <a:spLocks noGrp="1" noChangeArrowheads="1"/>
          </p:cNvSpPr>
          <p:nvPr>
            <p:ph type="body" idx="1"/>
          </p:nvPr>
        </p:nvSpPr>
        <p:spPr/>
        <p:txBody>
          <a:bodyPr/>
          <a:lstStyle/>
          <a:p>
            <a:pPr marL="609600" indent="-609600" eaLnBrk="1" hangingPunct="1">
              <a:buFontTx/>
              <a:buNone/>
            </a:pPr>
            <a:r>
              <a:rPr lang="en-US" sz="2800" smtClean="0"/>
              <a:t>Benefits from obtaining a history:</a:t>
            </a:r>
          </a:p>
          <a:p>
            <a:pPr marL="609600" indent="-609600" eaLnBrk="1" hangingPunct="1">
              <a:buFontTx/>
              <a:buNone/>
            </a:pPr>
            <a:r>
              <a:rPr lang="en-US" sz="2800" smtClean="0"/>
              <a:t>1.  report from the patient of their condition</a:t>
            </a:r>
          </a:p>
          <a:p>
            <a:pPr marL="609600" indent="-609600" eaLnBrk="1" hangingPunct="1">
              <a:buFontTx/>
              <a:buNone/>
            </a:pPr>
            <a:r>
              <a:rPr lang="en-US" sz="2800" smtClean="0"/>
              <a:t>2.  assists in formulating a working </a:t>
            </a:r>
          </a:p>
          <a:p>
            <a:pPr marL="609600" indent="-609600" eaLnBrk="1" hangingPunct="1">
              <a:buFontTx/>
              <a:buNone/>
            </a:pPr>
            <a:r>
              <a:rPr lang="en-US" sz="2800" smtClean="0"/>
              <a:t>     hypothesis for differential diagnosis</a:t>
            </a:r>
          </a:p>
          <a:p>
            <a:pPr marL="609600" indent="-609600" eaLnBrk="1" hangingPunct="1">
              <a:buFontTx/>
              <a:buNone/>
            </a:pPr>
            <a:r>
              <a:rPr lang="en-US" sz="2800" smtClean="0"/>
              <a:t>3.  gives clinical signs and symptoms</a:t>
            </a:r>
          </a:p>
          <a:p>
            <a:pPr marL="609600" indent="-609600" eaLnBrk="1" hangingPunct="1">
              <a:buFontTx/>
              <a:buNone/>
            </a:pPr>
            <a:r>
              <a:rPr lang="en-US" sz="2800" smtClean="0"/>
              <a:t>4.  assists with formulating an examination plan.</a:t>
            </a:r>
          </a:p>
          <a:p>
            <a:pPr marL="609600" indent="-609600" eaLnBrk="1" hangingPunct="1">
              <a:buFontTx/>
              <a:buNone/>
            </a:pPr>
            <a:r>
              <a:rPr lang="en-US" sz="2800" smtClean="0"/>
              <a:t>5.  assists in setting functional goals for the patient</a:t>
            </a:r>
          </a:p>
        </p:txBody>
      </p:sp>
      <p:pic>
        <p:nvPicPr>
          <p:cNvPr id="7172" name="Picture 4" descr="MCj00891900000[1]"/>
          <p:cNvPicPr>
            <a:picLocks noChangeAspect="1" noChangeArrowheads="1"/>
          </p:cNvPicPr>
          <p:nvPr/>
        </p:nvPicPr>
        <p:blipFill>
          <a:blip r:embed="rId2" cstate="print"/>
          <a:srcRect/>
          <a:stretch>
            <a:fillRect/>
          </a:stretch>
        </p:blipFill>
        <p:spPr bwMode="auto">
          <a:xfrm>
            <a:off x="6934200" y="304800"/>
            <a:ext cx="1784350" cy="178435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1F340669-7E77-45FC-9F5C-F1A1BEE8FFE6}" type="slidenum">
              <a:rPr lang="en-US" smtClean="0"/>
              <a:t>6</a:t>
            </a:fld>
            <a:endParaRPr lang="en-US"/>
          </a:p>
        </p:txBody>
      </p:sp>
    </p:spTree>
    <p:extLst>
      <p:ext uri="{BB962C8B-B14F-4D97-AF65-F5344CB8AC3E}">
        <p14:creationId xmlns:p14="http://schemas.microsoft.com/office/powerpoint/2010/main" val="5531484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b="1" smtClean="0"/>
              <a:t>Factors influencing Joint ROM</a:t>
            </a:r>
          </a:p>
        </p:txBody>
      </p:sp>
      <p:sp>
        <p:nvSpPr>
          <p:cNvPr id="60419" name="Rectangle 3"/>
          <p:cNvSpPr>
            <a:spLocks noGrp="1" noChangeArrowheads="1"/>
          </p:cNvSpPr>
          <p:nvPr>
            <p:ph type="body" idx="1"/>
          </p:nvPr>
        </p:nvSpPr>
        <p:spPr/>
        <p:txBody>
          <a:bodyPr/>
          <a:lstStyle/>
          <a:p>
            <a:pPr marL="609600" indent="-609600" eaLnBrk="1" hangingPunct="1">
              <a:buFontTx/>
              <a:buNone/>
            </a:pPr>
            <a:r>
              <a:rPr lang="en-US" smtClean="0"/>
              <a:t>1.  Age</a:t>
            </a:r>
          </a:p>
          <a:p>
            <a:pPr marL="609600" indent="-609600" eaLnBrk="1" hangingPunct="1">
              <a:buFontTx/>
              <a:buNone/>
            </a:pPr>
            <a:endParaRPr lang="en-US" smtClean="0"/>
          </a:p>
          <a:p>
            <a:pPr marL="609600" indent="-609600" eaLnBrk="1" hangingPunct="1">
              <a:buFontTx/>
              <a:buNone/>
            </a:pPr>
            <a:r>
              <a:rPr lang="en-US" smtClean="0"/>
              <a:t>2.  Gender </a:t>
            </a:r>
          </a:p>
          <a:p>
            <a:pPr marL="609600" indent="-609600" eaLnBrk="1" hangingPunct="1">
              <a:buFont typeface="Wingdings" pitchFamily="2" charset="2"/>
              <a:buAutoNum type="arabicPeriod" startAt="2"/>
            </a:pPr>
            <a:endParaRPr lang="en-US" smtClean="0"/>
          </a:p>
          <a:p>
            <a:pPr marL="609600" indent="-609600" eaLnBrk="1" hangingPunct="1">
              <a:buFont typeface="Wingdings" pitchFamily="2" charset="2"/>
              <a:buNone/>
            </a:pPr>
            <a:r>
              <a:rPr lang="en-US" smtClean="0"/>
              <a:t>3.  Occupation or pattern of activity:</a:t>
            </a:r>
          </a:p>
          <a:p>
            <a:pPr marL="609600" indent="-609600" eaLnBrk="1" hangingPunct="1">
              <a:buFont typeface="Wingdings" pitchFamily="2" charset="2"/>
              <a:buAutoNum type="arabicPeriod" startAt="2"/>
            </a:pPr>
            <a:endParaRPr lang="en-US" smtClean="0"/>
          </a:p>
          <a:p>
            <a:pPr marL="609600" indent="-609600" eaLnBrk="1" hangingPunct="1">
              <a:buFont typeface="Wingdings" pitchFamily="2" charset="2"/>
              <a:buAutoNum type="arabicPeriod" startAt="2"/>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60</a:t>
            </a:fld>
            <a:endParaRPr lang="en-US"/>
          </a:p>
        </p:txBody>
      </p:sp>
    </p:spTree>
    <p:extLst>
      <p:ext uri="{BB962C8B-B14F-4D97-AF65-F5344CB8AC3E}">
        <p14:creationId xmlns:p14="http://schemas.microsoft.com/office/powerpoint/2010/main" val="3626759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endParaRPr lang="en-US" smtClean="0"/>
          </a:p>
        </p:txBody>
      </p:sp>
      <p:sp>
        <p:nvSpPr>
          <p:cNvPr id="61443" name="Rectangle 3"/>
          <p:cNvSpPr>
            <a:spLocks noGrp="1" noChangeArrowheads="1"/>
          </p:cNvSpPr>
          <p:nvPr>
            <p:ph type="body" idx="1"/>
          </p:nvPr>
        </p:nvSpPr>
        <p:spPr/>
        <p:txBody>
          <a:bodyPr/>
          <a:lstStyle/>
          <a:p>
            <a:pPr marL="609600" indent="-609600" eaLnBrk="1" hangingPunct="1">
              <a:buFontTx/>
              <a:buNone/>
            </a:pPr>
            <a:r>
              <a:rPr lang="en-US" smtClean="0"/>
              <a:t>4.  Joint Structures:  </a:t>
            </a:r>
          </a:p>
          <a:p>
            <a:pPr marL="990600" lvl="1" indent="-533400" eaLnBrk="1" hangingPunct="1">
              <a:buFont typeface="Wingdings" pitchFamily="2" charset="2"/>
              <a:buChar char="n"/>
            </a:pPr>
            <a:r>
              <a:rPr lang="en-US" smtClean="0"/>
              <a:t>Anatomical Variance</a:t>
            </a:r>
          </a:p>
          <a:p>
            <a:pPr marL="990600" lvl="1" indent="-533400" eaLnBrk="1" hangingPunct="1">
              <a:buFont typeface="Wingdings" pitchFamily="2" charset="2"/>
              <a:buChar char="n"/>
            </a:pPr>
            <a:r>
              <a:rPr lang="en-US" smtClean="0"/>
              <a:t>Disease Processes</a:t>
            </a:r>
          </a:p>
          <a:p>
            <a:pPr marL="990600" lvl="1" indent="-533400" eaLnBrk="1" hangingPunct="1">
              <a:buFont typeface="Wingdings" pitchFamily="2" charset="2"/>
              <a:buChar char="n"/>
            </a:pPr>
            <a:r>
              <a:rPr lang="en-US" smtClean="0"/>
              <a:t>Posture</a:t>
            </a:r>
          </a:p>
          <a:p>
            <a:pPr marL="990600" lvl="1" indent="-533400" eaLnBrk="1" hangingPunct="1">
              <a:buFont typeface="Wingdings" pitchFamily="2" charset="2"/>
              <a:buChar char="n"/>
            </a:pPr>
            <a:r>
              <a:rPr lang="en-US" smtClean="0"/>
              <a:t>Genetics </a:t>
            </a:r>
          </a:p>
          <a:p>
            <a:pPr marL="609600" indent="-609600"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61</a:t>
            </a:fld>
            <a:endParaRPr lang="en-US"/>
          </a:p>
        </p:txBody>
      </p:sp>
    </p:spTree>
    <p:extLst>
      <p:ext uri="{BB962C8B-B14F-4D97-AF65-F5344CB8AC3E}">
        <p14:creationId xmlns:p14="http://schemas.microsoft.com/office/powerpoint/2010/main" val="374921267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endParaRPr lang="en-US" smtClean="0"/>
          </a:p>
        </p:txBody>
      </p:sp>
      <p:sp>
        <p:nvSpPr>
          <p:cNvPr id="62467" name="Rectangle 3"/>
          <p:cNvSpPr>
            <a:spLocks noGrp="1" noChangeArrowheads="1"/>
          </p:cNvSpPr>
          <p:nvPr>
            <p:ph type="body" idx="1"/>
          </p:nvPr>
        </p:nvSpPr>
        <p:spPr/>
        <p:txBody>
          <a:bodyPr/>
          <a:lstStyle/>
          <a:p>
            <a:pPr marL="609600" indent="-609600" eaLnBrk="1" hangingPunct="1">
              <a:buFontTx/>
              <a:buNone/>
            </a:pPr>
            <a:r>
              <a:rPr lang="en-US" smtClean="0"/>
              <a:t>5.  Hand Dominance: </a:t>
            </a:r>
          </a:p>
          <a:p>
            <a:pPr marL="609600" indent="-609600" eaLnBrk="1" hangingPunct="1">
              <a:buFont typeface="Wingdings" pitchFamily="2" charset="2"/>
              <a:buAutoNum type="arabicPeriod" startAt="5"/>
            </a:pPr>
            <a:endParaRPr lang="en-US" smtClean="0"/>
          </a:p>
          <a:p>
            <a:pPr marL="609600" indent="-609600" eaLnBrk="1" hangingPunct="1">
              <a:buFontTx/>
              <a:buNone/>
            </a:pPr>
            <a:r>
              <a:rPr lang="en-US" smtClean="0"/>
              <a:t>6.  Types of Motion: </a:t>
            </a:r>
          </a:p>
          <a:p>
            <a:pPr marL="609600" indent="-609600" eaLnBrk="1" hangingPunct="1">
              <a:buFont typeface="Wingdings" pitchFamily="2" charset="2"/>
              <a:buAutoNum type="arabicPeriod" startAt="5"/>
            </a:pPr>
            <a:endParaRPr lang="en-US" smtClean="0"/>
          </a:p>
          <a:p>
            <a:pPr marL="609600" indent="-609600" eaLnBrk="1" hangingPunct="1">
              <a:buFont typeface="Wingdings" pitchFamily="2" charset="2"/>
              <a:buAutoNum type="arabicPeriod" startAt="5"/>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62</a:t>
            </a:fld>
            <a:endParaRPr lang="en-US"/>
          </a:p>
        </p:txBody>
      </p:sp>
    </p:spTree>
    <p:extLst>
      <p:ext uri="{BB962C8B-B14F-4D97-AF65-F5344CB8AC3E}">
        <p14:creationId xmlns:p14="http://schemas.microsoft.com/office/powerpoint/2010/main" val="25164489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eaLnBrk="1" hangingPunct="1"/>
            <a:r>
              <a:rPr lang="en-US" b="1" smtClean="0"/>
              <a:t>PROCEDURE</a:t>
            </a:r>
            <a:br>
              <a:rPr lang="en-US" b="1" smtClean="0"/>
            </a:br>
            <a:endParaRPr lang="en-US" b="1" smtClean="0"/>
          </a:p>
        </p:txBody>
      </p:sp>
      <p:sp>
        <p:nvSpPr>
          <p:cNvPr id="63491" name="Rectangle 3"/>
          <p:cNvSpPr>
            <a:spLocks noGrp="1" noChangeArrowheads="1"/>
          </p:cNvSpPr>
          <p:nvPr>
            <p:ph type="body" idx="1"/>
          </p:nvPr>
        </p:nvSpPr>
        <p:spPr/>
        <p:txBody>
          <a:bodyPr/>
          <a:lstStyle/>
          <a:p>
            <a:pPr eaLnBrk="1" hangingPunct="1">
              <a:lnSpc>
                <a:spcPct val="90000"/>
              </a:lnSpc>
              <a:buFontTx/>
              <a:buNone/>
            </a:pPr>
            <a:r>
              <a:rPr lang="en-US" sz="2400" smtClean="0"/>
              <a:t>1.  Knowledge required to be competent in  </a:t>
            </a:r>
          </a:p>
          <a:p>
            <a:pPr eaLnBrk="1" hangingPunct="1">
              <a:lnSpc>
                <a:spcPct val="90000"/>
              </a:lnSpc>
              <a:buFontTx/>
              <a:buNone/>
            </a:pPr>
            <a:r>
              <a:rPr lang="en-US" sz="2400" smtClean="0"/>
              <a:t>        goniometry</a:t>
            </a:r>
          </a:p>
          <a:p>
            <a:pPr eaLnBrk="1" hangingPunct="1">
              <a:lnSpc>
                <a:spcPct val="90000"/>
              </a:lnSpc>
              <a:buFontTx/>
              <a:buNone/>
            </a:pPr>
            <a:r>
              <a:rPr lang="en-US" sz="2400" smtClean="0"/>
              <a:t>	a.  Optimal testing position</a:t>
            </a:r>
          </a:p>
          <a:p>
            <a:pPr eaLnBrk="1" hangingPunct="1">
              <a:lnSpc>
                <a:spcPct val="90000"/>
              </a:lnSpc>
              <a:buFontTx/>
              <a:buNone/>
            </a:pPr>
            <a:r>
              <a:rPr lang="en-US" sz="2400" smtClean="0"/>
              <a:t>	b.  Alternative Testing Positions</a:t>
            </a:r>
          </a:p>
          <a:p>
            <a:pPr eaLnBrk="1" hangingPunct="1">
              <a:lnSpc>
                <a:spcPct val="90000"/>
              </a:lnSpc>
              <a:buFontTx/>
              <a:buNone/>
            </a:pPr>
            <a:r>
              <a:rPr lang="en-US" sz="2400" smtClean="0"/>
              <a:t>	c.  Stabilization required for 			    </a:t>
            </a:r>
          </a:p>
          <a:p>
            <a:pPr eaLnBrk="1" hangingPunct="1">
              <a:lnSpc>
                <a:spcPct val="90000"/>
              </a:lnSpc>
              <a:buFontTx/>
              <a:buNone/>
            </a:pPr>
            <a:r>
              <a:rPr lang="en-US" sz="2400" smtClean="0"/>
              <a:t>              measurement</a:t>
            </a:r>
          </a:p>
          <a:p>
            <a:pPr eaLnBrk="1" hangingPunct="1">
              <a:lnSpc>
                <a:spcPct val="90000"/>
              </a:lnSpc>
              <a:buFontTx/>
              <a:buNone/>
            </a:pPr>
            <a:r>
              <a:rPr lang="en-US" sz="2400" smtClean="0"/>
              <a:t>	d.  Joint structure and function</a:t>
            </a:r>
          </a:p>
          <a:p>
            <a:pPr eaLnBrk="1" hangingPunct="1">
              <a:lnSpc>
                <a:spcPct val="90000"/>
              </a:lnSpc>
              <a:buFontTx/>
              <a:buNone/>
            </a:pPr>
            <a:r>
              <a:rPr lang="en-US" sz="2400" smtClean="0"/>
              <a:t>	e.  Normal end feels</a:t>
            </a:r>
          </a:p>
          <a:p>
            <a:pPr eaLnBrk="1" hangingPunct="1">
              <a:lnSpc>
                <a:spcPct val="90000"/>
              </a:lnSpc>
              <a:buFontTx/>
              <a:buNone/>
            </a:pPr>
            <a:r>
              <a:rPr lang="en-US" sz="2400" smtClean="0"/>
              <a:t>	f.   Anatomical bony landmarks</a:t>
            </a:r>
          </a:p>
          <a:p>
            <a:pPr eaLnBrk="1" hangingPunct="1">
              <a:lnSpc>
                <a:spcPct val="90000"/>
              </a:lnSpc>
              <a:buFontTx/>
              <a:buNone/>
            </a:pPr>
            <a:r>
              <a:rPr lang="en-US" sz="2400" smtClean="0"/>
              <a:t>	g.  Instrument alignment</a:t>
            </a:r>
          </a:p>
        </p:txBody>
      </p:sp>
      <p:sp>
        <p:nvSpPr>
          <p:cNvPr id="2" name="Slide Number Placeholder 1"/>
          <p:cNvSpPr>
            <a:spLocks noGrp="1"/>
          </p:cNvSpPr>
          <p:nvPr>
            <p:ph type="sldNum" sz="quarter" idx="12"/>
          </p:nvPr>
        </p:nvSpPr>
        <p:spPr/>
        <p:txBody>
          <a:bodyPr/>
          <a:lstStyle/>
          <a:p>
            <a:fld id="{1F340669-7E77-45FC-9F5C-F1A1BEE8FFE6}" type="slidenum">
              <a:rPr lang="en-US" smtClean="0"/>
              <a:t>63</a:t>
            </a:fld>
            <a:endParaRPr lang="en-US"/>
          </a:p>
        </p:txBody>
      </p:sp>
    </p:spTree>
    <p:extLst>
      <p:ext uri="{BB962C8B-B14F-4D97-AF65-F5344CB8AC3E}">
        <p14:creationId xmlns:p14="http://schemas.microsoft.com/office/powerpoint/2010/main" val="4058750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endParaRPr lang="en-US" b="1" smtClean="0"/>
          </a:p>
        </p:txBody>
      </p:sp>
      <p:sp>
        <p:nvSpPr>
          <p:cNvPr id="64515" name="Rectangle 3"/>
          <p:cNvSpPr>
            <a:spLocks noGrp="1" noChangeArrowheads="1"/>
          </p:cNvSpPr>
          <p:nvPr>
            <p:ph type="body" idx="1"/>
          </p:nvPr>
        </p:nvSpPr>
        <p:spPr/>
        <p:txBody>
          <a:bodyPr/>
          <a:lstStyle/>
          <a:p>
            <a:pPr eaLnBrk="1" hangingPunct="1">
              <a:lnSpc>
                <a:spcPct val="90000"/>
              </a:lnSpc>
              <a:buFontTx/>
              <a:buNone/>
            </a:pPr>
            <a:r>
              <a:rPr lang="en-US" sz="2400" b="1" smtClean="0"/>
              <a:t>2. Skills required to be competent in goniometry</a:t>
            </a:r>
            <a:endParaRPr lang="en-US" sz="2400" smtClean="0"/>
          </a:p>
          <a:p>
            <a:pPr eaLnBrk="1" hangingPunct="1">
              <a:lnSpc>
                <a:spcPct val="90000"/>
              </a:lnSpc>
              <a:buFontTx/>
              <a:buNone/>
            </a:pPr>
            <a:r>
              <a:rPr lang="en-US" sz="2400" smtClean="0"/>
              <a:t>	a.  position patient and stabilize correctly</a:t>
            </a:r>
          </a:p>
          <a:p>
            <a:pPr eaLnBrk="1" hangingPunct="1">
              <a:lnSpc>
                <a:spcPct val="90000"/>
              </a:lnSpc>
              <a:buFontTx/>
              <a:buNone/>
            </a:pPr>
            <a:r>
              <a:rPr lang="en-US" sz="2400" smtClean="0"/>
              <a:t>	b.  move a body part through an appropriate</a:t>
            </a:r>
          </a:p>
          <a:p>
            <a:pPr eaLnBrk="1" hangingPunct="1">
              <a:lnSpc>
                <a:spcPct val="90000"/>
              </a:lnSpc>
              <a:buFontTx/>
              <a:buNone/>
            </a:pPr>
            <a:r>
              <a:rPr lang="en-US" sz="2400" smtClean="0"/>
              <a:t>              ROM</a:t>
            </a:r>
          </a:p>
          <a:p>
            <a:pPr eaLnBrk="1" hangingPunct="1">
              <a:lnSpc>
                <a:spcPct val="90000"/>
              </a:lnSpc>
              <a:buFontTx/>
              <a:buNone/>
            </a:pPr>
            <a:r>
              <a:rPr lang="en-US" sz="2400" smtClean="0"/>
              <a:t>	c.  determine the end feel of the joint range</a:t>
            </a:r>
          </a:p>
          <a:p>
            <a:pPr eaLnBrk="1" hangingPunct="1">
              <a:lnSpc>
                <a:spcPct val="90000"/>
              </a:lnSpc>
              <a:buFontTx/>
              <a:buNone/>
            </a:pPr>
            <a:r>
              <a:rPr lang="en-US" sz="2400" smtClean="0"/>
              <a:t>	d.  palpate appropriate landmarks</a:t>
            </a:r>
          </a:p>
          <a:p>
            <a:pPr eaLnBrk="1" hangingPunct="1">
              <a:lnSpc>
                <a:spcPct val="90000"/>
              </a:lnSpc>
              <a:buFontTx/>
              <a:buNone/>
            </a:pPr>
            <a:r>
              <a:rPr lang="en-US" sz="2400" smtClean="0"/>
              <a:t>	e.  align measuring instrument with landmarks</a:t>
            </a:r>
          </a:p>
          <a:p>
            <a:pPr eaLnBrk="1" hangingPunct="1">
              <a:lnSpc>
                <a:spcPct val="90000"/>
              </a:lnSpc>
              <a:buFontTx/>
              <a:buNone/>
            </a:pPr>
            <a:r>
              <a:rPr lang="en-US" sz="2400" smtClean="0"/>
              <a:t>	f.  read measuring instrument</a:t>
            </a:r>
          </a:p>
          <a:p>
            <a:pPr eaLnBrk="1" hangingPunct="1">
              <a:lnSpc>
                <a:spcPct val="90000"/>
              </a:lnSpc>
              <a:buFontTx/>
              <a:buNone/>
            </a:pPr>
            <a:r>
              <a:rPr lang="en-US" sz="2400" smtClean="0"/>
              <a:t>	g.  record measurements correctly</a:t>
            </a:r>
          </a:p>
        </p:txBody>
      </p:sp>
      <p:sp>
        <p:nvSpPr>
          <p:cNvPr id="2" name="Slide Number Placeholder 1"/>
          <p:cNvSpPr>
            <a:spLocks noGrp="1"/>
          </p:cNvSpPr>
          <p:nvPr>
            <p:ph type="sldNum" sz="quarter" idx="12"/>
          </p:nvPr>
        </p:nvSpPr>
        <p:spPr/>
        <p:txBody>
          <a:bodyPr/>
          <a:lstStyle/>
          <a:p>
            <a:fld id="{1F340669-7E77-45FC-9F5C-F1A1BEE8FFE6}" type="slidenum">
              <a:rPr lang="en-US" smtClean="0"/>
              <a:t>64</a:t>
            </a:fld>
            <a:endParaRPr lang="en-US"/>
          </a:p>
        </p:txBody>
      </p:sp>
    </p:spTree>
    <p:extLst>
      <p:ext uri="{BB962C8B-B14F-4D97-AF65-F5344CB8AC3E}">
        <p14:creationId xmlns:p14="http://schemas.microsoft.com/office/powerpoint/2010/main" val="30614064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b="1" smtClean="0"/>
              <a:t>Positioning for joint measurement</a:t>
            </a:r>
          </a:p>
        </p:txBody>
      </p:sp>
      <p:sp>
        <p:nvSpPr>
          <p:cNvPr id="65539" name="Rectangle 3"/>
          <p:cNvSpPr>
            <a:spLocks noGrp="1" noChangeArrowheads="1"/>
          </p:cNvSpPr>
          <p:nvPr>
            <p:ph type="body" idx="1"/>
          </p:nvPr>
        </p:nvSpPr>
        <p:spPr/>
        <p:txBody>
          <a:bodyPr/>
          <a:lstStyle/>
          <a:p>
            <a:pPr eaLnBrk="1" hangingPunct="1">
              <a:lnSpc>
                <a:spcPct val="90000"/>
              </a:lnSpc>
              <a:buFontTx/>
              <a:buNone/>
            </a:pPr>
            <a:r>
              <a:rPr lang="en-US" smtClean="0"/>
              <a:t>1.  The muscles surrounding the joint must 	be as relaxed as possible to get a true 	joint measurement</a:t>
            </a:r>
          </a:p>
          <a:p>
            <a:pPr eaLnBrk="1" hangingPunct="1">
              <a:lnSpc>
                <a:spcPct val="90000"/>
              </a:lnSpc>
              <a:buFontTx/>
              <a:buNone/>
            </a:pPr>
            <a:r>
              <a:rPr lang="en-US" smtClean="0"/>
              <a:t>2.  Position must place the joint in the 	starting position of 0</a:t>
            </a:r>
            <a:r>
              <a:rPr lang="en-US" smtClean="0">
                <a:sym typeface="Symbol" pitchFamily="18" charset="2"/>
              </a:rPr>
              <a:t></a:t>
            </a:r>
            <a:endParaRPr lang="en-US" smtClean="0"/>
          </a:p>
          <a:p>
            <a:pPr eaLnBrk="1" hangingPunct="1">
              <a:lnSpc>
                <a:spcPct val="90000"/>
              </a:lnSpc>
              <a:buFontTx/>
              <a:buNone/>
            </a:pPr>
            <a:r>
              <a:rPr lang="en-US" smtClean="0"/>
              <a:t>3.  Position must permit complete ROM</a:t>
            </a:r>
          </a:p>
          <a:p>
            <a:pPr eaLnBrk="1" hangingPunct="1">
              <a:lnSpc>
                <a:spcPct val="90000"/>
              </a:lnSpc>
              <a:buFontTx/>
              <a:buNone/>
            </a:pPr>
            <a:r>
              <a:rPr lang="en-US" smtClean="0"/>
              <a:t>4.  Provide stabilization for the proximal 	joint segment</a:t>
            </a:r>
          </a:p>
        </p:txBody>
      </p:sp>
      <p:sp>
        <p:nvSpPr>
          <p:cNvPr id="2" name="Slide Number Placeholder 1"/>
          <p:cNvSpPr>
            <a:spLocks noGrp="1"/>
          </p:cNvSpPr>
          <p:nvPr>
            <p:ph type="sldNum" sz="quarter" idx="12"/>
          </p:nvPr>
        </p:nvSpPr>
        <p:spPr/>
        <p:txBody>
          <a:bodyPr/>
          <a:lstStyle/>
          <a:p>
            <a:fld id="{1F340669-7E77-45FC-9F5C-F1A1BEE8FFE6}" type="slidenum">
              <a:rPr lang="en-US" smtClean="0"/>
              <a:t>65</a:t>
            </a:fld>
            <a:endParaRPr lang="en-US"/>
          </a:p>
        </p:txBody>
      </p:sp>
    </p:spTree>
    <p:extLst>
      <p:ext uri="{BB962C8B-B14F-4D97-AF65-F5344CB8AC3E}">
        <p14:creationId xmlns:p14="http://schemas.microsoft.com/office/powerpoint/2010/main" val="4850161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b="1" smtClean="0"/>
              <a:t>Alternative testing positions:</a:t>
            </a:r>
          </a:p>
        </p:txBody>
      </p:sp>
      <p:sp>
        <p:nvSpPr>
          <p:cNvPr id="66563" name="Rectangle 3"/>
          <p:cNvSpPr>
            <a:spLocks noGrp="1" noChangeArrowheads="1"/>
          </p:cNvSpPr>
          <p:nvPr>
            <p:ph type="body" idx="1"/>
          </p:nvPr>
        </p:nvSpPr>
        <p:spPr/>
        <p:txBody>
          <a:bodyPr/>
          <a:lstStyle/>
          <a:p>
            <a:pPr eaLnBrk="1" hangingPunct="1"/>
            <a:r>
              <a:rPr lang="en-US" smtClean="0"/>
              <a:t>Need to accurately describe the position in records so that the same position is used in subsequent measurements.  </a:t>
            </a:r>
          </a:p>
          <a:p>
            <a:pPr eaLnBrk="1" hangingPunct="1"/>
            <a:endParaRPr lang="en-US" smtClean="0"/>
          </a:p>
          <a:p>
            <a:pPr eaLnBrk="1" hangingPunct="1"/>
            <a:r>
              <a:rPr lang="en-US" smtClean="0"/>
              <a:t>Reliability issue</a:t>
            </a:r>
          </a:p>
        </p:txBody>
      </p:sp>
      <p:sp>
        <p:nvSpPr>
          <p:cNvPr id="2" name="Slide Number Placeholder 1"/>
          <p:cNvSpPr>
            <a:spLocks noGrp="1"/>
          </p:cNvSpPr>
          <p:nvPr>
            <p:ph type="sldNum" sz="quarter" idx="12"/>
          </p:nvPr>
        </p:nvSpPr>
        <p:spPr/>
        <p:txBody>
          <a:bodyPr/>
          <a:lstStyle/>
          <a:p>
            <a:fld id="{1F340669-7E77-45FC-9F5C-F1A1BEE8FFE6}" type="slidenum">
              <a:rPr lang="en-US" smtClean="0"/>
              <a:t>66</a:t>
            </a:fld>
            <a:endParaRPr lang="en-US"/>
          </a:p>
        </p:txBody>
      </p:sp>
    </p:spTree>
    <p:extLst>
      <p:ext uri="{BB962C8B-B14F-4D97-AF65-F5344CB8AC3E}">
        <p14:creationId xmlns:p14="http://schemas.microsoft.com/office/powerpoint/2010/main" val="21818808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normAutofit fontScale="90000"/>
          </a:bodyPr>
          <a:lstStyle/>
          <a:p>
            <a:pPr eaLnBrk="1" hangingPunct="1"/>
            <a:r>
              <a:rPr lang="en-US" b="1" smtClean="0"/>
              <a:t>Stabilization:  </a:t>
            </a:r>
            <a:br>
              <a:rPr lang="en-US" b="1" smtClean="0"/>
            </a:br>
            <a:endParaRPr lang="en-US" b="1" smtClean="0"/>
          </a:p>
        </p:txBody>
      </p:sp>
      <p:sp>
        <p:nvSpPr>
          <p:cNvPr id="67587" name="Rectangle 3"/>
          <p:cNvSpPr>
            <a:spLocks noGrp="1" noChangeArrowheads="1"/>
          </p:cNvSpPr>
          <p:nvPr>
            <p:ph type="body" idx="1"/>
          </p:nvPr>
        </p:nvSpPr>
        <p:spPr/>
        <p:txBody>
          <a:bodyPr/>
          <a:lstStyle/>
          <a:p>
            <a:pPr eaLnBrk="1" hangingPunct="1">
              <a:buFontTx/>
              <a:buNone/>
            </a:pPr>
            <a:r>
              <a:rPr lang="en-US" smtClean="0"/>
              <a:t>1.  Stabilize the proximal segment</a:t>
            </a:r>
          </a:p>
          <a:p>
            <a:pPr eaLnBrk="1" hangingPunct="1"/>
            <a:endParaRPr lang="en-US" smtClean="0"/>
          </a:p>
          <a:p>
            <a:pPr eaLnBrk="1" hangingPunct="1">
              <a:buFontTx/>
              <a:buNone/>
            </a:pPr>
            <a:r>
              <a:rPr lang="en-US" smtClean="0"/>
              <a:t>2.  Substitute Movements</a:t>
            </a:r>
          </a:p>
          <a:p>
            <a:pPr eaLnBrk="1" hangingPunct="1"/>
            <a:endParaRPr lang="en-US" smtClean="0"/>
          </a:p>
          <a:p>
            <a:pPr eaLnBrk="1" hangingPunct="1">
              <a:buFontTx/>
              <a:buNone/>
            </a:pPr>
            <a:r>
              <a:rPr lang="en-US" smtClean="0"/>
              <a:t>3.  Force of stabilization</a:t>
            </a:r>
          </a:p>
        </p:txBody>
      </p:sp>
      <p:sp>
        <p:nvSpPr>
          <p:cNvPr id="2" name="Slide Number Placeholder 1"/>
          <p:cNvSpPr>
            <a:spLocks noGrp="1"/>
          </p:cNvSpPr>
          <p:nvPr>
            <p:ph type="sldNum" sz="quarter" idx="12"/>
          </p:nvPr>
        </p:nvSpPr>
        <p:spPr/>
        <p:txBody>
          <a:bodyPr/>
          <a:lstStyle/>
          <a:p>
            <a:fld id="{1F340669-7E77-45FC-9F5C-F1A1BEE8FFE6}" type="slidenum">
              <a:rPr lang="en-US" smtClean="0"/>
              <a:t>67</a:t>
            </a:fld>
            <a:endParaRPr lang="en-US"/>
          </a:p>
        </p:txBody>
      </p:sp>
    </p:spTree>
    <p:extLst>
      <p:ext uri="{BB962C8B-B14F-4D97-AF65-F5344CB8AC3E}">
        <p14:creationId xmlns:p14="http://schemas.microsoft.com/office/powerpoint/2010/main" val="36043093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endParaRPr lang="en-US" smtClean="0"/>
          </a:p>
        </p:txBody>
      </p:sp>
      <p:sp>
        <p:nvSpPr>
          <p:cNvPr id="68611" name="Rectangle 3"/>
          <p:cNvSpPr>
            <a:spLocks noGrp="1" noChangeArrowheads="1"/>
          </p:cNvSpPr>
          <p:nvPr>
            <p:ph type="body" idx="1"/>
          </p:nvPr>
        </p:nvSpPr>
        <p:spPr/>
        <p:txBody>
          <a:bodyPr/>
          <a:lstStyle/>
          <a:p>
            <a:pPr marL="609600" indent="-609600" eaLnBrk="1" hangingPunct="1">
              <a:buFontTx/>
              <a:buNone/>
            </a:pPr>
            <a:r>
              <a:rPr lang="en-US" smtClean="0"/>
              <a:t>4.  End Feel:  Noted at end of the PROM </a:t>
            </a:r>
          </a:p>
          <a:p>
            <a:pPr marL="990600" lvl="1" indent="-533400" eaLnBrk="1" hangingPunct="1"/>
            <a:r>
              <a:rPr lang="en-US" sz="2900" smtClean="0"/>
              <a:t>Quality of resistance to movement at the end of a physiological movement</a:t>
            </a:r>
            <a:endParaRPr lang="en-US" smtClean="0"/>
          </a:p>
          <a:p>
            <a:pPr marL="990600" lvl="1" indent="-533400" eaLnBrk="1" hangingPunct="1"/>
            <a:r>
              <a:rPr lang="en-US" smtClean="0"/>
              <a:t>Normal End Feels</a:t>
            </a:r>
          </a:p>
          <a:p>
            <a:pPr marL="1371600" lvl="2" indent="-457200" eaLnBrk="1" hangingPunct="1"/>
            <a:r>
              <a:rPr lang="en-US" smtClean="0"/>
              <a:t>Soft: Soft tissue approximation </a:t>
            </a:r>
          </a:p>
          <a:p>
            <a:pPr marL="1371600" lvl="2" indent="-457200" eaLnBrk="1" hangingPunct="1"/>
            <a:r>
              <a:rPr lang="en-US" smtClean="0"/>
              <a:t>Firm: Capsular end-feel, Tissue Stretch </a:t>
            </a:r>
          </a:p>
          <a:p>
            <a:pPr marL="1371600" lvl="2" indent="-457200" eaLnBrk="1" hangingPunct="1"/>
            <a:r>
              <a:rPr lang="en-US" smtClean="0"/>
              <a:t>Hard:  Bone to bone</a:t>
            </a:r>
          </a:p>
          <a:p>
            <a:pPr marL="609600" indent="-609600" eaLnBrk="1" hangingPunct="1">
              <a:buFont typeface="Wingdings" pitchFamily="2" charset="2"/>
              <a:buAutoNum type="arabicPeriod" startAt="4"/>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68</a:t>
            </a:fld>
            <a:endParaRPr lang="en-US"/>
          </a:p>
        </p:txBody>
      </p:sp>
    </p:spTree>
    <p:extLst>
      <p:ext uri="{BB962C8B-B14F-4D97-AF65-F5344CB8AC3E}">
        <p14:creationId xmlns:p14="http://schemas.microsoft.com/office/powerpoint/2010/main" val="38160201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normAutofit fontScale="90000"/>
          </a:bodyPr>
          <a:lstStyle/>
          <a:p>
            <a:pPr eaLnBrk="1" hangingPunct="1"/>
            <a:r>
              <a:rPr lang="en-US" b="1" smtClean="0"/>
              <a:t>MEASUREMENT TOOLS:</a:t>
            </a:r>
            <a:br>
              <a:rPr lang="en-US" b="1" smtClean="0"/>
            </a:br>
            <a:endParaRPr lang="en-US" b="1" smtClean="0"/>
          </a:p>
        </p:txBody>
      </p:sp>
      <p:sp>
        <p:nvSpPr>
          <p:cNvPr id="69635" name="Rectangle 3"/>
          <p:cNvSpPr>
            <a:spLocks noGrp="1" noChangeArrowheads="1"/>
          </p:cNvSpPr>
          <p:nvPr>
            <p:ph type="body" idx="1"/>
          </p:nvPr>
        </p:nvSpPr>
        <p:spPr/>
        <p:txBody>
          <a:bodyPr/>
          <a:lstStyle/>
          <a:p>
            <a:pPr eaLnBrk="1" hangingPunct="1"/>
            <a:r>
              <a:rPr lang="en-US" smtClean="0">
                <a:solidFill>
                  <a:schemeClr val="tx2"/>
                </a:solidFill>
              </a:rPr>
              <a:t>Visualization</a:t>
            </a:r>
            <a:r>
              <a:rPr lang="en-US" smtClean="0"/>
              <a:t>:  </a:t>
            </a:r>
          </a:p>
          <a:p>
            <a:pPr lvl="1" eaLnBrk="1" hangingPunct="1"/>
            <a:r>
              <a:rPr lang="en-US" smtClean="0"/>
              <a:t>Very subjective, not the best method to use.  </a:t>
            </a:r>
          </a:p>
          <a:p>
            <a:pPr lvl="1" eaLnBrk="1" hangingPunct="1"/>
            <a:r>
              <a:rPr lang="en-US" smtClean="0"/>
              <a:t>Can be used for a quick reference but not for objective measurements needed in charts.  </a:t>
            </a:r>
          </a:p>
          <a:p>
            <a:pPr lvl="1" eaLnBrk="1" hangingPunct="1"/>
            <a:r>
              <a:rPr lang="en-US" smtClean="0"/>
              <a:t>Unreliable</a:t>
            </a:r>
          </a:p>
        </p:txBody>
      </p:sp>
      <p:sp>
        <p:nvSpPr>
          <p:cNvPr id="2" name="Slide Number Placeholder 1"/>
          <p:cNvSpPr>
            <a:spLocks noGrp="1"/>
          </p:cNvSpPr>
          <p:nvPr>
            <p:ph type="sldNum" sz="quarter" idx="12"/>
          </p:nvPr>
        </p:nvSpPr>
        <p:spPr/>
        <p:txBody>
          <a:bodyPr/>
          <a:lstStyle/>
          <a:p>
            <a:fld id="{1F340669-7E77-45FC-9F5C-F1A1BEE8FFE6}" type="slidenum">
              <a:rPr lang="en-US" smtClean="0"/>
              <a:t>69</a:t>
            </a:fld>
            <a:endParaRPr lang="en-US"/>
          </a:p>
        </p:txBody>
      </p:sp>
    </p:spTree>
    <p:extLst>
      <p:ext uri="{BB962C8B-B14F-4D97-AF65-F5344CB8AC3E}">
        <p14:creationId xmlns:p14="http://schemas.microsoft.com/office/powerpoint/2010/main" val="1799872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endParaRPr lang="en-US" smtClean="0"/>
          </a:p>
        </p:txBody>
      </p:sp>
      <p:sp>
        <p:nvSpPr>
          <p:cNvPr id="8195" name="Rectangle 3"/>
          <p:cNvSpPr>
            <a:spLocks noGrp="1" noChangeArrowheads="1"/>
          </p:cNvSpPr>
          <p:nvPr>
            <p:ph type="body" idx="1"/>
          </p:nvPr>
        </p:nvSpPr>
        <p:spPr/>
        <p:txBody>
          <a:bodyPr/>
          <a:lstStyle/>
          <a:p>
            <a:pPr eaLnBrk="1" hangingPunct="1">
              <a:lnSpc>
                <a:spcPct val="90000"/>
              </a:lnSpc>
            </a:pPr>
            <a:r>
              <a:rPr lang="en-US" smtClean="0"/>
              <a:t>General Demographics</a:t>
            </a:r>
          </a:p>
          <a:p>
            <a:pPr lvl="1" eaLnBrk="1" hangingPunct="1">
              <a:lnSpc>
                <a:spcPct val="90000"/>
              </a:lnSpc>
            </a:pPr>
            <a:r>
              <a:rPr lang="en-US" smtClean="0"/>
              <a:t>Gender/Age/Height/Weight</a:t>
            </a:r>
          </a:p>
          <a:p>
            <a:pPr eaLnBrk="1" hangingPunct="1">
              <a:lnSpc>
                <a:spcPct val="90000"/>
              </a:lnSpc>
            </a:pPr>
            <a:r>
              <a:rPr lang="en-US" smtClean="0"/>
              <a:t>Social History</a:t>
            </a:r>
          </a:p>
          <a:p>
            <a:pPr eaLnBrk="1" hangingPunct="1">
              <a:lnSpc>
                <a:spcPct val="90000"/>
              </a:lnSpc>
            </a:pPr>
            <a:r>
              <a:rPr lang="en-US" smtClean="0"/>
              <a:t>Occupation, Employment, Work</a:t>
            </a:r>
          </a:p>
          <a:p>
            <a:pPr eaLnBrk="1" hangingPunct="1">
              <a:lnSpc>
                <a:spcPct val="90000"/>
              </a:lnSpc>
            </a:pPr>
            <a:r>
              <a:rPr lang="en-US" smtClean="0"/>
              <a:t>Functional Status, Activity Level</a:t>
            </a:r>
          </a:p>
          <a:p>
            <a:pPr eaLnBrk="1" hangingPunct="1">
              <a:lnSpc>
                <a:spcPct val="90000"/>
              </a:lnSpc>
            </a:pPr>
            <a:r>
              <a:rPr lang="en-US" smtClean="0"/>
              <a:t>Growth and Development</a:t>
            </a:r>
          </a:p>
          <a:p>
            <a:pPr eaLnBrk="1" hangingPunct="1">
              <a:lnSpc>
                <a:spcPct val="90000"/>
              </a:lnSpc>
            </a:pPr>
            <a:r>
              <a:rPr lang="en-US" smtClean="0"/>
              <a:t>Living Environment</a:t>
            </a:r>
          </a:p>
          <a:p>
            <a:pPr eaLnBrk="1" hangingPunct="1">
              <a:lnSpc>
                <a:spcPct val="90000"/>
              </a:lnSpc>
            </a:pPr>
            <a:r>
              <a:rPr lang="en-US" smtClean="0"/>
              <a:t>Red Flags</a:t>
            </a:r>
          </a:p>
          <a:p>
            <a:pPr eaLnBrk="1" hangingPunct="1">
              <a:lnSpc>
                <a:spcPct val="90000"/>
              </a:lnSpc>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7</a:t>
            </a:fld>
            <a:endParaRPr lang="en-US"/>
          </a:p>
        </p:txBody>
      </p:sp>
    </p:spTree>
    <p:extLst>
      <p:ext uri="{BB962C8B-B14F-4D97-AF65-F5344CB8AC3E}">
        <p14:creationId xmlns:p14="http://schemas.microsoft.com/office/powerpoint/2010/main" val="113882673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b="1" smtClean="0"/>
              <a:t>Electrogoniometer:</a:t>
            </a:r>
          </a:p>
        </p:txBody>
      </p:sp>
      <p:sp>
        <p:nvSpPr>
          <p:cNvPr id="70659" name="Rectangle 3"/>
          <p:cNvSpPr>
            <a:spLocks noGrp="1" noChangeArrowheads="1"/>
          </p:cNvSpPr>
          <p:nvPr>
            <p:ph type="body" idx="1"/>
          </p:nvPr>
        </p:nvSpPr>
        <p:spPr/>
        <p:txBody>
          <a:bodyPr/>
          <a:lstStyle/>
          <a:p>
            <a:pPr marL="609600" indent="-609600" eaLnBrk="1" hangingPunct="1">
              <a:lnSpc>
                <a:spcPct val="90000"/>
              </a:lnSpc>
            </a:pPr>
            <a:r>
              <a:rPr lang="en-US" sz="2800" smtClean="0"/>
              <a:t>Dynamic joint measurement used in research. </a:t>
            </a:r>
          </a:p>
          <a:p>
            <a:pPr marL="990600" lvl="1" indent="-533400" eaLnBrk="1" hangingPunct="1">
              <a:lnSpc>
                <a:spcPct val="90000"/>
              </a:lnSpc>
            </a:pPr>
            <a:r>
              <a:rPr lang="en-US" sz="2400" smtClean="0"/>
              <a:t>Developed in 1959, </a:t>
            </a:r>
          </a:p>
          <a:p>
            <a:pPr marL="990600" lvl="1" indent="-533400" eaLnBrk="1" hangingPunct="1">
              <a:lnSpc>
                <a:spcPct val="90000"/>
              </a:lnSpc>
            </a:pPr>
            <a:r>
              <a:rPr lang="en-US" sz="2400" smtClean="0"/>
              <a:t>The two arms of the goniometer are attached to a potentiometer which is attached to an EMG machine.</a:t>
            </a:r>
          </a:p>
          <a:p>
            <a:pPr marL="990600" lvl="1" indent="-533400" eaLnBrk="1" hangingPunct="1">
              <a:lnSpc>
                <a:spcPct val="90000"/>
              </a:lnSpc>
            </a:pPr>
            <a:r>
              <a:rPr lang="en-US" sz="2400" smtClean="0"/>
              <a:t>The change is joint position will cause resistance in the potentiometer which is then recorded as the amount of joint motion.  </a:t>
            </a:r>
          </a:p>
          <a:p>
            <a:pPr marL="990600" lvl="1" indent="-533400" eaLnBrk="1" hangingPunct="1">
              <a:lnSpc>
                <a:spcPct val="90000"/>
              </a:lnSpc>
            </a:pPr>
            <a:r>
              <a:rPr lang="en-US" sz="2400" b="1" smtClean="0"/>
              <a:t>Problem:</a:t>
            </a:r>
            <a:r>
              <a:rPr lang="en-US" sz="2400" smtClean="0"/>
              <a:t> time consuming</a:t>
            </a:r>
          </a:p>
        </p:txBody>
      </p:sp>
      <p:sp>
        <p:nvSpPr>
          <p:cNvPr id="2" name="Slide Number Placeholder 1"/>
          <p:cNvSpPr>
            <a:spLocks noGrp="1"/>
          </p:cNvSpPr>
          <p:nvPr>
            <p:ph type="sldNum" sz="quarter" idx="12"/>
          </p:nvPr>
        </p:nvSpPr>
        <p:spPr/>
        <p:txBody>
          <a:bodyPr/>
          <a:lstStyle/>
          <a:p>
            <a:fld id="{1F340669-7E77-45FC-9F5C-F1A1BEE8FFE6}" type="slidenum">
              <a:rPr lang="en-US" smtClean="0"/>
              <a:t>70</a:t>
            </a:fld>
            <a:endParaRPr lang="en-US"/>
          </a:p>
        </p:txBody>
      </p:sp>
    </p:spTree>
    <p:extLst>
      <p:ext uri="{BB962C8B-B14F-4D97-AF65-F5344CB8AC3E}">
        <p14:creationId xmlns:p14="http://schemas.microsoft.com/office/powerpoint/2010/main" val="368356361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normAutofit fontScale="90000"/>
          </a:bodyPr>
          <a:lstStyle/>
          <a:p>
            <a:pPr eaLnBrk="1" hangingPunct="1"/>
            <a:r>
              <a:rPr lang="en-US" b="1" smtClean="0"/>
              <a:t>Inclinometers:  2 types</a:t>
            </a:r>
            <a:br>
              <a:rPr lang="en-US" b="1" smtClean="0"/>
            </a:br>
            <a:endParaRPr lang="en-US" b="1" smtClean="0"/>
          </a:p>
        </p:txBody>
      </p:sp>
      <p:sp>
        <p:nvSpPr>
          <p:cNvPr id="71683" name="Rectangle 3"/>
          <p:cNvSpPr>
            <a:spLocks noGrp="1" noChangeArrowheads="1"/>
          </p:cNvSpPr>
          <p:nvPr>
            <p:ph type="body" idx="1"/>
          </p:nvPr>
        </p:nvSpPr>
        <p:spPr/>
        <p:txBody>
          <a:bodyPr/>
          <a:lstStyle/>
          <a:p>
            <a:pPr marL="609600" indent="-609600" eaLnBrk="1" hangingPunct="1">
              <a:buFont typeface="Wingdings" pitchFamily="2" charset="2"/>
              <a:buAutoNum type="arabicPeriod"/>
            </a:pPr>
            <a:r>
              <a:rPr lang="en-US" sz="2800" smtClean="0"/>
              <a:t>Gravity dependent inclinometer:  pendulum</a:t>
            </a:r>
          </a:p>
          <a:p>
            <a:pPr marL="609600" indent="-609600" eaLnBrk="1" hangingPunct="1">
              <a:buFont typeface="Wingdings" pitchFamily="2" charset="2"/>
              <a:buAutoNum type="arabicPeriod"/>
            </a:pPr>
            <a:endParaRPr lang="en-US" sz="2800" smtClean="0"/>
          </a:p>
          <a:p>
            <a:pPr marL="609600" indent="-609600" eaLnBrk="1" hangingPunct="1">
              <a:buFont typeface="Wingdings" pitchFamily="2" charset="2"/>
              <a:buAutoNum type="arabicPeriod"/>
            </a:pPr>
            <a:r>
              <a:rPr lang="en-US" sz="2800" smtClean="0"/>
              <a:t>Fluid or “bubble” goniometer:  carpenter’s level, 360 dg scale, relies on gravity</a:t>
            </a:r>
          </a:p>
          <a:p>
            <a:pPr marL="609600" indent="-609600" eaLnBrk="1" hangingPunct="1">
              <a:buFontTx/>
              <a:buNone/>
            </a:pPr>
            <a:endParaRPr lang="en-US" sz="2800" smtClean="0"/>
          </a:p>
          <a:p>
            <a:pPr marL="990600" lvl="1" indent="-533400" eaLnBrk="1" hangingPunct="1"/>
            <a:r>
              <a:rPr lang="en-US" sz="2400" smtClean="0"/>
              <a:t>Has proven most effective in spinal mobilization so far </a:t>
            </a:r>
          </a:p>
        </p:txBody>
      </p:sp>
      <p:sp>
        <p:nvSpPr>
          <p:cNvPr id="2" name="Slide Number Placeholder 1"/>
          <p:cNvSpPr>
            <a:spLocks noGrp="1"/>
          </p:cNvSpPr>
          <p:nvPr>
            <p:ph type="sldNum" sz="quarter" idx="12"/>
          </p:nvPr>
        </p:nvSpPr>
        <p:spPr/>
        <p:txBody>
          <a:bodyPr/>
          <a:lstStyle/>
          <a:p>
            <a:fld id="{1F340669-7E77-45FC-9F5C-F1A1BEE8FFE6}" type="slidenum">
              <a:rPr lang="en-US" smtClean="0"/>
              <a:t>71</a:t>
            </a:fld>
            <a:endParaRPr lang="en-US"/>
          </a:p>
        </p:txBody>
      </p:sp>
    </p:spTree>
    <p:extLst>
      <p:ext uri="{BB962C8B-B14F-4D97-AF65-F5344CB8AC3E}">
        <p14:creationId xmlns:p14="http://schemas.microsoft.com/office/powerpoint/2010/main" val="425334925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normAutofit fontScale="90000"/>
          </a:bodyPr>
          <a:lstStyle/>
          <a:p>
            <a:pPr eaLnBrk="1" hangingPunct="1"/>
            <a:r>
              <a:rPr lang="en-US" b="1" smtClean="0"/>
              <a:t>Other Types of Measurement Tools</a:t>
            </a:r>
          </a:p>
        </p:txBody>
      </p:sp>
      <p:sp>
        <p:nvSpPr>
          <p:cNvPr id="72707" name="Rectangle 3"/>
          <p:cNvSpPr>
            <a:spLocks noGrp="1" noChangeArrowheads="1"/>
          </p:cNvSpPr>
          <p:nvPr>
            <p:ph type="body" idx="1"/>
          </p:nvPr>
        </p:nvSpPr>
        <p:spPr/>
        <p:txBody>
          <a:bodyPr/>
          <a:lstStyle/>
          <a:p>
            <a:pPr marL="609600" indent="-609600" eaLnBrk="1" hangingPunct="1"/>
            <a:r>
              <a:rPr lang="en-US" sz="2800" smtClean="0"/>
              <a:t>Tape Measures/Rulers</a:t>
            </a:r>
          </a:p>
          <a:p>
            <a:pPr marL="990600" lvl="1" indent="-533400" eaLnBrk="1" hangingPunct="1"/>
            <a:r>
              <a:rPr lang="en-US" sz="2400" smtClean="0"/>
              <a:t>Primarily used for trunk and scapular mobility</a:t>
            </a:r>
          </a:p>
          <a:p>
            <a:pPr marL="609600" indent="-609600" eaLnBrk="1" hangingPunct="1"/>
            <a:r>
              <a:rPr lang="en-US" sz="2800" smtClean="0"/>
              <a:t>Radiographs</a:t>
            </a:r>
          </a:p>
          <a:p>
            <a:pPr marL="609600" indent="-609600" eaLnBrk="1" hangingPunct="1"/>
            <a:r>
              <a:rPr lang="en-US" sz="2800" smtClean="0"/>
              <a:t>Tracings</a:t>
            </a:r>
          </a:p>
          <a:p>
            <a:pPr marL="609600" indent="-609600" eaLnBrk="1" hangingPunct="1"/>
            <a:r>
              <a:rPr lang="en-US" sz="2800" smtClean="0"/>
              <a:t>Motion Analysis with videotaping </a:t>
            </a:r>
          </a:p>
          <a:p>
            <a:pPr marL="990600" lvl="1" indent="-533400" eaLnBrk="1" hangingPunct="1"/>
            <a:r>
              <a:rPr lang="en-US" sz="2400" smtClean="0"/>
              <a:t>markers are placed over bony landmarks and then the angles are drawn </a:t>
            </a:r>
          </a:p>
        </p:txBody>
      </p:sp>
      <p:sp>
        <p:nvSpPr>
          <p:cNvPr id="2" name="Slide Number Placeholder 1"/>
          <p:cNvSpPr>
            <a:spLocks noGrp="1"/>
          </p:cNvSpPr>
          <p:nvPr>
            <p:ph type="sldNum" sz="quarter" idx="12"/>
          </p:nvPr>
        </p:nvSpPr>
        <p:spPr/>
        <p:txBody>
          <a:bodyPr/>
          <a:lstStyle/>
          <a:p>
            <a:fld id="{1F340669-7E77-45FC-9F5C-F1A1BEE8FFE6}" type="slidenum">
              <a:rPr lang="en-US" smtClean="0"/>
              <a:t>72</a:t>
            </a:fld>
            <a:endParaRPr lang="en-US"/>
          </a:p>
        </p:txBody>
      </p:sp>
    </p:spTree>
    <p:extLst>
      <p:ext uri="{BB962C8B-B14F-4D97-AF65-F5344CB8AC3E}">
        <p14:creationId xmlns:p14="http://schemas.microsoft.com/office/powerpoint/2010/main" val="33129394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b="1" smtClean="0"/>
              <a:t>Universal Goniometer:</a:t>
            </a:r>
          </a:p>
        </p:txBody>
      </p:sp>
      <p:sp>
        <p:nvSpPr>
          <p:cNvPr id="73731" name="Rectangle 3"/>
          <p:cNvSpPr>
            <a:spLocks noGrp="1" noChangeArrowheads="1"/>
          </p:cNvSpPr>
          <p:nvPr>
            <p:ph type="body" idx="1"/>
          </p:nvPr>
        </p:nvSpPr>
        <p:spPr/>
        <p:txBody>
          <a:bodyPr/>
          <a:lstStyle/>
          <a:p>
            <a:pPr marL="609600" indent="-609600" eaLnBrk="1" hangingPunct="1"/>
            <a:r>
              <a:rPr lang="en-US" smtClean="0"/>
              <a:t>Gold Standard for joint measurement outside of radiographs</a:t>
            </a:r>
          </a:p>
          <a:p>
            <a:pPr marL="609600" indent="-609600" eaLnBrk="1" hangingPunct="1"/>
            <a:r>
              <a:rPr lang="en-US" smtClean="0"/>
              <a:t>Most commonly used, versatile</a:t>
            </a:r>
          </a:p>
          <a:p>
            <a:pPr marL="609600" indent="-609600" eaLnBrk="1" hangingPunct="1"/>
            <a:r>
              <a:rPr lang="en-US" smtClean="0"/>
              <a:t>Measures joint position/range at nearly all joints of the body, most effective in the extremities</a:t>
            </a:r>
          </a:p>
        </p:txBody>
      </p:sp>
      <p:sp>
        <p:nvSpPr>
          <p:cNvPr id="2" name="Slide Number Placeholder 1"/>
          <p:cNvSpPr>
            <a:spLocks noGrp="1"/>
          </p:cNvSpPr>
          <p:nvPr>
            <p:ph type="sldNum" sz="quarter" idx="12"/>
          </p:nvPr>
        </p:nvSpPr>
        <p:spPr/>
        <p:txBody>
          <a:bodyPr/>
          <a:lstStyle/>
          <a:p>
            <a:fld id="{1F340669-7E77-45FC-9F5C-F1A1BEE8FFE6}" type="slidenum">
              <a:rPr lang="en-US" smtClean="0"/>
              <a:t>73</a:t>
            </a:fld>
            <a:endParaRPr lang="en-US"/>
          </a:p>
        </p:txBody>
      </p:sp>
    </p:spTree>
    <p:extLst>
      <p:ext uri="{BB962C8B-B14F-4D97-AF65-F5344CB8AC3E}">
        <p14:creationId xmlns:p14="http://schemas.microsoft.com/office/powerpoint/2010/main" val="9105833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normAutofit fontScale="90000"/>
          </a:bodyPr>
          <a:lstStyle/>
          <a:p>
            <a:pPr eaLnBrk="1" hangingPunct="1"/>
            <a:r>
              <a:rPr lang="en-US" b="1" smtClean="0"/>
              <a:t>Basic Design:</a:t>
            </a:r>
            <a:br>
              <a:rPr lang="en-US" b="1" smtClean="0"/>
            </a:br>
            <a:endParaRPr lang="en-US" b="1" smtClean="0"/>
          </a:p>
        </p:txBody>
      </p:sp>
      <p:sp>
        <p:nvSpPr>
          <p:cNvPr id="74755" name="Rectangle 3"/>
          <p:cNvSpPr>
            <a:spLocks noGrp="1" noChangeArrowheads="1"/>
          </p:cNvSpPr>
          <p:nvPr>
            <p:ph type="body" idx="1"/>
          </p:nvPr>
        </p:nvSpPr>
        <p:spPr/>
        <p:txBody>
          <a:bodyPr/>
          <a:lstStyle/>
          <a:p>
            <a:pPr marL="533400" indent="-533400" eaLnBrk="1" hangingPunct="1">
              <a:lnSpc>
                <a:spcPct val="90000"/>
              </a:lnSpc>
            </a:pPr>
            <a:r>
              <a:rPr lang="en-US" sz="2400" b="1" smtClean="0"/>
              <a:t>Protractor:</a:t>
            </a:r>
            <a:r>
              <a:rPr lang="en-US" sz="2400" smtClean="0"/>
              <a:t>  full or half circle, center of which is the fulcrum, placed over the approximate location of the axis of motion of the joint being measured, axis  will move during motion so must be adjusted at end range</a:t>
            </a:r>
          </a:p>
          <a:p>
            <a:pPr marL="533400" indent="-533400" eaLnBrk="1" hangingPunct="1">
              <a:lnSpc>
                <a:spcPct val="90000"/>
              </a:lnSpc>
            </a:pPr>
            <a:endParaRPr lang="en-US" sz="2400" b="1" smtClean="0"/>
          </a:p>
          <a:p>
            <a:pPr marL="533400" indent="-533400" eaLnBrk="1" hangingPunct="1">
              <a:lnSpc>
                <a:spcPct val="90000"/>
              </a:lnSpc>
            </a:pPr>
            <a:r>
              <a:rPr lang="en-US" sz="2400" b="1" smtClean="0"/>
              <a:t>Stationary Arm:</a:t>
            </a:r>
            <a:r>
              <a:rPr lang="en-US" sz="2400" smtClean="0"/>
              <a:t>  aligned parallel to the longitudinal axis of the proximal segment of the joint</a:t>
            </a:r>
          </a:p>
          <a:p>
            <a:pPr marL="533400" indent="-533400" eaLnBrk="1" hangingPunct="1">
              <a:lnSpc>
                <a:spcPct val="90000"/>
              </a:lnSpc>
            </a:pPr>
            <a:endParaRPr lang="en-US" sz="2400" b="1" smtClean="0"/>
          </a:p>
          <a:p>
            <a:pPr marL="533400" indent="-533400" eaLnBrk="1" hangingPunct="1">
              <a:lnSpc>
                <a:spcPct val="90000"/>
              </a:lnSpc>
            </a:pPr>
            <a:r>
              <a:rPr lang="en-US" sz="2400" b="1" smtClean="0"/>
              <a:t>Moving arm:</a:t>
            </a:r>
            <a:r>
              <a:rPr lang="en-US" sz="2400" smtClean="0"/>
              <a:t> aligned parallel to the longitudinal axis of the distal segment of the joint</a:t>
            </a:r>
          </a:p>
          <a:p>
            <a:pPr marL="533400" indent="-533400" eaLnBrk="1" hangingPunct="1">
              <a:lnSpc>
                <a:spcPct val="90000"/>
              </a:lnSpc>
            </a:pPr>
            <a:endParaRPr lang="en-US" sz="240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74</a:t>
            </a:fld>
            <a:endParaRPr lang="en-US"/>
          </a:p>
        </p:txBody>
      </p:sp>
    </p:spTree>
    <p:extLst>
      <p:ext uri="{BB962C8B-B14F-4D97-AF65-F5344CB8AC3E}">
        <p14:creationId xmlns:p14="http://schemas.microsoft.com/office/powerpoint/2010/main" val="36722999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normAutofit fontScale="90000"/>
          </a:bodyPr>
          <a:lstStyle/>
          <a:p>
            <a:pPr eaLnBrk="1" hangingPunct="1"/>
            <a:r>
              <a:rPr lang="en-US" b="1" smtClean="0"/>
              <a:t>Principle of Concurrent Lines</a:t>
            </a:r>
            <a:br>
              <a:rPr lang="en-US" b="1" smtClean="0"/>
            </a:br>
            <a:endParaRPr lang="en-US" b="1" smtClean="0"/>
          </a:p>
        </p:txBody>
      </p:sp>
      <p:pic>
        <p:nvPicPr>
          <p:cNvPr id="75779" name="Picture 3" descr="msoED52D"/>
          <p:cNvPicPr>
            <a:picLocks noGrp="1" noChangeAspect="1" noChangeArrowheads="1"/>
          </p:cNvPicPr>
          <p:nvPr>
            <p:ph idx="1"/>
          </p:nvPr>
        </p:nvPicPr>
        <p:blipFill>
          <a:blip r:embed="rId2" cstate="print"/>
          <a:srcRect/>
          <a:stretch>
            <a:fillRect/>
          </a:stretch>
        </p:blipFill>
        <p:spPr>
          <a:xfrm>
            <a:off x="1708150" y="1965325"/>
            <a:ext cx="5727700" cy="3794125"/>
          </a:xfrm>
          <a:noFill/>
        </p:spPr>
      </p:pic>
      <p:sp>
        <p:nvSpPr>
          <p:cNvPr id="2" name="Slide Number Placeholder 1"/>
          <p:cNvSpPr>
            <a:spLocks noGrp="1"/>
          </p:cNvSpPr>
          <p:nvPr>
            <p:ph type="sldNum" sz="quarter" idx="12"/>
          </p:nvPr>
        </p:nvSpPr>
        <p:spPr/>
        <p:txBody>
          <a:bodyPr/>
          <a:lstStyle/>
          <a:p>
            <a:fld id="{1F340669-7E77-45FC-9F5C-F1A1BEE8FFE6}" type="slidenum">
              <a:rPr lang="en-US" smtClean="0"/>
              <a:t>75</a:t>
            </a:fld>
            <a:endParaRPr lang="en-US"/>
          </a:p>
        </p:txBody>
      </p:sp>
    </p:spTree>
    <p:extLst>
      <p:ext uri="{BB962C8B-B14F-4D97-AF65-F5344CB8AC3E}">
        <p14:creationId xmlns:p14="http://schemas.microsoft.com/office/powerpoint/2010/main" val="396316606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normAutofit fontScale="90000"/>
          </a:bodyPr>
          <a:lstStyle/>
          <a:p>
            <a:pPr eaLnBrk="1" hangingPunct="1"/>
            <a:r>
              <a:rPr lang="en-US" smtClean="0"/>
              <a:t>Principle of Parallel Lines</a:t>
            </a:r>
            <a:br>
              <a:rPr lang="en-US" smtClean="0"/>
            </a:br>
            <a:endParaRPr lang="en-US" smtClean="0"/>
          </a:p>
        </p:txBody>
      </p:sp>
      <p:sp>
        <p:nvSpPr>
          <p:cNvPr id="76803" name="Rectangle 3"/>
          <p:cNvSpPr>
            <a:spLocks noGrp="1" noChangeArrowheads="1"/>
          </p:cNvSpPr>
          <p:nvPr>
            <p:ph type="body" idx="1"/>
          </p:nvPr>
        </p:nvSpPr>
        <p:spPr/>
        <p:txBody>
          <a:bodyPr/>
          <a:lstStyle/>
          <a:p>
            <a:pPr eaLnBrk="1" hangingPunct="1"/>
            <a:endParaRPr lang="en-US" smtClean="0"/>
          </a:p>
        </p:txBody>
      </p:sp>
      <p:pic>
        <p:nvPicPr>
          <p:cNvPr id="76804" name="Picture 4" descr="mso84342"/>
          <p:cNvPicPr>
            <a:picLocks noChangeAspect="1" noChangeArrowheads="1"/>
          </p:cNvPicPr>
          <p:nvPr/>
        </p:nvPicPr>
        <p:blipFill>
          <a:blip r:embed="rId2" cstate="print"/>
          <a:srcRect/>
          <a:stretch>
            <a:fillRect/>
          </a:stretch>
        </p:blipFill>
        <p:spPr bwMode="auto">
          <a:xfrm>
            <a:off x="1371600" y="2133600"/>
            <a:ext cx="6934200" cy="3806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1F340669-7E77-45FC-9F5C-F1A1BEE8FFE6}" type="slidenum">
              <a:rPr lang="en-US" smtClean="0"/>
              <a:t>76</a:t>
            </a:fld>
            <a:endParaRPr lang="en-US"/>
          </a:p>
        </p:txBody>
      </p:sp>
    </p:spTree>
    <p:extLst>
      <p:ext uri="{BB962C8B-B14F-4D97-AF65-F5344CB8AC3E}">
        <p14:creationId xmlns:p14="http://schemas.microsoft.com/office/powerpoint/2010/main" val="418572275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normAutofit fontScale="90000"/>
          </a:bodyPr>
          <a:lstStyle/>
          <a:p>
            <a:pPr eaLnBrk="1" hangingPunct="1"/>
            <a:r>
              <a:rPr lang="en-US" b="1" smtClean="0"/>
              <a:t>Sources of Error in reading a goniometer</a:t>
            </a:r>
          </a:p>
        </p:txBody>
      </p:sp>
      <p:sp>
        <p:nvSpPr>
          <p:cNvPr id="77827" name="Rectangle 3"/>
          <p:cNvSpPr>
            <a:spLocks noGrp="1" noChangeArrowheads="1"/>
          </p:cNvSpPr>
          <p:nvPr>
            <p:ph type="body" idx="1"/>
          </p:nvPr>
        </p:nvSpPr>
        <p:spPr/>
        <p:txBody>
          <a:bodyPr/>
          <a:lstStyle/>
          <a:p>
            <a:pPr eaLnBrk="1" hangingPunct="1"/>
            <a:endParaRPr lang="en-US" smtClean="0"/>
          </a:p>
          <a:p>
            <a:pPr eaLnBrk="1" hangingPunct="1">
              <a:buFontTx/>
              <a:buNone/>
            </a:pPr>
            <a:r>
              <a:rPr lang="en-US" smtClean="0"/>
              <a:t>1.  Distortion of the scale as the 	examiner is not at eye level</a:t>
            </a:r>
          </a:p>
          <a:p>
            <a:pPr eaLnBrk="1" hangingPunct="1">
              <a:buFontTx/>
              <a:buNone/>
            </a:pPr>
            <a:r>
              <a:rPr lang="en-US" smtClean="0"/>
              <a:t>2.  Reading the wrong scale:  0 – 180 	or 180 – 0</a:t>
            </a:r>
          </a:p>
          <a:p>
            <a:pPr eaLnBrk="1" hangingPunct="1">
              <a:buFontTx/>
              <a:buNone/>
            </a:pPr>
            <a:r>
              <a:rPr lang="en-US" smtClean="0"/>
              <a:t>3.  Misinterpreting the intervals on the 	scale</a:t>
            </a:r>
          </a:p>
        </p:txBody>
      </p:sp>
      <p:sp>
        <p:nvSpPr>
          <p:cNvPr id="2" name="Slide Number Placeholder 1"/>
          <p:cNvSpPr>
            <a:spLocks noGrp="1"/>
          </p:cNvSpPr>
          <p:nvPr>
            <p:ph type="sldNum" sz="quarter" idx="12"/>
          </p:nvPr>
        </p:nvSpPr>
        <p:spPr/>
        <p:txBody>
          <a:bodyPr/>
          <a:lstStyle/>
          <a:p>
            <a:fld id="{1F340669-7E77-45FC-9F5C-F1A1BEE8FFE6}" type="slidenum">
              <a:rPr lang="en-US" smtClean="0"/>
              <a:t>77</a:t>
            </a:fld>
            <a:endParaRPr lang="en-US"/>
          </a:p>
        </p:txBody>
      </p:sp>
    </p:spTree>
    <p:extLst>
      <p:ext uri="{BB962C8B-B14F-4D97-AF65-F5344CB8AC3E}">
        <p14:creationId xmlns:p14="http://schemas.microsoft.com/office/powerpoint/2010/main" val="370666865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normAutofit fontScale="90000"/>
          </a:bodyPr>
          <a:lstStyle/>
          <a:p>
            <a:pPr eaLnBrk="1" hangingPunct="1"/>
            <a:r>
              <a:rPr lang="en-US" smtClean="0"/>
              <a:t>NOTATION SYSTEMS</a:t>
            </a:r>
            <a:br>
              <a:rPr lang="en-US" smtClean="0"/>
            </a:br>
            <a:endParaRPr lang="en-US" smtClean="0"/>
          </a:p>
        </p:txBody>
      </p:sp>
      <p:sp>
        <p:nvSpPr>
          <p:cNvPr id="78851" name="Rectangle 3"/>
          <p:cNvSpPr>
            <a:spLocks noGrp="1" noChangeArrowheads="1"/>
          </p:cNvSpPr>
          <p:nvPr>
            <p:ph type="body" idx="1"/>
          </p:nvPr>
        </p:nvSpPr>
        <p:spPr/>
        <p:txBody>
          <a:bodyPr/>
          <a:lstStyle/>
          <a:p>
            <a:pPr marL="609600" indent="-609600" eaLnBrk="1" hangingPunct="1">
              <a:buFont typeface="Wingdings" pitchFamily="2" charset="2"/>
              <a:buAutoNum type="arabicPeriod"/>
            </a:pPr>
            <a:r>
              <a:rPr lang="en-US" smtClean="0"/>
              <a:t>Anatomical position is the reference or 0 position for all movements EXCEPT</a:t>
            </a:r>
          </a:p>
          <a:p>
            <a:pPr marL="609600" indent="-609600" eaLnBrk="1" hangingPunct="1"/>
            <a:r>
              <a:rPr lang="en-US" smtClean="0"/>
              <a:t>Supination/pronation of the forearm</a:t>
            </a:r>
          </a:p>
          <a:p>
            <a:pPr marL="609600" indent="-609600" eaLnBrk="1" hangingPunct="1"/>
            <a:r>
              <a:rPr lang="en-US" smtClean="0"/>
              <a:t>Glenohumeral joint internal/external rotation</a:t>
            </a:r>
          </a:p>
          <a:p>
            <a:pPr marL="609600" indent="-609600" eaLnBrk="1" hangingPunct="1"/>
            <a:r>
              <a:rPr lang="en-US" smtClean="0"/>
              <a:t>Thumb movements </a:t>
            </a:r>
          </a:p>
        </p:txBody>
      </p:sp>
      <p:sp>
        <p:nvSpPr>
          <p:cNvPr id="2" name="Slide Number Placeholder 1"/>
          <p:cNvSpPr>
            <a:spLocks noGrp="1"/>
          </p:cNvSpPr>
          <p:nvPr>
            <p:ph type="sldNum" sz="quarter" idx="12"/>
          </p:nvPr>
        </p:nvSpPr>
        <p:spPr/>
        <p:txBody>
          <a:bodyPr/>
          <a:lstStyle/>
          <a:p>
            <a:fld id="{1F340669-7E77-45FC-9F5C-F1A1BEE8FFE6}" type="slidenum">
              <a:rPr lang="en-US" smtClean="0"/>
              <a:t>78</a:t>
            </a:fld>
            <a:endParaRPr lang="en-US"/>
          </a:p>
        </p:txBody>
      </p:sp>
    </p:spTree>
    <p:extLst>
      <p:ext uri="{BB962C8B-B14F-4D97-AF65-F5344CB8AC3E}">
        <p14:creationId xmlns:p14="http://schemas.microsoft.com/office/powerpoint/2010/main" val="334484266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normAutofit fontScale="90000"/>
          </a:bodyPr>
          <a:lstStyle/>
          <a:p>
            <a:pPr eaLnBrk="1" hangingPunct="1"/>
            <a:r>
              <a:rPr lang="en-US" sz="4000" b="1" smtClean="0"/>
              <a:t>Recording in the patient’s chart:</a:t>
            </a:r>
            <a:br>
              <a:rPr lang="en-US" sz="4000" b="1" smtClean="0"/>
            </a:br>
            <a:endParaRPr lang="en-US" sz="4000" b="1" smtClean="0"/>
          </a:p>
        </p:txBody>
      </p:sp>
      <p:sp>
        <p:nvSpPr>
          <p:cNvPr id="79875" name="Rectangle 3"/>
          <p:cNvSpPr>
            <a:spLocks noGrp="1" noChangeArrowheads="1"/>
          </p:cNvSpPr>
          <p:nvPr>
            <p:ph type="body" idx="1"/>
          </p:nvPr>
        </p:nvSpPr>
        <p:spPr/>
        <p:txBody>
          <a:bodyPr/>
          <a:lstStyle/>
          <a:p>
            <a:pPr eaLnBrk="1" hangingPunct="1">
              <a:buFontTx/>
              <a:buNone/>
            </a:pPr>
            <a:r>
              <a:rPr lang="en-US" smtClean="0"/>
              <a:t>1.  ROM:  number of degrees at 	beginning and at end of the motion</a:t>
            </a:r>
          </a:p>
          <a:p>
            <a:pPr eaLnBrk="1" hangingPunct="1">
              <a:buFontTx/>
              <a:buNone/>
            </a:pPr>
            <a:r>
              <a:rPr lang="en-US" smtClean="0"/>
              <a:t>2.  Passive or active ROM</a:t>
            </a:r>
          </a:p>
          <a:p>
            <a:pPr eaLnBrk="1" hangingPunct="1">
              <a:buFontTx/>
              <a:buNone/>
            </a:pPr>
            <a:r>
              <a:rPr lang="en-US" smtClean="0"/>
              <a:t>3.  Subjective information</a:t>
            </a:r>
          </a:p>
          <a:p>
            <a:pPr eaLnBrk="1" hangingPunct="1">
              <a:buFontTx/>
              <a:buNone/>
            </a:pPr>
            <a:r>
              <a:rPr lang="en-US" smtClean="0"/>
              <a:t>4.  Objective information</a:t>
            </a:r>
          </a:p>
          <a:p>
            <a:pPr eaLnBrk="1" hangingPunct="1">
              <a:buFontTx/>
              <a:buNone/>
            </a:pPr>
            <a:r>
              <a:rPr lang="en-US" smtClean="0"/>
              <a:t>5.  Position of patient is not in the 	recommended position</a:t>
            </a:r>
          </a:p>
        </p:txBody>
      </p:sp>
      <p:sp>
        <p:nvSpPr>
          <p:cNvPr id="2" name="Slide Number Placeholder 1"/>
          <p:cNvSpPr>
            <a:spLocks noGrp="1"/>
          </p:cNvSpPr>
          <p:nvPr>
            <p:ph type="sldNum" sz="quarter" idx="12"/>
          </p:nvPr>
        </p:nvSpPr>
        <p:spPr/>
        <p:txBody>
          <a:bodyPr/>
          <a:lstStyle/>
          <a:p>
            <a:fld id="{1F340669-7E77-45FC-9F5C-F1A1BEE8FFE6}" type="slidenum">
              <a:rPr lang="en-US" smtClean="0"/>
              <a:t>79</a:t>
            </a:fld>
            <a:endParaRPr lang="en-US"/>
          </a:p>
        </p:txBody>
      </p:sp>
    </p:spTree>
    <p:extLst>
      <p:ext uri="{BB962C8B-B14F-4D97-AF65-F5344CB8AC3E}">
        <p14:creationId xmlns:p14="http://schemas.microsoft.com/office/powerpoint/2010/main" val="17897349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Other Significant Information</a:t>
            </a:r>
          </a:p>
        </p:txBody>
      </p:sp>
      <p:sp>
        <p:nvSpPr>
          <p:cNvPr id="13315" name="Rectangle 3"/>
          <p:cNvSpPr>
            <a:spLocks noGrp="1" noChangeArrowheads="1"/>
          </p:cNvSpPr>
          <p:nvPr>
            <p:ph type="body" idx="1"/>
          </p:nvPr>
        </p:nvSpPr>
        <p:spPr/>
        <p:txBody>
          <a:bodyPr>
            <a:normAutofit lnSpcReduction="10000"/>
          </a:bodyPr>
          <a:lstStyle/>
          <a:p>
            <a:pPr eaLnBrk="1" hangingPunct="1"/>
            <a:r>
              <a:rPr lang="en-US" dirty="0" smtClean="0"/>
              <a:t>Past Medical History</a:t>
            </a:r>
          </a:p>
          <a:p>
            <a:pPr eaLnBrk="1" hangingPunct="1"/>
            <a:endParaRPr lang="en-US" dirty="0" smtClean="0"/>
          </a:p>
          <a:p>
            <a:pPr eaLnBrk="1" hangingPunct="1"/>
            <a:r>
              <a:rPr lang="en-US" dirty="0" smtClean="0"/>
              <a:t>Past Surgical History</a:t>
            </a:r>
          </a:p>
          <a:p>
            <a:pPr eaLnBrk="1" hangingPunct="1"/>
            <a:endParaRPr lang="en-US" dirty="0" smtClean="0"/>
          </a:p>
          <a:p>
            <a:pPr eaLnBrk="1" hangingPunct="1"/>
            <a:r>
              <a:rPr lang="en-US" dirty="0" smtClean="0"/>
              <a:t>Medication</a:t>
            </a:r>
          </a:p>
          <a:p>
            <a:pPr eaLnBrk="1" hangingPunct="1"/>
            <a:endParaRPr lang="en-US" dirty="0"/>
          </a:p>
          <a:p>
            <a:pPr eaLnBrk="1" hangingPunct="1"/>
            <a:r>
              <a:rPr lang="en-US" dirty="0" smtClean="0"/>
              <a:t>Review of Systems:  Questionnaire information about Heart, Lungs, Other organs.  </a:t>
            </a:r>
          </a:p>
          <a:p>
            <a:pPr eaLnBrk="1" hangingPunct="1">
              <a:buFontTx/>
              <a:buNone/>
            </a:pPr>
            <a:endParaRPr lang="en-US" dirty="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8</a:t>
            </a:fld>
            <a:endParaRPr lang="en-US"/>
          </a:p>
        </p:txBody>
      </p:sp>
    </p:spTree>
    <p:extLst>
      <p:ext uri="{BB962C8B-B14F-4D97-AF65-F5344CB8AC3E}">
        <p14:creationId xmlns:p14="http://schemas.microsoft.com/office/powerpoint/2010/main" val="185374624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fontScale="90000"/>
          </a:bodyPr>
          <a:lstStyle/>
          <a:p>
            <a:pPr eaLnBrk="1" hangingPunct="1"/>
            <a:r>
              <a:rPr lang="en-US" smtClean="0"/>
              <a:t>RECORDING SYSTEMS</a:t>
            </a:r>
            <a:br>
              <a:rPr lang="en-US" smtClean="0"/>
            </a:br>
            <a:endParaRPr lang="en-US" smtClean="0"/>
          </a:p>
        </p:txBody>
      </p:sp>
      <p:sp>
        <p:nvSpPr>
          <p:cNvPr id="80899" name="Rectangle 3"/>
          <p:cNvSpPr>
            <a:spLocks noGrp="1" noChangeArrowheads="1"/>
          </p:cNvSpPr>
          <p:nvPr>
            <p:ph type="body" idx="1"/>
          </p:nvPr>
        </p:nvSpPr>
        <p:spPr/>
        <p:txBody>
          <a:bodyPr/>
          <a:lstStyle/>
          <a:p>
            <a:pPr marL="609600" indent="-609600" eaLnBrk="1" hangingPunct="1">
              <a:buFont typeface="Wingdings" pitchFamily="2" charset="2"/>
              <a:buAutoNum type="arabicPeriod"/>
            </a:pPr>
            <a:r>
              <a:rPr lang="en-US" smtClean="0"/>
              <a:t>0-180 dg. System is most widely used.  Method of the American Academy of Orthopedic Surgeons</a:t>
            </a:r>
          </a:p>
          <a:p>
            <a:pPr marL="609600" indent="-609600" eaLnBrk="1" hangingPunct="1"/>
            <a:r>
              <a:rPr lang="en-US" smtClean="0"/>
              <a:t>Describes one specific motion, arc of motion is based on 180 dg.  Numbers are all positive.</a:t>
            </a:r>
          </a:p>
        </p:txBody>
      </p:sp>
      <p:sp>
        <p:nvSpPr>
          <p:cNvPr id="2" name="Slide Number Placeholder 1"/>
          <p:cNvSpPr>
            <a:spLocks noGrp="1"/>
          </p:cNvSpPr>
          <p:nvPr>
            <p:ph type="sldNum" sz="quarter" idx="12"/>
          </p:nvPr>
        </p:nvSpPr>
        <p:spPr/>
        <p:txBody>
          <a:bodyPr/>
          <a:lstStyle/>
          <a:p>
            <a:fld id="{1F340669-7E77-45FC-9F5C-F1A1BEE8FFE6}" type="slidenum">
              <a:rPr lang="en-US" smtClean="0"/>
              <a:t>80</a:t>
            </a:fld>
            <a:endParaRPr lang="en-US"/>
          </a:p>
        </p:txBody>
      </p:sp>
    </p:spTree>
    <p:extLst>
      <p:ext uri="{BB962C8B-B14F-4D97-AF65-F5344CB8AC3E}">
        <p14:creationId xmlns:p14="http://schemas.microsoft.com/office/powerpoint/2010/main" val="413810134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endParaRPr lang="en-US" smtClean="0"/>
          </a:p>
        </p:txBody>
      </p:sp>
      <p:sp>
        <p:nvSpPr>
          <p:cNvPr id="81923" name="Rectangle 3"/>
          <p:cNvSpPr>
            <a:spLocks noGrp="1" noChangeArrowheads="1"/>
          </p:cNvSpPr>
          <p:nvPr>
            <p:ph type="body" idx="1"/>
          </p:nvPr>
        </p:nvSpPr>
        <p:spPr/>
        <p:txBody>
          <a:bodyPr/>
          <a:lstStyle/>
          <a:p>
            <a:pPr eaLnBrk="1" hangingPunct="1">
              <a:buFontTx/>
              <a:buNone/>
            </a:pPr>
            <a:r>
              <a:rPr lang="en-US" smtClean="0"/>
              <a:t>2.  180 dg to 0 dg</a:t>
            </a:r>
          </a:p>
          <a:p>
            <a:pPr lvl="1" eaLnBrk="1" hangingPunct="1"/>
            <a:r>
              <a:rPr lang="en-US" smtClean="0"/>
              <a:t>System is used but is more difficult to interpret.</a:t>
            </a:r>
          </a:p>
          <a:p>
            <a:pPr lvl="1" eaLnBrk="1" hangingPunct="1"/>
            <a:endParaRPr lang="en-US" smtClean="0"/>
          </a:p>
          <a:p>
            <a:pPr lvl="1" eaLnBrk="1" hangingPunct="1"/>
            <a:r>
              <a:rPr lang="en-US" smtClean="0"/>
              <a:t>180 dg is the reference or starting point for measurement, measurement moves toward 0 dg</a:t>
            </a:r>
          </a:p>
        </p:txBody>
      </p:sp>
      <p:sp>
        <p:nvSpPr>
          <p:cNvPr id="2" name="Slide Number Placeholder 1"/>
          <p:cNvSpPr>
            <a:spLocks noGrp="1"/>
          </p:cNvSpPr>
          <p:nvPr>
            <p:ph type="sldNum" sz="quarter" idx="12"/>
          </p:nvPr>
        </p:nvSpPr>
        <p:spPr/>
        <p:txBody>
          <a:bodyPr/>
          <a:lstStyle/>
          <a:p>
            <a:fld id="{1F340669-7E77-45FC-9F5C-F1A1BEE8FFE6}" type="slidenum">
              <a:rPr lang="en-US" smtClean="0"/>
              <a:t>81</a:t>
            </a:fld>
            <a:endParaRPr lang="en-US"/>
          </a:p>
        </p:txBody>
      </p:sp>
    </p:spTree>
    <p:extLst>
      <p:ext uri="{BB962C8B-B14F-4D97-AF65-F5344CB8AC3E}">
        <p14:creationId xmlns:p14="http://schemas.microsoft.com/office/powerpoint/2010/main" val="191419922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endParaRPr lang="en-US" smtClean="0"/>
          </a:p>
        </p:txBody>
      </p:sp>
      <p:sp>
        <p:nvSpPr>
          <p:cNvPr id="82947" name="Rectangle 3"/>
          <p:cNvSpPr>
            <a:spLocks noGrp="1" noChangeArrowheads="1"/>
          </p:cNvSpPr>
          <p:nvPr>
            <p:ph type="body" idx="1"/>
          </p:nvPr>
        </p:nvSpPr>
        <p:spPr/>
        <p:txBody>
          <a:bodyPr/>
          <a:lstStyle/>
          <a:p>
            <a:pPr eaLnBrk="1" hangingPunct="1">
              <a:buFontTx/>
              <a:buNone/>
            </a:pPr>
            <a:r>
              <a:rPr lang="en-US" smtClean="0"/>
              <a:t>3.   360 dg system </a:t>
            </a:r>
          </a:p>
          <a:p>
            <a:pPr lvl="1" eaLnBrk="1" hangingPunct="1"/>
            <a:r>
              <a:rPr lang="en-US" smtClean="0"/>
              <a:t>Anatomical position is 180 dg</a:t>
            </a:r>
          </a:p>
        </p:txBody>
      </p:sp>
      <p:sp>
        <p:nvSpPr>
          <p:cNvPr id="2" name="Slide Number Placeholder 1"/>
          <p:cNvSpPr>
            <a:spLocks noGrp="1"/>
          </p:cNvSpPr>
          <p:nvPr>
            <p:ph type="sldNum" sz="quarter" idx="12"/>
          </p:nvPr>
        </p:nvSpPr>
        <p:spPr/>
        <p:txBody>
          <a:bodyPr/>
          <a:lstStyle/>
          <a:p>
            <a:fld id="{1F340669-7E77-45FC-9F5C-F1A1BEE8FFE6}" type="slidenum">
              <a:rPr lang="en-US" smtClean="0"/>
              <a:t>82</a:t>
            </a:fld>
            <a:endParaRPr lang="en-US"/>
          </a:p>
        </p:txBody>
      </p:sp>
    </p:spTree>
    <p:extLst>
      <p:ext uri="{BB962C8B-B14F-4D97-AF65-F5344CB8AC3E}">
        <p14:creationId xmlns:p14="http://schemas.microsoft.com/office/powerpoint/2010/main" val="131031951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normAutofit fontScale="90000"/>
          </a:bodyPr>
          <a:lstStyle/>
          <a:p>
            <a:pPr eaLnBrk="1" hangingPunct="1"/>
            <a:r>
              <a:rPr lang="en-US" b="1" smtClean="0"/>
              <a:t>(+) and (-) numbers:</a:t>
            </a:r>
            <a:br>
              <a:rPr lang="en-US" b="1" smtClean="0"/>
            </a:br>
            <a:endParaRPr lang="en-US" b="1" smtClean="0"/>
          </a:p>
        </p:txBody>
      </p:sp>
      <p:sp>
        <p:nvSpPr>
          <p:cNvPr id="83971" name="Rectangle 3"/>
          <p:cNvSpPr>
            <a:spLocks noGrp="1" noChangeArrowheads="1"/>
          </p:cNvSpPr>
          <p:nvPr>
            <p:ph type="body" idx="1"/>
          </p:nvPr>
        </p:nvSpPr>
        <p:spPr/>
        <p:txBody>
          <a:bodyPr/>
          <a:lstStyle/>
          <a:p>
            <a:pPr eaLnBrk="1" hangingPunct="1"/>
            <a:r>
              <a:rPr lang="en-US" smtClean="0"/>
              <a:t>Used to indicate hyper and hypo mobility of the joint, can also create confusion</a:t>
            </a:r>
          </a:p>
          <a:p>
            <a:pPr eaLnBrk="1" hangingPunct="1">
              <a:buFontTx/>
              <a:buNone/>
            </a:pPr>
            <a:r>
              <a:rPr lang="en-US" smtClean="0"/>
              <a:t>1.  Works well when:  there is no motion past 0 dg.  A minus number would indicate that the 0 position was not reached</a:t>
            </a:r>
          </a:p>
        </p:txBody>
      </p:sp>
      <p:sp>
        <p:nvSpPr>
          <p:cNvPr id="2" name="Slide Number Placeholder 1"/>
          <p:cNvSpPr>
            <a:spLocks noGrp="1"/>
          </p:cNvSpPr>
          <p:nvPr>
            <p:ph type="sldNum" sz="quarter" idx="12"/>
          </p:nvPr>
        </p:nvSpPr>
        <p:spPr/>
        <p:txBody>
          <a:bodyPr/>
          <a:lstStyle/>
          <a:p>
            <a:fld id="{1F340669-7E77-45FC-9F5C-F1A1BEE8FFE6}" type="slidenum">
              <a:rPr lang="en-US" smtClean="0"/>
              <a:t>83</a:t>
            </a:fld>
            <a:endParaRPr lang="en-US"/>
          </a:p>
        </p:txBody>
      </p:sp>
    </p:spTree>
    <p:extLst>
      <p:ext uri="{BB962C8B-B14F-4D97-AF65-F5344CB8AC3E}">
        <p14:creationId xmlns:p14="http://schemas.microsoft.com/office/powerpoint/2010/main" val="413395764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endParaRPr lang="en-US" smtClean="0"/>
          </a:p>
        </p:txBody>
      </p:sp>
      <p:sp>
        <p:nvSpPr>
          <p:cNvPr id="84995" name="Rectangle 3"/>
          <p:cNvSpPr>
            <a:spLocks noGrp="1" noChangeArrowheads="1"/>
          </p:cNvSpPr>
          <p:nvPr>
            <p:ph type="body" idx="1"/>
          </p:nvPr>
        </p:nvSpPr>
        <p:spPr/>
        <p:txBody>
          <a:bodyPr/>
          <a:lstStyle/>
          <a:p>
            <a:pPr eaLnBrk="1" hangingPunct="1">
              <a:buFontTx/>
              <a:buNone/>
            </a:pPr>
            <a:r>
              <a:rPr lang="en-US" smtClean="0"/>
              <a:t>2.  Confusion exists when the movement is past 0 dg</a:t>
            </a:r>
          </a:p>
          <a:p>
            <a:pPr eaLnBrk="1" hangingPunct="1"/>
            <a:endParaRPr lang="en-US" smtClean="0"/>
          </a:p>
          <a:p>
            <a:pPr eaLnBrk="1" hangingPunct="1">
              <a:buFontTx/>
              <a:buNone/>
            </a:pPr>
            <a:r>
              <a:rPr lang="en-US" smtClean="0"/>
              <a:t>3.   Creates problems when dealing with soft tissue approximation</a:t>
            </a:r>
          </a:p>
        </p:txBody>
      </p:sp>
      <p:sp>
        <p:nvSpPr>
          <p:cNvPr id="2" name="Slide Number Placeholder 1"/>
          <p:cNvSpPr>
            <a:spLocks noGrp="1"/>
          </p:cNvSpPr>
          <p:nvPr>
            <p:ph type="sldNum" sz="quarter" idx="12"/>
          </p:nvPr>
        </p:nvSpPr>
        <p:spPr/>
        <p:txBody>
          <a:bodyPr/>
          <a:lstStyle/>
          <a:p>
            <a:fld id="{1F340669-7E77-45FC-9F5C-F1A1BEE8FFE6}" type="slidenum">
              <a:rPr lang="en-US" smtClean="0"/>
              <a:t>84</a:t>
            </a:fld>
            <a:endParaRPr lang="en-US"/>
          </a:p>
        </p:txBody>
      </p:sp>
    </p:spTree>
    <p:extLst>
      <p:ext uri="{BB962C8B-B14F-4D97-AF65-F5344CB8AC3E}">
        <p14:creationId xmlns:p14="http://schemas.microsoft.com/office/powerpoint/2010/main" val="42587444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normAutofit fontScale="90000"/>
          </a:bodyPr>
          <a:lstStyle/>
          <a:p>
            <a:pPr marL="838200" indent="-838200" algn="l" eaLnBrk="1" hangingPunct="1">
              <a:buFontTx/>
              <a:buAutoNum type="arabicPeriod" startAt="3"/>
            </a:pPr>
            <a:r>
              <a:rPr lang="en-US" smtClean="0"/>
              <a:t>Isometric Resistive </a:t>
            </a:r>
            <a:br>
              <a:rPr lang="en-US" smtClean="0"/>
            </a:br>
            <a:r>
              <a:rPr lang="en-US" smtClean="0"/>
              <a:t>Movements</a:t>
            </a:r>
          </a:p>
        </p:txBody>
      </p:sp>
      <p:sp>
        <p:nvSpPr>
          <p:cNvPr id="86019" name="Rectangle 3"/>
          <p:cNvSpPr>
            <a:spLocks noGrp="1" noChangeArrowheads="1"/>
          </p:cNvSpPr>
          <p:nvPr>
            <p:ph type="body" idx="1"/>
          </p:nvPr>
        </p:nvSpPr>
        <p:spPr/>
        <p:txBody>
          <a:bodyPr/>
          <a:lstStyle/>
          <a:p>
            <a:pPr marL="590550" indent="-590550" eaLnBrk="1" hangingPunct="1">
              <a:lnSpc>
                <a:spcPct val="80000"/>
              </a:lnSpc>
            </a:pPr>
            <a:r>
              <a:rPr lang="en-US" sz="2800" smtClean="0"/>
              <a:t>Spine first than the extremities</a:t>
            </a:r>
          </a:p>
          <a:p>
            <a:pPr marL="590550" indent="-590550" eaLnBrk="1" hangingPunct="1">
              <a:lnSpc>
                <a:spcPct val="80000"/>
              </a:lnSpc>
            </a:pPr>
            <a:r>
              <a:rPr lang="en-US" sz="2800" u="sng" smtClean="0">
                <a:solidFill>
                  <a:srgbClr val="000099"/>
                </a:solidFill>
              </a:rPr>
              <a:t>Movement</a:t>
            </a:r>
            <a:r>
              <a:rPr lang="en-US" sz="2800" u="sng" smtClean="0"/>
              <a:t> </a:t>
            </a:r>
            <a:r>
              <a:rPr lang="en-US" sz="2800" smtClean="0"/>
              <a:t>strength exam, not a specific manual muscle test</a:t>
            </a:r>
          </a:p>
          <a:p>
            <a:pPr marL="590550" indent="-590550" eaLnBrk="1" hangingPunct="1">
              <a:lnSpc>
                <a:spcPct val="80000"/>
              </a:lnSpc>
            </a:pPr>
            <a:r>
              <a:rPr lang="en-US" sz="2800" smtClean="0"/>
              <a:t>Break Test</a:t>
            </a:r>
          </a:p>
          <a:p>
            <a:pPr marL="590550" indent="-590550" eaLnBrk="1" hangingPunct="1">
              <a:lnSpc>
                <a:spcPct val="80000"/>
              </a:lnSpc>
            </a:pPr>
            <a:r>
              <a:rPr lang="en-US" sz="2800" smtClean="0"/>
              <a:t>Myotomal distributions: 5 Second holds for endurance/fatigue</a:t>
            </a:r>
          </a:p>
          <a:p>
            <a:pPr marL="590550" indent="-590550" eaLnBrk="1" hangingPunct="1">
              <a:lnSpc>
                <a:spcPct val="80000"/>
              </a:lnSpc>
            </a:pPr>
            <a:r>
              <a:rPr lang="en-US" sz="2800" smtClean="0"/>
              <a:t>Myotome:  muscle innervated by a particular nerve root, pattern of weakness if nerve root is entrapped</a:t>
            </a:r>
          </a:p>
          <a:p>
            <a:pPr marL="590550" indent="-590550" eaLnBrk="1" hangingPunct="1">
              <a:lnSpc>
                <a:spcPct val="80000"/>
              </a:lnSpc>
            </a:pPr>
            <a:r>
              <a:rPr lang="en-US" sz="2800" smtClean="0"/>
              <a:t>Shoulder abduction: C5 cervical nerve root</a:t>
            </a:r>
          </a:p>
        </p:txBody>
      </p:sp>
      <p:sp>
        <p:nvSpPr>
          <p:cNvPr id="2" name="Slide Number Placeholder 1"/>
          <p:cNvSpPr>
            <a:spLocks noGrp="1"/>
          </p:cNvSpPr>
          <p:nvPr>
            <p:ph type="sldNum" sz="quarter" idx="12"/>
          </p:nvPr>
        </p:nvSpPr>
        <p:spPr/>
        <p:txBody>
          <a:bodyPr/>
          <a:lstStyle/>
          <a:p>
            <a:fld id="{1F340669-7E77-45FC-9F5C-F1A1BEE8FFE6}" type="slidenum">
              <a:rPr lang="en-US" smtClean="0"/>
              <a:t>85</a:t>
            </a:fld>
            <a:endParaRPr lang="en-US"/>
          </a:p>
        </p:txBody>
      </p:sp>
    </p:spTree>
    <p:extLst>
      <p:ext uri="{BB962C8B-B14F-4D97-AF65-F5344CB8AC3E}">
        <p14:creationId xmlns:p14="http://schemas.microsoft.com/office/powerpoint/2010/main" val="260869488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smtClean="0"/>
              <a:t>Muscle Strength Testing</a:t>
            </a:r>
          </a:p>
        </p:txBody>
      </p:sp>
      <p:sp>
        <p:nvSpPr>
          <p:cNvPr id="87043" name="Rectangle 3"/>
          <p:cNvSpPr>
            <a:spLocks noGrp="1" noChangeArrowheads="1"/>
          </p:cNvSpPr>
          <p:nvPr>
            <p:ph type="body" idx="1"/>
          </p:nvPr>
        </p:nvSpPr>
        <p:spPr/>
        <p:txBody>
          <a:bodyPr/>
          <a:lstStyle/>
          <a:p>
            <a:pPr eaLnBrk="1" hangingPunct="1"/>
            <a:r>
              <a:rPr lang="en-US" smtClean="0"/>
              <a:t>Only one factor in determining muscle function</a:t>
            </a:r>
          </a:p>
          <a:p>
            <a:pPr eaLnBrk="1" hangingPunct="1"/>
            <a:r>
              <a:rPr lang="en-US" smtClean="0"/>
              <a:t>MMT is only one form of strength testing</a:t>
            </a:r>
          </a:p>
          <a:p>
            <a:pPr eaLnBrk="1" hangingPunct="1"/>
            <a:r>
              <a:rPr lang="en-US" smtClean="0"/>
              <a:t>Consider factors of velocity of contraction, power, endurance</a:t>
            </a:r>
          </a:p>
        </p:txBody>
      </p:sp>
      <p:sp>
        <p:nvSpPr>
          <p:cNvPr id="2" name="Slide Number Placeholder 1"/>
          <p:cNvSpPr>
            <a:spLocks noGrp="1"/>
          </p:cNvSpPr>
          <p:nvPr>
            <p:ph type="sldNum" sz="quarter" idx="12"/>
          </p:nvPr>
        </p:nvSpPr>
        <p:spPr/>
        <p:txBody>
          <a:bodyPr/>
          <a:lstStyle/>
          <a:p>
            <a:fld id="{1F340669-7E77-45FC-9F5C-F1A1BEE8FFE6}" type="slidenum">
              <a:rPr lang="en-US" smtClean="0"/>
              <a:t>86</a:t>
            </a:fld>
            <a:endParaRPr lang="en-US"/>
          </a:p>
        </p:txBody>
      </p:sp>
    </p:spTree>
    <p:extLst>
      <p:ext uri="{BB962C8B-B14F-4D97-AF65-F5344CB8AC3E}">
        <p14:creationId xmlns:p14="http://schemas.microsoft.com/office/powerpoint/2010/main" val="244063976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smtClean="0"/>
              <a:t>Principle of MMT</a:t>
            </a:r>
          </a:p>
        </p:txBody>
      </p:sp>
      <p:sp>
        <p:nvSpPr>
          <p:cNvPr id="88067" name="Rectangle 3"/>
          <p:cNvSpPr>
            <a:spLocks noGrp="1" noChangeArrowheads="1"/>
          </p:cNvSpPr>
          <p:nvPr>
            <p:ph type="body" idx="1"/>
          </p:nvPr>
        </p:nvSpPr>
        <p:spPr/>
        <p:txBody>
          <a:bodyPr/>
          <a:lstStyle/>
          <a:p>
            <a:pPr eaLnBrk="1" hangingPunct="1"/>
            <a:r>
              <a:rPr lang="en-US" smtClean="0"/>
              <a:t>Muscle strength required to hold a test position must be equivalent to the muscle strength required to complete the test movement (Kendall)</a:t>
            </a:r>
          </a:p>
        </p:txBody>
      </p:sp>
      <p:sp>
        <p:nvSpPr>
          <p:cNvPr id="2" name="Slide Number Placeholder 1"/>
          <p:cNvSpPr>
            <a:spLocks noGrp="1"/>
          </p:cNvSpPr>
          <p:nvPr>
            <p:ph type="sldNum" sz="quarter" idx="12"/>
          </p:nvPr>
        </p:nvSpPr>
        <p:spPr/>
        <p:txBody>
          <a:bodyPr/>
          <a:lstStyle/>
          <a:p>
            <a:fld id="{1F340669-7E77-45FC-9F5C-F1A1BEE8FFE6}" type="slidenum">
              <a:rPr lang="en-US" smtClean="0"/>
              <a:t>87</a:t>
            </a:fld>
            <a:endParaRPr lang="en-US"/>
          </a:p>
        </p:txBody>
      </p:sp>
    </p:spTree>
    <p:extLst>
      <p:ext uri="{BB962C8B-B14F-4D97-AF65-F5344CB8AC3E}">
        <p14:creationId xmlns:p14="http://schemas.microsoft.com/office/powerpoint/2010/main" val="341800170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smtClean="0"/>
              <a:t>Measurement Purposes</a:t>
            </a:r>
          </a:p>
        </p:txBody>
      </p:sp>
      <p:sp>
        <p:nvSpPr>
          <p:cNvPr id="89091" name="Rectangle 3"/>
          <p:cNvSpPr>
            <a:spLocks noGrp="1" noChangeArrowheads="1"/>
          </p:cNvSpPr>
          <p:nvPr>
            <p:ph type="body" idx="1"/>
          </p:nvPr>
        </p:nvSpPr>
        <p:spPr/>
        <p:txBody>
          <a:bodyPr/>
          <a:lstStyle/>
          <a:p>
            <a:pPr eaLnBrk="1" hangingPunct="1"/>
            <a:r>
              <a:rPr lang="en-US" smtClean="0"/>
              <a:t>Diagnostic – Cyriax Exam</a:t>
            </a:r>
          </a:p>
          <a:p>
            <a:pPr eaLnBrk="1" hangingPunct="1"/>
            <a:r>
              <a:rPr lang="en-US" smtClean="0"/>
              <a:t>Patient Improvement or Patient Worsening</a:t>
            </a:r>
          </a:p>
          <a:p>
            <a:pPr eaLnBrk="1" hangingPunct="1"/>
            <a:r>
              <a:rPr lang="en-US" smtClean="0"/>
              <a:t>Predictive Capabilities</a:t>
            </a:r>
          </a:p>
          <a:p>
            <a:pPr eaLnBrk="1" hangingPunct="1"/>
            <a:r>
              <a:rPr lang="en-US" smtClean="0"/>
              <a:t>Functional Loss</a:t>
            </a:r>
          </a:p>
          <a:p>
            <a:pPr eaLnBrk="1" hangingPunct="1"/>
            <a:r>
              <a:rPr lang="en-US" smtClean="0"/>
              <a:t>Outcome Measures</a:t>
            </a:r>
          </a:p>
        </p:txBody>
      </p:sp>
      <p:sp>
        <p:nvSpPr>
          <p:cNvPr id="2" name="Slide Number Placeholder 1"/>
          <p:cNvSpPr>
            <a:spLocks noGrp="1"/>
          </p:cNvSpPr>
          <p:nvPr>
            <p:ph type="sldNum" sz="quarter" idx="12"/>
          </p:nvPr>
        </p:nvSpPr>
        <p:spPr/>
        <p:txBody>
          <a:bodyPr/>
          <a:lstStyle/>
          <a:p>
            <a:fld id="{1F340669-7E77-45FC-9F5C-F1A1BEE8FFE6}" type="slidenum">
              <a:rPr lang="en-US" smtClean="0"/>
              <a:t>88</a:t>
            </a:fld>
            <a:endParaRPr lang="en-US"/>
          </a:p>
        </p:txBody>
      </p:sp>
    </p:spTree>
    <p:extLst>
      <p:ext uri="{BB962C8B-B14F-4D97-AF65-F5344CB8AC3E}">
        <p14:creationId xmlns:p14="http://schemas.microsoft.com/office/powerpoint/2010/main" val="58634901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normAutofit fontScale="90000"/>
          </a:bodyPr>
          <a:lstStyle/>
          <a:p>
            <a:pPr eaLnBrk="1" hangingPunct="1"/>
            <a:r>
              <a:rPr lang="en-US" smtClean="0"/>
              <a:t>Definitions:  Muscle Performance	</a:t>
            </a:r>
          </a:p>
        </p:txBody>
      </p:sp>
      <p:sp>
        <p:nvSpPr>
          <p:cNvPr id="90115" name="Rectangle 3"/>
          <p:cNvSpPr>
            <a:spLocks noGrp="1" noChangeArrowheads="1"/>
          </p:cNvSpPr>
          <p:nvPr>
            <p:ph type="body" idx="1"/>
          </p:nvPr>
        </p:nvSpPr>
        <p:spPr/>
        <p:txBody>
          <a:bodyPr/>
          <a:lstStyle/>
          <a:p>
            <a:pPr eaLnBrk="1" hangingPunct="1"/>
            <a:r>
              <a:rPr lang="en-US" smtClean="0"/>
              <a:t>Capacity of a muscle to do work.  Incorporates the properties of strength, power and endurance</a:t>
            </a:r>
          </a:p>
          <a:p>
            <a:pPr eaLnBrk="1" hangingPunct="1"/>
            <a:endParaRPr lang="en-US" smtClean="0"/>
          </a:p>
          <a:p>
            <a:pPr eaLnBrk="1" hangingPunct="1"/>
            <a:r>
              <a:rPr lang="en-US" smtClean="0"/>
              <a:t>W = F x D</a:t>
            </a:r>
          </a:p>
        </p:txBody>
      </p:sp>
      <p:sp>
        <p:nvSpPr>
          <p:cNvPr id="2" name="Slide Number Placeholder 1"/>
          <p:cNvSpPr>
            <a:spLocks noGrp="1"/>
          </p:cNvSpPr>
          <p:nvPr>
            <p:ph type="sldNum" sz="quarter" idx="12"/>
          </p:nvPr>
        </p:nvSpPr>
        <p:spPr/>
        <p:txBody>
          <a:bodyPr/>
          <a:lstStyle/>
          <a:p>
            <a:fld id="{1F340669-7E77-45FC-9F5C-F1A1BEE8FFE6}" type="slidenum">
              <a:rPr lang="en-US" smtClean="0"/>
              <a:t>89</a:t>
            </a:fld>
            <a:endParaRPr lang="en-US"/>
          </a:p>
        </p:txBody>
      </p:sp>
    </p:spTree>
    <p:extLst>
      <p:ext uri="{BB962C8B-B14F-4D97-AF65-F5344CB8AC3E}">
        <p14:creationId xmlns:p14="http://schemas.microsoft.com/office/powerpoint/2010/main" val="1737085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Red Flags</a:t>
            </a:r>
          </a:p>
        </p:txBody>
      </p:sp>
      <p:sp>
        <p:nvSpPr>
          <p:cNvPr id="9219" name="Rectangle 3"/>
          <p:cNvSpPr>
            <a:spLocks noGrp="1" noChangeArrowheads="1"/>
          </p:cNvSpPr>
          <p:nvPr>
            <p:ph type="body" idx="1"/>
          </p:nvPr>
        </p:nvSpPr>
        <p:spPr/>
        <p:txBody>
          <a:bodyPr/>
          <a:lstStyle/>
          <a:p>
            <a:pPr eaLnBrk="1" hangingPunct="1"/>
            <a:r>
              <a:rPr lang="en-US" sz="2800" smtClean="0"/>
              <a:t>Definition:</a:t>
            </a:r>
          </a:p>
          <a:p>
            <a:pPr eaLnBrk="1" hangingPunct="1"/>
            <a:r>
              <a:rPr lang="en-US" sz="2800" smtClean="0"/>
              <a:t>Constitutional Signs and Symptoms</a:t>
            </a:r>
          </a:p>
          <a:p>
            <a:pPr lvl="1" eaLnBrk="1" hangingPunct="1"/>
            <a:r>
              <a:rPr lang="en-US" sz="2400" smtClean="0"/>
              <a:t>Fevers, chills, night sweats</a:t>
            </a:r>
          </a:p>
          <a:p>
            <a:pPr lvl="1" eaLnBrk="1" hangingPunct="1"/>
            <a:r>
              <a:rPr lang="en-US" sz="2400" smtClean="0"/>
              <a:t>Malaise or Fatigue</a:t>
            </a:r>
          </a:p>
          <a:p>
            <a:pPr lvl="1" eaLnBrk="1" hangingPunct="1"/>
            <a:r>
              <a:rPr lang="en-US" sz="2400" smtClean="0"/>
              <a:t>Unexplained Nausea or vomiting</a:t>
            </a:r>
          </a:p>
          <a:p>
            <a:pPr lvl="1" eaLnBrk="1" hangingPunct="1"/>
            <a:r>
              <a:rPr lang="en-US" sz="2400" smtClean="0"/>
              <a:t>Recent unexplained weight changes</a:t>
            </a:r>
          </a:p>
          <a:p>
            <a:pPr lvl="1" eaLnBrk="1" hangingPunct="1"/>
            <a:r>
              <a:rPr lang="en-US" sz="2400" smtClean="0"/>
              <a:t>Unilateral, bilateral or quadrilateral paresis or paresthesia</a:t>
            </a:r>
          </a:p>
          <a:p>
            <a:pPr lvl="1" eaLnBrk="1" hangingPunct="1"/>
            <a:r>
              <a:rPr lang="en-US" sz="2400" smtClean="0"/>
              <a:t>Shortness of breath</a:t>
            </a:r>
          </a:p>
          <a:p>
            <a:pPr lvl="1" eaLnBrk="1" hangingPunct="1"/>
            <a:r>
              <a:rPr lang="en-US" sz="2400" smtClean="0"/>
              <a:t>Bowel or bladder dysfunction</a:t>
            </a:r>
          </a:p>
          <a:p>
            <a:pPr eaLnBrk="1" hangingPunct="1"/>
            <a:endParaRPr lang="en-US" sz="2800" smtClean="0"/>
          </a:p>
        </p:txBody>
      </p:sp>
      <p:sp>
        <p:nvSpPr>
          <p:cNvPr id="2" name="Slide Number Placeholder 1"/>
          <p:cNvSpPr>
            <a:spLocks noGrp="1"/>
          </p:cNvSpPr>
          <p:nvPr>
            <p:ph type="sldNum" sz="quarter" idx="12"/>
          </p:nvPr>
        </p:nvSpPr>
        <p:spPr/>
        <p:txBody>
          <a:bodyPr/>
          <a:lstStyle/>
          <a:p>
            <a:fld id="{1F340669-7E77-45FC-9F5C-F1A1BEE8FFE6}" type="slidenum">
              <a:rPr lang="en-US" smtClean="0"/>
              <a:t>9</a:t>
            </a:fld>
            <a:endParaRPr lang="en-US"/>
          </a:p>
        </p:txBody>
      </p:sp>
    </p:spTree>
    <p:extLst>
      <p:ext uri="{BB962C8B-B14F-4D97-AF65-F5344CB8AC3E}">
        <p14:creationId xmlns:p14="http://schemas.microsoft.com/office/powerpoint/2010/main" val="197205764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Muscle Strength</a:t>
            </a:r>
          </a:p>
        </p:txBody>
      </p:sp>
      <p:sp>
        <p:nvSpPr>
          <p:cNvPr id="91139" name="Rectangle 3"/>
          <p:cNvSpPr>
            <a:spLocks noGrp="1" noChangeArrowheads="1"/>
          </p:cNvSpPr>
          <p:nvPr>
            <p:ph type="body" idx="1"/>
          </p:nvPr>
        </p:nvSpPr>
        <p:spPr/>
        <p:txBody>
          <a:bodyPr/>
          <a:lstStyle/>
          <a:p>
            <a:pPr eaLnBrk="1" hangingPunct="1"/>
            <a:r>
              <a:rPr lang="en-US" smtClean="0"/>
              <a:t>Measurable force exerted by a muscle or group of muscles to overcome a resistance.  Occurs with one maximal effort</a:t>
            </a:r>
          </a:p>
          <a:p>
            <a:pPr eaLnBrk="1" hangingPunct="1"/>
            <a:endParaRPr lang="en-US" smtClean="0"/>
          </a:p>
          <a:p>
            <a:pPr eaLnBrk="1" hangingPunct="1"/>
            <a:r>
              <a:rPr lang="en-US" smtClean="0"/>
              <a:t>F</a:t>
            </a:r>
          </a:p>
        </p:txBody>
      </p:sp>
      <p:sp>
        <p:nvSpPr>
          <p:cNvPr id="2" name="Slide Number Placeholder 1"/>
          <p:cNvSpPr>
            <a:spLocks noGrp="1"/>
          </p:cNvSpPr>
          <p:nvPr>
            <p:ph type="sldNum" sz="quarter" idx="12"/>
          </p:nvPr>
        </p:nvSpPr>
        <p:spPr/>
        <p:txBody>
          <a:bodyPr/>
          <a:lstStyle/>
          <a:p>
            <a:fld id="{1F340669-7E77-45FC-9F5C-F1A1BEE8FFE6}" type="slidenum">
              <a:rPr lang="en-US" smtClean="0"/>
              <a:t>90</a:t>
            </a:fld>
            <a:endParaRPr lang="en-US"/>
          </a:p>
        </p:txBody>
      </p:sp>
    </p:spTree>
    <p:extLst>
      <p:ext uri="{BB962C8B-B14F-4D97-AF65-F5344CB8AC3E}">
        <p14:creationId xmlns:p14="http://schemas.microsoft.com/office/powerpoint/2010/main" val="42211733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smtClean="0"/>
              <a:t>Power</a:t>
            </a:r>
          </a:p>
        </p:txBody>
      </p:sp>
      <p:sp>
        <p:nvSpPr>
          <p:cNvPr id="92163" name="Rectangle 3"/>
          <p:cNvSpPr>
            <a:spLocks noGrp="1" noChangeArrowheads="1"/>
          </p:cNvSpPr>
          <p:nvPr>
            <p:ph type="body" idx="1"/>
          </p:nvPr>
        </p:nvSpPr>
        <p:spPr/>
        <p:txBody>
          <a:bodyPr/>
          <a:lstStyle/>
          <a:p>
            <a:pPr eaLnBrk="1" hangingPunct="1">
              <a:lnSpc>
                <a:spcPct val="90000"/>
              </a:lnSpc>
            </a:pPr>
            <a:r>
              <a:rPr lang="en-US" smtClean="0"/>
              <a:t>Work produced per unit of time, Rate of work</a:t>
            </a:r>
          </a:p>
          <a:p>
            <a:pPr eaLnBrk="1" hangingPunct="1">
              <a:lnSpc>
                <a:spcPct val="90000"/>
              </a:lnSpc>
            </a:pPr>
            <a:r>
              <a:rPr lang="en-US" smtClean="0"/>
              <a:t>P = </a:t>
            </a:r>
            <a:r>
              <a:rPr lang="en-US" u="sng" smtClean="0"/>
              <a:t>F x D</a:t>
            </a:r>
            <a:endParaRPr lang="en-US" smtClean="0"/>
          </a:p>
          <a:p>
            <a:pPr eaLnBrk="1" hangingPunct="1">
              <a:lnSpc>
                <a:spcPct val="90000"/>
              </a:lnSpc>
              <a:buFontTx/>
              <a:buNone/>
            </a:pPr>
            <a:r>
              <a:rPr lang="en-US" smtClean="0"/>
              <a:t>            T</a:t>
            </a:r>
          </a:p>
          <a:p>
            <a:pPr eaLnBrk="1" hangingPunct="1">
              <a:lnSpc>
                <a:spcPct val="90000"/>
              </a:lnSpc>
            </a:pPr>
            <a:r>
              <a:rPr lang="en-US" smtClean="0"/>
              <a:t>One isometric contraction, maximal resistance with movement occurring throughout the range</a:t>
            </a:r>
          </a:p>
          <a:p>
            <a:pPr eaLnBrk="1" hangingPunct="1">
              <a:lnSpc>
                <a:spcPct val="90000"/>
              </a:lnSpc>
              <a:buFontTx/>
              <a:buNone/>
            </a:pPr>
            <a:r>
              <a:rPr lang="en-US" u="sng" smtClean="0"/>
              <a:t>           </a:t>
            </a:r>
            <a:r>
              <a:rPr lang="en-US" smtClean="0"/>
              <a:t> </a:t>
            </a:r>
            <a:endParaRPr lang="en-US" u="sng" smtClean="0"/>
          </a:p>
        </p:txBody>
      </p:sp>
      <p:sp>
        <p:nvSpPr>
          <p:cNvPr id="2" name="Slide Number Placeholder 1"/>
          <p:cNvSpPr>
            <a:spLocks noGrp="1"/>
          </p:cNvSpPr>
          <p:nvPr>
            <p:ph type="sldNum" sz="quarter" idx="12"/>
          </p:nvPr>
        </p:nvSpPr>
        <p:spPr/>
        <p:txBody>
          <a:bodyPr/>
          <a:lstStyle/>
          <a:p>
            <a:fld id="{1F340669-7E77-45FC-9F5C-F1A1BEE8FFE6}" type="slidenum">
              <a:rPr lang="en-US" smtClean="0"/>
              <a:t>91</a:t>
            </a:fld>
            <a:endParaRPr lang="en-US"/>
          </a:p>
        </p:txBody>
      </p:sp>
    </p:spTree>
    <p:extLst>
      <p:ext uri="{BB962C8B-B14F-4D97-AF65-F5344CB8AC3E}">
        <p14:creationId xmlns:p14="http://schemas.microsoft.com/office/powerpoint/2010/main" val="364671967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smtClean="0"/>
              <a:t>Endurance</a:t>
            </a:r>
          </a:p>
        </p:txBody>
      </p:sp>
      <p:sp>
        <p:nvSpPr>
          <p:cNvPr id="93187" name="Rectangle 3"/>
          <p:cNvSpPr>
            <a:spLocks noGrp="1" noChangeArrowheads="1"/>
          </p:cNvSpPr>
          <p:nvPr>
            <p:ph type="body" idx="1"/>
          </p:nvPr>
        </p:nvSpPr>
        <p:spPr/>
        <p:txBody>
          <a:bodyPr/>
          <a:lstStyle/>
          <a:p>
            <a:pPr eaLnBrk="1" hangingPunct="1"/>
            <a:r>
              <a:rPr lang="en-US" smtClean="0"/>
              <a:t>Ability of muscle to contract repeatedly over a period of time</a:t>
            </a:r>
          </a:p>
          <a:p>
            <a:pPr eaLnBrk="1" hangingPunct="1"/>
            <a:r>
              <a:rPr lang="en-US" smtClean="0"/>
              <a:t>F x D x T</a:t>
            </a:r>
          </a:p>
          <a:p>
            <a:pPr eaLnBrk="1" hangingPunct="1"/>
            <a:r>
              <a:rPr lang="en-US" smtClean="0"/>
              <a:t>Number of repetitions a muscle can perform before fatigue sets in</a:t>
            </a:r>
          </a:p>
          <a:p>
            <a:pPr eaLnBrk="1" hangingPunct="1"/>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92</a:t>
            </a:fld>
            <a:endParaRPr lang="en-US"/>
          </a:p>
        </p:txBody>
      </p:sp>
    </p:spTree>
    <p:extLst>
      <p:ext uri="{BB962C8B-B14F-4D97-AF65-F5344CB8AC3E}">
        <p14:creationId xmlns:p14="http://schemas.microsoft.com/office/powerpoint/2010/main" val="187632463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smtClean="0"/>
              <a:t>Fatigue</a:t>
            </a:r>
          </a:p>
        </p:txBody>
      </p:sp>
      <p:sp>
        <p:nvSpPr>
          <p:cNvPr id="94211" name="Rectangle 3"/>
          <p:cNvSpPr>
            <a:spLocks noGrp="1" noChangeArrowheads="1"/>
          </p:cNvSpPr>
          <p:nvPr>
            <p:ph type="body" idx="1"/>
          </p:nvPr>
        </p:nvSpPr>
        <p:spPr/>
        <p:txBody>
          <a:bodyPr/>
          <a:lstStyle/>
          <a:p>
            <a:pPr eaLnBrk="1" hangingPunct="1"/>
            <a:r>
              <a:rPr lang="en-US" smtClean="0"/>
              <a:t>Inability to maintain torque over a period of time or a set number of muscle contractions </a:t>
            </a:r>
          </a:p>
          <a:p>
            <a:pPr eaLnBrk="1" hangingPunct="1"/>
            <a:r>
              <a:rPr lang="en-US" smtClean="0"/>
              <a:t>Describes the amount of power maintained over time</a:t>
            </a:r>
          </a:p>
          <a:p>
            <a:pPr eaLnBrk="1" hangingPunct="1"/>
            <a:r>
              <a:rPr lang="en-US" smtClean="0"/>
              <a:t>Fatigue is a loss of power and less range noted during a muscle contraction</a:t>
            </a:r>
          </a:p>
        </p:txBody>
      </p:sp>
      <p:sp>
        <p:nvSpPr>
          <p:cNvPr id="2" name="Slide Number Placeholder 1"/>
          <p:cNvSpPr>
            <a:spLocks noGrp="1"/>
          </p:cNvSpPr>
          <p:nvPr>
            <p:ph type="sldNum" sz="quarter" idx="12"/>
          </p:nvPr>
        </p:nvSpPr>
        <p:spPr/>
        <p:txBody>
          <a:bodyPr/>
          <a:lstStyle/>
          <a:p>
            <a:fld id="{1F340669-7E77-45FC-9F5C-F1A1BEE8FFE6}" type="slidenum">
              <a:rPr lang="en-US" smtClean="0"/>
              <a:t>93</a:t>
            </a:fld>
            <a:endParaRPr lang="en-US"/>
          </a:p>
        </p:txBody>
      </p:sp>
    </p:spTree>
    <p:extLst>
      <p:ext uri="{BB962C8B-B14F-4D97-AF65-F5344CB8AC3E}">
        <p14:creationId xmlns:p14="http://schemas.microsoft.com/office/powerpoint/2010/main" val="160288734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smtClean="0"/>
              <a:t>Types of Muscle Contraction</a:t>
            </a:r>
          </a:p>
        </p:txBody>
      </p:sp>
      <p:sp>
        <p:nvSpPr>
          <p:cNvPr id="95235" name="Rectangle 3"/>
          <p:cNvSpPr>
            <a:spLocks noGrp="1" noChangeArrowheads="1"/>
          </p:cNvSpPr>
          <p:nvPr>
            <p:ph type="body" idx="1"/>
          </p:nvPr>
        </p:nvSpPr>
        <p:spPr/>
        <p:txBody>
          <a:bodyPr/>
          <a:lstStyle/>
          <a:p>
            <a:pPr eaLnBrk="1" hangingPunct="1"/>
            <a:r>
              <a:rPr lang="en-US" smtClean="0"/>
              <a:t>Isometric</a:t>
            </a:r>
          </a:p>
          <a:p>
            <a:pPr eaLnBrk="1" hangingPunct="1"/>
            <a:endParaRPr lang="en-US" smtClean="0"/>
          </a:p>
          <a:p>
            <a:pPr eaLnBrk="1" hangingPunct="1"/>
            <a:r>
              <a:rPr lang="en-US" smtClean="0"/>
              <a:t>Isotonic</a:t>
            </a:r>
          </a:p>
          <a:p>
            <a:pPr lvl="1" eaLnBrk="1" hangingPunct="1"/>
            <a:r>
              <a:rPr lang="en-US" smtClean="0"/>
              <a:t>Concentric</a:t>
            </a:r>
          </a:p>
          <a:p>
            <a:pPr lvl="1" eaLnBrk="1" hangingPunct="1"/>
            <a:r>
              <a:rPr lang="en-US" smtClean="0"/>
              <a:t>Eccentric</a:t>
            </a:r>
          </a:p>
        </p:txBody>
      </p:sp>
      <p:sp>
        <p:nvSpPr>
          <p:cNvPr id="2" name="Slide Number Placeholder 1"/>
          <p:cNvSpPr>
            <a:spLocks noGrp="1"/>
          </p:cNvSpPr>
          <p:nvPr>
            <p:ph type="sldNum" sz="quarter" idx="12"/>
          </p:nvPr>
        </p:nvSpPr>
        <p:spPr/>
        <p:txBody>
          <a:bodyPr/>
          <a:lstStyle/>
          <a:p>
            <a:fld id="{1F340669-7E77-45FC-9F5C-F1A1BEE8FFE6}" type="slidenum">
              <a:rPr lang="en-US" smtClean="0"/>
              <a:t>94</a:t>
            </a:fld>
            <a:endParaRPr lang="en-US"/>
          </a:p>
        </p:txBody>
      </p:sp>
    </p:spTree>
    <p:extLst>
      <p:ext uri="{BB962C8B-B14F-4D97-AF65-F5344CB8AC3E}">
        <p14:creationId xmlns:p14="http://schemas.microsoft.com/office/powerpoint/2010/main" val="212630504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normAutofit fontScale="90000"/>
          </a:bodyPr>
          <a:lstStyle/>
          <a:p>
            <a:pPr eaLnBrk="1" hangingPunct="1"/>
            <a:r>
              <a:rPr lang="en-US" smtClean="0"/>
              <a:t>Factors influencing Contractile Force</a:t>
            </a:r>
          </a:p>
        </p:txBody>
      </p:sp>
      <p:sp>
        <p:nvSpPr>
          <p:cNvPr id="96259" name="Rectangle 3"/>
          <p:cNvSpPr>
            <a:spLocks noGrp="1" noChangeArrowheads="1"/>
          </p:cNvSpPr>
          <p:nvPr>
            <p:ph type="body" idx="1"/>
          </p:nvPr>
        </p:nvSpPr>
        <p:spPr/>
        <p:txBody>
          <a:bodyPr/>
          <a:lstStyle/>
          <a:p>
            <a:pPr marL="571500" indent="-571500" eaLnBrk="1" hangingPunct="1">
              <a:lnSpc>
                <a:spcPct val="90000"/>
              </a:lnSpc>
              <a:buFont typeface="Wingdings" pitchFamily="2" charset="2"/>
              <a:buAutoNum type="arabicPeriod"/>
            </a:pPr>
            <a:r>
              <a:rPr lang="en-US" smtClean="0"/>
              <a:t>Size of muscle – length and cross sectional area</a:t>
            </a:r>
          </a:p>
          <a:p>
            <a:pPr marL="571500" indent="-571500" eaLnBrk="1" hangingPunct="1">
              <a:lnSpc>
                <a:spcPct val="90000"/>
              </a:lnSpc>
              <a:buFont typeface="Wingdings" pitchFamily="2" charset="2"/>
              <a:buAutoNum type="arabicPeriod"/>
            </a:pPr>
            <a:r>
              <a:rPr lang="en-US" smtClean="0"/>
              <a:t>Muscle type – slow twitch, fast twitch</a:t>
            </a:r>
          </a:p>
          <a:p>
            <a:pPr marL="571500" indent="-571500" eaLnBrk="1" hangingPunct="1">
              <a:lnSpc>
                <a:spcPct val="90000"/>
              </a:lnSpc>
              <a:buFont typeface="Wingdings" pitchFamily="2" charset="2"/>
              <a:buAutoNum type="arabicPeriod"/>
            </a:pPr>
            <a:r>
              <a:rPr lang="en-US" smtClean="0"/>
              <a:t>Cyto-architectural factors</a:t>
            </a:r>
          </a:p>
          <a:p>
            <a:pPr marL="990600" lvl="1" indent="-533400" eaLnBrk="1" hangingPunct="1">
              <a:lnSpc>
                <a:spcPct val="90000"/>
              </a:lnSpc>
              <a:buFont typeface="Wingdings" pitchFamily="2" charset="2"/>
              <a:buChar char="¢"/>
            </a:pPr>
            <a:r>
              <a:rPr lang="en-US" smtClean="0"/>
              <a:t>Arrangement of muscle fibers</a:t>
            </a:r>
          </a:p>
          <a:p>
            <a:pPr marL="990600" lvl="1" indent="-533400" eaLnBrk="1" hangingPunct="1">
              <a:lnSpc>
                <a:spcPct val="90000"/>
              </a:lnSpc>
              <a:buFont typeface="Wingdings" pitchFamily="2" charset="2"/>
              <a:buChar char="¢"/>
            </a:pPr>
            <a:r>
              <a:rPr lang="en-US" smtClean="0"/>
              <a:t>Angle and pull of the muscle</a:t>
            </a:r>
          </a:p>
          <a:p>
            <a:pPr marL="571500" indent="-571500" eaLnBrk="1" hangingPunct="1">
              <a:lnSpc>
                <a:spcPct val="90000"/>
              </a:lnSpc>
              <a:buFont typeface="Wingdings" pitchFamily="2" charset="2"/>
              <a:buAutoNum type="arabicPeriod"/>
            </a:pPr>
            <a:r>
              <a:rPr lang="en-US" smtClean="0"/>
              <a:t>Muscle Vascularization</a:t>
            </a:r>
          </a:p>
          <a:p>
            <a:pPr marL="571500" indent="-571500" eaLnBrk="1" hangingPunct="1">
              <a:lnSpc>
                <a:spcPct val="90000"/>
              </a:lnSpc>
              <a:buFont typeface="Wingdings" pitchFamily="2" charset="2"/>
              <a:buAutoNum type="arabicPeriod"/>
            </a:pPr>
            <a:r>
              <a:rPr lang="en-US" smtClean="0"/>
              <a:t>Muscle Innervations</a:t>
            </a:r>
          </a:p>
        </p:txBody>
      </p:sp>
      <p:sp>
        <p:nvSpPr>
          <p:cNvPr id="2" name="Slide Number Placeholder 1"/>
          <p:cNvSpPr>
            <a:spLocks noGrp="1"/>
          </p:cNvSpPr>
          <p:nvPr>
            <p:ph type="sldNum" sz="quarter" idx="12"/>
          </p:nvPr>
        </p:nvSpPr>
        <p:spPr/>
        <p:txBody>
          <a:bodyPr/>
          <a:lstStyle/>
          <a:p>
            <a:fld id="{1F340669-7E77-45FC-9F5C-F1A1BEE8FFE6}" type="slidenum">
              <a:rPr lang="en-US" smtClean="0"/>
              <a:t>95</a:t>
            </a:fld>
            <a:endParaRPr lang="en-US"/>
          </a:p>
        </p:txBody>
      </p:sp>
    </p:spTree>
    <p:extLst>
      <p:ext uri="{BB962C8B-B14F-4D97-AF65-F5344CB8AC3E}">
        <p14:creationId xmlns:p14="http://schemas.microsoft.com/office/powerpoint/2010/main" val="17931758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endParaRPr lang="en-US" smtClean="0"/>
          </a:p>
        </p:txBody>
      </p:sp>
      <p:sp>
        <p:nvSpPr>
          <p:cNvPr id="97283" name="Rectangle 3"/>
          <p:cNvSpPr>
            <a:spLocks noGrp="1" noChangeArrowheads="1"/>
          </p:cNvSpPr>
          <p:nvPr>
            <p:ph type="body" idx="1"/>
          </p:nvPr>
        </p:nvSpPr>
        <p:spPr/>
        <p:txBody>
          <a:bodyPr/>
          <a:lstStyle/>
          <a:p>
            <a:pPr marL="571500" indent="-571500" eaLnBrk="1" hangingPunct="1">
              <a:buFont typeface="Wingdings" pitchFamily="2" charset="2"/>
              <a:buAutoNum type="arabicPeriod" startAt="6"/>
            </a:pPr>
            <a:r>
              <a:rPr lang="en-US" smtClean="0"/>
              <a:t>Recruitment Order: controlled by the motor unit</a:t>
            </a:r>
          </a:p>
          <a:p>
            <a:pPr marL="990600" lvl="1" indent="-533400" eaLnBrk="1" hangingPunct="1"/>
            <a:r>
              <a:rPr lang="en-US" smtClean="0"/>
              <a:t>Recruited from weakest to strongest</a:t>
            </a:r>
          </a:p>
          <a:p>
            <a:pPr marL="990600" lvl="1" indent="-533400" eaLnBrk="1" hangingPunct="1"/>
            <a:r>
              <a:rPr lang="en-US" smtClean="0"/>
              <a:t>Slow fatigue resistant fibers are recruited first</a:t>
            </a:r>
          </a:p>
          <a:p>
            <a:pPr marL="990600" lvl="1" indent="-533400" eaLnBrk="1" hangingPunct="1"/>
            <a:r>
              <a:rPr lang="en-US" smtClean="0"/>
              <a:t>Fast fatigue resistant</a:t>
            </a:r>
          </a:p>
          <a:p>
            <a:pPr marL="990600" lvl="1" indent="-533400" eaLnBrk="1" hangingPunct="1"/>
            <a:r>
              <a:rPr lang="en-US" smtClean="0"/>
              <a:t>Fast fatigue fibers recruited last</a:t>
            </a:r>
          </a:p>
        </p:txBody>
      </p:sp>
      <p:sp>
        <p:nvSpPr>
          <p:cNvPr id="2" name="Slide Number Placeholder 1"/>
          <p:cNvSpPr>
            <a:spLocks noGrp="1"/>
          </p:cNvSpPr>
          <p:nvPr>
            <p:ph type="sldNum" sz="quarter" idx="12"/>
          </p:nvPr>
        </p:nvSpPr>
        <p:spPr/>
        <p:txBody>
          <a:bodyPr/>
          <a:lstStyle/>
          <a:p>
            <a:fld id="{1F340669-7E77-45FC-9F5C-F1A1BEE8FFE6}" type="slidenum">
              <a:rPr lang="en-US" smtClean="0"/>
              <a:t>96</a:t>
            </a:fld>
            <a:endParaRPr lang="en-US"/>
          </a:p>
        </p:txBody>
      </p:sp>
    </p:spTree>
    <p:extLst>
      <p:ext uri="{BB962C8B-B14F-4D97-AF65-F5344CB8AC3E}">
        <p14:creationId xmlns:p14="http://schemas.microsoft.com/office/powerpoint/2010/main" val="201545531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mtClean="0"/>
              <a:t>Factors Influencing Power</a:t>
            </a:r>
          </a:p>
        </p:txBody>
      </p:sp>
      <p:sp>
        <p:nvSpPr>
          <p:cNvPr id="98307"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smtClean="0"/>
              <a:t>Neurological stimulation</a:t>
            </a:r>
          </a:p>
          <a:p>
            <a:pPr marL="571500" indent="-571500" eaLnBrk="1" hangingPunct="1">
              <a:buFont typeface="Wingdings" pitchFamily="2" charset="2"/>
              <a:buAutoNum type="arabicPeriod"/>
            </a:pPr>
            <a:r>
              <a:rPr lang="en-US" smtClean="0"/>
              <a:t>Fuel storage</a:t>
            </a:r>
          </a:p>
          <a:p>
            <a:pPr marL="571500" indent="-571500" eaLnBrk="1" hangingPunct="1">
              <a:buFont typeface="Wingdings" pitchFamily="2" charset="2"/>
              <a:buAutoNum type="arabicPeriod"/>
            </a:pPr>
            <a:r>
              <a:rPr lang="en-US" smtClean="0"/>
              <a:t>Fuel delivery</a:t>
            </a:r>
          </a:p>
          <a:p>
            <a:pPr marL="571500" indent="-571500" eaLnBrk="1" hangingPunct="1">
              <a:buFont typeface="Wingdings" pitchFamily="2" charset="2"/>
              <a:buAutoNum type="arabicPeriod"/>
            </a:pPr>
            <a:r>
              <a:rPr lang="en-US" smtClean="0"/>
              <a:t>Balance</a:t>
            </a:r>
          </a:p>
          <a:p>
            <a:pPr marL="571500" indent="-571500" eaLnBrk="1" hangingPunct="1">
              <a:buFont typeface="Wingdings" pitchFamily="2" charset="2"/>
              <a:buAutoNum type="arabicPeriod"/>
            </a:pPr>
            <a:r>
              <a:rPr lang="en-US" smtClean="0"/>
              <a:t>Timing</a:t>
            </a:r>
          </a:p>
          <a:p>
            <a:pPr marL="571500" indent="-571500" eaLnBrk="1" hangingPunct="1">
              <a:buFont typeface="Wingdings" pitchFamily="2" charset="2"/>
              <a:buAutoNum type="arabicPeriod"/>
            </a:pPr>
            <a:r>
              <a:rPr lang="en-US" smtClean="0"/>
              <a:t>Recruitment order</a:t>
            </a:r>
          </a:p>
        </p:txBody>
      </p:sp>
      <p:sp>
        <p:nvSpPr>
          <p:cNvPr id="2" name="Slide Number Placeholder 1"/>
          <p:cNvSpPr>
            <a:spLocks noGrp="1"/>
          </p:cNvSpPr>
          <p:nvPr>
            <p:ph type="sldNum" sz="quarter" idx="12"/>
          </p:nvPr>
        </p:nvSpPr>
        <p:spPr/>
        <p:txBody>
          <a:bodyPr/>
          <a:lstStyle/>
          <a:p>
            <a:fld id="{1F340669-7E77-45FC-9F5C-F1A1BEE8FFE6}" type="slidenum">
              <a:rPr lang="en-US" smtClean="0"/>
              <a:t>97</a:t>
            </a:fld>
            <a:endParaRPr lang="en-US"/>
          </a:p>
        </p:txBody>
      </p:sp>
    </p:spTree>
    <p:extLst>
      <p:ext uri="{BB962C8B-B14F-4D97-AF65-F5344CB8AC3E}">
        <p14:creationId xmlns:p14="http://schemas.microsoft.com/office/powerpoint/2010/main" val="426788458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normAutofit fontScale="90000"/>
          </a:bodyPr>
          <a:lstStyle/>
          <a:p>
            <a:pPr eaLnBrk="1" hangingPunct="1"/>
            <a:r>
              <a:rPr lang="en-US" smtClean="0"/>
              <a:t>Factors influencing muscle endurance</a:t>
            </a:r>
          </a:p>
        </p:txBody>
      </p:sp>
      <p:sp>
        <p:nvSpPr>
          <p:cNvPr id="99331"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smtClean="0"/>
              <a:t>Cytoarchitectural factors</a:t>
            </a:r>
          </a:p>
          <a:p>
            <a:pPr marL="990600" lvl="1" indent="-533400" eaLnBrk="1" hangingPunct="1"/>
            <a:r>
              <a:rPr lang="en-US" smtClean="0"/>
              <a:t>Muscle mass</a:t>
            </a:r>
          </a:p>
          <a:p>
            <a:pPr marL="990600" lvl="1" indent="-533400" eaLnBrk="1" hangingPunct="1"/>
            <a:r>
              <a:rPr lang="en-US" smtClean="0"/>
              <a:t>Capillary density</a:t>
            </a:r>
          </a:p>
          <a:p>
            <a:pPr marL="990600" lvl="1" indent="-533400" eaLnBrk="1" hangingPunct="1"/>
            <a:r>
              <a:rPr lang="en-US" smtClean="0"/>
              <a:t>Percent of slow resistant fibers</a:t>
            </a:r>
          </a:p>
          <a:p>
            <a:pPr marL="571500" indent="-571500" eaLnBrk="1" hangingPunct="1">
              <a:buFont typeface="Wingdings" pitchFamily="2" charset="2"/>
              <a:buAutoNum type="arabicPeriod"/>
            </a:pPr>
            <a:r>
              <a:rPr lang="en-US" smtClean="0"/>
              <a:t>Recruitment of muscle mass within a muscle</a:t>
            </a:r>
          </a:p>
          <a:p>
            <a:pPr marL="571500" indent="-571500" eaLnBrk="1" hangingPunct="1">
              <a:buFont typeface="Wingdings" pitchFamily="2" charset="2"/>
              <a:buAutoNum type="arabicPeriod"/>
            </a:pPr>
            <a:r>
              <a:rPr lang="en-US" smtClean="0"/>
              <a:t>Recruitment of other muscles</a:t>
            </a:r>
          </a:p>
          <a:p>
            <a:pPr marL="990600" lvl="1" indent="-533400" eaLnBrk="1" hangingPunct="1"/>
            <a:endParaRPr lang="en-US" smtClean="0"/>
          </a:p>
          <a:p>
            <a:pPr marL="990600" lvl="1" indent="-533400" eaLnBrk="1" hangingPunct="1">
              <a:buFontTx/>
              <a:buNone/>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98</a:t>
            </a:fld>
            <a:endParaRPr lang="en-US"/>
          </a:p>
        </p:txBody>
      </p:sp>
    </p:spTree>
    <p:extLst>
      <p:ext uri="{BB962C8B-B14F-4D97-AF65-F5344CB8AC3E}">
        <p14:creationId xmlns:p14="http://schemas.microsoft.com/office/powerpoint/2010/main" val="421749137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pPr eaLnBrk="1" hangingPunct="1"/>
            <a:r>
              <a:rPr lang="en-US" smtClean="0"/>
              <a:t>Biomechanical Factors Influencing Muscle Strength</a:t>
            </a:r>
          </a:p>
        </p:txBody>
      </p:sp>
      <p:sp>
        <p:nvSpPr>
          <p:cNvPr id="100355" name="Rectangle 3"/>
          <p:cNvSpPr>
            <a:spLocks noGrp="1" noChangeArrowheads="1"/>
          </p:cNvSpPr>
          <p:nvPr>
            <p:ph type="body" idx="1"/>
          </p:nvPr>
        </p:nvSpPr>
        <p:spPr/>
        <p:txBody>
          <a:bodyPr/>
          <a:lstStyle/>
          <a:p>
            <a:pPr marL="571500" indent="-571500" eaLnBrk="1" hangingPunct="1">
              <a:buFont typeface="Wingdings" pitchFamily="2" charset="2"/>
              <a:buAutoNum type="arabicPeriod"/>
            </a:pPr>
            <a:r>
              <a:rPr lang="en-US" smtClean="0"/>
              <a:t>Cytoarchitectural Factors</a:t>
            </a:r>
          </a:p>
          <a:p>
            <a:pPr marL="990600" lvl="1" indent="-533400" eaLnBrk="1" hangingPunct="1"/>
            <a:r>
              <a:rPr lang="en-US" smtClean="0"/>
              <a:t>Pennate versus parallel muscles</a:t>
            </a:r>
          </a:p>
          <a:p>
            <a:pPr marL="990600" lvl="1" indent="-533400" eaLnBrk="1" hangingPunct="1">
              <a:buFont typeface="Wingdings" pitchFamily="2" charset="2"/>
              <a:buChar char="¢"/>
            </a:pPr>
            <a:endParaRPr lang="en-US" smtClean="0"/>
          </a:p>
        </p:txBody>
      </p:sp>
      <p:sp>
        <p:nvSpPr>
          <p:cNvPr id="2" name="Slide Number Placeholder 1"/>
          <p:cNvSpPr>
            <a:spLocks noGrp="1"/>
          </p:cNvSpPr>
          <p:nvPr>
            <p:ph type="sldNum" sz="quarter" idx="12"/>
          </p:nvPr>
        </p:nvSpPr>
        <p:spPr/>
        <p:txBody>
          <a:bodyPr/>
          <a:lstStyle/>
          <a:p>
            <a:fld id="{1F340669-7E77-45FC-9F5C-F1A1BEE8FFE6}" type="slidenum">
              <a:rPr lang="en-US" smtClean="0"/>
              <a:t>99</a:t>
            </a:fld>
            <a:endParaRPr lang="en-US"/>
          </a:p>
        </p:txBody>
      </p:sp>
    </p:spTree>
    <p:extLst>
      <p:ext uri="{BB962C8B-B14F-4D97-AF65-F5344CB8AC3E}">
        <p14:creationId xmlns:p14="http://schemas.microsoft.com/office/powerpoint/2010/main" val="53594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4145</Words>
  <Application>Microsoft Office PowerPoint</Application>
  <PresentationFormat>On-screen Show (4:3)</PresentationFormat>
  <Paragraphs>900</Paragraphs>
  <Slides>144</Slides>
  <Notes>0</Notes>
  <HiddenSlides>0</HiddenSlides>
  <MMClips>0</MMClips>
  <ScaleCrop>false</ScaleCrop>
  <HeadingPairs>
    <vt:vector size="4" baseType="variant">
      <vt:variant>
        <vt:lpstr>Theme</vt:lpstr>
      </vt:variant>
      <vt:variant>
        <vt:i4>1</vt:i4>
      </vt:variant>
      <vt:variant>
        <vt:lpstr>Slide Titles</vt:lpstr>
      </vt:variant>
      <vt:variant>
        <vt:i4>144</vt:i4>
      </vt:variant>
    </vt:vector>
  </HeadingPairs>
  <TitlesOfParts>
    <vt:vector size="145" baseType="lpstr">
      <vt:lpstr>Office Theme</vt:lpstr>
      <vt:lpstr>Physical Therapy Examination</vt:lpstr>
      <vt:lpstr>Physical Therapy Examination</vt:lpstr>
      <vt:lpstr>PHYSICAL THERAPY EXAMINATION</vt:lpstr>
      <vt:lpstr>Organizational Structure of an Orthopedic Exam</vt:lpstr>
      <vt:lpstr>IV.  Tests and Measures</vt:lpstr>
      <vt:lpstr>I.  History</vt:lpstr>
      <vt:lpstr>PowerPoint Presentation</vt:lpstr>
      <vt:lpstr>Other Significant Information</vt:lpstr>
      <vt:lpstr>Red Flags</vt:lpstr>
      <vt:lpstr>Red Flags: continued</vt:lpstr>
      <vt:lpstr>Red Flags:</vt:lpstr>
      <vt:lpstr>Pain</vt:lpstr>
      <vt:lpstr>PowerPoint Presentation</vt:lpstr>
      <vt:lpstr>How Acute is the injury?</vt:lpstr>
      <vt:lpstr>Signs/symptoms of acute conditions</vt:lpstr>
      <vt:lpstr>Examination for acute conditions:  Key Points </vt:lpstr>
      <vt:lpstr>Injury not in acute phase: </vt:lpstr>
      <vt:lpstr>II.  Systems Review</vt:lpstr>
      <vt:lpstr>III. Screening Examination</vt:lpstr>
      <vt:lpstr>Scanning exam is especially helpful when:</vt:lpstr>
      <vt:lpstr>PowerPoint Presentation</vt:lpstr>
      <vt:lpstr>Scanning Exam:  Upper Quadrant</vt:lpstr>
      <vt:lpstr>Thoracic Spine Scan</vt:lpstr>
      <vt:lpstr>Lower Quadrant:</vt:lpstr>
      <vt:lpstr>What do you check during a scanning exam?</vt:lpstr>
      <vt:lpstr>After the Screening Exam</vt:lpstr>
      <vt:lpstr>Keep/Refer/Consult</vt:lpstr>
      <vt:lpstr>Specific Joint Examination </vt:lpstr>
      <vt:lpstr>Observation:</vt:lpstr>
      <vt:lpstr>Observation</vt:lpstr>
      <vt:lpstr>PowerPoint Presentation</vt:lpstr>
      <vt:lpstr>PowerPoint Presentation</vt:lpstr>
      <vt:lpstr>PowerPoint Presentation</vt:lpstr>
      <vt:lpstr>PowerPoint Presentation</vt:lpstr>
      <vt:lpstr>PowerPoint Presentation</vt:lpstr>
      <vt:lpstr>Other Observations:</vt:lpstr>
      <vt:lpstr>Purpose of HANDS ON examination:</vt:lpstr>
      <vt:lpstr>Active ROM</vt:lpstr>
      <vt:lpstr>AROM: What to observe</vt:lpstr>
      <vt:lpstr>2.  Passive movement:</vt:lpstr>
      <vt:lpstr>Normal end feels</vt:lpstr>
      <vt:lpstr>Abnormal end feels</vt:lpstr>
      <vt:lpstr>Definitions:</vt:lpstr>
      <vt:lpstr>Goniometry Purposes:</vt:lpstr>
      <vt:lpstr>Other Aspects</vt:lpstr>
      <vt:lpstr>PowerPoint Presentation</vt:lpstr>
      <vt:lpstr>Purposes of Joint ROM Examination </vt:lpstr>
      <vt:lpstr>PowerPoint Presentation</vt:lpstr>
      <vt:lpstr>PowerPoint Presentation</vt:lpstr>
      <vt:lpstr>PowerPoint Presentation</vt:lpstr>
      <vt:lpstr>PowerPoint Presentation</vt:lpstr>
      <vt:lpstr>PowerPoint Presentation</vt:lpstr>
      <vt:lpstr>Validity of Joint Angle Measurements </vt:lpstr>
      <vt:lpstr>Reliability of Joint Angle Measurements</vt:lpstr>
      <vt:lpstr>PowerPoint Presentation</vt:lpstr>
      <vt:lpstr>PowerPoint Presentation</vt:lpstr>
      <vt:lpstr>Factors which improve reliability in goniometric measurement</vt:lpstr>
      <vt:lpstr>PowerPoint Presentation</vt:lpstr>
      <vt:lpstr>PowerPoint Presentation</vt:lpstr>
      <vt:lpstr>Factors influencing Joint ROM</vt:lpstr>
      <vt:lpstr>PowerPoint Presentation</vt:lpstr>
      <vt:lpstr>PowerPoint Presentation</vt:lpstr>
      <vt:lpstr>PROCEDURE </vt:lpstr>
      <vt:lpstr>PowerPoint Presentation</vt:lpstr>
      <vt:lpstr>Positioning for joint measurement</vt:lpstr>
      <vt:lpstr>Alternative testing positions:</vt:lpstr>
      <vt:lpstr>Stabilization:   </vt:lpstr>
      <vt:lpstr>PowerPoint Presentation</vt:lpstr>
      <vt:lpstr>MEASUREMENT TOOLS: </vt:lpstr>
      <vt:lpstr>Electrogoniometer:</vt:lpstr>
      <vt:lpstr>Inclinometers:  2 types </vt:lpstr>
      <vt:lpstr>Other Types of Measurement Tools</vt:lpstr>
      <vt:lpstr>Universal Goniometer:</vt:lpstr>
      <vt:lpstr>Basic Design: </vt:lpstr>
      <vt:lpstr>Principle of Concurrent Lines </vt:lpstr>
      <vt:lpstr>Principle of Parallel Lines </vt:lpstr>
      <vt:lpstr>Sources of Error in reading a goniometer</vt:lpstr>
      <vt:lpstr>NOTATION SYSTEMS </vt:lpstr>
      <vt:lpstr>Recording in the patient’s chart: </vt:lpstr>
      <vt:lpstr>RECORDING SYSTEMS </vt:lpstr>
      <vt:lpstr>PowerPoint Presentation</vt:lpstr>
      <vt:lpstr>PowerPoint Presentation</vt:lpstr>
      <vt:lpstr>(+) and (-) numbers: </vt:lpstr>
      <vt:lpstr>PowerPoint Presentation</vt:lpstr>
      <vt:lpstr>Isometric Resistive  Movements</vt:lpstr>
      <vt:lpstr>Muscle Strength Testing</vt:lpstr>
      <vt:lpstr>Principle of MMT</vt:lpstr>
      <vt:lpstr>Measurement Purposes</vt:lpstr>
      <vt:lpstr>Definitions:  Muscle Performance </vt:lpstr>
      <vt:lpstr>Muscle Strength</vt:lpstr>
      <vt:lpstr>Power</vt:lpstr>
      <vt:lpstr>Endurance</vt:lpstr>
      <vt:lpstr>Fatigue</vt:lpstr>
      <vt:lpstr>Types of Muscle Contraction</vt:lpstr>
      <vt:lpstr>Factors influencing Contractile Force</vt:lpstr>
      <vt:lpstr>PowerPoint Presentation</vt:lpstr>
      <vt:lpstr>Factors Influencing Power</vt:lpstr>
      <vt:lpstr>Factors influencing muscle endurance</vt:lpstr>
      <vt:lpstr>Biomechanical Factors Influencing Muscle Strength</vt:lpstr>
      <vt:lpstr>PowerPoint Presentation</vt:lpstr>
      <vt:lpstr>Cytoarchitectural factors cont.</vt:lpstr>
      <vt:lpstr>Specific Tests and Measures: Mechanical Means</vt:lpstr>
      <vt:lpstr>Springs</vt:lpstr>
      <vt:lpstr>Air Cylinders</vt:lpstr>
      <vt:lpstr>Hydraulics</vt:lpstr>
      <vt:lpstr>Strain Gauge or Force Plates</vt:lpstr>
      <vt:lpstr>Isokinetic testing</vt:lpstr>
      <vt:lpstr>Manual Muscle Test</vt:lpstr>
      <vt:lpstr>Fundamental Aspects</vt:lpstr>
      <vt:lpstr>Grading System</vt:lpstr>
      <vt:lpstr>+ and – in MMT</vt:lpstr>
      <vt:lpstr>PowerPoint Presentation</vt:lpstr>
      <vt:lpstr>Test Procedures: Break Test</vt:lpstr>
      <vt:lpstr>Active Resistance test</vt:lpstr>
      <vt:lpstr>Measurement Principles</vt:lpstr>
      <vt:lpstr>PowerPoint Presentation</vt:lpstr>
      <vt:lpstr>Issues and Concerns</vt:lpstr>
      <vt:lpstr>PowerPoint Presentation</vt:lpstr>
      <vt:lpstr>PowerPoint Presentation</vt:lpstr>
      <vt:lpstr>PowerPoint Presentation</vt:lpstr>
      <vt:lpstr>Examination</vt:lpstr>
      <vt:lpstr>EXAMINATION</vt:lpstr>
      <vt:lpstr>EXAMINATION</vt:lpstr>
      <vt:lpstr>EXAMINATION</vt:lpstr>
      <vt:lpstr>EXAMINATION</vt:lpstr>
      <vt:lpstr>Examination</vt:lpstr>
      <vt:lpstr>Examination</vt:lpstr>
      <vt:lpstr>Examination</vt:lpstr>
      <vt:lpstr>Examination</vt:lpstr>
      <vt:lpstr>Evaluation Process: (after the exam) </vt:lpstr>
      <vt:lpstr>Capsular Patterns </vt:lpstr>
      <vt:lpstr>Non-Capsular patterns:</vt:lpstr>
      <vt:lpstr>Inert structures</vt:lpstr>
      <vt:lpstr>1.  Normal:</vt:lpstr>
      <vt:lpstr>2.  Abnormal</vt:lpstr>
      <vt:lpstr>3.  Abnormal</vt:lpstr>
      <vt:lpstr>4.  Abnormal</vt:lpstr>
      <vt:lpstr>Contractile tissue:</vt:lpstr>
      <vt:lpstr>PowerPoint Presentation</vt:lpstr>
      <vt:lpstr>1.  Strong and painfree:</vt:lpstr>
      <vt:lpstr>2.  Strong and painful:</vt:lpstr>
      <vt:lpstr>3.  Weak and painful:</vt:lpstr>
      <vt:lpstr>4.  Weak and pain free:</vt:lpstr>
      <vt:lpstr>References</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Therapy Examination</dc:title>
  <dc:creator>Becky</dc:creator>
  <cp:lastModifiedBy>christsw</cp:lastModifiedBy>
  <cp:revision>5</cp:revision>
  <cp:lastPrinted>2012-01-23T15:37:21Z</cp:lastPrinted>
  <dcterms:created xsi:type="dcterms:W3CDTF">2012-01-21T22:20:41Z</dcterms:created>
  <dcterms:modified xsi:type="dcterms:W3CDTF">2012-01-23T15:39:11Z</dcterms:modified>
</cp:coreProperties>
</file>