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5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7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8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44" r:id="rId1"/>
  </p:sldMasterIdLst>
  <p:notesMasterIdLst>
    <p:notesMasterId r:id="rId51"/>
  </p:notesMasterIdLst>
  <p:sldIdLst>
    <p:sldId id="257" r:id="rId2"/>
    <p:sldId id="306" r:id="rId3"/>
    <p:sldId id="303" r:id="rId4"/>
    <p:sldId id="304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305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829" autoAdjust="0"/>
  </p:normalViewPr>
  <p:slideViewPr>
    <p:cSldViewPr>
      <p:cViewPr>
        <p:scale>
          <a:sx n="80" d="100"/>
          <a:sy n="80" d="100"/>
        </p:scale>
        <p:origin x="-1086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73640F-8C17-4222-9892-D6CA334F6504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4DC72-BDA3-46EE-887A-77F5EB93B1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6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400736" y="914977"/>
            <a:ext cx="4055129" cy="313459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endParaRPr lang="en-US"/>
          </a:p>
        </p:txBody>
      </p:sp>
      <p:sp>
        <p:nvSpPr>
          <p:cNvPr id="409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46350" y="4352637"/>
            <a:ext cx="4770904" cy="347806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0" tIns="0" rIns="0" bIns="0"/>
          <a:lstStyle/>
          <a:p>
            <a:pPr marL="76930" indent="-76930">
              <a:lnSpc>
                <a:spcPct val="93000"/>
              </a:lnSpc>
              <a:spcBef>
                <a:spcPct val="0"/>
              </a:spcBef>
              <a:buSzPct val="45000"/>
              <a:tabLst>
                <a:tab pos="649628" algn="l"/>
                <a:tab pos="1299256" algn="l"/>
                <a:tab pos="1948884" algn="l"/>
                <a:tab pos="2598511" algn="l"/>
                <a:tab pos="3248139" algn="l"/>
                <a:tab pos="3897767" algn="l"/>
                <a:tab pos="4547395" algn="l"/>
              </a:tabLst>
            </a:pPr>
            <a:r>
              <a:rPr lang="en-GB" dirty="0">
                <a:latin typeface="Arial" charset="0"/>
                <a:ea typeface="msgothic" charset="0"/>
                <a:cs typeface="msgothic" charset="0"/>
              </a:rPr>
              <a:t>Figure 5.  a, Sagittal and b, coronal MR images (770/27) of a normal TMJ with jaw in closed position. 1, </a:t>
            </a:r>
            <a:r>
              <a:rPr lang="en-GB" dirty="0" err="1">
                <a:latin typeface="Arial" charset="0"/>
                <a:ea typeface="msgothic" charset="0"/>
                <a:cs typeface="msgothic" charset="0"/>
              </a:rPr>
              <a:t>Mandibular</a:t>
            </a:r>
            <a:r>
              <a:rPr lang="en-GB" dirty="0">
                <a:latin typeface="Arial" charset="0"/>
                <a:ea typeface="msgothic" charset="0"/>
                <a:cs typeface="msgothic" charset="0"/>
              </a:rPr>
              <a:t> head; 2, </a:t>
            </a:r>
            <a:r>
              <a:rPr lang="en-GB" dirty="0" err="1">
                <a:latin typeface="Arial" charset="0"/>
                <a:ea typeface="msgothic" charset="0"/>
                <a:cs typeface="msgothic" charset="0"/>
              </a:rPr>
              <a:t>articular</a:t>
            </a:r>
            <a:r>
              <a:rPr lang="en-GB" dirty="0">
                <a:latin typeface="Arial" charset="0"/>
                <a:ea typeface="msgothic" charset="0"/>
                <a:cs typeface="msgothic" charset="0"/>
              </a:rPr>
              <a:t> fossa; 3, disk (3a, anterior band; 3b, intermediate zone; 3c, posterior band); 4, </a:t>
            </a:r>
            <a:r>
              <a:rPr lang="en-GB" dirty="0" err="1">
                <a:latin typeface="Arial" charset="0"/>
                <a:ea typeface="msgothic" charset="0"/>
                <a:cs typeface="msgothic" charset="0"/>
              </a:rPr>
              <a:t>bilaminar</a:t>
            </a:r>
            <a:r>
              <a:rPr lang="en-GB" dirty="0">
                <a:latin typeface="Arial" charset="0"/>
                <a:ea typeface="msgothic" charset="0"/>
                <a:cs typeface="msgothic" charset="0"/>
              </a:rPr>
              <a:t> zone; 5, lateral </a:t>
            </a:r>
            <a:r>
              <a:rPr lang="en-GB" dirty="0" err="1">
                <a:latin typeface="Arial" charset="0"/>
                <a:ea typeface="msgothic" charset="0"/>
                <a:cs typeface="msgothic" charset="0"/>
              </a:rPr>
              <a:t>pterygoid</a:t>
            </a:r>
            <a:r>
              <a:rPr lang="en-GB" dirty="0">
                <a:latin typeface="Arial" charset="0"/>
                <a:ea typeface="msgothic" charset="0"/>
                <a:cs typeface="msgothic" charset="0"/>
              </a:rPr>
              <a:t> muscle.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Condlye</a:t>
            </a:r>
            <a:r>
              <a:rPr lang="en-US" dirty="0" smtClean="0"/>
              <a:t> always</a:t>
            </a:r>
            <a:r>
              <a:rPr lang="en-US" baseline="0" dirty="0" smtClean="0"/>
              <a:t> on disk. Displacement is that the condyle has slipped off the condyle</a:t>
            </a:r>
          </a:p>
          <a:p>
            <a:r>
              <a:rPr lang="en-US" baseline="0" dirty="0" smtClean="0"/>
              <a:t>Reduction the condyle moves back on to disk = this will have </a:t>
            </a:r>
            <a:r>
              <a:rPr lang="en-US" baseline="0" dirty="0" err="1" smtClean="0"/>
              <a:t>noice</a:t>
            </a:r>
            <a:r>
              <a:rPr lang="en-US" baseline="0" dirty="0" smtClean="0"/>
              <a:t> (clicks, </a:t>
            </a:r>
            <a:r>
              <a:rPr lang="en-US" baseline="0" dirty="0" err="1" smtClean="0"/>
              <a:t>crakles</a:t>
            </a:r>
            <a:r>
              <a:rPr lang="en-US" baseline="0" dirty="0" smtClean="0"/>
              <a:t>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4DC72-BDA3-46EE-887A-77F5EB93B19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698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stages has</a:t>
            </a:r>
            <a:r>
              <a:rPr lang="en-US" baseline="0" dirty="0" smtClean="0"/>
              <a:t> a different associated clicking from when it slips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4DC72-BDA3-46EE-887A-77F5EB93B19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1929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400736" y="914977"/>
            <a:ext cx="4055129" cy="313459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endParaRPr lang="en-US"/>
          </a:p>
        </p:txBody>
      </p:sp>
      <p:sp>
        <p:nvSpPr>
          <p:cNvPr id="409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46350" y="4352637"/>
            <a:ext cx="4770904" cy="347806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0" tIns="0" rIns="0" bIns="0"/>
          <a:lstStyle/>
          <a:p>
            <a:pPr marL="76930" indent="-76930">
              <a:lnSpc>
                <a:spcPct val="93000"/>
              </a:lnSpc>
              <a:spcBef>
                <a:spcPct val="0"/>
              </a:spcBef>
              <a:buSzPct val="45000"/>
              <a:tabLst>
                <a:tab pos="649628" algn="l"/>
                <a:tab pos="1299256" algn="l"/>
                <a:tab pos="1948884" algn="l"/>
                <a:tab pos="2598511" algn="l"/>
                <a:tab pos="3248139" algn="l"/>
                <a:tab pos="3897767" algn="l"/>
                <a:tab pos="4547395" algn="l"/>
              </a:tabLst>
            </a:pPr>
            <a:r>
              <a:rPr lang="en-GB" dirty="0">
                <a:latin typeface="Arial" charset="0"/>
                <a:ea typeface="msgothic" charset="0"/>
                <a:cs typeface="msgothic" charset="0"/>
              </a:rPr>
              <a:t>Figure 11.  Partial anterior disk displacement. Sagittal MR image (2,800/15) of TMJ with the jaw closed shows the posterior band (arrow), which is at the 10 o'clock position.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9DFE7B-70B3-471D-B154-B15F325480CA}" type="slidenum">
              <a:rPr lang="en-US"/>
              <a:pPr/>
              <a:t>22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4DC72-BDA3-46EE-887A-77F5EB93B19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796547-735C-4B52-A94A-20F107257D8A}" type="slidenum">
              <a:rPr lang="en-US"/>
              <a:pPr/>
              <a:t>38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chronic inflammatory processes</a:t>
            </a:r>
          </a:p>
          <a:p>
            <a:r>
              <a:rPr lang="en-US"/>
              <a:t>Pain - afferent input from the joint receptors during joint dysfunction</a:t>
            </a:r>
          </a:p>
          <a:p>
            <a:r>
              <a:rPr lang="en-US"/>
              <a:t>Emotional stress -sympathetic nervous system response</a:t>
            </a:r>
          </a:p>
          <a:p>
            <a:r>
              <a:rPr lang="en-US"/>
              <a:t>Habit - clenching teeth</a:t>
            </a:r>
          </a:p>
          <a:p>
            <a:r>
              <a:rPr lang="en-US"/>
              <a:t>Muscle tendon injury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4DC72-BDA3-46EE-887A-77F5EB93B195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099563-E50B-4600-B440-D69C8571AE43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71175D-5AA8-4451-AF9C-74CC2E60A3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7E69A7-2797-44F5-8AA8-CF587A10E9A5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71175D-5AA8-4451-AF9C-74CC2E60A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113F4-ABDB-4729-B605-245B9CECF028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71175D-5AA8-4451-AF9C-74CC2E60A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CE1F0A-30BE-4DDF-982F-B974D3025F61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FA70D96-251F-44F6-91E1-69138AFCCD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B2D6DDF-9E83-4F5D-A9A6-CE6F2B9A4844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F54CC48-92BD-4C8C-B5D1-28821096A3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EAE37E-653E-4C2A-83E5-6F84B65604FA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71175D-5AA8-4451-AF9C-74CC2E60A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A2F2E8-B9D4-472F-AAAB-28C0AE69B772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71175D-5AA8-4451-AF9C-74CC2E60A3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F3A28-88B7-4256-B30E-08A3D7E8EDFC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71175D-5AA8-4451-AF9C-74CC2E60A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3723F-C614-4A0A-87AA-90CC60C4231E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71175D-5AA8-4451-AF9C-74CC2E60A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9E42D6-05AD-4169-B01F-BD45DA70BB92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71175D-5AA8-4451-AF9C-74CC2E60A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08EA1-8380-4227-8085-053DCF2ECB84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71175D-5AA8-4451-AF9C-74CC2E60A3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A5A515-B25B-4DF2-B1D6-0B187F03C6B9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71175D-5AA8-4451-AF9C-74CC2E60A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D7BB3F-7DC6-47A3-95C2-1283231C8826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71175D-5AA8-4451-AF9C-74CC2E60A3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EBB7BD6-DB12-4D25-A421-62CD51F79FE8}" type="datetime1">
              <a:rPr lang="en-US" smtClean="0"/>
              <a:pPr/>
              <a:t>7/17/2012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E71175D-5AA8-4451-AF9C-74CC2E60A3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56" r:id="rId12"/>
    <p:sldLayoutId id="2147483857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wmf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wmf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3.xml"/><Relationship Id="rId4" Type="http://schemas.openxmlformats.org/officeDocument/2006/relationships/image" Target="../media/image8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cities.com/dentalsem/TemporomandibularDisorders.html" TargetMode="Externa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rmc.rochester.edu/smd/Rad/tmj.htm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Pathology and Medical Management TMJ </a:t>
            </a:r>
            <a:br>
              <a:rPr lang="en-US" sz="4000"/>
            </a:br>
            <a:r>
              <a:rPr lang="en-US" sz="4000"/>
              <a:t>Disorders and Diseases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60" name="Picture 4" descr="msoD83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533400"/>
            <a:ext cx="7543800" cy="5562600"/>
          </a:xfrm>
          <a:prstGeom prst="rect">
            <a:avLst/>
          </a:prstGeom>
          <a:noFill/>
        </p:spPr>
      </p:pic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10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Stage II Disk Displacement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TM ligament continues to elongate, disk moves more medial and anterior on mandibular head.</a:t>
            </a:r>
          </a:p>
          <a:p>
            <a:pPr>
              <a:buFontTx/>
              <a:buNone/>
            </a:pPr>
            <a:r>
              <a:rPr lang="en-US" dirty="0"/>
              <a:t>  </a:t>
            </a:r>
          </a:p>
          <a:p>
            <a:r>
              <a:rPr lang="en-US" dirty="0"/>
              <a:t>Reduction on mouth opening, subluxation on </a:t>
            </a:r>
            <a:r>
              <a:rPr lang="en-US" dirty="0" smtClean="0"/>
              <a:t>closing</a:t>
            </a:r>
          </a:p>
          <a:p>
            <a:r>
              <a:rPr lang="en-US" dirty="0" smtClean="0"/>
              <a:t>Clicking: Early on opening and Late on closing</a:t>
            </a:r>
            <a:endParaRPr lang="en-US" dirty="0"/>
          </a:p>
          <a:p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11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325440" y="381640"/>
            <a:ext cx="8493120" cy="4147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1500" b="1" dirty="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rPr>
              <a:t>Figure 11.  Partial anterior disk displacement.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1200" y="6205612"/>
            <a:ext cx="1710720" cy="26786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6881" y="979303"/>
            <a:ext cx="4893120" cy="489363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126881" y="5972308"/>
            <a:ext cx="3918240" cy="2318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GB" sz="1100" b="1" dirty="0" err="1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rPr>
              <a:t>Sommer</a:t>
            </a:r>
            <a:r>
              <a:rPr lang="en-GB" sz="1100" b="1" dirty="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rPr>
              <a:t> O J et al. </a:t>
            </a:r>
            <a:r>
              <a:rPr lang="en-GB" sz="1100" b="1" dirty="0" err="1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rPr>
              <a:t>Radiographics</a:t>
            </a:r>
            <a:r>
              <a:rPr lang="en-GB" sz="1100" b="1" dirty="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rPr>
              <a:t> 2003;23:e14-e14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7920" y="6613175"/>
            <a:ext cx="4930560" cy="34707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77761" indent="-77761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en-GB" sz="900" dirty="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rPr>
              <a:t>©2003 by Radiological Society of North America</a:t>
            </a:r>
          </a:p>
        </p:txBody>
      </p:sp>
      <p:pic>
        <p:nvPicPr>
          <p:cNvPr id="7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600200"/>
            <a:ext cx="4035425" cy="4525963"/>
          </a:xfrm>
        </p:spPr>
        <p:txBody>
          <a:bodyPr>
            <a:normAutofit lnSpcReduction="10000"/>
          </a:bodyPr>
          <a:lstStyle/>
          <a:p>
            <a:r>
              <a:rPr lang="en-US" sz="2800" u="sng" dirty="0" smtClean="0"/>
              <a:t>Symptoms of 2:</a:t>
            </a:r>
            <a:endParaRPr lang="en-US" sz="2800" u="sng" dirty="0"/>
          </a:p>
          <a:p>
            <a:pPr lvl="1"/>
            <a:r>
              <a:rPr lang="en-US" sz="2400" dirty="0"/>
              <a:t>Reciprocal click early on opening and late on closing</a:t>
            </a:r>
          </a:p>
          <a:p>
            <a:pPr lvl="1"/>
            <a:r>
              <a:rPr lang="en-US" sz="2400" dirty="0"/>
              <a:t>Pain</a:t>
            </a:r>
          </a:p>
          <a:p>
            <a:endParaRPr lang="en-US" sz="2800" u="sng" dirty="0"/>
          </a:p>
          <a:p>
            <a:r>
              <a:rPr lang="en-US" sz="2800" u="sng" dirty="0"/>
              <a:t>Signs:</a:t>
            </a:r>
            <a:r>
              <a:rPr lang="en-US" sz="2800" dirty="0"/>
              <a:t> C curve upon mouth </a:t>
            </a:r>
            <a:r>
              <a:rPr lang="en-US" sz="2800" dirty="0" smtClean="0"/>
              <a:t>opening: goes back and lateral towards dysfunctional side.</a:t>
            </a:r>
            <a:endParaRPr lang="en-US" sz="2800" dirty="0"/>
          </a:p>
          <a:p>
            <a:pPr>
              <a:buFontTx/>
              <a:buNone/>
            </a:pPr>
            <a:endParaRPr lang="en-US" sz="2800" dirty="0"/>
          </a:p>
          <a:p>
            <a:endParaRPr lang="en-US" sz="2800" dirty="0"/>
          </a:p>
        </p:txBody>
      </p:sp>
      <p:pic>
        <p:nvPicPr>
          <p:cNvPr id="21508" name="Picture 4" descr="msoB63CA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45732" y="2109054"/>
            <a:ext cx="3843536" cy="3508255"/>
          </a:xfrm>
          <a:noFill/>
          <a:ln/>
        </p:spPr>
      </p:pic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4CC48-92BD-4C8C-B5D1-28821096A337}" type="slidenum">
              <a:rPr lang="en-US" smtClean="0"/>
              <a:pPr/>
              <a:t>13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Open Lock: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 Potential to occur from Stage II on</a:t>
            </a:r>
          </a:p>
          <a:p>
            <a:endParaRPr lang="en-US"/>
          </a:p>
          <a:p>
            <a:r>
              <a:rPr lang="en-US"/>
              <a:t>Signs:  two opening clicks</a:t>
            </a:r>
          </a:p>
          <a:p>
            <a:pPr lvl="2"/>
            <a:r>
              <a:rPr lang="en-US"/>
              <a:t>Two closing clicks</a:t>
            </a:r>
          </a:p>
          <a:p>
            <a:pPr lvl="2"/>
            <a:r>
              <a:rPr lang="en-US"/>
              <a:t>Condyle can be prevented from slipping back in place if disk lies too posterior to the condyle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14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Stage III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Significant TM ligament elongation overstretching occurs causing posterior ligament elongation, disk shape distorted.</a:t>
            </a:r>
          </a:p>
          <a:p>
            <a:r>
              <a:rPr lang="en-US" dirty="0"/>
              <a:t>Condyle loses vertical height </a:t>
            </a:r>
          </a:p>
          <a:p>
            <a:r>
              <a:rPr lang="en-US" dirty="0"/>
              <a:t>Capsule becomes shortened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15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u="sng" dirty="0" smtClean="0"/>
              <a:t>Symptoms 3</a:t>
            </a:r>
            <a:r>
              <a:rPr lang="en-US" sz="2800" dirty="0" smtClean="0"/>
              <a:t>:  </a:t>
            </a:r>
            <a:r>
              <a:rPr lang="en-US" sz="2800" dirty="0"/>
              <a:t>click is more consistent</a:t>
            </a:r>
            <a:br>
              <a:rPr lang="en-US" sz="2800" dirty="0"/>
            </a:br>
            <a:r>
              <a:rPr lang="en-US" sz="2800" dirty="0"/>
              <a:t>Click occurs later on opening and earlier on closing</a:t>
            </a:r>
          </a:p>
          <a:p>
            <a:pPr lvl="1"/>
            <a:r>
              <a:rPr lang="en-US" sz="2400" dirty="0"/>
              <a:t>Most </a:t>
            </a:r>
            <a:r>
              <a:rPr lang="en-US" sz="2400" u="sng" dirty="0"/>
              <a:t>painful s</a:t>
            </a:r>
            <a:r>
              <a:rPr lang="en-US" sz="2400" dirty="0"/>
              <a:t>tage</a:t>
            </a:r>
          </a:p>
          <a:p>
            <a:endParaRPr lang="en-US" sz="2800" dirty="0"/>
          </a:p>
          <a:p>
            <a:r>
              <a:rPr lang="en-US" sz="2800" u="sng" dirty="0"/>
              <a:t>Signs</a:t>
            </a:r>
            <a:r>
              <a:rPr lang="en-US" sz="2800" dirty="0"/>
              <a:t>:  </a:t>
            </a:r>
          </a:p>
          <a:p>
            <a:pPr lvl="1"/>
            <a:r>
              <a:rPr lang="en-US" sz="2400" dirty="0"/>
              <a:t>C curve </a:t>
            </a:r>
          </a:p>
          <a:p>
            <a:pPr lvl="1"/>
            <a:r>
              <a:rPr lang="en-US" sz="2400" u="sng" dirty="0">
                <a:solidFill>
                  <a:srgbClr val="FF0000"/>
                </a:solidFill>
              </a:rPr>
              <a:t>Limited range </a:t>
            </a:r>
            <a:r>
              <a:rPr lang="en-US" sz="2400" dirty="0"/>
              <a:t>of mouth opening to 25 to 30 </a:t>
            </a:r>
            <a:r>
              <a:rPr lang="en-US" sz="2400" dirty="0" smtClean="0"/>
              <a:t>mm, just below functional:  35mm is limit.   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16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Closed Lock condition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Closed lock: sudden limitation of jaw opening</a:t>
            </a:r>
          </a:p>
          <a:p>
            <a:pPr lvl="1"/>
            <a:r>
              <a:rPr lang="en-US"/>
              <a:t>Disk is permanently lodged anteriorly and interferes with normal rotation and translation of the joint</a:t>
            </a:r>
          </a:p>
          <a:p>
            <a:pPr lvl="1"/>
            <a:r>
              <a:rPr lang="en-US"/>
              <a:t>Hard end-feel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17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Stage IV: Rotational Displacement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Symptoms:  Pain</a:t>
            </a:r>
          </a:p>
          <a:p>
            <a:endParaRPr lang="en-US"/>
          </a:p>
          <a:p>
            <a:r>
              <a:rPr lang="en-US"/>
              <a:t>Signs:</a:t>
            </a:r>
          </a:p>
          <a:p>
            <a:pPr lvl="1"/>
            <a:r>
              <a:rPr lang="en-US"/>
              <a:t>Clicking rare or single opening click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18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Stage V: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Signs:  radiographic degenerative changes on condylar head, articular eminences (less often)</a:t>
            </a:r>
          </a:p>
          <a:p>
            <a:r>
              <a:rPr lang="en-US"/>
              <a:t>Evidence of remodeling (sclerosis) and osteophytes</a:t>
            </a:r>
          </a:p>
          <a:p>
            <a:r>
              <a:rPr lang="en-US"/>
              <a:t>Marked deformity of disk, thickening of disk and shape change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19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     this is for your information only,  </a:t>
            </a:r>
          </a:p>
          <a:p>
            <a:r>
              <a:rPr lang="en-US" dirty="0" smtClean="0"/>
              <a:t>             it won’t be used for the exam</a:t>
            </a:r>
          </a:p>
          <a:p>
            <a:endParaRPr lang="en-US" dirty="0" smtClean="0"/>
          </a:p>
          <a:p>
            <a:r>
              <a:rPr lang="en-US" dirty="0" smtClean="0"/>
              <a:t>              important to know for exam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2057400" y="30480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371600"/>
            <a:ext cx="990600" cy="1303630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C.  </a:t>
            </a:r>
            <a:r>
              <a:rPr lang="en-US" sz="3600" dirty="0" err="1"/>
              <a:t>Anteromedial</a:t>
            </a:r>
            <a:r>
              <a:rPr lang="en-US" sz="3600" dirty="0"/>
              <a:t> Disk Displacement with Intermittent </a:t>
            </a:r>
            <a:r>
              <a:rPr lang="en-US" sz="3600" b="1" u="sng" dirty="0">
                <a:solidFill>
                  <a:srgbClr val="FF0000"/>
                </a:solidFill>
              </a:rPr>
              <a:t>Locking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Disk is displaced</a:t>
            </a:r>
          </a:p>
          <a:p>
            <a:r>
              <a:rPr lang="en-US" dirty="0"/>
              <a:t>Shape is deformed over time from biconcave to biconvex</a:t>
            </a:r>
          </a:p>
          <a:p>
            <a:endParaRPr lang="en-US" dirty="0"/>
          </a:p>
          <a:p>
            <a:r>
              <a:rPr lang="en-US" dirty="0"/>
              <a:t>Symptoms:  intermittent locking in the am or after a period of clenching or chewing on involved </a:t>
            </a:r>
            <a:r>
              <a:rPr lang="en-US" dirty="0" smtClean="0"/>
              <a:t>side, </a:t>
            </a:r>
            <a:r>
              <a:rPr lang="en-US" dirty="0" err="1" smtClean="0"/>
              <a:t>brucsizum</a:t>
            </a:r>
            <a:r>
              <a:rPr lang="en-US" dirty="0" smtClean="0"/>
              <a:t> (teeth clenching @ night) 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20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D. </a:t>
            </a:r>
            <a:r>
              <a:rPr lang="en-US" sz="3200" dirty="0" err="1"/>
              <a:t>Anteromedial</a:t>
            </a:r>
            <a:r>
              <a:rPr lang="en-US" sz="3200" dirty="0"/>
              <a:t> Disk Displacement </a:t>
            </a:r>
            <a:r>
              <a:rPr lang="en-US" sz="3200" u="sng" dirty="0"/>
              <a:t>without</a:t>
            </a:r>
            <a:r>
              <a:rPr lang="en-US" sz="3200" dirty="0"/>
              <a:t> Reduction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Definition:  change of the disk-condyle structural relationship which is maintained during mandibular translation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Disk remains displaced with a closed-lock occurring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Lose: contact with </a:t>
            </a:r>
            <a:r>
              <a:rPr lang="en-US" sz="2400" u="sng" dirty="0"/>
              <a:t>condyle</a:t>
            </a:r>
            <a:r>
              <a:rPr lang="en-US" sz="2400" dirty="0"/>
              <a:t>, disk and articular eminence of condyle which </a:t>
            </a:r>
            <a:r>
              <a:rPr lang="en-US" sz="2400" u="sng" dirty="0"/>
              <a:t>prevents </a:t>
            </a:r>
            <a:r>
              <a:rPr lang="en-US" sz="2400" u="sng" dirty="0" smtClean="0"/>
              <a:t>posterior translation </a:t>
            </a:r>
            <a:r>
              <a:rPr lang="en-US" sz="2400" u="sng" dirty="0"/>
              <a:t>from occurring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Signs: 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Deviation of mandible towards involved side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Marked limitation of lateral deviation to contralateral side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21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Internal Derangement </a:t>
            </a:r>
            <a:br>
              <a:rPr lang="en-US"/>
            </a:br>
            <a:r>
              <a:rPr lang="en-US"/>
              <a:t>of the Disk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 Deviation in Form</a:t>
            </a:r>
          </a:p>
          <a:p>
            <a:pPr lvl="1">
              <a:lnSpc>
                <a:spcPct val="90000"/>
              </a:lnSpc>
            </a:pPr>
            <a:r>
              <a:rPr lang="en-US"/>
              <a:t>Frictional Disk Incoordination: </a:t>
            </a:r>
          </a:p>
          <a:p>
            <a:pPr lvl="2">
              <a:lnSpc>
                <a:spcPct val="90000"/>
              </a:lnSpc>
            </a:pPr>
            <a:r>
              <a:rPr lang="en-US"/>
              <a:t>Definition:  intra-articular disk adheres to the eminence</a:t>
            </a:r>
          </a:p>
          <a:p>
            <a:pPr lvl="2">
              <a:lnSpc>
                <a:spcPct val="90000"/>
              </a:lnSpc>
            </a:pPr>
            <a:r>
              <a:rPr lang="en-US"/>
              <a:t>Onset:  </a:t>
            </a:r>
          </a:p>
          <a:p>
            <a:pPr lvl="2">
              <a:lnSpc>
                <a:spcPct val="90000"/>
              </a:lnSpc>
            </a:pPr>
            <a:r>
              <a:rPr lang="en-US"/>
              <a:t>Etiology:  loss of lubrication, roughness in the articular surface</a:t>
            </a:r>
          </a:p>
          <a:p>
            <a:pPr lvl="2">
              <a:lnSpc>
                <a:spcPct val="90000"/>
              </a:lnSpc>
            </a:pPr>
            <a:r>
              <a:rPr lang="en-US"/>
              <a:t>Signs:  loss of translatory glide</a:t>
            </a:r>
          </a:p>
          <a:p>
            <a:pPr lvl="3">
              <a:lnSpc>
                <a:spcPct val="90000"/>
              </a:lnSpc>
            </a:pPr>
            <a:r>
              <a:rPr lang="en-US"/>
              <a:t>opening click         </a:t>
            </a:r>
          </a:p>
          <a:p>
            <a:pPr lvl="2">
              <a:lnSpc>
                <a:spcPct val="90000"/>
              </a:lnSpc>
            </a:pPr>
            <a:r>
              <a:rPr lang="en-US"/>
              <a:t> Symptoms:  minimal discomfort with the click           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22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Deviation in Form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/>
              <a:t>Articular Surface Defects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Definition:  articulating surface has a roughed area or a change in the articular cartilage which doesn’t allow smooth rolling or gliding during opening and closing of the mouth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Etiology: 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Signs:  reciprocal click during opening and closing of the mouth</a:t>
            </a:r>
          </a:p>
          <a:p>
            <a:pPr lvl="2">
              <a:lnSpc>
                <a:spcPct val="90000"/>
              </a:lnSpc>
            </a:pPr>
            <a:r>
              <a:rPr lang="en-US" sz="2200"/>
              <a:t>Lateral deviation on opening</a:t>
            </a:r>
          </a:p>
          <a:p>
            <a:pPr lvl="1">
              <a:lnSpc>
                <a:spcPct val="90000"/>
              </a:lnSpc>
            </a:pPr>
            <a:endParaRPr lang="en-US" sz="2400"/>
          </a:p>
          <a:p>
            <a:pPr lvl="1">
              <a:lnSpc>
                <a:spcPct val="90000"/>
              </a:lnSpc>
            </a:pPr>
            <a:endParaRPr lang="en-US" sz="2400"/>
          </a:p>
          <a:p>
            <a:pPr lvl="2">
              <a:lnSpc>
                <a:spcPct val="90000"/>
              </a:lnSpc>
              <a:buFontTx/>
              <a:buNone/>
            </a:pPr>
            <a:endParaRPr lang="en-US" sz="220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23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Deviation in Form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Disk Thinning and perforation</a:t>
            </a:r>
          </a:p>
          <a:p>
            <a:pPr lvl="1">
              <a:lnSpc>
                <a:spcPct val="90000"/>
              </a:lnSpc>
            </a:pPr>
            <a:r>
              <a:rPr lang="en-US"/>
              <a:t>Etiology:  application of excessive pressure on the TMJ, overloading with teeth together</a:t>
            </a:r>
          </a:p>
          <a:p>
            <a:pPr lvl="1">
              <a:lnSpc>
                <a:spcPct val="90000"/>
              </a:lnSpc>
            </a:pPr>
            <a:r>
              <a:rPr lang="en-US"/>
              <a:t>Symptoms:  variable joint tenderness, muscle pain</a:t>
            </a:r>
          </a:p>
          <a:p>
            <a:pPr lvl="1">
              <a:lnSpc>
                <a:spcPct val="90000"/>
              </a:lnSpc>
            </a:pPr>
            <a:r>
              <a:rPr lang="en-US"/>
              <a:t>Signs:  grating sound, crepitus during opening and closing</a:t>
            </a:r>
          </a:p>
          <a:p>
            <a:pPr lvl="1">
              <a:lnSpc>
                <a:spcPct val="90000"/>
              </a:lnSpc>
            </a:pPr>
            <a:r>
              <a:rPr lang="en-US"/>
              <a:t>DX: made with medical imaging studies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24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Hypermobility and Dislocation</a:t>
            </a:r>
            <a:br>
              <a:rPr lang="en-US" sz="4000"/>
            </a:br>
            <a:endParaRPr lang="en-US" sz="4000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-Hyper: at risk for a locked open mouth. </a:t>
            </a:r>
            <a:endParaRPr lang="en-US" dirty="0"/>
          </a:p>
          <a:p>
            <a:r>
              <a:rPr lang="en-US" dirty="0"/>
              <a:t>Subluxation</a:t>
            </a:r>
          </a:p>
          <a:p>
            <a:endParaRPr lang="en-US" dirty="0"/>
          </a:p>
          <a:p>
            <a:r>
              <a:rPr lang="en-US" dirty="0" smtClean="0"/>
              <a:t>Dislocation</a:t>
            </a:r>
          </a:p>
          <a:p>
            <a:endParaRPr lang="en-US" dirty="0" smtClean="0"/>
          </a:p>
          <a:p>
            <a:r>
              <a:rPr lang="en-US" dirty="0" smtClean="0"/>
              <a:t>Hypomobility: capsular </a:t>
            </a:r>
            <a:r>
              <a:rPr lang="en-US" dirty="0" err="1" smtClean="0"/>
              <a:t>vs</a:t>
            </a:r>
            <a:r>
              <a:rPr lang="en-US" dirty="0" smtClean="0"/>
              <a:t> adhesive disk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25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A.  Joint Subluxation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Mandibular Head Subluxation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		1.  Biomechanical considerations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		2.  Arthrokinematic dysfunctions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			a.  max. rotation occurs before 		     translation begins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			b.  maximum translation occurs 		     and a shift of condyle and 			     disk as a unit occurs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26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Subluxation versus Reduction of Displaced Disk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Subluxed</a:t>
            </a:r>
            <a:r>
              <a:rPr lang="en-US" dirty="0"/>
              <a:t> Disk:</a:t>
            </a:r>
          </a:p>
          <a:p>
            <a:pPr lvl="1"/>
            <a:r>
              <a:rPr lang="en-US" dirty="0"/>
              <a:t>Occurs only on wide opening</a:t>
            </a:r>
          </a:p>
          <a:p>
            <a:pPr lvl="1"/>
            <a:r>
              <a:rPr lang="en-US" dirty="0"/>
              <a:t>Does not occur with protrusion or lateral deviation</a:t>
            </a:r>
          </a:p>
          <a:p>
            <a:pPr lvl="1"/>
            <a:r>
              <a:rPr lang="en-US" dirty="0"/>
              <a:t>Pain is not always present</a:t>
            </a:r>
          </a:p>
          <a:p>
            <a:r>
              <a:rPr lang="en-US" dirty="0" smtClean="0"/>
              <a:t>Reduction </a:t>
            </a:r>
            <a:r>
              <a:rPr lang="en-US" dirty="0"/>
              <a:t>Disk:</a:t>
            </a:r>
          </a:p>
          <a:p>
            <a:pPr lvl="1"/>
            <a:r>
              <a:rPr lang="en-US" dirty="0"/>
              <a:t>Occurs on </a:t>
            </a:r>
            <a:r>
              <a:rPr lang="en-US" dirty="0" smtClean="0"/>
              <a:t>opening for stage I, </a:t>
            </a:r>
            <a:r>
              <a:rPr lang="en-US" dirty="0"/>
              <a:t>closing (except in stage 1) and protrusion and </a:t>
            </a:r>
            <a:r>
              <a:rPr lang="en-US" dirty="0" smtClean="0"/>
              <a:t>contra-lateral </a:t>
            </a:r>
            <a:r>
              <a:rPr lang="en-US" dirty="0"/>
              <a:t>lateral deviation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27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 Joint Dislocation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Condyle moves outside of the physiological boundaries of the joint</a:t>
            </a:r>
          </a:p>
          <a:p>
            <a:endParaRPr lang="en-US" sz="2800" dirty="0"/>
          </a:p>
          <a:p>
            <a:r>
              <a:rPr lang="en-US" sz="2800" dirty="0"/>
              <a:t>Etiology:  </a:t>
            </a:r>
            <a:r>
              <a:rPr lang="en-US" sz="2800" dirty="0" smtClean="0"/>
              <a:t>yawning</a:t>
            </a:r>
            <a:r>
              <a:rPr lang="en-US" sz="2800" dirty="0"/>
              <a:t> </a:t>
            </a:r>
            <a:r>
              <a:rPr lang="en-US" sz="2800" dirty="0" smtClean="0"/>
              <a:t>(to wide), </a:t>
            </a:r>
            <a:r>
              <a:rPr lang="en-US" sz="2800" dirty="0"/>
              <a:t>singing, sleeping with head on forearm, excessive tooth abrasion, malocclusion, </a:t>
            </a:r>
            <a:r>
              <a:rPr lang="en-US" sz="2800" dirty="0" smtClean="0"/>
              <a:t>over-closure </a:t>
            </a:r>
            <a:r>
              <a:rPr lang="en-US" sz="2800" dirty="0"/>
              <a:t>and trauma</a:t>
            </a:r>
          </a:p>
          <a:p>
            <a:endParaRPr lang="en-US" sz="2800" u="sng" dirty="0"/>
          </a:p>
          <a:p>
            <a:r>
              <a:rPr lang="en-US" sz="2800" u="sng" dirty="0" err="1"/>
              <a:t>Sx</a:t>
            </a:r>
            <a:r>
              <a:rPr lang="en-US" sz="2800" dirty="0"/>
              <a:t>:  open lock position mouth is unable to close, locked open</a:t>
            </a:r>
          </a:p>
          <a:p>
            <a:endParaRPr lang="fr-FR" sz="2800" u="sng" dirty="0"/>
          </a:p>
          <a:p>
            <a:r>
              <a:rPr lang="fr-FR" sz="2800" u="sng" dirty="0" err="1"/>
              <a:t>Rx</a:t>
            </a:r>
            <a:r>
              <a:rPr lang="fr-FR" sz="2800" dirty="0"/>
              <a:t>:  manipulation, </a:t>
            </a:r>
            <a:r>
              <a:rPr lang="fr-FR" sz="2800" dirty="0" err="1"/>
              <a:t>splint</a:t>
            </a:r>
            <a:r>
              <a:rPr lang="en-US" sz="2800" dirty="0"/>
              <a:t> </a:t>
            </a:r>
          </a:p>
          <a:p>
            <a:endParaRPr lang="en-US" sz="2800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28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Ankylosis</a:t>
            </a:r>
            <a:r>
              <a:rPr lang="en-US" dirty="0" smtClean="0"/>
              <a:t>: stuck</a:t>
            </a:r>
            <a:endParaRPr lang="en-US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25900" cy="4525963"/>
          </a:xfrm>
        </p:spPr>
        <p:txBody>
          <a:bodyPr/>
          <a:lstStyle/>
          <a:p>
            <a:r>
              <a:rPr lang="en-US" dirty="0"/>
              <a:t>Fusion of TM joint</a:t>
            </a:r>
          </a:p>
          <a:p>
            <a:pPr lvl="1"/>
            <a:r>
              <a:rPr lang="en-US" dirty="0"/>
              <a:t>Fibrosis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Bony</a:t>
            </a:r>
          </a:p>
          <a:p>
            <a:pPr lvl="1"/>
            <a:endParaRPr lang="en-US" dirty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60900" y="1600200"/>
            <a:ext cx="4025900" cy="4525963"/>
          </a:xfrm>
        </p:spPr>
        <p:txBody>
          <a:bodyPr/>
          <a:lstStyle/>
          <a:p>
            <a:r>
              <a:rPr lang="en-US" dirty="0"/>
              <a:t>Symptoms: </a:t>
            </a:r>
          </a:p>
          <a:p>
            <a:pPr lvl="1"/>
            <a:r>
              <a:rPr lang="en-US" dirty="0"/>
              <a:t>Opposite side may become painful</a:t>
            </a:r>
          </a:p>
          <a:p>
            <a:pPr lvl="1">
              <a:buFontTx/>
              <a:buNone/>
            </a:pPr>
            <a:endParaRPr lang="en-US" dirty="0"/>
          </a:p>
          <a:p>
            <a:r>
              <a:rPr lang="en-US" dirty="0"/>
              <a:t>Signs: </a:t>
            </a:r>
          </a:p>
          <a:p>
            <a:pPr lvl="1"/>
            <a:r>
              <a:rPr lang="en-US" dirty="0"/>
              <a:t>Decreased ROM</a:t>
            </a:r>
          </a:p>
          <a:p>
            <a:pPr lvl="1"/>
            <a:r>
              <a:rPr lang="en-US" dirty="0"/>
              <a:t>C curve on mouth </a:t>
            </a:r>
            <a:r>
              <a:rPr lang="en-US" dirty="0" smtClean="0"/>
              <a:t>opening</a:t>
            </a:r>
          </a:p>
          <a:p>
            <a:r>
              <a:rPr lang="en-US" dirty="0" err="1" smtClean="0"/>
              <a:t>Tx</a:t>
            </a:r>
            <a:endParaRPr lang="en-US" dirty="0" smtClean="0"/>
          </a:p>
          <a:p>
            <a:pPr lvl="1"/>
            <a:r>
              <a:rPr lang="en-US" dirty="0" smtClean="0"/>
              <a:t>How to f(x) with it.</a:t>
            </a:r>
            <a:endParaRPr lang="en-US" dirty="0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29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Temporomandibular</a:t>
            </a:r>
            <a:r>
              <a:rPr lang="en-US" dirty="0" smtClean="0"/>
              <a:t> Joint Imaging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295400"/>
            <a:ext cx="3657600" cy="4663440"/>
          </a:xfrm>
        </p:spPr>
        <p:txBody>
          <a:bodyPr>
            <a:noAutofit/>
          </a:bodyPr>
          <a:lstStyle/>
          <a:p>
            <a:r>
              <a:rPr lang="en-US" sz="2400" dirty="0" smtClean="0"/>
              <a:t>Radiography: </a:t>
            </a:r>
          </a:p>
          <a:p>
            <a:pPr lvl="1"/>
            <a:r>
              <a:rPr lang="en-US" dirty="0" smtClean="0"/>
              <a:t>Fractures which might occur.</a:t>
            </a:r>
          </a:p>
          <a:p>
            <a:pPr lvl="1"/>
            <a:r>
              <a:rPr lang="en-US" dirty="0" smtClean="0"/>
              <a:t>Can also get an idea of the joint position </a:t>
            </a:r>
          </a:p>
          <a:p>
            <a:r>
              <a:rPr lang="en-US" sz="2400" dirty="0" smtClean="0"/>
              <a:t>Generally not as useful as other types of imaging studies</a:t>
            </a:r>
          </a:p>
          <a:p>
            <a:r>
              <a:rPr lang="en-US" sz="2400" dirty="0" smtClean="0"/>
              <a:t>Standard Views:</a:t>
            </a:r>
          </a:p>
          <a:p>
            <a:pPr lvl="1"/>
            <a:r>
              <a:rPr lang="en-US" dirty="0" err="1" smtClean="0"/>
              <a:t>Transcranial</a:t>
            </a:r>
            <a:r>
              <a:rPr lang="en-US" dirty="0" smtClean="0"/>
              <a:t> View</a:t>
            </a:r>
          </a:p>
          <a:p>
            <a:pPr lvl="1"/>
            <a:r>
              <a:rPr lang="en-US" dirty="0" err="1" smtClean="0"/>
              <a:t>Submentovertex</a:t>
            </a:r>
            <a:r>
              <a:rPr lang="en-US" dirty="0" smtClean="0"/>
              <a:t> view</a:t>
            </a:r>
          </a:p>
          <a:p>
            <a:pPr lvl="1"/>
            <a:r>
              <a:rPr lang="en-US" dirty="0" err="1" smtClean="0"/>
              <a:t>Cephalometry</a:t>
            </a:r>
            <a:r>
              <a:rPr lang="en-US" dirty="0" smtClean="0"/>
              <a:t>: lateral views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MRI:  T1-weighted </a:t>
            </a:r>
            <a:r>
              <a:rPr lang="en-US" dirty="0" err="1" smtClean="0"/>
              <a:t>sagittal</a:t>
            </a:r>
            <a:r>
              <a:rPr lang="en-US" dirty="0" smtClean="0"/>
              <a:t> images are the method of choice for TMJ examination.</a:t>
            </a:r>
          </a:p>
          <a:p>
            <a:pPr lvl="1"/>
            <a:r>
              <a:rPr lang="en-US" dirty="0" err="1" smtClean="0"/>
              <a:t>Articular</a:t>
            </a:r>
            <a:r>
              <a:rPr lang="en-US" dirty="0" smtClean="0"/>
              <a:t> disk position</a:t>
            </a:r>
          </a:p>
          <a:p>
            <a:endParaRPr lang="en-US" dirty="0" smtClean="0"/>
          </a:p>
          <a:p>
            <a:r>
              <a:rPr lang="en-US" dirty="0" smtClean="0"/>
              <a:t>T2 weighted images</a:t>
            </a:r>
          </a:p>
          <a:p>
            <a:pPr lvl="1"/>
            <a:r>
              <a:rPr lang="en-US" dirty="0" err="1" smtClean="0"/>
              <a:t>Periarticular</a:t>
            </a:r>
            <a:r>
              <a:rPr lang="en-US" dirty="0" smtClean="0"/>
              <a:t> changes</a:t>
            </a:r>
          </a:p>
          <a:p>
            <a:pPr lvl="1"/>
            <a:r>
              <a:rPr lang="en-US" dirty="0" smtClean="0"/>
              <a:t>Joint effusions</a:t>
            </a:r>
          </a:p>
          <a:p>
            <a:endParaRPr lang="en-US" dirty="0" smtClean="0"/>
          </a:p>
          <a:p>
            <a:r>
              <a:rPr lang="en-US" dirty="0" smtClean="0"/>
              <a:t>CT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Adhesive Disk Hypomobility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Definition:  intra-articular formation of adhesions within the disk</a:t>
            </a:r>
          </a:p>
          <a:p>
            <a:pPr lvl="1"/>
            <a:r>
              <a:rPr lang="en-US"/>
              <a:t>Usually in the superior joint cavity, causes loss of condylar translation</a:t>
            </a:r>
          </a:p>
          <a:p>
            <a:pPr lvl="1"/>
            <a:endParaRPr lang="en-US"/>
          </a:p>
          <a:p>
            <a:pPr lvl="1"/>
            <a:r>
              <a:rPr lang="en-US"/>
              <a:t>Condylar displacement of disk may occur</a:t>
            </a:r>
          </a:p>
          <a:p>
            <a:pPr lvl="1"/>
            <a:endParaRPr lang="en-US"/>
          </a:p>
          <a:p>
            <a:pPr lvl="1"/>
            <a:r>
              <a:rPr lang="en-US"/>
              <a:t>Distortion of disk on mouth opening</a:t>
            </a:r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30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Adhesive </a:t>
            </a:r>
            <a:r>
              <a:rPr lang="en-US" dirty="0" err="1" smtClean="0"/>
              <a:t>Hypomobile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Etiology:</a:t>
            </a:r>
          </a:p>
          <a:p>
            <a:pPr lvl="1"/>
            <a:r>
              <a:rPr lang="en-US"/>
              <a:t>Trauma: mild may only cause frictional disk incoordination or articular surface defect</a:t>
            </a:r>
          </a:p>
          <a:p>
            <a:pPr lvl="1"/>
            <a:r>
              <a:rPr lang="en-US"/>
              <a:t>Major: intra-articular bleeding, swelling, fibrosis can result</a:t>
            </a:r>
          </a:p>
          <a:p>
            <a:pPr lvl="2"/>
            <a:r>
              <a:rPr lang="en-US"/>
              <a:t>Restricts ROM</a:t>
            </a:r>
          </a:p>
          <a:p>
            <a:pPr lvl="2"/>
            <a:r>
              <a:rPr lang="en-US"/>
              <a:t>May progress to joint degeneration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31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u="sng" dirty="0" err="1"/>
              <a:t>Sx</a:t>
            </a:r>
            <a:r>
              <a:rPr lang="en-US" sz="2800" dirty="0"/>
              <a:t>:  Click –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Early is within 10 mm of opening,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Intermediate between 10 and 20 mm,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Late after 30 mm of opening. 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C/o a locking sensation</a:t>
            </a:r>
          </a:p>
          <a:p>
            <a:pPr>
              <a:lnSpc>
                <a:spcPct val="90000"/>
              </a:lnSpc>
            </a:pPr>
            <a:endParaRPr lang="en-US" sz="2800" u="sng" dirty="0"/>
          </a:p>
          <a:p>
            <a:pPr>
              <a:lnSpc>
                <a:spcPct val="90000"/>
              </a:lnSpc>
            </a:pPr>
            <a:r>
              <a:rPr lang="en-US" sz="2800" u="sng" dirty="0"/>
              <a:t>Signs</a:t>
            </a:r>
            <a:r>
              <a:rPr lang="en-US" sz="2800" dirty="0"/>
              <a:t>: 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mandible deviates away from the dysfunctional side during mouth opening </a:t>
            </a:r>
          </a:p>
          <a:p>
            <a:pPr lvl="1"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S-curve: jaw goes to both sides correcting and over-correcting. 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32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Inflammatory Conditions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Synovitis</a:t>
            </a:r>
            <a:r>
              <a:rPr lang="en-US" dirty="0"/>
              <a:t> and Capsulitis</a:t>
            </a:r>
          </a:p>
          <a:p>
            <a:pPr lvl="1"/>
            <a:r>
              <a:rPr lang="en-US" dirty="0" err="1" smtClean="0"/>
              <a:t>Retrodiscitis</a:t>
            </a:r>
            <a:endParaRPr lang="en-US" dirty="0"/>
          </a:p>
          <a:p>
            <a:r>
              <a:rPr lang="en-US" dirty="0"/>
              <a:t>Arthritic Conditions</a:t>
            </a:r>
          </a:p>
          <a:p>
            <a:pPr lvl="1"/>
            <a:r>
              <a:rPr lang="en-US" dirty="0"/>
              <a:t>Osteoarthritis</a:t>
            </a:r>
          </a:p>
          <a:p>
            <a:pPr lvl="1"/>
            <a:r>
              <a:rPr lang="en-US" dirty="0"/>
              <a:t>Rheumatoid Arthritis</a:t>
            </a:r>
          </a:p>
          <a:p>
            <a:pPr lvl="1"/>
            <a:r>
              <a:rPr lang="en-US" dirty="0"/>
              <a:t>Other Arthritic Conditions</a:t>
            </a:r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33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Capsulitis</a:t>
            </a:r>
            <a:br>
              <a:rPr lang="en-US" sz="4000"/>
            </a:br>
            <a:endParaRPr lang="en-US" sz="4000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80000"/>
              </a:lnSpc>
            </a:pPr>
            <a:r>
              <a:rPr lang="en-US" sz="2400"/>
              <a:t>SX:  continuous deep constant pain</a:t>
            </a:r>
          </a:p>
          <a:p>
            <a:pPr lvl="2">
              <a:lnSpc>
                <a:spcPct val="80000"/>
              </a:lnSpc>
            </a:pPr>
            <a:r>
              <a:rPr lang="en-US" sz="2200"/>
              <a:t>Originates in joint area</a:t>
            </a:r>
          </a:p>
          <a:p>
            <a:pPr lvl="2">
              <a:lnSpc>
                <a:spcPct val="80000"/>
              </a:lnSpc>
            </a:pPr>
            <a:r>
              <a:rPr lang="en-US" sz="2200"/>
              <a:t>Pain with mouth opening</a:t>
            </a:r>
          </a:p>
          <a:p>
            <a:pPr lvl="1">
              <a:lnSpc>
                <a:spcPct val="80000"/>
              </a:lnSpc>
            </a:pPr>
            <a:endParaRPr lang="en-US" sz="2400"/>
          </a:p>
          <a:p>
            <a:pPr lvl="1">
              <a:lnSpc>
                <a:spcPct val="80000"/>
              </a:lnSpc>
            </a:pPr>
            <a:r>
              <a:rPr lang="en-US" sz="2400"/>
              <a:t>Signs:  palpable pain with compression to the lateral pole of condyle</a:t>
            </a:r>
          </a:p>
          <a:p>
            <a:pPr lvl="2">
              <a:lnSpc>
                <a:spcPct val="80000"/>
              </a:lnSpc>
            </a:pPr>
            <a:r>
              <a:rPr lang="en-US" sz="2200"/>
              <a:t>Limitation of mouth opening</a:t>
            </a:r>
          </a:p>
          <a:p>
            <a:pPr lvl="2">
              <a:lnSpc>
                <a:spcPct val="80000"/>
              </a:lnSpc>
            </a:pPr>
            <a:r>
              <a:rPr lang="en-US" sz="2200"/>
              <a:t>Myospasms secondary to pain</a:t>
            </a:r>
          </a:p>
          <a:p>
            <a:pPr lvl="2">
              <a:lnSpc>
                <a:spcPct val="80000"/>
              </a:lnSpc>
            </a:pPr>
            <a:r>
              <a:rPr lang="en-US" sz="2200"/>
              <a:t>Tissue stretch end feel or empty end feel</a:t>
            </a:r>
          </a:p>
          <a:p>
            <a:pPr lvl="2">
              <a:lnSpc>
                <a:spcPct val="80000"/>
              </a:lnSpc>
            </a:pPr>
            <a:r>
              <a:rPr lang="en-US" sz="2200"/>
              <a:t>Decreased protrusion , may deviate to side of dysfunction</a:t>
            </a:r>
          </a:p>
          <a:p>
            <a:pPr lvl="2">
              <a:lnSpc>
                <a:spcPct val="80000"/>
              </a:lnSpc>
            </a:pPr>
            <a:r>
              <a:rPr lang="en-US" sz="2200"/>
              <a:t>Increase pain with passive stretch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34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Retrodiscitis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35425" cy="4525963"/>
          </a:xfrm>
        </p:spPr>
        <p:txBody>
          <a:bodyPr/>
          <a:lstStyle/>
          <a:p>
            <a:r>
              <a:rPr lang="en-US"/>
              <a:t>Anterior displacement of disk, condyle presses on posterior tissue causing an inflammatory reaction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1375" y="1600200"/>
            <a:ext cx="4035425" cy="4525963"/>
          </a:xfrm>
        </p:spPr>
        <p:txBody>
          <a:bodyPr/>
          <a:lstStyle/>
          <a:p>
            <a:pPr lvl="1">
              <a:lnSpc>
                <a:spcPct val="90000"/>
              </a:lnSpc>
              <a:buFontTx/>
              <a:buNone/>
            </a:pPr>
            <a:r>
              <a:rPr lang="en-US" dirty="0" err="1"/>
              <a:t>Hx</a:t>
            </a:r>
            <a:r>
              <a:rPr lang="en-US" dirty="0"/>
              <a:t>:  trauma, chronic </a:t>
            </a:r>
            <a:r>
              <a:rPr lang="en-US" dirty="0" err="1"/>
              <a:t>bruxing</a:t>
            </a:r>
            <a:endParaRPr lang="en-US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SX:  constant, dull, aching pain, aggravated by joint </a:t>
            </a:r>
            <a:r>
              <a:rPr lang="en-US" dirty="0" smtClean="0"/>
              <a:t>movement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 smtClean="0"/>
              <a:t>-closure puts it back into place. </a:t>
            </a:r>
            <a:endParaRPr lang="en-US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Signs:  empty end feel, acute malocclusion, decrease protrusion, pain with compression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35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Non-Articular Conditions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Muscle Spasms</a:t>
            </a:r>
          </a:p>
          <a:p>
            <a:pPr lvl="1"/>
            <a:r>
              <a:rPr lang="en-US"/>
              <a:t>Masseter</a:t>
            </a:r>
          </a:p>
          <a:p>
            <a:pPr lvl="1"/>
            <a:r>
              <a:rPr lang="en-US"/>
              <a:t>Temporalis</a:t>
            </a:r>
          </a:p>
          <a:p>
            <a:pPr lvl="1"/>
            <a:r>
              <a:rPr lang="en-US"/>
              <a:t>Lateral Pterygoid</a:t>
            </a:r>
          </a:p>
          <a:p>
            <a:pPr lvl="1"/>
            <a:r>
              <a:rPr lang="en-US"/>
              <a:t>Medial Pterygoid</a:t>
            </a:r>
          </a:p>
          <a:p>
            <a:r>
              <a:rPr lang="en-US"/>
              <a:t>Myositis</a:t>
            </a:r>
          </a:p>
          <a:p>
            <a:r>
              <a:rPr lang="en-US"/>
              <a:t>Myofascial Pain Syndrome </a:t>
            </a:r>
          </a:p>
          <a:p>
            <a:r>
              <a:rPr lang="en-US"/>
              <a:t>Muscle Contracture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36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Practice Pattern 4E: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Muscle Spasms</a:t>
            </a:r>
          </a:p>
          <a:p>
            <a:pPr lvl="1"/>
            <a:r>
              <a:rPr lang="en-US"/>
              <a:t>Causes:  trauma, occlusal imbalance, changes in vertical dimensions between teeth, immobilization, prolonged dental procedures, chronic teeth clenching, disease</a:t>
            </a:r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37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Three Categories of Muscle Spasms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800"/>
              <a:t>Protective Co-contraction:  muscle  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800"/>
              <a:t>      guarding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2400"/>
              <a:t>Causes: Chronic inflammatory process, emotional stress, habit, muscle tendon injury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2800"/>
          </a:p>
          <a:p>
            <a:pPr marL="609600" indent="-609600">
              <a:lnSpc>
                <a:spcPct val="90000"/>
              </a:lnSpc>
            </a:pPr>
            <a:r>
              <a:rPr lang="en-US" sz="2800"/>
              <a:t>Sx:  pain with active jaw movement </a:t>
            </a:r>
          </a:p>
          <a:p>
            <a:pPr marL="609600" indent="-609600">
              <a:lnSpc>
                <a:spcPct val="90000"/>
              </a:lnSpc>
            </a:pPr>
            <a:endParaRPr lang="en-US" sz="2800"/>
          </a:p>
          <a:p>
            <a:pPr marL="609600" indent="-609600">
              <a:lnSpc>
                <a:spcPct val="90000"/>
              </a:lnSpc>
            </a:pPr>
            <a:r>
              <a:rPr lang="en-US" sz="2800"/>
              <a:t>Signs:  pain with resisted movements, pain at end range with passive movements, empty end feel or muscle spasm end feel</a:t>
            </a:r>
          </a:p>
          <a:p>
            <a:pPr marL="609600" indent="-609600">
              <a:lnSpc>
                <a:spcPct val="90000"/>
              </a:lnSpc>
            </a:pPr>
            <a:endParaRPr lang="en-US" sz="2800"/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280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38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2.  Local Muscle Spasm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Protective muscle co-contraction, 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Leads to prolonged isometric contraction of muscle.  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Leads to decrease in blood flow, 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Inflammatory response, increase pain, increase muscle guarding, more pain</a:t>
            </a:r>
          </a:p>
          <a:p>
            <a:pPr>
              <a:lnSpc>
                <a:spcPct val="80000"/>
              </a:lnSpc>
            </a:pPr>
            <a:endParaRPr lang="en-US" sz="2400" u="sng"/>
          </a:p>
          <a:p>
            <a:pPr>
              <a:lnSpc>
                <a:spcPct val="80000"/>
              </a:lnSpc>
            </a:pPr>
            <a:r>
              <a:rPr lang="en-US" sz="2400" u="sng"/>
              <a:t>History</a:t>
            </a:r>
            <a:r>
              <a:rPr lang="en-US" sz="2400"/>
              <a:t>:  blow to face, dislocation of jaw</a:t>
            </a:r>
          </a:p>
          <a:p>
            <a:pPr>
              <a:lnSpc>
                <a:spcPct val="80000"/>
              </a:lnSpc>
            </a:pPr>
            <a:endParaRPr lang="en-US" sz="2400" u="sng"/>
          </a:p>
          <a:p>
            <a:pPr>
              <a:lnSpc>
                <a:spcPct val="80000"/>
              </a:lnSpc>
            </a:pPr>
            <a:r>
              <a:rPr lang="en-US" sz="2400" u="sng"/>
              <a:t>SX</a:t>
            </a:r>
            <a:r>
              <a:rPr lang="en-US" sz="2400"/>
              <a:t>:  periarticular, pain with chewing</a:t>
            </a:r>
          </a:p>
          <a:p>
            <a:pPr>
              <a:lnSpc>
                <a:spcPct val="80000"/>
              </a:lnSpc>
            </a:pPr>
            <a:endParaRPr lang="en-US" sz="2400" u="sng"/>
          </a:p>
          <a:p>
            <a:pPr>
              <a:lnSpc>
                <a:spcPct val="80000"/>
              </a:lnSpc>
            </a:pPr>
            <a:r>
              <a:rPr lang="en-US" sz="2400" u="sng"/>
              <a:t>Signs</a:t>
            </a:r>
            <a:r>
              <a:rPr lang="en-US" sz="2400"/>
              <a:t>:  pain with AROM mouth opening, PROM, Resisted muscle testing, dec. in mouth opening pain with overpressure during mouth opening</a:t>
            </a:r>
          </a:p>
          <a:p>
            <a:endParaRPr lang="en-US" sz="280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39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325440" y="381640"/>
            <a:ext cx="8493120" cy="4147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1500" b="1" dirty="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rPr>
              <a:t>Figure 5.  a, Sagittal and b, coronal MR images (770/27) of a normal TMJ with jaw in closed position.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1200" y="6205612"/>
            <a:ext cx="1710720" cy="26786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990600"/>
            <a:ext cx="7126560" cy="489363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010880" y="5972308"/>
            <a:ext cx="3918240" cy="2318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GB" sz="1100" b="1" dirty="0" err="1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rPr>
              <a:t>Sommer</a:t>
            </a:r>
            <a:r>
              <a:rPr lang="en-GB" sz="1100" b="1" dirty="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rPr>
              <a:t> O J et al. </a:t>
            </a:r>
            <a:r>
              <a:rPr lang="en-GB" sz="1100" b="1" dirty="0" err="1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rPr>
              <a:t>Radiographics</a:t>
            </a:r>
            <a:r>
              <a:rPr lang="en-GB" sz="1100" b="1" dirty="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rPr>
              <a:t> 2003;23:e14-e14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7920" y="6613175"/>
            <a:ext cx="4930560" cy="34707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77761" indent="-77761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en-GB" sz="900" dirty="0"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rPr>
              <a:t>©2003 by Radiological Society of North America</a:t>
            </a:r>
          </a:p>
        </p:txBody>
      </p:sp>
      <p:pic>
        <p:nvPicPr>
          <p:cNvPr id="7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762000"/>
            <a:ext cx="990600" cy="1303630"/>
          </a:xfrm>
          <a:prstGeom prst="rect">
            <a:avLst/>
          </a:prstGeom>
          <a:noFill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048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3.  Specific Muscles, </a:t>
            </a:r>
            <a:r>
              <a:rPr lang="en-US" smtClean="0"/>
              <a:t>Trigger Points</a:t>
            </a:r>
            <a:endParaRPr lang="en-US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3600"/>
              <a:t>1.  Temporalis</a:t>
            </a:r>
          </a:p>
          <a:p>
            <a:pPr>
              <a:buFontTx/>
              <a:buNone/>
            </a:pPr>
            <a:r>
              <a:rPr lang="en-US" sz="2800"/>
              <a:t>	a. HX:  headaches in temporal region</a:t>
            </a:r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r>
              <a:rPr lang="en-US" sz="2800"/>
              <a:t>	b. SX:  headaches, visual disturbances, </a:t>
            </a:r>
          </a:p>
          <a:p>
            <a:pPr>
              <a:buFontTx/>
              <a:buNone/>
            </a:pPr>
            <a:r>
              <a:rPr lang="en-US" sz="2800"/>
              <a:t>             pressure behind eye, increase</a:t>
            </a:r>
          </a:p>
          <a:p>
            <a:pPr>
              <a:buFontTx/>
              <a:buNone/>
            </a:pPr>
            <a:r>
              <a:rPr lang="en-US" sz="2800"/>
              <a:t>             eye fatigue, difficulty with night vision</a:t>
            </a:r>
          </a:p>
          <a:p>
            <a:pPr>
              <a:buFontTx/>
              <a:buNone/>
            </a:pPr>
            <a:r>
              <a:rPr lang="en-US" sz="2800"/>
              <a:t>	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715000" y="1981200"/>
            <a:ext cx="34290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  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40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c. Signs: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981200"/>
            <a:ext cx="4724400" cy="4114800"/>
          </a:xfrm>
        </p:spPr>
        <p:txBody>
          <a:bodyPr>
            <a:normAutofit/>
          </a:bodyPr>
          <a:lstStyle/>
          <a:p>
            <a:pPr lvl="1"/>
            <a:r>
              <a:rPr lang="en-US" sz="2700"/>
              <a:t>Muscle trigger point with referred pain pattern </a:t>
            </a:r>
          </a:p>
          <a:p>
            <a:pPr lvl="1"/>
            <a:r>
              <a:rPr lang="en-US" sz="2700"/>
              <a:t>S curve on mouth opening </a:t>
            </a:r>
          </a:p>
          <a:p>
            <a:pPr lvl="1"/>
            <a:r>
              <a:rPr lang="en-US" sz="2700"/>
              <a:t>Decrease in freeway space (mouth opening at rest) </a:t>
            </a:r>
          </a:p>
          <a:p>
            <a:pPr lvl="1"/>
            <a:r>
              <a:rPr lang="en-US" sz="2700"/>
              <a:t>Abnormal protrusion of condyle on contralateral side during lateral deviation</a:t>
            </a:r>
          </a:p>
          <a:p>
            <a:pPr lvl="1"/>
            <a:r>
              <a:rPr lang="en-US" sz="2700"/>
              <a:t>Intermittent tooth ache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60900" y="1600200"/>
            <a:ext cx="4025900" cy="4525963"/>
          </a:xfrm>
        </p:spPr>
        <p:txBody>
          <a:bodyPr>
            <a:normAutofit/>
          </a:bodyPr>
          <a:lstStyle/>
          <a:p>
            <a:r>
              <a:rPr lang="en-US"/>
              <a:t>Restriction of mouth opening</a:t>
            </a:r>
          </a:p>
          <a:p>
            <a:r>
              <a:rPr lang="en-US"/>
              <a:t>Deviation of mouth toward affected side</a:t>
            </a:r>
          </a:p>
          <a:p>
            <a:r>
              <a:rPr lang="en-US"/>
              <a:t>Pain with palpation</a:t>
            </a:r>
          </a:p>
          <a:p>
            <a:r>
              <a:rPr lang="en-US"/>
              <a:t>Pain with resisted motions of elevation but not protrusion</a:t>
            </a:r>
            <a:br>
              <a:rPr lang="en-US"/>
            </a:br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41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2.  Masseter</a:t>
            </a:r>
            <a:br>
              <a:rPr lang="en-US"/>
            </a:b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838200" y="1828800"/>
            <a:ext cx="38862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/>
              <a:t>a. HX: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/>
              <a:t>b. SX:  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 pain to </a:t>
            </a:r>
            <a:r>
              <a:rPr lang="en-US" sz="2400" u="sng" dirty="0"/>
              <a:t>lower jaw, molar teeth and related gums, </a:t>
            </a:r>
          </a:p>
          <a:p>
            <a:pPr>
              <a:lnSpc>
                <a:spcPct val="80000"/>
              </a:lnSpc>
            </a:pPr>
            <a:endParaRPr lang="en-US" sz="2400" u="sng" dirty="0"/>
          </a:p>
          <a:p>
            <a:pPr>
              <a:lnSpc>
                <a:spcPct val="80000"/>
              </a:lnSpc>
            </a:pPr>
            <a:r>
              <a:rPr lang="en-US" sz="2400" dirty="0"/>
              <a:t>pain with chewing or with increased jaw activity </a:t>
            </a:r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unilateral tinnitus</a:t>
            </a:r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 smtClean="0"/>
              <a:t>Bruxism: jaw clenching</a:t>
            </a:r>
            <a:endParaRPr lang="en-US" sz="2400" dirty="0"/>
          </a:p>
        </p:txBody>
      </p:sp>
      <p:sp>
        <p:nvSpPr>
          <p:cNvPr id="5530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313238" y="1600200"/>
            <a:ext cx="4830762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/>
              <a:t>c. Signs:  </a:t>
            </a:r>
          </a:p>
          <a:p>
            <a:pPr lvl="1">
              <a:lnSpc>
                <a:spcPct val="80000"/>
              </a:lnSpc>
            </a:pPr>
            <a:r>
              <a:rPr lang="en-US" sz="2300" dirty="0"/>
              <a:t>restriction of mouth opening </a:t>
            </a:r>
          </a:p>
          <a:p>
            <a:pPr lvl="1">
              <a:lnSpc>
                <a:spcPct val="80000"/>
              </a:lnSpc>
            </a:pPr>
            <a:endParaRPr lang="en-US" sz="2300" dirty="0"/>
          </a:p>
          <a:p>
            <a:pPr lvl="1">
              <a:lnSpc>
                <a:spcPct val="80000"/>
              </a:lnSpc>
            </a:pPr>
            <a:r>
              <a:rPr lang="en-US" sz="2300" dirty="0"/>
              <a:t>deviation of mouth toward affected side </a:t>
            </a:r>
          </a:p>
          <a:p>
            <a:pPr lvl="1">
              <a:lnSpc>
                <a:spcPct val="80000"/>
              </a:lnSpc>
            </a:pPr>
            <a:endParaRPr lang="en-US" sz="2300" dirty="0"/>
          </a:p>
          <a:p>
            <a:pPr lvl="1">
              <a:lnSpc>
                <a:spcPct val="80000"/>
              </a:lnSpc>
            </a:pPr>
            <a:r>
              <a:rPr lang="en-US" sz="2300" dirty="0"/>
              <a:t>pain with palpation </a:t>
            </a:r>
          </a:p>
          <a:p>
            <a:pPr lvl="1">
              <a:lnSpc>
                <a:spcPct val="80000"/>
              </a:lnSpc>
            </a:pPr>
            <a:endParaRPr lang="en-US" sz="2300" dirty="0"/>
          </a:p>
          <a:p>
            <a:pPr lvl="1">
              <a:lnSpc>
                <a:spcPct val="80000"/>
              </a:lnSpc>
            </a:pPr>
            <a:r>
              <a:rPr lang="en-US" sz="2300" dirty="0"/>
              <a:t>referred pain pattern upon compression</a:t>
            </a:r>
          </a:p>
          <a:p>
            <a:pPr lvl="1">
              <a:lnSpc>
                <a:spcPct val="80000"/>
              </a:lnSpc>
            </a:pPr>
            <a:endParaRPr lang="en-US" sz="2300" dirty="0"/>
          </a:p>
          <a:p>
            <a:pPr lvl="1">
              <a:lnSpc>
                <a:spcPct val="80000"/>
              </a:lnSpc>
            </a:pPr>
            <a:r>
              <a:rPr lang="en-US" sz="2300" dirty="0"/>
              <a:t>pain with resisted motions of elevation but not protrusion</a:t>
            </a:r>
          </a:p>
          <a:p>
            <a:pPr>
              <a:lnSpc>
                <a:spcPct val="80000"/>
              </a:lnSpc>
            </a:pPr>
            <a:endParaRPr lang="en-US" sz="2000" dirty="0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42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/>
            </a:r>
            <a:br>
              <a:rPr lang="en-US"/>
            </a:br>
            <a:r>
              <a:rPr lang="en-US"/>
              <a:t> 3.  Medial Pterygoid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09600" y="1828800"/>
            <a:ext cx="3429000" cy="4114800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en-US"/>
              <a:t>Ache inside the mouth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/>
              <a:t>a.  HX:  </a:t>
            </a:r>
            <a:br>
              <a:rPr lang="en-US"/>
            </a:br>
            <a:endParaRPr lang="en-US"/>
          </a:p>
          <a:p>
            <a:pPr>
              <a:buFontTx/>
              <a:buNone/>
            </a:pPr>
            <a:r>
              <a:rPr lang="en-US"/>
              <a:t>b.  SX:  </a:t>
            </a:r>
          </a:p>
          <a:p>
            <a:pPr lvl="1"/>
            <a:r>
              <a:rPr lang="en-US"/>
              <a:t>Pain with wide mouth opening</a:t>
            </a:r>
          </a:p>
          <a:p>
            <a:pPr lvl="1"/>
            <a:r>
              <a:rPr lang="en-US"/>
              <a:t>pain with clenching teeth</a:t>
            </a:r>
          </a:p>
          <a:p>
            <a:pPr lvl="1"/>
            <a:r>
              <a:rPr lang="en-US"/>
              <a:t>painful swallowing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3946525" y="1600200"/>
            <a:ext cx="4740275" cy="4525963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en-US" dirty="0"/>
              <a:t>c.  Signs:</a:t>
            </a:r>
          </a:p>
          <a:p>
            <a:pPr lvl="1"/>
            <a:r>
              <a:rPr lang="en-US" dirty="0"/>
              <a:t>Restriction in mandibular opening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No deviation of jaw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Rarely the primary </a:t>
            </a:r>
            <a:r>
              <a:rPr lang="en-US" dirty="0" smtClean="0"/>
              <a:t>muscle, Usually a 2</a:t>
            </a:r>
            <a:r>
              <a:rPr lang="en-US" baseline="30000" dirty="0" smtClean="0"/>
              <a:t>nd</a:t>
            </a:r>
            <a:r>
              <a:rPr lang="en-US" dirty="0" smtClean="0"/>
              <a:t>ary area</a:t>
            </a:r>
            <a:endParaRPr lang="en-US" dirty="0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43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4.  Lateral Pterygoid: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09600" y="1905000"/>
            <a:ext cx="3436938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/>
              <a:t>“TMJ” dysfunction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/>
              <a:t>a. SX:  </a:t>
            </a:r>
          </a:p>
          <a:p>
            <a:pPr lvl="1">
              <a:lnSpc>
                <a:spcPct val="80000"/>
              </a:lnSpc>
            </a:pPr>
            <a:r>
              <a:rPr lang="en-US" sz="2700" dirty="0"/>
              <a:t>Pain in region of TMJ and maxilla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r>
              <a:rPr lang="en-US" sz="2700" dirty="0"/>
              <a:t>Clicking sounds may </a:t>
            </a:r>
            <a:r>
              <a:rPr lang="en-US" sz="2700" dirty="0" smtClean="0"/>
              <a:t>occur, so need to be careful to d(x) </a:t>
            </a:r>
            <a:endParaRPr lang="en-US" sz="2700" dirty="0"/>
          </a:p>
        </p:txBody>
      </p:sp>
      <p:sp>
        <p:nvSpPr>
          <p:cNvPr id="5734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1981200"/>
            <a:ext cx="42672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/>
              <a:t>b. Signs:  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Pain with compression on same side as dysfunction</a:t>
            </a:r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Slight restriction of mouth opening, </a:t>
            </a:r>
            <a:r>
              <a:rPr lang="en-US" dirty="0" err="1"/>
              <a:t>occlusal</a:t>
            </a:r>
            <a:r>
              <a:rPr lang="en-US" dirty="0"/>
              <a:t> abnormality</a:t>
            </a:r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 smtClean="0"/>
              <a:t>ROM: </a:t>
            </a:r>
            <a:r>
              <a:rPr lang="en-US" smtClean="0"/>
              <a:t>for Lateral </a:t>
            </a:r>
            <a:r>
              <a:rPr lang="en-US" dirty="0"/>
              <a:t>deviation away from the side of dysfunction is decreased </a:t>
            </a:r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ROM decreased</a:t>
            </a:r>
          </a:p>
          <a:p>
            <a:pPr>
              <a:lnSpc>
                <a:spcPct val="80000"/>
              </a:lnSpc>
            </a:pPr>
            <a:endParaRPr lang="en-US" dirty="0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44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Oncological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US" sz="2800"/>
              <a:t>A.  Rare occurrences, but can get a metastatic adenocarcinoma in the TMJ region</a:t>
            </a:r>
          </a:p>
          <a:p>
            <a:pPr marL="609600" indent="-609600">
              <a:buFontTx/>
              <a:buNone/>
            </a:pPr>
            <a:endParaRPr lang="en-US" sz="2800"/>
          </a:p>
          <a:p>
            <a:pPr marL="609600" indent="-609600">
              <a:buFontTx/>
              <a:buNone/>
            </a:pPr>
            <a:r>
              <a:rPr lang="en-US" sz="2800"/>
              <a:t>B.  Signs:  unrelenting pain of unexplained origin, neurological deficits, nausea, 		    balance disorders, visual changes, cranial nerve disorders</a:t>
            </a:r>
          </a:p>
          <a:p>
            <a:pPr marL="609600" indent="-609600">
              <a:buFontTx/>
              <a:buNone/>
            </a:pPr>
            <a:endParaRPr lang="en-US" sz="2800"/>
          </a:p>
          <a:p>
            <a:pPr marL="609600" indent="-609600">
              <a:buFontTx/>
              <a:buNone/>
            </a:pPr>
            <a:r>
              <a:rPr lang="en-US" sz="2800"/>
              <a:t>C.  Refer if suspect</a:t>
            </a:r>
          </a:p>
        </p:txBody>
      </p:sp>
      <p:pic>
        <p:nvPicPr>
          <p:cNvPr id="4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45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PT TREATMENT OF TMJ DYSFUNCTIONS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dirty="0"/>
              <a:t>Goals are based on physical exam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/>
              <a:t>Treat pain: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/>
              <a:t>Address biomechanical asymmetries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/>
              <a:t>Postural </a:t>
            </a:r>
            <a:r>
              <a:rPr lang="en-US" dirty="0" smtClean="0"/>
              <a:t>education: like forward head</a:t>
            </a:r>
            <a:endParaRPr lang="en-US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n-US" dirty="0"/>
              <a:t>Strengthen supporting structures necessary to balance head, maintain new position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n-US" dirty="0"/>
              <a:t>Stress reduction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46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Occlusional appliance: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Splint:  removable, hard, acrylic “bite guard”</a:t>
            </a:r>
          </a:p>
          <a:p>
            <a:pPr>
              <a:buFontTx/>
              <a:buNone/>
            </a:pPr>
            <a:r>
              <a:rPr lang="en-US"/>
              <a:t>	  </a:t>
            </a:r>
            <a:r>
              <a:rPr lang="fr-FR"/>
              <a:t>a.  muscle relaxation</a:t>
            </a:r>
          </a:p>
          <a:p>
            <a:pPr>
              <a:buFontTx/>
              <a:buNone/>
            </a:pPr>
            <a:r>
              <a:rPr lang="fr-FR"/>
              <a:t>	  b.  </a:t>
            </a:r>
            <a:r>
              <a:rPr lang="en-US"/>
              <a:t>anterior (orthopedic) repositioning </a:t>
            </a:r>
          </a:p>
          <a:p>
            <a:pPr>
              <a:buFontTx/>
              <a:buNone/>
            </a:pPr>
            <a:r>
              <a:rPr lang="en-US"/>
              <a:t>          appliance</a:t>
            </a:r>
          </a:p>
          <a:p>
            <a:pPr>
              <a:buFontTx/>
              <a:buNone/>
            </a:pPr>
            <a:r>
              <a:rPr lang="en-US"/>
              <a:t>	  c.  anterior bite plate</a:t>
            </a:r>
          </a:p>
          <a:p>
            <a:pPr>
              <a:buFontTx/>
              <a:buNone/>
            </a:pPr>
            <a:r>
              <a:rPr lang="en-US"/>
              <a:t>	  d.  posterior bite plate</a:t>
            </a:r>
          </a:p>
        </p:txBody>
      </p:sp>
      <p:pic>
        <p:nvPicPr>
          <p:cNvPr id="6" name="Content Placeholder 5" descr="bite splint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962650" y="2998787"/>
            <a:ext cx="2286000" cy="1714500"/>
          </a:xfrm>
        </p:spPr>
      </p:pic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47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Medical Treatment: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Arthroscopic surgery done for disk repositioning </a:t>
            </a:r>
          </a:p>
          <a:p>
            <a:endParaRPr lang="en-US" dirty="0"/>
          </a:p>
          <a:p>
            <a:r>
              <a:rPr lang="en-US" dirty="0"/>
              <a:t>Decrease adhesions </a:t>
            </a:r>
          </a:p>
          <a:p>
            <a:endParaRPr lang="en-US" dirty="0"/>
          </a:p>
          <a:p>
            <a:r>
              <a:rPr lang="en-US" dirty="0"/>
              <a:t>Take out osteophytes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48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/>
            </a:r>
            <a:br>
              <a:rPr lang="en-US"/>
            </a:br>
            <a:r>
              <a:rPr lang="en-US"/>
              <a:t>Other References: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1. Bourbon BM:  “Craniomandibular Examination and Treatment” in </a:t>
            </a:r>
            <a:r>
              <a:rPr lang="en-US" i="1"/>
              <a:t>Saunders Manual of Physical Therapy Practice, </a:t>
            </a:r>
            <a:r>
              <a:rPr lang="en-US"/>
              <a:t>WB Saunders Co. Philadelphia, 1995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2. </a:t>
            </a:r>
            <a:r>
              <a:rPr lang="en-US">
                <a:cs typeface="Times New Roman" pitchFamily="18" charset="0"/>
              </a:rPr>
              <a:t>Richardson JK and Iglarsh ZA.  </a:t>
            </a:r>
            <a:r>
              <a:rPr lang="en-US" i="1">
                <a:cs typeface="Times New Roman" pitchFamily="18" charset="0"/>
              </a:rPr>
              <a:t>Clinical Orthopaedic Physical Therapy</a:t>
            </a:r>
            <a:r>
              <a:rPr lang="en-US">
                <a:cs typeface="Times New Roman" pitchFamily="18" charset="0"/>
              </a:rPr>
              <a:t>, W.B. Saunders Co., Philadelphia, 1994.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3. Magee D.  Orthopedic Physical Assessment, 4</a:t>
            </a:r>
            <a:r>
              <a:rPr lang="en-US" baseline="30000"/>
              <a:t>th</a:t>
            </a:r>
            <a:r>
              <a:rPr lang="en-US"/>
              <a:t> ed.  2002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49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>
              <a:buFontTx/>
              <a:buNone/>
            </a:pPr>
            <a:endParaRPr lang="en-US"/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4343400" y="533400"/>
            <a:ext cx="1905000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/>
              <a:t>TMJ Dysfunctions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2057400" y="1600200"/>
            <a:ext cx="1371600" cy="3810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Non-Inflammatory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4191000" y="1600200"/>
            <a:ext cx="914400" cy="3810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Inflammatory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7010400" y="1600200"/>
            <a:ext cx="914400" cy="3810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MPDS</a:t>
            </a:r>
          </a:p>
        </p:txBody>
      </p: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2971800" y="990600"/>
            <a:ext cx="914400" cy="304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Articular</a:t>
            </a:r>
          </a:p>
        </p:txBody>
      </p:sp>
      <p:sp>
        <p:nvSpPr>
          <p:cNvPr id="14344" name="AutoShape 8"/>
          <p:cNvSpPr>
            <a:spLocks noChangeArrowheads="1"/>
          </p:cNvSpPr>
          <p:nvPr/>
        </p:nvSpPr>
        <p:spPr bwMode="auto">
          <a:xfrm>
            <a:off x="6629400" y="990600"/>
            <a:ext cx="914400" cy="228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Non Articular</a:t>
            </a:r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2286000" y="2133600"/>
            <a:ext cx="1524000" cy="5334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Articular Disk </a:t>
            </a:r>
          </a:p>
          <a:p>
            <a:pPr algn="ctr" eaLnBrk="0" hangingPunct="0"/>
            <a:r>
              <a:rPr lang="en-US" sz="1000"/>
              <a:t>Displacement</a:t>
            </a:r>
          </a:p>
        </p:txBody>
      </p:sp>
      <p:sp>
        <p:nvSpPr>
          <p:cNvPr id="14346" name="AutoShape 10"/>
          <p:cNvSpPr>
            <a:spLocks noChangeArrowheads="1"/>
          </p:cNvSpPr>
          <p:nvPr/>
        </p:nvSpPr>
        <p:spPr bwMode="auto">
          <a:xfrm>
            <a:off x="2743200" y="2819400"/>
            <a:ext cx="914400" cy="304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With Reduction</a:t>
            </a:r>
          </a:p>
        </p:txBody>
      </p:sp>
      <p:sp>
        <p:nvSpPr>
          <p:cNvPr id="14347" name="AutoShape 11"/>
          <p:cNvSpPr>
            <a:spLocks noChangeArrowheads="1"/>
          </p:cNvSpPr>
          <p:nvPr/>
        </p:nvSpPr>
        <p:spPr bwMode="auto">
          <a:xfrm>
            <a:off x="2286000" y="3810000"/>
            <a:ext cx="1447800" cy="5334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Deviation in Form</a:t>
            </a:r>
          </a:p>
        </p:txBody>
      </p:sp>
      <p:sp>
        <p:nvSpPr>
          <p:cNvPr id="14348" name="AutoShape 12"/>
          <p:cNvSpPr>
            <a:spLocks noChangeArrowheads="1"/>
          </p:cNvSpPr>
          <p:nvPr/>
        </p:nvSpPr>
        <p:spPr bwMode="auto">
          <a:xfrm>
            <a:off x="2286000" y="4572000"/>
            <a:ext cx="1447800" cy="4572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Dislocation and </a:t>
            </a:r>
          </a:p>
          <a:p>
            <a:pPr algn="ctr" eaLnBrk="0" hangingPunct="0"/>
            <a:r>
              <a:rPr lang="en-US" sz="1000"/>
              <a:t>Subluxation</a:t>
            </a:r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2743200" y="6248400"/>
            <a:ext cx="1295400" cy="304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Fibrosis</a:t>
            </a:r>
          </a:p>
        </p:txBody>
      </p:sp>
      <p:sp>
        <p:nvSpPr>
          <p:cNvPr id="14350" name="AutoShape 14"/>
          <p:cNvSpPr>
            <a:spLocks noChangeArrowheads="1"/>
          </p:cNvSpPr>
          <p:nvPr/>
        </p:nvSpPr>
        <p:spPr bwMode="auto">
          <a:xfrm>
            <a:off x="2743200" y="3352800"/>
            <a:ext cx="914400" cy="3810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Without </a:t>
            </a:r>
          </a:p>
          <a:p>
            <a:pPr algn="ctr" eaLnBrk="0" hangingPunct="0"/>
            <a:r>
              <a:rPr lang="en-US" sz="1000"/>
              <a:t>Reduction</a:t>
            </a:r>
          </a:p>
        </p:txBody>
      </p:sp>
      <p:sp>
        <p:nvSpPr>
          <p:cNvPr id="14351" name="AutoShape 15"/>
          <p:cNvSpPr>
            <a:spLocks noChangeArrowheads="1"/>
          </p:cNvSpPr>
          <p:nvPr/>
        </p:nvSpPr>
        <p:spPr bwMode="auto">
          <a:xfrm>
            <a:off x="2286000" y="5257800"/>
            <a:ext cx="1447800" cy="4572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Ankylosis</a:t>
            </a:r>
          </a:p>
        </p:txBody>
      </p:sp>
      <p:sp>
        <p:nvSpPr>
          <p:cNvPr id="14352" name="AutoShape 16"/>
          <p:cNvSpPr>
            <a:spLocks noChangeArrowheads="1"/>
          </p:cNvSpPr>
          <p:nvPr/>
        </p:nvSpPr>
        <p:spPr bwMode="auto">
          <a:xfrm>
            <a:off x="2743200" y="5791200"/>
            <a:ext cx="1295400" cy="304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Bony</a:t>
            </a:r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>
            <a:off x="2057400" y="1981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>
            <a:off x="2057400" y="1981200"/>
            <a:ext cx="0" cy="342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5" name="Line 19"/>
          <p:cNvSpPr>
            <a:spLocks noChangeShapeType="1"/>
          </p:cNvSpPr>
          <p:nvPr/>
        </p:nvSpPr>
        <p:spPr bwMode="auto">
          <a:xfrm>
            <a:off x="2057400" y="2362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6" name="Line 20"/>
          <p:cNvSpPr>
            <a:spLocks noChangeShapeType="1"/>
          </p:cNvSpPr>
          <p:nvPr/>
        </p:nvSpPr>
        <p:spPr bwMode="auto">
          <a:xfrm>
            <a:off x="2057400" y="4114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7" name="Line 21"/>
          <p:cNvSpPr>
            <a:spLocks noChangeShapeType="1"/>
          </p:cNvSpPr>
          <p:nvPr/>
        </p:nvSpPr>
        <p:spPr bwMode="auto">
          <a:xfrm>
            <a:off x="2057400" y="4800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8" name="Line 22"/>
          <p:cNvSpPr>
            <a:spLocks noChangeShapeType="1"/>
          </p:cNvSpPr>
          <p:nvPr/>
        </p:nvSpPr>
        <p:spPr bwMode="auto">
          <a:xfrm>
            <a:off x="2057400" y="5410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9" name="Line 23"/>
          <p:cNvSpPr>
            <a:spLocks noChangeShapeType="1"/>
          </p:cNvSpPr>
          <p:nvPr/>
        </p:nvSpPr>
        <p:spPr bwMode="auto">
          <a:xfrm>
            <a:off x="3200400" y="2667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60" name="Line 24"/>
          <p:cNvSpPr>
            <a:spLocks noChangeShapeType="1"/>
          </p:cNvSpPr>
          <p:nvPr/>
        </p:nvSpPr>
        <p:spPr bwMode="auto">
          <a:xfrm>
            <a:off x="2438400" y="26670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61" name="Line 25"/>
          <p:cNvSpPr>
            <a:spLocks noChangeShapeType="1"/>
          </p:cNvSpPr>
          <p:nvPr/>
        </p:nvSpPr>
        <p:spPr bwMode="auto">
          <a:xfrm>
            <a:off x="2438400" y="2971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62" name="Line 26"/>
          <p:cNvSpPr>
            <a:spLocks noChangeShapeType="1"/>
          </p:cNvSpPr>
          <p:nvPr/>
        </p:nvSpPr>
        <p:spPr bwMode="auto">
          <a:xfrm>
            <a:off x="2438400" y="3505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63" name="Line 27"/>
          <p:cNvSpPr>
            <a:spLocks noChangeShapeType="1"/>
          </p:cNvSpPr>
          <p:nvPr/>
        </p:nvSpPr>
        <p:spPr bwMode="auto">
          <a:xfrm>
            <a:off x="2438400" y="5715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64" name="Line 28"/>
          <p:cNvSpPr>
            <a:spLocks noChangeShapeType="1"/>
          </p:cNvSpPr>
          <p:nvPr/>
        </p:nvSpPr>
        <p:spPr bwMode="auto">
          <a:xfrm>
            <a:off x="2438400" y="5943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65" name="Line 29"/>
          <p:cNvSpPr>
            <a:spLocks noChangeShapeType="1"/>
          </p:cNvSpPr>
          <p:nvPr/>
        </p:nvSpPr>
        <p:spPr bwMode="auto">
          <a:xfrm>
            <a:off x="2438400" y="6400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66" name="AutoShape 30"/>
          <p:cNvSpPr>
            <a:spLocks noChangeArrowheads="1"/>
          </p:cNvSpPr>
          <p:nvPr/>
        </p:nvSpPr>
        <p:spPr bwMode="auto">
          <a:xfrm>
            <a:off x="4724400" y="2133600"/>
            <a:ext cx="1371600" cy="4572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Synovitis and </a:t>
            </a:r>
          </a:p>
          <a:p>
            <a:pPr algn="ctr" eaLnBrk="0" hangingPunct="0"/>
            <a:r>
              <a:rPr lang="en-US" sz="1000"/>
              <a:t>Capsulitis</a:t>
            </a:r>
          </a:p>
        </p:txBody>
      </p:sp>
      <p:sp>
        <p:nvSpPr>
          <p:cNvPr id="14367" name="AutoShape 31"/>
          <p:cNvSpPr>
            <a:spLocks noChangeArrowheads="1"/>
          </p:cNvSpPr>
          <p:nvPr/>
        </p:nvSpPr>
        <p:spPr bwMode="auto">
          <a:xfrm>
            <a:off x="4724400" y="2971800"/>
            <a:ext cx="1371600" cy="4572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Arthritic Disorders</a:t>
            </a:r>
          </a:p>
        </p:txBody>
      </p:sp>
      <p:sp>
        <p:nvSpPr>
          <p:cNvPr id="14368" name="AutoShape 32"/>
          <p:cNvSpPr>
            <a:spLocks noChangeArrowheads="1"/>
          </p:cNvSpPr>
          <p:nvPr/>
        </p:nvSpPr>
        <p:spPr bwMode="auto">
          <a:xfrm>
            <a:off x="5181600" y="3581400"/>
            <a:ext cx="914400" cy="3810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Osteoarthritis</a:t>
            </a:r>
          </a:p>
        </p:txBody>
      </p:sp>
      <p:sp>
        <p:nvSpPr>
          <p:cNvPr id="14369" name="AutoShape 33"/>
          <p:cNvSpPr>
            <a:spLocks noChangeArrowheads="1"/>
          </p:cNvSpPr>
          <p:nvPr/>
        </p:nvSpPr>
        <p:spPr bwMode="auto">
          <a:xfrm>
            <a:off x="5181600" y="4191000"/>
            <a:ext cx="914400" cy="3810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Rheumatoid </a:t>
            </a:r>
          </a:p>
          <a:p>
            <a:pPr algn="ctr" eaLnBrk="0" hangingPunct="0"/>
            <a:r>
              <a:rPr lang="en-US" sz="1000"/>
              <a:t>Arthritis</a:t>
            </a:r>
          </a:p>
        </p:txBody>
      </p:sp>
      <p:sp>
        <p:nvSpPr>
          <p:cNvPr id="14370" name="AutoShape 34"/>
          <p:cNvSpPr>
            <a:spLocks noChangeArrowheads="1"/>
          </p:cNvSpPr>
          <p:nvPr/>
        </p:nvSpPr>
        <p:spPr bwMode="auto">
          <a:xfrm>
            <a:off x="5181600" y="4724400"/>
            <a:ext cx="914400" cy="3810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Other</a:t>
            </a:r>
          </a:p>
        </p:txBody>
      </p:sp>
      <p:sp>
        <p:nvSpPr>
          <p:cNvPr id="14371" name="Line 35"/>
          <p:cNvSpPr>
            <a:spLocks noChangeShapeType="1"/>
          </p:cNvSpPr>
          <p:nvPr/>
        </p:nvSpPr>
        <p:spPr bwMode="auto">
          <a:xfrm>
            <a:off x="4419600" y="19812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72" name="Line 36"/>
          <p:cNvSpPr>
            <a:spLocks noChangeShapeType="1"/>
          </p:cNvSpPr>
          <p:nvPr/>
        </p:nvSpPr>
        <p:spPr bwMode="auto">
          <a:xfrm>
            <a:off x="4419600" y="2362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73" name="Line 37"/>
          <p:cNvSpPr>
            <a:spLocks noChangeShapeType="1"/>
          </p:cNvSpPr>
          <p:nvPr/>
        </p:nvSpPr>
        <p:spPr bwMode="auto">
          <a:xfrm>
            <a:off x="4419600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74" name="Line 38"/>
          <p:cNvSpPr>
            <a:spLocks noChangeShapeType="1"/>
          </p:cNvSpPr>
          <p:nvPr/>
        </p:nvSpPr>
        <p:spPr bwMode="auto">
          <a:xfrm>
            <a:off x="4953000" y="34290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75" name="Line 39"/>
          <p:cNvSpPr>
            <a:spLocks noChangeShapeType="1"/>
          </p:cNvSpPr>
          <p:nvPr/>
        </p:nvSpPr>
        <p:spPr bwMode="auto">
          <a:xfrm>
            <a:off x="4953000" y="3810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76" name="Line 40"/>
          <p:cNvSpPr>
            <a:spLocks noChangeShapeType="1"/>
          </p:cNvSpPr>
          <p:nvPr/>
        </p:nvSpPr>
        <p:spPr bwMode="auto">
          <a:xfrm>
            <a:off x="4953000" y="4343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77" name="Line 41"/>
          <p:cNvSpPr>
            <a:spLocks noChangeShapeType="1"/>
          </p:cNvSpPr>
          <p:nvPr/>
        </p:nvSpPr>
        <p:spPr bwMode="auto">
          <a:xfrm>
            <a:off x="4953000" y="4876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78" name="AutoShape 42"/>
          <p:cNvSpPr>
            <a:spLocks noChangeArrowheads="1"/>
          </p:cNvSpPr>
          <p:nvPr/>
        </p:nvSpPr>
        <p:spPr bwMode="auto">
          <a:xfrm>
            <a:off x="7010400" y="2209800"/>
            <a:ext cx="914400" cy="3810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Myositis</a:t>
            </a:r>
          </a:p>
        </p:txBody>
      </p:sp>
      <p:sp>
        <p:nvSpPr>
          <p:cNvPr id="14379" name="AutoShape 43"/>
          <p:cNvSpPr>
            <a:spLocks noChangeArrowheads="1"/>
          </p:cNvSpPr>
          <p:nvPr/>
        </p:nvSpPr>
        <p:spPr bwMode="auto">
          <a:xfrm>
            <a:off x="7010400" y="2819400"/>
            <a:ext cx="914400" cy="3810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Spasm</a:t>
            </a:r>
          </a:p>
        </p:txBody>
      </p:sp>
      <p:sp>
        <p:nvSpPr>
          <p:cNvPr id="14380" name="AutoShape 44"/>
          <p:cNvSpPr>
            <a:spLocks noChangeArrowheads="1"/>
          </p:cNvSpPr>
          <p:nvPr/>
        </p:nvSpPr>
        <p:spPr bwMode="auto">
          <a:xfrm>
            <a:off x="7010400" y="3429000"/>
            <a:ext cx="914400" cy="3810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000"/>
              <a:t>Muscle </a:t>
            </a:r>
          </a:p>
          <a:p>
            <a:pPr algn="ctr" eaLnBrk="0" hangingPunct="0"/>
            <a:r>
              <a:rPr lang="en-US" sz="1000"/>
              <a:t>Contracture</a:t>
            </a:r>
          </a:p>
        </p:txBody>
      </p:sp>
      <p:sp>
        <p:nvSpPr>
          <p:cNvPr id="14381" name="Line 45"/>
          <p:cNvSpPr>
            <a:spLocks noChangeShapeType="1"/>
          </p:cNvSpPr>
          <p:nvPr/>
        </p:nvSpPr>
        <p:spPr bwMode="auto">
          <a:xfrm>
            <a:off x="6781800" y="12192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82" name="Line 46"/>
          <p:cNvSpPr>
            <a:spLocks noChangeShapeType="1"/>
          </p:cNvSpPr>
          <p:nvPr/>
        </p:nvSpPr>
        <p:spPr bwMode="auto">
          <a:xfrm>
            <a:off x="6781800" y="1752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83" name="Line 47"/>
          <p:cNvSpPr>
            <a:spLocks noChangeShapeType="1"/>
          </p:cNvSpPr>
          <p:nvPr/>
        </p:nvSpPr>
        <p:spPr bwMode="auto">
          <a:xfrm>
            <a:off x="6781800" y="2362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84" name="Line 48"/>
          <p:cNvSpPr>
            <a:spLocks noChangeShapeType="1"/>
          </p:cNvSpPr>
          <p:nvPr/>
        </p:nvSpPr>
        <p:spPr bwMode="auto">
          <a:xfrm>
            <a:off x="6781800" y="3048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85" name="Line 49"/>
          <p:cNvSpPr>
            <a:spLocks noChangeShapeType="1"/>
          </p:cNvSpPr>
          <p:nvPr/>
        </p:nvSpPr>
        <p:spPr bwMode="auto">
          <a:xfrm>
            <a:off x="6781800" y="3581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86" name="Line 50"/>
          <p:cNvSpPr>
            <a:spLocks noChangeShapeType="1"/>
          </p:cNvSpPr>
          <p:nvPr/>
        </p:nvSpPr>
        <p:spPr bwMode="auto">
          <a:xfrm>
            <a:off x="3581400" y="129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87" name="Line 51"/>
          <p:cNvSpPr>
            <a:spLocks noChangeShapeType="1"/>
          </p:cNvSpPr>
          <p:nvPr/>
        </p:nvSpPr>
        <p:spPr bwMode="auto">
          <a:xfrm>
            <a:off x="2819400" y="14478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88" name="Line 52"/>
          <p:cNvSpPr>
            <a:spLocks noChangeShapeType="1"/>
          </p:cNvSpPr>
          <p:nvPr/>
        </p:nvSpPr>
        <p:spPr bwMode="auto">
          <a:xfrm>
            <a:off x="4648200" y="1447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89" name="Line 53"/>
          <p:cNvSpPr>
            <a:spLocks noChangeShapeType="1"/>
          </p:cNvSpPr>
          <p:nvPr/>
        </p:nvSpPr>
        <p:spPr bwMode="auto">
          <a:xfrm>
            <a:off x="2819400" y="1447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0" name="Line 54"/>
          <p:cNvSpPr>
            <a:spLocks noChangeShapeType="1"/>
          </p:cNvSpPr>
          <p:nvPr/>
        </p:nvSpPr>
        <p:spPr bwMode="auto">
          <a:xfrm flipH="1">
            <a:off x="3352800" y="685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1" name="Line 55"/>
          <p:cNvSpPr>
            <a:spLocks noChangeShapeType="1"/>
          </p:cNvSpPr>
          <p:nvPr/>
        </p:nvSpPr>
        <p:spPr bwMode="auto">
          <a:xfrm>
            <a:off x="6248400" y="7620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2" name="Line 56"/>
          <p:cNvSpPr>
            <a:spLocks noChangeShapeType="1"/>
          </p:cNvSpPr>
          <p:nvPr/>
        </p:nvSpPr>
        <p:spPr bwMode="auto">
          <a:xfrm>
            <a:off x="3352800" y="685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3" name="Line 57"/>
          <p:cNvSpPr>
            <a:spLocks noChangeShapeType="1"/>
          </p:cNvSpPr>
          <p:nvPr/>
        </p:nvSpPr>
        <p:spPr bwMode="auto">
          <a:xfrm>
            <a:off x="7239000" y="762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94" name="Text Box 58"/>
          <p:cNvSpPr txBox="1">
            <a:spLocks noChangeArrowheads="1"/>
          </p:cNvSpPr>
          <p:nvPr/>
        </p:nvSpPr>
        <p:spPr bwMode="auto">
          <a:xfrm>
            <a:off x="5181600" y="6248400"/>
            <a:ext cx="3446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000" b="1">
                <a:hlinkClick r:id="rId3"/>
              </a:rPr>
              <a:t>www.geocities.com/dentalsem/Temporomandibular...</a:t>
            </a:r>
            <a:r>
              <a:rPr lang="en-US"/>
              <a:t> </a:t>
            </a:r>
          </a:p>
        </p:txBody>
      </p:sp>
      <p:sp>
        <p:nvSpPr>
          <p:cNvPr id="59" name="Slide Number Placeholder 5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0D96-251F-44F6-91E1-69138AFCCDCE}" type="slidenum">
              <a:rPr lang="en-US" smtClean="0"/>
              <a:pPr/>
              <a:t>5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Articular Disk </a:t>
            </a:r>
            <a:br>
              <a:rPr lang="en-US"/>
            </a:br>
            <a:r>
              <a:rPr lang="en-US"/>
              <a:t>Displacements </a:t>
            </a:r>
            <a:r>
              <a:rPr lang="en-US" u="sng"/>
              <a:t>with </a:t>
            </a:r>
            <a:r>
              <a:rPr lang="en-US"/>
              <a:t>Reduction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u="sng" dirty="0"/>
              <a:t>Partial</a:t>
            </a:r>
            <a:r>
              <a:rPr lang="en-US" dirty="0"/>
              <a:t> </a:t>
            </a:r>
            <a:r>
              <a:rPr lang="en-US" dirty="0" err="1"/>
              <a:t>Anteromedial</a:t>
            </a:r>
            <a:r>
              <a:rPr lang="en-US" dirty="0"/>
              <a:t> Disk Displacement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Disk slides anterior on the condyle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Posterior band is more anteriorly placed than normal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Etiology:  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Thinning of the posterior band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Minimal elongation of </a:t>
            </a:r>
            <a:r>
              <a:rPr lang="en-US" dirty="0" err="1"/>
              <a:t>diskal</a:t>
            </a:r>
            <a:r>
              <a:rPr lang="en-US" dirty="0"/>
              <a:t> ligaments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TX:  intro-oral appliances in combination with stress reduction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6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Disk Displacement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/>
              <a:t>Anteromedial Disk Displacement with Reduction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Definition:  Change in the disk-condyle structural relation during mandibular translation with mouth opening and closing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Etiology:</a:t>
            </a:r>
          </a:p>
          <a:p>
            <a:pPr lvl="2">
              <a:lnSpc>
                <a:spcPct val="90000"/>
              </a:lnSpc>
            </a:pPr>
            <a:r>
              <a:rPr lang="en-US" sz="2200"/>
              <a:t>Articular surface irregularity</a:t>
            </a:r>
          </a:p>
          <a:p>
            <a:pPr lvl="2">
              <a:lnSpc>
                <a:spcPct val="90000"/>
              </a:lnSpc>
            </a:pPr>
            <a:r>
              <a:rPr lang="en-US" sz="2200"/>
              <a:t>Disk-articular surface adherence</a:t>
            </a:r>
          </a:p>
          <a:p>
            <a:pPr lvl="2">
              <a:lnSpc>
                <a:spcPct val="90000"/>
              </a:lnSpc>
            </a:pPr>
            <a:r>
              <a:rPr lang="en-US" sz="2200"/>
              <a:t>Synovial fluid degradation</a:t>
            </a:r>
          </a:p>
          <a:p>
            <a:pPr lvl="2">
              <a:lnSpc>
                <a:spcPct val="90000"/>
              </a:lnSpc>
            </a:pPr>
            <a:r>
              <a:rPr lang="en-US" sz="2200"/>
              <a:t>Myofascial imbalances around the joint</a:t>
            </a:r>
          </a:p>
          <a:p>
            <a:pPr lvl="2">
              <a:lnSpc>
                <a:spcPct val="90000"/>
              </a:lnSpc>
            </a:pPr>
            <a:r>
              <a:rPr lang="en-US" sz="2200"/>
              <a:t>Increased elongation of diskal ligaments and posterior attachment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133600" y="6172200"/>
            <a:ext cx="4832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hlinkClick r:id="rId3"/>
              </a:rPr>
              <a:t>www.urmc.rochester.edu/smd/Rad/tmj.htm</a:t>
            </a:r>
            <a:endParaRPr lang="en-US" b="1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7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5 Progressive Stages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Stage I Disk Displacement</a:t>
            </a:r>
          </a:p>
          <a:p>
            <a:pPr lvl="1"/>
            <a:r>
              <a:rPr lang="en-US"/>
              <a:t>Temporal mandibular ligament becomes elongated  </a:t>
            </a:r>
          </a:p>
          <a:p>
            <a:pPr lvl="1"/>
            <a:r>
              <a:rPr lang="en-US"/>
              <a:t>Disk drops medially - subluxes which reduces upon closure </a:t>
            </a:r>
          </a:p>
          <a:p>
            <a:pPr lvl="1"/>
            <a:r>
              <a:rPr lang="en-US"/>
              <a:t>Ligament brings the disk back into place upon closure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8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 of Stage 1:</a:t>
            </a: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Very little pain</a:t>
            </a:r>
          </a:p>
          <a:p>
            <a:endParaRPr lang="en-US" dirty="0"/>
          </a:p>
          <a:p>
            <a:r>
              <a:rPr lang="en-US" dirty="0"/>
              <a:t>Inconsistent click occurs </a:t>
            </a:r>
            <a:r>
              <a:rPr lang="en-US" u="sng" dirty="0"/>
              <a:t>early</a:t>
            </a:r>
            <a:r>
              <a:rPr lang="en-US" dirty="0"/>
              <a:t> in opening phase. </a:t>
            </a:r>
          </a:p>
          <a:p>
            <a:pPr>
              <a:buFontTx/>
              <a:buNone/>
            </a:pPr>
            <a:endParaRPr lang="en-US" dirty="0"/>
          </a:p>
          <a:p>
            <a:r>
              <a:rPr lang="en-US" dirty="0"/>
              <a:t>Subluxation on opening and a lateral reduction in closing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1175D-5AA8-4451-AF9C-74CC2E60A37B}" type="slidenum">
              <a:rPr lang="en-US" smtClean="0"/>
              <a:pPr/>
              <a:t>9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5959FE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3134</TotalTime>
  <Words>1906</Words>
  <Application>Microsoft Office PowerPoint</Application>
  <PresentationFormat>On-screen Show (4:3)</PresentationFormat>
  <Paragraphs>443</Paragraphs>
  <Slides>49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Solstice</vt:lpstr>
      <vt:lpstr>Pathology and Medical Management TMJ  Disorders and Diseases</vt:lpstr>
      <vt:lpstr>Symbols</vt:lpstr>
      <vt:lpstr>Temporomandibular Joint Imaging</vt:lpstr>
      <vt:lpstr>PowerPoint Presentation</vt:lpstr>
      <vt:lpstr>PowerPoint Presentation</vt:lpstr>
      <vt:lpstr>Articular Disk  Displacements with Reduction</vt:lpstr>
      <vt:lpstr>Disk Displacement</vt:lpstr>
      <vt:lpstr>5 Progressive Stages</vt:lpstr>
      <vt:lpstr>Symptoms of Stage 1:</vt:lpstr>
      <vt:lpstr>PowerPoint Presentation</vt:lpstr>
      <vt:lpstr>Stage II Disk Displacement</vt:lpstr>
      <vt:lpstr>PowerPoint Presentation</vt:lpstr>
      <vt:lpstr>PowerPoint Presentation</vt:lpstr>
      <vt:lpstr>Open Lock:</vt:lpstr>
      <vt:lpstr>Stage III</vt:lpstr>
      <vt:lpstr>PowerPoint Presentation</vt:lpstr>
      <vt:lpstr>Closed Lock condition</vt:lpstr>
      <vt:lpstr>Stage IV: Rotational Displacement</vt:lpstr>
      <vt:lpstr>Stage V:</vt:lpstr>
      <vt:lpstr>C.  Anteromedial Disk Displacement with Intermittent Locking</vt:lpstr>
      <vt:lpstr>D. Anteromedial Disk Displacement without Reduction</vt:lpstr>
      <vt:lpstr>Internal Derangement  of the Disk</vt:lpstr>
      <vt:lpstr>Deviation in Form</vt:lpstr>
      <vt:lpstr>Deviation in Form</vt:lpstr>
      <vt:lpstr>Hypermobility and Dislocation </vt:lpstr>
      <vt:lpstr>A.  Joint Subluxation</vt:lpstr>
      <vt:lpstr>Subluxation versus Reduction of Displaced Disk</vt:lpstr>
      <vt:lpstr>B.  Joint Dislocation</vt:lpstr>
      <vt:lpstr>Ankylosis: stuck</vt:lpstr>
      <vt:lpstr>Adhesive Disk Hypomobility</vt:lpstr>
      <vt:lpstr>Adhesive Hypomobile</vt:lpstr>
      <vt:lpstr>PowerPoint Presentation</vt:lpstr>
      <vt:lpstr>Inflammatory Conditions</vt:lpstr>
      <vt:lpstr>Capsulitis </vt:lpstr>
      <vt:lpstr>Retrodiscitis</vt:lpstr>
      <vt:lpstr>Non-Articular Conditions</vt:lpstr>
      <vt:lpstr>Practice Pattern 4E:</vt:lpstr>
      <vt:lpstr>Three Categories of Muscle Spasms</vt:lpstr>
      <vt:lpstr>2.  Local Muscle Spasm</vt:lpstr>
      <vt:lpstr>3.  Specific Muscles, Trigger Points</vt:lpstr>
      <vt:lpstr>c. Signs:</vt:lpstr>
      <vt:lpstr>2.  Masseter </vt:lpstr>
      <vt:lpstr>  3.  Medial Pterygoid</vt:lpstr>
      <vt:lpstr>4.  Lateral Pterygoid:</vt:lpstr>
      <vt:lpstr>Oncological</vt:lpstr>
      <vt:lpstr>PT TREATMENT OF TMJ DYSFUNCTIONS</vt:lpstr>
      <vt:lpstr>Occlusional appliance:</vt:lpstr>
      <vt:lpstr>Medical Treatment:</vt:lpstr>
      <vt:lpstr> Other References: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Pathology and Medical Management TMJ  Disorders and Diseases</dc:title>
  <dc:creator>brodda</dc:creator>
  <cp:lastModifiedBy>SWEET, CHRISTINA</cp:lastModifiedBy>
  <cp:revision>25</cp:revision>
  <dcterms:created xsi:type="dcterms:W3CDTF">2010-06-12T14:59:58Z</dcterms:created>
  <dcterms:modified xsi:type="dcterms:W3CDTF">2012-07-19T15:40:08Z</dcterms:modified>
</cp:coreProperties>
</file>