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118"/>
  </p:notesMasterIdLst>
  <p:sldIdLst>
    <p:sldId id="257" r:id="rId2"/>
    <p:sldId id="274" r:id="rId3"/>
    <p:sldId id="275" r:id="rId4"/>
    <p:sldId id="276" r:id="rId5"/>
    <p:sldId id="286" r:id="rId6"/>
    <p:sldId id="287" r:id="rId7"/>
    <p:sldId id="288" r:id="rId8"/>
    <p:sldId id="289" r:id="rId9"/>
    <p:sldId id="291" r:id="rId10"/>
    <p:sldId id="293" r:id="rId11"/>
    <p:sldId id="295" r:id="rId12"/>
    <p:sldId id="297" r:id="rId13"/>
    <p:sldId id="298" r:id="rId14"/>
    <p:sldId id="303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277" r:id="rId48"/>
    <p:sldId id="352" r:id="rId49"/>
    <p:sldId id="353" r:id="rId50"/>
    <p:sldId id="354" r:id="rId51"/>
    <p:sldId id="355" r:id="rId52"/>
    <p:sldId id="356" r:id="rId53"/>
    <p:sldId id="357" r:id="rId54"/>
    <p:sldId id="361" r:id="rId55"/>
    <p:sldId id="358" r:id="rId56"/>
    <p:sldId id="359" r:id="rId57"/>
    <p:sldId id="364" r:id="rId58"/>
    <p:sldId id="365" r:id="rId59"/>
    <p:sldId id="304" r:id="rId60"/>
    <p:sldId id="306" r:id="rId61"/>
    <p:sldId id="307" r:id="rId62"/>
    <p:sldId id="308" r:id="rId63"/>
    <p:sldId id="305" r:id="rId64"/>
    <p:sldId id="384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317" r:id="rId74"/>
    <p:sldId id="318" r:id="rId75"/>
    <p:sldId id="319" r:id="rId76"/>
    <p:sldId id="366" r:id="rId77"/>
    <p:sldId id="367" r:id="rId78"/>
    <p:sldId id="368" r:id="rId79"/>
    <p:sldId id="369" r:id="rId80"/>
    <p:sldId id="400" r:id="rId81"/>
    <p:sldId id="401" r:id="rId82"/>
    <p:sldId id="398" r:id="rId83"/>
    <p:sldId id="391" r:id="rId84"/>
    <p:sldId id="392" r:id="rId85"/>
    <p:sldId id="393" r:id="rId86"/>
    <p:sldId id="399" r:id="rId87"/>
    <p:sldId id="395" r:id="rId88"/>
    <p:sldId id="396" r:id="rId89"/>
    <p:sldId id="397" r:id="rId90"/>
    <p:sldId id="378" r:id="rId91"/>
    <p:sldId id="379" r:id="rId92"/>
    <p:sldId id="380" r:id="rId93"/>
    <p:sldId id="381" r:id="rId94"/>
    <p:sldId id="382" r:id="rId95"/>
    <p:sldId id="259" r:id="rId96"/>
    <p:sldId id="260" r:id="rId97"/>
    <p:sldId id="261" r:id="rId98"/>
    <p:sldId id="262" r:id="rId99"/>
    <p:sldId id="263" r:id="rId100"/>
    <p:sldId id="264" r:id="rId101"/>
    <p:sldId id="265" r:id="rId102"/>
    <p:sldId id="266" r:id="rId103"/>
    <p:sldId id="267" r:id="rId104"/>
    <p:sldId id="268" r:id="rId105"/>
    <p:sldId id="269" r:id="rId106"/>
    <p:sldId id="270" r:id="rId107"/>
    <p:sldId id="271" r:id="rId108"/>
    <p:sldId id="278" r:id="rId109"/>
    <p:sldId id="279" r:id="rId110"/>
    <p:sldId id="280" r:id="rId111"/>
    <p:sldId id="281" r:id="rId112"/>
    <p:sldId id="282" r:id="rId113"/>
    <p:sldId id="283" r:id="rId114"/>
    <p:sldId id="284" r:id="rId115"/>
    <p:sldId id="285" r:id="rId116"/>
    <p:sldId id="402" r:id="rId1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906AE-C179-445A-817A-F3934744C028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5442D-8FD9-4767-A007-C9A5B73986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4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Will</a:t>
            </a:r>
            <a:r>
              <a:rPr lang="en-US" baseline="0" dirty="0" smtClean="0"/>
              <a:t> not cause a lot of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21C7A-BE61-4F65-A5D6-8DCC7AE100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21C7A-BE61-4F65-A5D6-8DCC7AE1004E}" type="slidenum">
              <a:rPr lang="en-US" smtClean="0"/>
              <a:pPr/>
              <a:t>105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21C7A-BE61-4F65-A5D6-8DCC7AE1004E}" type="slidenum">
              <a:rPr lang="en-US" smtClean="0"/>
              <a:pPr/>
              <a:t>106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21C7A-BE61-4F65-A5D6-8DCC7AE1004E}" type="slidenum">
              <a:rPr lang="en-US" smtClean="0"/>
              <a:pPr/>
              <a:t>114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Much better at seeing rib fractures.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5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Cause SCI deficits</a:t>
            </a:r>
            <a:r>
              <a:rPr lang="en-US" baseline="0" dirty="0" smtClean="0"/>
              <a:t> by pushing anteriorly into the spinal canal, </a:t>
            </a:r>
            <a:r>
              <a:rPr lang="en-US" baseline="0" dirty="0" err="1" smtClean="0"/>
              <a:t>ususally</a:t>
            </a:r>
            <a:r>
              <a:rPr lang="en-US" baseline="0" dirty="0" smtClean="0"/>
              <a:t> high velocity injury.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3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23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 pts. How to long roll and use a brace so that fragments</a:t>
            </a:r>
            <a:r>
              <a:rPr lang="en-US" baseline="0" dirty="0" smtClean="0"/>
              <a:t> so not dislodge.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53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Hump is on the side of the convexity, </a:t>
            </a:r>
            <a:r>
              <a:rPr lang="en-US" dirty="0" err="1" smtClean="0"/>
              <a:t>roatation</a:t>
            </a:r>
            <a:r>
              <a:rPr lang="en-US" dirty="0" smtClean="0"/>
              <a:t> (referenced</a:t>
            </a:r>
            <a:r>
              <a:rPr lang="en-US" baseline="0" dirty="0" smtClean="0"/>
              <a:t> to the anterior body) </a:t>
            </a:r>
            <a:r>
              <a:rPr lang="en-US" dirty="0" smtClean="0"/>
              <a:t>towards convexity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86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Sometimes can be corrected with seating, for organ</a:t>
            </a:r>
            <a:r>
              <a:rPr lang="en-US" baseline="0" dirty="0" smtClean="0"/>
              <a:t> function improvement.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63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Combo of bracing and Physical therapy together.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08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Oblique</a:t>
            </a:r>
            <a:r>
              <a:rPr lang="en-US" baseline="0" dirty="0" smtClean="0"/>
              <a:t> view,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68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Griffafing</a:t>
            </a:r>
            <a:r>
              <a:rPr lang="en-US" baseline="0" dirty="0" smtClean="0"/>
              <a:t> of the Scotty Dog.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5442D-8FD9-4767-A007-C9A5B73986F0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1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0BA0116-8F38-4819-B2F1-F654C540C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9F4323B-DDED-4D48-8408-95335787D2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A83A87-2BF6-4AAE-BB86-EEC3E742FB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0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CE31E2E-4A08-4F85-A924-B99E9EE4D4BD}" type="datetimeFigureOut">
              <a:rPr lang="en-US" smtClean="0"/>
              <a:pPr/>
              <a:t>7/22/2012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9B045D3-FE28-44B4-ADEA-C664703C8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32.html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waii.edu/medicine/pediatrics/pemxray/v6c13.html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eessentials.net/article15.html" TargetMode="Externa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urology.org/cgi/content-nw/full/69/24/E41/F117" TargetMode="External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wmf"/><Relationship Id="rId4" Type="http://schemas.openxmlformats.org/officeDocument/2006/relationships/hyperlink" Target="http://radiopaedia.org/articles/schmorl_node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w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wmf"/><Relationship Id="rId4" Type="http://schemas.openxmlformats.org/officeDocument/2006/relationships/hyperlink" Target="http://emedicine.medscape.com/article/395172-media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w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cleusinc.com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pgblazer.com/2009/11/anterior-wedge-compression-fracture-xray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adiographics.rsna.org/content/24/4/1009.figures-only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learningradiology.com/archives06/COW%20215-Chance%20Fx/chancefxcorrect.htm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hyperlink" Target="http://www.spine-health.com/video/kyphoplasty-osteoporosis-fracture-treatment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hyperlink" Target="http://www.spine-health.com/video/spine-fusion-surgery-video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32.html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2192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/>
              <a:t>Musculoskeletal Diseases and Disorders: T and L Spine, Ribs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Flexion </a:t>
            </a:r>
            <a:r>
              <a:rPr lang="en-US" dirty="0"/>
              <a:t>- Distraction injury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6000" dirty="0"/>
              <a:t>MOI:  seat belt injuries, lap belt injuries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6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6000" dirty="0"/>
              <a:t>a.  Failure of posterior elements in </a:t>
            </a:r>
            <a:r>
              <a:rPr lang="en-US" sz="6000" dirty="0" smtClean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6000" dirty="0"/>
              <a:t> </a:t>
            </a:r>
            <a:r>
              <a:rPr lang="en-US" sz="6000" dirty="0" smtClean="0"/>
              <a:t>    tension </a:t>
            </a:r>
            <a:r>
              <a:rPr lang="en-US" sz="6000" dirty="0"/>
              <a:t>while the anterior and middle </a:t>
            </a:r>
            <a:r>
              <a:rPr lang="en-US" sz="6000" dirty="0" smtClean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6000" dirty="0"/>
              <a:t> </a:t>
            </a:r>
            <a:r>
              <a:rPr lang="en-US" sz="6000" dirty="0" smtClean="0"/>
              <a:t>    columns </a:t>
            </a:r>
            <a:r>
              <a:rPr lang="en-US" sz="6000" dirty="0"/>
              <a:t>are compressed </a:t>
            </a:r>
            <a:endParaRPr lang="en-US" sz="6000" dirty="0" smtClean="0"/>
          </a:p>
          <a:p>
            <a:endParaRPr lang="en-US" sz="6000" dirty="0" smtClean="0"/>
          </a:p>
          <a:p>
            <a:r>
              <a:rPr lang="en-US" sz="6000" dirty="0" smtClean="0"/>
              <a:t>b</a:t>
            </a:r>
            <a:r>
              <a:rPr lang="en-US" sz="6000" dirty="0"/>
              <a:t>.  Widening of the </a:t>
            </a:r>
            <a:r>
              <a:rPr lang="en-US" sz="6000" dirty="0" err="1"/>
              <a:t>spinous</a:t>
            </a:r>
            <a:r>
              <a:rPr lang="en-US" sz="6000" dirty="0"/>
              <a:t> processes</a:t>
            </a:r>
          </a:p>
          <a:p>
            <a:endParaRPr lang="en-US" sz="6000" dirty="0"/>
          </a:p>
          <a:p>
            <a:r>
              <a:rPr lang="en-US" sz="6000" dirty="0"/>
              <a:t>c.  Vertebral body is wedged </a:t>
            </a:r>
            <a:r>
              <a:rPr lang="en-US" sz="6000" dirty="0" err="1"/>
              <a:t>anteriorally</a:t>
            </a:r>
            <a:endParaRPr lang="en-US" sz="6000" dirty="0"/>
          </a:p>
          <a:p>
            <a:endParaRPr lang="en-US" sz="6000" dirty="0"/>
          </a:p>
          <a:p>
            <a:r>
              <a:rPr lang="en-US" sz="6000" dirty="0"/>
              <a:t>d.  Variable neurological involvement </a:t>
            </a:r>
            <a:endParaRPr lang="en-US" sz="6000" dirty="0" smtClean="0"/>
          </a:p>
          <a:p>
            <a:r>
              <a:rPr lang="en-US" sz="6000" dirty="0" smtClean="0"/>
              <a:t>-Middle and Anterior Column. </a:t>
            </a:r>
            <a:endParaRPr lang="en-US" sz="6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6000" dirty="0"/>
              <a:t/>
            </a:r>
            <a:br>
              <a:rPr lang="en-US" sz="6000" dirty="0"/>
            </a:br>
            <a:r>
              <a:rPr lang="en-US" sz="2400" dirty="0"/>
              <a:t>               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12293" name="Picture 5" descr="Flexion/Distraction Fra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4038600" cy="46482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76400"/>
            <a:ext cx="7239000" cy="4846320"/>
          </a:xfrm>
        </p:spPr>
        <p:txBody>
          <a:bodyPr>
            <a:normAutofit fontScale="70000" lnSpcReduction="20000"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800" dirty="0"/>
              <a:t>Rotation of the spine is </a:t>
            </a:r>
            <a:r>
              <a:rPr lang="en-US" sz="2800" dirty="0" smtClean="0"/>
              <a:t>determined by the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dirty="0" smtClean="0"/>
              <a:t>position </a:t>
            </a:r>
            <a:r>
              <a:rPr lang="en-US" sz="2800" dirty="0"/>
              <a:t>of the pedicles in relation </a:t>
            </a:r>
            <a:r>
              <a:rPr lang="en-US" sz="2800" dirty="0" smtClean="0"/>
              <a:t>to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dirty="0" smtClean="0"/>
              <a:t>midline</a:t>
            </a:r>
            <a:r>
              <a:rPr lang="en-US" sz="2800" dirty="0"/>
              <a:t>.  	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  <a:endParaRPr lang="en-US" sz="2800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The </a:t>
            </a:r>
            <a:r>
              <a:rPr lang="en-US" sz="2800" dirty="0"/>
              <a:t>closer to the midline a pedicle is, </a:t>
            </a:r>
            <a:r>
              <a:rPr lang="en-US" sz="2800" dirty="0" smtClean="0"/>
              <a:t>the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more </a:t>
            </a:r>
            <a:r>
              <a:rPr lang="en-US" sz="2800" dirty="0"/>
              <a:t>rotation is occurring to that side</a:t>
            </a:r>
            <a:r>
              <a:rPr lang="en-US" sz="2800" dirty="0" smtClean="0"/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dirty="0" smtClean="0"/>
              <a:t>Distance between the pedicles represents the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dirty="0" smtClean="0"/>
              <a:t>transverse diameter of the spinal canal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(Nash </a:t>
            </a:r>
            <a:r>
              <a:rPr lang="en-US" sz="2800" dirty="0"/>
              <a:t>CL, Moe </a:t>
            </a:r>
            <a:r>
              <a:rPr lang="en-US" sz="2800" dirty="0" smtClean="0"/>
              <a:t>JH. A </a:t>
            </a:r>
            <a:r>
              <a:rPr lang="en-US" sz="2800" dirty="0"/>
              <a:t>study of </a:t>
            </a:r>
            <a:r>
              <a:rPr lang="en-US" sz="2800" dirty="0" smtClean="0"/>
              <a:t>vertebral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rotation</a:t>
            </a:r>
            <a:r>
              <a:rPr lang="en-US" sz="2800" dirty="0"/>
              <a:t>.  </a:t>
            </a:r>
            <a:r>
              <a:rPr lang="en-US" sz="2800" i="1" dirty="0"/>
              <a:t>J Bone </a:t>
            </a:r>
            <a:r>
              <a:rPr lang="en-US" sz="2800" i="1" dirty="0" err="1"/>
              <a:t>Jt</a:t>
            </a:r>
            <a:r>
              <a:rPr lang="en-US" sz="2800" i="1" dirty="0"/>
              <a:t> </a:t>
            </a:r>
            <a:r>
              <a:rPr lang="en-US" sz="2800" i="1" dirty="0" err="1"/>
              <a:t>Surg</a:t>
            </a:r>
            <a:r>
              <a:rPr lang="en-US" sz="2800" i="1" dirty="0"/>
              <a:t> Am </a:t>
            </a:r>
            <a:r>
              <a:rPr lang="en-US" sz="2800" dirty="0" smtClean="0"/>
              <a:t>1969;51</a:t>
            </a:r>
            <a:r>
              <a:rPr lang="en-US" sz="2800" dirty="0"/>
              <a:t>: 223-229</a:t>
            </a:r>
            <a:r>
              <a:rPr lang="en-US" sz="2800" dirty="0" smtClean="0"/>
              <a:t>.)  </a:t>
            </a:r>
            <a:endParaRPr lang="en-US" sz="2800" dirty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Pedicle Position:</a:t>
            </a:r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Nash-Moe Method</a:t>
            </a:r>
          </a:p>
        </p:txBody>
      </p:sp>
      <p:pic>
        <p:nvPicPr>
          <p:cNvPr id="57348" name="Picture 4" descr="msoEC7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7239000" cy="4495800"/>
          </a:xfrm>
          <a:prstGeom prst="rect">
            <a:avLst/>
          </a:prstGeom>
          <a:noFill/>
        </p:spPr>
      </p:pic>
      <p:pic>
        <p:nvPicPr>
          <p:cNvPr id="5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0 = no rotation of the vertebral body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1 or + = minimal rotation of the vertebral </a:t>
            </a:r>
            <a:r>
              <a:rPr lang="en-US" sz="2800" dirty="0" smtClean="0"/>
              <a:t>body </a:t>
            </a: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2 or ++ = pedicles on the concave side of </a:t>
            </a:r>
            <a:r>
              <a:rPr lang="en-US" sz="2800" dirty="0" smtClean="0"/>
              <a:t>the </a:t>
            </a:r>
            <a:r>
              <a:rPr lang="en-US" sz="2800" dirty="0"/>
              <a:t>spinal curve rest on or near the </a:t>
            </a:r>
            <a:r>
              <a:rPr lang="en-US" sz="2800" dirty="0" smtClean="0"/>
              <a:t>margin </a:t>
            </a:r>
            <a:r>
              <a:rPr lang="en-US" sz="2800" dirty="0"/>
              <a:t>of the vertebral body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3 or +++ = only one pedicle is seen and it </a:t>
            </a:r>
            <a:r>
              <a:rPr lang="en-US" sz="2800" dirty="0" smtClean="0"/>
              <a:t>is </a:t>
            </a:r>
            <a:r>
              <a:rPr lang="en-US" sz="2800" dirty="0"/>
              <a:t>nearing the midline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4 or ++++ = the only visible pedicle is 	seen beyond the midline of the </a:t>
            </a:r>
            <a:r>
              <a:rPr lang="en-US" sz="2800" dirty="0" smtClean="0"/>
              <a:t>vertebral </a:t>
            </a:r>
            <a:r>
              <a:rPr lang="en-US" sz="2800" dirty="0"/>
              <a:t>column </a:t>
            </a:r>
            <a:endParaRPr lang="en-US" sz="2800" dirty="0" smtClean="0"/>
          </a:p>
          <a:p>
            <a:pPr>
              <a:lnSpc>
                <a:spcPct val="80000"/>
              </a:lnSpc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/>
              <a:t>Grade Pedicle Displacement </a:t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2.  Lateral view: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Demonstrates the thoracic vertebral bodies, </a:t>
            </a:r>
            <a:r>
              <a:rPr lang="en-US" sz="2400" dirty="0" err="1"/>
              <a:t>intervetebral</a:t>
            </a:r>
            <a:r>
              <a:rPr lang="en-US" sz="2400" dirty="0"/>
              <a:t> disc </a:t>
            </a:r>
            <a:r>
              <a:rPr lang="en-US" sz="2400" dirty="0" smtClean="0"/>
              <a:t>space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First 2-3 vertebrae are not easily seen because of the shoulder and scapula being interposed between the body and the film.  </a:t>
            </a:r>
            <a:endParaRPr lang="en-US" sz="2400" dirty="0" smtClean="0"/>
          </a:p>
          <a:p>
            <a:r>
              <a:rPr lang="en-US" sz="2400" dirty="0" smtClean="0"/>
              <a:t>*Swimmers view gets the arm up and out of the way</a:t>
            </a:r>
            <a:endParaRPr lang="en-US" sz="2400" dirty="0"/>
          </a:p>
        </p:txBody>
      </p:sp>
      <p:pic>
        <p:nvPicPr>
          <p:cNvPr id="121863" name="Picture 7" descr="lateral view T sp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75529" y="1600200"/>
            <a:ext cx="2583942" cy="4525963"/>
          </a:xfrm>
          <a:noFill/>
          <a:ln/>
        </p:spPr>
      </p:pic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4953000" y="6248400"/>
            <a:ext cx="2846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hlinkClick r:id="rId3"/>
              </a:rPr>
              <a:t>www.ceessentials.net/article32.html</a:t>
            </a:r>
            <a:r>
              <a:rPr lang="en-US"/>
              <a:t> 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three column spin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038600" y="1295400"/>
            <a:ext cx="3521075" cy="3969319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3 column classification system by McAfee</a:t>
            </a:r>
          </a:p>
          <a:p>
            <a:r>
              <a:rPr lang="en-US" sz="3200" dirty="0" smtClean="0"/>
              <a:t>This picture includes a little more of the posterior structures than the one in the book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5791200"/>
            <a:ext cx="3855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http://www.hawaii.edu/medicine/</a:t>
            </a:r>
          </a:p>
          <a:p>
            <a:r>
              <a:rPr lang="en-US" dirty="0" smtClean="0">
                <a:hlinkClick r:id="rId3"/>
              </a:rPr>
              <a:t>pediatrics/</a:t>
            </a:r>
            <a:r>
              <a:rPr lang="en-US" dirty="0" err="1" smtClean="0">
                <a:hlinkClick r:id="rId3"/>
              </a:rPr>
              <a:t>pemxray</a:t>
            </a:r>
            <a:r>
              <a:rPr lang="en-US" dirty="0" smtClean="0">
                <a:hlinkClick r:id="rId3"/>
              </a:rPr>
              <a:t>/v6c13.html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8" name="Rectangle 8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A lateral view with arm closest to film is raised to see vertebrae </a:t>
            </a:r>
            <a:r>
              <a:rPr lang="en-US" sz="3600" b="1" dirty="0"/>
              <a:t>C7-T1</a:t>
            </a:r>
            <a:r>
              <a:rPr lang="en-US" sz="36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3600" dirty="0" smtClean="0"/>
          </a:p>
          <a:p>
            <a:pPr>
              <a:lnSpc>
                <a:spcPct val="90000"/>
              </a:lnSpc>
            </a:pPr>
            <a:r>
              <a:rPr lang="en-US" sz="3600" dirty="0"/>
              <a:t>*</a:t>
            </a:r>
            <a:r>
              <a:rPr lang="en-US" sz="3600" i="1" dirty="0" smtClean="0"/>
              <a:t>Therefore wrong view for Justin as his pain is T7. </a:t>
            </a:r>
            <a:endParaRPr lang="en-US" sz="3600" i="1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Swimmer's View</a:t>
            </a:r>
          </a:p>
        </p:txBody>
      </p:sp>
      <p:pic>
        <p:nvPicPr>
          <p:cNvPr id="122891" name="Picture 11" descr="swimmers view with outlin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752600"/>
            <a:ext cx="2686050" cy="2457450"/>
          </a:xfrm>
          <a:prstGeom prst="rect">
            <a:avLst/>
          </a:prstGeom>
          <a:noFill/>
        </p:spPr>
      </p:pic>
      <p:sp>
        <p:nvSpPr>
          <p:cNvPr id="122892" name="Text Box 12"/>
          <p:cNvSpPr txBox="1">
            <a:spLocks noChangeArrowheads="1"/>
          </p:cNvSpPr>
          <p:nvPr/>
        </p:nvSpPr>
        <p:spPr bwMode="auto">
          <a:xfrm>
            <a:off x="4343400" y="5638800"/>
            <a:ext cx="327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hlinkClick r:id="rId4"/>
              </a:rPr>
              <a:t>www.ceessentials.net/article15.html</a:t>
            </a:r>
            <a:r>
              <a:rPr lang="en-US" dirty="0"/>
              <a:t> 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Highly effective and accurate in diagnosis of fracture</a:t>
            </a:r>
          </a:p>
          <a:p>
            <a:r>
              <a:rPr lang="en-US" sz="2800" dirty="0" smtClean="0"/>
              <a:t>2-mm axial sections has a confidence level of 98% that a fracture will be seen (</a:t>
            </a:r>
            <a:r>
              <a:rPr lang="en-US" sz="2800" dirty="0" err="1" smtClean="0"/>
              <a:t>Nadalo</a:t>
            </a:r>
            <a:r>
              <a:rPr lang="en-US" sz="2800" dirty="0" smtClean="0"/>
              <a:t>, Moody, 2007)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Picks up problems with the posterior elements best</a:t>
            </a:r>
          </a:p>
          <a:p>
            <a:endParaRPr lang="en-US" sz="2800" dirty="0" smtClean="0"/>
          </a:p>
          <a:p>
            <a:r>
              <a:rPr lang="en-US" sz="2800" dirty="0" smtClean="0"/>
              <a:t>Evaluates spinal canal well</a:t>
            </a:r>
          </a:p>
          <a:p>
            <a:endParaRPr lang="en-US" sz="2800" dirty="0" smtClean="0"/>
          </a:p>
          <a:p>
            <a:r>
              <a:rPr lang="en-US" sz="2800" dirty="0" smtClean="0"/>
              <a:t>Axial CT’s may miss small compression fractures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Computed Tomography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2 -weighted MRI neuroradiology.gif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153977" y="2186781"/>
            <a:ext cx="1569720" cy="335280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Superior to CT scans in detecting herniated disk, </a:t>
            </a:r>
            <a:r>
              <a:rPr lang="en-US" sz="2800" dirty="0" err="1" smtClean="0"/>
              <a:t>ligamentous</a:t>
            </a:r>
            <a:r>
              <a:rPr lang="en-US" sz="2800" dirty="0" smtClean="0"/>
              <a:t> edema and spinal cord compression: see arrows</a:t>
            </a:r>
          </a:p>
          <a:p>
            <a:pPr>
              <a:buNone/>
            </a:pPr>
            <a:r>
              <a:rPr lang="en-US" sz="2800" dirty="0" smtClean="0"/>
              <a:t>Does not pick up bone fractures as well as CT</a:t>
            </a:r>
          </a:p>
          <a:p>
            <a:pPr>
              <a:buNone/>
            </a:pPr>
            <a:r>
              <a:rPr lang="en-US" sz="2800" dirty="0" smtClean="0"/>
              <a:t>Minimally displaced fractures are difficult to see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Magnetic Resonance Imaging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5638800"/>
            <a:ext cx="373922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http://www.neurology.org/cgi/content-nw/</a:t>
            </a:r>
          </a:p>
          <a:p>
            <a:r>
              <a:rPr lang="en-US" sz="1400" dirty="0" smtClean="0">
                <a:hlinkClick r:id="rId3"/>
              </a:rPr>
              <a:t>full/69/24/E41/F117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hmorl_thumb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524000"/>
            <a:ext cx="3008313" cy="4685514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Herniation</a:t>
            </a:r>
            <a:r>
              <a:rPr lang="en-US" sz="2800" dirty="0" smtClean="0"/>
              <a:t> of the disc through the end plate of the vertebral body</a:t>
            </a:r>
          </a:p>
          <a:p>
            <a:r>
              <a:rPr lang="en-US" sz="2800" dirty="0" smtClean="0"/>
              <a:t>May or may not be symptomatic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Schmorl</a:t>
            </a:r>
            <a:r>
              <a:rPr lang="en-US" dirty="0" smtClean="0"/>
              <a:t> Nodes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525000" y="1066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52800" y="2743200"/>
            <a:ext cx="24384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5-Point Star 7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MRI T2 </a:t>
            </a:r>
            <a:r>
              <a:rPr lang="en-US" dirty="0" err="1" smtClean="0"/>
              <a:t>sagittal</a:t>
            </a:r>
            <a:r>
              <a:rPr lang="en-US" dirty="0" smtClean="0"/>
              <a:t> image of large </a:t>
            </a:r>
            <a:r>
              <a:rPr lang="en-US" dirty="0" err="1" smtClean="0"/>
              <a:t>schmorl</a:t>
            </a:r>
            <a:r>
              <a:rPr lang="en-US" dirty="0" smtClean="0"/>
              <a:t> node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Axial CT </a:t>
            </a:r>
            <a:endParaRPr lang="en-US" dirty="0"/>
          </a:p>
        </p:txBody>
      </p:sp>
      <p:pic>
        <p:nvPicPr>
          <p:cNvPr id="6" name="Content Placeholder 5" descr="schmorlsCT2_gallery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178300" y="1988044"/>
            <a:ext cx="3521075" cy="3561362"/>
          </a:xfrm>
        </p:spPr>
      </p:pic>
      <p:pic>
        <p:nvPicPr>
          <p:cNvPr id="5" name="Content Placeholder 4" descr="SchmorlNodeMR_thumb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1709737" y="2651125"/>
            <a:ext cx="1016000" cy="2235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</a:t>
            </a:r>
            <a:r>
              <a:rPr lang="en-US" dirty="0" err="1" smtClean="0"/>
              <a:t>schmorl</a:t>
            </a:r>
            <a:r>
              <a:rPr lang="en-US" dirty="0" smtClean="0"/>
              <a:t> nodes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V="1">
            <a:off x="4914900" y="4686300"/>
            <a:ext cx="2286000" cy="76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952500" y="4457700"/>
            <a:ext cx="24384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29000" y="6488668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radiopaedia.org/articles/</a:t>
            </a:r>
            <a:r>
              <a:rPr lang="en-US" dirty="0" err="1" smtClean="0">
                <a:hlinkClick r:id="rId4"/>
              </a:rPr>
              <a:t>schmorl_nodes</a:t>
            </a:r>
            <a:endParaRPr lang="en-US" dirty="0"/>
          </a:p>
        </p:txBody>
      </p:sp>
      <p:pic>
        <p:nvPicPr>
          <p:cNvPr id="11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Chance </a:t>
            </a:r>
            <a:r>
              <a:rPr lang="en-US" dirty="0"/>
              <a:t>Fracture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  MOI:  </a:t>
            </a:r>
            <a:r>
              <a:rPr lang="en-US" sz="2400" dirty="0" err="1"/>
              <a:t>hyperflexion</a:t>
            </a:r>
            <a:r>
              <a:rPr lang="en-US" sz="2400" dirty="0"/>
              <a:t> injury over a secured lap belt </a:t>
            </a:r>
            <a:r>
              <a:rPr lang="en-US" sz="2400" dirty="0" smtClean="0"/>
              <a:t> (usually in back seat, flexion over the lap belt, fractures right into gut)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Type of flexion distraction injury – involves more structures   </a:t>
            </a:r>
            <a:endParaRPr lang="en-US" sz="2400" dirty="0" smtClean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Tension </a:t>
            </a:r>
            <a:r>
              <a:rPr lang="en-US" sz="2400" dirty="0"/>
              <a:t>failure of all spinal bone </a:t>
            </a:r>
            <a:r>
              <a:rPr lang="en-US" sz="2400" dirty="0" smtClean="0"/>
              <a:t>elements </a:t>
            </a:r>
            <a:r>
              <a:rPr lang="en-US" sz="2400" dirty="0"/>
              <a:t>and/or ligaments – anterior</a:t>
            </a:r>
            <a:r>
              <a:rPr lang="en-US" sz="2400" dirty="0" smtClean="0"/>
              <a:t>, </a:t>
            </a:r>
            <a:r>
              <a:rPr lang="en-US" sz="2400" dirty="0"/>
              <a:t>middle and posterior columns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Bowel </a:t>
            </a:r>
            <a:r>
              <a:rPr lang="en-US" sz="2400" dirty="0"/>
              <a:t>injuries occurs in 65% </a:t>
            </a:r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No </a:t>
            </a:r>
            <a:r>
              <a:rPr lang="en-US" sz="2400" dirty="0"/>
              <a:t>compromise of anterior elements </a:t>
            </a:r>
            <a:r>
              <a:rPr lang="en-US" sz="2400" dirty="0" smtClean="0"/>
              <a:t>occurs </a:t>
            </a:r>
            <a:r>
              <a:rPr lang="en-US" sz="2400" dirty="0"/>
              <a:t>only when the injury is </a:t>
            </a:r>
            <a:r>
              <a:rPr lang="en-US" sz="2400" dirty="0" smtClean="0"/>
              <a:t>primarily ligamentous </a:t>
            </a:r>
            <a:endParaRPr lang="en-US" sz="2400" dirty="0"/>
          </a:p>
          <a:p>
            <a:pPr marL="342900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Surgical </a:t>
            </a:r>
            <a:r>
              <a:rPr lang="en-US" sz="2400" dirty="0"/>
              <a:t>candidate              </a:t>
            </a:r>
          </a:p>
        </p:txBody>
      </p:sp>
      <p:pic>
        <p:nvPicPr>
          <p:cNvPr id="14340" name="Picture 4" descr="chance fx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32244" y="1883501"/>
            <a:ext cx="3270511" cy="3959360"/>
          </a:xfrm>
          <a:noFill/>
          <a:ln/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Hoppenfeld S.  Treatment and Rehabilitation of Fractures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Standard Views:</a:t>
            </a:r>
          </a:p>
          <a:p>
            <a:pPr lvl="1"/>
            <a:r>
              <a:rPr lang="en-US" sz="3200" dirty="0" smtClean="0"/>
              <a:t>AP or PA</a:t>
            </a:r>
          </a:p>
          <a:p>
            <a:pPr lvl="1"/>
            <a:r>
              <a:rPr lang="en-US" sz="3200" dirty="0" smtClean="0"/>
              <a:t>Above Diaphragm or below Diaphragm</a:t>
            </a:r>
          </a:p>
          <a:p>
            <a:pPr lvl="1"/>
            <a:r>
              <a:rPr lang="en-US" sz="3200" dirty="0" smtClean="0"/>
              <a:t>Anterior Oblique </a:t>
            </a:r>
          </a:p>
          <a:p>
            <a:pPr lvl="1"/>
            <a:r>
              <a:rPr lang="en-US" sz="3200" dirty="0" smtClean="0"/>
              <a:t>Posterior Oblique</a:t>
            </a:r>
          </a:p>
          <a:p>
            <a:pPr lvl="1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 radiology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800" dirty="0" smtClean="0"/>
              <a:t>AP: posterior ribs are closest to the film cassette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PA: anterior ribs are closest to the film cassette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800" dirty="0" smtClean="0"/>
              <a:t>-used to look at lungs for pneumonia 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Also, note views are taken as above the diaphragm or below the diaphragm </a:t>
            </a:r>
            <a:endParaRPr lang="en-US" sz="2800" dirty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/>
              <a:t>Anteroposterior</a:t>
            </a:r>
            <a:r>
              <a:rPr lang="en-US" sz="4000" dirty="0" smtClean="0"/>
              <a:t> (AP) or </a:t>
            </a:r>
            <a:r>
              <a:rPr lang="en-US" sz="4000" dirty="0" err="1" smtClean="0"/>
              <a:t>Posterioanterior</a:t>
            </a:r>
            <a:r>
              <a:rPr lang="en-US" sz="4000" dirty="0" smtClean="0"/>
              <a:t> (PA)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Alignment:</a:t>
            </a:r>
          </a:p>
          <a:p>
            <a:pPr lvl="1"/>
            <a:r>
              <a:rPr lang="en-US" sz="3200" dirty="0" smtClean="0"/>
              <a:t>Thoracic vertebrae</a:t>
            </a:r>
          </a:p>
          <a:p>
            <a:pPr lvl="1"/>
            <a:r>
              <a:rPr lang="en-US" sz="3200" dirty="0" smtClean="0"/>
              <a:t>Pedicles</a:t>
            </a:r>
          </a:p>
          <a:p>
            <a:pPr lvl="1"/>
            <a:r>
              <a:rPr lang="en-US" sz="3200" dirty="0" smtClean="0"/>
              <a:t>Ribs</a:t>
            </a:r>
          </a:p>
          <a:p>
            <a:endParaRPr lang="en-US" sz="3200" dirty="0" smtClean="0"/>
          </a:p>
          <a:p>
            <a:r>
              <a:rPr lang="en-US" sz="3200" dirty="0" smtClean="0"/>
              <a:t>Density:  Uniformity of bone appearance</a:t>
            </a:r>
          </a:p>
          <a:p>
            <a:endParaRPr lang="en-US" sz="32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Standard AP view	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Oblique View</a:t>
            </a:r>
            <a:endParaRPr lang="en-US" dirty="0"/>
          </a:p>
        </p:txBody>
      </p:sp>
      <p:pic>
        <p:nvPicPr>
          <p:cNvPr id="6" name="Content Placeholder 5" descr="rib fracture, oblique imag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249378" y="1711325"/>
            <a:ext cx="3378919" cy="4114800"/>
          </a:xfrm>
        </p:spPr>
      </p:pic>
      <p:pic>
        <p:nvPicPr>
          <p:cNvPr id="5" name="Content Placeholder 4" descr="AP rib fractures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528278" y="1711325"/>
            <a:ext cx="3378919" cy="4114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Rib Fractures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6477000"/>
            <a:ext cx="5860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are the same patient, elderly female, minor fall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1447800"/>
            <a:ext cx="4052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http://emedicine.medscape.com/article/395172-media</a:t>
            </a:r>
            <a:endParaRPr lang="en-US" sz="1200" dirty="0"/>
          </a:p>
        </p:txBody>
      </p:sp>
      <p:pic>
        <p:nvPicPr>
          <p:cNvPr id="11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xial CT rib fracture pneumothorax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623993"/>
            <a:ext cx="3521075" cy="2478376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Black arrow – rib fracture</a:t>
            </a:r>
          </a:p>
          <a:p>
            <a:endParaRPr lang="en-US" sz="3200" dirty="0" smtClean="0"/>
          </a:p>
          <a:p>
            <a:r>
              <a:rPr lang="en-US" sz="3200" dirty="0" smtClean="0"/>
              <a:t>White arrows – </a:t>
            </a:r>
            <a:r>
              <a:rPr lang="en-US" sz="3200" dirty="0" err="1" smtClean="0"/>
              <a:t>pneumothorax</a:t>
            </a: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Axial  CT of Rib Cage and Lungs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19594" y="5410200"/>
            <a:ext cx="6024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4"/>
              </a:rPr>
              <a:t>http://emedicine.medscape.com/article/395172-media</a:t>
            </a:r>
            <a:endParaRPr lang="en-US" sz="1400" dirty="0" smtClean="0"/>
          </a:p>
          <a:p>
            <a:endParaRPr lang="en-US" dirty="0"/>
          </a:p>
        </p:txBody>
      </p:sp>
      <p:pic>
        <p:nvPicPr>
          <p:cNvPr id="6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 descr="rib-fracture-2a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Ultrasound and Rib Fractures</a:t>
            </a:r>
            <a:endParaRPr lang="en-US" dirty="0"/>
          </a:p>
        </p:txBody>
      </p:sp>
      <p:pic>
        <p:nvPicPr>
          <p:cNvPr id="6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Oblquies</a:t>
            </a:r>
            <a:r>
              <a:rPr lang="en-US" dirty="0" smtClean="0"/>
              <a:t>: </a:t>
            </a:r>
            <a:r>
              <a:rPr lang="en-US" dirty="0" err="1" smtClean="0"/>
              <a:t>Scooty</a:t>
            </a:r>
            <a:r>
              <a:rPr lang="en-US" dirty="0" smtClean="0"/>
              <a:t> Dogs</a:t>
            </a:r>
          </a:p>
          <a:p>
            <a:r>
              <a:rPr lang="en-US" dirty="0"/>
              <a:t>	</a:t>
            </a:r>
            <a:r>
              <a:rPr lang="en-US" dirty="0" smtClean="0"/>
              <a:t>-will have a lateral view</a:t>
            </a:r>
          </a:p>
          <a:p>
            <a:r>
              <a:rPr lang="en-US" dirty="0"/>
              <a:t>	</a:t>
            </a:r>
            <a:r>
              <a:rPr lang="en-US" dirty="0" smtClean="0"/>
              <a:t>-Also cone-in view for L5 and 	Sacrum</a:t>
            </a:r>
          </a:p>
          <a:p>
            <a:r>
              <a:rPr lang="en-US" dirty="0"/>
              <a:t>	</a:t>
            </a:r>
            <a:r>
              <a:rPr lang="en-US" dirty="0" smtClean="0"/>
              <a:t>-look for where heart is, and </a:t>
            </a:r>
            <a:r>
              <a:rPr lang="en-US" smtClean="0"/>
              <a:t>it 	should </a:t>
            </a:r>
            <a:r>
              <a:rPr lang="en-US" dirty="0" smtClean="0"/>
              <a:t>be listed </a:t>
            </a:r>
            <a:r>
              <a:rPr lang="en-US" smtClean="0"/>
              <a:t>on the X-ray.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Spine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520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Compression </a:t>
            </a:r>
            <a:r>
              <a:rPr lang="en-US" sz="4000" dirty="0"/>
              <a:t>Torsion/Translational injuries 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2400"/>
              <a:t>MOI:  shear force or rotary force with compression </a:t>
            </a:r>
          </a:p>
          <a:p>
            <a:pPr>
              <a:buFontTx/>
              <a:buNone/>
            </a:pPr>
            <a:r>
              <a:rPr lang="en-US" sz="2400"/>
              <a:t>a.  Force will fracture or dislocate facet</a:t>
            </a:r>
          </a:p>
          <a:p>
            <a:pPr>
              <a:buFontTx/>
              <a:buNone/>
            </a:pPr>
            <a:r>
              <a:rPr lang="en-US" sz="2400"/>
              <a:t>	  joints</a:t>
            </a:r>
          </a:p>
          <a:p>
            <a:pPr>
              <a:buFontTx/>
              <a:buNone/>
            </a:pPr>
            <a:r>
              <a:rPr lang="en-US" sz="2400"/>
              <a:t>b.  Neurological involvement occurs</a:t>
            </a:r>
          </a:p>
          <a:p>
            <a:pPr>
              <a:buFontTx/>
              <a:buNone/>
            </a:pPr>
            <a:r>
              <a:rPr lang="en-US" sz="2400"/>
              <a:t>c.  Surgical candidate</a:t>
            </a:r>
            <a:r>
              <a:rPr lang="en-US" sz="2800"/>
              <a:t> </a:t>
            </a:r>
            <a:br>
              <a:rPr lang="en-US" sz="2800"/>
            </a:br>
            <a:r>
              <a:rPr lang="en-US" sz="2800"/>
              <a:t>               </a:t>
            </a:r>
          </a:p>
        </p:txBody>
      </p:sp>
      <p:pic>
        <p:nvPicPr>
          <p:cNvPr id="16388" name="Picture 4" descr="Translational fractu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643981"/>
            <a:ext cx="1905000" cy="2438400"/>
          </a:xfrm>
          <a:noFill/>
          <a:ln/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52425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d.  Unstable fractures with incomplete neurological deficit:  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/>
              <a:t>May or may not stabilize with internal fixation at first. 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/>
              <a:t>Dependent upon improvement noted with a log rolling frame</a:t>
            </a:r>
          </a:p>
          <a:p>
            <a:r>
              <a:rPr lang="en-US" sz="2000" dirty="0"/>
              <a:t>e.  Unstable fracture with complete neurological deficit:  </a:t>
            </a:r>
          </a:p>
          <a:p>
            <a:r>
              <a:rPr lang="en-US" sz="2000" dirty="0"/>
              <a:t>Paraplegia </a:t>
            </a:r>
          </a:p>
          <a:p>
            <a:pPr lvl="1"/>
            <a:r>
              <a:rPr lang="en-US" sz="2000" dirty="0"/>
              <a:t>will operate within 48 hours for  stabilization</a:t>
            </a:r>
          </a:p>
          <a:p>
            <a:endParaRPr lang="en-US" sz="20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52426" y="1463040"/>
            <a:ext cx="3886200" cy="5166360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sz="2200" dirty="0"/>
              <a:t>a.  Stable fractures without  </a:t>
            </a:r>
            <a:r>
              <a:rPr lang="en-US" sz="2200" dirty="0" smtClean="0"/>
              <a:t>neurological </a:t>
            </a:r>
            <a:r>
              <a:rPr lang="en-US" sz="2200" dirty="0"/>
              <a:t>deficit:  </a:t>
            </a:r>
            <a:endParaRPr lang="en-US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surgery </a:t>
            </a:r>
            <a:r>
              <a:rPr lang="en-US" sz="2200" dirty="0"/>
              <a:t>is  </a:t>
            </a:r>
            <a:r>
              <a:rPr lang="en-US" sz="2200" dirty="0" smtClean="0"/>
              <a:t>usually </a:t>
            </a:r>
            <a:r>
              <a:rPr lang="en-US" sz="2200" dirty="0"/>
              <a:t>not needed</a:t>
            </a:r>
          </a:p>
          <a:p>
            <a:r>
              <a:rPr lang="en-US" sz="2200" dirty="0"/>
              <a:t>b.  Unstable fractures without neurological deficit: 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/>
              <a:t>External immobilization for 12- 16 weeks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/>
              <a:t>Operate if neurological deficit becomes apparent</a:t>
            </a:r>
          </a:p>
          <a:p>
            <a:r>
              <a:rPr lang="en-US" sz="2200" dirty="0"/>
              <a:t>c.  Unstable fractures with </a:t>
            </a:r>
            <a:r>
              <a:rPr lang="en-US" sz="2200" dirty="0" smtClean="0"/>
              <a:t>progressive neurological </a:t>
            </a:r>
            <a:r>
              <a:rPr lang="en-US" sz="2200" dirty="0"/>
              <a:t>damage: 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Reduction </a:t>
            </a:r>
            <a:r>
              <a:rPr lang="en-US" sz="2200" dirty="0"/>
              <a:t>of fracture and internal stabilization - with or without a fusion</a:t>
            </a:r>
          </a:p>
          <a:p>
            <a:pPr>
              <a:buFontTx/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              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RX </a:t>
            </a:r>
            <a:r>
              <a:rPr lang="en-US" dirty="0"/>
              <a:t>for different fractures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09600" y="1981200"/>
            <a:ext cx="8077200" cy="41148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dirty="0"/>
              <a:t>a</a:t>
            </a:r>
            <a:r>
              <a:rPr lang="en-US" sz="3200" dirty="0"/>
              <a:t>.  Advancing or progressive neurological deficits </a:t>
            </a:r>
            <a:endParaRPr lang="en-US" sz="3200" dirty="0" smtClean="0"/>
          </a:p>
          <a:p>
            <a:pPr>
              <a:buFontTx/>
              <a:buNone/>
            </a:pPr>
            <a:r>
              <a:rPr lang="en-US" sz="3200" dirty="0"/>
              <a:t>	</a:t>
            </a:r>
            <a:r>
              <a:rPr lang="en-US" sz="3200" dirty="0" smtClean="0"/>
              <a:t>-get weaker, or can not move “big toe”</a:t>
            </a:r>
          </a:p>
          <a:p>
            <a:pPr>
              <a:buFontTx/>
              <a:buNone/>
            </a:pPr>
            <a:r>
              <a:rPr lang="en-US" sz="3200" dirty="0"/>
              <a:t>	</a:t>
            </a:r>
            <a:r>
              <a:rPr lang="en-US" sz="3200" dirty="0" smtClean="0"/>
              <a:t>-Reflexes check</a:t>
            </a:r>
            <a:endParaRPr lang="en-US" sz="3200" dirty="0"/>
          </a:p>
          <a:p>
            <a:pPr>
              <a:buFontTx/>
              <a:buNone/>
            </a:pPr>
            <a:endParaRPr lang="en-US" sz="3200" dirty="0"/>
          </a:p>
          <a:p>
            <a:pPr>
              <a:buFontTx/>
              <a:buNone/>
            </a:pPr>
            <a:r>
              <a:rPr lang="en-US" sz="3200" dirty="0"/>
              <a:t>b.  Paraplegia in absence of bony injury</a:t>
            </a:r>
          </a:p>
          <a:p>
            <a:pPr>
              <a:buFontTx/>
              <a:buNone/>
            </a:pPr>
            <a:endParaRPr lang="en-US" sz="3200" dirty="0"/>
          </a:p>
          <a:p>
            <a:pPr>
              <a:buFontTx/>
              <a:buNone/>
            </a:pPr>
            <a:r>
              <a:rPr lang="en-US" sz="3200" dirty="0"/>
              <a:t>c.  Severe nerve root pain </a:t>
            </a:r>
            <a:endParaRPr lang="en-US" sz="3200" dirty="0" smtClean="0"/>
          </a:p>
          <a:p>
            <a:pPr>
              <a:buFontTx/>
              <a:buNone/>
            </a:pPr>
            <a:r>
              <a:rPr lang="en-US" sz="3200" dirty="0"/>
              <a:t>	</a:t>
            </a:r>
            <a:r>
              <a:rPr lang="en-US" sz="3200" dirty="0" smtClean="0"/>
              <a:t>-Usually a boney fragment.</a:t>
            </a:r>
            <a:endParaRPr lang="en-US" sz="32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Indications </a:t>
            </a:r>
            <a:r>
              <a:rPr lang="en-US" dirty="0"/>
              <a:t>for Immediate Surgery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Rib </a:t>
            </a:r>
            <a:r>
              <a:rPr lang="en-US" dirty="0"/>
              <a:t>Cage Fractures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81200"/>
            <a:ext cx="4267200" cy="41148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dirty="0"/>
              <a:t>1.  Minor:  simple rib </a:t>
            </a:r>
            <a:r>
              <a:rPr lang="en-US" sz="2800" dirty="0" smtClean="0"/>
              <a:t>fracture, in 1 spot, do not do much.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2.  </a:t>
            </a:r>
            <a:r>
              <a:rPr lang="en-US" sz="2800" dirty="0">
                <a:solidFill>
                  <a:schemeClr val="hlink"/>
                </a:solidFill>
              </a:rPr>
              <a:t>Major</a:t>
            </a:r>
            <a:r>
              <a:rPr lang="en-US" sz="2800" dirty="0"/>
              <a:t>:  fracture of 1 or more vertebrae resulting in a flail chest and/or a </a:t>
            </a:r>
            <a:r>
              <a:rPr lang="en-US" sz="2800" dirty="0" err="1"/>
              <a:t>hemothorax</a:t>
            </a:r>
            <a:r>
              <a:rPr lang="en-US" sz="2800" dirty="0"/>
              <a:t> or 	pneumothorax </a:t>
            </a:r>
            <a:br>
              <a:rPr lang="en-US" sz="2800" dirty="0"/>
            </a:br>
            <a:r>
              <a:rPr lang="en-US" sz="2800" dirty="0"/>
              <a:t>    </a:t>
            </a:r>
          </a:p>
        </p:txBody>
      </p:sp>
      <p:pic>
        <p:nvPicPr>
          <p:cNvPr id="39940" name="Picture 4" descr="rib fractur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905000"/>
            <a:ext cx="4419600" cy="3657600"/>
          </a:xfrm>
          <a:noFill/>
          <a:ln/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572000" y="5761038"/>
            <a:ext cx="41148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r>
              <a:rPr lang="en-US" i="1">
                <a:latin typeface="Times New Roman" pitchFamily="18" charset="0"/>
              </a:rPr>
              <a:t>Copyright 2004 Nucleus Communications, Inc. All rights reserved. </a:t>
            </a:r>
            <a:r>
              <a:rPr lang="en-US" i="1">
                <a:latin typeface="Times New Roman" pitchFamily="18" charset="0"/>
                <a:hlinkClick r:id="rId3"/>
              </a:rPr>
              <a:t>www.nucleusinc.com</a:t>
            </a:r>
            <a:r>
              <a:rPr lang="en-US" sz="2400">
                <a:latin typeface="Times New Roman" pitchFamily="18" charset="0"/>
                <a:hlinkClick r:id="rId3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3200" dirty="0">
                <a:solidFill>
                  <a:schemeClr val="hlink"/>
                </a:solidFill>
              </a:rPr>
              <a:t>SX</a:t>
            </a:r>
            <a:r>
              <a:rPr lang="en-US" sz="3200" dirty="0"/>
              <a:t>:  pain on inspiration </a:t>
            </a:r>
          </a:p>
          <a:p>
            <a:pPr>
              <a:buFontTx/>
              <a:buNone/>
            </a:pPr>
            <a:r>
              <a:rPr lang="en-US" sz="3200" dirty="0">
                <a:solidFill>
                  <a:schemeClr val="hlink"/>
                </a:solidFill>
              </a:rPr>
              <a:t>Signs</a:t>
            </a:r>
            <a:r>
              <a:rPr lang="en-US" sz="3200" dirty="0"/>
              <a:t>:  palpable defect, tender to palpate,  </a:t>
            </a:r>
            <a:r>
              <a:rPr lang="en-US" sz="3200" dirty="0" smtClean="0"/>
              <a:t>ecchymosis</a:t>
            </a:r>
          </a:p>
          <a:p>
            <a:pPr>
              <a:buFontTx/>
              <a:buNone/>
            </a:pPr>
            <a:r>
              <a:rPr lang="en-US" sz="3200" dirty="0" smtClean="0"/>
              <a:t>-</a:t>
            </a:r>
            <a:r>
              <a:rPr lang="en-US" sz="3200" dirty="0"/>
              <a:t>A</a:t>
            </a:r>
            <a:r>
              <a:rPr lang="en-US" sz="3200" dirty="0" smtClean="0"/>
              <a:t>sk to breath in deep “if pain” then suspect a rib fracture. Or tap, vibrate to see if pain, symptoms increase.</a:t>
            </a:r>
            <a:endParaRPr lang="en-US" sz="3200" dirty="0"/>
          </a:p>
          <a:p>
            <a:pPr>
              <a:buFontTx/>
              <a:buNone/>
            </a:pPr>
            <a:r>
              <a:rPr lang="en-US" sz="3200" dirty="0">
                <a:solidFill>
                  <a:srgbClr val="0070C0"/>
                </a:solidFill>
              </a:rPr>
              <a:t>RX:  </a:t>
            </a:r>
            <a:r>
              <a:rPr lang="en-US" sz="3200" dirty="0"/>
              <a:t>simple fracture:  can just bind the ribs to assist with pain management and coughing, will become stable within 1-2 weeks and heals by 6 weeks </a:t>
            </a:r>
          </a:p>
          <a:p>
            <a:endParaRPr lang="en-US" sz="3200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Rib Fracture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hlink"/>
                </a:solidFill>
              </a:rPr>
              <a:t>Definition</a:t>
            </a:r>
            <a:r>
              <a:rPr lang="en-US" sz="2800" dirty="0"/>
              <a:t>:  segment of the chest wall doesn't have continuity with the rest of the thoracic rib cage </a:t>
            </a:r>
            <a:r>
              <a:rPr lang="en-US" sz="2800" dirty="0" smtClean="0"/>
              <a:t>(two fractures of same rib-floating)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chemeClr val="hlink"/>
                </a:solidFill>
              </a:rPr>
              <a:t>Signs:</a:t>
            </a:r>
            <a:r>
              <a:rPr lang="en-US" sz="2800" dirty="0"/>
              <a:t> Paradoxical motion occurs:  moves in on inspiration and out on expiration splinting of chest wall muscles, decrease ventilation, decrease vital </a:t>
            </a:r>
            <a:r>
              <a:rPr lang="en-US" sz="2800" dirty="0" smtClean="0"/>
              <a:t>capacity, when breathing it will do the </a:t>
            </a:r>
            <a:r>
              <a:rPr lang="en-US" sz="2800" b="1" u="sng" dirty="0" smtClean="0"/>
              <a:t>opposite</a:t>
            </a:r>
            <a:r>
              <a:rPr lang="en-US" sz="2800" dirty="0" smtClean="0"/>
              <a:t> of what ribs are suppose to do.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chemeClr val="hlink"/>
                </a:solidFill>
              </a:rPr>
              <a:t>Lab tests</a:t>
            </a:r>
            <a:r>
              <a:rPr lang="en-US" sz="2800" dirty="0"/>
              <a:t>:  x-ray and blood gases help to make a positive diagnosis 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Flail </a:t>
            </a:r>
            <a:r>
              <a:rPr lang="en-US" dirty="0">
                <a:solidFill>
                  <a:schemeClr val="hlink"/>
                </a:solidFill>
              </a:rPr>
              <a:t>Chest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62000" y="6019800"/>
            <a:ext cx="773906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http://www.cvmbs.colostate.edu/clinsci/wing/trauma/flail.htm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Rib </a:t>
            </a:r>
            <a:r>
              <a:rPr lang="en-US" sz="2800" dirty="0"/>
              <a:t>Cage Dysfunctions </a:t>
            </a:r>
            <a:br>
              <a:rPr lang="en-US" sz="2800" dirty="0"/>
            </a:br>
            <a:r>
              <a:rPr lang="en-US" sz="2800" dirty="0"/>
              <a:t>  </a:t>
            </a:r>
          </a:p>
          <a:p>
            <a:pPr marL="514350" indent="-514350">
              <a:lnSpc>
                <a:spcPct val="90000"/>
              </a:lnSpc>
              <a:buFontTx/>
              <a:buAutoNum type="arabicParenR"/>
            </a:pPr>
            <a:r>
              <a:rPr lang="en-US" sz="2800" dirty="0" err="1" smtClean="0">
                <a:solidFill>
                  <a:schemeClr val="hlink"/>
                </a:solidFill>
              </a:rPr>
              <a:t>Costochondritis</a:t>
            </a:r>
            <a:r>
              <a:rPr lang="en-US" sz="2800" dirty="0">
                <a:solidFill>
                  <a:schemeClr val="hlink"/>
                </a:solidFill>
              </a:rPr>
              <a:t>:</a:t>
            </a:r>
            <a:r>
              <a:rPr lang="en-US" sz="2800" dirty="0"/>
              <a:t> </a:t>
            </a:r>
            <a:r>
              <a:rPr lang="en-US" sz="2800" dirty="0" smtClean="0"/>
              <a:t>anterior </a:t>
            </a:r>
            <a:r>
              <a:rPr lang="en-US" sz="2800" dirty="0"/>
              <a:t>chest wall </a:t>
            </a:r>
            <a:r>
              <a:rPr lang="en-US" sz="2800" dirty="0" smtClean="0"/>
              <a:t>syndrome</a:t>
            </a:r>
          </a:p>
          <a:p>
            <a:pPr marL="514350" indent="-514350">
              <a:lnSpc>
                <a:spcPct val="90000"/>
              </a:lnSpc>
              <a:buFontTx/>
              <a:buAutoNum type="arabicParenR"/>
            </a:pP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pain in the </a:t>
            </a:r>
            <a:r>
              <a:rPr lang="en-US" sz="2400" dirty="0" err="1"/>
              <a:t>costochondral</a:t>
            </a:r>
            <a:r>
              <a:rPr lang="en-US" sz="2400" dirty="0"/>
              <a:t> articulation </a:t>
            </a:r>
            <a:r>
              <a:rPr lang="en-US" sz="2400" u="sng" dirty="0"/>
              <a:t>without</a:t>
            </a:r>
            <a:r>
              <a:rPr lang="en-US" sz="2400" dirty="0"/>
              <a:t> swelling, 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affects </a:t>
            </a:r>
            <a:r>
              <a:rPr lang="en-US" sz="2400" dirty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3,T4,T5 </a:t>
            </a:r>
            <a:r>
              <a:rPr lang="en-US" sz="2400" dirty="0" err="1"/>
              <a:t>costochondral</a:t>
            </a:r>
            <a:r>
              <a:rPr lang="en-US" sz="2400" dirty="0"/>
              <a:t> junction</a:t>
            </a:r>
            <a:r>
              <a:rPr lang="en-US" sz="1800" dirty="0"/>
              <a:t> 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1800" b="1" u="sng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Similar signs to </a:t>
            </a:r>
            <a:r>
              <a:rPr lang="en-US" sz="1800" b="1" u="sng" dirty="0" smtClean="0"/>
              <a:t>MI </a:t>
            </a:r>
            <a:r>
              <a:rPr lang="en-US" sz="1800" dirty="0" smtClean="0"/>
              <a:t>so people may jump to conclusion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              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Joint </a:t>
            </a:r>
            <a:r>
              <a:rPr lang="en-US" sz="4000" dirty="0"/>
              <a:t>Dysfunctions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Risk factors</a:t>
            </a:r>
            <a:r>
              <a:rPr lang="en-US" sz="2800" dirty="0"/>
              <a:t>:  women more than men, over 40 years old</a:t>
            </a:r>
          </a:p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SX:</a:t>
            </a:r>
            <a:r>
              <a:rPr lang="en-US" sz="2800" dirty="0"/>
              <a:t>  pain and tenderness in the anterior chest wall, may radiate to the shoulder or arm, aggravated by sneezing, coughing, inspiration, bending, lying down or exertion</a:t>
            </a:r>
          </a:p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Signs</a:t>
            </a:r>
            <a:r>
              <a:rPr lang="en-US" sz="2800" dirty="0"/>
              <a:t>:  pain with palpation over the </a:t>
            </a:r>
            <a:r>
              <a:rPr lang="en-US" sz="2800" dirty="0" err="1"/>
              <a:t>costochondral</a:t>
            </a:r>
            <a:r>
              <a:rPr lang="en-US" sz="2800" dirty="0"/>
              <a:t> </a:t>
            </a:r>
            <a:r>
              <a:rPr lang="en-US" sz="2800" dirty="0" smtClean="0"/>
              <a:t>joint, </a:t>
            </a:r>
          </a:p>
          <a:p>
            <a:pPr>
              <a:buFontTx/>
              <a:buNone/>
            </a:pPr>
            <a:r>
              <a:rPr lang="en-US" sz="2800" dirty="0"/>
              <a:t>	*</a:t>
            </a:r>
            <a:r>
              <a:rPr lang="en-US" sz="2800" dirty="0" smtClean="0"/>
              <a:t>also commonly a structural dysfunction, as something is irritating the </a:t>
            </a:r>
            <a:r>
              <a:rPr lang="en-US" sz="2800" dirty="0" err="1" smtClean="0"/>
              <a:t>cartiatlage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COSTOCHONDRITIS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nterior-wedge-compression-fracture-vertebra-580px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644297"/>
            <a:ext cx="3521075" cy="4437769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Wedge Fracture, stable fracture </a:t>
            </a:r>
          </a:p>
          <a:p>
            <a:r>
              <a:rPr lang="en-US" sz="2800" dirty="0" smtClean="0"/>
              <a:t>Causes:</a:t>
            </a:r>
          </a:p>
          <a:p>
            <a:pPr lvl="1"/>
            <a:r>
              <a:rPr lang="en-US" sz="2800" dirty="0" err="1" smtClean="0"/>
              <a:t>Hyperflexion</a:t>
            </a:r>
            <a:r>
              <a:rPr lang="en-US" sz="2800" dirty="0" smtClean="0"/>
              <a:t> force</a:t>
            </a:r>
          </a:p>
          <a:p>
            <a:pPr lvl="1"/>
            <a:r>
              <a:rPr lang="en-US" sz="2800" dirty="0" smtClean="0"/>
              <a:t>Axial force</a:t>
            </a:r>
          </a:p>
          <a:p>
            <a:pPr lvl="1"/>
            <a:r>
              <a:rPr lang="en-US" sz="2800" dirty="0" smtClean="0"/>
              <a:t>Osteoporosis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Codfish spine appearance: biconcave appearance of vertebral end plates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Anterior Column Fractures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6211669"/>
            <a:ext cx="3226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www.pgblazer.com/2009/11/</a:t>
            </a:r>
          </a:p>
          <a:p>
            <a:r>
              <a:rPr lang="en-US" dirty="0" smtClean="0">
                <a:hlinkClick r:id="rId4"/>
              </a:rPr>
              <a:t>anterior-wedge-</a:t>
            </a:r>
            <a:r>
              <a:rPr lang="en-US" dirty="0" err="1" smtClean="0">
                <a:hlinkClick r:id="rId4"/>
              </a:rPr>
              <a:t>compr</a:t>
            </a:r>
            <a:r>
              <a:rPr lang="en-US" dirty="0" smtClean="0">
                <a:hlinkClick r:id="rId4"/>
              </a:rPr>
              <a:t>...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5064767" y="4738255"/>
            <a:ext cx="518615" cy="290945"/>
          </a:xfrm>
          <a:custGeom>
            <a:avLst/>
            <a:gdLst>
              <a:gd name="connsiteX0" fmla="*/ 515151 w 518615"/>
              <a:gd name="connsiteY0" fmla="*/ 20781 h 290945"/>
              <a:gd name="connsiteX1" fmla="*/ 473588 w 518615"/>
              <a:gd name="connsiteY1" fmla="*/ 10390 h 290945"/>
              <a:gd name="connsiteX2" fmla="*/ 442415 w 518615"/>
              <a:gd name="connsiteY2" fmla="*/ 0 h 290945"/>
              <a:gd name="connsiteX3" fmla="*/ 317724 w 518615"/>
              <a:gd name="connsiteY3" fmla="*/ 10390 h 290945"/>
              <a:gd name="connsiteX4" fmla="*/ 255378 w 518615"/>
              <a:gd name="connsiteY4" fmla="*/ 31172 h 290945"/>
              <a:gd name="connsiteX5" fmla="*/ 193033 w 518615"/>
              <a:gd name="connsiteY5" fmla="*/ 62345 h 290945"/>
              <a:gd name="connsiteX6" fmla="*/ 172251 w 518615"/>
              <a:gd name="connsiteY6" fmla="*/ 93518 h 290945"/>
              <a:gd name="connsiteX7" fmla="*/ 141078 w 518615"/>
              <a:gd name="connsiteY7" fmla="*/ 114300 h 290945"/>
              <a:gd name="connsiteX8" fmla="*/ 130688 w 518615"/>
              <a:gd name="connsiteY8" fmla="*/ 145472 h 290945"/>
              <a:gd name="connsiteX9" fmla="*/ 99515 w 518615"/>
              <a:gd name="connsiteY9" fmla="*/ 155863 h 290945"/>
              <a:gd name="connsiteX10" fmla="*/ 68342 w 518615"/>
              <a:gd name="connsiteY10" fmla="*/ 176645 h 290945"/>
              <a:gd name="connsiteX11" fmla="*/ 37169 w 518615"/>
              <a:gd name="connsiteY11" fmla="*/ 270163 h 290945"/>
              <a:gd name="connsiteX12" fmla="*/ 99515 w 518615"/>
              <a:gd name="connsiteY12" fmla="*/ 290945 h 290945"/>
              <a:gd name="connsiteX13" fmla="*/ 193033 w 518615"/>
              <a:gd name="connsiteY13" fmla="*/ 280554 h 290945"/>
              <a:gd name="connsiteX14" fmla="*/ 255378 w 518615"/>
              <a:gd name="connsiteY14" fmla="*/ 238990 h 290945"/>
              <a:gd name="connsiteX15" fmla="*/ 317724 w 518615"/>
              <a:gd name="connsiteY15" fmla="*/ 207818 h 290945"/>
              <a:gd name="connsiteX16" fmla="*/ 348897 w 518615"/>
              <a:gd name="connsiteY16" fmla="*/ 187036 h 290945"/>
              <a:gd name="connsiteX17" fmla="*/ 369678 w 518615"/>
              <a:gd name="connsiteY17" fmla="*/ 155863 h 290945"/>
              <a:gd name="connsiteX18" fmla="*/ 432024 w 518615"/>
              <a:gd name="connsiteY18" fmla="*/ 135081 h 290945"/>
              <a:gd name="connsiteX19" fmla="*/ 442415 w 518615"/>
              <a:gd name="connsiteY19" fmla="*/ 103909 h 290945"/>
              <a:gd name="connsiteX20" fmla="*/ 494369 w 518615"/>
              <a:gd name="connsiteY20" fmla="*/ 51954 h 290945"/>
              <a:gd name="connsiteX21" fmla="*/ 515151 w 518615"/>
              <a:gd name="connsiteY21" fmla="*/ 20781 h 290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8615" h="290945">
                <a:moveTo>
                  <a:pt x="515151" y="20781"/>
                </a:moveTo>
                <a:cubicBezTo>
                  <a:pt x="511688" y="13854"/>
                  <a:pt x="487319" y="14313"/>
                  <a:pt x="473588" y="10390"/>
                </a:cubicBezTo>
                <a:cubicBezTo>
                  <a:pt x="463056" y="7381"/>
                  <a:pt x="453368" y="0"/>
                  <a:pt x="442415" y="0"/>
                </a:cubicBezTo>
                <a:cubicBezTo>
                  <a:pt x="400707" y="0"/>
                  <a:pt x="359288" y="6927"/>
                  <a:pt x="317724" y="10390"/>
                </a:cubicBezTo>
                <a:cubicBezTo>
                  <a:pt x="296942" y="17317"/>
                  <a:pt x="273605" y="19020"/>
                  <a:pt x="255378" y="31172"/>
                </a:cubicBezTo>
                <a:cubicBezTo>
                  <a:pt x="215093" y="58030"/>
                  <a:pt x="236053" y="48005"/>
                  <a:pt x="193033" y="62345"/>
                </a:cubicBezTo>
                <a:cubicBezTo>
                  <a:pt x="186106" y="72736"/>
                  <a:pt x="181082" y="84687"/>
                  <a:pt x="172251" y="93518"/>
                </a:cubicBezTo>
                <a:cubicBezTo>
                  <a:pt x="163420" y="102349"/>
                  <a:pt x="148879" y="104548"/>
                  <a:pt x="141078" y="114300"/>
                </a:cubicBezTo>
                <a:cubicBezTo>
                  <a:pt x="134236" y="122853"/>
                  <a:pt x="138433" y="137727"/>
                  <a:pt x="130688" y="145472"/>
                </a:cubicBezTo>
                <a:cubicBezTo>
                  <a:pt x="122943" y="153217"/>
                  <a:pt x="109312" y="150965"/>
                  <a:pt x="99515" y="155863"/>
                </a:cubicBezTo>
                <a:cubicBezTo>
                  <a:pt x="88345" y="161448"/>
                  <a:pt x="78733" y="169718"/>
                  <a:pt x="68342" y="176645"/>
                </a:cubicBezTo>
                <a:cubicBezTo>
                  <a:pt x="63754" y="183527"/>
                  <a:pt x="0" y="243614"/>
                  <a:pt x="37169" y="270163"/>
                </a:cubicBezTo>
                <a:cubicBezTo>
                  <a:pt x="54995" y="282896"/>
                  <a:pt x="99515" y="290945"/>
                  <a:pt x="99515" y="290945"/>
                </a:cubicBezTo>
                <a:cubicBezTo>
                  <a:pt x="130688" y="287481"/>
                  <a:pt x="163278" y="290472"/>
                  <a:pt x="193033" y="280554"/>
                </a:cubicBezTo>
                <a:cubicBezTo>
                  <a:pt x="216728" y="272656"/>
                  <a:pt x="234596" y="252844"/>
                  <a:pt x="255378" y="238990"/>
                </a:cubicBezTo>
                <a:cubicBezTo>
                  <a:pt x="344709" y="179436"/>
                  <a:pt x="231688" y="250836"/>
                  <a:pt x="317724" y="207818"/>
                </a:cubicBezTo>
                <a:cubicBezTo>
                  <a:pt x="328894" y="202233"/>
                  <a:pt x="338506" y="193963"/>
                  <a:pt x="348897" y="187036"/>
                </a:cubicBezTo>
                <a:cubicBezTo>
                  <a:pt x="355824" y="176645"/>
                  <a:pt x="359088" y="162482"/>
                  <a:pt x="369678" y="155863"/>
                </a:cubicBezTo>
                <a:cubicBezTo>
                  <a:pt x="388254" y="144253"/>
                  <a:pt x="432024" y="135081"/>
                  <a:pt x="432024" y="135081"/>
                </a:cubicBezTo>
                <a:cubicBezTo>
                  <a:pt x="435488" y="124690"/>
                  <a:pt x="435573" y="112462"/>
                  <a:pt x="442415" y="103909"/>
                </a:cubicBezTo>
                <a:cubicBezTo>
                  <a:pt x="467605" y="72422"/>
                  <a:pt x="483035" y="97295"/>
                  <a:pt x="494369" y="51954"/>
                </a:cubicBezTo>
                <a:cubicBezTo>
                  <a:pt x="495557" y="47202"/>
                  <a:pt x="518615" y="27708"/>
                  <a:pt x="515151" y="2078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95600" y="4800600"/>
            <a:ext cx="2057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5-Point Star 7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en-US" sz="3600" dirty="0" err="1" smtClean="0">
                <a:solidFill>
                  <a:schemeClr val="hlink"/>
                </a:solidFill>
              </a:rPr>
              <a:t>Tietze's</a:t>
            </a:r>
            <a:r>
              <a:rPr lang="en-US" sz="3600" dirty="0" smtClean="0">
                <a:solidFill>
                  <a:schemeClr val="hlink"/>
                </a:solidFill>
              </a:rPr>
              <a:t> </a:t>
            </a:r>
            <a:r>
              <a:rPr lang="en-US" sz="3600" dirty="0">
                <a:solidFill>
                  <a:schemeClr val="hlink"/>
                </a:solidFill>
              </a:rPr>
              <a:t>syndrome</a:t>
            </a:r>
            <a:r>
              <a:rPr lang="en-US" sz="3600" dirty="0"/>
              <a:t> is similar to </a:t>
            </a:r>
            <a:r>
              <a:rPr lang="en-US" sz="3600" dirty="0" err="1"/>
              <a:t>costochondritis</a:t>
            </a:r>
            <a:r>
              <a:rPr lang="en-US" sz="3600" dirty="0"/>
              <a:t>.  </a:t>
            </a:r>
            <a:endParaRPr lang="en-US" sz="3600" dirty="0" smtClean="0"/>
          </a:p>
          <a:p>
            <a:pPr>
              <a:buFontTx/>
              <a:buNone/>
            </a:pPr>
            <a:endParaRPr lang="en-US" sz="3600" dirty="0"/>
          </a:p>
          <a:p>
            <a:pPr>
              <a:buFontTx/>
              <a:buNone/>
            </a:pPr>
            <a:r>
              <a:rPr lang="en-US" sz="3600" dirty="0" smtClean="0"/>
              <a:t>	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SWELLING</a:t>
            </a:r>
            <a:r>
              <a:rPr lang="en-US" sz="3600" dirty="0" smtClean="0"/>
              <a:t> only Difference!!!</a:t>
            </a:r>
            <a:endParaRPr lang="en-US" sz="3600" dirty="0"/>
          </a:p>
          <a:p>
            <a:pPr>
              <a:buFontTx/>
              <a:buNone/>
            </a:pPr>
            <a:endParaRPr lang="en-US" sz="3600" dirty="0"/>
          </a:p>
          <a:p>
            <a:pPr>
              <a:buFontTx/>
              <a:buNone/>
            </a:pPr>
            <a:r>
              <a:rPr lang="en-US" sz="3600" dirty="0"/>
              <a:t>	The difference between the two is that there is </a:t>
            </a:r>
            <a:r>
              <a:rPr lang="en-US" sz="3600" u="sng" dirty="0"/>
              <a:t>swelling</a:t>
            </a:r>
            <a:r>
              <a:rPr lang="en-US" sz="3600" dirty="0"/>
              <a:t> over the costal cartilage with </a:t>
            </a:r>
            <a:r>
              <a:rPr lang="en-US" sz="3600" u="sng" dirty="0" err="1"/>
              <a:t>Tietze's</a:t>
            </a:r>
            <a:r>
              <a:rPr lang="en-US" sz="3600" u="sng" dirty="0"/>
              <a:t> syndrome</a:t>
            </a:r>
            <a:r>
              <a:rPr lang="en-US" sz="3600" dirty="0"/>
              <a:t> and not with </a:t>
            </a:r>
            <a:r>
              <a:rPr lang="en-US" sz="3600" dirty="0" err="1"/>
              <a:t>c</a:t>
            </a:r>
            <a:r>
              <a:rPr lang="en-US" sz="3600" u="sng" dirty="0" err="1"/>
              <a:t>ostochondritis</a:t>
            </a:r>
            <a:r>
              <a:rPr lang="en-US" sz="3600" dirty="0"/>
              <a:t> </a:t>
            </a:r>
            <a:endParaRPr lang="en-US" sz="3600" dirty="0" smtClean="0"/>
          </a:p>
          <a:p>
            <a:pPr>
              <a:buFontTx/>
              <a:buNone/>
            </a:pPr>
            <a:r>
              <a:rPr lang="en-US" sz="3600" dirty="0"/>
              <a:t>	</a:t>
            </a:r>
            <a:r>
              <a:rPr lang="en-US" sz="3600" dirty="0" smtClean="0"/>
              <a:t>-some research says </a:t>
            </a:r>
            <a:r>
              <a:rPr lang="en-US" sz="3600" dirty="0" err="1" smtClean="0"/>
              <a:t>Tietze</a:t>
            </a:r>
            <a:r>
              <a:rPr lang="en-US" sz="3600" dirty="0" smtClean="0"/>
              <a:t> may be the “acute” form. </a:t>
            </a:r>
            <a:endParaRPr lang="en-US" sz="3600" dirty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dirty="0" err="1"/>
              <a:t>Tietze's</a:t>
            </a:r>
            <a:r>
              <a:rPr lang="en-US" dirty="0"/>
              <a:t> syndrome 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chemeClr val="hlink"/>
                </a:solidFill>
              </a:rPr>
              <a:t>Definitions</a:t>
            </a:r>
            <a:r>
              <a:rPr lang="en-US" sz="2800" dirty="0"/>
              <a:t>:  A lateral curve of the thoracic or lumbar spine or a combination of thoracic and lumbar curves </a:t>
            </a:r>
            <a:br>
              <a:rPr lang="en-US" sz="2800" dirty="0"/>
            </a:br>
            <a:r>
              <a:rPr lang="en-US" sz="2800" dirty="0"/>
              <a:t>          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u="sng" dirty="0" smtClean="0">
                <a:solidFill>
                  <a:schemeClr val="hlink"/>
                </a:solidFill>
              </a:rPr>
              <a:t>Primary </a:t>
            </a:r>
            <a:r>
              <a:rPr lang="en-US" sz="2800" u="sng" dirty="0">
                <a:solidFill>
                  <a:schemeClr val="hlink"/>
                </a:solidFill>
              </a:rPr>
              <a:t>Curve</a:t>
            </a:r>
            <a:r>
              <a:rPr lang="en-US" sz="2800" dirty="0"/>
              <a:t>:  first curve or earliest curve to appear in the thoracic or lumbar spine 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u="sng" dirty="0" smtClean="0">
                <a:solidFill>
                  <a:schemeClr val="hlink"/>
                </a:solidFill>
              </a:rPr>
              <a:t>Secondary </a:t>
            </a:r>
            <a:r>
              <a:rPr lang="en-US" sz="2800" u="sng" dirty="0">
                <a:solidFill>
                  <a:schemeClr val="hlink"/>
                </a:solidFill>
              </a:rPr>
              <a:t>Curve</a:t>
            </a:r>
            <a:r>
              <a:rPr lang="en-US" sz="2800" dirty="0"/>
              <a:t>:  curve above or below a major curve </a:t>
            </a:r>
            <a:br>
              <a:rPr lang="en-US" sz="2800" dirty="0"/>
            </a:br>
            <a:r>
              <a:rPr lang="en-US" sz="2000" dirty="0"/>
              <a:t>           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>
                <a:solidFill>
                  <a:schemeClr val="hlink"/>
                </a:solidFill>
              </a:rPr>
              <a:t>Scoliosis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200" u="sng" dirty="0" smtClean="0">
                <a:solidFill>
                  <a:schemeClr val="hlink"/>
                </a:solidFill>
              </a:rPr>
              <a:t>Major </a:t>
            </a:r>
            <a:r>
              <a:rPr lang="en-US" sz="3200" u="sng" dirty="0">
                <a:solidFill>
                  <a:schemeClr val="hlink"/>
                </a:solidFill>
              </a:rPr>
              <a:t>Curve</a:t>
            </a:r>
            <a:r>
              <a:rPr lang="en-US" sz="3200" dirty="0"/>
              <a:t>:  largest structural curve </a:t>
            </a:r>
            <a:br>
              <a:rPr lang="en-US" sz="3200" dirty="0"/>
            </a:br>
            <a:endParaRPr lang="en-US" sz="3200" dirty="0"/>
          </a:p>
          <a:p>
            <a:pPr>
              <a:buFontTx/>
              <a:buNone/>
            </a:pPr>
            <a:r>
              <a:rPr lang="en-US" sz="3200" u="sng" dirty="0" smtClean="0">
                <a:solidFill>
                  <a:schemeClr val="hlink"/>
                </a:solidFill>
              </a:rPr>
              <a:t>Minor </a:t>
            </a:r>
            <a:r>
              <a:rPr lang="en-US" sz="3200" u="sng" dirty="0">
                <a:solidFill>
                  <a:schemeClr val="hlink"/>
                </a:solidFill>
              </a:rPr>
              <a:t>Curve</a:t>
            </a:r>
            <a:r>
              <a:rPr lang="en-US" sz="3200" dirty="0"/>
              <a:t>:  smallest curve, more </a:t>
            </a:r>
          </a:p>
          <a:p>
            <a:pPr>
              <a:buFontTx/>
              <a:buNone/>
            </a:pPr>
            <a:r>
              <a:rPr lang="en-US" sz="3200" dirty="0"/>
              <a:t>     flexible </a:t>
            </a:r>
            <a:br>
              <a:rPr lang="en-US" sz="3200" dirty="0"/>
            </a:br>
            <a:endParaRPr lang="en-US" sz="3200" dirty="0"/>
          </a:p>
          <a:p>
            <a:pPr>
              <a:buFontTx/>
              <a:buNone/>
            </a:pPr>
            <a:r>
              <a:rPr lang="en-US" sz="3200" u="sng" dirty="0" smtClean="0">
                <a:solidFill>
                  <a:schemeClr val="hlink"/>
                </a:solidFill>
              </a:rPr>
              <a:t>Apical </a:t>
            </a:r>
            <a:r>
              <a:rPr lang="en-US" sz="3200" u="sng" dirty="0">
                <a:solidFill>
                  <a:schemeClr val="hlink"/>
                </a:solidFill>
              </a:rPr>
              <a:t>Vertebrae</a:t>
            </a:r>
            <a:r>
              <a:rPr lang="en-US" sz="3200" dirty="0"/>
              <a:t>:  vertebrae which is furthest from the vertical axis of the vertebrae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  The </a:t>
            </a:r>
            <a:r>
              <a:rPr lang="en-US" sz="2800" u="sng" dirty="0"/>
              <a:t>vertebrae are at the ends </a:t>
            </a:r>
            <a:r>
              <a:rPr lang="en-US" sz="2800" dirty="0"/>
              <a:t>of the curve and are maximally inclined toward the concavity of the curve.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a.  </a:t>
            </a:r>
            <a:r>
              <a:rPr lang="en-US" sz="2800" u="sng" dirty="0" err="1">
                <a:solidFill>
                  <a:schemeClr val="hlink"/>
                </a:solidFill>
              </a:rPr>
              <a:t>cephal</a:t>
            </a:r>
            <a:r>
              <a:rPr lang="en-US" sz="2800" dirty="0"/>
              <a:t>:  most </a:t>
            </a:r>
            <a:r>
              <a:rPr lang="en-US" sz="2800" dirty="0" err="1"/>
              <a:t>cephal</a:t>
            </a:r>
            <a:r>
              <a:rPr lang="en-US" sz="2800" dirty="0"/>
              <a:t> vertebrae maximally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    inclined toward the concavity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b.  </a:t>
            </a:r>
            <a:r>
              <a:rPr lang="en-US" sz="2800" u="sng" dirty="0">
                <a:solidFill>
                  <a:schemeClr val="hlink"/>
                </a:solidFill>
              </a:rPr>
              <a:t>caudal</a:t>
            </a:r>
            <a:r>
              <a:rPr lang="en-US" sz="2800" dirty="0">
                <a:solidFill>
                  <a:schemeClr val="hlink"/>
                </a:solidFill>
              </a:rPr>
              <a:t>:</a:t>
            </a:r>
            <a:r>
              <a:rPr lang="en-US" sz="2800" dirty="0"/>
              <a:t>  most caudal vertebrae </a:t>
            </a:r>
            <a:r>
              <a:rPr lang="en-US" sz="2800" u="sng" dirty="0"/>
              <a:t>maximally</a:t>
            </a:r>
            <a:r>
              <a:rPr lang="en-US" sz="28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    inclined toward the concavity </a:t>
            </a:r>
            <a:br>
              <a:rPr lang="en-US" sz="2800" dirty="0"/>
            </a:br>
            <a:r>
              <a:rPr lang="en-US" sz="2800" dirty="0"/>
              <a:t>         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End </a:t>
            </a:r>
            <a:r>
              <a:rPr lang="en-US" u="sng" dirty="0">
                <a:solidFill>
                  <a:schemeClr val="hlink"/>
                </a:solidFill>
              </a:rPr>
              <a:t>Vertebrae</a:t>
            </a:r>
            <a:r>
              <a:rPr lang="en-US" dirty="0"/>
              <a:t>: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Rib </a:t>
            </a:r>
            <a:r>
              <a:rPr lang="en-US" u="sng" dirty="0">
                <a:solidFill>
                  <a:schemeClr val="hlink"/>
                </a:solidFill>
              </a:rPr>
              <a:t>Hump</a:t>
            </a:r>
            <a:r>
              <a:rPr lang="en-US" dirty="0"/>
              <a:t>: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91000" cy="41148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400" dirty="0"/>
              <a:t> Rotation of the thoracic</a:t>
            </a:r>
          </a:p>
          <a:p>
            <a:pPr>
              <a:buFontTx/>
              <a:buNone/>
            </a:pPr>
            <a:r>
              <a:rPr lang="en-US" sz="2400" dirty="0"/>
              <a:t>spine which is noted in a</a:t>
            </a:r>
          </a:p>
          <a:p>
            <a:pPr>
              <a:buFontTx/>
              <a:buNone/>
            </a:pPr>
            <a:r>
              <a:rPr lang="en-US" sz="2400" dirty="0"/>
              <a:t>flexed position.  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As the patient flexes forward, </a:t>
            </a:r>
          </a:p>
          <a:p>
            <a:pPr>
              <a:buFontTx/>
              <a:buNone/>
            </a:pPr>
            <a:r>
              <a:rPr lang="en-US" sz="2400" dirty="0"/>
              <a:t>the ribs push posterior on</a:t>
            </a:r>
          </a:p>
          <a:p>
            <a:pPr>
              <a:buFontTx/>
              <a:buNone/>
            </a:pPr>
            <a:r>
              <a:rPr lang="en-US" sz="2400" dirty="0"/>
              <a:t>one side of a </a:t>
            </a:r>
            <a:r>
              <a:rPr lang="en-US" sz="2400" dirty="0" err="1"/>
              <a:t>scoliotic</a:t>
            </a: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curve.  </a:t>
            </a:r>
          </a:p>
          <a:p>
            <a:pPr>
              <a:buFontTx/>
              <a:buNone/>
            </a:pPr>
            <a:r>
              <a:rPr lang="en-US" sz="2400" dirty="0"/>
              <a:t>	 </a:t>
            </a:r>
          </a:p>
          <a:p>
            <a:endParaRPr lang="en-US" sz="2400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400"/>
          </a:p>
        </p:txBody>
      </p:sp>
      <p:pic>
        <p:nvPicPr>
          <p:cNvPr id="46085" name="Picture 5" descr="mso4539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3810000" cy="4106863"/>
          </a:xfrm>
          <a:prstGeom prst="rect">
            <a:avLst/>
          </a:prstGeom>
          <a:noFill/>
        </p:spPr>
      </p:pic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Rib Hump</a:t>
            </a:r>
          </a:p>
        </p:txBody>
      </p:sp>
      <p:pic>
        <p:nvPicPr>
          <p:cNvPr id="47109" name="Picture 5" descr="msoE18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752600"/>
            <a:ext cx="3733800" cy="4419600"/>
          </a:xfrm>
          <a:prstGeom prst="rect">
            <a:avLst/>
          </a:prstGeom>
          <a:noFill/>
        </p:spPr>
      </p:pic>
      <p:pic>
        <p:nvPicPr>
          <p:cNvPr id="47110" name="Picture 6" descr="mso73C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752600"/>
            <a:ext cx="4108450" cy="4440238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chemeClr val="hlink"/>
                </a:solidFill>
              </a:rPr>
              <a:t>Apparent </a:t>
            </a:r>
            <a:r>
              <a:rPr lang="en-US" u="sng" dirty="0">
                <a:solidFill>
                  <a:schemeClr val="hlink"/>
                </a:solidFill>
              </a:rPr>
              <a:t>Deviation</a:t>
            </a:r>
            <a:r>
              <a:rPr lang="en-US" dirty="0"/>
              <a:t>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2400" dirty="0"/>
              <a:t>Line from the sacrum (gluteal cleft) to the SP of </a:t>
            </a:r>
            <a:r>
              <a:rPr lang="en-US" sz="2400" b="1" dirty="0">
                <a:solidFill>
                  <a:srgbClr val="FF0000"/>
                </a:solidFill>
              </a:rPr>
              <a:t>C7</a:t>
            </a:r>
            <a:r>
              <a:rPr lang="en-US" sz="2400" dirty="0"/>
              <a:t>.  </a:t>
            </a:r>
          </a:p>
          <a:p>
            <a:endParaRPr lang="en-US" sz="2400" u="sng" dirty="0"/>
          </a:p>
          <a:p>
            <a:r>
              <a:rPr lang="en-US" sz="2400" u="sng" dirty="0"/>
              <a:t>Deviation</a:t>
            </a:r>
            <a:r>
              <a:rPr lang="en-US" sz="2400" dirty="0"/>
              <a:t> occurs when there is a linear distance between the vertebrae at </a:t>
            </a:r>
            <a:r>
              <a:rPr lang="en-US" sz="2400" u="sng" dirty="0"/>
              <a:t>C7 from the linear distance at the sacrum</a:t>
            </a:r>
            <a:r>
              <a:rPr lang="en-US" sz="2400" dirty="0"/>
              <a:t>.  Indicates curve compensation. </a:t>
            </a:r>
            <a:endParaRPr lang="en-US" sz="2400" dirty="0" smtClean="0"/>
          </a:p>
          <a:p>
            <a:r>
              <a:rPr lang="en-US" sz="2400" dirty="0" smtClean="0"/>
              <a:t>-how much compensation. </a:t>
            </a:r>
            <a:endParaRPr lang="en-US" sz="2400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pic>
        <p:nvPicPr>
          <p:cNvPr id="48133" name="Picture 5" descr="msoBBA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3810000" cy="4191000"/>
          </a:xfrm>
          <a:prstGeom prst="rect">
            <a:avLst/>
          </a:prstGeom>
          <a:noFill/>
        </p:spPr>
      </p:pic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chemeClr val="hlink"/>
                </a:solidFill>
              </a:rPr>
              <a:t>Idiopathic</a:t>
            </a:r>
            <a:r>
              <a:rPr lang="en-US" sz="2400" dirty="0"/>
              <a:t>:  unknown cause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hlink"/>
                </a:solidFill>
              </a:rPr>
              <a:t>1) infantile</a:t>
            </a:r>
            <a:r>
              <a:rPr lang="en-US" sz="2400" dirty="0"/>
              <a:t>:  onset less than 3 years of age.  80 - 	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   90% will resolve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hlink"/>
                </a:solidFill>
              </a:rPr>
              <a:t>2) juvenile</a:t>
            </a:r>
            <a:r>
              <a:rPr lang="en-US" sz="2400" dirty="0"/>
              <a:t>:  3-10 years of age </a:t>
            </a:r>
            <a:r>
              <a:rPr lang="en-US" sz="2400" u="sng" dirty="0"/>
              <a:t>brace</a:t>
            </a:r>
            <a:r>
              <a:rPr lang="en-US" sz="2400" dirty="0"/>
              <a:t> if curve is </a:t>
            </a:r>
            <a:r>
              <a:rPr lang="en-US" sz="2400" u="sng" dirty="0"/>
              <a:t>greater than 30 dg </a:t>
            </a:r>
            <a:r>
              <a:rPr lang="en-US" sz="2400" dirty="0"/>
              <a:t>and </a:t>
            </a:r>
            <a:r>
              <a:rPr lang="en-US" sz="2400" u="sng" dirty="0"/>
              <a:t>less than 45 dg </a:t>
            </a:r>
            <a:r>
              <a:rPr lang="en-US" sz="2400" dirty="0"/>
              <a:t>surgery if curve is greater than 45 dg after bracing </a:t>
            </a:r>
            <a:endParaRPr lang="en-US" sz="2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</a:t>
            </a:r>
            <a:r>
              <a:rPr lang="en-US" sz="2400" dirty="0" smtClean="0"/>
              <a:t>-checked in school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hlink"/>
                </a:solidFill>
              </a:rPr>
              <a:t>3) adolescent</a:t>
            </a:r>
            <a:r>
              <a:rPr lang="en-US" sz="2400" dirty="0"/>
              <a:t>: onset is puberty ~ 10 years of age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until skeletal maturity 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/>
              <a:t>Etiology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Paralytic </a:t>
            </a:r>
            <a:r>
              <a:rPr lang="en-US" dirty="0"/>
              <a:t>scoliosis</a:t>
            </a:r>
            <a:r>
              <a:rPr lang="en-US" dirty="0" smtClean="0"/>
              <a:t>: muscle </a:t>
            </a:r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55301" name="Picture 5" descr="mso3D2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81200"/>
            <a:ext cx="6781800" cy="4256088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Have “cafe au </a:t>
            </a:r>
            <a:r>
              <a:rPr lang="en-US" dirty="0" err="1" smtClean="0"/>
              <a:t>lait</a:t>
            </a:r>
            <a:r>
              <a:rPr lang="en-US" dirty="0" smtClean="0"/>
              <a:t>” spots, in </a:t>
            </a:r>
            <a:r>
              <a:rPr lang="en-US" dirty="0" err="1" smtClean="0"/>
              <a:t>ped</a:t>
            </a:r>
            <a:endParaRPr lang="en-US" dirty="0" smtClean="0"/>
          </a:p>
          <a:p>
            <a:r>
              <a:rPr lang="en-US" dirty="0" err="1" smtClean="0"/>
              <a:t>populaiton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Neurofibromatosis</a:t>
            </a:r>
            <a:endParaRPr lang="en-US" dirty="0"/>
          </a:p>
        </p:txBody>
      </p:sp>
      <p:pic>
        <p:nvPicPr>
          <p:cNvPr id="56324" name="Picture 4" descr="mso8E7C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524000"/>
            <a:ext cx="4876800" cy="49784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9_medium.gif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262437" y="2327751"/>
            <a:ext cx="3352800" cy="3070860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Burst fracture</a:t>
            </a:r>
          </a:p>
          <a:p>
            <a:pPr lvl="1"/>
            <a:r>
              <a:rPr lang="en-US" sz="2800" dirty="0" smtClean="0"/>
              <a:t>Axial force</a:t>
            </a:r>
          </a:p>
          <a:p>
            <a:endParaRPr lang="en-US" sz="2800" dirty="0" smtClean="0"/>
          </a:p>
          <a:p>
            <a:r>
              <a:rPr lang="en-US" sz="2800" dirty="0" smtClean="0"/>
              <a:t>Lower arrow points to intrusion into the spinal canal</a:t>
            </a:r>
          </a:p>
          <a:p>
            <a:r>
              <a:rPr lang="en-US" sz="2800" dirty="0" smtClean="0"/>
              <a:t>-more </a:t>
            </a:r>
            <a:r>
              <a:rPr lang="en-US" sz="2800" dirty="0" err="1" smtClean="0"/>
              <a:t>sci</a:t>
            </a:r>
            <a:r>
              <a:rPr lang="en-US" sz="2800" dirty="0" smtClean="0"/>
              <a:t> involvement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Column Fracture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5791200"/>
            <a:ext cx="503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radiographics.rsna.org/.../4/1009.figures-only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dirty="0" smtClean="0">
                <a:solidFill>
                  <a:schemeClr val="hlink"/>
                </a:solidFill>
              </a:rPr>
              <a:t>Adult </a:t>
            </a:r>
            <a:r>
              <a:rPr lang="en-US" sz="3200" dirty="0">
                <a:solidFill>
                  <a:schemeClr val="hlink"/>
                </a:solidFill>
              </a:rPr>
              <a:t>Scoliosis</a:t>
            </a:r>
            <a:r>
              <a:rPr lang="en-US" sz="3200" dirty="0"/>
              <a:t>: spinal deformity may be more rigid </a:t>
            </a:r>
            <a:br>
              <a:rPr lang="en-US" sz="3200" dirty="0"/>
            </a:br>
            <a:r>
              <a:rPr lang="en-US" sz="3200" dirty="0"/>
              <a:t> 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Spinal </a:t>
            </a:r>
            <a:r>
              <a:rPr lang="en-US" sz="3200" dirty="0" err="1"/>
              <a:t>stenosis</a:t>
            </a:r>
            <a:r>
              <a:rPr lang="en-US" sz="3200" dirty="0"/>
              <a:t>, DDD, </a:t>
            </a:r>
            <a:r>
              <a:rPr lang="en-US" sz="3200" dirty="0" err="1"/>
              <a:t>osteopenia</a:t>
            </a:r>
            <a:r>
              <a:rPr lang="en-US" sz="3200" dirty="0"/>
              <a:t> are associated pathological conditions which may contribute to an increase in Cobb angle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2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SX:  pain on the convex side of the curve due to muscle fatigue 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Adult Scoliosis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a</a:t>
            </a:r>
            <a:r>
              <a:rPr lang="en-US" sz="2400" dirty="0"/>
              <a:t>.  5 % of all </a:t>
            </a:r>
            <a:r>
              <a:rPr lang="en-US" sz="2400" dirty="0" err="1"/>
              <a:t>scoliotic</a:t>
            </a:r>
            <a:r>
              <a:rPr lang="en-US" sz="2400" dirty="0"/>
              <a:t> curves are greater than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   10 dg, .04% exhibit curves greater than 20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   dg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b</a:t>
            </a:r>
            <a:r>
              <a:rPr lang="en-US" sz="2400" dirty="0"/>
              <a:t>.  greater the </a:t>
            </a:r>
            <a:r>
              <a:rPr lang="en-US" sz="2400" dirty="0" err="1"/>
              <a:t>angulation</a:t>
            </a:r>
            <a:r>
              <a:rPr lang="en-US" sz="2400" dirty="0"/>
              <a:t> and rotation of the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   spinal curve, the higher the possibility of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         curve progression.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c</a:t>
            </a:r>
            <a:r>
              <a:rPr lang="en-US" sz="2400" dirty="0"/>
              <a:t>.  younger the child when diagnosed, the higher the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     possibility for curve progression </a:t>
            </a:r>
            <a:br>
              <a:rPr lang="en-US" sz="2400" dirty="0"/>
            </a:br>
            <a:r>
              <a:rPr lang="en-US" sz="2400" dirty="0"/>
              <a:t>             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Prevalence, Risk factors, Surgical Considerations 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600200"/>
            <a:ext cx="8610600" cy="453072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d.  </a:t>
            </a:r>
            <a:r>
              <a:rPr lang="en-US" sz="2800" dirty="0" err="1">
                <a:solidFill>
                  <a:schemeClr val="hlink"/>
                </a:solidFill>
              </a:rPr>
              <a:t>Risser</a:t>
            </a:r>
            <a:r>
              <a:rPr lang="en-US" sz="2800" dirty="0">
                <a:solidFill>
                  <a:schemeClr val="hlink"/>
                </a:solidFill>
              </a:rPr>
              <a:t> Score</a:t>
            </a:r>
            <a:r>
              <a:rPr lang="en-US" sz="2800" dirty="0"/>
              <a:t> of skeletal maturity: score of 1 or less, higher possibility for curve progression </a:t>
            </a:r>
            <a:endParaRPr lang="en-US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-Gives skeletal “age” of a person by epiphyseal plates.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e.  A shorter curve progresses more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f.  the </a:t>
            </a:r>
            <a:r>
              <a:rPr lang="en-US" sz="2800" b="1" dirty="0"/>
              <a:t>higher </a:t>
            </a:r>
            <a:r>
              <a:rPr lang="en-US" sz="2800" dirty="0"/>
              <a:t>the curve in the spinal column, the more likely the curve is to </a:t>
            </a:r>
            <a:r>
              <a:rPr lang="en-US" sz="2800" dirty="0" smtClean="0"/>
              <a:t>progress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-No stable base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g.  the </a:t>
            </a:r>
            <a:r>
              <a:rPr lang="en-US" sz="2800" u="sng" dirty="0"/>
              <a:t>stiffer the curve </a:t>
            </a:r>
            <a:r>
              <a:rPr lang="en-US" sz="2800" dirty="0"/>
              <a:t>in an </a:t>
            </a:r>
            <a:r>
              <a:rPr lang="en-US" sz="2800" u="sng" dirty="0"/>
              <a:t>immature </a:t>
            </a:r>
            <a:r>
              <a:rPr lang="en-US" sz="2800" dirty="0"/>
              <a:t>individual and the </a:t>
            </a:r>
            <a:r>
              <a:rPr lang="en-US" sz="2800" u="sng" dirty="0"/>
              <a:t>more flexible the curve</a:t>
            </a:r>
            <a:r>
              <a:rPr lang="en-US" sz="2800" dirty="0"/>
              <a:t> in a </a:t>
            </a:r>
            <a:r>
              <a:rPr lang="en-US" sz="2800" u="sng" dirty="0"/>
              <a:t>mature</a:t>
            </a:r>
            <a:r>
              <a:rPr lang="en-US" sz="2800" dirty="0"/>
              <a:t> individual, the more likely the curve is to progress 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Likeiness</a:t>
            </a:r>
            <a:r>
              <a:rPr lang="en-US" dirty="0" smtClean="0"/>
              <a:t> of Curve Progression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2400" y="1447800"/>
            <a:ext cx="8839200" cy="49117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1.  </a:t>
            </a:r>
            <a:r>
              <a:rPr lang="en-US" sz="2400" dirty="0">
                <a:solidFill>
                  <a:schemeClr val="hlink"/>
                </a:solidFill>
              </a:rPr>
              <a:t>Cobb Method</a:t>
            </a:r>
            <a:r>
              <a:rPr lang="en-US" sz="2400" dirty="0"/>
              <a:t>:  preferred method of curve measurement.  Very consistent between examiners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a.  caudal and </a:t>
            </a:r>
            <a:r>
              <a:rPr lang="en-US" sz="2400" dirty="0" err="1"/>
              <a:t>cephal</a:t>
            </a:r>
            <a:r>
              <a:rPr lang="en-US" sz="2400" dirty="0"/>
              <a:t> </a:t>
            </a:r>
            <a:r>
              <a:rPr lang="en-US" sz="2400" u="sng" dirty="0"/>
              <a:t>end vertebrae </a:t>
            </a:r>
            <a:r>
              <a:rPr lang="en-US" sz="2400" dirty="0"/>
              <a:t>are identified.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b.  </a:t>
            </a:r>
            <a:r>
              <a:rPr lang="en-US" sz="2400" u="sng" dirty="0"/>
              <a:t>parallel lines</a:t>
            </a:r>
            <a:r>
              <a:rPr lang="en-US" sz="2400" dirty="0"/>
              <a:t> to the end plates are </a:t>
            </a:r>
            <a:r>
              <a:rPr lang="en-US" sz="2400" dirty="0" smtClean="0"/>
              <a:t>drawn </a:t>
            </a:r>
            <a:r>
              <a:rPr lang="en-US" sz="2400" dirty="0"/>
              <a:t>into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     the concavity of the curve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c.  lines drawn </a:t>
            </a:r>
            <a:r>
              <a:rPr lang="en-US" sz="2400" u="sng" dirty="0"/>
              <a:t>at right angles </a:t>
            </a:r>
            <a:r>
              <a:rPr lang="en-US" sz="2400" dirty="0"/>
              <a:t>to the parallel lines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     will intersect at an angle.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d.  angle is measured for the degree of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	     curvature</a:t>
            </a:r>
            <a:r>
              <a:rPr lang="en-US" sz="2800" dirty="0"/>
              <a:t> 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Radiographic Assessment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Cobb Method.</a:t>
            </a:r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Identify caudel and cephal end vertebrae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Draw parallel line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Draw perpendicular lines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Measure angle of curve</a:t>
            </a:r>
          </a:p>
        </p:txBody>
      </p:sp>
      <p:pic>
        <p:nvPicPr>
          <p:cNvPr id="61444" name="Picture 4" descr="CobbAngle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8775" y="1972469"/>
            <a:ext cx="2457450" cy="3781425"/>
          </a:xfrm>
          <a:noFill/>
          <a:ln/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4191000" y="6324600"/>
            <a:ext cx="4745038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http://www.rad.washington.edu/mskbook/scoliosis.html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en-US" sz="2800" dirty="0"/>
              <a:t>Indicates the ossification of the iliac epiphysis which begins at the </a:t>
            </a:r>
            <a:r>
              <a:rPr lang="en-US" sz="2800" u="sng" dirty="0"/>
              <a:t>ASIS</a:t>
            </a:r>
            <a:r>
              <a:rPr lang="en-US" sz="2800" dirty="0"/>
              <a:t> and </a:t>
            </a:r>
            <a:r>
              <a:rPr lang="en-US" sz="2800" u="sng" dirty="0"/>
              <a:t>ends at the PSIS </a:t>
            </a:r>
            <a:endParaRPr lang="en-US" sz="2800" u="sng" dirty="0" smtClean="0"/>
          </a:p>
          <a:p>
            <a:pPr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</a:rPr>
              <a:t>	*Ossifies Anterior to Posterior</a:t>
            </a:r>
            <a:r>
              <a:rPr lang="en-US" sz="2800" b="1" dirty="0">
                <a:solidFill>
                  <a:srgbClr val="FF0000"/>
                </a:solidFill>
              </a:rPr>
              <a:t/>
            </a:r>
            <a:br>
              <a:rPr lang="en-US" sz="2800" b="1" dirty="0">
                <a:solidFill>
                  <a:srgbClr val="FF0000"/>
                </a:solidFill>
              </a:rPr>
            </a:br>
            <a:endParaRPr lang="en-US" sz="2800" b="1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2800" dirty="0"/>
              <a:t>a.  Grades </a:t>
            </a:r>
            <a:r>
              <a:rPr lang="en-US" sz="2800" dirty="0" smtClean="0"/>
              <a:t>0= 0% has closed,1= 25% or less has closed,2 </a:t>
            </a:r>
            <a:r>
              <a:rPr lang="en-US" sz="2800" dirty="0"/>
              <a:t>are skeletally </a:t>
            </a:r>
            <a:r>
              <a:rPr lang="en-US" sz="2800" dirty="0" smtClean="0"/>
              <a:t>immature: 50% or less has yet to ossify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b.  Grade 3: progressing skeletal </a:t>
            </a:r>
            <a:r>
              <a:rPr lang="en-US" sz="2800" dirty="0" smtClean="0"/>
              <a:t>maturity: 75% or less has closed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c.  Grade 4: end of spinal growth, epiphyseal plate has closed but not fused </a:t>
            </a:r>
            <a:r>
              <a:rPr lang="en-US" sz="2800" dirty="0" smtClean="0"/>
              <a:t>=100% or less has closed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d.  Grade 5: epiphyseal plate has </a:t>
            </a:r>
            <a:r>
              <a:rPr lang="en-US" sz="2800" dirty="0" smtClean="0"/>
              <a:t>fused</a:t>
            </a: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         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2.  </a:t>
            </a:r>
            <a:r>
              <a:rPr lang="en-US" dirty="0" err="1">
                <a:solidFill>
                  <a:schemeClr val="hlink"/>
                </a:solidFill>
              </a:rPr>
              <a:t>Risser</a:t>
            </a:r>
            <a:r>
              <a:rPr lang="en-US" dirty="0">
                <a:solidFill>
                  <a:schemeClr val="hlink"/>
                </a:solidFill>
              </a:rPr>
              <a:t> Scale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81000" y="1447800"/>
            <a:ext cx="768096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dirty="0"/>
              <a:t>3.  </a:t>
            </a:r>
            <a:r>
              <a:rPr lang="en-US" sz="3200" dirty="0">
                <a:solidFill>
                  <a:schemeClr val="hlink"/>
                </a:solidFill>
              </a:rPr>
              <a:t>Bone age</a:t>
            </a:r>
            <a:r>
              <a:rPr lang="en-US" sz="3200" dirty="0"/>
              <a:t>: radiograph of the </a:t>
            </a:r>
            <a:r>
              <a:rPr lang="en-US" sz="3200" u="sng" dirty="0"/>
              <a:t>left wrist and hand</a:t>
            </a:r>
            <a:r>
              <a:rPr lang="en-US" sz="3200" dirty="0"/>
              <a:t> and compared to standards set forth by </a:t>
            </a:r>
            <a:r>
              <a:rPr lang="en-US" sz="3200" dirty="0" err="1"/>
              <a:t>Greulich</a:t>
            </a:r>
            <a:r>
              <a:rPr lang="en-US" sz="3200" dirty="0"/>
              <a:t> and Pyle Atlas </a:t>
            </a:r>
            <a:endParaRPr lang="en-US" sz="3200" dirty="0" smtClean="0"/>
          </a:p>
          <a:p>
            <a:pPr>
              <a:buFontTx/>
              <a:buNone/>
            </a:pPr>
            <a:r>
              <a:rPr lang="en-US" sz="3200" dirty="0"/>
              <a:t>	</a:t>
            </a:r>
            <a:r>
              <a:rPr lang="en-US" sz="3200" dirty="0" smtClean="0"/>
              <a:t>-compare to a series</a:t>
            </a:r>
            <a:endParaRPr lang="en-US" sz="3200" dirty="0"/>
          </a:p>
          <a:p>
            <a:endParaRPr lang="en-US" sz="3200" dirty="0"/>
          </a:p>
          <a:p>
            <a:pPr>
              <a:buFontTx/>
              <a:buNone/>
            </a:pPr>
            <a:r>
              <a:rPr lang="en-US" sz="3200" dirty="0"/>
              <a:t>4.  </a:t>
            </a:r>
            <a:r>
              <a:rPr lang="en-US" sz="3200" dirty="0" err="1"/>
              <a:t>Moire</a:t>
            </a:r>
            <a:r>
              <a:rPr lang="en-US" sz="3200" dirty="0"/>
              <a:t> </a:t>
            </a:r>
            <a:r>
              <a:rPr lang="en-US" sz="3200" dirty="0" smtClean="0"/>
              <a:t>Thermography: heat pictures, from the muscles  </a:t>
            </a:r>
            <a:endParaRPr lang="en-US" sz="3200" dirty="0"/>
          </a:p>
          <a:p>
            <a:endParaRPr lang="en-US" dirty="0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Greulich</a:t>
            </a:r>
            <a:r>
              <a:rPr lang="en-US" dirty="0" smtClean="0"/>
              <a:t> and Pyle Atlas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3200" dirty="0"/>
              <a:t>1.  Pulmonary function tests: curves </a:t>
            </a:r>
            <a:endParaRPr lang="en-US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greater </a:t>
            </a:r>
            <a:r>
              <a:rPr lang="en-US" sz="3200" dirty="0"/>
              <a:t>than 70 dg have a decrease in 	 </a:t>
            </a:r>
            <a:endParaRPr lang="en-US" sz="3200" dirty="0" smtClean="0"/>
          </a:p>
          <a:p>
            <a:pPr>
              <a:buFontTx/>
              <a:buNone/>
            </a:pPr>
            <a:r>
              <a:rPr lang="en-US" sz="3200" dirty="0" smtClean="0"/>
              <a:t>         vital </a:t>
            </a:r>
            <a:r>
              <a:rPr lang="en-US" sz="3200" dirty="0"/>
              <a:t>capacity 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Other Testing:</a:t>
            </a:r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1.  Goals of treatment: </a:t>
            </a:r>
            <a:br>
              <a:rPr lang="en-US" sz="2800" dirty="0"/>
            </a:br>
            <a:r>
              <a:rPr lang="en-US" sz="2800" dirty="0"/>
              <a:t>	a.  prevent progression and maintain </a:t>
            </a:r>
            <a:r>
              <a:rPr lang="en-US" sz="2800" dirty="0" smtClean="0"/>
              <a:t>balance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  	</a:t>
            </a:r>
          </a:p>
          <a:p>
            <a:pPr>
              <a:buFontTx/>
              <a:buNone/>
            </a:pPr>
            <a:r>
              <a:rPr lang="en-US" sz="2800" dirty="0"/>
              <a:t>		b.  maintain respiratory function </a:t>
            </a:r>
            <a:br>
              <a:rPr lang="en-US" sz="2800" dirty="0"/>
            </a:br>
            <a:r>
              <a:rPr lang="en-US" sz="2800" dirty="0"/>
              <a:t>   	</a:t>
            </a:r>
          </a:p>
          <a:p>
            <a:pPr>
              <a:buFontTx/>
              <a:buNone/>
            </a:pPr>
            <a:r>
              <a:rPr lang="en-US" sz="2800" dirty="0"/>
              <a:t>		c.  reduce pain and preserve neurological </a:t>
            </a:r>
          </a:p>
          <a:p>
            <a:pPr>
              <a:buFontTx/>
              <a:buNone/>
            </a:pPr>
            <a:r>
              <a:rPr lang="en-US" sz="2800" dirty="0"/>
              <a:t>	          </a:t>
            </a:r>
            <a:r>
              <a:rPr lang="en-US" sz="2800" dirty="0" smtClean="0"/>
              <a:t>		status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  	</a:t>
            </a:r>
          </a:p>
          <a:p>
            <a:pPr>
              <a:buFontTx/>
              <a:buNone/>
            </a:pPr>
            <a:r>
              <a:rPr lang="en-US" sz="2800" dirty="0"/>
              <a:t>		d.  </a:t>
            </a:r>
            <a:r>
              <a:rPr lang="en-US" sz="2800" dirty="0" err="1" smtClean="0"/>
              <a:t>Cosmesis</a:t>
            </a:r>
            <a:r>
              <a:rPr lang="en-US" sz="2800" dirty="0" smtClean="0"/>
              <a:t>- important for the kid</a:t>
            </a:r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	e. combo of bracing and physical therapy evidence 			says is best</a:t>
            </a:r>
            <a:r>
              <a:rPr lang="en-US" sz="2800" dirty="0"/>
              <a:t>       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Management of Scoliosis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a.  observation in curves </a:t>
            </a:r>
            <a:r>
              <a:rPr lang="en-US" sz="2400" u="sng" dirty="0"/>
              <a:t>less than 25 dg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in skeletally immature patients and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</a:t>
            </a:r>
            <a:r>
              <a:rPr lang="en-US" sz="2400" u="sng" dirty="0"/>
              <a:t>less than 50 dg </a:t>
            </a:r>
            <a:r>
              <a:rPr lang="en-US" sz="2400" dirty="0"/>
              <a:t>in skeletally mature patients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b.  exercise in combination with bracing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may be effective, without a brace has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been proven ineffective in stopping the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progression of a curve. 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c.  Bracing occurs with any curve </a:t>
            </a:r>
            <a:r>
              <a:rPr lang="en-US" sz="2400" u="sng" dirty="0"/>
              <a:t>greater than 25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		</a:t>
            </a:r>
            <a:r>
              <a:rPr lang="en-US" sz="2400" u="sng" dirty="0"/>
              <a:t>dg </a:t>
            </a:r>
            <a:r>
              <a:rPr lang="en-US" sz="2400" dirty="0"/>
              <a:t>in a skeletally immature patient 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Non-operative treatment of scoliosis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ow215arr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981200"/>
            <a:ext cx="3521075" cy="3755813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42900" y="1248508"/>
            <a:ext cx="3886200" cy="4288536"/>
          </a:xfrm>
        </p:spPr>
        <p:txBody>
          <a:bodyPr>
            <a:noAutofit/>
          </a:bodyPr>
          <a:lstStyle/>
          <a:p>
            <a:r>
              <a:rPr lang="en-US" sz="2400" dirty="0" smtClean="0"/>
              <a:t>All three columns have a fracture.  </a:t>
            </a:r>
          </a:p>
          <a:p>
            <a:r>
              <a:rPr lang="en-US" sz="2400" dirty="0" smtClean="0"/>
              <a:t>This particular fracture is called a </a:t>
            </a:r>
            <a:r>
              <a:rPr lang="en-US" sz="2400" u="sng" dirty="0" smtClean="0"/>
              <a:t>Chance fracture </a:t>
            </a:r>
          </a:p>
          <a:p>
            <a:r>
              <a:rPr lang="en-US" sz="2400" dirty="0" smtClean="0"/>
              <a:t>Notice the almost horizontal line through the </a:t>
            </a:r>
            <a:r>
              <a:rPr lang="en-US" sz="2400" dirty="0" err="1" smtClean="0"/>
              <a:t>spinous</a:t>
            </a:r>
            <a:r>
              <a:rPr lang="en-US" sz="2400" dirty="0" smtClean="0"/>
              <a:t> process and the compression fracture </a:t>
            </a:r>
            <a:r>
              <a:rPr lang="en-US" sz="2400" dirty="0" err="1" smtClean="0"/>
              <a:t>anteriorly</a:t>
            </a:r>
            <a:endParaRPr lang="en-US" sz="2400" dirty="0" smtClean="0"/>
          </a:p>
          <a:p>
            <a:r>
              <a:rPr lang="en-US" sz="2400" dirty="0" smtClean="0"/>
              <a:t>Caused by a seat belt, Force is </a:t>
            </a:r>
            <a:r>
              <a:rPr lang="en-US" sz="2400" dirty="0" err="1" smtClean="0"/>
              <a:t>hyperflexion</a:t>
            </a:r>
            <a:r>
              <a:rPr lang="en-US" sz="2400" dirty="0" smtClean="0"/>
              <a:t>, distraction and impaction forces </a:t>
            </a:r>
          </a:p>
          <a:p>
            <a:r>
              <a:rPr lang="en-US" sz="2400" dirty="0" smtClean="0"/>
              <a:t>Stable or </a:t>
            </a:r>
            <a:r>
              <a:rPr lang="en-US" sz="2400" b="1" u="sng" dirty="0" smtClean="0">
                <a:solidFill>
                  <a:schemeClr val="accent3">
                    <a:lumMod val="50000"/>
                  </a:schemeClr>
                </a:solidFill>
              </a:rPr>
              <a:t>unstable fracture</a:t>
            </a:r>
            <a:r>
              <a:rPr lang="en-US" sz="2400" dirty="0" smtClean="0"/>
              <a:t>?  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Posterior Column Fractures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5879068"/>
            <a:ext cx="569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www.learningradiology.com/archives06/COW%2021...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Milwaukee CTLSO Bracing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Milwaukee </a:t>
            </a:r>
            <a:r>
              <a:rPr lang="en-US" sz="2400" dirty="0"/>
              <a:t>brace (MWB) or cervical-thoracic-lumbar-sacral </a:t>
            </a:r>
            <a:r>
              <a:rPr lang="en-US" sz="2400" dirty="0" err="1"/>
              <a:t>orthosis</a:t>
            </a:r>
            <a:r>
              <a:rPr lang="en-US" sz="2400" dirty="0"/>
              <a:t> (CTLSO</a:t>
            </a:r>
            <a:r>
              <a:rPr lang="en-US" sz="2400" dirty="0" smtClean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- curve has an apex at T8 or higher </a:t>
            </a:r>
            <a:br>
              <a:rPr lang="en-US" sz="2400" dirty="0"/>
            </a:br>
            <a:r>
              <a:rPr lang="en-US" sz="2400" dirty="0"/>
              <a:t> - provides pressure over the point of maximum convexity, traction between the occiput and the pelvis</a:t>
            </a:r>
            <a:r>
              <a:rPr lang="en-US" sz="1600" dirty="0"/>
              <a:t> 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 smtClean="0"/>
              <a:t>-Tries to stop curve at all parts, for T8 or higher, provides distraction</a:t>
            </a:r>
            <a:endParaRPr lang="en-US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/>
              <a:t>              </a:t>
            </a:r>
          </a:p>
        </p:txBody>
      </p:sp>
      <p:pic>
        <p:nvPicPr>
          <p:cNvPr id="68612" name="Picture 4" descr="FlipFlopMilw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524000"/>
            <a:ext cx="3276600" cy="3733800"/>
          </a:xfrm>
          <a:noFill/>
          <a:ln/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4800600" y="6019800"/>
            <a:ext cx="40100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</a:rPr>
              <a:t>http://milwaukee.brace.nu/Links2.html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Boston TLSO Bracing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Boston </a:t>
            </a:r>
            <a:r>
              <a:rPr lang="en-US" sz="2400" dirty="0"/>
              <a:t>Bracing System or </a:t>
            </a:r>
            <a:r>
              <a:rPr lang="en-US" sz="2400" dirty="0" err="1"/>
              <a:t>thoracolumbar</a:t>
            </a:r>
            <a:r>
              <a:rPr lang="en-US" sz="2400" dirty="0"/>
              <a:t>-sacral </a:t>
            </a:r>
            <a:r>
              <a:rPr lang="en-US" sz="2400" dirty="0" err="1"/>
              <a:t>orthosis</a:t>
            </a:r>
            <a:r>
              <a:rPr lang="en-US" sz="2400" dirty="0"/>
              <a:t> (TLSO) </a:t>
            </a:r>
            <a:br>
              <a:rPr lang="en-US" sz="2400" dirty="0"/>
            </a:br>
            <a:r>
              <a:rPr lang="en-US" sz="2400" dirty="0"/>
              <a:t>- pads are applied laterally below the apex of the curve </a:t>
            </a:r>
            <a:br>
              <a:rPr lang="en-US" sz="2400" dirty="0"/>
            </a:br>
            <a:r>
              <a:rPr lang="en-US" sz="2400" dirty="0"/>
              <a:t>- no head piece </a:t>
            </a:r>
            <a:br>
              <a:rPr lang="en-US" sz="2400" dirty="0"/>
            </a:br>
            <a:r>
              <a:rPr lang="en-US" sz="2400" dirty="0"/>
              <a:t>- works best with apex of curve lower than T8 </a:t>
            </a:r>
          </a:p>
          <a:p>
            <a:pPr>
              <a:buFontTx/>
              <a:buNone/>
            </a:pPr>
            <a:r>
              <a:rPr lang="en-US" sz="2800" dirty="0"/>
              <a:t>               </a:t>
            </a:r>
          </a:p>
        </p:txBody>
      </p:sp>
      <p:pic>
        <p:nvPicPr>
          <p:cNvPr id="69636" name="Picture 4" descr="scoliosis brac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339181"/>
            <a:ext cx="3810000" cy="3048000"/>
          </a:xfrm>
          <a:noFill/>
          <a:ln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Stop curve progression with either type of bracing.  </a:t>
            </a:r>
          </a:p>
          <a:p>
            <a:pPr>
              <a:lnSpc>
                <a:spcPct val="80000"/>
              </a:lnSpc>
            </a:pPr>
            <a:r>
              <a:rPr lang="en-US" sz="2800"/>
              <a:t>The physician will look for a 50% reduction of the curve with the brace on</a:t>
            </a:r>
          </a:p>
          <a:p>
            <a:pPr>
              <a:lnSpc>
                <a:spcPct val="80000"/>
              </a:lnSpc>
            </a:pPr>
            <a:r>
              <a:rPr lang="en-US" sz="2800"/>
              <a:t>Brace is worn 23 hours a day until a Risser 4 is reached and, if female, two years after menarche </a:t>
            </a:r>
          </a:p>
          <a:p>
            <a:pPr>
              <a:lnSpc>
                <a:spcPct val="80000"/>
              </a:lnSpc>
            </a:pPr>
            <a:r>
              <a:rPr lang="en-US" sz="2800"/>
              <a:t>Patient will be weaned off brace for 1 year</a:t>
            </a:r>
          </a:p>
          <a:p>
            <a:pPr>
              <a:lnSpc>
                <a:spcPct val="80000"/>
              </a:lnSpc>
            </a:pPr>
            <a:r>
              <a:rPr lang="en-US" sz="2800"/>
              <a:t>Patient will be followed up with a physician visit every 6 months and repeat x-rays every 12 months 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sz="quarter" idx="1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Goals</a:t>
            </a:r>
            <a:r>
              <a:rPr lang="en-US" sz="2400" dirty="0"/>
              <a:t>:  prevent progression of curve </a:t>
            </a:r>
            <a:br>
              <a:rPr lang="en-US" sz="2400" dirty="0"/>
            </a:br>
            <a:r>
              <a:rPr lang="en-US" sz="2400" dirty="0"/>
              <a:t>     - spine and pelvic balance are more important 	than curve correction</a:t>
            </a:r>
          </a:p>
          <a:p>
            <a:pPr>
              <a:buFontTx/>
              <a:buNone/>
            </a:pPr>
            <a:r>
              <a:rPr lang="en-US" sz="2400" dirty="0"/>
              <a:t>    - prevent respiratory compromise </a:t>
            </a:r>
          </a:p>
          <a:p>
            <a:pPr>
              <a:buFontTx/>
              <a:buNone/>
            </a:pPr>
            <a:r>
              <a:rPr lang="en-US" sz="2400" dirty="0"/>
              <a:t>	- prevent back pain or decrease it </a:t>
            </a:r>
          </a:p>
          <a:p>
            <a:pPr>
              <a:buFontTx/>
              <a:buNone/>
            </a:pPr>
            <a:r>
              <a:rPr lang="en-US" sz="2400" dirty="0"/>
              <a:t>	- </a:t>
            </a:r>
            <a:r>
              <a:rPr lang="en-US" sz="2400" dirty="0" err="1"/>
              <a:t>cosmesis</a:t>
            </a:r>
            <a:endParaRPr lang="en-US" sz="2400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/>
              <a:t>Indications</a:t>
            </a:r>
            <a:r>
              <a:rPr lang="en-US" sz="2400" dirty="0"/>
              <a:t>: 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progressive curve 40 - 50 dg in growing children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failure to prevent progression of the curve with bracing or cannot get a 50% correction with the use of a brace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progressive curves greater than 50 dg in adults.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Surgery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Types </a:t>
            </a:r>
            <a:r>
              <a:rPr lang="en-US" sz="5400" dirty="0"/>
              <a:t>of Surgery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posterior fusion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anterior fusion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combination of anterior and posterior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              </a:t>
            </a:r>
          </a:p>
        </p:txBody>
      </p:sp>
      <p:pic>
        <p:nvPicPr>
          <p:cNvPr id="72708" name="Picture 4" descr="spinal fus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339181"/>
            <a:ext cx="3810000" cy="3048000"/>
          </a:xfrm>
          <a:noFill/>
          <a:ln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 smtClean="0"/>
              <a:t>Instrumentation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    - Harrington Rod techniques </a:t>
            </a:r>
            <a:br>
              <a:rPr lang="en-US" sz="2800" dirty="0"/>
            </a:br>
            <a:r>
              <a:rPr lang="en-US" sz="2800" dirty="0"/>
              <a:t>     - Drummond's technique using a combination </a:t>
            </a:r>
          </a:p>
          <a:p>
            <a:pPr>
              <a:buFontTx/>
              <a:buNone/>
            </a:pPr>
            <a:r>
              <a:rPr lang="en-US" sz="2800" dirty="0"/>
              <a:t>           of Harrington Rod's and </a:t>
            </a:r>
            <a:r>
              <a:rPr lang="en-US" sz="2800" dirty="0" err="1"/>
              <a:t>Luque</a:t>
            </a:r>
            <a:r>
              <a:rPr lang="en-US" sz="2800" dirty="0"/>
              <a:t> rods/wires </a:t>
            </a:r>
            <a:br>
              <a:rPr lang="en-US" sz="2800" dirty="0"/>
            </a:br>
            <a:r>
              <a:rPr lang="en-US" sz="2800" dirty="0"/>
              <a:t>    - </a:t>
            </a:r>
            <a:r>
              <a:rPr lang="en-US" sz="2800" dirty="0" err="1"/>
              <a:t>Luque</a:t>
            </a:r>
            <a:r>
              <a:rPr lang="en-US" sz="2800" dirty="0"/>
              <a:t> rod with segmental </a:t>
            </a:r>
            <a:r>
              <a:rPr lang="en-US" sz="2800" dirty="0" err="1"/>
              <a:t>sublaminar</a:t>
            </a:r>
            <a:r>
              <a:rPr lang="en-US" sz="2800" dirty="0"/>
              <a:t> wires </a:t>
            </a:r>
            <a:br>
              <a:rPr lang="en-US" sz="2800" dirty="0"/>
            </a:br>
            <a:r>
              <a:rPr lang="en-US" sz="2800" dirty="0"/>
              <a:t>    - Multiple hook systems </a:t>
            </a:r>
          </a:p>
          <a:p>
            <a:endParaRPr lang="en-US" sz="2800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09600" y="19812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 err="1" smtClean="0">
                <a:solidFill>
                  <a:schemeClr val="hlink"/>
                </a:solidFill>
              </a:rPr>
              <a:t>Scheuermann's</a:t>
            </a:r>
            <a:r>
              <a:rPr lang="en-US" sz="2800" dirty="0" smtClean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chemeClr val="hlink"/>
                </a:solidFill>
              </a:rPr>
              <a:t>Disease</a:t>
            </a:r>
            <a:r>
              <a:rPr lang="en-US" sz="2800" dirty="0"/>
              <a:t>: juvenile </a:t>
            </a:r>
            <a:r>
              <a:rPr lang="en-US" sz="2800" dirty="0" err="1"/>
              <a:t>kyphosis</a:t>
            </a:r>
            <a:r>
              <a:rPr lang="en-US" sz="2800" dirty="0"/>
              <a:t>, vertebral </a:t>
            </a:r>
            <a:r>
              <a:rPr lang="en-US" sz="2800" dirty="0" err="1"/>
              <a:t>epiphysitis</a:t>
            </a:r>
            <a:r>
              <a:rPr lang="en-US" sz="2800" dirty="0"/>
              <a:t> 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hlink"/>
                </a:solidFill>
              </a:rPr>
              <a:t>Etiology:</a:t>
            </a:r>
            <a:r>
              <a:rPr lang="en-US" sz="2800" dirty="0"/>
              <a:t>  may be secondary to repetitive trauma, growth retardation or vascular disturbances are all hypothesis </a:t>
            </a:r>
            <a:br>
              <a:rPr lang="en-US" sz="2800" dirty="0"/>
            </a:b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hlink"/>
                </a:solidFill>
              </a:rPr>
              <a:t>MOI:</a:t>
            </a:r>
            <a:r>
              <a:rPr lang="en-US" sz="2800" dirty="0"/>
              <a:t>  stress fracture of the anterior aspect of the vertebral endplates.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pPr algn="ctr"/>
            <a:r>
              <a:rPr lang="en-US" dirty="0" smtClean="0"/>
              <a:t>Thoracic </a:t>
            </a:r>
            <a:r>
              <a:rPr lang="en-US" dirty="0"/>
              <a:t>Spine Dysfunctions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heurmann's diseas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609626" y="1600200"/>
            <a:ext cx="2658422" cy="4525963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en-US" sz="2800" dirty="0" smtClean="0"/>
              <a:t>Vertebral wedging of at least 3 consecutive vertebra</a:t>
            </a:r>
          </a:p>
          <a:p>
            <a:r>
              <a:rPr lang="en-US" sz="2800" dirty="0" smtClean="0"/>
              <a:t>End plate deformities</a:t>
            </a:r>
          </a:p>
          <a:p>
            <a:endParaRPr lang="en-US" sz="2800" dirty="0"/>
          </a:p>
          <a:p>
            <a:r>
              <a:rPr lang="en-US" sz="2800" dirty="0" smtClean="0"/>
              <a:t>-box is shorter, angled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Scheurmann’s</a:t>
            </a:r>
            <a:r>
              <a:rPr lang="en-US" dirty="0" smtClean="0"/>
              <a:t> Disease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95600" y="2438400"/>
            <a:ext cx="3124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95600" y="2438400"/>
            <a:ext cx="3048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2286000"/>
            <a:ext cx="2971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14600" y="3162300"/>
            <a:ext cx="4343400" cy="1143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Point Star 9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20853290">
            <a:off x="5943600" y="20193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Thoracic kyphosis </a:t>
            </a:r>
            <a:r>
              <a:rPr lang="en-US" sz="2800" b="1" dirty="0"/>
              <a:t>&gt; 45 </a:t>
            </a:r>
            <a:r>
              <a:rPr lang="en-US" sz="2800" b="1" dirty="0" err="1"/>
              <a:t>deg</a:t>
            </a:r>
            <a:r>
              <a:rPr lang="en-US" sz="2800" dirty="0"/>
              <a:t> (25 to 40 </a:t>
            </a:r>
            <a:r>
              <a:rPr lang="en-US" sz="2800" dirty="0" err="1"/>
              <a:t>deg</a:t>
            </a:r>
            <a:r>
              <a:rPr lang="en-US" sz="2800" dirty="0"/>
              <a:t> being normal);</a:t>
            </a:r>
          </a:p>
          <a:p>
            <a:r>
              <a:rPr lang="en-US" sz="2800" dirty="0"/>
              <a:t>Wedging </a:t>
            </a:r>
            <a:r>
              <a:rPr lang="en-US" sz="2800" b="1" dirty="0"/>
              <a:t>&gt; 5 </a:t>
            </a:r>
            <a:r>
              <a:rPr lang="en-US" sz="2800" b="1" dirty="0" err="1"/>
              <a:t>deg</a:t>
            </a:r>
            <a:r>
              <a:rPr lang="en-US" sz="2800" dirty="0"/>
              <a:t> of </a:t>
            </a:r>
            <a:r>
              <a:rPr lang="en-US" sz="2800" b="1" dirty="0"/>
              <a:t>three</a:t>
            </a:r>
            <a:r>
              <a:rPr lang="en-US" sz="2800" dirty="0"/>
              <a:t> adjacent vertebrae</a:t>
            </a:r>
          </a:p>
          <a:p>
            <a:r>
              <a:rPr lang="en-US" sz="2800" dirty="0"/>
              <a:t> Thoracolumbar kyphosis &gt; </a:t>
            </a:r>
            <a:r>
              <a:rPr lang="en-US" sz="2800" b="1" dirty="0"/>
              <a:t>30 </a:t>
            </a:r>
            <a:r>
              <a:rPr lang="en-US" sz="2800" b="1" dirty="0" err="1"/>
              <a:t>deg</a:t>
            </a:r>
            <a:r>
              <a:rPr lang="en-US" sz="2800" b="1" dirty="0"/>
              <a:t>  </a:t>
            </a:r>
            <a:r>
              <a:rPr lang="en-US" sz="2800" dirty="0"/>
              <a:t>(thoracolumbar spine is normally straight); 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Scheurmann’s</a:t>
            </a:r>
            <a:r>
              <a:rPr lang="en-US" dirty="0"/>
              <a:t> </a:t>
            </a:r>
            <a:r>
              <a:rPr lang="en-US" dirty="0" smtClean="0"/>
              <a:t>Disease: Diagnostic </a:t>
            </a:r>
            <a:r>
              <a:rPr lang="en-US" dirty="0"/>
              <a:t>Criteria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>
                <a:solidFill>
                  <a:schemeClr val="hlink"/>
                </a:solidFill>
              </a:rPr>
              <a:t>DX</a:t>
            </a:r>
            <a:r>
              <a:rPr lang="en-US" sz="2800"/>
              <a:t>:  lateral radiograph shows decrease in disc height,</a:t>
            </a:r>
          </a:p>
          <a:p>
            <a:pPr>
              <a:lnSpc>
                <a:spcPct val="80000"/>
              </a:lnSpc>
            </a:pPr>
            <a:r>
              <a:rPr lang="en-US" sz="2800"/>
              <a:t>vertebral end plate irregularities such as Schmorl's nodes may occur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>
                <a:solidFill>
                  <a:schemeClr val="hlink"/>
                </a:solidFill>
              </a:rPr>
              <a:t>Risk factors</a:t>
            </a:r>
            <a:r>
              <a:rPr lang="en-US" sz="2800"/>
              <a:t>:  adolescents, males and females about equal, autosomal dominant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/>
            </a:r>
            <a:br>
              <a:rPr lang="en-US" sz="2000"/>
            </a:br>
            <a:r>
              <a:rPr lang="en-US" sz="2000"/>
              <a:t>              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Scheurmann’s</a:t>
            </a:r>
            <a:r>
              <a:rPr lang="en-US" dirty="0"/>
              <a:t> Disease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/>
          <a:p>
            <a:pPr algn="l"/>
            <a:r>
              <a:rPr lang="en-US" sz="4000" dirty="0" smtClean="0"/>
              <a:t>Fractures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81200"/>
            <a:ext cx="4343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200" u="sng" dirty="0" smtClean="0"/>
              <a:t>Compression </a:t>
            </a:r>
            <a:r>
              <a:rPr lang="en-US" sz="3200" u="sng" dirty="0"/>
              <a:t>Fracture</a:t>
            </a:r>
            <a:r>
              <a:rPr lang="en-US" sz="3200" dirty="0"/>
              <a:t>:  wedge compression fracture of the vertebral body. 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200" dirty="0"/>
          </a:p>
          <a:p>
            <a:pPr>
              <a:lnSpc>
                <a:spcPct val="90000"/>
              </a:lnSpc>
              <a:buFontTx/>
              <a:buNone/>
            </a:pPr>
            <a:r>
              <a:rPr lang="fr-FR" sz="3200" dirty="0" smtClean="0"/>
              <a:t>MOI</a:t>
            </a:r>
            <a:r>
              <a:rPr lang="fr-FR" sz="3200" dirty="0"/>
              <a:t>:  flexion force or </a:t>
            </a:r>
            <a:r>
              <a:rPr lang="fr-FR" sz="3200" dirty="0" err="1"/>
              <a:t>lateral</a:t>
            </a:r>
            <a:r>
              <a:rPr lang="fr-FR" sz="3200" dirty="0"/>
              <a:t> flexion</a:t>
            </a:r>
            <a:br>
              <a:rPr lang="fr-FR" sz="3200" dirty="0"/>
            </a:br>
            <a:r>
              <a:rPr lang="fr-FR" sz="3200" dirty="0"/>
              <a:t>     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Hoppenfeld S.  Treatment and Rehabilitation of Fractures</a:t>
            </a:r>
          </a:p>
        </p:txBody>
      </p:sp>
      <p:pic>
        <p:nvPicPr>
          <p:cNvPr id="5125" name="Picture 5" descr="msoB68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295400"/>
            <a:ext cx="4114800" cy="48006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SX</a:t>
            </a:r>
            <a:r>
              <a:rPr lang="en-US" sz="2800" dirty="0"/>
              <a:t>:  back pain, worse with prolonged activity or standing for long periods of time, relieved by rest</a:t>
            </a:r>
          </a:p>
          <a:p>
            <a:endParaRPr lang="en-US" sz="2800" dirty="0"/>
          </a:p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Signs</a:t>
            </a:r>
            <a:r>
              <a:rPr lang="en-US" sz="2800" dirty="0"/>
              <a:t>:  acute thoracic kyphosis and an increase in lumbar </a:t>
            </a:r>
            <a:r>
              <a:rPr lang="en-US" sz="2800" dirty="0" err="1"/>
              <a:t>lordosis</a:t>
            </a:r>
            <a:r>
              <a:rPr lang="en-US" sz="2800" dirty="0"/>
              <a:t>, local tenderness to palpation, limited </a:t>
            </a:r>
            <a:r>
              <a:rPr lang="en-US" sz="2800" dirty="0" smtClean="0"/>
              <a:t>extension &amp; painful, </a:t>
            </a:r>
            <a:r>
              <a:rPr lang="en-US" sz="2800" dirty="0"/>
              <a:t>sensory and motor exam is normal </a:t>
            </a:r>
          </a:p>
          <a:p>
            <a:endParaRPr lang="en-US" sz="2800" dirty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>
                <a:solidFill>
                  <a:prstClr val="black"/>
                </a:solidFill>
              </a:rPr>
              <a:t>Scheurmann’s</a:t>
            </a:r>
            <a:r>
              <a:rPr lang="en-US" dirty="0">
                <a:solidFill>
                  <a:prstClr val="black"/>
                </a:solidFill>
              </a:rPr>
              <a:t> Disease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chemeClr val="hlink"/>
                </a:solidFill>
              </a:rPr>
              <a:t>Conservative RX</a:t>
            </a:r>
            <a:r>
              <a:rPr lang="en-US" sz="3600" dirty="0"/>
              <a:t>:  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Pain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At least two more years of skeletal growth remaining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Brace </a:t>
            </a:r>
          </a:p>
          <a:p>
            <a:pPr lvl="1">
              <a:lnSpc>
                <a:spcPct val="80000"/>
              </a:lnSpc>
            </a:pPr>
            <a:r>
              <a:rPr lang="en-US" sz="3200" dirty="0"/>
              <a:t>Active exercises concentrating on </a:t>
            </a:r>
            <a:r>
              <a:rPr lang="en-US" sz="3200" dirty="0" smtClean="0"/>
              <a:t>extension, can help prevent, 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000" dirty="0"/>
              <a:t>                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/>
              <a:t>Apical wedging severe deformity with disabling pain</a:t>
            </a:r>
          </a:p>
          <a:p>
            <a:pPr lvl="1">
              <a:lnSpc>
                <a:spcPct val="90000"/>
              </a:lnSpc>
            </a:pPr>
            <a:r>
              <a:rPr lang="en-US"/>
              <a:t>Neurologically compromised </a:t>
            </a:r>
          </a:p>
          <a:p>
            <a:pPr lvl="1">
              <a:lnSpc>
                <a:spcPct val="90000"/>
              </a:lnSpc>
            </a:pPr>
            <a:r>
              <a:rPr lang="en-US"/>
              <a:t>Continued progression despite conservative treatment </a:t>
            </a:r>
            <a:br>
              <a:rPr lang="en-US"/>
            </a:br>
            <a:endParaRPr lang="en-US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hlink"/>
                </a:solidFill>
              </a:rPr>
              <a:t>Type of surgery</a:t>
            </a:r>
            <a:r>
              <a:rPr lang="en-US"/>
              <a:t>:  </a:t>
            </a:r>
          </a:p>
          <a:p>
            <a:pPr lvl="1">
              <a:lnSpc>
                <a:spcPct val="90000"/>
              </a:lnSpc>
            </a:pPr>
            <a:r>
              <a:rPr lang="en-US"/>
              <a:t>Fusion if the curve is greater than 70 dg and rigid, severe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Surgical Candidates: 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Diffuse Idiopathic Skeletal </a:t>
            </a:r>
            <a:r>
              <a:rPr lang="en-US" sz="2800" dirty="0" err="1"/>
              <a:t>Hyperostasis</a:t>
            </a:r>
            <a:r>
              <a:rPr lang="en-US" sz="2800" dirty="0"/>
              <a:t>, </a:t>
            </a:r>
            <a:r>
              <a:rPr lang="en-US" sz="2800" dirty="0" err="1"/>
              <a:t>Ankylosis</a:t>
            </a:r>
            <a:r>
              <a:rPr lang="en-US" sz="2800" dirty="0"/>
              <a:t> hyperostosis               </a:t>
            </a:r>
          </a:p>
          <a:p>
            <a:endParaRPr lang="en-US" sz="2800" dirty="0"/>
          </a:p>
          <a:p>
            <a:r>
              <a:rPr lang="en-US" sz="2800" dirty="0">
                <a:solidFill>
                  <a:schemeClr val="hlink"/>
                </a:solidFill>
              </a:rPr>
              <a:t>Definition</a:t>
            </a:r>
            <a:r>
              <a:rPr lang="en-US" sz="2800" dirty="0"/>
              <a:t>:  common disorder, osteophytes develop into bony spurs that may join to form bridges to each other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Can occur in thoracic, lumbar or </a:t>
            </a:r>
            <a:r>
              <a:rPr lang="en-US" sz="2800" dirty="0"/>
              <a:t>c</a:t>
            </a:r>
            <a:r>
              <a:rPr lang="en-US" sz="2800" dirty="0" smtClean="0"/>
              <a:t>ervical spine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/>
              <a:t>Type of </a:t>
            </a:r>
            <a:r>
              <a:rPr lang="en-US" sz="2800" dirty="0" err="1"/>
              <a:t>Enthesopathy</a:t>
            </a:r>
            <a:r>
              <a:rPr lang="en-US" sz="2800" dirty="0"/>
              <a:t>              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DISH</a:t>
            </a:r>
            <a:r>
              <a:rPr lang="en-US" dirty="0"/>
              <a:t>:  </a:t>
            </a:r>
            <a:br>
              <a:rPr lang="en-US" dirty="0"/>
            </a:b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SHLatTSpin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869244" y="1600200"/>
            <a:ext cx="2139186" cy="4525963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Ossification of the anterior longitudinal ligament of the spine</a:t>
            </a:r>
          </a:p>
          <a:p>
            <a:r>
              <a:rPr lang="en-US" sz="3200" dirty="0" smtClean="0"/>
              <a:t>-there is no anterior space.</a:t>
            </a:r>
          </a:p>
          <a:p>
            <a:r>
              <a:rPr lang="en-US" sz="3200" dirty="0" smtClean="0"/>
              <a:t>At least </a:t>
            </a:r>
            <a:r>
              <a:rPr lang="en-US" sz="3200" b="1" dirty="0" smtClean="0">
                <a:solidFill>
                  <a:srgbClr val="FF0000"/>
                </a:solidFill>
              </a:rPr>
              <a:t>four</a:t>
            </a:r>
            <a:r>
              <a:rPr lang="en-US" sz="3200" dirty="0" smtClean="0"/>
              <a:t> vertebral levels</a:t>
            </a:r>
          </a:p>
          <a:p>
            <a:r>
              <a:rPr lang="en-US" sz="3200" dirty="0" smtClean="0"/>
              <a:t>Preserved disk space</a:t>
            </a:r>
          </a:p>
          <a:p>
            <a:endParaRPr lang="en-US" sz="3200" dirty="0"/>
          </a:p>
          <a:p>
            <a:r>
              <a:rPr lang="en-US" sz="3200" dirty="0" smtClean="0"/>
              <a:t>*If not 4 then </a:t>
            </a:r>
            <a:r>
              <a:rPr lang="en-US" sz="3200" dirty="0" err="1" smtClean="0"/>
              <a:t>ankylosis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DISH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43200" y="2362200"/>
            <a:ext cx="28194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19400" y="2362200"/>
            <a:ext cx="27432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19400" y="2362200"/>
            <a:ext cx="2743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2628900" y="2552700"/>
            <a:ext cx="29718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Point Star 9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Risk factors</a:t>
            </a:r>
            <a:r>
              <a:rPr lang="en-US" sz="2800" dirty="0"/>
              <a:t>:  NIDDM (type II) diabetes, males 2:1 over females, middle aged or older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Onset</a:t>
            </a:r>
            <a:r>
              <a:rPr lang="en-US" sz="2800" dirty="0"/>
              <a:t>:  insidious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SX</a:t>
            </a:r>
            <a:r>
              <a:rPr lang="en-US" sz="2800" dirty="0"/>
              <a:t>:  back stiffness in the T or L spine, calcaneal pain </a:t>
            </a:r>
            <a:r>
              <a:rPr lang="en-US" sz="2800" dirty="0" smtClean="0"/>
              <a:t>common, the groups of ossified vertebrae will move as a group 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Signs</a:t>
            </a:r>
            <a:r>
              <a:rPr lang="en-US" sz="2800" dirty="0"/>
              <a:t>:  early on the examination is normal, as disease progresses, will see limitation is spinal movements </a:t>
            </a:r>
            <a:br>
              <a:rPr lang="en-US" sz="2800" dirty="0"/>
            </a:br>
            <a:r>
              <a:rPr lang="en-US" sz="2800" dirty="0"/>
              <a:t>              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DISH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Lab tests</a:t>
            </a:r>
            <a:r>
              <a:rPr lang="en-US" sz="2800" dirty="0"/>
              <a:t>:  normal or slightly elevated ESR</a:t>
            </a:r>
          </a:p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Radiograph</a:t>
            </a:r>
            <a:r>
              <a:rPr lang="en-US" sz="2800" dirty="0"/>
              <a:t>:  calcification and ossification of the </a:t>
            </a:r>
            <a:r>
              <a:rPr lang="en-US" sz="2800" u="sng" dirty="0"/>
              <a:t>ALL in 4 continuous vertebrae</a:t>
            </a:r>
            <a:r>
              <a:rPr lang="en-US" sz="2800" dirty="0"/>
              <a:t>, preservation of disc height, absence of facet </a:t>
            </a:r>
            <a:r>
              <a:rPr lang="en-US" sz="2800" dirty="0" err="1"/>
              <a:t>ankylosis</a:t>
            </a:r>
            <a:r>
              <a:rPr lang="en-US" sz="2800" dirty="0"/>
              <a:t>, SI sclerosis</a:t>
            </a:r>
          </a:p>
          <a:p>
            <a:pPr>
              <a:buFontTx/>
              <a:buNone/>
            </a:pPr>
            <a:r>
              <a:rPr lang="en-US" sz="2800" dirty="0">
                <a:solidFill>
                  <a:schemeClr val="hlink"/>
                </a:solidFill>
              </a:rPr>
              <a:t>RX:</a:t>
            </a:r>
            <a:r>
              <a:rPr lang="en-US" sz="2800" dirty="0"/>
              <a:t>  symptomatic, treat similar to OA patients with exercise to maintain mobility especially in the peripheral joints 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Clinical pattern of pain and </a:t>
            </a:r>
            <a:r>
              <a:rPr lang="en-US" sz="2400" dirty="0" err="1"/>
              <a:t>parasthesia</a:t>
            </a:r>
            <a:r>
              <a:rPr lang="en-US" sz="2400" dirty="0"/>
              <a:t> in one or both UE’s.  Head pain can also </a:t>
            </a:r>
            <a:r>
              <a:rPr lang="en-US" sz="2400" dirty="0" smtClean="0"/>
              <a:t>occur due to </a:t>
            </a:r>
            <a:r>
              <a:rPr lang="en-US" sz="2400" dirty="0" err="1" smtClean="0"/>
              <a:t>embroyonic</a:t>
            </a:r>
            <a:r>
              <a:rPr lang="en-US" sz="2400" dirty="0" smtClean="0"/>
              <a:t> involvement. 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May occur alone or in conjunction with other pathology in the T spine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Area of Involvement: T2-T7, T4 almost always included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Incidence and </a:t>
            </a:r>
            <a:r>
              <a:rPr lang="en-US" sz="2400" dirty="0" err="1"/>
              <a:t>Prevelence</a:t>
            </a:r>
            <a:r>
              <a:rPr lang="en-US" sz="2400" dirty="0"/>
              <a:t>:  females &gt; males 79% to 21%.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Onset: variable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SX:  dull aching pain in head, one or both hands, forearms and shoulders can be affected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Symptoms are intermittent, variable during time most felt, better with movement</a:t>
            </a: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T4 Syndrome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Signs:</a:t>
            </a:r>
          </a:p>
          <a:p>
            <a:pPr lvl="1"/>
            <a:r>
              <a:rPr lang="en-US" sz="3200" dirty="0"/>
              <a:t>Positive palpation findings indicating some restriction of T spine movement</a:t>
            </a:r>
          </a:p>
          <a:p>
            <a:pPr lvl="1"/>
            <a:r>
              <a:rPr lang="en-US" sz="3200" dirty="0"/>
              <a:t>Deviation of SP from midline</a:t>
            </a:r>
          </a:p>
          <a:p>
            <a:pPr lvl="1"/>
            <a:r>
              <a:rPr lang="en-US" sz="3200" dirty="0"/>
              <a:t>Uneven spacing of SP</a:t>
            </a: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T4 Syndrome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chemeClr val="hlink"/>
                </a:solidFill>
              </a:rPr>
              <a:t>Spondylolysis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14800" cy="4114800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>
                <a:solidFill>
                  <a:schemeClr val="hlink"/>
                </a:solidFill>
              </a:rPr>
              <a:t>Definition:</a:t>
            </a:r>
            <a:r>
              <a:rPr lang="en-US" sz="2800" dirty="0"/>
              <a:t>  fracture of the </a:t>
            </a:r>
            <a:r>
              <a:rPr lang="en-US" sz="2800" u="sng" dirty="0"/>
              <a:t>pars </a:t>
            </a:r>
            <a:r>
              <a:rPr lang="en-US" sz="2800" u="sng" dirty="0" err="1"/>
              <a:t>interarticularis</a:t>
            </a:r>
            <a:r>
              <a:rPr lang="en-US" sz="2800" dirty="0"/>
              <a:t>, unilateral or bilateral </a:t>
            </a:r>
            <a:endParaRPr lang="en-US" sz="2800" dirty="0" smtClean="0"/>
          </a:p>
          <a:p>
            <a:r>
              <a:rPr lang="en-US" sz="2800" dirty="0" smtClean="0"/>
              <a:t>-Most common in Lumbar, but also can occur in thoracic and cervical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>
                <a:solidFill>
                  <a:schemeClr val="hlink"/>
                </a:solidFill>
              </a:rPr>
              <a:t>MOI</a:t>
            </a:r>
            <a:r>
              <a:rPr lang="en-US" sz="2800" dirty="0"/>
              <a:t>:  stress fracture, non union </a:t>
            </a:r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-like hiking with backpack, or bending forward with gardening so muscle spasms.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              </a:t>
            </a:r>
          </a:p>
        </p:txBody>
      </p:sp>
      <p:pic>
        <p:nvPicPr>
          <p:cNvPr id="23556" name="Picture 4" descr="spondylolys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52975" y="1684338"/>
            <a:ext cx="3832225" cy="3938587"/>
          </a:xfrm>
          <a:noFill/>
          <a:ln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800600" y="5715000"/>
            <a:ext cx="3581400" cy="915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</a:rPr>
              <a:t>http://www.aurorahealthcare.org/yourhealth/healthgate/getcontent.asp?URLhealthgate=%2211539.html%22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fr-FR" sz="3200" dirty="0"/>
              <a:t>a.  P</a:t>
            </a:r>
            <a:r>
              <a:rPr lang="en-US" sz="3200" dirty="0" err="1"/>
              <a:t>osterior</a:t>
            </a:r>
            <a:r>
              <a:rPr lang="en-US" sz="3200" dirty="0"/>
              <a:t> ligaments and posterior bone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     elements are intact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b.  </a:t>
            </a:r>
            <a:r>
              <a:rPr lang="en-US" sz="3200" dirty="0" err="1"/>
              <a:t>Kyphotic</a:t>
            </a:r>
            <a:r>
              <a:rPr lang="en-US" sz="3200" dirty="0"/>
              <a:t> angulation less than 10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     degrees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c.  Loss of anterior vertebral body height is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     less than 40%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200" dirty="0"/>
              <a:t>d.  Relatively stable injury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a.  Posterior elements have a reduced ability to stabilize the spinal unit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b.  Soft tissue undergoes plastic deformation </a:t>
            </a:r>
            <a:br>
              <a:rPr lang="en-US" sz="2800"/>
            </a:br>
            <a:r>
              <a:rPr lang="en-US" sz="2800"/>
              <a:t>Etiology:  5% in general population 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               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Spondylolysis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hlink"/>
                </a:solidFill>
              </a:rPr>
              <a:t>SX:</a:t>
            </a:r>
            <a:r>
              <a:rPr lang="en-US" sz="3200" dirty="0"/>
              <a:t>  </a:t>
            </a:r>
          </a:p>
          <a:p>
            <a:pPr lvl="1"/>
            <a:r>
              <a:rPr lang="en-US" sz="3200" dirty="0"/>
              <a:t>Related to activity </a:t>
            </a:r>
          </a:p>
          <a:p>
            <a:pPr lvl="1"/>
            <a:r>
              <a:rPr lang="en-US" sz="3200" dirty="0"/>
              <a:t>Aching pain in back</a:t>
            </a:r>
          </a:p>
          <a:p>
            <a:pPr lvl="1"/>
            <a:r>
              <a:rPr lang="en-US" sz="3200" dirty="0"/>
              <a:t>May radiate toward LE</a:t>
            </a:r>
          </a:p>
          <a:p>
            <a:pPr lvl="1"/>
            <a:r>
              <a:rPr lang="en-US" sz="3200" dirty="0"/>
              <a:t>Relieved by rest or decreasing activity</a:t>
            </a:r>
          </a:p>
          <a:p>
            <a:pPr lvl="1"/>
            <a:r>
              <a:rPr lang="en-US" sz="3200" dirty="0"/>
              <a:t>Stiffness noted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hlink"/>
                </a:solidFill>
              </a:rPr>
              <a:t>Signs: </a:t>
            </a:r>
            <a:r>
              <a:rPr lang="en-US" sz="2800"/>
              <a:t> paravertebral muscle spasm, flattening of the normal lumbar lordosis, tight hamstrings, decrease in SLR motion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hlink"/>
                </a:solidFill>
              </a:rPr>
              <a:t>Radiograph</a:t>
            </a:r>
            <a:r>
              <a:rPr lang="en-US" sz="2800"/>
              <a:t>:  collar on the Scotty Dog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hlink"/>
                </a:solidFill>
              </a:rPr>
              <a:t>RX</a:t>
            </a:r>
            <a:r>
              <a:rPr lang="en-US" sz="2800"/>
              <a:t>:  modify activities, primary repair or fusion if patient has unrelenting pain, stabilization exercises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Spondylolysis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Scottie Dog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24581" name="Picture 5" descr="Spondyloly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7696200" cy="44958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</p:nvPr>
        </p:nvGraphicFramePr>
        <p:xfrm>
          <a:off x="352425" y="1463675"/>
          <a:ext cx="7680326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163"/>
                <a:gridCol w="384016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Body part of Dog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Anatomical Bone Segment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Eye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Pedicle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Ear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Superior articulating process, ipsilateral 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Nose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process, </a:t>
                      </a:r>
                      <a:r>
                        <a:rPr lang="en-US" baseline="0" dirty="0" err="1" smtClean="0"/>
                        <a:t>ipsi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Front Paw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Inferior articulating process, </a:t>
                      </a:r>
                      <a:r>
                        <a:rPr lang="en-US" dirty="0" err="1" smtClean="0"/>
                        <a:t>ipsi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Body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Lamina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Neck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Pars  </a:t>
                      </a:r>
                      <a:r>
                        <a:rPr lang="en-US" dirty="0" err="1" smtClean="0"/>
                        <a:t>Interarticularis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Rear Paw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Inferior articulating process, contra</a:t>
                      </a:r>
                      <a:endParaRPr lang="en-US" dirty="0"/>
                    </a:p>
                  </a:txBody>
                  <a:tcPr marL="86136" marR="861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Tail</a:t>
                      </a:r>
                      <a:endParaRPr lang="en-US" dirty="0"/>
                    </a:p>
                  </a:txBody>
                  <a:tcPr marL="86136" marR="8613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Superior articulating process, contra</a:t>
                      </a:r>
                      <a:endParaRPr lang="en-US" dirty="0"/>
                    </a:p>
                  </a:txBody>
                  <a:tcPr marL="86136" marR="86136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Scottie Dog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 </a:t>
            </a:r>
            <a:r>
              <a:rPr lang="en-US" sz="2800">
                <a:solidFill>
                  <a:schemeClr val="hlink"/>
                </a:solidFill>
              </a:rPr>
              <a:t>Definition</a:t>
            </a:r>
            <a:r>
              <a:rPr lang="en-US" sz="2800"/>
              <a:t>: forward slippage of one vertebral body on another, longstanding segmental instability, spondylolysis associated with it </a:t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solidFill>
                  <a:schemeClr val="hlink"/>
                </a:solidFill>
              </a:rPr>
              <a:t>Spondylolisthesis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 err="1" smtClean="0"/>
              <a:t>Spondylolisthesis</a:t>
            </a:r>
            <a:endParaRPr lang="en-US" dirty="0"/>
          </a:p>
        </p:txBody>
      </p:sp>
      <p:pic>
        <p:nvPicPr>
          <p:cNvPr id="29700" name="Picture 4" descr="Spondylolisthe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81200"/>
            <a:ext cx="7696200" cy="4114800"/>
          </a:xfrm>
          <a:prstGeom prst="rect">
            <a:avLst/>
          </a:prstGeom>
          <a:noFill/>
        </p:spPr>
      </p:pic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Five Types of </a:t>
            </a:r>
            <a:r>
              <a:rPr lang="en-US" sz="4000" dirty="0" err="1"/>
              <a:t>Spondylolisthesis</a:t>
            </a:r>
            <a:endParaRPr lang="en-US" sz="40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hlink"/>
                </a:solidFill>
              </a:rPr>
              <a:t>Type I</a:t>
            </a:r>
            <a:r>
              <a:rPr lang="en-US" sz="2800" dirty="0"/>
              <a:t> is called dysplastic </a:t>
            </a:r>
            <a:r>
              <a:rPr lang="en-US" sz="2800" dirty="0" err="1"/>
              <a:t>spondylolisthesis</a:t>
            </a:r>
            <a:r>
              <a:rPr lang="en-US" sz="2800" dirty="0"/>
              <a:t> and is secondary to a </a:t>
            </a:r>
            <a:r>
              <a:rPr lang="en-US" sz="2800" u="sng" dirty="0"/>
              <a:t>congenital defect</a:t>
            </a:r>
            <a:r>
              <a:rPr lang="en-US" sz="2800" dirty="0"/>
              <a:t> of either the superior sacral or inferior L5 facets or both with gradual slipping of the L5 vertebra. 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30725" name="Picture 5" descr="Type I - Dysplastic Spondylolisth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38600" cy="45720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solidFill>
                  <a:schemeClr val="hlink"/>
                </a:solidFill>
              </a:rPr>
              <a:t>Type II: </a:t>
            </a:r>
            <a:r>
              <a:rPr lang="en-US" sz="4000" dirty="0" smtClean="0">
                <a:solidFill>
                  <a:schemeClr val="hlink"/>
                </a:solidFill>
              </a:rPr>
              <a:t>Isthmic (Skinny Island)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28800"/>
            <a:ext cx="42672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Can be divided into three subcategories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Bone defect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Elongation of pars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Repeated micro fracture </a:t>
            </a:r>
          </a:p>
          <a:p>
            <a:pPr>
              <a:lnSpc>
                <a:spcPct val="80000"/>
              </a:lnSpc>
            </a:pPr>
            <a:endParaRPr lang="en-US" sz="2400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hlink"/>
                </a:solidFill>
              </a:rPr>
              <a:t>Stress</a:t>
            </a:r>
            <a:r>
              <a:rPr lang="en-US" sz="2400" dirty="0"/>
              <a:t> </a:t>
            </a:r>
            <a:r>
              <a:rPr lang="en-US" sz="2400" dirty="0" err="1"/>
              <a:t>spondylolisthesis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most likely caused by recurrent micro-fractures caused by hyperextension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It is also called a stress fracture of the pars </a:t>
            </a:r>
            <a:r>
              <a:rPr lang="en-US" sz="2000" dirty="0" err="1"/>
              <a:t>interarticularii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much more common in males. 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Usually a sport related injury: wrestling</a:t>
            </a:r>
            <a:endParaRPr lang="en-US" sz="2000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31749" name="Picture 5" descr="type2A-lityc-spon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38600" cy="45720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n-US" sz="2800" b="1">
                <a:solidFill>
                  <a:schemeClr val="hlink"/>
                </a:solidFill>
              </a:rPr>
              <a:t>Type III</a:t>
            </a:r>
            <a:r>
              <a:rPr lang="en-US" sz="2800"/>
              <a:t>, is a degenerative spondylolisthesis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Occurs as a result of the degeneration of the lumbar facet joints.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The alteration in these joints can allow forward or backward vertebral displacement. 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/>
              <a:t>Five Types of </a:t>
            </a:r>
            <a:r>
              <a:rPr lang="en-US" dirty="0" err="1"/>
              <a:t>Spondylolisthesis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Angulation </a:t>
            </a:r>
            <a:r>
              <a:rPr lang="en-US" sz="3200" u="sng" dirty="0"/>
              <a:t>is greater </a:t>
            </a:r>
            <a:r>
              <a:rPr lang="en-US" sz="3200" dirty="0"/>
              <a:t>than 20 dg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Loss of 50% or more of anterior height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Creates pull on posterior ligaments of the spine – </a:t>
            </a:r>
            <a:r>
              <a:rPr lang="en-US" sz="3200" dirty="0" err="1"/>
              <a:t>supraspinous</a:t>
            </a:r>
            <a:r>
              <a:rPr lang="en-US" sz="3200" dirty="0"/>
              <a:t>, </a:t>
            </a:r>
            <a:r>
              <a:rPr lang="en-US" sz="3200" dirty="0" err="1"/>
              <a:t>interspinous,ligamentum</a:t>
            </a:r>
            <a:r>
              <a:rPr lang="en-US" sz="3200" dirty="0"/>
              <a:t> </a:t>
            </a:r>
            <a:r>
              <a:rPr lang="en-US" sz="3200" dirty="0" err="1"/>
              <a:t>flavum</a:t>
            </a:r>
            <a:r>
              <a:rPr lang="en-US" sz="3200" dirty="0"/>
              <a:t> or facet joint capsule</a:t>
            </a:r>
          </a:p>
          <a:p>
            <a:endParaRPr lang="en-US" sz="3200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Unstable Compression Fracture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76200" y="152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/>
              <a:t>Five Types of </a:t>
            </a:r>
            <a:r>
              <a:rPr lang="en-US" dirty="0" err="1"/>
              <a:t>Spondylolisthesis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2800" b="1">
                <a:solidFill>
                  <a:schemeClr val="hlink"/>
                </a:solidFill>
              </a:rPr>
              <a:t>Type IV</a:t>
            </a:r>
            <a:r>
              <a:rPr lang="en-US" sz="2800"/>
              <a:t>, traumatic spondylolisthesis, is associated with acute fracture of a posterior element (pedicle, lamina or facets) other than the pars interarticularis.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33797" name="Picture 5" descr="type4-spon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3657600" cy="40386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dirty="0"/>
              <a:t>Five Types of </a:t>
            </a:r>
            <a:r>
              <a:rPr lang="en-US" dirty="0" err="1"/>
              <a:t>Spondylolisthesis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91000" cy="4114800"/>
          </a:xfrm>
        </p:spPr>
        <p:txBody>
          <a:bodyPr/>
          <a:lstStyle/>
          <a:p>
            <a:r>
              <a:rPr lang="en-US" sz="2800" b="1">
                <a:solidFill>
                  <a:schemeClr val="hlink"/>
                </a:solidFill>
              </a:rPr>
              <a:t>Type V</a:t>
            </a:r>
            <a:r>
              <a:rPr lang="en-US" sz="2800"/>
              <a:t> </a:t>
            </a:r>
          </a:p>
          <a:p>
            <a:pPr lvl="1"/>
            <a:r>
              <a:rPr lang="en-US" sz="2400"/>
              <a:t>pathologic spondylolisthesis</a:t>
            </a:r>
          </a:p>
          <a:p>
            <a:pPr lvl="1"/>
            <a:r>
              <a:rPr lang="en-US" sz="2400"/>
              <a:t>occurs because of a structural weakness of the bone secondary to a disease process such as a tumor or other bone diseases. 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www.back.com</a:t>
            </a:r>
          </a:p>
        </p:txBody>
      </p:sp>
      <p:pic>
        <p:nvPicPr>
          <p:cNvPr id="34821" name="Picture 5" descr="type5-spon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057400"/>
            <a:ext cx="3733800" cy="41148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3200" dirty="0"/>
              <a:t>Based on the percent displacement of the superior vertebral body on the inferior vertebral body </a:t>
            </a:r>
            <a:br>
              <a:rPr lang="en-US" sz="3200" dirty="0"/>
            </a:br>
            <a:r>
              <a:rPr lang="en-US" sz="3200" dirty="0"/>
              <a:t>                 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Grade </a:t>
            </a:r>
            <a:r>
              <a:rPr lang="en-US" sz="3200" dirty="0"/>
              <a:t>I:  0 - 25% </a:t>
            </a:r>
            <a:r>
              <a:rPr lang="en-US" sz="3200" dirty="0" smtClean="0"/>
              <a:t>length of vertebral body slide 			of superior on inferior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Grade II:  25 - 50% </a:t>
            </a:r>
            <a:r>
              <a:rPr lang="en-US" sz="3200" dirty="0" smtClean="0"/>
              <a:t>may still not need surgery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Grade III:  50 - 75% </a:t>
            </a:r>
            <a:r>
              <a:rPr lang="en-US" sz="3200" dirty="0" smtClean="0"/>
              <a:t>surgery more than likely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Grade IV:  75-100% </a:t>
            </a:r>
            <a:r>
              <a:rPr lang="en-US" sz="3200" dirty="0" smtClean="0"/>
              <a:t> (surgery)</a:t>
            </a:r>
          </a:p>
          <a:p>
            <a:pPr>
              <a:lnSpc>
                <a:spcPct val="80000"/>
              </a:lnSpc>
            </a:pPr>
            <a:endParaRPr lang="en-US" sz="3200" dirty="0"/>
          </a:p>
          <a:p>
            <a:pPr>
              <a:lnSpc>
                <a:spcPct val="80000"/>
              </a:lnSpc>
            </a:pPr>
            <a:r>
              <a:rPr lang="en-US" sz="3200" dirty="0" smtClean="0"/>
              <a:t>*</a:t>
            </a:r>
            <a:r>
              <a:rPr lang="en-US" sz="3200" u="sng" dirty="0" smtClean="0"/>
              <a:t>Higher</a:t>
            </a:r>
            <a:r>
              <a:rPr lang="en-US" sz="3200" dirty="0" smtClean="0"/>
              <a:t> the Grade the </a:t>
            </a:r>
            <a:r>
              <a:rPr lang="en-US" sz="3200" dirty="0" smtClean="0">
                <a:solidFill>
                  <a:srgbClr val="FF0000"/>
                </a:solidFill>
              </a:rPr>
              <a:t>more</a:t>
            </a:r>
            <a:r>
              <a:rPr lang="en-US" sz="3200" dirty="0" smtClean="0"/>
              <a:t> </a:t>
            </a:r>
            <a:r>
              <a:rPr lang="en-US" sz="3200" u="sng" dirty="0" smtClean="0"/>
              <a:t>Neurological Involvement</a:t>
            </a:r>
            <a:r>
              <a:rPr lang="en-US" sz="3200" dirty="0" smtClean="0"/>
              <a:t>, so Grade IV is the Worst!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                  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Grading System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>
                <a:solidFill>
                  <a:schemeClr val="hlink"/>
                </a:solidFill>
              </a:rPr>
              <a:t>SX:</a:t>
            </a:r>
            <a:r>
              <a:rPr lang="en-US" sz="2800" dirty="0"/>
              <a:t>  pain in the back, buttock or thigh. unilateral or bilateral aching, pulling, weakness, heaviness, numbness, burning</a:t>
            </a:r>
          </a:p>
          <a:p>
            <a:endParaRPr lang="en-US" sz="2800" dirty="0"/>
          </a:p>
          <a:p>
            <a:r>
              <a:rPr lang="en-US" sz="2800" dirty="0">
                <a:solidFill>
                  <a:schemeClr val="hlink"/>
                </a:solidFill>
              </a:rPr>
              <a:t>Signs</a:t>
            </a:r>
            <a:r>
              <a:rPr lang="en-US" sz="2800" dirty="0"/>
              <a:t>:  pain with forward bending, muscle spasms or erector </a:t>
            </a:r>
            <a:r>
              <a:rPr lang="en-US" sz="2800" dirty="0" err="1"/>
              <a:t>spinae</a:t>
            </a:r>
            <a:r>
              <a:rPr lang="en-US" sz="2800" dirty="0"/>
              <a:t> muscles, decrease pain with flexed positions (such as supine with knees bent), increased with extension </a:t>
            </a:r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*Flexion in supine will decrease s(x), but flexion in 	standing will increase s(x).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*Extension will not make it feel better, but if  	</a:t>
            </a:r>
            <a:r>
              <a:rPr lang="en-US" sz="2800" dirty="0" err="1" smtClean="0"/>
              <a:t>Spondylisis</a:t>
            </a:r>
            <a:r>
              <a:rPr lang="en-US" sz="2800" dirty="0" smtClean="0"/>
              <a:t> then extension will make it feel better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                 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Spondylolisthesis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hlink"/>
                </a:solidFill>
              </a:rPr>
              <a:t>Radiographs:</a:t>
            </a:r>
            <a:r>
              <a:rPr lang="en-US" sz="3200" dirty="0"/>
              <a:t>  Collar on Scotty Dog - + pars </a:t>
            </a:r>
            <a:r>
              <a:rPr lang="en-US" sz="3200" dirty="0" err="1"/>
              <a:t>interarticularis</a:t>
            </a:r>
            <a:r>
              <a:rPr lang="en-US" sz="3200" dirty="0"/>
              <a:t> fracture, lateral flexion radiograph shows the slippage</a:t>
            </a:r>
          </a:p>
          <a:p>
            <a:pPr>
              <a:lnSpc>
                <a:spcPct val="90000"/>
              </a:lnSpc>
            </a:pPr>
            <a:endParaRPr lang="en-US" sz="3200" dirty="0"/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hlink"/>
                </a:solidFill>
              </a:rPr>
              <a:t>RX</a:t>
            </a:r>
            <a:r>
              <a:rPr lang="en-US" sz="3200" dirty="0"/>
              <a:t>:  conservative for 6 months, PT for pain management, lumbar stabilization, may brace in grades II and III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</a:t>
            </a:r>
            <a:r>
              <a:rPr lang="en-US" dirty="0" err="1"/>
              <a:t>Spondylolisthesis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hlink"/>
                </a:solidFill>
              </a:rPr>
              <a:t>Surgery:</a:t>
            </a:r>
            <a:r>
              <a:rPr lang="en-US" sz="2800" dirty="0"/>
              <a:t>  if it is a grade III or more and conservative treatment has failed </a:t>
            </a:r>
            <a:br>
              <a:rPr lang="en-US" sz="2800" dirty="0"/>
            </a:br>
            <a:endParaRPr lang="en-US" sz="2800" dirty="0"/>
          </a:p>
          <a:p>
            <a:r>
              <a:rPr lang="en-US" sz="2800" dirty="0">
                <a:solidFill>
                  <a:schemeClr val="hlink"/>
                </a:solidFill>
              </a:rPr>
              <a:t>Goals of surgery</a:t>
            </a:r>
            <a:r>
              <a:rPr lang="en-US" sz="2800" dirty="0"/>
              <a:t>:  prevent further slippage, stabilize an unstable segment, prevention of neurological deficits, pain relief, cosmetic, posture and gait improvement</a:t>
            </a:r>
          </a:p>
          <a:p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95400" y="577334"/>
            <a:ext cx="426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err="1"/>
              <a:t>Spondylolisthesis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Ankylosing</a:t>
            </a:r>
            <a:r>
              <a:rPr lang="en-US" dirty="0" smtClean="0"/>
              <a:t> </a:t>
            </a:r>
            <a:r>
              <a:rPr lang="en-US" dirty="0" err="1"/>
              <a:t>Spondylitis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/>
          </a:bodyPr>
          <a:lstStyle/>
          <a:p>
            <a:r>
              <a:rPr lang="en-US" sz="2800"/>
              <a:t>Marie Strumpell disease, rheumatoid spondylitis</a:t>
            </a:r>
          </a:p>
          <a:p>
            <a:pPr>
              <a:buFontTx/>
              <a:buNone/>
            </a:pPr>
            <a:r>
              <a:rPr lang="en-US" sz="2800"/>
              <a:t> </a:t>
            </a:r>
          </a:p>
          <a:p>
            <a:r>
              <a:rPr lang="en-US" sz="2800">
                <a:solidFill>
                  <a:schemeClr val="hlink"/>
                </a:solidFill>
              </a:rPr>
              <a:t>Definition</a:t>
            </a:r>
            <a:r>
              <a:rPr lang="en-US" sz="2800"/>
              <a:t>:  chronic inflammatory arthritis which leads to deformity and fusion of the spine </a:t>
            </a:r>
            <a:br>
              <a:rPr lang="en-US" sz="2800"/>
            </a:br>
            <a:r>
              <a:rPr lang="en-US" sz="2800"/>
              <a:t>               </a:t>
            </a:r>
          </a:p>
        </p:txBody>
      </p:sp>
      <p:pic>
        <p:nvPicPr>
          <p:cNvPr id="15364" name="Picture 4" descr="ankylosing_spondylit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5" y="2315369"/>
            <a:ext cx="3333750" cy="3095625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AD0C4-E528-4894-90CC-C2EC60632000}" type="slidenum">
              <a:rPr lang="en-US"/>
              <a:pPr/>
              <a:t>76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Risk Factors:</a:t>
            </a:r>
          </a:p>
          <a:p>
            <a:pPr lvl="1"/>
            <a:r>
              <a:rPr lang="en-US" sz="3200" dirty="0"/>
              <a:t>15-40 years of age, </a:t>
            </a:r>
          </a:p>
          <a:p>
            <a:pPr lvl="1"/>
            <a:r>
              <a:rPr lang="en-US" sz="3200" dirty="0"/>
              <a:t>males 3:1 over females </a:t>
            </a:r>
            <a:endParaRPr lang="en-US" sz="3200" dirty="0" smtClean="0"/>
          </a:p>
          <a:p>
            <a:pPr lvl="1"/>
            <a:r>
              <a:rPr lang="en-US" sz="3200" dirty="0" smtClean="0"/>
              <a:t>(fusion of entire spins in 20 years)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Onset:</a:t>
            </a:r>
          </a:p>
          <a:p>
            <a:pPr lvl="1"/>
            <a:r>
              <a:rPr lang="en-US" sz="3200" dirty="0"/>
              <a:t>insidious </a:t>
            </a:r>
          </a:p>
          <a:p>
            <a:pPr lvl="1"/>
            <a:r>
              <a:rPr lang="en-US" sz="3200" dirty="0"/>
              <a:t>complaints are related to spinal movements or </a:t>
            </a:r>
            <a:r>
              <a:rPr lang="en-US" sz="3200" dirty="0" err="1"/>
              <a:t>sacroilitis</a:t>
            </a:r>
            <a:r>
              <a:rPr lang="en-US" sz="3200" dirty="0"/>
              <a:t> </a:t>
            </a:r>
          </a:p>
          <a:p>
            <a:endParaRPr lang="en-US" sz="3200" dirty="0">
              <a:solidFill>
                <a:schemeClr val="hlin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>
            <a:normAutofit/>
          </a:bodyPr>
          <a:lstStyle/>
          <a:p>
            <a:fld id="{AA0C63EF-8D18-4C93-87BE-9F093EA336E9}" type="slidenum">
              <a:rPr lang="en-US"/>
              <a:pPr/>
              <a:t>77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Ankylosing</a:t>
            </a:r>
            <a:r>
              <a:rPr lang="en-US" dirty="0"/>
              <a:t> Spondylitis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4652963" y="1600200"/>
            <a:ext cx="4033837" cy="4525963"/>
          </a:xfrm>
        </p:spPr>
        <p:txBody>
          <a:bodyPr>
            <a:normAutofit/>
          </a:bodyPr>
          <a:lstStyle/>
          <a:p>
            <a:r>
              <a:rPr lang="en-US" sz="3200" dirty="0"/>
              <a:t>Lab Tests:  </a:t>
            </a:r>
          </a:p>
          <a:p>
            <a:pPr lvl="1"/>
            <a:r>
              <a:rPr lang="en-US" sz="3200" dirty="0"/>
              <a:t>95% have a +HLA-B27 human leukocyte antigen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033838" cy="4525963"/>
          </a:xfrm>
        </p:spPr>
        <p:txBody>
          <a:bodyPr>
            <a:noAutofit/>
          </a:bodyPr>
          <a:lstStyle/>
          <a:p>
            <a:r>
              <a:rPr lang="en-US" sz="2800" dirty="0"/>
              <a:t>Medical Diagnosis:  </a:t>
            </a:r>
          </a:p>
          <a:p>
            <a:pPr lvl="1"/>
            <a:r>
              <a:rPr lang="en-US" sz="2800" dirty="0"/>
              <a:t>back pain greater than 3 months </a:t>
            </a:r>
          </a:p>
          <a:p>
            <a:pPr lvl="1"/>
            <a:r>
              <a:rPr lang="en-US" sz="2800" dirty="0"/>
              <a:t>decrease in spinal motion</a:t>
            </a:r>
          </a:p>
          <a:p>
            <a:pPr lvl="1"/>
            <a:r>
              <a:rPr lang="en-US" sz="2800" dirty="0"/>
              <a:t>decrease in chest expansion</a:t>
            </a:r>
          </a:p>
          <a:p>
            <a:pPr lvl="1"/>
            <a:r>
              <a:rPr lang="en-US" sz="2800" dirty="0" err="1"/>
              <a:t>sacroilitis</a:t>
            </a:r>
            <a:endParaRPr lang="en-US" sz="2800" dirty="0"/>
          </a:p>
          <a:p>
            <a:pPr lvl="1"/>
            <a:r>
              <a:rPr lang="en-US" sz="2800" dirty="0"/>
              <a:t>peripheral joint problems </a:t>
            </a:r>
          </a:p>
          <a:p>
            <a:pPr lvl="1"/>
            <a:endParaRPr lang="en-US" sz="2800" dirty="0"/>
          </a:p>
          <a:p>
            <a:endParaRPr lang="en-US" sz="2800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err="1"/>
              <a:t>Ankylosing</a:t>
            </a:r>
            <a:r>
              <a:rPr lang="en-US" dirty="0"/>
              <a:t> Spondylitis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/>
          </a:bodyPr>
          <a:lstStyle/>
          <a:p>
            <a:fld id="{7E7F25B1-6794-4DC9-AB81-35F36FD786B8}" type="slidenum">
              <a:rPr lang="en-US"/>
              <a:pPr/>
              <a:t>78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609600"/>
            <a:ext cx="3810000" cy="552132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Radiograph</a:t>
            </a:r>
            <a:r>
              <a:rPr lang="en-US" dirty="0"/>
              <a:t>:  </a:t>
            </a:r>
            <a:r>
              <a:rPr lang="en-US" dirty="0" err="1"/>
              <a:t>Ankylosing</a:t>
            </a:r>
            <a:r>
              <a:rPr lang="en-US" dirty="0"/>
              <a:t> Spondylitis</a:t>
            </a:r>
          </a:p>
          <a:p>
            <a:pPr lvl="1"/>
            <a:endParaRPr lang="en-US" sz="2900" dirty="0" smtClean="0"/>
          </a:p>
          <a:p>
            <a:pPr lvl="1"/>
            <a:r>
              <a:rPr lang="en-US" sz="2900" dirty="0" smtClean="0"/>
              <a:t>bamboo </a:t>
            </a:r>
            <a:r>
              <a:rPr lang="en-US" sz="2900" dirty="0"/>
              <a:t>spine in advanced stages</a:t>
            </a:r>
          </a:p>
          <a:p>
            <a:pPr lvl="1"/>
            <a:r>
              <a:rPr lang="en-US" sz="2900" dirty="0"/>
              <a:t>SI fusion in one or both sides is earliest sign </a:t>
            </a:r>
            <a:br>
              <a:rPr lang="en-US" sz="2900" dirty="0"/>
            </a:br>
            <a:endParaRPr lang="en-US" sz="2900" dirty="0"/>
          </a:p>
        </p:txBody>
      </p:sp>
      <p:pic>
        <p:nvPicPr>
          <p:cNvPr id="18436" name="Picture 4" descr="AS spi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08236" y="1600200"/>
            <a:ext cx="2918527" cy="4525963"/>
          </a:xfrm>
          <a:noFill/>
          <a:ln/>
        </p:spPr>
      </p:pic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6F60-4048-4B19-9917-0A4165A11A86}" type="slidenum">
              <a:rPr lang="en-US"/>
              <a:pPr/>
              <a:t>79</a:t>
            </a:fld>
            <a:endParaRPr lang="en-US"/>
          </a:p>
        </p:txBody>
      </p:sp>
      <p:pic>
        <p:nvPicPr>
          <p:cNvPr id="18437" name="Picture 5" descr="SI joint ankylosing spondylit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114799"/>
            <a:ext cx="3505200" cy="2653167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152400" y="152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419600" y="914400"/>
            <a:ext cx="914400" cy="487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562600" y="6096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Should be line, rather solid mass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Stable </a:t>
            </a:r>
            <a:r>
              <a:rPr lang="fr-FR" dirty="0" err="1"/>
              <a:t>Burst</a:t>
            </a:r>
            <a:r>
              <a:rPr lang="fr-FR" dirty="0"/>
              <a:t> Fracture: 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fontScale="70000" lnSpcReduction="20000"/>
          </a:bodyPr>
          <a:lstStyle/>
          <a:p>
            <a:r>
              <a:rPr lang="fr-FR" sz="2800" dirty="0"/>
              <a:t>MOI:  axial </a:t>
            </a:r>
            <a:r>
              <a:rPr lang="fr-FR" sz="2800" dirty="0" err="1"/>
              <a:t>loading</a:t>
            </a:r>
            <a:r>
              <a:rPr lang="fr-FR" sz="2800" dirty="0"/>
              <a:t> force (compression force) </a:t>
            </a:r>
            <a:endParaRPr lang="fr-FR" sz="2800" dirty="0" smtClean="0"/>
          </a:p>
          <a:p>
            <a:r>
              <a:rPr lang="fr-FR" sz="2800" dirty="0" smtClean="0"/>
              <a:t>a</a:t>
            </a:r>
            <a:r>
              <a:rPr lang="fr-FR" sz="2800" dirty="0"/>
              <a:t>.  A</a:t>
            </a:r>
            <a:r>
              <a:rPr lang="en-US" sz="2800" dirty="0" err="1"/>
              <a:t>nterior</a:t>
            </a:r>
            <a:r>
              <a:rPr lang="en-US" sz="2800" dirty="0"/>
              <a:t> and middle columns are disrupted, posterior column is  uninjured </a:t>
            </a:r>
            <a:br>
              <a:rPr lang="en-US" sz="2800" dirty="0"/>
            </a:br>
            <a:endParaRPr lang="en-US" sz="2800" dirty="0" smtClean="0"/>
          </a:p>
          <a:p>
            <a:r>
              <a:rPr lang="en-US" sz="2800" dirty="0" smtClean="0"/>
              <a:t>b</a:t>
            </a:r>
            <a:r>
              <a:rPr lang="en-US" sz="2800" dirty="0"/>
              <a:t>.  Kyphosis is limited to 15 degrees </a:t>
            </a:r>
            <a:br>
              <a:rPr lang="en-US" sz="2800" dirty="0"/>
            </a:br>
            <a:endParaRPr lang="en-US" sz="2800" dirty="0" smtClean="0"/>
          </a:p>
          <a:p>
            <a:r>
              <a:rPr lang="en-US" sz="2800" dirty="0" smtClean="0"/>
              <a:t>c</a:t>
            </a:r>
            <a:r>
              <a:rPr lang="en-US" sz="2800" dirty="0"/>
              <a:t>.  </a:t>
            </a:r>
            <a:r>
              <a:rPr lang="en-US" sz="2800" b="1" u="sng" dirty="0"/>
              <a:t>Loss of vertebral body height </a:t>
            </a:r>
            <a:r>
              <a:rPr lang="en-US" sz="2800" dirty="0"/>
              <a:t>is less than 50% </a:t>
            </a:r>
            <a:br>
              <a:rPr lang="en-US" sz="2800" dirty="0"/>
            </a:br>
            <a:endParaRPr lang="en-US" sz="2800" dirty="0" smtClean="0"/>
          </a:p>
          <a:p>
            <a:r>
              <a:rPr lang="en-US" sz="2800" dirty="0" smtClean="0"/>
              <a:t>d</a:t>
            </a:r>
            <a:r>
              <a:rPr lang="en-US" sz="2800" dirty="0"/>
              <a:t>.  Neurologically intact </a:t>
            </a:r>
          </a:p>
          <a:p>
            <a:r>
              <a:rPr lang="fr-FR" sz="2800" dirty="0"/>
              <a:t/>
            </a:r>
            <a:br>
              <a:rPr lang="fr-FR" sz="2800" dirty="0"/>
            </a:br>
            <a:endParaRPr lang="en-US" sz="280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033838" cy="4219575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Hoppenfeld S.  Treatment and Rehabilitation of Fractures</a:t>
            </a:r>
          </a:p>
        </p:txBody>
      </p:sp>
      <p:pic>
        <p:nvPicPr>
          <p:cNvPr id="8197" name="Picture 5" descr="msoACA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114800" cy="4495800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B8759232-1527-442A-B9E6-B57C04DA5196}" type="slidenum">
              <a:rPr lang="en-US"/>
              <a:pPr/>
              <a:t>80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Clinical </a:t>
            </a:r>
            <a:r>
              <a:rPr lang="en-US" dirty="0" smtClean="0"/>
              <a:t>Manifestations: </a:t>
            </a:r>
            <a:r>
              <a:rPr lang="en-US" dirty="0" err="1" smtClean="0"/>
              <a:t>Ankylosing</a:t>
            </a:r>
            <a:r>
              <a:rPr lang="en-US" dirty="0" smtClean="0"/>
              <a:t> Spondylitis 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3838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3600" dirty="0"/>
              <a:t>Symptoms: 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/>
              <a:t>spinal pain/stiffness worse in am or after resting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200" dirty="0"/>
              <a:t>pain/stiffness improves with exercise</a:t>
            </a:r>
          </a:p>
          <a:p>
            <a:pPr>
              <a:buFontTx/>
              <a:buNone/>
            </a:pPr>
            <a:endParaRPr lang="en-US" sz="3600" dirty="0"/>
          </a:p>
          <a:p>
            <a:pPr>
              <a:buFontTx/>
              <a:buNone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               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52963" y="1600200"/>
            <a:ext cx="4033837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Signs: 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normal neurological screen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SI tenderness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+ FABER's test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decrease in lumbar </a:t>
            </a:r>
            <a:r>
              <a:rPr lang="en-US" sz="3200" dirty="0" err="1"/>
              <a:t>lordosis</a:t>
            </a:r>
            <a:r>
              <a:rPr lang="en-US" sz="3200" dirty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/>
              <a:t>rib expansion less than 2 cm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066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BF11472E-D4F9-4717-B304-57B5BBADD139}" type="slidenum">
              <a:rPr lang="en-US"/>
              <a:pPr/>
              <a:t>81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Ankylosing</a:t>
            </a:r>
            <a:r>
              <a:rPr lang="en-US" dirty="0"/>
              <a:t> Spondylitis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28800"/>
            <a:ext cx="8229600" cy="4389120"/>
          </a:xfrm>
          <a:prstGeom prst="rect">
            <a:avLst/>
          </a:prstGeom>
        </p:spPr>
        <p:txBody>
          <a:bodyPr/>
          <a:lstStyle/>
          <a:p>
            <a:r>
              <a:rPr lang="en-US" sz="3200" dirty="0"/>
              <a:t>PT Interventions:  pain relief, maintenance of mobility, swimming 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Surgical Interventions: peripheral joint disease - THR </a:t>
            </a:r>
            <a:br>
              <a:rPr lang="en-US" sz="3200" dirty="0"/>
            </a:br>
            <a:endParaRPr lang="en-US" sz="3200" dirty="0"/>
          </a:p>
          <a:p>
            <a:r>
              <a:rPr lang="en-US" sz="3200" dirty="0"/>
              <a:t>Fixed Flexion deformity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93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Disc Herniation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/>
              <a:t>Review </a:t>
            </a:r>
            <a:r>
              <a:rPr lang="en-US" sz="3200" dirty="0" smtClean="0"/>
              <a:t>Definitions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Bulge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Protrusion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	</a:t>
            </a:r>
            <a:r>
              <a:rPr lang="en-US" sz="3200" dirty="0" smtClean="0"/>
              <a:t>Extrusion</a:t>
            </a:r>
            <a:r>
              <a:rPr lang="en-US" sz="3200" dirty="0"/>
              <a:t>	</a:t>
            </a:r>
            <a:r>
              <a:rPr lang="en-US" sz="3200" dirty="0" smtClean="0"/>
              <a:t>	</a:t>
            </a:r>
            <a:r>
              <a:rPr lang="en-US" sz="3200" dirty="0"/>
              <a:t>	</a:t>
            </a:r>
            <a:r>
              <a:rPr lang="en-US" sz="3200" dirty="0" smtClean="0"/>
              <a:t>Sequestration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Herniation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smtClean="0"/>
              <a:t>Review Signs and Symptoms of a Disc Herniation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1568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E75D-3FEE-4AC7-AA90-628CC7AEEC5D}" type="slidenum">
              <a:rPr lang="en-US"/>
              <a:pPr/>
              <a:t>83</a:t>
            </a:fld>
            <a:endParaRPr lang="en-US"/>
          </a:p>
        </p:txBody>
      </p:sp>
      <p:pic>
        <p:nvPicPr>
          <p:cNvPr id="80899" name="Picture 3" descr="msoCEF1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8001000" cy="5943600"/>
          </a:xfrm>
          <a:prstGeom prst="rect">
            <a:avLst/>
          </a:prstGeom>
          <a:noFill/>
        </p:spPr>
      </p:pic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711200" y="838200"/>
            <a:ext cx="4560888" cy="1314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rgbClr val="000000"/>
                </a:solidFill>
              </a:rPr>
              <a:t>T1-2:</a:t>
            </a:r>
          </a:p>
          <a:p>
            <a:pPr eaLnBrk="0" hangingPunct="0"/>
            <a:r>
              <a:rPr lang="en-US" sz="1600">
                <a:solidFill>
                  <a:srgbClr val="000000"/>
                </a:solidFill>
              </a:rPr>
              <a:t>1)  clinical symptoms</a:t>
            </a:r>
          </a:p>
          <a:p>
            <a:pPr eaLnBrk="0" hangingPunct="0"/>
            <a:r>
              <a:rPr lang="en-US" sz="1600">
                <a:solidFill>
                  <a:srgbClr val="000000"/>
                </a:solidFill>
              </a:rPr>
              <a:t>2)  signs:  Motor</a:t>
            </a:r>
          </a:p>
          <a:p>
            <a:pPr eaLnBrk="0" hangingPunct="0"/>
            <a:r>
              <a:rPr lang="en-US" sz="1600">
                <a:solidFill>
                  <a:srgbClr val="000000"/>
                </a:solidFill>
              </a:rPr>
              <a:t>     Sensory</a:t>
            </a:r>
          </a:p>
          <a:p>
            <a:pPr eaLnBrk="0" hangingPunct="0"/>
            <a:r>
              <a:rPr lang="en-US" sz="1600">
                <a:solidFill>
                  <a:srgbClr val="000000"/>
                </a:solidFill>
              </a:rPr>
              <a:t>     Reflexes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44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T2 - T11</a:t>
            </a:r>
            <a:r>
              <a:rPr lang="en-US" dirty="0" smtClean="0"/>
              <a:t>: Specific to T and L spine</a:t>
            </a:r>
            <a:r>
              <a:rPr lang="en-US" dirty="0"/>
              <a:t> 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 Thoracic discs are very stable and herniations in this region are quite rare.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Herniation of the uppermost thoracic discs can mimic cervical disc herniations, while herniation of the other discs can mimic lumbar herniations.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         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Radiation of pain around the rib cage (dermatome pattern) can also occur</a:t>
            </a:r>
            <a:br>
              <a:rPr lang="en-US" sz="2800"/>
            </a:br>
            <a:endParaRPr lang="en-US" sz="2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EFA18-7A30-4386-895A-ABFC4429C72B}" type="slidenum">
              <a:rPr lang="en-US"/>
              <a:pPr/>
              <a:t>84</a:t>
            </a:fld>
            <a:endParaRPr lang="en-US"/>
          </a:p>
        </p:txBody>
      </p:sp>
      <p:sp>
        <p:nvSpPr>
          <p:cNvPr id="2" name="5-Point Star 1"/>
          <p:cNvSpPr/>
          <p:nvPr/>
        </p:nvSpPr>
        <p:spPr>
          <a:xfrm>
            <a:off x="304800" y="304800"/>
            <a:ext cx="685800" cy="457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8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3200" dirty="0"/>
              <a:t>T12 - L3:  </a:t>
            </a:r>
          </a:p>
          <a:p>
            <a:r>
              <a:rPr lang="en-US" sz="3200" dirty="0"/>
              <a:t>Reflexes: none </a:t>
            </a:r>
            <a:br>
              <a:rPr lang="en-US" sz="3200" dirty="0"/>
            </a:br>
            <a:endParaRPr lang="en-US" sz="3200" dirty="0" smtClean="0"/>
          </a:p>
          <a:p>
            <a:r>
              <a:rPr lang="en-US" sz="3200" dirty="0" smtClean="0"/>
              <a:t>MMT</a:t>
            </a:r>
            <a:r>
              <a:rPr lang="en-US" sz="3200" dirty="0"/>
              <a:t>:  </a:t>
            </a:r>
            <a:r>
              <a:rPr lang="en-US" sz="3200" dirty="0" err="1"/>
              <a:t>iliopsoas</a:t>
            </a:r>
            <a:r>
              <a:rPr lang="en-US" sz="3200" dirty="0"/>
              <a:t>, quadriceps, adductors </a:t>
            </a:r>
            <a:br>
              <a:rPr lang="en-US" sz="3200" dirty="0"/>
            </a:br>
            <a:endParaRPr lang="en-US" sz="3200" dirty="0" smtClean="0"/>
          </a:p>
          <a:p>
            <a:r>
              <a:rPr lang="en-US" sz="3200" dirty="0" smtClean="0"/>
              <a:t>Dermatome </a:t>
            </a:r>
            <a:r>
              <a:rPr lang="en-US" sz="3200" dirty="0"/>
              <a:t>pattern: specific to each nerve root </a:t>
            </a:r>
            <a:br>
              <a:rPr lang="en-US" sz="3200" dirty="0"/>
            </a:br>
            <a:r>
              <a:rPr lang="en-US" sz="2800" dirty="0"/>
              <a:t>         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Clr>
                <a:schemeClr val="accent5"/>
              </a:buClr>
              <a:buNone/>
            </a:pPr>
            <a:r>
              <a:rPr lang="en-US" sz="3200" dirty="0"/>
              <a:t>Lumbar Spine: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3200" dirty="0"/>
              <a:t>Most common areas are L4-5 and L5-S1</a:t>
            </a:r>
          </a:p>
          <a:p>
            <a:endParaRPr lang="en-US" sz="2800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F5932-46E1-4FA9-A718-F50B753842CD}" type="slidenum">
              <a:rPr lang="en-US"/>
              <a:pPr/>
              <a:t>85</a:t>
            </a:fld>
            <a:endParaRPr lang="en-US"/>
          </a:p>
        </p:txBody>
      </p:sp>
      <p:sp>
        <p:nvSpPr>
          <p:cNvPr id="2" name="5-Point Star 1"/>
          <p:cNvSpPr/>
          <p:nvPr/>
        </p:nvSpPr>
        <p:spPr>
          <a:xfrm>
            <a:off x="381000" y="228600"/>
            <a:ext cx="914400" cy="1295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37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28600" y="1524000"/>
            <a:ext cx="7680960" cy="472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66875"/>
            <a:ext cx="62484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84740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L4 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Reflex: Quadriceps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MMT:  tibialis anterior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Sensation:  medial aspect of foot to big toe </a:t>
            </a:r>
            <a:br>
              <a:rPr lang="en-US" sz="2800"/>
            </a:br>
            <a:r>
              <a:rPr lang="en-US" sz="2800"/>
              <a:t>         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73D2-4C51-432D-93AD-C6D339AE6B4A}" type="slidenum">
              <a:rPr lang="en-US"/>
              <a:pPr/>
              <a:t>87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845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L5: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Reflex:  Medial hamstring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MMT:  EHL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Sensation:  middle toes, dorsum of foot, big toe </a:t>
            </a:r>
          </a:p>
          <a:p>
            <a:endParaRPr lang="en-US" sz="2800"/>
          </a:p>
        </p:txBody>
      </p:sp>
      <p:sp>
        <p:nvSpPr>
          <p:cNvPr id="849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15EB8-43D0-4744-AFB4-00C62C316573}" type="slidenum">
              <a:rPr lang="en-US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S1: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/>
              <a:t>Reflex: Achilles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r>
              <a:rPr lang="en-US" sz="2400"/>
              <a:t>MMT:  peroneus longus and brevis, gastroc soleus, gluteus maximus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r>
              <a:rPr lang="en-US" sz="2400"/>
              <a:t>Sensation:  little toe, outside of calf, lateral aspect and plantar surface of foot</a:t>
            </a:r>
            <a:r>
              <a:rPr lang="en-US" sz="2800"/>
              <a:t> 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46D7-F1A1-4A87-88E2-B3EF29A7A11D}" type="slidenum">
              <a:rPr lang="en-US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6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Unstable </a:t>
            </a:r>
            <a:r>
              <a:rPr lang="en-US" dirty="0"/>
              <a:t>Burst Fracture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3434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/>
              <a:t>MOI: axial force (compression force</a:t>
            </a:r>
            <a:r>
              <a:rPr lang="en-US" sz="2400" dirty="0" smtClean="0"/>
              <a:t>)</a:t>
            </a:r>
          </a:p>
          <a:p>
            <a:r>
              <a:rPr lang="en-US" sz="2800" dirty="0"/>
              <a:t>a.  Anterior and middle </a:t>
            </a:r>
            <a:r>
              <a:rPr lang="en-US" sz="2800" dirty="0" smtClean="0"/>
              <a:t>columns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are disrupted </a:t>
            </a:r>
            <a:endParaRPr lang="en-US" sz="2800" dirty="0"/>
          </a:p>
          <a:p>
            <a:pPr marL="914400" lvl="1" indent="-457200"/>
            <a:r>
              <a:rPr lang="en-US" sz="2400" dirty="0" err="1"/>
              <a:t>Retropulsion</a:t>
            </a:r>
            <a:r>
              <a:rPr lang="en-US" sz="2400" dirty="0"/>
              <a:t> of posterior column fragments into the vertebral canal occurs </a:t>
            </a:r>
          </a:p>
          <a:p>
            <a:pPr marL="533400" indent="-533400"/>
            <a:r>
              <a:rPr lang="en-US" sz="2800" dirty="0"/>
              <a:t>b.  Pedicle widening on x-ray </a:t>
            </a:r>
          </a:p>
          <a:p>
            <a:pPr marL="533400" indent="-533400"/>
            <a:r>
              <a:rPr lang="en-US" sz="2800" dirty="0"/>
              <a:t>c.  Neurological injury varies based on </a:t>
            </a:r>
            <a:r>
              <a:rPr lang="en-US" sz="2800" dirty="0" smtClean="0"/>
              <a:t>the </a:t>
            </a:r>
            <a:r>
              <a:rPr lang="en-US" sz="2800" dirty="0"/>
              <a:t>level of injury rather than the </a:t>
            </a:r>
            <a:r>
              <a:rPr lang="en-US" sz="2800" dirty="0" smtClean="0"/>
              <a:t>canal </a:t>
            </a:r>
            <a:r>
              <a:rPr lang="en-US" sz="2800" dirty="0"/>
              <a:t>compromised by bone fragments</a:t>
            </a:r>
          </a:p>
          <a:p>
            <a:pPr marL="533400" indent="-533400"/>
            <a:r>
              <a:rPr lang="en-US" sz="2800" dirty="0"/>
              <a:t>d.  </a:t>
            </a:r>
            <a:r>
              <a:rPr lang="en-US" sz="2800" b="1" u="sng" dirty="0"/>
              <a:t>Fractures above L2 have </a:t>
            </a:r>
            <a:r>
              <a:rPr lang="en-US" sz="2800" b="1" u="sng" dirty="0" smtClean="0"/>
              <a:t>greater neurological </a:t>
            </a:r>
            <a:r>
              <a:rPr lang="en-US" sz="2800" b="1" u="sng" dirty="0"/>
              <a:t>involvement </a:t>
            </a:r>
            <a:endParaRPr lang="en-US" sz="2800" b="1" u="sng" dirty="0" smtClean="0"/>
          </a:p>
          <a:p>
            <a:pPr marL="533400" indent="-533400"/>
            <a:endParaRPr lang="en-US" sz="2800" b="1" u="sng" dirty="0"/>
          </a:p>
          <a:p>
            <a:r>
              <a:rPr lang="en-US" sz="2400" dirty="0" smtClean="0"/>
              <a:t> anything below L2, have very mobile nerve roots so they can get out of the way or find away around the fracture. 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               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endParaRPr lang="en-US" sz="2800"/>
          </a:p>
        </p:txBody>
      </p:sp>
      <p:pic>
        <p:nvPicPr>
          <p:cNvPr id="10245" name="Picture 5" descr="mso76D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038600" cy="4572000"/>
          </a:xfrm>
          <a:prstGeom prst="rect">
            <a:avLst/>
          </a:prstGeom>
          <a:noFill/>
        </p:spPr>
      </p:pic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Decompression Back </a:t>
            </a:r>
            <a:r>
              <a:rPr lang="en-US" sz="3200" dirty="0" smtClean="0"/>
              <a:t>Surgery</a:t>
            </a:r>
          </a:p>
          <a:p>
            <a:pPr lvl="1"/>
            <a:r>
              <a:rPr lang="en-US" sz="3200" dirty="0" smtClean="0"/>
              <a:t>Small </a:t>
            </a:r>
            <a:r>
              <a:rPr lang="en-US" sz="3200" dirty="0"/>
              <a:t>portion of the bone over the nerve root and/or disc material from under the nerve root is removed to give the nerve root more space and provide a better healing environment. </a:t>
            </a:r>
          </a:p>
          <a:p>
            <a:endParaRPr lang="en-US" sz="3200" dirty="0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Spinal Surgeries</a:t>
            </a:r>
          </a:p>
        </p:txBody>
      </p:sp>
      <p:sp>
        <p:nvSpPr>
          <p:cNvPr id="4" name="5-Point Star 3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Microdiscetomy</a:t>
            </a:r>
            <a:endParaRPr lang="en-US" dirty="0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Best for treating radiculopathies rather than back pain</a:t>
            </a:r>
          </a:p>
        </p:txBody>
      </p:sp>
      <p:pic>
        <p:nvPicPr>
          <p:cNvPr id="147463" name="Picture 7" descr="microdiscectom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505869"/>
            <a:ext cx="3810000" cy="2714625"/>
          </a:xfrm>
          <a:noFill/>
          <a:ln/>
        </p:spPr>
      </p:pic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Open Decompression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Laminectomy: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Indications</a:t>
            </a:r>
            <a:r>
              <a:rPr lang="en-US" sz="2800" dirty="0"/>
              <a:t>: spinal stenosis, herniated disc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Remove lamina and facet joints are trimmed a bit to give nerve more room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Success rate:  70-80% improve function, decrease back/leg pain</a:t>
            </a:r>
          </a:p>
        </p:txBody>
      </p:sp>
      <p:pic>
        <p:nvPicPr>
          <p:cNvPr id="154628" name="Picture 4" descr="laminectomy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17154" y="1600200"/>
            <a:ext cx="3100692" cy="2185988"/>
          </a:xfrm>
          <a:noFill/>
          <a:ln/>
        </p:spPr>
      </p:pic>
      <p:pic>
        <p:nvPicPr>
          <p:cNvPr id="154629" name="Picture 5" descr="laminectom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5561068" y="3938588"/>
            <a:ext cx="2212864" cy="2187575"/>
          </a:xfrm>
          <a:noFill/>
          <a:ln/>
        </p:spPr>
      </p:pic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http://www.spine-health.com/video/kyphoplasty-osteoporosis-fracture-treatment</a:t>
            </a:r>
            <a:endParaRPr lang="en-US"/>
          </a:p>
          <a:p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kyphoplasty</a:t>
            </a:r>
            <a:endParaRPr lang="en-US" dirty="0"/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http://www.spine-health.com/video/spine-fusion-surgery-video</a:t>
            </a:r>
            <a:endParaRPr lang="en-US"/>
          </a:p>
          <a:p>
            <a:endParaRPr 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Spinal Fusion</a:t>
            </a:r>
          </a:p>
        </p:txBody>
      </p:sp>
      <p:pic>
        <p:nvPicPr>
          <p:cNvPr id="4" name="Picture 3" descr="C:\Users\brodda\AppData\Local\Microsoft\Windows\Temporary Internet Files\Content.IE5\XPV5T6FO\MC90037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990600" cy="13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Special Views</a:t>
            </a:r>
          </a:p>
          <a:p>
            <a:pPr lvl="1"/>
            <a:r>
              <a:rPr lang="en-US" sz="3200" dirty="0" smtClean="0"/>
              <a:t>Swimmers View</a:t>
            </a:r>
          </a:p>
          <a:p>
            <a:pPr lvl="1"/>
            <a:r>
              <a:rPr lang="en-US" sz="3200" dirty="0" smtClean="0"/>
              <a:t>Oblique Views</a:t>
            </a:r>
          </a:p>
          <a:p>
            <a:pPr lvl="2"/>
            <a:r>
              <a:rPr lang="en-US" sz="3200" dirty="0" smtClean="0"/>
              <a:t>Utilized for viewing the sternum</a:t>
            </a:r>
          </a:p>
          <a:p>
            <a:pPr lvl="1"/>
            <a:r>
              <a:rPr lang="en-US" sz="3200" dirty="0" smtClean="0"/>
              <a:t>Coned Views of </a:t>
            </a:r>
            <a:r>
              <a:rPr lang="en-US" sz="3200" dirty="0" err="1" smtClean="0"/>
              <a:t>thoracolumbar</a:t>
            </a:r>
            <a:r>
              <a:rPr lang="en-US" sz="3200" dirty="0" smtClean="0"/>
              <a:t> region or other specialized areas</a:t>
            </a:r>
          </a:p>
          <a:p>
            <a:pPr lvl="1"/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Standard Views</a:t>
            </a:r>
          </a:p>
          <a:p>
            <a:pPr lvl="1"/>
            <a:r>
              <a:rPr lang="en-US" sz="3200" dirty="0" smtClean="0"/>
              <a:t>AP View</a:t>
            </a:r>
          </a:p>
          <a:p>
            <a:pPr lvl="1"/>
            <a:r>
              <a:rPr lang="en-US" sz="3200" dirty="0" smtClean="0"/>
              <a:t>Lateral View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Thoracic Spine: Radiographic Views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/>
              <a:t>Radiology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>
              <a:buFontTx/>
              <a:buNone/>
            </a:pPr>
            <a:r>
              <a:rPr lang="en-US" sz="2400" dirty="0"/>
              <a:t>Thoracic spine radiology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400" dirty="0" err="1"/>
              <a:t>Anteroposterior</a:t>
            </a:r>
            <a:r>
              <a:rPr lang="en-US" sz="2400" dirty="0"/>
              <a:t> view</a:t>
            </a:r>
            <a:r>
              <a:rPr lang="en-US" sz="2400" dirty="0" smtClean="0"/>
              <a:t>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400" dirty="0" smtClean="0"/>
              <a:t>*Know by the </a:t>
            </a:r>
            <a:r>
              <a:rPr lang="en-US" sz="2400" b="1" dirty="0" smtClean="0">
                <a:solidFill>
                  <a:srgbClr val="FF0000"/>
                </a:solidFill>
              </a:rPr>
              <a:t>heart</a:t>
            </a:r>
            <a:r>
              <a:rPr lang="en-US" sz="2400" dirty="0" smtClean="0"/>
              <a:t> on the left side visible.  </a:t>
            </a:r>
            <a:endParaRPr lang="en-US" sz="2400" dirty="0"/>
          </a:p>
          <a:p>
            <a:pPr marL="990600" lvl="1" indent="-533400"/>
            <a:r>
              <a:rPr lang="en-US" sz="2000" dirty="0"/>
              <a:t>Thoracic vertebral </a:t>
            </a:r>
            <a:r>
              <a:rPr lang="en-US" sz="2000" dirty="0" smtClean="0"/>
              <a:t>bodies </a:t>
            </a:r>
            <a:endParaRPr lang="en-US" sz="2000" dirty="0"/>
          </a:p>
          <a:p>
            <a:pPr marL="990600" lvl="1" indent="-533400"/>
            <a:r>
              <a:rPr lang="en-US" sz="2000" dirty="0"/>
              <a:t>The </a:t>
            </a:r>
            <a:r>
              <a:rPr lang="en-US" sz="2000" dirty="0" err="1"/>
              <a:t>intervertebral</a:t>
            </a:r>
            <a:r>
              <a:rPr lang="en-US" sz="2000" dirty="0"/>
              <a:t> disc spaces</a:t>
            </a:r>
          </a:p>
          <a:p>
            <a:pPr marL="990600" lvl="1" indent="-533400"/>
            <a:r>
              <a:rPr lang="en-US" sz="2000" dirty="0"/>
              <a:t>Alignment of the pedicles</a:t>
            </a:r>
          </a:p>
          <a:p>
            <a:pPr marL="990600" lvl="1" indent="-533400"/>
            <a:r>
              <a:rPr lang="en-US" sz="2000" dirty="0" err="1"/>
              <a:t>Spinous</a:t>
            </a:r>
            <a:r>
              <a:rPr lang="en-US" sz="2000" dirty="0"/>
              <a:t> processes</a:t>
            </a:r>
          </a:p>
          <a:p>
            <a:pPr marL="990600" lvl="1" indent="-533400"/>
            <a:r>
              <a:rPr lang="en-US" sz="2000" dirty="0"/>
              <a:t>Transverse processes</a:t>
            </a:r>
          </a:p>
          <a:p>
            <a:pPr marL="990600" lvl="1" indent="-533400"/>
            <a:r>
              <a:rPr lang="en-US" sz="2000" dirty="0" err="1"/>
              <a:t>Articular</a:t>
            </a:r>
            <a:r>
              <a:rPr lang="en-US" sz="2000" dirty="0"/>
              <a:t> processes and the </a:t>
            </a:r>
          </a:p>
          <a:p>
            <a:pPr marL="990600" lvl="1" indent="-533400"/>
            <a:r>
              <a:rPr lang="en-US" sz="2000" dirty="0" err="1"/>
              <a:t>Costovertebral</a:t>
            </a:r>
            <a:r>
              <a:rPr lang="en-US" sz="2000" dirty="0"/>
              <a:t> joints  </a:t>
            </a:r>
          </a:p>
          <a:p>
            <a:pPr marL="990600" lvl="1" indent="-533400"/>
            <a:r>
              <a:rPr lang="en-US" sz="2000" dirty="0"/>
              <a:t>Posterior ribs. </a:t>
            </a:r>
          </a:p>
        </p:txBody>
      </p:sp>
      <p:pic>
        <p:nvPicPr>
          <p:cNvPr id="116743" name="Picture 7" descr="T spine AP vie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53836"/>
            <a:ext cx="3936226" cy="4613564"/>
          </a:xfrm>
          <a:noFill/>
          <a:ln/>
        </p:spPr>
      </p:pic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5257800" y="5867400"/>
            <a:ext cx="2886816" cy="27699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hlinkClick r:id="rId3"/>
              </a:rPr>
              <a:t>www.ceessentials.net/article32.html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Bone Density: </a:t>
            </a:r>
          </a:p>
          <a:p>
            <a:pPr lvl="1"/>
            <a:r>
              <a:rPr lang="en-US" sz="2800" dirty="0" smtClean="0"/>
              <a:t>In this view, check each vertebral body, does one or two or many of them appear to have a different </a:t>
            </a:r>
            <a:r>
              <a:rPr lang="en-US" sz="2800" dirty="0" err="1" smtClean="0"/>
              <a:t>radiolucency</a:t>
            </a:r>
            <a:r>
              <a:rPr lang="en-US" sz="2800" dirty="0" smtClean="0"/>
              <a:t> than the others? </a:t>
            </a:r>
          </a:p>
          <a:p>
            <a:pPr lvl="1"/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Alignment:</a:t>
            </a:r>
          </a:p>
          <a:p>
            <a:pPr lvl="1"/>
            <a:r>
              <a:rPr lang="en-US" sz="2800" dirty="0" smtClean="0"/>
              <a:t>In this view, pay attention to the position of the pedicles, they will indicate any rotation of the thoracic spine</a:t>
            </a:r>
          </a:p>
          <a:p>
            <a:pPr lvl="1"/>
            <a:r>
              <a:rPr lang="en-US" sz="2800" dirty="0" smtClean="0"/>
              <a:t>Symmetry of the vertebral bodies: any change in symmetry or curve of the spine </a:t>
            </a:r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Keys to viewing</a:t>
            </a:r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381000" y="279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Disc Height </a:t>
            </a:r>
          </a:p>
          <a:p>
            <a:pPr lvl="1"/>
            <a:r>
              <a:rPr lang="en-US" sz="3200" dirty="0" smtClean="0"/>
              <a:t>should appear similar as you move down the spine</a:t>
            </a:r>
          </a:p>
          <a:p>
            <a:pPr lvl="1"/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8246" y="1447800"/>
            <a:ext cx="3886200" cy="42885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Cartilage:</a:t>
            </a:r>
          </a:p>
          <a:p>
            <a:pPr lvl="1"/>
            <a:r>
              <a:rPr lang="en-US" sz="3200" dirty="0" smtClean="0"/>
              <a:t>SC joints are easily seen due to overlay of vertebral spine</a:t>
            </a:r>
          </a:p>
          <a:p>
            <a:pPr lvl="1"/>
            <a:r>
              <a:rPr lang="en-US" sz="3200" dirty="0" err="1" smtClean="0"/>
              <a:t>Costovertebral</a:t>
            </a:r>
            <a:r>
              <a:rPr lang="en-US" sz="3200" dirty="0" smtClean="0"/>
              <a:t> joints can be seen – better in upper thoracic than lower</a:t>
            </a:r>
          </a:p>
          <a:p>
            <a:pPr lvl="1"/>
            <a:endParaRPr lang="en-US" sz="3200" dirty="0" smtClean="0"/>
          </a:p>
          <a:p>
            <a:pPr lvl="1"/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67600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Cartilage Space and Disc Height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z="3200" dirty="0" smtClean="0"/>
              <a:t>Lungs should appear black due to the amount of air</a:t>
            </a:r>
          </a:p>
          <a:p>
            <a:r>
              <a:rPr lang="en-US" sz="3200" dirty="0" smtClean="0"/>
              <a:t>This view is often used to detect the presence of pneumonia as lungs won’t be as dark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Heart shadow should be on the patient’s left side</a:t>
            </a:r>
          </a:p>
          <a:p>
            <a:r>
              <a:rPr lang="en-US" sz="3200" dirty="0" smtClean="0"/>
              <a:t>Diaphragm should be overshadowing the lower ribs and vertebral spine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Soft Tissue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381000" y="304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Custom 15">
      <a:dk1>
        <a:sysClr val="windowText" lastClr="000000"/>
      </a:dk1>
      <a:lt1>
        <a:sysClr val="window" lastClr="FFFFFF"/>
      </a:lt1>
      <a:dk2>
        <a:srgbClr val="1F497D"/>
      </a:dk2>
      <a:lt2>
        <a:srgbClr val="0000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2031</TotalTime>
  <Words>2085</Words>
  <Application>Microsoft Office PowerPoint</Application>
  <PresentationFormat>On-screen Show (4:3)</PresentationFormat>
  <Paragraphs>734</Paragraphs>
  <Slides>116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116</vt:i4>
      </vt:variant>
    </vt:vector>
  </HeadingPairs>
  <TitlesOfParts>
    <vt:vector size="117" baseType="lpstr">
      <vt:lpstr>Mylar</vt:lpstr>
      <vt:lpstr>Musculoskeletal Diseases and Disorders: T and L Spine, Ribs</vt:lpstr>
      <vt:lpstr>Anterior Column Fractures</vt:lpstr>
      <vt:lpstr>Middle Column Fracture</vt:lpstr>
      <vt:lpstr>Posterior Column Fractures</vt:lpstr>
      <vt:lpstr>Fractures</vt:lpstr>
      <vt:lpstr>PowerPoint Presentation</vt:lpstr>
      <vt:lpstr>Unstable Compression Fracture</vt:lpstr>
      <vt:lpstr>Stable Burst Fracture: </vt:lpstr>
      <vt:lpstr>Unstable Burst Fracture</vt:lpstr>
      <vt:lpstr>Flexion - Distraction injury</vt:lpstr>
      <vt:lpstr>Chance Fracture</vt:lpstr>
      <vt:lpstr>Compression Torsion/Translational injuries </vt:lpstr>
      <vt:lpstr>RX for different fractures</vt:lpstr>
      <vt:lpstr>Indications for Immediate Surgery</vt:lpstr>
      <vt:lpstr>Rib Cage Fractures</vt:lpstr>
      <vt:lpstr> Rib Fracture</vt:lpstr>
      <vt:lpstr>Flail Chest</vt:lpstr>
      <vt:lpstr>Joint Dysfunctions  </vt:lpstr>
      <vt:lpstr> COSTOCHONDRITIS</vt:lpstr>
      <vt:lpstr>  Tietze's syndrome </vt:lpstr>
      <vt:lpstr>Scoliosis</vt:lpstr>
      <vt:lpstr>PowerPoint Presentation</vt:lpstr>
      <vt:lpstr>End Vertebrae:</vt:lpstr>
      <vt:lpstr>Rib Hump:</vt:lpstr>
      <vt:lpstr>Rib Hump</vt:lpstr>
      <vt:lpstr>Apparent Deviation:</vt:lpstr>
      <vt:lpstr> Etiology</vt:lpstr>
      <vt:lpstr>Paralytic scoliosis: muscle </vt:lpstr>
      <vt:lpstr>Neurofibromatosis</vt:lpstr>
      <vt:lpstr> Adult Scoliosis</vt:lpstr>
      <vt:lpstr>Prevalence, Risk factors, Surgical Considerations </vt:lpstr>
      <vt:lpstr> Likeiness of Curve Progression</vt:lpstr>
      <vt:lpstr>Radiographic Assessment</vt:lpstr>
      <vt:lpstr> Cobb Method.</vt:lpstr>
      <vt:lpstr>2.  Risser Scale</vt:lpstr>
      <vt:lpstr> Greulich and Pyle Atlas</vt:lpstr>
      <vt:lpstr>Other Testing:</vt:lpstr>
      <vt:lpstr>Management of Scoliosis</vt:lpstr>
      <vt:lpstr>Non-operative treatment of scoliosis</vt:lpstr>
      <vt:lpstr>Milwaukee CTLSO Bracing  </vt:lpstr>
      <vt:lpstr> Boston TLSO Bracing</vt:lpstr>
      <vt:lpstr>Goals</vt:lpstr>
      <vt:lpstr>Surgery</vt:lpstr>
      <vt:lpstr>Types of Surgery</vt:lpstr>
      <vt:lpstr>PowerPoint Presentation</vt:lpstr>
      <vt:lpstr>Thoracic Spine Dysfunctions</vt:lpstr>
      <vt:lpstr>Scheurmann’s Disease</vt:lpstr>
      <vt:lpstr>Scheurmann’s Disease: Diagnostic Criteria</vt:lpstr>
      <vt:lpstr> Scheurmann’s Disease</vt:lpstr>
      <vt:lpstr> Scheurmann’s Disease</vt:lpstr>
      <vt:lpstr>PowerPoint Presentation</vt:lpstr>
      <vt:lpstr>Surgical Candidates: </vt:lpstr>
      <vt:lpstr>DISH:   </vt:lpstr>
      <vt:lpstr>DISH</vt:lpstr>
      <vt:lpstr> DISH</vt:lpstr>
      <vt:lpstr>PowerPoint Presentation</vt:lpstr>
      <vt:lpstr>T4 Syndrome</vt:lpstr>
      <vt:lpstr> T4 Syndrome</vt:lpstr>
      <vt:lpstr>Spondylolysis</vt:lpstr>
      <vt:lpstr> Spondylolysis</vt:lpstr>
      <vt:lpstr>PowerPoint Presentation</vt:lpstr>
      <vt:lpstr> Spondylolysis</vt:lpstr>
      <vt:lpstr>Scottie Dog </vt:lpstr>
      <vt:lpstr>Scottie Dog</vt:lpstr>
      <vt:lpstr>Spondylolisthesis</vt:lpstr>
      <vt:lpstr> Spondylolisthesis</vt:lpstr>
      <vt:lpstr>Five Types of Spondylolisthesis</vt:lpstr>
      <vt:lpstr>Type II: Isthmic (Skinny Island)</vt:lpstr>
      <vt:lpstr> Five Types of Spondylolisthesis</vt:lpstr>
      <vt:lpstr> Five Types of Spondylolisthesis</vt:lpstr>
      <vt:lpstr> Five Types of Spondylolisthesis</vt:lpstr>
      <vt:lpstr>Grading System</vt:lpstr>
      <vt:lpstr> Spondylolisthesis</vt:lpstr>
      <vt:lpstr>  Spondylolisthesis</vt:lpstr>
      <vt:lpstr> </vt:lpstr>
      <vt:lpstr>Ankylosing Spondylitis</vt:lpstr>
      <vt:lpstr> Ankylosing Spondylitis</vt:lpstr>
      <vt:lpstr> Ankylosing Spondylitis</vt:lpstr>
      <vt:lpstr>PowerPoint Presentation</vt:lpstr>
      <vt:lpstr>Clinical Manifestations: Ankylosing Spondylitis </vt:lpstr>
      <vt:lpstr>Ankylosing Spondylitis</vt:lpstr>
      <vt:lpstr>Review: Disc Herniation</vt:lpstr>
      <vt:lpstr>PowerPoint Presentation</vt:lpstr>
      <vt:lpstr>T2 - T11: Specific to T and L spine </vt:lpstr>
      <vt:lpstr>PowerPoint Presentation</vt:lpstr>
      <vt:lpstr>PowerPoint Presentation</vt:lpstr>
      <vt:lpstr>L4 </vt:lpstr>
      <vt:lpstr>L5:</vt:lpstr>
      <vt:lpstr>S1:</vt:lpstr>
      <vt:lpstr>Spinal Surgeries</vt:lpstr>
      <vt:lpstr>Microdiscetomy</vt:lpstr>
      <vt:lpstr>Open Decompression</vt:lpstr>
      <vt:lpstr>kyphoplasty</vt:lpstr>
      <vt:lpstr>Spinal Fusion</vt:lpstr>
      <vt:lpstr>Thoracic Spine: Radiographic Views</vt:lpstr>
      <vt:lpstr>Radiology </vt:lpstr>
      <vt:lpstr>Keys to viewing</vt:lpstr>
      <vt:lpstr>Cartilage Space and Disc Height</vt:lpstr>
      <vt:lpstr>Soft Tissue</vt:lpstr>
      <vt:lpstr>Pedicle Position:</vt:lpstr>
      <vt:lpstr>Nash-Moe Method</vt:lpstr>
      <vt:lpstr>Grade Pedicle Displacement  </vt:lpstr>
      <vt:lpstr>2.  Lateral view:</vt:lpstr>
      <vt:lpstr>Alignment</vt:lpstr>
      <vt:lpstr>Swimmer's View</vt:lpstr>
      <vt:lpstr>Computed Tomography</vt:lpstr>
      <vt:lpstr>Magnetic Resonance Imaging</vt:lpstr>
      <vt:lpstr>Schmorl Nodes</vt:lpstr>
      <vt:lpstr>More schmorl nodes</vt:lpstr>
      <vt:lpstr>Rib radiology</vt:lpstr>
      <vt:lpstr>Anteroposterior (AP) or Posterioanterior (PA)</vt:lpstr>
      <vt:lpstr>PowerPoint Presentation</vt:lpstr>
      <vt:lpstr>Rib Fractures</vt:lpstr>
      <vt:lpstr>Axial  CT of Rib Cage and Lungs </vt:lpstr>
      <vt:lpstr>Ultrasound and Rib Fractures</vt:lpstr>
      <vt:lpstr>Lumbar Spine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Musculoskeletal Diseases and Disorders: T and L Spine, Ribs</dc:title>
  <dc:creator>brodda</dc:creator>
  <cp:lastModifiedBy>SWEET, CHRISTINA</cp:lastModifiedBy>
  <cp:revision>32</cp:revision>
  <dcterms:created xsi:type="dcterms:W3CDTF">2011-07-10T11:42:28Z</dcterms:created>
  <dcterms:modified xsi:type="dcterms:W3CDTF">2012-07-23T05:22:30Z</dcterms:modified>
</cp:coreProperties>
</file>