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3.xml" ContentType="application/vnd.openxmlformats-officedocument.presentationml.notesSlide+xml"/>
  <Override PartName="/ppt/tags/tag8.xml" ContentType="application/vnd.openxmlformats-officedocument.presentationml.tags+xml"/>
  <Override PartName="/ppt/notesSlides/notesSlide4.xml" ContentType="application/vnd.openxmlformats-officedocument.presentationml.notesSlide+xml"/>
  <Override PartName="/ppt/tags/tag9.xml" ContentType="application/vnd.openxmlformats-officedocument.presentationml.tags+xml"/>
  <Override PartName="/ppt/notesSlides/notesSlide5.xml" ContentType="application/vnd.openxmlformats-officedocument.presentationml.notesSlide+xml"/>
  <Override PartName="/ppt/tags/tag10.xml" ContentType="application/vnd.openxmlformats-officedocument.presentationml.tags+xml"/>
  <Override PartName="/ppt/notesSlides/notesSlide6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7.xml" ContentType="application/vnd.openxmlformats-officedocument.presentationml.notesSlide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8.xml" ContentType="application/vnd.openxmlformats-officedocument.presentationml.notesSlide+xml"/>
  <Override PartName="/ppt/tags/tag25.xml" ContentType="application/vnd.openxmlformats-officedocument.presentationml.tags+xml"/>
  <Override PartName="/ppt/notesSlides/notesSlide9.xml" ContentType="application/vnd.openxmlformats-officedocument.presentationml.notesSlide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notesSlides/notesSlide10.xml" ContentType="application/vnd.openxmlformats-officedocument.presentationml.notesSlide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notesSlides/notesSlide11.xml" ContentType="application/vnd.openxmlformats-officedocument.presentationml.notesSlide+xml"/>
  <Override PartName="/ppt/tags/tag31.xml" ContentType="application/vnd.openxmlformats-officedocument.presentationml.tags+xml"/>
  <Override PartName="/ppt/notesSlides/notesSlide12.xml" ContentType="application/vnd.openxmlformats-officedocument.presentationml.notesSlide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tags/tag37.xml" ContentType="application/vnd.openxmlformats-officedocument.presentationml.tags+xml"/>
  <Override PartName="/ppt/notesSlides/notesSlide15.xml" ContentType="application/vnd.openxmlformats-officedocument.presentationml.notesSlide+xml"/>
  <Override PartName="/ppt/tags/tag38.xml" ContentType="application/vnd.openxmlformats-officedocument.presentationml.tags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4" r:id="rId1"/>
  </p:sldMasterIdLst>
  <p:notesMasterIdLst>
    <p:notesMasterId r:id="rId83"/>
  </p:notesMasterIdLst>
  <p:sldIdLst>
    <p:sldId id="257" r:id="rId2"/>
    <p:sldId id="347" r:id="rId3"/>
    <p:sldId id="258" r:id="rId4"/>
    <p:sldId id="301" r:id="rId5"/>
    <p:sldId id="302" r:id="rId6"/>
    <p:sldId id="303" r:id="rId7"/>
    <p:sldId id="259" r:id="rId8"/>
    <p:sldId id="260" r:id="rId9"/>
    <p:sldId id="261" r:id="rId10"/>
    <p:sldId id="262" r:id="rId11"/>
    <p:sldId id="263" r:id="rId12"/>
    <p:sldId id="337" r:id="rId13"/>
    <p:sldId id="265" r:id="rId14"/>
    <p:sldId id="266" r:id="rId15"/>
    <p:sldId id="338" r:id="rId16"/>
    <p:sldId id="267" r:id="rId17"/>
    <p:sldId id="268" r:id="rId18"/>
    <p:sldId id="269" r:id="rId19"/>
    <p:sldId id="339" r:id="rId20"/>
    <p:sldId id="270" r:id="rId21"/>
    <p:sldId id="34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341" r:id="rId34"/>
    <p:sldId id="282" r:id="rId35"/>
    <p:sldId id="283" r:id="rId36"/>
    <p:sldId id="284" r:id="rId37"/>
    <p:sldId id="285" r:id="rId38"/>
    <p:sldId id="286" r:id="rId39"/>
    <p:sldId id="344" r:id="rId40"/>
    <p:sldId id="345" r:id="rId41"/>
    <p:sldId id="343" r:id="rId42"/>
    <p:sldId id="346" r:id="rId43"/>
    <p:sldId id="291" r:id="rId44"/>
    <p:sldId id="292" r:id="rId45"/>
    <p:sldId id="293" r:id="rId46"/>
    <p:sldId id="294" r:id="rId47"/>
    <p:sldId id="295" r:id="rId48"/>
    <p:sldId id="296" r:id="rId49"/>
    <p:sldId id="297" r:id="rId50"/>
    <p:sldId id="298" r:id="rId51"/>
    <p:sldId id="299" r:id="rId52"/>
    <p:sldId id="300" r:id="rId53"/>
    <p:sldId id="348" r:id="rId54"/>
    <p:sldId id="304" r:id="rId55"/>
    <p:sldId id="306" r:id="rId56"/>
    <p:sldId id="307" r:id="rId57"/>
    <p:sldId id="309" r:id="rId58"/>
    <p:sldId id="310" r:id="rId59"/>
    <p:sldId id="311" r:id="rId60"/>
    <p:sldId id="312" r:id="rId61"/>
    <p:sldId id="313" r:id="rId62"/>
    <p:sldId id="314" r:id="rId63"/>
    <p:sldId id="315" r:id="rId64"/>
    <p:sldId id="316" r:id="rId65"/>
    <p:sldId id="317" r:id="rId66"/>
    <p:sldId id="318" r:id="rId67"/>
    <p:sldId id="321" r:id="rId68"/>
    <p:sldId id="322" r:id="rId69"/>
    <p:sldId id="323" r:id="rId70"/>
    <p:sldId id="324" r:id="rId71"/>
    <p:sldId id="325" r:id="rId72"/>
    <p:sldId id="326" r:id="rId73"/>
    <p:sldId id="327" r:id="rId74"/>
    <p:sldId id="328" r:id="rId75"/>
    <p:sldId id="329" r:id="rId76"/>
    <p:sldId id="330" r:id="rId77"/>
    <p:sldId id="332" r:id="rId78"/>
    <p:sldId id="333" r:id="rId79"/>
    <p:sldId id="334" r:id="rId80"/>
    <p:sldId id="335" r:id="rId81"/>
    <p:sldId id="336" r:id="rId8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5080" autoAdjust="0"/>
  </p:normalViewPr>
  <p:slideViewPr>
    <p:cSldViewPr>
      <p:cViewPr>
        <p:scale>
          <a:sx n="70" d="100"/>
          <a:sy n="70" d="100"/>
        </p:scale>
        <p:origin x="-1386" y="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E1CB50C-D48F-4D7E-80B3-D4FC6164F418}" type="datetimeFigureOut">
              <a:rPr lang="en-US"/>
              <a:pPr>
                <a:defRPr/>
              </a:pPr>
              <a:t>7/16/2012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3969A02-8BE5-4313-AEC1-50C8971277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8476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13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dirty="0" smtClean="0"/>
              <a:t>Active Rotation because of muscle </a:t>
            </a:r>
            <a:r>
              <a:rPr lang="en-US" dirty="0" err="1" smtClean="0"/>
              <a:t>spasming</a:t>
            </a:r>
            <a:r>
              <a:rPr lang="en-US" baseline="0" dirty="0" smtClean="0"/>
              <a:t> to protect. </a:t>
            </a:r>
            <a:endParaRPr lang="en-US" dirty="0" smtClean="0"/>
          </a:p>
        </p:txBody>
      </p:sp>
      <p:sp>
        <p:nvSpPr>
          <p:cNvPr id="10138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4ECF71C-BCDA-4BC2-837F-B72912A875A3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to think of with radiating pain down the arm?</a:t>
            </a:r>
          </a:p>
          <a:p>
            <a:r>
              <a:rPr lang="en-US" dirty="0" smtClean="0"/>
              <a:t>-Cervical</a:t>
            </a:r>
            <a:r>
              <a:rPr lang="en-US" baseline="0" dirty="0" smtClean="0"/>
              <a:t> impingement</a:t>
            </a:r>
          </a:p>
          <a:p>
            <a:r>
              <a:rPr lang="en-US" baseline="0" dirty="0" smtClean="0"/>
              <a:t>-MI</a:t>
            </a:r>
          </a:p>
          <a:p>
            <a:r>
              <a:rPr lang="en-US" baseline="0" dirty="0" smtClean="0"/>
              <a:t>-Burner/Stinger</a:t>
            </a:r>
          </a:p>
          <a:p>
            <a:r>
              <a:rPr lang="en-US" baseline="0" dirty="0" smtClean="0"/>
              <a:t>-Facet Syndrome</a:t>
            </a:r>
          </a:p>
          <a:p>
            <a:r>
              <a:rPr lang="en-US" baseline="0" dirty="0" smtClean="0"/>
              <a:t>-Thoracic Outlet Syndrome</a:t>
            </a:r>
          </a:p>
          <a:p>
            <a:r>
              <a:rPr lang="en-US" baseline="0" dirty="0" smtClean="0"/>
              <a:t>-Disk </a:t>
            </a:r>
            <a:r>
              <a:rPr lang="en-US" baseline="0" dirty="0" err="1" smtClean="0"/>
              <a:t>Buldge</a:t>
            </a:r>
            <a:r>
              <a:rPr lang="en-US" baseline="0" dirty="0" smtClean="0"/>
              <a:t>/Protrusion</a:t>
            </a:r>
          </a:p>
          <a:p>
            <a:r>
              <a:rPr lang="en-US" baseline="0" dirty="0" smtClean="0"/>
              <a:t>-Tumor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969A02-8BE5-4313-AEC1-50C897127776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4411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969A02-8BE5-4313-AEC1-50C897127776}" type="slidenum">
              <a:rPr lang="en-US" smtClean="0"/>
              <a:pPr>
                <a:defRPr/>
              </a:pPr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97188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D8D1E4F-5EBB-4F6A-9F16-EE37CA8A8EC6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44</a:t>
            </a:fld>
            <a:endParaRPr lang="en-US" smtClean="0"/>
          </a:p>
        </p:txBody>
      </p:sp>
      <p:sp>
        <p:nvSpPr>
          <p:cNvPr id="1064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650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dirty="0" smtClean="0"/>
              <a:t>Vacuum cleft sign on extension view:</a:t>
            </a:r>
          </a:p>
          <a:p>
            <a:pPr eaLnBrk="1" hangingPunct="1">
              <a:spcBef>
                <a:spcPct val="0"/>
              </a:spcBef>
            </a:pPr>
            <a:r>
              <a:rPr lang="en-US" dirty="0" err="1" smtClean="0"/>
              <a:t>intravertebral</a:t>
            </a:r>
            <a:r>
              <a:rPr lang="en-US" dirty="0" smtClean="0"/>
              <a:t> </a:t>
            </a:r>
            <a:r>
              <a:rPr lang="en-US" b="1" dirty="0" smtClean="0"/>
              <a:t>vacuum</a:t>
            </a:r>
            <a:r>
              <a:rPr lang="en-US" dirty="0" smtClean="0"/>
              <a:t> </a:t>
            </a:r>
            <a:r>
              <a:rPr lang="en-US" b="1" dirty="0" smtClean="0"/>
              <a:t>cleft</a:t>
            </a:r>
            <a:r>
              <a:rPr lang="en-US" dirty="0" smtClean="0"/>
              <a:t> </a:t>
            </a:r>
            <a:r>
              <a:rPr lang="en-US" b="1" dirty="0" smtClean="0"/>
              <a:t>sign</a:t>
            </a:r>
            <a:r>
              <a:rPr lang="en-US" dirty="0" smtClean="0"/>
              <a:t> appears on radiographs as a transverse, linear or </a:t>
            </a:r>
            <a:r>
              <a:rPr lang="en-US" dirty="0" err="1" smtClean="0"/>
              <a:t>semilunar</a:t>
            </a:r>
            <a:r>
              <a:rPr lang="en-US" dirty="0" smtClean="0"/>
              <a:t> radiolucent shadow that is located centrally within or adjacent to the endplate of a collapsed vertebral body </a:t>
            </a:r>
          </a:p>
          <a:p>
            <a:pPr eaLnBrk="1" hangingPunct="1">
              <a:spcBef>
                <a:spcPct val="0"/>
              </a:spcBef>
            </a:pPr>
            <a:r>
              <a:rPr lang="en-US" dirty="0" smtClean="0"/>
              <a:t>Represents gas, probably nitrogen 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8C5A262-626D-4F36-993D-C576360A0EE7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52</a:t>
            </a:fld>
            <a:endParaRPr lang="en-US" smtClean="0"/>
          </a:p>
        </p:txBody>
      </p:sp>
      <p:sp>
        <p:nvSpPr>
          <p:cNvPr id="1075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752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spinal headache" is usually described as a severe, dull, </a:t>
            </a:r>
            <a:r>
              <a:rPr lang="en-US" dirty="0" err="1" smtClean="0"/>
              <a:t>nonthrobbing</a:t>
            </a:r>
            <a:r>
              <a:rPr lang="en-US" dirty="0" smtClean="0"/>
              <a:t> pain, usually </a:t>
            </a:r>
            <a:r>
              <a:rPr lang="en-US" dirty="0" err="1" smtClean="0"/>
              <a:t>fronto</a:t>
            </a:r>
            <a:r>
              <a:rPr lang="en-US" dirty="0" smtClean="0"/>
              <a:t>-occipital, which is aggravated in the upright position and diminished in the supine position. It may or may not be accompanied by nausea, vomiting, visual disturbances and/or auditory disturbances. Patients who experience a </a:t>
            </a:r>
            <a:r>
              <a:rPr lang="en-US" dirty="0" err="1" smtClean="0"/>
              <a:t>postdural</a:t>
            </a:r>
            <a:r>
              <a:rPr lang="en-US" dirty="0" smtClean="0"/>
              <a:t> puncture headache should not be taken lightly </a:t>
            </a:r>
          </a:p>
          <a:p>
            <a:pPr eaLnBrk="1" hangingPunct="1">
              <a:spcBef>
                <a:spcPct val="0"/>
              </a:spcBef>
            </a:pPr>
            <a:r>
              <a:rPr lang="en-US" dirty="0" smtClean="0"/>
              <a:t>PDPH is usually a self-limiting process. If left untreated, 75% of them will resolve within the first week and 88% will have resolved by 6 weeks. (2) Most treatments are geared towards lessening the pain and symptoms until the hole in the </a:t>
            </a:r>
            <a:r>
              <a:rPr lang="en-US" dirty="0" err="1" smtClean="0"/>
              <a:t>dura</a:t>
            </a:r>
            <a:r>
              <a:rPr lang="en-US" dirty="0" smtClean="0"/>
              <a:t> can heal, or at least until it can close to the point where the symptoms are tolerable. So-called "conservative treatment" involves hydration, </a:t>
            </a:r>
            <a:r>
              <a:rPr lang="en-US" dirty="0" err="1" smtClean="0"/>
              <a:t>bedrest</a:t>
            </a:r>
            <a:r>
              <a:rPr lang="en-US" dirty="0" smtClean="0"/>
              <a:t> and analgesics. 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34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0342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8F788B0-F654-4015-AE1A-35353E12C9C5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59</a:t>
            </a:fld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Arrow is darker because of the central beam and the cervical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lordosis</a:t>
            </a:r>
            <a:r>
              <a:rPr lang="en-US" baseline="0" dirty="0" smtClean="0"/>
              <a:t> making it further apart.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969A02-8BE5-4313-AEC1-50C897127776}" type="slidenum">
              <a:rPr lang="en-US" smtClean="0"/>
              <a:pPr>
                <a:defRPr/>
              </a:pPr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99600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Can’t see the </a:t>
            </a:r>
            <a:r>
              <a:rPr lang="en-US" dirty="0" err="1" smtClean="0"/>
              <a:t>cartialge</a:t>
            </a:r>
            <a:r>
              <a:rPr lang="en-US" baseline="0" dirty="0" smtClean="0"/>
              <a:t> need a lateral view. </a:t>
            </a:r>
          </a:p>
          <a:p>
            <a:r>
              <a:rPr lang="en-US" baseline="0" dirty="0" smtClean="0"/>
              <a:t>Dark bottle is Trachea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969A02-8BE5-4313-AEC1-50C897127776}" type="slidenum">
              <a:rPr lang="en-US" smtClean="0"/>
              <a:pPr>
                <a:defRPr/>
              </a:pPr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7350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44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0445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B90D47D-0B10-48F1-A40A-A82B05C6BE9E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70</a:t>
            </a:fld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54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0547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802318E-6D06-4D3E-A28B-BB604DC0181E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79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0240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E056DEA-C39B-42D9-A0D5-600A0946D3F6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Very unstable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969A02-8BE5-4313-AEC1-50C897127776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2937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Can be common in</a:t>
            </a:r>
            <a:r>
              <a:rPr lang="en-US" baseline="0" dirty="0" smtClean="0"/>
              <a:t> car accidents.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969A02-8BE5-4313-AEC1-50C897127776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0405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Neuro</a:t>
            </a:r>
            <a:r>
              <a:rPr lang="en-US" dirty="0" smtClean="0"/>
              <a:t> Rehab: where the</a:t>
            </a:r>
            <a:r>
              <a:rPr lang="en-US" baseline="0" dirty="0" smtClean="0"/>
              <a:t> fragments go determines the nerve damage, could be very sever.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969A02-8BE5-4313-AEC1-50C897127776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8234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Dens is not stable so lots of </a:t>
            </a:r>
            <a:r>
              <a:rPr lang="en-US" dirty="0" err="1" smtClean="0"/>
              <a:t>neuro</a:t>
            </a:r>
            <a:r>
              <a:rPr lang="en-US" dirty="0" smtClean="0"/>
              <a:t> issues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969A02-8BE5-4313-AEC1-50C897127776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08280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Lower vs. Upper Cervical. </a:t>
            </a:r>
          </a:p>
          <a:p>
            <a:r>
              <a:rPr lang="en-US" dirty="0" smtClean="0"/>
              <a:t>Stiffer on that side on that joint. </a:t>
            </a:r>
          </a:p>
          <a:p>
            <a:r>
              <a:rPr lang="en-US" dirty="0" smtClean="0"/>
              <a:t>Lead to facet syndrome if left untreated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969A02-8BE5-4313-AEC1-50C897127776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023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969A02-8BE5-4313-AEC1-50C897127776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6799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Can be acute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trama</a:t>
            </a:r>
            <a:r>
              <a:rPr lang="en-US" baseline="0" dirty="0" smtClean="0"/>
              <a:t> or progression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969A02-8BE5-4313-AEC1-50C897127776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8581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white">
          <a:xfrm>
            <a:off x="8991600" y="3175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55575" y="241935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FDFDE71-590C-4DA3-B957-44D4DCA297F8}" type="datetime1">
              <a:rPr lang="en-US" smtClean="0"/>
              <a:pPr>
                <a:defRPr/>
              </a:pPr>
              <a:t>7/16/2012</a:t>
            </a:fld>
            <a:endParaRPr lang="en-US"/>
          </a:p>
        </p:txBody>
      </p:sp>
      <p:sp>
        <p:nvSpPr>
          <p:cNvPr id="16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73D6F931-5581-4AA6-9EE8-6BE6DBD060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99681D5-31E7-4F71-A0E9-A49454ECD958}" type="datetime1">
              <a:rPr lang="en-US" smtClean="0"/>
              <a:pPr>
                <a:defRPr/>
              </a:pPr>
              <a:t>7/16/2012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520ECD-948C-4EFE-95F3-6D4817550E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4021137" y="3278188"/>
            <a:ext cx="6245225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6838950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6934200" y="3021013"/>
            <a:ext cx="420688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915150" y="3009900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A3B3AE-BF57-4950-A46F-4C90554AB7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E34ECC6-01F4-45F0-939B-76E333FD7EBC}" type="datetime1">
              <a:rPr lang="en-US" smtClean="0"/>
              <a:pPr>
                <a:defRPr/>
              </a:pPr>
              <a:t>7/16/2012</a:t>
            </a:fld>
            <a:endParaRPr lang="en-US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87D8F96-E974-4782-98A7-81A33352E39A}" type="datetime1">
              <a:rPr lang="en-US" smtClean="0"/>
              <a:pPr>
                <a:defRPr/>
              </a:pPr>
              <a:t>7/16/2012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3ADA27-7392-4567-8F72-894B19687A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4739B3A-ADD6-4B0A-AEC1-A1434C161C2A}" type="datetime1">
              <a:rPr lang="en-US" smtClean="0"/>
              <a:pPr>
                <a:defRPr/>
              </a:pPr>
              <a:t>7/16/2012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A24138-B8DE-4C90-A6D7-6844BB5AD0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C5D9A57-E113-4212-BB1C-F5DCDAEEB8F8}" type="datetime1">
              <a:rPr lang="en-US" smtClean="0"/>
              <a:pPr>
                <a:defRPr/>
              </a:pPr>
              <a:t>7/16/2012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6D0D7C-1EF2-46B3-AE0F-5B2F2A3B4F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3F10B56-3880-459D-BC1C-4FB2A626813E}" type="datetime1">
              <a:rPr lang="en-US" smtClean="0"/>
              <a:pPr>
                <a:defRPr/>
              </a:pPr>
              <a:t>7/16/2012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B747AD-8264-4D56-AA29-C349355F21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44AA2E2-F231-490A-AD3E-11832F414500}" type="datetime1">
              <a:rPr lang="en-US" smtClean="0"/>
              <a:pPr>
                <a:defRPr/>
              </a:pPr>
              <a:t>7/16/2012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2450" y="1027113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2EA79F-1054-47B9-A67B-A7434CE385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152400" y="2286000"/>
            <a:ext cx="8832850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55575" y="142875"/>
            <a:ext cx="8832850" cy="213995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152400" y="2438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BE869B7-0EC0-4D6D-86F2-DF4B5C3863AF}" type="datetime1">
              <a:rPr lang="en-US" smtClean="0"/>
              <a:pPr>
                <a:defRPr/>
              </a:pPr>
              <a:t>7/16/2012</a:t>
            </a:fld>
            <a:endParaRPr lang="en-US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1284E53E-8611-4B49-9465-C22C4B7B5D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 flipV="1">
            <a:off x="4562475" y="1576388"/>
            <a:ext cx="9525" cy="481806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10325"/>
            <a:ext cx="3044825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6F7B2D1-DE5B-41DF-842D-8D19520EEA18}" type="datetime1">
              <a:rPr lang="en-US" smtClean="0"/>
              <a:pPr>
                <a:defRPr/>
              </a:pPr>
              <a:t>7/16/2012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435DC7-A909-475A-8DDC-E1028AB85B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 flipV="1">
            <a:off x="4572000" y="2200275"/>
            <a:ext cx="0" cy="4187825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52400" y="1371600"/>
            <a:ext cx="8832850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050" y="6391275"/>
            <a:ext cx="8832850" cy="31115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152400" y="1279525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7D71B24-AF3D-4447-8419-322E47844BE8}" type="datetime1">
              <a:rPr lang="en-US" smtClean="0"/>
              <a:pPr>
                <a:defRPr/>
              </a:pPr>
              <a:t>7/16/2012</a:t>
            </a:fld>
            <a:endParaRPr lang="en-US"/>
          </a:p>
        </p:txBody>
      </p:sp>
      <p:sp>
        <p:nvSpPr>
          <p:cNvPr id="19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10325"/>
            <a:ext cx="3581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988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A292532C-FBE9-4C96-AFC7-D2F7021A02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F6F65F4-4281-4829-A92C-BE4458473D5D}" type="datetime1">
              <a:rPr lang="en-US" smtClean="0"/>
              <a:pPr>
                <a:defRPr/>
              </a:pPr>
              <a:t>7/16/2012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6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836B4B-7760-45B6-8A9E-4B32C81CAD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52400" y="15875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B89BA80-1E1C-4FD8-9DB8-D9440970124A}" type="datetime1">
              <a:rPr lang="en-US" smtClean="0"/>
              <a:pPr>
                <a:defRPr/>
              </a:pPr>
              <a:t>7/16/2012</a:t>
            </a:fld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88E232F-0465-4867-A7F6-7CA01D18F9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52400" y="152400"/>
            <a:ext cx="8832850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19063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15336654-6790-4EB5-BD87-A63AE74A9C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7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D4A4D46-D00D-48F2-8E3E-26E7A915DD1A}" type="datetime1">
              <a:rPr lang="en-US" smtClean="0"/>
              <a:pPr>
                <a:defRPr/>
              </a:pPr>
              <a:t>7/16/2012</a:t>
            </a:fld>
            <a:endParaRPr lang="en-US"/>
          </a:p>
        </p:txBody>
      </p:sp>
      <p:sp>
        <p:nvSpPr>
          <p:cNvPr id="18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382963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2850" cy="301625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4CC495-B69D-4318-A8BF-03710FEAA0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7" name="Date Placeholder 4"/>
          <p:cNvSpPr>
            <a:spLocks noGrp="1"/>
          </p:cNvSpPr>
          <p:nvPr>
            <p:ph type="dt" sz="half" idx="11"/>
          </p:nvPr>
        </p:nvSpPr>
        <p:spPr>
          <a:xfrm>
            <a:off x="5788025" y="6405563"/>
            <a:ext cx="3044825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480219B-79BC-4361-8368-4FD225F3F232}" type="datetime1">
              <a:rPr lang="en-US" smtClean="0"/>
              <a:pPr>
                <a:defRPr/>
              </a:pPr>
              <a:t>7/16/2012</a:t>
            </a:fld>
            <a:endParaRPr lang="en-US"/>
          </a:p>
        </p:txBody>
      </p:sp>
      <p:sp>
        <p:nvSpPr>
          <p:cNvPr id="18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584575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82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5563"/>
            <a:ext cx="3044825" cy="3651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smtClean="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7F3A8D5-3246-405F-B75B-75A47A547F42}" type="datetime1">
              <a:rPr lang="en-US" smtClean="0"/>
              <a:pPr>
                <a:defRPr/>
              </a:pPr>
              <a:t>7/16/2012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325"/>
            <a:ext cx="3581400" cy="366713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350"/>
            <a:ext cx="8832850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39813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>
                <a:solidFill>
                  <a:schemeClr val="accent3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2CC73E0-E40D-4FE2-ADC3-AD42ABC58B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8" name="Title Placeholder 21"/>
          <p:cNvSpPr>
            <a:spLocks noGrp="1"/>
          </p:cNvSpPr>
          <p:nvPr>
            <p:ph type="title"/>
          </p:nvPr>
        </p:nvSpPr>
        <p:spPr bwMode="auto">
          <a:xfrm>
            <a:off x="301625" y="228600"/>
            <a:ext cx="8534400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9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301625" y="1524000"/>
            <a:ext cx="8534400" cy="459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  <p:sldLayoutId id="2147483736" r:id="rId12"/>
    <p:sldLayoutId id="2147483737" r:id="rId13"/>
    <p:sldLayoutId id="2147483738" r:id="rId14"/>
    <p:sldLayoutId id="2147483739" r:id="rId15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rgbClr val="7B9899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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ct val="20000"/>
        </a:spcBef>
        <a:spcAft>
          <a:spcPct val="0"/>
        </a:spcAft>
        <a:buClr>
          <a:srgbClr val="8CADAE"/>
        </a:buClr>
        <a:buSzPct val="75000"/>
        <a:buFont typeface="Wingdings 2" pitchFamily="18" charset="2"/>
        <a:buChar char="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ct val="20000"/>
        </a:spcBef>
        <a:spcAft>
          <a:spcPct val="0"/>
        </a:spcAft>
        <a:buClr>
          <a:srgbClr val="8C7B70"/>
        </a:buClr>
        <a:buSzPct val="70000"/>
        <a:buFont typeface="Wingdings" pitchFamily="2" charset="2"/>
        <a:buChar char="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ct val="20000"/>
        </a:spcBef>
        <a:spcAft>
          <a:spcPct val="0"/>
        </a:spcAft>
        <a:buClr>
          <a:srgbClr val="8FB08C"/>
        </a:buClr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8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9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0.xml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15.xml"/><Relationship Id="rId1" Type="http://schemas.openxmlformats.org/officeDocument/2006/relationships/tags" Target="../tags/tag1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emedicine.medscape.com/article/94234-media" TargetMode="Externa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14.xml"/><Relationship Id="rId1" Type="http://schemas.openxmlformats.org/officeDocument/2006/relationships/tags" Target="../tags/tag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emedicine.medscape.com/article/94234-media" TargetMode="Externa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://emedicine.medscape.com/article/305145-media" TargetMode="Externa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8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9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.xml"/><Relationship Id="rId4" Type="http://schemas.openxmlformats.org/officeDocument/2006/relationships/image" Target="../media/image4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ayfieldclinic.com/PE-HCDisc.htm" TargetMode="External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edscape.com/viewarticle/421516_6" TargetMode="External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wm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0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1.xml"/><Relationship Id="rId4" Type="http://schemas.openxmlformats.org/officeDocument/2006/relationships/image" Target="../media/image28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3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4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content.nejm.org/cgi/content/full/349/26/2510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wmf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6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37.xml"/><Relationship Id="rId4" Type="http://schemas.openxmlformats.org/officeDocument/2006/relationships/image" Target="../media/image32.jpe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38.xml"/><Relationship Id="rId4" Type="http://schemas.openxmlformats.org/officeDocument/2006/relationships/image" Target="../media/image33.jpeg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hyperlink" Target="http://emedicine.medscape.com/article/93546-media" TargetMode="External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wmf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4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5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5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4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iomedcentral.com/1471-2342/8/2/figure/F1?highres=y" TargetMode="External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wmf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wmf"/><Relationship Id="rId4" Type="http://schemas.openxmlformats.org/officeDocument/2006/relationships/hyperlink" Target="http://emedicine.medscape.com/article/1264627-overview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4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hyperlink" Target="http://www.gehealthcare.com/usen/mr/open_speed/products/cimages.html" TargetMode="Externa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14.xml"/><Relationship Id="rId1" Type="http://schemas.openxmlformats.org/officeDocument/2006/relationships/tags" Target="../tags/tag6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43000" y="4876800"/>
            <a:ext cx="6400800" cy="10668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dirty="0"/>
              <a:t>PTP 521, Musculoskeletal Diseases and </a:t>
            </a:r>
            <a:r>
              <a:rPr lang="en-US" dirty="0" smtClean="0"/>
              <a:t>Disorders</a:t>
            </a:r>
            <a:endParaRPr lang="en-US" dirty="0"/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838200"/>
            <a:ext cx="8229600" cy="1785938"/>
          </a:xfrm>
        </p:spPr>
        <p:txBody>
          <a:bodyPr/>
          <a:lstStyle/>
          <a:p>
            <a:pPr eaLnBrk="1" hangingPunct="1"/>
            <a:r>
              <a:rPr lang="en-US" sz="2800" b="1" smtClean="0"/>
              <a:t>PATHOLOGY AND MEDICAL MANAGEMENT OF THE CERVICAL SPINE</a:t>
            </a:r>
            <a:r>
              <a:rPr lang="en-US" smtClean="0"/>
              <a:t> 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7B9899"/>
                </a:solidFill>
              </a:rPr>
              <a:t>Hangman’s Fracture: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pPr eaLnBrk="1" hangingPunct="1"/>
            <a:r>
              <a:rPr lang="en-US" sz="2400" dirty="0" smtClean="0"/>
              <a:t>Fracture of the neural arch of the axis, fractures the </a:t>
            </a:r>
            <a:r>
              <a:rPr lang="en-US" sz="2400" u="sng" dirty="0" smtClean="0"/>
              <a:t>pedicles</a:t>
            </a:r>
            <a:r>
              <a:rPr lang="en-US" sz="2400" dirty="0" smtClean="0"/>
              <a:t> of C2 with dislocation of C2 on C3</a:t>
            </a:r>
          </a:p>
          <a:p>
            <a:pPr eaLnBrk="1" hangingPunct="1">
              <a:buFontTx/>
              <a:buNone/>
            </a:pPr>
            <a:r>
              <a:rPr lang="en-US" sz="2400" dirty="0" smtClean="0"/>
              <a:t>		1.  MOI:  Hyperextension</a:t>
            </a:r>
          </a:p>
          <a:p>
            <a:pPr lvl="2" eaLnBrk="1" hangingPunct="1"/>
            <a:r>
              <a:rPr lang="en-US" dirty="0" smtClean="0">
                <a:cs typeface="Arial" charset="0"/>
              </a:rPr>
              <a:t>a blow on the forehead forcing the neck into extension is a classic mechanism of injury producing fractures thru the pedicles </a:t>
            </a:r>
            <a:endParaRPr lang="en-US" dirty="0" smtClean="0"/>
          </a:p>
          <a:p>
            <a:pPr eaLnBrk="1" hangingPunct="1">
              <a:buFontTx/>
              <a:buNone/>
            </a:pPr>
            <a:r>
              <a:rPr lang="en-US" sz="2400" dirty="0" smtClean="0"/>
              <a:t>		2.  Radiograph:  lateral view shows bilateral </a:t>
            </a:r>
          </a:p>
          <a:p>
            <a:pPr eaLnBrk="1" hangingPunct="1">
              <a:buFontTx/>
              <a:buNone/>
            </a:pPr>
            <a:r>
              <a:rPr lang="en-US" sz="2400" dirty="0" smtClean="0"/>
              <a:t>               disruption through the pedicles of the axis</a:t>
            </a:r>
          </a:p>
          <a:p>
            <a:pPr eaLnBrk="1" hangingPunct="1">
              <a:buFontTx/>
              <a:buNone/>
            </a:pPr>
            <a:r>
              <a:rPr lang="en-US" sz="2400" dirty="0" smtClean="0"/>
              <a:t>		3.  Unstable fracture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C1B866-FA15-457B-8942-D0903C474FE1}" type="slidenum">
              <a:rPr lang="en-US"/>
              <a:pPr>
                <a:defRPr/>
              </a:pPr>
              <a:t>10</a:t>
            </a:fld>
            <a:endParaRPr lang="en-US"/>
          </a:p>
        </p:txBody>
      </p:sp>
      <p:sp>
        <p:nvSpPr>
          <p:cNvPr id="5" name="5-Point Star 4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301625" y="228600"/>
            <a:ext cx="8534400" cy="758825"/>
          </a:xfrm>
        </p:spPr>
        <p:txBody>
          <a:bodyPr/>
          <a:lstStyle/>
          <a:p>
            <a:pPr eaLnBrk="1" hangingPunct="1"/>
            <a:r>
              <a:rPr lang="en-US" smtClean="0"/>
              <a:t>Hangman’s Fractures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57200" y="1600200"/>
            <a:ext cx="4033838" cy="4525963"/>
          </a:xfrm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57348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652963" y="1600200"/>
            <a:ext cx="4033837" cy="4525963"/>
          </a:xfrm>
        </p:spPr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57349" name="Picture 5" descr="msoF8DA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9863" y="1752600"/>
            <a:ext cx="4352925" cy="447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350" name="Picture 6" descr="mso5BB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1752600"/>
            <a:ext cx="4230688" cy="446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DD41F8-B860-49A7-A1E6-98FC93DF1988}" type="slidenum">
              <a:rPr lang="en-US"/>
              <a:pPr>
                <a:defRPr/>
              </a:pPr>
              <a:t>11</a:t>
            </a:fld>
            <a:endParaRPr lang="en-US"/>
          </a:p>
        </p:txBody>
      </p:sp>
      <p:sp>
        <p:nvSpPr>
          <p:cNvPr id="8" name="5-Point Star 7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301625" y="228600"/>
            <a:ext cx="8534400" cy="758825"/>
          </a:xfrm>
        </p:spPr>
        <p:txBody>
          <a:bodyPr/>
          <a:lstStyle/>
          <a:p>
            <a:pPr eaLnBrk="1" hangingPunct="1"/>
            <a:r>
              <a:rPr lang="en-US" sz="4000" smtClean="0"/>
              <a:t>Hangman’s Fracture</a:t>
            </a:r>
          </a:p>
        </p:txBody>
      </p:sp>
      <p:pic>
        <p:nvPicPr>
          <p:cNvPr id="58371" name="Content Placeholder 6" descr="hangman's fracture.jpg"/>
          <p:cNvPicPr>
            <a:picLocks noGrp="1" noChangeAspect="1"/>
          </p:cNvPicPr>
          <p:nvPr>
            <p:ph sz="half"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381000" y="2057400"/>
            <a:ext cx="3292475" cy="3276600"/>
          </a:xfrm>
        </p:spPr>
      </p:pic>
      <p:pic>
        <p:nvPicPr>
          <p:cNvPr id="58372" name="Content Placeholder 9" descr="CT hangmans.jpg"/>
          <p:cNvPicPr>
            <a:picLocks noGrp="1" noChangeAspect="1"/>
          </p:cNvPicPr>
          <p:nvPr>
            <p:ph sz="half" idx="2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4495800" y="2133600"/>
            <a:ext cx="3292475" cy="3292475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2FFBCC-6683-43C6-95C2-4E2D87D38B1C}" type="slidenum">
              <a:rPr lang="en-US"/>
              <a:pPr>
                <a:defRPr/>
              </a:pPr>
              <a:t>12</a:t>
            </a:fld>
            <a:endParaRPr lang="en-US"/>
          </a:p>
        </p:txBody>
      </p:sp>
      <p:sp>
        <p:nvSpPr>
          <p:cNvPr id="6" name="5-Point Star 5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/>
          <a:lstStyle/>
          <a:p>
            <a:pPr eaLnBrk="1" hangingPunct="1"/>
            <a:r>
              <a:rPr lang="en-US" dirty="0" smtClean="0"/>
              <a:t>Dens Fractures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48125" cy="4525963"/>
          </a:xfrm>
        </p:spPr>
        <p:txBody>
          <a:bodyPr>
            <a:normAutofit lnSpcReduction="10000"/>
          </a:bodyPr>
          <a:lstStyle/>
          <a:p>
            <a:pPr marL="609600" indent="-609600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en-US" sz="2400" dirty="0" smtClean="0"/>
              <a:t>Type </a:t>
            </a:r>
            <a:r>
              <a:rPr lang="en-US" sz="2400" dirty="0"/>
              <a:t>1: </a:t>
            </a:r>
            <a:r>
              <a:rPr lang="en-US" sz="2400" dirty="0" smtClean="0"/>
              <a:t>(A ) avulsion </a:t>
            </a:r>
            <a:r>
              <a:rPr lang="en-US" sz="2400" dirty="0"/>
              <a:t>of the tip of the dens as a result of apical or </a:t>
            </a:r>
            <a:r>
              <a:rPr lang="en-US" sz="2400" dirty="0" err="1"/>
              <a:t>alar</a:t>
            </a:r>
            <a:r>
              <a:rPr lang="en-US" sz="2400" dirty="0"/>
              <a:t> ligament           stress</a:t>
            </a:r>
          </a:p>
          <a:p>
            <a:pPr marL="609600" indent="-609600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en-US" sz="2400" dirty="0" smtClean="0"/>
              <a:t>Type </a:t>
            </a:r>
            <a:r>
              <a:rPr lang="en-US" sz="2400" dirty="0"/>
              <a:t>2</a:t>
            </a:r>
            <a:r>
              <a:rPr lang="en-US" sz="2400" dirty="0" smtClean="0"/>
              <a:t>: (B)  </a:t>
            </a:r>
            <a:r>
              <a:rPr lang="en-US" sz="2400" dirty="0"/>
              <a:t>fracture of the junction of the dens with the body of the axis.</a:t>
            </a:r>
          </a:p>
          <a:p>
            <a:pPr marL="609600" indent="-609600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en-US" sz="2400" dirty="0" smtClean="0"/>
              <a:t>Type </a:t>
            </a:r>
            <a:r>
              <a:rPr lang="en-US" sz="2400" dirty="0"/>
              <a:t>3</a:t>
            </a:r>
            <a:r>
              <a:rPr lang="en-US" sz="2400" dirty="0" smtClean="0"/>
              <a:t>: (C)  </a:t>
            </a:r>
            <a:r>
              <a:rPr lang="en-US" sz="2400" dirty="0"/>
              <a:t>fracture deep within the body below the dens</a:t>
            </a:r>
            <a:r>
              <a:rPr lang="en-US" sz="2400" dirty="0" smtClean="0"/>
              <a:t>.</a:t>
            </a:r>
          </a:p>
          <a:p>
            <a:pPr marL="609600" indent="-609600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en-US" sz="2400" dirty="0" smtClean="0"/>
              <a:t>Type 4:  see below</a:t>
            </a:r>
            <a:endParaRPr lang="en-US" sz="2400" dirty="0"/>
          </a:p>
          <a:p>
            <a:pPr marL="609600" indent="-60960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en-US" sz="2000" dirty="0"/>
          </a:p>
        </p:txBody>
      </p:sp>
      <p:pic>
        <p:nvPicPr>
          <p:cNvPr id="59396" name="Picture 4" descr="dens fractures 1 -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4930775" y="1600200"/>
            <a:ext cx="3443288" cy="4525963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7BE7C0-EDB2-4E28-86F3-E768A1C6CCF2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6" name="5-Point Star 5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eaLnBrk="1" hangingPunct="1"/>
            <a:r>
              <a:rPr lang="en-US" dirty="0" smtClean="0"/>
              <a:t>Dens Fractures</a:t>
            </a:r>
          </a:p>
        </p:txBody>
      </p:sp>
      <p:sp>
        <p:nvSpPr>
          <p:cNvPr id="60420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5019675" y="1987550"/>
            <a:ext cx="3663950" cy="41370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400" smtClean="0"/>
              <a:t>Left:  Type 2 dens fracture at the junction of the dens with the vertebral body with posterior displacement</a:t>
            </a:r>
          </a:p>
          <a:p>
            <a:pPr eaLnBrk="1" hangingPunct="1">
              <a:lnSpc>
                <a:spcPct val="80000"/>
              </a:lnSpc>
            </a:pPr>
            <a:endParaRPr lang="en-US" sz="2400" smtClean="0"/>
          </a:p>
          <a:p>
            <a:pPr eaLnBrk="1" hangingPunct="1">
              <a:lnSpc>
                <a:spcPct val="80000"/>
              </a:lnSpc>
            </a:pPr>
            <a:r>
              <a:rPr lang="en-US" sz="2400" smtClean="0"/>
              <a:t>Right:  fracture of the dens with posterior displacement of the atlas causing a small degree of spinal canal compression</a:t>
            </a:r>
          </a:p>
        </p:txBody>
      </p:sp>
      <p:pic>
        <p:nvPicPr>
          <p:cNvPr id="60421" name="Picture 5" descr="mso595E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752600"/>
            <a:ext cx="459105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AAC2C7-F2CA-462E-B46B-51102C87EADD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7" name="5-Point Star 6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>
              <a:solidFill>
                <a:srgbClr val="7B9899"/>
              </a:solidFill>
            </a:endParaRPr>
          </a:p>
        </p:txBody>
      </p:sp>
      <p:pic>
        <p:nvPicPr>
          <p:cNvPr id="61443" name="Content Placeholder 6" descr="odontoid fractures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505200" y="1295400"/>
            <a:ext cx="5114925" cy="4324350"/>
          </a:xfrm>
        </p:spPr>
      </p:pic>
      <p:sp>
        <p:nvSpPr>
          <p:cNvPr id="61444" name="TextBox 7"/>
          <p:cNvSpPr txBox="1">
            <a:spLocks noChangeArrowheads="1"/>
          </p:cNvSpPr>
          <p:nvPr/>
        </p:nvSpPr>
        <p:spPr bwMode="auto">
          <a:xfrm>
            <a:off x="685800" y="2590800"/>
            <a:ext cx="2303463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Georgia" pitchFamily="18" charset="0"/>
              </a:rPr>
              <a:t>CT scan of odontoid </a:t>
            </a:r>
          </a:p>
          <a:p>
            <a:r>
              <a:rPr lang="en-US">
                <a:latin typeface="Georgia" pitchFamily="18" charset="0"/>
              </a:rPr>
              <a:t>Fractures Type 3</a:t>
            </a:r>
          </a:p>
          <a:p>
            <a:endParaRPr lang="en-US">
              <a:latin typeface="Georgia" pitchFamily="18" charset="0"/>
            </a:endParaRPr>
          </a:p>
          <a:p>
            <a:endParaRPr lang="en-US">
              <a:latin typeface="Georgia" pitchFamily="18" charset="0"/>
            </a:endParaRPr>
          </a:p>
          <a:p>
            <a:r>
              <a:rPr lang="en-US">
                <a:latin typeface="Georgia" pitchFamily="18" charset="0"/>
              </a:rPr>
              <a:t>Notice on this CT scan </a:t>
            </a:r>
          </a:p>
          <a:p>
            <a:r>
              <a:rPr lang="en-US">
                <a:latin typeface="Georgia" pitchFamily="18" charset="0"/>
              </a:rPr>
              <a:t>The foramen for the </a:t>
            </a:r>
          </a:p>
          <a:p>
            <a:r>
              <a:rPr lang="en-US">
                <a:latin typeface="Georgia" pitchFamily="18" charset="0"/>
              </a:rPr>
              <a:t>Vertebral artery</a:t>
            </a:r>
          </a:p>
        </p:txBody>
      </p:sp>
      <p:sp>
        <p:nvSpPr>
          <p:cNvPr id="61445" name="TextBox 8"/>
          <p:cNvSpPr txBox="1">
            <a:spLocks noChangeArrowheads="1"/>
          </p:cNvSpPr>
          <p:nvPr/>
        </p:nvSpPr>
        <p:spPr bwMode="auto">
          <a:xfrm>
            <a:off x="3581400" y="5943600"/>
            <a:ext cx="50276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Georgia" pitchFamily="18" charset="0"/>
                <a:hlinkClick r:id="rId3"/>
              </a:rPr>
              <a:t>emedicine.medscape.com/article/94234-media</a:t>
            </a:r>
            <a:endParaRPr lang="en-US">
              <a:latin typeface="Georgia" pitchFamily="18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rot="5400000" flipH="1" flipV="1">
            <a:off x="2171700" y="2552700"/>
            <a:ext cx="2286000" cy="14478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B7F80D-60A0-4166-8E95-418D49E72086}" type="slidenum">
              <a:rPr lang="en-US"/>
              <a:pPr>
                <a:defRPr/>
              </a:pPr>
              <a:t>15</a:t>
            </a:fld>
            <a:endParaRPr lang="en-US"/>
          </a:p>
        </p:txBody>
      </p:sp>
      <p:pic>
        <p:nvPicPr>
          <p:cNvPr id="8" name="Picture 3" descr="C:\Users\brodda\AppData\Local\Microsoft\Windows\Temporary Internet Files\Content.IE5\XPV5T6FO\MC90037014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152400"/>
            <a:ext cx="990600" cy="13036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Dens Fracture</a:t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3838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800" smtClean="0"/>
              <a:t>Type 4:  </a:t>
            </a:r>
            <a:r>
              <a:rPr lang="en-US" sz="2400" smtClean="0">
                <a:cs typeface="Arial" charset="0"/>
              </a:rPr>
              <a:t>sagittal or parasagittal fracture extending from a point lateral to the dens vertically or diagonally to the inferior surface of C2</a:t>
            </a:r>
          </a:p>
          <a:p>
            <a:pPr eaLnBrk="1" hangingPunct="1"/>
            <a:endParaRPr lang="en-US" sz="2800" smtClean="0"/>
          </a:p>
        </p:txBody>
      </p:sp>
      <p:pic>
        <p:nvPicPr>
          <p:cNvPr id="62468" name="Picture 4" descr="dens Type IV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143500" y="2209800"/>
            <a:ext cx="3048000" cy="3306763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D354BC-EE84-4D76-AE2F-A3AF8F9EB0A4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6" name="5-Point Star 5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Os </a:t>
            </a:r>
            <a:r>
              <a:rPr lang="en-US" dirty="0" err="1" smtClean="0"/>
              <a:t>Odontoideum</a:t>
            </a:r>
            <a:r>
              <a:rPr lang="en-US" dirty="0" smtClean="0"/>
              <a:t>:</a:t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48125" cy="4525963"/>
          </a:xfrm>
        </p:spPr>
        <p:txBody>
          <a:bodyPr/>
          <a:lstStyle/>
          <a:p>
            <a:pPr eaLnBrk="1" hangingPunct="1"/>
            <a:r>
              <a:rPr lang="en-US" sz="2800" dirty="0" smtClean="0"/>
              <a:t>Congenital Disorder</a:t>
            </a:r>
          </a:p>
          <a:p>
            <a:pPr eaLnBrk="1" hangingPunct="1"/>
            <a:r>
              <a:rPr lang="en-US" sz="2800" dirty="0" smtClean="0"/>
              <a:t>Failure </a:t>
            </a:r>
            <a:r>
              <a:rPr lang="en-US" sz="2800" dirty="0" smtClean="0"/>
              <a:t>of the dens to unite with the body of the vertebrae.  </a:t>
            </a:r>
          </a:p>
          <a:p>
            <a:pPr eaLnBrk="1" hangingPunct="1">
              <a:buFontTx/>
              <a:buNone/>
            </a:pPr>
            <a:r>
              <a:rPr lang="en-US" sz="2800" dirty="0" smtClean="0"/>
              <a:t>	1.  Radiograph:  Odontoid </a:t>
            </a:r>
            <a:r>
              <a:rPr lang="en-US" sz="2800" dirty="0" smtClean="0"/>
              <a:t>view</a:t>
            </a:r>
          </a:p>
          <a:p>
            <a:pPr eaLnBrk="1" hangingPunct="1">
              <a:buFontTx/>
              <a:buNone/>
            </a:pPr>
            <a:r>
              <a:rPr lang="en-US" sz="2800" dirty="0" smtClean="0"/>
              <a:t>-Tell it is not a dens fracture by the smoothness around parts</a:t>
            </a:r>
            <a:endParaRPr lang="en-US" sz="2800" dirty="0" smtClean="0"/>
          </a:p>
        </p:txBody>
      </p:sp>
      <p:pic>
        <p:nvPicPr>
          <p:cNvPr id="63492" name="Picture 4" descr="os odontoid CT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505325" y="1773238"/>
            <a:ext cx="3943350" cy="4017962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2CDCD9-640B-4501-8FE4-C18598A664D6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sp>
        <p:nvSpPr>
          <p:cNvPr id="6" name="5-Point Star 5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Wedge Fracture:</a:t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48125" cy="4525963"/>
          </a:xfrm>
        </p:spPr>
        <p:txBody>
          <a:bodyPr>
            <a:normAutofit fontScale="92500" lnSpcReduction="20000"/>
          </a:bodyPr>
          <a:lstStyle/>
          <a:p>
            <a:pPr marL="609600" indent="-609600" eaLnBrk="1" fontAlgn="auto" hangingPunct="1">
              <a:spcAft>
                <a:spcPts val="0"/>
              </a:spcAft>
              <a:buFontTx/>
              <a:buAutoNum type="arabicPeriod"/>
              <a:defRPr/>
            </a:pPr>
            <a:r>
              <a:rPr lang="en-US" sz="2800" dirty="0" smtClean="0"/>
              <a:t>MOI</a:t>
            </a:r>
            <a:r>
              <a:rPr lang="en-US" sz="2800" dirty="0"/>
              <a:t>: </a:t>
            </a:r>
            <a:r>
              <a:rPr lang="en-US" sz="2800" dirty="0" err="1"/>
              <a:t>Hyperflexion</a:t>
            </a:r>
            <a:r>
              <a:rPr lang="en-US" sz="2800" dirty="0"/>
              <a:t> and </a:t>
            </a:r>
            <a:r>
              <a:rPr lang="en-US" sz="2800" dirty="0" smtClean="0"/>
              <a:t>Compression</a:t>
            </a:r>
          </a:p>
          <a:p>
            <a:pPr marL="884238" lvl="1" indent="-609600" eaLnBrk="1" fontAlgn="auto" hangingPunct="1">
              <a:spcAft>
                <a:spcPts val="0"/>
              </a:spcAft>
              <a:buFontTx/>
              <a:buAutoNum type="arabicPeriod"/>
              <a:defRPr/>
            </a:pPr>
            <a:r>
              <a:rPr lang="en-US" sz="2300" dirty="0" smtClean="0"/>
              <a:t>-Like a crunch, diving</a:t>
            </a:r>
            <a:endParaRPr lang="en-US" sz="2300" dirty="0"/>
          </a:p>
          <a:p>
            <a:pPr marL="609600" indent="-609600" eaLnBrk="1" fontAlgn="auto" hangingPunct="1">
              <a:spcAft>
                <a:spcPts val="0"/>
              </a:spcAft>
              <a:buFontTx/>
              <a:buAutoNum type="arabicPeriod" startAt="2"/>
              <a:defRPr/>
            </a:pPr>
            <a:r>
              <a:rPr lang="en-US" sz="2800" dirty="0"/>
              <a:t>Radiograph:  lateral view, the </a:t>
            </a:r>
            <a:r>
              <a:rPr lang="en-US" sz="2800" u="sng" dirty="0"/>
              <a:t>anterior</a:t>
            </a:r>
            <a:r>
              <a:rPr lang="en-US" sz="2800" dirty="0"/>
              <a:t> height of the vertebral body is </a:t>
            </a:r>
            <a:r>
              <a:rPr lang="en-US" sz="2800" u="sng" dirty="0"/>
              <a:t>shorter</a:t>
            </a:r>
            <a:r>
              <a:rPr lang="en-US" sz="2800" dirty="0"/>
              <a:t> by </a:t>
            </a:r>
            <a:r>
              <a:rPr lang="en-US" sz="2800" dirty="0" smtClean="0"/>
              <a:t>3mm </a:t>
            </a:r>
            <a:r>
              <a:rPr lang="en-US" sz="2800" dirty="0"/>
              <a:t>than the posterior border</a:t>
            </a:r>
          </a:p>
          <a:p>
            <a:pPr marL="609600" indent="-609600" eaLnBrk="1" fontAlgn="auto" hangingPunct="1">
              <a:spcAft>
                <a:spcPts val="0"/>
              </a:spcAft>
              <a:buFontTx/>
              <a:buAutoNum type="arabicPeriod" startAt="2"/>
              <a:defRPr/>
            </a:pPr>
            <a:r>
              <a:rPr lang="en-US" sz="2800" dirty="0"/>
              <a:t>Stable </a:t>
            </a:r>
            <a:r>
              <a:rPr lang="en-US" sz="2800" dirty="0" smtClean="0"/>
              <a:t>fracture</a:t>
            </a:r>
          </a:p>
          <a:p>
            <a:pPr marL="884238" lvl="1" indent="-609600" eaLnBrk="1" fontAlgn="auto" hangingPunct="1">
              <a:spcAft>
                <a:spcPts val="0"/>
              </a:spcAft>
              <a:buFontTx/>
              <a:buAutoNum type="arabicPeriod" startAt="2"/>
              <a:defRPr/>
            </a:pPr>
            <a:r>
              <a:rPr lang="en-US" sz="2300" dirty="0" smtClean="0"/>
              <a:t>-If it has no </a:t>
            </a:r>
            <a:r>
              <a:rPr lang="en-US" sz="2300" dirty="0" err="1" smtClean="0"/>
              <a:t>neuro</a:t>
            </a:r>
            <a:r>
              <a:rPr lang="en-US" sz="2300" dirty="0" smtClean="0"/>
              <a:t> s(x), then will not do anything, end with a little kyphosis curve</a:t>
            </a:r>
            <a:endParaRPr lang="en-US" sz="2300" dirty="0"/>
          </a:p>
        </p:txBody>
      </p:sp>
      <p:pic>
        <p:nvPicPr>
          <p:cNvPr id="64516" name="Picture 4" descr="cervical wedge fracture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562600" y="990600"/>
            <a:ext cx="2357438" cy="5202056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773445-0D12-4C79-8D09-DC72732CCB23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sp>
        <p:nvSpPr>
          <p:cNvPr id="6" name="5-Point Star 5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Wedge Fracture</a:t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65539" name="Text Placeholder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This fracture is easy to see compared to some.  In </a:t>
            </a:r>
            <a:r>
              <a:rPr lang="en-US" u="sng" dirty="0" smtClean="0"/>
              <a:t>comparing</a:t>
            </a:r>
            <a:r>
              <a:rPr lang="en-US" dirty="0" smtClean="0"/>
              <a:t> anterior height to posterior height, you should see a difference.</a:t>
            </a:r>
          </a:p>
        </p:txBody>
      </p:sp>
      <p:pic>
        <p:nvPicPr>
          <p:cNvPr id="65540" name="Content Placeholder 6" descr="WedgeC4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343400" y="875414"/>
            <a:ext cx="4267200" cy="4763386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2AB0A97-95C5-4857-A96D-2F1E8492E7F4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sp>
        <p:nvSpPr>
          <p:cNvPr id="6" name="5-Point Star 5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" name="Straight Arrow Connector 2"/>
          <p:cNvCxnSpPr/>
          <p:nvPr/>
        </p:nvCxnSpPr>
        <p:spPr>
          <a:xfrm flipV="1">
            <a:off x="6248400" y="3810000"/>
            <a:ext cx="762000" cy="838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Symbols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                    this is for your information only,  </a:t>
            </a:r>
          </a:p>
          <a:p>
            <a:pPr marL="0" indent="0">
              <a:buNone/>
            </a:pPr>
            <a:r>
              <a:rPr lang="en-US" dirty="0" smtClean="0"/>
              <a:t>                     it won’t be used for the exam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   			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                     important to know for exam</a:t>
            </a:r>
            <a:endParaRPr lang="en-US" dirty="0"/>
          </a:p>
        </p:txBody>
      </p:sp>
      <p:sp>
        <p:nvSpPr>
          <p:cNvPr id="4" name="5-Point Star 3"/>
          <p:cNvSpPr/>
          <p:nvPr/>
        </p:nvSpPr>
        <p:spPr>
          <a:xfrm>
            <a:off x="917864" y="35814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3" descr="C:\Users\brodda\AppData\Local\Microsoft\Windows\Temporary Internet Files\Content.IE5\XPV5T6FO\MC90037014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295400"/>
            <a:ext cx="990600" cy="1303630"/>
          </a:xfrm>
          <a:prstGeom prst="rect">
            <a:avLst/>
          </a:prstGeom>
          <a:noFill/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2EA79F-1054-47B9-A67B-A7434CE385D3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Burst </a:t>
            </a:r>
            <a:r>
              <a:rPr lang="en-US" dirty="0" smtClean="0"/>
              <a:t>Fracture of the Vertebral Body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48125" cy="4525963"/>
          </a:xfrm>
        </p:spPr>
        <p:txBody>
          <a:bodyPr>
            <a:normAutofit fontScale="92500" lnSpcReduction="20000"/>
          </a:bodyPr>
          <a:lstStyle/>
          <a:p>
            <a:pPr marL="533400" indent="-53340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sz="2800" dirty="0"/>
              <a:t>Lower cervical vertebrae</a:t>
            </a:r>
          </a:p>
          <a:p>
            <a:pPr marL="533400" indent="-533400" eaLnBrk="1" fontAlgn="auto" hangingPunct="1">
              <a:spcAft>
                <a:spcPts val="0"/>
              </a:spcAft>
              <a:buFontTx/>
              <a:buAutoNum type="arabicPeriod"/>
              <a:defRPr/>
            </a:pPr>
            <a:r>
              <a:rPr lang="en-US" sz="2800" dirty="0"/>
              <a:t>MOI: Axial   </a:t>
            </a:r>
          </a:p>
          <a:p>
            <a:pPr marL="533400" indent="-533400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en-US" sz="2800" dirty="0"/>
              <a:t>     Compression</a:t>
            </a:r>
          </a:p>
          <a:p>
            <a:pPr marL="533400" indent="-533400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en-US" sz="2800" dirty="0"/>
              <a:t>2.  Radiograph:  lateral view, comminuted vertebral body is flattened centrally</a:t>
            </a:r>
          </a:p>
          <a:p>
            <a:pPr marL="533400" indent="-533400" eaLnBrk="1" fontAlgn="auto" hangingPunct="1">
              <a:spcAft>
                <a:spcPts val="0"/>
              </a:spcAft>
              <a:buFontTx/>
              <a:buAutoNum type="arabicPeriod" startAt="3"/>
              <a:defRPr/>
            </a:pPr>
            <a:r>
              <a:rPr lang="en-US" sz="2800" dirty="0" smtClean="0"/>
              <a:t>Can </a:t>
            </a:r>
            <a:r>
              <a:rPr lang="en-US" sz="2800" dirty="0"/>
              <a:t>be stable or </a:t>
            </a:r>
            <a:r>
              <a:rPr lang="en-US" sz="2800" dirty="0" smtClean="0"/>
              <a:t>unstable</a:t>
            </a:r>
          </a:p>
          <a:p>
            <a:pPr marL="808038" lvl="1" indent="-533400" eaLnBrk="1" fontAlgn="auto" hangingPunct="1">
              <a:spcAft>
                <a:spcPts val="0"/>
              </a:spcAft>
              <a:buFontTx/>
              <a:buAutoNum type="arabicPeriod" startAt="3"/>
              <a:defRPr/>
            </a:pPr>
            <a:r>
              <a:rPr lang="en-US" sz="2300" dirty="0" smtClean="0"/>
              <a:t>-Described by presence of </a:t>
            </a:r>
            <a:r>
              <a:rPr lang="en-US" sz="2300" dirty="0" err="1" smtClean="0"/>
              <a:t>neuro</a:t>
            </a:r>
            <a:r>
              <a:rPr lang="en-US" sz="2300" dirty="0" smtClean="0"/>
              <a:t> s(x), impingement of the spinal canal. </a:t>
            </a:r>
            <a:endParaRPr lang="en-US" sz="2300" dirty="0"/>
          </a:p>
        </p:txBody>
      </p:sp>
      <p:pic>
        <p:nvPicPr>
          <p:cNvPr id="66564" name="Picture 4" descr="cervical burst fracture CT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572000" y="1676400"/>
            <a:ext cx="3725863" cy="4264025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90C2EE-C8A8-40C6-A869-406590EA1670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sp>
        <p:nvSpPr>
          <p:cNvPr id="6" name="5-Point Star 5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67587" name="Text Placeholder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Radiograph:  lateral view, comminuted vertebral body is flattened centrally</a:t>
            </a:r>
          </a:p>
        </p:txBody>
      </p:sp>
      <p:pic>
        <p:nvPicPr>
          <p:cNvPr id="67588" name="Content Placeholder 4" descr="C4 burst fracture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056188" y="1981200"/>
            <a:ext cx="2994025" cy="4114800"/>
          </a:xfrm>
        </p:spPr>
      </p:pic>
      <p:sp>
        <p:nvSpPr>
          <p:cNvPr id="67589" name="TextBox 5"/>
          <p:cNvSpPr txBox="1">
            <a:spLocks noChangeArrowheads="1"/>
          </p:cNvSpPr>
          <p:nvPr/>
        </p:nvSpPr>
        <p:spPr bwMode="auto">
          <a:xfrm>
            <a:off x="3886200" y="6248400"/>
            <a:ext cx="50276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Georgia" pitchFamily="18" charset="0"/>
                <a:hlinkClick r:id="rId3"/>
              </a:rPr>
              <a:t>emedicine.medscape.com/article/94234-media</a:t>
            </a:r>
            <a:endParaRPr lang="en-US">
              <a:latin typeface="Georgia" pitchFamily="18" charset="0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4114800" y="2209800"/>
            <a:ext cx="2438400" cy="1828800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85A61A-B113-4BF2-A678-A8F12675D879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pic>
        <p:nvPicPr>
          <p:cNvPr id="10" name="Picture 3" descr="C:\Users\brodda\AppData\Local\Microsoft\Windows\Temporary Internet Files\Content.IE5\XPV5T6FO\MC90037014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152400"/>
            <a:ext cx="990600" cy="13036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Clay-</a:t>
            </a:r>
            <a:r>
              <a:rPr lang="en-US" dirty="0" err="1" smtClean="0"/>
              <a:t>Shoveler’s</a:t>
            </a:r>
            <a:r>
              <a:rPr lang="en-US" dirty="0" smtClean="0"/>
              <a:t> Fracture</a:t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48125" cy="4525963"/>
          </a:xfrm>
        </p:spPr>
        <p:txBody>
          <a:bodyPr/>
          <a:lstStyle/>
          <a:p>
            <a:pPr eaLnBrk="1" hangingPunct="1"/>
            <a:r>
              <a:rPr lang="en-US" sz="2800" dirty="0" smtClean="0"/>
              <a:t>Avulsion fracture of the </a:t>
            </a:r>
            <a:r>
              <a:rPr lang="en-US" sz="2800" dirty="0" err="1" smtClean="0"/>
              <a:t>Spinous</a:t>
            </a:r>
            <a:r>
              <a:rPr lang="en-US" sz="2800" dirty="0" smtClean="0"/>
              <a:t> Process</a:t>
            </a:r>
          </a:p>
          <a:p>
            <a:pPr eaLnBrk="1" hangingPunct="1">
              <a:buFontTx/>
              <a:buNone/>
            </a:pPr>
            <a:r>
              <a:rPr lang="en-US" sz="2800" dirty="0" smtClean="0"/>
              <a:t>	 1.  MOI:</a:t>
            </a:r>
          </a:p>
          <a:p>
            <a:pPr eaLnBrk="1" hangingPunct="1">
              <a:buFontTx/>
              <a:buNone/>
            </a:pPr>
            <a:r>
              <a:rPr lang="en-US" sz="2800" dirty="0" smtClean="0"/>
              <a:t>	 a. </a:t>
            </a:r>
            <a:r>
              <a:rPr lang="en-US" sz="2800" dirty="0" err="1" smtClean="0"/>
              <a:t>Hyperflexion</a:t>
            </a:r>
            <a:endParaRPr lang="en-US" sz="2800" dirty="0" smtClean="0"/>
          </a:p>
          <a:p>
            <a:pPr eaLnBrk="1" hangingPunct="1">
              <a:buFontTx/>
              <a:buNone/>
            </a:pPr>
            <a:endParaRPr lang="en-US" sz="2800" dirty="0"/>
          </a:p>
          <a:p>
            <a:pPr eaLnBrk="1" hangingPunct="1">
              <a:buFontTx/>
              <a:buNone/>
            </a:pPr>
            <a:r>
              <a:rPr lang="en-US" sz="2800" dirty="0" smtClean="0"/>
              <a:t>-</a:t>
            </a:r>
            <a:r>
              <a:rPr lang="en-US" sz="2400" dirty="0" smtClean="0"/>
              <a:t>Where the pulley is over-used and detaches</a:t>
            </a:r>
          </a:p>
          <a:p>
            <a:pPr eaLnBrk="1" hangingPunct="1">
              <a:buFontTx/>
              <a:buNone/>
            </a:pPr>
            <a:r>
              <a:rPr lang="en-US" sz="2400" dirty="0"/>
              <a:t>	</a:t>
            </a:r>
            <a:r>
              <a:rPr lang="en-US" sz="2400" dirty="0" smtClean="0"/>
              <a:t>-Trapezius, Rhomboids, Para spinals</a:t>
            </a:r>
          </a:p>
          <a:p>
            <a:pPr eaLnBrk="1" hangingPunct="1">
              <a:buFontTx/>
              <a:buNone/>
            </a:pPr>
            <a:endParaRPr lang="en-US" sz="2800" dirty="0" smtClean="0"/>
          </a:p>
          <a:p>
            <a:pPr eaLnBrk="1" hangingPunct="1">
              <a:buFontTx/>
              <a:buNone/>
            </a:pPr>
            <a:r>
              <a:rPr lang="en-US" sz="2800" dirty="0" smtClean="0"/>
              <a:t>	 </a:t>
            </a:r>
          </a:p>
        </p:txBody>
      </p:sp>
      <p:pic>
        <p:nvPicPr>
          <p:cNvPr id="68612" name="Picture 4" descr="clayshoveler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588000" y="1600200"/>
            <a:ext cx="2152650" cy="4525963"/>
          </a:xfrm>
        </p:spPr>
      </p:pic>
      <p:cxnSp>
        <p:nvCxnSpPr>
          <p:cNvPr id="6" name="Straight Arrow Connector 5"/>
          <p:cNvCxnSpPr/>
          <p:nvPr/>
        </p:nvCxnSpPr>
        <p:spPr>
          <a:xfrm rot="16200000" flipH="1">
            <a:off x="3162300" y="2476500"/>
            <a:ext cx="2667000" cy="2286000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1F2132-1460-45DE-BBD5-CE0A8F45D375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sp>
        <p:nvSpPr>
          <p:cNvPr id="8" name="5-Point Star 7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 dirty="0"/>
              <a:t>Hypomobility of the </a:t>
            </a:r>
            <a:br>
              <a:rPr lang="en-US" sz="3200" dirty="0"/>
            </a:br>
            <a:r>
              <a:rPr lang="en-US" sz="3200" dirty="0"/>
              <a:t>Cervical Spine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sz="2800" dirty="0" smtClean="0"/>
              <a:t>1.  Pathology:  tightness of the capsule of one of the synovial </a:t>
            </a:r>
            <a:r>
              <a:rPr lang="en-US" sz="2800" u="sng" dirty="0" smtClean="0"/>
              <a:t>facet </a:t>
            </a:r>
            <a:r>
              <a:rPr lang="en-US" sz="2800" dirty="0" smtClean="0"/>
              <a:t>joints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sz="2800" dirty="0" smtClean="0"/>
              <a:t>2.  Radiographic signs:  generally none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sz="2800" dirty="0" smtClean="0"/>
              <a:t>3.  Clinical Symptoms: aching, dull, stiff feeling in    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sz="2800" dirty="0" smtClean="0"/>
              <a:t>     the </a:t>
            </a:r>
            <a:r>
              <a:rPr lang="en-US" sz="2800" dirty="0" smtClean="0"/>
              <a:t>neck *Headaches*</a:t>
            </a:r>
            <a:endParaRPr lang="en-US" sz="2800" dirty="0" smtClean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 startAt="4"/>
            </a:pPr>
            <a:r>
              <a:rPr lang="en-US" sz="2800" dirty="0" smtClean="0"/>
              <a:t>Clinical Signs:  loss of movement in a </a:t>
            </a:r>
            <a:r>
              <a:rPr lang="en-US" sz="2800" u="sng" dirty="0" smtClean="0"/>
              <a:t>capsular pattern</a:t>
            </a:r>
            <a:r>
              <a:rPr lang="en-US" sz="2800" dirty="0" smtClean="0"/>
              <a:t> for the facet joints</a:t>
            </a:r>
            <a:endParaRPr lang="en-US" sz="2300" dirty="0" smtClean="0"/>
          </a:p>
          <a:p>
            <a:pPr marL="990600" lvl="1" indent="-533400" eaLnBrk="1" hangingPunct="1">
              <a:lnSpc>
                <a:spcPct val="90000"/>
              </a:lnSpc>
            </a:pPr>
            <a:r>
              <a:rPr lang="en-US" sz="2400" dirty="0" smtClean="0"/>
              <a:t>Joint play is decreased at the segmental level</a:t>
            </a:r>
          </a:p>
          <a:p>
            <a:pPr marL="990600" lvl="1" indent="-533400" eaLnBrk="1" hangingPunct="1">
              <a:lnSpc>
                <a:spcPct val="90000"/>
              </a:lnSpc>
            </a:pPr>
            <a:r>
              <a:rPr lang="en-US" sz="2400" dirty="0" smtClean="0"/>
              <a:t>Capsular end </a:t>
            </a:r>
            <a:r>
              <a:rPr lang="en-US" sz="2400" dirty="0" smtClean="0"/>
              <a:t>feel</a:t>
            </a:r>
          </a:p>
          <a:p>
            <a:pPr marL="990600" lvl="1" indent="-533400" eaLnBrk="1" hangingPunct="1">
              <a:lnSpc>
                <a:spcPct val="90000"/>
              </a:lnSpc>
            </a:pPr>
            <a:r>
              <a:rPr lang="en-US" sz="2400" dirty="0" smtClean="0"/>
              <a:t>Pattern: Upper Cervical: limited lateral flexion and rotation equally limited %-wise, then extension limited less. </a:t>
            </a:r>
          </a:p>
          <a:p>
            <a:pPr marL="1265237" lvl="2" indent="-533400" eaLnBrk="1" hangingPunct="1">
              <a:lnSpc>
                <a:spcPct val="90000"/>
              </a:lnSpc>
            </a:pPr>
            <a:r>
              <a:rPr lang="en-US" dirty="0" smtClean="0"/>
              <a:t>-Lower cervical is opposite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06205A-CBBC-4C75-B80B-6BF592506DA5}" type="slidenum">
              <a:rPr lang="en-US"/>
              <a:pPr>
                <a:defRPr/>
              </a:pPr>
              <a:t>23</a:t>
            </a:fld>
            <a:endParaRPr lang="en-US"/>
          </a:p>
        </p:txBody>
      </p:sp>
      <p:sp>
        <p:nvSpPr>
          <p:cNvPr id="6" name="5-Point Star 5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rgbClr val="7B9899"/>
                </a:solidFill>
              </a:rPr>
              <a:t>Facet </a:t>
            </a:r>
            <a:r>
              <a:rPr lang="en-US" b="1" dirty="0" smtClean="0">
                <a:solidFill>
                  <a:srgbClr val="7B9899"/>
                </a:solidFill>
              </a:rPr>
              <a:t>Syndrome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800" dirty="0" smtClean="0"/>
              <a:t>Pathology:  joint capsules are </a:t>
            </a:r>
            <a:r>
              <a:rPr lang="en-US" sz="2800" u="sng" dirty="0" smtClean="0"/>
              <a:t>stretched</a:t>
            </a:r>
            <a:r>
              <a:rPr lang="en-US" sz="2800" dirty="0" smtClean="0"/>
              <a:t> from joint subluxations or distension of the joint with fluid</a:t>
            </a:r>
            <a:r>
              <a:rPr lang="en-US" sz="2800" dirty="0" smtClean="0"/>
              <a:t>.</a:t>
            </a:r>
          </a:p>
          <a:p>
            <a:pPr eaLnBrk="1" hangingPunct="1">
              <a:buFontTx/>
              <a:buNone/>
            </a:pPr>
            <a:r>
              <a:rPr lang="en-US" sz="2800" dirty="0"/>
              <a:t>	</a:t>
            </a:r>
            <a:r>
              <a:rPr lang="en-US" sz="2800" dirty="0" smtClean="0"/>
              <a:t>-Looser the capsule gets, tight Para spinals. </a:t>
            </a:r>
            <a:endParaRPr lang="en-US" sz="2800" dirty="0" smtClean="0"/>
          </a:p>
          <a:p>
            <a:pPr eaLnBrk="1" hangingPunct="1"/>
            <a:endParaRPr lang="en-US" sz="2800" dirty="0" smtClean="0"/>
          </a:p>
          <a:p>
            <a:pPr eaLnBrk="1" hangingPunct="1"/>
            <a:r>
              <a:rPr lang="en-US" sz="2800" dirty="0" smtClean="0"/>
              <a:t>Body will protect the area with posture and muscle spasms of the </a:t>
            </a:r>
            <a:r>
              <a:rPr lang="en-US" sz="2800" dirty="0" err="1" smtClean="0"/>
              <a:t>paravetebral</a:t>
            </a:r>
            <a:r>
              <a:rPr lang="en-US" sz="2800" dirty="0" smtClean="0"/>
              <a:t> muscles which leads to a decrease in spinal mobility and a secondary muscle </a:t>
            </a:r>
            <a:r>
              <a:rPr lang="en-US" sz="2800" dirty="0" smtClean="0"/>
              <a:t>fatigue.</a:t>
            </a:r>
            <a:endParaRPr lang="en-US" sz="2800" dirty="0" smtClean="0"/>
          </a:p>
          <a:p>
            <a:pPr eaLnBrk="1" hangingPunct="1"/>
            <a:endParaRPr lang="en-US" sz="2800" dirty="0" smtClean="0"/>
          </a:p>
        </p:txBody>
      </p:sp>
      <p:sp>
        <p:nvSpPr>
          <p:cNvPr id="70660" name="AutoShape 4"/>
          <p:cNvSpPr>
            <a:spLocks noChangeArrowheads="1"/>
          </p:cNvSpPr>
          <p:nvPr/>
        </p:nvSpPr>
        <p:spPr bwMode="auto">
          <a:xfrm>
            <a:off x="7239000" y="533400"/>
            <a:ext cx="1752600" cy="762000"/>
          </a:xfrm>
          <a:prstGeom prst="wedgeRoundRectCallout">
            <a:avLst>
              <a:gd name="adj1" fmla="val -7606"/>
              <a:gd name="adj2" fmla="val 46042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>
                <a:latin typeface="Georgia" pitchFamily="18" charset="0"/>
              </a:rPr>
              <a:t>Joint Dysfunction</a:t>
            </a:r>
          </a:p>
        </p:txBody>
      </p:sp>
      <p:pic>
        <p:nvPicPr>
          <p:cNvPr id="70661" name="Picture 4" descr="stenosis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4876800"/>
            <a:ext cx="54102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197A74-8F93-4891-964C-07EBF496C792}" type="slidenum">
              <a:rPr lang="en-US"/>
              <a:pPr>
                <a:defRPr/>
              </a:pPr>
              <a:t>24</a:t>
            </a:fld>
            <a:endParaRPr lang="en-US"/>
          </a:p>
        </p:txBody>
      </p:sp>
      <p:sp>
        <p:nvSpPr>
          <p:cNvPr id="7" name="5-Point Star 6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rgbClr val="7B9899"/>
                </a:solidFill>
              </a:rPr>
              <a:t>Facet Syndrome</a:t>
            </a:r>
            <a:endParaRPr lang="en-US" dirty="0" smtClean="0">
              <a:solidFill>
                <a:srgbClr val="7B9899"/>
              </a:solidFill>
            </a:endParaRPr>
          </a:p>
        </p:txBody>
      </p:sp>
      <p:sp>
        <p:nvSpPr>
          <p:cNvPr id="7168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pPr eaLnBrk="1" hangingPunct="1"/>
            <a:r>
              <a:rPr lang="en-US" sz="2800" dirty="0" smtClean="0"/>
              <a:t>Occurs early in the degenerative process for the young or middle aged patient</a:t>
            </a:r>
          </a:p>
          <a:p>
            <a:pPr eaLnBrk="1" hangingPunct="1"/>
            <a:endParaRPr lang="en-US" sz="2800" dirty="0" smtClean="0"/>
          </a:p>
          <a:p>
            <a:pPr eaLnBrk="1" hangingPunct="1"/>
            <a:r>
              <a:rPr lang="en-US" sz="2800" dirty="0" smtClean="0"/>
              <a:t>Loading patterns change which lead to cartilage degeneration, facet </a:t>
            </a:r>
            <a:r>
              <a:rPr lang="en-US" sz="2800" u="sng" dirty="0" smtClean="0"/>
              <a:t>hypertrophy</a:t>
            </a:r>
            <a:r>
              <a:rPr lang="en-US" sz="2800" dirty="0" smtClean="0"/>
              <a:t> and bony adaptation in the form of </a:t>
            </a:r>
            <a:r>
              <a:rPr lang="en-US" sz="2800" u="sng" dirty="0" smtClean="0"/>
              <a:t>sclerosis</a:t>
            </a:r>
            <a:r>
              <a:rPr lang="en-US" sz="2800" dirty="0" smtClean="0"/>
              <a:t> or </a:t>
            </a:r>
            <a:r>
              <a:rPr lang="en-US" sz="2800" u="sng" dirty="0" smtClean="0"/>
              <a:t>spurring (</a:t>
            </a:r>
            <a:r>
              <a:rPr lang="en-US" sz="2800" u="sng" dirty="0" err="1" smtClean="0"/>
              <a:t>ostephyte</a:t>
            </a:r>
            <a:r>
              <a:rPr lang="en-US" sz="2800" u="sng" dirty="0" smtClean="0"/>
              <a:t> formation)</a:t>
            </a:r>
            <a:r>
              <a:rPr lang="en-US" sz="2800" dirty="0" smtClean="0"/>
              <a:t>.  </a:t>
            </a:r>
            <a:endParaRPr lang="en-US" sz="2800" dirty="0" smtClean="0"/>
          </a:p>
          <a:p>
            <a:pPr eaLnBrk="1" hangingPunct="1"/>
            <a:endParaRPr lang="en-US" sz="2800" dirty="0" smtClean="0"/>
          </a:p>
          <a:p>
            <a:pPr eaLnBrk="1" hangingPunct="1"/>
            <a:r>
              <a:rPr lang="en-US" sz="2800" dirty="0" smtClean="0"/>
              <a:t>Alters joint function which alters disc function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5028DF-32FA-47BB-BEE7-67DD68D25085}" type="slidenum">
              <a:rPr lang="en-US"/>
              <a:pPr>
                <a:defRPr/>
              </a:pPr>
              <a:t>25</a:t>
            </a:fld>
            <a:endParaRPr lang="en-US"/>
          </a:p>
        </p:txBody>
      </p:sp>
      <p:sp>
        <p:nvSpPr>
          <p:cNvPr id="5" name="5-Point Star 4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>
          <a:xfrm>
            <a:off x="1752599" y="228600"/>
            <a:ext cx="7083425" cy="758825"/>
          </a:xfrm>
        </p:spPr>
        <p:txBody>
          <a:bodyPr/>
          <a:lstStyle/>
          <a:p>
            <a:pPr eaLnBrk="1" hangingPunct="1"/>
            <a:r>
              <a:rPr lang="en-US" sz="3200" dirty="0" smtClean="0">
                <a:solidFill>
                  <a:srgbClr val="7B9899"/>
                </a:solidFill>
              </a:rPr>
              <a:t>Radiographic Signs:  Oblique view: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pPr marL="609600" indent="-609600" eaLnBrk="1" hangingPunct="1">
              <a:buFontTx/>
              <a:buAutoNum type="alphaLcPeriod"/>
            </a:pPr>
            <a:r>
              <a:rPr lang="en-US" dirty="0" smtClean="0"/>
              <a:t>Hypertrophy of the facet joint</a:t>
            </a:r>
          </a:p>
          <a:p>
            <a:pPr marL="609600" indent="-609600" eaLnBrk="1" hangingPunct="1">
              <a:buFontTx/>
              <a:buAutoNum type="alphaLcPeriod"/>
            </a:pPr>
            <a:endParaRPr lang="en-US" dirty="0" smtClean="0"/>
          </a:p>
          <a:p>
            <a:pPr marL="609600" indent="-609600" eaLnBrk="1" hangingPunct="1">
              <a:buFontTx/>
              <a:buAutoNum type="alphaLcPeriod" startAt="2"/>
            </a:pPr>
            <a:r>
              <a:rPr lang="en-US" dirty="0" err="1" smtClean="0"/>
              <a:t>Osteophyte</a:t>
            </a:r>
            <a:r>
              <a:rPr lang="en-US" dirty="0" smtClean="0"/>
              <a:t> formation at the superior and inferior articulating processes</a:t>
            </a:r>
          </a:p>
          <a:p>
            <a:pPr marL="609600" indent="-609600" eaLnBrk="1" hangingPunct="1">
              <a:buFontTx/>
              <a:buAutoNum type="alphaLcPeriod" startAt="2"/>
            </a:pPr>
            <a:endParaRPr lang="en-US" dirty="0" smtClean="0"/>
          </a:p>
          <a:p>
            <a:pPr marL="609600" indent="-609600" eaLnBrk="1" hangingPunct="1">
              <a:buFontTx/>
              <a:buNone/>
            </a:pPr>
            <a:r>
              <a:rPr lang="en-US" dirty="0" smtClean="0"/>
              <a:t>c.  Decrease in joint space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0B116B-6C49-4889-BDB4-78138A6AA755}" type="slidenum">
              <a:rPr lang="en-US"/>
              <a:pPr>
                <a:defRPr/>
              </a:pPr>
              <a:t>26</a:t>
            </a:fld>
            <a:endParaRPr lang="en-US"/>
          </a:p>
        </p:txBody>
      </p:sp>
      <p:sp>
        <p:nvSpPr>
          <p:cNvPr id="5" name="5-Point Star 4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399" y="228600"/>
            <a:ext cx="7540625" cy="7588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 dirty="0" smtClean="0"/>
              <a:t>Clinical </a:t>
            </a:r>
            <a:r>
              <a:rPr lang="en-US" sz="3200" dirty="0"/>
              <a:t>Symptoms of Facet Syndrome</a:t>
            </a:r>
          </a:p>
        </p:txBody>
      </p:sp>
      <p:sp>
        <p:nvSpPr>
          <p:cNvPr id="7373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pPr eaLnBrk="1" hangingPunct="1"/>
            <a:r>
              <a:rPr lang="en-US" dirty="0" smtClean="0"/>
              <a:t>Presentation is variable, generally a steady ache with long periods of inactivity.  </a:t>
            </a:r>
          </a:p>
          <a:p>
            <a:pPr eaLnBrk="1" hangingPunct="1"/>
            <a:r>
              <a:rPr lang="en-US" dirty="0" smtClean="0"/>
              <a:t>Pain present after activity, not during</a:t>
            </a:r>
            <a:r>
              <a:rPr lang="en-US" dirty="0" smtClean="0"/>
              <a:t>.</a:t>
            </a:r>
          </a:p>
          <a:p>
            <a:pPr lvl="1" eaLnBrk="1" hangingPunct="1"/>
            <a:r>
              <a:rPr lang="en-US" dirty="0" smtClean="0"/>
              <a:t>Progression of pain gets more sever over time</a:t>
            </a:r>
          </a:p>
          <a:p>
            <a:pPr lvl="1" eaLnBrk="1" hangingPunct="1"/>
            <a:r>
              <a:rPr lang="en-US" dirty="0" smtClean="0"/>
              <a:t>Pain will come and go with activity demands and disease progression.</a:t>
            </a:r>
            <a:endParaRPr lang="en-US" dirty="0" smtClean="0"/>
          </a:p>
          <a:p>
            <a:pPr eaLnBrk="1" hangingPunct="1"/>
            <a:r>
              <a:rPr lang="en-US" dirty="0" smtClean="0"/>
              <a:t>Sharp pain with abrupt movements. </a:t>
            </a:r>
          </a:p>
          <a:p>
            <a:pPr eaLnBrk="1" hangingPunct="1"/>
            <a:r>
              <a:rPr lang="en-US" dirty="0" smtClean="0"/>
              <a:t>Catching or locking sensation. </a:t>
            </a:r>
          </a:p>
          <a:p>
            <a:pPr eaLnBrk="1" hangingPunct="1"/>
            <a:r>
              <a:rPr lang="en-US" dirty="0" smtClean="0"/>
              <a:t>Some radiation of pain may occur if nerve root is involved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FFDF6D0-F7D8-4545-9658-0EABEF19E378}" type="slidenum">
              <a:rPr lang="en-US"/>
              <a:pPr>
                <a:defRPr/>
              </a:pPr>
              <a:t>27</a:t>
            </a:fld>
            <a:endParaRPr lang="en-US"/>
          </a:p>
        </p:txBody>
      </p:sp>
      <p:sp>
        <p:nvSpPr>
          <p:cNvPr id="5" name="5-Point Star 4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599" y="228600"/>
            <a:ext cx="7772401" cy="758825"/>
          </a:xfrm>
        </p:spPr>
        <p:txBody>
          <a:bodyPr/>
          <a:lstStyle/>
          <a:p>
            <a:pPr eaLnBrk="1" hangingPunct="1"/>
            <a:r>
              <a:rPr lang="en-US" sz="4000" dirty="0" smtClean="0">
                <a:solidFill>
                  <a:srgbClr val="7B9899"/>
                </a:solidFill>
              </a:rPr>
              <a:t>Clinical Signs of Facet Syndrome</a:t>
            </a:r>
          </a:p>
        </p:txBody>
      </p:sp>
      <p:sp>
        <p:nvSpPr>
          <p:cNvPr id="7475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pPr eaLnBrk="1" hangingPunct="1"/>
            <a:r>
              <a:rPr lang="en-US" dirty="0" smtClean="0"/>
              <a:t>Muscle spasms in the </a:t>
            </a:r>
            <a:r>
              <a:rPr lang="en-US" dirty="0" err="1" smtClean="0"/>
              <a:t>paraspinals</a:t>
            </a:r>
            <a:r>
              <a:rPr lang="en-US" dirty="0" smtClean="0"/>
              <a:t> </a:t>
            </a:r>
          </a:p>
          <a:p>
            <a:pPr eaLnBrk="1" hangingPunct="1"/>
            <a:r>
              <a:rPr lang="en-US" dirty="0" smtClean="0"/>
              <a:t>Decrease </a:t>
            </a:r>
            <a:r>
              <a:rPr lang="en-US" dirty="0" err="1" smtClean="0"/>
              <a:t>lordosis</a:t>
            </a:r>
            <a:r>
              <a:rPr lang="en-US" dirty="0" smtClean="0"/>
              <a:t> </a:t>
            </a:r>
          </a:p>
          <a:p>
            <a:pPr eaLnBrk="1" hangingPunct="1"/>
            <a:r>
              <a:rPr lang="en-US" dirty="0" smtClean="0"/>
              <a:t>Decrease ROM all directions particularly with extension and rotation to one side </a:t>
            </a:r>
          </a:p>
          <a:p>
            <a:pPr eaLnBrk="1" hangingPunct="1"/>
            <a:r>
              <a:rPr lang="en-US" dirty="0" smtClean="0"/>
              <a:t>Pain with extension </a:t>
            </a:r>
          </a:p>
          <a:p>
            <a:pPr eaLnBrk="1" hangingPunct="1"/>
            <a:r>
              <a:rPr lang="en-US" dirty="0" smtClean="0"/>
              <a:t>Neurological exam is normal </a:t>
            </a:r>
            <a:r>
              <a:rPr lang="en-US" dirty="0" smtClean="0"/>
              <a:t>initially, may be abnormal eventually with osteophyte formation. 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25F8BA-4332-4937-AC6F-73EBDBFD0D2E}" type="slidenum">
              <a:rPr lang="en-US"/>
              <a:pPr>
                <a:defRPr/>
              </a:pPr>
              <a:t>28</a:t>
            </a:fld>
            <a:endParaRPr lang="en-US"/>
          </a:p>
        </p:txBody>
      </p:sp>
      <p:sp>
        <p:nvSpPr>
          <p:cNvPr id="5" name="5-Point Star 4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79" name="Picture 3" descr="msoAAA4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6050" y="228600"/>
            <a:ext cx="8845550" cy="6243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C26F0F-4D13-4B56-BDB9-27625715FC48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8229600" cy="1371600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7B9899"/>
                </a:solidFill>
              </a:rPr>
              <a:t>Cervical Spine Pathology</a:t>
            </a:r>
            <a:br>
              <a:rPr lang="en-US" dirty="0" smtClean="0">
                <a:solidFill>
                  <a:srgbClr val="7B9899"/>
                </a:solidFill>
              </a:rPr>
            </a:br>
            <a:endParaRPr lang="en-US" dirty="0" smtClean="0">
              <a:solidFill>
                <a:srgbClr val="7B9899"/>
              </a:solidFill>
            </a:endParaRPr>
          </a:p>
        </p:txBody>
      </p:sp>
      <p:sp>
        <p:nvSpPr>
          <p:cNvPr id="5222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dirty="0" smtClean="0"/>
              <a:t>							</a:t>
            </a:r>
          </a:p>
        </p:txBody>
      </p:sp>
      <p:sp>
        <p:nvSpPr>
          <p:cNvPr id="52228" name="AutoShape 4"/>
          <p:cNvSpPr>
            <a:spLocks noChangeArrowheads="1"/>
          </p:cNvSpPr>
          <p:nvPr/>
        </p:nvSpPr>
        <p:spPr bwMode="auto">
          <a:xfrm>
            <a:off x="381000" y="2209800"/>
            <a:ext cx="914400" cy="304800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000">
                <a:latin typeface="Georgia" pitchFamily="18" charset="0"/>
              </a:rPr>
              <a:t>Trauma</a:t>
            </a:r>
          </a:p>
        </p:txBody>
      </p:sp>
      <p:sp>
        <p:nvSpPr>
          <p:cNvPr id="52229" name="AutoShape 5"/>
          <p:cNvSpPr>
            <a:spLocks noChangeArrowheads="1"/>
          </p:cNvSpPr>
          <p:nvPr/>
        </p:nvSpPr>
        <p:spPr bwMode="auto">
          <a:xfrm>
            <a:off x="762000" y="2667000"/>
            <a:ext cx="914400" cy="228600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000">
                <a:latin typeface="Georgia" pitchFamily="18" charset="0"/>
              </a:rPr>
              <a:t>Fractures</a:t>
            </a:r>
          </a:p>
        </p:txBody>
      </p:sp>
      <p:sp>
        <p:nvSpPr>
          <p:cNvPr id="52230" name="AutoShape 6"/>
          <p:cNvSpPr>
            <a:spLocks noChangeArrowheads="1"/>
          </p:cNvSpPr>
          <p:nvPr/>
        </p:nvSpPr>
        <p:spPr bwMode="auto">
          <a:xfrm>
            <a:off x="3429000" y="2590800"/>
            <a:ext cx="914400" cy="304800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000">
                <a:latin typeface="Georgia" pitchFamily="18" charset="0"/>
              </a:rPr>
              <a:t>Spinal Stenosis</a:t>
            </a:r>
          </a:p>
        </p:txBody>
      </p:sp>
      <p:sp>
        <p:nvSpPr>
          <p:cNvPr id="52231" name="AutoShape 7"/>
          <p:cNvSpPr>
            <a:spLocks noChangeArrowheads="1"/>
          </p:cNvSpPr>
          <p:nvPr/>
        </p:nvSpPr>
        <p:spPr bwMode="auto">
          <a:xfrm>
            <a:off x="2133600" y="2667000"/>
            <a:ext cx="914400" cy="304800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000">
                <a:latin typeface="Georgia" pitchFamily="18" charset="0"/>
              </a:rPr>
              <a:t>Rheumatoid </a:t>
            </a:r>
          </a:p>
          <a:p>
            <a:pPr algn="ctr"/>
            <a:r>
              <a:rPr lang="en-US" sz="1000">
                <a:latin typeface="Georgia" pitchFamily="18" charset="0"/>
              </a:rPr>
              <a:t>Arthritis</a:t>
            </a:r>
          </a:p>
        </p:txBody>
      </p:sp>
      <p:sp>
        <p:nvSpPr>
          <p:cNvPr id="52232" name="AutoShape 8"/>
          <p:cNvSpPr>
            <a:spLocks noChangeArrowheads="1"/>
          </p:cNvSpPr>
          <p:nvPr/>
        </p:nvSpPr>
        <p:spPr bwMode="auto">
          <a:xfrm>
            <a:off x="1905000" y="2133600"/>
            <a:ext cx="914400" cy="381000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000">
                <a:latin typeface="Georgia" pitchFamily="18" charset="0"/>
              </a:rPr>
              <a:t>Arthritic </a:t>
            </a:r>
          </a:p>
          <a:p>
            <a:pPr algn="ctr"/>
            <a:r>
              <a:rPr lang="en-US" sz="1000">
                <a:latin typeface="Georgia" pitchFamily="18" charset="0"/>
              </a:rPr>
              <a:t>Conditions</a:t>
            </a:r>
          </a:p>
        </p:txBody>
      </p:sp>
      <p:sp>
        <p:nvSpPr>
          <p:cNvPr id="52233" name="AutoShape 9"/>
          <p:cNvSpPr>
            <a:spLocks noChangeArrowheads="1"/>
          </p:cNvSpPr>
          <p:nvPr/>
        </p:nvSpPr>
        <p:spPr bwMode="auto">
          <a:xfrm>
            <a:off x="2133600" y="3200400"/>
            <a:ext cx="1143000" cy="304800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000">
                <a:latin typeface="Georgia" pitchFamily="18" charset="0"/>
              </a:rPr>
              <a:t>DJD/Osteoarthritis</a:t>
            </a:r>
          </a:p>
        </p:txBody>
      </p:sp>
      <p:sp>
        <p:nvSpPr>
          <p:cNvPr id="52234" name="AutoShape 10"/>
          <p:cNvSpPr>
            <a:spLocks noChangeArrowheads="1"/>
          </p:cNvSpPr>
          <p:nvPr/>
        </p:nvSpPr>
        <p:spPr bwMode="auto">
          <a:xfrm>
            <a:off x="2133600" y="3657600"/>
            <a:ext cx="914400" cy="304800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000">
                <a:latin typeface="Georgia" pitchFamily="18" charset="0"/>
              </a:rPr>
              <a:t>Other</a:t>
            </a:r>
          </a:p>
        </p:txBody>
      </p:sp>
      <p:sp>
        <p:nvSpPr>
          <p:cNvPr id="52235" name="AutoShape 11"/>
          <p:cNvSpPr>
            <a:spLocks noChangeArrowheads="1"/>
          </p:cNvSpPr>
          <p:nvPr/>
        </p:nvSpPr>
        <p:spPr bwMode="auto">
          <a:xfrm>
            <a:off x="4876800" y="2286000"/>
            <a:ext cx="914400" cy="304800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000">
                <a:latin typeface="Georgia" pitchFamily="18" charset="0"/>
              </a:rPr>
              <a:t>Degenerative</a:t>
            </a:r>
          </a:p>
          <a:p>
            <a:pPr algn="ctr"/>
            <a:r>
              <a:rPr lang="en-US" sz="1000">
                <a:latin typeface="Georgia" pitchFamily="18" charset="0"/>
              </a:rPr>
              <a:t>Disk Disease</a:t>
            </a:r>
          </a:p>
        </p:txBody>
      </p:sp>
      <p:sp>
        <p:nvSpPr>
          <p:cNvPr id="52236" name="AutoShape 12"/>
          <p:cNvSpPr>
            <a:spLocks noChangeArrowheads="1"/>
          </p:cNvSpPr>
          <p:nvPr/>
        </p:nvSpPr>
        <p:spPr bwMode="auto">
          <a:xfrm>
            <a:off x="4876800" y="2743200"/>
            <a:ext cx="914400" cy="304800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000">
                <a:latin typeface="Georgia" pitchFamily="18" charset="0"/>
              </a:rPr>
              <a:t>Disk Bulge, </a:t>
            </a:r>
          </a:p>
          <a:p>
            <a:pPr algn="ctr"/>
            <a:r>
              <a:rPr lang="en-US" sz="1000">
                <a:latin typeface="Georgia" pitchFamily="18" charset="0"/>
              </a:rPr>
              <a:t>Herniation</a:t>
            </a:r>
          </a:p>
        </p:txBody>
      </p:sp>
      <p:sp>
        <p:nvSpPr>
          <p:cNvPr id="52237" name="AutoShape 13"/>
          <p:cNvSpPr>
            <a:spLocks noChangeArrowheads="1"/>
          </p:cNvSpPr>
          <p:nvPr/>
        </p:nvSpPr>
        <p:spPr bwMode="auto">
          <a:xfrm>
            <a:off x="5257800" y="3200400"/>
            <a:ext cx="914400" cy="304800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000">
                <a:latin typeface="Georgia" pitchFamily="18" charset="0"/>
              </a:rPr>
              <a:t>C2-C7</a:t>
            </a:r>
          </a:p>
          <a:p>
            <a:pPr algn="ctr"/>
            <a:r>
              <a:rPr lang="en-US" sz="1000">
                <a:latin typeface="Georgia" pitchFamily="18" charset="0"/>
              </a:rPr>
              <a:t>Radiculopathy</a:t>
            </a:r>
          </a:p>
        </p:txBody>
      </p:sp>
      <p:sp>
        <p:nvSpPr>
          <p:cNvPr id="52238" name="AutoShape 14"/>
          <p:cNvSpPr>
            <a:spLocks noChangeArrowheads="1"/>
          </p:cNvSpPr>
          <p:nvPr/>
        </p:nvSpPr>
        <p:spPr bwMode="auto">
          <a:xfrm>
            <a:off x="1676400" y="1447800"/>
            <a:ext cx="914400" cy="533400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latin typeface="Georgia" pitchFamily="18" charset="0"/>
              </a:rPr>
              <a:t>Joint</a:t>
            </a:r>
          </a:p>
        </p:txBody>
      </p:sp>
      <p:sp>
        <p:nvSpPr>
          <p:cNvPr id="52239" name="AutoShape 15"/>
          <p:cNvSpPr>
            <a:spLocks noChangeArrowheads="1"/>
          </p:cNvSpPr>
          <p:nvPr/>
        </p:nvSpPr>
        <p:spPr bwMode="auto">
          <a:xfrm>
            <a:off x="2057400" y="5257800"/>
            <a:ext cx="914400" cy="304800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000">
                <a:latin typeface="Georgia" pitchFamily="18" charset="0"/>
              </a:rPr>
              <a:t>Impingement</a:t>
            </a:r>
          </a:p>
          <a:p>
            <a:pPr algn="ctr"/>
            <a:r>
              <a:rPr lang="en-US" sz="1000">
                <a:latin typeface="Georgia" pitchFamily="18" charset="0"/>
              </a:rPr>
              <a:t>Syndrome</a:t>
            </a:r>
          </a:p>
        </p:txBody>
      </p:sp>
      <p:sp>
        <p:nvSpPr>
          <p:cNvPr id="52240" name="AutoShape 16"/>
          <p:cNvSpPr>
            <a:spLocks noChangeArrowheads="1"/>
          </p:cNvSpPr>
          <p:nvPr/>
        </p:nvSpPr>
        <p:spPr bwMode="auto">
          <a:xfrm>
            <a:off x="2057400" y="4724400"/>
            <a:ext cx="990600" cy="304800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000">
                <a:latin typeface="Georgia" pitchFamily="18" charset="0"/>
              </a:rPr>
              <a:t>Facet Syndrome</a:t>
            </a:r>
          </a:p>
        </p:txBody>
      </p:sp>
      <p:sp>
        <p:nvSpPr>
          <p:cNvPr id="52241" name="AutoShape 17"/>
          <p:cNvSpPr>
            <a:spLocks noChangeArrowheads="1"/>
          </p:cNvSpPr>
          <p:nvPr/>
        </p:nvSpPr>
        <p:spPr bwMode="auto">
          <a:xfrm>
            <a:off x="228600" y="1447800"/>
            <a:ext cx="1143000" cy="609600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latin typeface="Georgia" pitchFamily="18" charset="0"/>
              </a:rPr>
              <a:t>Bone</a:t>
            </a:r>
          </a:p>
        </p:txBody>
      </p:sp>
      <p:sp>
        <p:nvSpPr>
          <p:cNvPr id="52242" name="Line 18"/>
          <p:cNvSpPr>
            <a:spLocks noChangeShapeType="1"/>
          </p:cNvSpPr>
          <p:nvPr/>
        </p:nvSpPr>
        <p:spPr bwMode="auto">
          <a:xfrm>
            <a:off x="228600" y="23622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52243" name="Line 19"/>
          <p:cNvSpPr>
            <a:spLocks noChangeShapeType="1"/>
          </p:cNvSpPr>
          <p:nvPr/>
        </p:nvSpPr>
        <p:spPr bwMode="auto">
          <a:xfrm>
            <a:off x="1066800" y="2514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52244" name="Rectangle 20"/>
          <p:cNvSpPr>
            <a:spLocks noChangeArrowheads="1"/>
          </p:cNvSpPr>
          <p:nvPr/>
        </p:nvSpPr>
        <p:spPr bwMode="auto">
          <a:xfrm>
            <a:off x="4572000" y="1600200"/>
            <a:ext cx="9144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latin typeface="Georgia" pitchFamily="18" charset="0"/>
              </a:rPr>
              <a:t>Disk</a:t>
            </a:r>
          </a:p>
        </p:txBody>
      </p:sp>
      <p:sp>
        <p:nvSpPr>
          <p:cNvPr id="52245" name="Line 21"/>
          <p:cNvSpPr>
            <a:spLocks noChangeShapeType="1"/>
          </p:cNvSpPr>
          <p:nvPr/>
        </p:nvSpPr>
        <p:spPr bwMode="auto">
          <a:xfrm>
            <a:off x="4648200" y="21336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246" name="Line 22"/>
          <p:cNvSpPr>
            <a:spLocks noChangeShapeType="1"/>
          </p:cNvSpPr>
          <p:nvPr/>
        </p:nvSpPr>
        <p:spPr bwMode="auto">
          <a:xfrm>
            <a:off x="4648200" y="25146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52247" name="Line 23"/>
          <p:cNvSpPr>
            <a:spLocks noChangeShapeType="1"/>
          </p:cNvSpPr>
          <p:nvPr/>
        </p:nvSpPr>
        <p:spPr bwMode="auto">
          <a:xfrm>
            <a:off x="4648200" y="28194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52248" name="Line 24"/>
          <p:cNvSpPr>
            <a:spLocks noChangeShapeType="1"/>
          </p:cNvSpPr>
          <p:nvPr/>
        </p:nvSpPr>
        <p:spPr bwMode="auto">
          <a:xfrm>
            <a:off x="5029200" y="3048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249" name="Line 25"/>
          <p:cNvSpPr>
            <a:spLocks noChangeShapeType="1"/>
          </p:cNvSpPr>
          <p:nvPr/>
        </p:nvSpPr>
        <p:spPr bwMode="auto">
          <a:xfrm>
            <a:off x="5029200" y="34290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52250" name="Line 26"/>
          <p:cNvSpPr>
            <a:spLocks noChangeShapeType="1"/>
          </p:cNvSpPr>
          <p:nvPr/>
        </p:nvSpPr>
        <p:spPr bwMode="auto">
          <a:xfrm>
            <a:off x="3276600" y="33528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251" name="Line 27"/>
          <p:cNvSpPr>
            <a:spLocks noChangeShapeType="1"/>
          </p:cNvSpPr>
          <p:nvPr/>
        </p:nvSpPr>
        <p:spPr bwMode="auto">
          <a:xfrm flipV="1">
            <a:off x="3886200" y="28956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52252" name="Line 28"/>
          <p:cNvSpPr>
            <a:spLocks noChangeShapeType="1"/>
          </p:cNvSpPr>
          <p:nvPr/>
        </p:nvSpPr>
        <p:spPr bwMode="auto">
          <a:xfrm>
            <a:off x="5257800" y="2590800"/>
            <a:ext cx="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253" name="Line 29"/>
          <p:cNvSpPr>
            <a:spLocks noChangeShapeType="1"/>
          </p:cNvSpPr>
          <p:nvPr/>
        </p:nvSpPr>
        <p:spPr bwMode="auto">
          <a:xfrm flipH="1">
            <a:off x="4343400" y="26670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52254" name="AutoShape 30"/>
          <p:cNvSpPr>
            <a:spLocks noChangeArrowheads="1"/>
          </p:cNvSpPr>
          <p:nvPr/>
        </p:nvSpPr>
        <p:spPr bwMode="auto">
          <a:xfrm>
            <a:off x="6781800" y="3886200"/>
            <a:ext cx="914400" cy="304800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1000">
              <a:latin typeface="Georgia" pitchFamily="18" charset="0"/>
            </a:endParaRPr>
          </a:p>
        </p:txBody>
      </p:sp>
      <p:sp>
        <p:nvSpPr>
          <p:cNvPr id="52255" name="AutoShape 31"/>
          <p:cNvSpPr>
            <a:spLocks noChangeArrowheads="1"/>
          </p:cNvSpPr>
          <p:nvPr/>
        </p:nvSpPr>
        <p:spPr bwMode="auto">
          <a:xfrm>
            <a:off x="6705600" y="2819400"/>
            <a:ext cx="1143000" cy="304800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000">
                <a:latin typeface="Georgia" pitchFamily="18" charset="0"/>
              </a:rPr>
              <a:t>Post Concussion</a:t>
            </a:r>
          </a:p>
          <a:p>
            <a:pPr algn="ctr"/>
            <a:r>
              <a:rPr lang="en-US" sz="1000">
                <a:latin typeface="Georgia" pitchFamily="18" charset="0"/>
              </a:rPr>
              <a:t>Syndrome</a:t>
            </a:r>
          </a:p>
        </p:txBody>
      </p:sp>
      <p:sp>
        <p:nvSpPr>
          <p:cNvPr id="52256" name="AutoShape 32"/>
          <p:cNvSpPr>
            <a:spLocks noChangeArrowheads="1"/>
          </p:cNvSpPr>
          <p:nvPr/>
        </p:nvSpPr>
        <p:spPr bwMode="auto">
          <a:xfrm>
            <a:off x="6705600" y="2286000"/>
            <a:ext cx="914400" cy="304800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000">
                <a:latin typeface="Georgia" pitchFamily="18" charset="0"/>
              </a:rPr>
              <a:t>Whiplash</a:t>
            </a:r>
          </a:p>
        </p:txBody>
      </p:sp>
      <p:sp>
        <p:nvSpPr>
          <p:cNvPr id="52257" name="AutoShape 33"/>
          <p:cNvSpPr>
            <a:spLocks noChangeArrowheads="1"/>
          </p:cNvSpPr>
          <p:nvPr/>
        </p:nvSpPr>
        <p:spPr bwMode="auto">
          <a:xfrm>
            <a:off x="6324600" y="1524000"/>
            <a:ext cx="1295400" cy="457200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latin typeface="Georgia" pitchFamily="18" charset="0"/>
              </a:rPr>
              <a:t>Soft Tissue</a:t>
            </a:r>
          </a:p>
        </p:txBody>
      </p:sp>
      <p:sp>
        <p:nvSpPr>
          <p:cNvPr id="52258" name="AutoShape 34"/>
          <p:cNvSpPr>
            <a:spLocks noChangeArrowheads="1"/>
          </p:cNvSpPr>
          <p:nvPr/>
        </p:nvSpPr>
        <p:spPr bwMode="auto">
          <a:xfrm>
            <a:off x="6781800" y="3352800"/>
            <a:ext cx="914400" cy="304800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000">
                <a:latin typeface="Georgia" pitchFamily="18" charset="0"/>
              </a:rPr>
              <a:t>Headaches</a:t>
            </a:r>
          </a:p>
        </p:txBody>
      </p:sp>
      <p:sp>
        <p:nvSpPr>
          <p:cNvPr id="52259" name="Line 35"/>
          <p:cNvSpPr>
            <a:spLocks noChangeShapeType="1"/>
          </p:cNvSpPr>
          <p:nvPr/>
        </p:nvSpPr>
        <p:spPr bwMode="auto">
          <a:xfrm>
            <a:off x="228600" y="20574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260" name="Line 36"/>
          <p:cNvSpPr>
            <a:spLocks noChangeShapeType="1"/>
          </p:cNvSpPr>
          <p:nvPr/>
        </p:nvSpPr>
        <p:spPr bwMode="auto">
          <a:xfrm>
            <a:off x="1828800" y="1981200"/>
            <a:ext cx="0" cy="3505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261" name="Line 37"/>
          <p:cNvSpPr>
            <a:spLocks noChangeShapeType="1"/>
          </p:cNvSpPr>
          <p:nvPr/>
        </p:nvSpPr>
        <p:spPr bwMode="auto">
          <a:xfrm>
            <a:off x="1828800" y="2286000"/>
            <a:ext cx="7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52262" name="Line 38"/>
          <p:cNvSpPr>
            <a:spLocks noChangeShapeType="1"/>
          </p:cNvSpPr>
          <p:nvPr/>
        </p:nvSpPr>
        <p:spPr bwMode="auto">
          <a:xfrm>
            <a:off x="1981200" y="2514600"/>
            <a:ext cx="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263" name="Line 39"/>
          <p:cNvSpPr>
            <a:spLocks noChangeShapeType="1"/>
          </p:cNvSpPr>
          <p:nvPr/>
        </p:nvSpPr>
        <p:spPr bwMode="auto">
          <a:xfrm>
            <a:off x="1981200" y="32766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52264" name="Line 40"/>
          <p:cNvSpPr>
            <a:spLocks noChangeShapeType="1"/>
          </p:cNvSpPr>
          <p:nvPr/>
        </p:nvSpPr>
        <p:spPr bwMode="auto">
          <a:xfrm>
            <a:off x="1981200" y="38862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52265" name="Line 41"/>
          <p:cNvSpPr>
            <a:spLocks noChangeShapeType="1"/>
          </p:cNvSpPr>
          <p:nvPr/>
        </p:nvSpPr>
        <p:spPr bwMode="auto">
          <a:xfrm>
            <a:off x="6477000" y="1981200"/>
            <a:ext cx="0" cy="2057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266" name="Line 42"/>
          <p:cNvSpPr>
            <a:spLocks noChangeShapeType="1"/>
          </p:cNvSpPr>
          <p:nvPr/>
        </p:nvSpPr>
        <p:spPr bwMode="auto">
          <a:xfrm>
            <a:off x="6477000" y="23622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52267" name="Line 43"/>
          <p:cNvSpPr>
            <a:spLocks noChangeShapeType="1"/>
          </p:cNvSpPr>
          <p:nvPr/>
        </p:nvSpPr>
        <p:spPr bwMode="auto">
          <a:xfrm>
            <a:off x="6477000" y="29718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52268" name="Line 44"/>
          <p:cNvSpPr>
            <a:spLocks noChangeShapeType="1"/>
          </p:cNvSpPr>
          <p:nvPr/>
        </p:nvSpPr>
        <p:spPr bwMode="auto">
          <a:xfrm>
            <a:off x="6477000" y="35052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52269" name="Text Box 45"/>
          <p:cNvSpPr txBox="1">
            <a:spLocks noChangeArrowheads="1"/>
          </p:cNvSpPr>
          <p:nvPr/>
        </p:nvSpPr>
        <p:spPr bwMode="auto">
          <a:xfrm>
            <a:off x="6918325" y="3944938"/>
            <a:ext cx="5000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>
                <a:latin typeface="Georgia" pitchFamily="18" charset="0"/>
              </a:rPr>
              <a:t>Other</a:t>
            </a:r>
          </a:p>
        </p:txBody>
      </p:sp>
      <p:sp>
        <p:nvSpPr>
          <p:cNvPr id="52270" name="Line 46"/>
          <p:cNvSpPr>
            <a:spLocks noChangeShapeType="1"/>
          </p:cNvSpPr>
          <p:nvPr/>
        </p:nvSpPr>
        <p:spPr bwMode="auto">
          <a:xfrm>
            <a:off x="6477000" y="40386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52271" name="Line 47"/>
          <p:cNvSpPr>
            <a:spLocks noChangeShapeType="1"/>
          </p:cNvSpPr>
          <p:nvPr/>
        </p:nvSpPr>
        <p:spPr bwMode="auto">
          <a:xfrm>
            <a:off x="1066800" y="1143000"/>
            <a:ext cx="6019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272" name="Line 48"/>
          <p:cNvSpPr>
            <a:spLocks noChangeShapeType="1"/>
          </p:cNvSpPr>
          <p:nvPr/>
        </p:nvSpPr>
        <p:spPr bwMode="auto">
          <a:xfrm>
            <a:off x="1066800" y="11430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52273" name="Line 49"/>
          <p:cNvSpPr>
            <a:spLocks noChangeShapeType="1"/>
          </p:cNvSpPr>
          <p:nvPr/>
        </p:nvSpPr>
        <p:spPr bwMode="auto">
          <a:xfrm>
            <a:off x="2133600" y="11430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52274" name="Line 50"/>
          <p:cNvSpPr>
            <a:spLocks noChangeShapeType="1"/>
          </p:cNvSpPr>
          <p:nvPr/>
        </p:nvSpPr>
        <p:spPr bwMode="auto">
          <a:xfrm>
            <a:off x="4953000" y="11430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52275" name="Line 51"/>
          <p:cNvSpPr>
            <a:spLocks noChangeShapeType="1"/>
          </p:cNvSpPr>
          <p:nvPr/>
        </p:nvSpPr>
        <p:spPr bwMode="auto">
          <a:xfrm>
            <a:off x="7086600" y="1143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52276" name="AutoShape 52"/>
          <p:cNvSpPr>
            <a:spLocks noChangeArrowheads="1"/>
          </p:cNvSpPr>
          <p:nvPr/>
        </p:nvSpPr>
        <p:spPr bwMode="auto">
          <a:xfrm>
            <a:off x="2057400" y="4191000"/>
            <a:ext cx="914400" cy="304800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000">
                <a:latin typeface="Georgia" pitchFamily="18" charset="0"/>
              </a:rPr>
              <a:t>Hypomobility</a:t>
            </a:r>
          </a:p>
        </p:txBody>
      </p:sp>
      <p:sp>
        <p:nvSpPr>
          <p:cNvPr id="52277" name="Line 53"/>
          <p:cNvSpPr>
            <a:spLocks noChangeShapeType="1"/>
          </p:cNvSpPr>
          <p:nvPr/>
        </p:nvSpPr>
        <p:spPr bwMode="auto">
          <a:xfrm>
            <a:off x="1981200" y="28194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52278" name="Line 54"/>
          <p:cNvSpPr>
            <a:spLocks noChangeShapeType="1"/>
          </p:cNvSpPr>
          <p:nvPr/>
        </p:nvSpPr>
        <p:spPr bwMode="auto">
          <a:xfrm>
            <a:off x="1828800" y="54864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52279" name="Line 55"/>
          <p:cNvSpPr>
            <a:spLocks noChangeShapeType="1"/>
          </p:cNvSpPr>
          <p:nvPr/>
        </p:nvSpPr>
        <p:spPr bwMode="auto">
          <a:xfrm>
            <a:off x="1828800" y="48768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52280" name="Line 56"/>
          <p:cNvSpPr>
            <a:spLocks noChangeShapeType="1"/>
          </p:cNvSpPr>
          <p:nvPr/>
        </p:nvSpPr>
        <p:spPr bwMode="auto">
          <a:xfrm>
            <a:off x="1828800" y="43434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52281" name="Line 57"/>
          <p:cNvSpPr>
            <a:spLocks noChangeShapeType="1"/>
          </p:cNvSpPr>
          <p:nvPr/>
        </p:nvSpPr>
        <p:spPr bwMode="auto">
          <a:xfrm>
            <a:off x="2514600" y="44958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52282" name="Line 58"/>
          <p:cNvSpPr>
            <a:spLocks noChangeShapeType="1"/>
          </p:cNvSpPr>
          <p:nvPr/>
        </p:nvSpPr>
        <p:spPr bwMode="auto">
          <a:xfrm>
            <a:off x="3048000" y="4876800"/>
            <a:ext cx="7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283" name="Line 59"/>
          <p:cNvSpPr>
            <a:spLocks noChangeShapeType="1"/>
          </p:cNvSpPr>
          <p:nvPr/>
        </p:nvSpPr>
        <p:spPr bwMode="auto">
          <a:xfrm flipH="1" flipV="1">
            <a:off x="3124200" y="3505200"/>
            <a:ext cx="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0" name="Slide Number Placeholder 5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1C6E95-637D-4603-B123-C9DBA61E9551}" type="slidenum">
              <a:rPr lang="en-US"/>
              <a:pPr>
                <a:defRPr/>
              </a:pPr>
              <a:t>3</a:t>
            </a:fld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>
          <a:xfrm>
            <a:off x="2057399" y="228600"/>
            <a:ext cx="6778625" cy="758825"/>
          </a:xfrm>
        </p:spPr>
        <p:txBody>
          <a:bodyPr/>
          <a:lstStyle/>
          <a:p>
            <a:pPr algn="l" eaLnBrk="1" hangingPunct="1"/>
            <a:r>
              <a:rPr lang="en-US" dirty="0" smtClean="0">
                <a:solidFill>
                  <a:srgbClr val="7B9899"/>
                </a:solidFill>
              </a:rPr>
              <a:t>Impingement Syndrome  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dirty="0" smtClean="0"/>
              <a:t>1.  Onset:  sudden, often without a memorable trauma</a:t>
            </a:r>
          </a:p>
          <a:p>
            <a:pPr eaLnBrk="1" hangingPunct="1">
              <a:buFontTx/>
              <a:buNone/>
            </a:pPr>
            <a:endParaRPr lang="en-US" dirty="0" smtClean="0"/>
          </a:p>
          <a:p>
            <a:pPr eaLnBrk="1" hangingPunct="1">
              <a:buFontTx/>
              <a:buNone/>
            </a:pPr>
            <a:r>
              <a:rPr lang="en-US" dirty="0" smtClean="0"/>
              <a:t>2.  Radiographic Signs:  generally none</a:t>
            </a:r>
          </a:p>
          <a:p>
            <a:pPr eaLnBrk="1" hangingPunct="1">
              <a:buFontTx/>
              <a:buNone/>
            </a:pPr>
            <a:endParaRPr lang="en-US" dirty="0" smtClean="0"/>
          </a:p>
          <a:p>
            <a:pPr eaLnBrk="1" hangingPunct="1">
              <a:buFontTx/>
              <a:buNone/>
            </a:pPr>
            <a:r>
              <a:rPr lang="en-US" dirty="0" smtClean="0"/>
              <a:t>3.  Clinical Symptoms:  sharp, unilateral pain, stiff neck and c/o </a:t>
            </a:r>
            <a:r>
              <a:rPr lang="en-US" u="sng" dirty="0" smtClean="0"/>
              <a:t>loss of movement</a:t>
            </a:r>
          </a:p>
          <a:p>
            <a:pPr eaLnBrk="1" hangingPunct="1">
              <a:buFontTx/>
              <a:buNone/>
            </a:pP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F1071E-13BC-48F7-A447-92B99905AE77}" type="slidenum">
              <a:rPr lang="en-US"/>
              <a:pPr>
                <a:defRPr/>
              </a:pPr>
              <a:t>30</a:t>
            </a:fld>
            <a:endParaRPr lang="en-US"/>
          </a:p>
        </p:txBody>
      </p:sp>
      <p:sp>
        <p:nvSpPr>
          <p:cNvPr id="6" name="5-Point Star 5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399" y="228600"/>
            <a:ext cx="7848601" cy="758825"/>
          </a:xfrm>
        </p:spPr>
        <p:txBody>
          <a:bodyPr/>
          <a:lstStyle/>
          <a:p>
            <a:pPr eaLnBrk="1" hangingPunct="1"/>
            <a:r>
              <a:rPr lang="en-US" sz="4000" dirty="0" smtClean="0">
                <a:solidFill>
                  <a:srgbClr val="7B9899"/>
                </a:solidFill>
              </a:rPr>
              <a:t>Signs of Impingement Syndrome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ROM limited in area’s that close or </a:t>
            </a:r>
            <a:r>
              <a:rPr lang="en-US" sz="2800" u="sng" dirty="0" smtClean="0"/>
              <a:t>compress</a:t>
            </a:r>
            <a:r>
              <a:rPr lang="en-US" sz="2800" dirty="0" smtClean="0"/>
              <a:t> the facet joint on the </a:t>
            </a:r>
            <a:r>
              <a:rPr lang="en-US" sz="2800" u="sng" dirty="0" smtClean="0"/>
              <a:t>painful </a:t>
            </a:r>
            <a:r>
              <a:rPr lang="en-US" sz="2800" dirty="0" smtClean="0"/>
              <a:t>side.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Extension and rotation to the side of dysfunction are limited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Lateral flexion may be painful, not as limited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Compression increases pain, distraction decreases </a:t>
            </a:r>
            <a:r>
              <a:rPr lang="en-US" sz="2800" dirty="0" smtClean="0"/>
              <a:t>pain.</a:t>
            </a:r>
            <a:endParaRPr lang="en-US" sz="2800" dirty="0" smtClean="0"/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Muscle guarding during passive and active </a:t>
            </a:r>
            <a:r>
              <a:rPr lang="en-US" sz="2800" dirty="0" smtClean="0"/>
              <a:t>movement.</a:t>
            </a:r>
            <a:endParaRPr lang="en-US" sz="2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59CE71-34AA-481B-9FFE-82C48BBA1C54}" type="slidenum">
              <a:rPr lang="en-US"/>
              <a:pPr>
                <a:defRPr/>
              </a:pPr>
              <a:t>31</a:t>
            </a:fld>
            <a:endParaRPr lang="en-US"/>
          </a:p>
        </p:txBody>
      </p:sp>
      <p:sp>
        <p:nvSpPr>
          <p:cNvPr id="5" name="5-Point Star 4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>
          <a:xfrm>
            <a:off x="2971800" y="152400"/>
            <a:ext cx="5972175" cy="1462088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7B9899"/>
                </a:solidFill>
              </a:rPr>
              <a:t>Osteoarthritis, </a:t>
            </a:r>
            <a:br>
              <a:rPr lang="en-US" dirty="0" smtClean="0">
                <a:solidFill>
                  <a:srgbClr val="7B9899"/>
                </a:solidFill>
              </a:rPr>
            </a:br>
            <a:r>
              <a:rPr lang="en-US" dirty="0" smtClean="0">
                <a:solidFill>
                  <a:srgbClr val="7B9899"/>
                </a:solidFill>
              </a:rPr>
              <a:t>Degenerative Joint Disease</a:t>
            </a:r>
            <a:br>
              <a:rPr lang="en-US" dirty="0" smtClean="0">
                <a:solidFill>
                  <a:srgbClr val="7B9899"/>
                </a:solidFill>
              </a:rPr>
            </a:br>
            <a:endParaRPr lang="en-US" dirty="0" smtClean="0">
              <a:solidFill>
                <a:srgbClr val="7B9899"/>
              </a:solidFill>
            </a:endParaRPr>
          </a:p>
        </p:txBody>
      </p:sp>
      <p:sp>
        <p:nvSpPr>
          <p:cNvPr id="7885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pPr eaLnBrk="1" hangingPunct="1">
              <a:buFontTx/>
              <a:buNone/>
            </a:pPr>
            <a:endParaRPr lang="en-US" dirty="0" smtClean="0"/>
          </a:p>
          <a:p>
            <a:pPr eaLnBrk="1" hangingPunct="1">
              <a:buFontTx/>
              <a:buNone/>
            </a:pPr>
            <a:r>
              <a:rPr lang="en-US" dirty="0" smtClean="0"/>
              <a:t>Pathology:  progressive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dirty="0" smtClean="0"/>
              <a:t>		degeneration as a natural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dirty="0" smtClean="0"/>
              <a:t>		consequence of aging, loss of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dirty="0" smtClean="0"/>
              <a:t>		flexibility or movement occurs as the 	disease progresses </a:t>
            </a:r>
            <a:endParaRPr lang="en-US" dirty="0" smtClean="0"/>
          </a:p>
          <a:p>
            <a:pPr eaLnBrk="1" hangingPunct="1">
              <a:lnSpc>
                <a:spcPct val="70000"/>
              </a:lnSpc>
              <a:buFontTx/>
              <a:buNone/>
            </a:pPr>
            <a:endParaRPr lang="en-US" dirty="0"/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dirty="0" smtClean="0"/>
              <a:t>-Look for osteophyte formation, anteriorly first bridging between vertebrae</a:t>
            </a:r>
            <a:r>
              <a:rPr lang="en-US" dirty="0" smtClean="0"/>
              <a:t>. </a:t>
            </a:r>
            <a:endParaRPr lang="en-US" dirty="0" smtClean="0"/>
          </a:p>
        </p:txBody>
      </p:sp>
      <p:sp>
        <p:nvSpPr>
          <p:cNvPr id="78852" name="AutoShape 4"/>
          <p:cNvSpPr>
            <a:spLocks noChangeArrowheads="1"/>
          </p:cNvSpPr>
          <p:nvPr/>
        </p:nvSpPr>
        <p:spPr bwMode="auto">
          <a:xfrm>
            <a:off x="7010400" y="1295400"/>
            <a:ext cx="1752600" cy="685800"/>
          </a:xfrm>
          <a:prstGeom prst="wedgeRoundRectCallout">
            <a:avLst>
              <a:gd name="adj1" fmla="val -3259"/>
              <a:gd name="adj2" fmla="val 76042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dirty="0">
                <a:latin typeface="Georgia" pitchFamily="18" charset="0"/>
              </a:rPr>
              <a:t>Joint Dysfunction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5F35F1-B0EB-4977-B416-C1ABD8728149}" type="slidenum">
              <a:rPr lang="en-US"/>
              <a:pPr>
                <a:defRPr/>
              </a:pPr>
              <a:t>32</a:t>
            </a:fld>
            <a:endParaRPr lang="en-US" dirty="0"/>
          </a:p>
        </p:txBody>
      </p:sp>
      <p:sp>
        <p:nvSpPr>
          <p:cNvPr id="6" name="5-Point Star 5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Title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34400" cy="758825"/>
          </a:xfrm>
        </p:spPr>
        <p:txBody>
          <a:bodyPr/>
          <a:lstStyle/>
          <a:p>
            <a:pPr eaLnBrk="1" hangingPunct="1"/>
            <a:r>
              <a:rPr lang="en-US" dirty="0" smtClean="0"/>
              <a:t>Osteoarthritis: </a:t>
            </a:r>
            <a:r>
              <a:rPr lang="en-US" u="sng" dirty="0" smtClean="0"/>
              <a:t>oblique view</a:t>
            </a:r>
          </a:p>
        </p:txBody>
      </p:sp>
      <p:sp>
        <p:nvSpPr>
          <p:cNvPr id="79875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88"/>
            <a:ext cx="4038600" cy="4525962"/>
          </a:xfrm>
        </p:spPr>
        <p:txBody>
          <a:bodyPr/>
          <a:lstStyle/>
          <a:p>
            <a:pPr eaLnBrk="1" hangingPunct="1"/>
            <a:r>
              <a:rPr lang="en-US" dirty="0" smtClean="0"/>
              <a:t>Osteophyte formation is usually seen as </a:t>
            </a:r>
            <a:r>
              <a:rPr lang="en-US" u="sng" dirty="0" smtClean="0"/>
              <a:t>bridging the vertebrae </a:t>
            </a:r>
            <a:r>
              <a:rPr lang="en-US" dirty="0" smtClean="0"/>
              <a:t>– carefully review the shape of the vertebrae in this view</a:t>
            </a:r>
          </a:p>
          <a:p>
            <a:pPr eaLnBrk="1" hangingPunct="1"/>
            <a:r>
              <a:rPr lang="en-US" dirty="0" smtClean="0"/>
              <a:t>Encroachment of the neural foramen is also noted</a:t>
            </a:r>
          </a:p>
        </p:txBody>
      </p:sp>
      <p:pic>
        <p:nvPicPr>
          <p:cNvPr id="79876" name="Content Placeholder 4" descr="OA C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48200" y="2286000"/>
            <a:ext cx="4038600" cy="3101975"/>
          </a:xfrm>
        </p:spPr>
      </p:pic>
      <p:sp>
        <p:nvSpPr>
          <p:cNvPr id="79877" name="TextBox 9"/>
          <p:cNvSpPr txBox="1">
            <a:spLocks noChangeArrowheads="1"/>
          </p:cNvSpPr>
          <p:nvPr/>
        </p:nvSpPr>
        <p:spPr bwMode="auto">
          <a:xfrm>
            <a:off x="4800600" y="5867400"/>
            <a:ext cx="4191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Georgia" pitchFamily="18" charset="0"/>
                <a:hlinkClick r:id="rId3"/>
              </a:rPr>
              <a:t>emedicine.medscape.com/article/305145-media</a:t>
            </a:r>
            <a:endParaRPr lang="en-US">
              <a:latin typeface="Georgia" pitchFamily="18" charset="0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4267200" y="3352800"/>
            <a:ext cx="3124200" cy="6096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3581400" y="4038600"/>
            <a:ext cx="3124200" cy="3048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4191000" y="3733800"/>
            <a:ext cx="2514600" cy="3048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E5994A-8D52-4BEF-92CC-FBBDB8D52ED9}" type="slidenum">
              <a:rPr lang="en-US"/>
              <a:pPr>
                <a:defRPr/>
              </a:pPr>
              <a:t>33</a:t>
            </a:fld>
            <a:endParaRPr lang="en-US"/>
          </a:p>
        </p:txBody>
      </p:sp>
      <p:sp>
        <p:nvSpPr>
          <p:cNvPr id="10" name="5-Point Star 9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/>
              <a:t>Cervical Spinal </a:t>
            </a:r>
            <a:br>
              <a:rPr lang="en-US" sz="4000"/>
            </a:br>
            <a:r>
              <a:rPr lang="en-US" sz="4000"/>
              <a:t>Stenosis: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pPr eaLnBrk="1" hangingPunct="1"/>
            <a:r>
              <a:rPr lang="en-US" dirty="0" smtClean="0"/>
              <a:t>Pathology:  narrowing of the central spinal canal or the </a:t>
            </a:r>
            <a:r>
              <a:rPr lang="en-US" dirty="0" err="1" smtClean="0"/>
              <a:t>intervetebral</a:t>
            </a:r>
            <a:r>
              <a:rPr lang="en-US" dirty="0" smtClean="0"/>
              <a:t> </a:t>
            </a:r>
            <a:r>
              <a:rPr lang="en-US" dirty="0" smtClean="0"/>
              <a:t>foramina</a:t>
            </a:r>
          </a:p>
          <a:p>
            <a:pPr lvl="1" eaLnBrk="1" hangingPunct="1"/>
            <a:r>
              <a:rPr lang="en-US" dirty="0" smtClean="0"/>
              <a:t>Increase in bone formation around the </a:t>
            </a:r>
            <a:r>
              <a:rPr lang="en-US" dirty="0" err="1" smtClean="0"/>
              <a:t>nueral</a:t>
            </a:r>
            <a:r>
              <a:rPr lang="en-US" dirty="0" smtClean="0"/>
              <a:t> foramen.</a:t>
            </a:r>
            <a:endParaRPr lang="en-US" dirty="0" smtClean="0"/>
          </a:p>
          <a:p>
            <a:pPr eaLnBrk="1" hangingPunct="1">
              <a:buFontTx/>
              <a:buNone/>
            </a:pPr>
            <a:endParaRPr lang="en-US" dirty="0" smtClean="0"/>
          </a:p>
          <a:p>
            <a:pPr eaLnBrk="1" hangingPunct="1"/>
            <a:r>
              <a:rPr lang="en-US" dirty="0" smtClean="0"/>
              <a:t>Etiology:</a:t>
            </a:r>
          </a:p>
          <a:p>
            <a:pPr lvl="1" eaLnBrk="1" hangingPunct="1"/>
            <a:r>
              <a:rPr lang="en-US" dirty="0" smtClean="0"/>
              <a:t>Developmental, congenital, or </a:t>
            </a:r>
            <a:r>
              <a:rPr lang="en-US" dirty="0" smtClean="0"/>
              <a:t>traumatic, age related </a:t>
            </a:r>
            <a:endParaRPr lang="en-US" dirty="0" smtClean="0"/>
          </a:p>
          <a:p>
            <a:pPr lvl="1" eaLnBrk="1" hangingPunct="1"/>
            <a:r>
              <a:rPr lang="en-US" dirty="0" smtClean="0"/>
              <a:t>Can be caused by </a:t>
            </a:r>
            <a:r>
              <a:rPr lang="en-US" dirty="0" err="1" smtClean="0"/>
              <a:t>intervetebral</a:t>
            </a:r>
            <a:r>
              <a:rPr lang="en-US" dirty="0" smtClean="0"/>
              <a:t> disc disease or osteoarthritis</a:t>
            </a:r>
          </a:p>
        </p:txBody>
      </p:sp>
      <p:sp>
        <p:nvSpPr>
          <p:cNvPr id="80900" name="AutoShape 4"/>
          <p:cNvSpPr>
            <a:spLocks noChangeArrowheads="1"/>
          </p:cNvSpPr>
          <p:nvPr/>
        </p:nvSpPr>
        <p:spPr bwMode="auto">
          <a:xfrm>
            <a:off x="7010400" y="228600"/>
            <a:ext cx="1752600" cy="762000"/>
          </a:xfrm>
          <a:prstGeom prst="wedgeRoundRectCallout">
            <a:avLst>
              <a:gd name="adj1" fmla="val -39403"/>
              <a:gd name="adj2" fmla="val 49375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>
                <a:latin typeface="Georgia" pitchFamily="18" charset="0"/>
              </a:rPr>
              <a:t>Joint Dysfunction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2551F4-0800-4B5A-BEC3-C77D7A3E84D9}" type="slidenum">
              <a:rPr lang="en-US"/>
              <a:pPr>
                <a:defRPr/>
              </a:pPr>
              <a:t>34</a:t>
            </a:fld>
            <a:endParaRPr lang="en-US"/>
          </a:p>
        </p:txBody>
      </p:sp>
      <p:sp>
        <p:nvSpPr>
          <p:cNvPr id="6" name="5-Point Star 5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28600"/>
            <a:ext cx="8229601" cy="7588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dirty="0"/>
              <a:t>Symptoms and Signs of Spinal </a:t>
            </a:r>
            <a:r>
              <a:rPr lang="en-US" sz="4000" dirty="0" err="1"/>
              <a:t>Stenosis</a:t>
            </a:r>
            <a:endParaRPr lang="en-US" sz="4000" dirty="0"/>
          </a:p>
        </p:txBody>
      </p:sp>
      <p:sp>
        <p:nvSpPr>
          <p:cNvPr id="8192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pPr eaLnBrk="1" hangingPunct="1"/>
            <a:r>
              <a:rPr lang="en-US" dirty="0" smtClean="0"/>
              <a:t>Symptoms:</a:t>
            </a:r>
          </a:p>
          <a:p>
            <a:pPr lvl="1" eaLnBrk="1" hangingPunct="1"/>
            <a:r>
              <a:rPr lang="en-US" u="sng" dirty="0" smtClean="0"/>
              <a:t>Radiating arm pain </a:t>
            </a:r>
            <a:r>
              <a:rPr lang="en-US" dirty="0" smtClean="0"/>
              <a:t>and numbness in nerve root distribution</a:t>
            </a:r>
          </a:p>
          <a:p>
            <a:pPr lvl="1" eaLnBrk="1" hangingPunct="1"/>
            <a:r>
              <a:rPr lang="en-US" dirty="0" smtClean="0"/>
              <a:t>Clumsiness if severe enough</a:t>
            </a:r>
          </a:p>
          <a:p>
            <a:pPr eaLnBrk="1" hangingPunct="1"/>
            <a:r>
              <a:rPr lang="en-US" dirty="0" smtClean="0"/>
              <a:t>Signs</a:t>
            </a:r>
          </a:p>
          <a:p>
            <a:pPr lvl="1" eaLnBrk="1" hangingPunct="1"/>
            <a:r>
              <a:rPr lang="en-US" dirty="0" err="1" smtClean="0"/>
              <a:t>Myotomal</a:t>
            </a:r>
            <a:r>
              <a:rPr lang="en-US" dirty="0" smtClean="0"/>
              <a:t> weakness</a:t>
            </a:r>
          </a:p>
          <a:p>
            <a:pPr lvl="1" eaLnBrk="1" hangingPunct="1"/>
            <a:r>
              <a:rPr lang="en-US" dirty="0" err="1" smtClean="0"/>
              <a:t>Hyperreflexia</a:t>
            </a:r>
            <a:r>
              <a:rPr lang="en-US" dirty="0" smtClean="0"/>
              <a:t>: will increase foramen space, so will look down, and adjust entire posture to compensate. </a:t>
            </a:r>
            <a:endParaRPr lang="en-US" dirty="0" smtClean="0"/>
          </a:p>
          <a:p>
            <a:pPr lvl="1" eaLnBrk="1" hangingPunct="1"/>
            <a:r>
              <a:rPr lang="en-US" dirty="0" smtClean="0"/>
              <a:t>Clonus</a:t>
            </a:r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/>
          </a:p>
          <a:p>
            <a:pPr marL="274638" lvl="1" indent="0" eaLnBrk="1" hangingPunct="1">
              <a:buNone/>
            </a:pPr>
            <a:r>
              <a:rPr lang="en-US" dirty="0" smtClean="0"/>
              <a:t>-May think that it is a “Disk Herniation”, but way to differentiate is an MRI</a:t>
            </a:r>
          </a:p>
          <a:p>
            <a:pPr lvl="1" eaLnBrk="1" hangingPunct="1"/>
            <a:endParaRPr lang="en-US" dirty="0" smtClean="0"/>
          </a:p>
          <a:p>
            <a:pPr eaLnBrk="1" hangingPunct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E4D6F4-F52D-4208-87CF-D27CA408972A}" type="slidenum">
              <a:rPr lang="en-US"/>
              <a:pPr>
                <a:defRPr/>
              </a:pPr>
              <a:t>35</a:t>
            </a:fld>
            <a:endParaRPr lang="en-US"/>
          </a:p>
        </p:txBody>
      </p:sp>
      <p:sp>
        <p:nvSpPr>
          <p:cNvPr id="5" name="5-Point Star 4"/>
          <p:cNvSpPr/>
          <p:nvPr/>
        </p:nvSpPr>
        <p:spPr>
          <a:xfrm>
            <a:off x="0" y="2286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7B9899"/>
                </a:solidFill>
              </a:rPr>
              <a:t>Imaging Studies</a:t>
            </a:r>
          </a:p>
        </p:txBody>
      </p:sp>
      <p:sp>
        <p:nvSpPr>
          <p:cNvPr id="8294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pPr eaLnBrk="1" hangingPunct="1"/>
            <a:r>
              <a:rPr lang="en-US" smtClean="0"/>
              <a:t>MRI: imaging study of choice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CT myelogram can be used but will be invasive so may not be the one of choice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BBA06B-89A1-4E9E-A60E-2F9C44FCD07F}" type="slidenum">
              <a:rPr lang="en-US"/>
              <a:pPr>
                <a:defRPr/>
              </a:pPr>
              <a:t>36</a:t>
            </a:fld>
            <a:endParaRPr lang="en-US"/>
          </a:p>
        </p:txBody>
      </p:sp>
      <p:sp>
        <p:nvSpPr>
          <p:cNvPr id="5" name="5-Point Star 4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600" dirty="0" smtClean="0"/>
              <a:t>Disc </a:t>
            </a:r>
            <a:r>
              <a:rPr lang="en-US" sz="3600" dirty="0"/>
              <a:t>Herniation Causing Impingement of Specific Spinal Nerve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8CA325-DDA1-4378-96C5-450314A1797B}" type="slidenum">
              <a:rPr lang="en-US"/>
              <a:pPr>
                <a:defRPr/>
              </a:pPr>
              <a:t>37</a:t>
            </a:fld>
            <a:endParaRPr lang="en-US"/>
          </a:p>
        </p:txBody>
      </p:sp>
      <p:sp>
        <p:nvSpPr>
          <p:cNvPr id="83972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pPr marL="533400" indent="-533400" eaLnBrk="1" hangingPunct="1"/>
            <a:r>
              <a:rPr lang="en-US" smtClean="0"/>
              <a:t>Can occur with or without radiculopathy.  Less common in the cervical spine than in the lumbar spine.  </a:t>
            </a:r>
          </a:p>
          <a:p>
            <a:pPr marL="533400" indent="-533400" eaLnBrk="1" hangingPunct="1">
              <a:buFontTx/>
              <a:buNone/>
            </a:pPr>
            <a:endParaRPr lang="en-US" smtClean="0"/>
          </a:p>
          <a:p>
            <a:pPr marL="914400" lvl="1" indent="-457200" eaLnBrk="1" hangingPunct="1"/>
            <a:r>
              <a:rPr lang="en-US" sz="3000" smtClean="0"/>
              <a:t>Individual nerve roots may be impinged or tethered within the foramin.</a:t>
            </a:r>
          </a:p>
        </p:txBody>
      </p:sp>
      <p:sp>
        <p:nvSpPr>
          <p:cNvPr id="5" name="5-Point Star 4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7B9899"/>
                </a:solidFill>
              </a:rPr>
              <a:t>3.  Herniation Sites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F23A95-F9D4-4B29-A60E-613B52A6C465}" type="slidenum">
              <a:rPr lang="en-US"/>
              <a:pPr>
                <a:defRPr/>
              </a:pPr>
              <a:t>38</a:t>
            </a:fld>
            <a:endParaRPr lang="en-US"/>
          </a:p>
        </p:txBody>
      </p:sp>
      <p:sp>
        <p:nvSpPr>
          <p:cNvPr id="84996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en-US" sz="2800" smtClean="0"/>
              <a:t>a.  C1-2:  no disc</a:t>
            </a:r>
          </a:p>
          <a:p>
            <a:pPr marL="609600" indent="-609600" eaLnBrk="1" hangingPunct="1">
              <a:buFontTx/>
              <a:buNone/>
            </a:pPr>
            <a:r>
              <a:rPr lang="en-US" sz="2800" smtClean="0"/>
              <a:t>b.  C2-3:  rare</a:t>
            </a:r>
          </a:p>
          <a:p>
            <a:pPr marL="609600" indent="-609600" eaLnBrk="1" hangingPunct="1">
              <a:buFontTx/>
              <a:buNone/>
            </a:pPr>
            <a:r>
              <a:rPr lang="en-US" sz="2800" smtClean="0"/>
              <a:t>c.  C3-4:  rare</a:t>
            </a:r>
          </a:p>
          <a:p>
            <a:pPr marL="609600" indent="-609600" eaLnBrk="1" hangingPunct="1">
              <a:buFontTx/>
              <a:buNone/>
            </a:pPr>
            <a:r>
              <a:rPr lang="en-US" sz="2800" smtClean="0"/>
              <a:t>d.  C4-5:</a:t>
            </a:r>
          </a:p>
          <a:p>
            <a:pPr marL="609600" indent="-609600" eaLnBrk="1" hangingPunct="1">
              <a:buFontTx/>
              <a:buNone/>
            </a:pPr>
            <a:r>
              <a:rPr lang="en-US" sz="2800" smtClean="0"/>
              <a:t>	1)  clinical symptoms</a:t>
            </a:r>
          </a:p>
          <a:p>
            <a:pPr marL="609600" indent="-609600" eaLnBrk="1" hangingPunct="1">
              <a:buFontTx/>
              <a:buNone/>
            </a:pPr>
            <a:r>
              <a:rPr lang="en-US" sz="2800" smtClean="0"/>
              <a:t>	2)  signs:  Motor</a:t>
            </a:r>
          </a:p>
          <a:p>
            <a:pPr marL="609600" indent="-609600" eaLnBrk="1" hangingPunct="1">
              <a:buFontTx/>
              <a:buNone/>
            </a:pPr>
            <a:r>
              <a:rPr lang="en-US" sz="2800" smtClean="0"/>
              <a:t>		             Sensory</a:t>
            </a:r>
          </a:p>
          <a:p>
            <a:pPr marL="609600" indent="-609600" eaLnBrk="1" hangingPunct="1">
              <a:buFontTx/>
              <a:buNone/>
            </a:pPr>
            <a:r>
              <a:rPr lang="en-US" sz="2800" smtClean="0"/>
              <a:t>	                Reflexes </a:t>
            </a:r>
          </a:p>
          <a:p>
            <a:pPr marL="609600" indent="-609600" eaLnBrk="1" hangingPunct="1">
              <a:buFontTx/>
              <a:buAutoNum type="alphaLcPeriod" startAt="3"/>
            </a:pPr>
            <a:endParaRPr lang="en-US" sz="2800" smtClean="0"/>
          </a:p>
        </p:txBody>
      </p:sp>
      <p:sp>
        <p:nvSpPr>
          <p:cNvPr id="5" name="5-Point Star 4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Title 7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34400" cy="758825"/>
          </a:xfrm>
        </p:spPr>
        <p:txBody>
          <a:bodyPr/>
          <a:lstStyle/>
          <a:p>
            <a:pPr eaLnBrk="1" hangingPunct="1"/>
            <a:r>
              <a:rPr lang="en-US" smtClean="0"/>
              <a:t>Herniated Disc: MRI</a:t>
            </a:r>
          </a:p>
        </p:txBody>
      </p:sp>
      <p:pic>
        <p:nvPicPr>
          <p:cNvPr id="86019" name="Content Placeholder 5" descr="MRI herniated disc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7200" y="2438400"/>
            <a:ext cx="3581400" cy="4267200"/>
          </a:xfrm>
        </p:spPr>
      </p:pic>
      <p:sp>
        <p:nvSpPr>
          <p:cNvPr id="86020" name="Content Placeholder 8"/>
          <p:cNvSpPr>
            <a:spLocks noGrp="1"/>
          </p:cNvSpPr>
          <p:nvPr>
            <p:ph sz="half" idx="2"/>
          </p:nvPr>
        </p:nvSpPr>
        <p:spPr>
          <a:xfrm>
            <a:off x="4648200" y="2249488"/>
            <a:ext cx="4038600" cy="4525962"/>
          </a:xfrm>
        </p:spPr>
        <p:txBody>
          <a:bodyPr/>
          <a:lstStyle/>
          <a:p>
            <a:pPr eaLnBrk="1" hangingPunct="1"/>
            <a:r>
              <a:rPr lang="en-US" smtClean="0"/>
              <a:t>Look at the spinal cord by C4-5 and C5-6.  C4-5 is a larger herniation.  This one is impinging on the spinal cord.</a:t>
            </a:r>
          </a:p>
          <a:p>
            <a:pPr lvl="1" eaLnBrk="1" hangingPunct="1"/>
            <a:r>
              <a:rPr lang="en-US" smtClean="0"/>
              <a:t>Consider the clinical symptoms this patient may have.  </a:t>
            </a:r>
          </a:p>
          <a:p>
            <a:pPr eaLnBrk="1" hangingPunct="1"/>
            <a:r>
              <a:rPr lang="en-US" smtClean="0"/>
              <a:t>C5-6 slightly smaller and may only be a bulge.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45D2EA-AE9B-4851-8F19-4B0C5E05171A}" type="slidenum">
              <a:rPr lang="en-US"/>
              <a:pPr>
                <a:defRPr/>
              </a:pPr>
              <a:t>39</a:t>
            </a:fld>
            <a:endParaRPr lang="en-US"/>
          </a:p>
        </p:txBody>
      </p:sp>
      <p:sp>
        <p:nvSpPr>
          <p:cNvPr id="6" name="5-Point Star 5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" name="Straight Arrow Connector 2"/>
          <p:cNvCxnSpPr/>
          <p:nvPr/>
        </p:nvCxnSpPr>
        <p:spPr>
          <a:xfrm flipH="1">
            <a:off x="2819400" y="3505200"/>
            <a:ext cx="914400" cy="990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>
            <a:off x="3048000" y="4343400"/>
            <a:ext cx="990600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3200400" y="4876800"/>
            <a:ext cx="838200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04800"/>
            <a:ext cx="8229600" cy="1143000"/>
          </a:xfrm>
        </p:spPr>
        <p:txBody>
          <a:bodyPr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3100" dirty="0" smtClean="0">
                <a:solidFill>
                  <a:schemeClr val="accent3">
                    <a:shade val="75000"/>
                  </a:schemeClr>
                </a:solidFill>
              </a:rPr>
              <a:t/>
            </a:r>
            <a:br>
              <a:rPr lang="en-US" sz="3100" dirty="0" smtClean="0">
                <a:solidFill>
                  <a:schemeClr val="accent3">
                    <a:shade val="75000"/>
                  </a:schemeClr>
                </a:solidFill>
              </a:rPr>
            </a:br>
            <a:r>
              <a:rPr lang="en-US" sz="3100" dirty="0">
                <a:solidFill>
                  <a:schemeClr val="accent3">
                    <a:shade val="75000"/>
                  </a:schemeClr>
                </a:solidFill>
              </a:rPr>
              <a:t/>
            </a:r>
            <a:br>
              <a:rPr lang="en-US" sz="3100" dirty="0">
                <a:solidFill>
                  <a:schemeClr val="accent3">
                    <a:shade val="75000"/>
                  </a:schemeClr>
                </a:solidFill>
              </a:rPr>
            </a:br>
            <a:r>
              <a:rPr lang="en-US" sz="3600" dirty="0" smtClean="0">
                <a:solidFill>
                  <a:schemeClr val="accent3">
                    <a:shade val="75000"/>
                  </a:schemeClr>
                </a:solidFill>
              </a:rPr>
              <a:t/>
            </a:r>
            <a:br>
              <a:rPr lang="en-US" sz="3600" dirty="0" smtClean="0">
                <a:solidFill>
                  <a:schemeClr val="accent3">
                    <a:shade val="75000"/>
                  </a:schemeClr>
                </a:solidFill>
              </a:rPr>
            </a:br>
            <a:r>
              <a:rPr lang="en-US" sz="3600" dirty="0">
                <a:solidFill>
                  <a:schemeClr val="accent3">
                    <a:shade val="75000"/>
                  </a:schemeClr>
                </a:solidFill>
              </a:rPr>
              <a:t/>
            </a:r>
            <a:br>
              <a:rPr lang="en-US" sz="3600" dirty="0">
                <a:solidFill>
                  <a:schemeClr val="accent3">
                    <a:shade val="75000"/>
                  </a:schemeClr>
                </a:solidFill>
              </a:rPr>
            </a:br>
            <a:endParaRPr lang="en-US" sz="2200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18435" name="Rectangle 4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endParaRPr lang="en-US" sz="2600" smtClean="0"/>
          </a:p>
        </p:txBody>
      </p:sp>
      <p:pic>
        <p:nvPicPr>
          <p:cNvPr id="18436" name="Picture 5" descr="Canadien Cervical Spine Rule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5800" y="304800"/>
            <a:ext cx="4267200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7" name="Text Box 6"/>
          <p:cNvSpPr txBox="1">
            <a:spLocks noChangeArrowheads="1"/>
          </p:cNvSpPr>
          <p:nvPr/>
        </p:nvSpPr>
        <p:spPr bwMode="auto">
          <a:xfrm>
            <a:off x="228600" y="5105400"/>
            <a:ext cx="39497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latin typeface="Georgia" pitchFamily="18" charset="0"/>
              </a:rPr>
              <a:t>Stiell IG, Clement C, et al.  The Canadian </a:t>
            </a:r>
          </a:p>
          <a:p>
            <a:r>
              <a:rPr lang="en-US" sz="1400">
                <a:latin typeface="Georgia" pitchFamily="18" charset="0"/>
              </a:rPr>
              <a:t>C-Spine Rule versus the Nexus Low-Risk </a:t>
            </a:r>
          </a:p>
          <a:p>
            <a:r>
              <a:rPr lang="en-US" sz="1400">
                <a:latin typeface="Georgia" pitchFamily="18" charset="0"/>
              </a:rPr>
              <a:t>Criteria in Patients with Trauma. </a:t>
            </a:r>
          </a:p>
          <a:p>
            <a:r>
              <a:rPr lang="en-US" sz="1400">
                <a:latin typeface="Georgia" pitchFamily="18" charset="0"/>
              </a:rPr>
              <a:t> </a:t>
            </a:r>
            <a:r>
              <a:rPr lang="en-US" sz="1400" i="1">
                <a:latin typeface="Georgia" pitchFamily="18" charset="0"/>
              </a:rPr>
              <a:t>JAMA</a:t>
            </a:r>
            <a:r>
              <a:rPr lang="en-US" sz="1400">
                <a:latin typeface="Georgia" pitchFamily="18" charset="0"/>
              </a:rPr>
              <a:t> 2003, 349;26</a:t>
            </a:r>
            <a:r>
              <a:rPr lang="en-US">
                <a:latin typeface="Georgia" pitchFamily="18" charset="0"/>
              </a:rPr>
              <a:t> </a:t>
            </a:r>
          </a:p>
        </p:txBody>
      </p:sp>
      <p:sp>
        <p:nvSpPr>
          <p:cNvPr id="18438" name="TextBox 6"/>
          <p:cNvSpPr txBox="1">
            <a:spLocks noChangeArrowheads="1"/>
          </p:cNvSpPr>
          <p:nvPr/>
        </p:nvSpPr>
        <p:spPr bwMode="auto">
          <a:xfrm>
            <a:off x="609600" y="3048000"/>
            <a:ext cx="28956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Georgia" pitchFamily="18" charset="0"/>
              </a:rPr>
              <a:t>Sensitivity: 99.4%</a:t>
            </a:r>
          </a:p>
          <a:p>
            <a:endParaRPr lang="en-US">
              <a:latin typeface="Georgia" pitchFamily="18" charset="0"/>
            </a:endParaRPr>
          </a:p>
          <a:p>
            <a:endParaRPr lang="en-US">
              <a:latin typeface="Georgia" pitchFamily="18" charset="0"/>
            </a:endParaRPr>
          </a:p>
          <a:p>
            <a:r>
              <a:rPr lang="en-US">
                <a:latin typeface="Georgia" pitchFamily="18" charset="0"/>
              </a:rPr>
              <a:t>Specificity: 45.1%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3EFBFC-6129-4B00-AEFB-0E1D0F40D798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04800" y="381000"/>
            <a:ext cx="3505200" cy="157003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2400" dirty="0">
                <a:latin typeface="Georgia"/>
                <a:ea typeface="+mj-ea"/>
                <a:cs typeface="+mj-cs"/>
              </a:rPr>
              <a:t>Canadian Cervical</a:t>
            </a:r>
            <a:br>
              <a:rPr lang="en-US" sz="2400" dirty="0">
                <a:latin typeface="Georgia"/>
                <a:ea typeface="+mj-ea"/>
                <a:cs typeface="+mj-cs"/>
              </a:rPr>
            </a:br>
            <a:r>
              <a:rPr lang="en-US" sz="2400" dirty="0">
                <a:latin typeface="Georgia"/>
                <a:ea typeface="+mj-ea"/>
                <a:cs typeface="+mj-cs"/>
              </a:rPr>
              <a:t>Spine Rule for </a:t>
            </a:r>
            <a:br>
              <a:rPr lang="en-US" sz="2400" dirty="0">
                <a:latin typeface="Georgia"/>
                <a:ea typeface="+mj-ea"/>
                <a:cs typeface="+mj-cs"/>
              </a:rPr>
            </a:br>
            <a:r>
              <a:rPr lang="en-US" sz="2400" dirty="0">
                <a:latin typeface="Georgia"/>
                <a:ea typeface="+mj-ea"/>
                <a:cs typeface="+mj-cs"/>
              </a:rPr>
              <a:t>Radiographic</a:t>
            </a:r>
            <a:br>
              <a:rPr lang="en-US" sz="2400" dirty="0">
                <a:latin typeface="Georgia"/>
                <a:ea typeface="+mj-ea"/>
                <a:cs typeface="+mj-cs"/>
              </a:rPr>
            </a:br>
            <a:r>
              <a:rPr lang="en-US" sz="2400" dirty="0">
                <a:latin typeface="Georgia"/>
                <a:ea typeface="+mj-ea"/>
                <a:cs typeface="+mj-cs"/>
              </a:rPr>
              <a:t>Examination</a:t>
            </a:r>
            <a:endParaRPr lang="en-US" dirty="0"/>
          </a:p>
        </p:txBody>
      </p:sp>
      <p:sp>
        <p:nvSpPr>
          <p:cNvPr id="10" name="5-Point Star 9"/>
          <p:cNvSpPr/>
          <p:nvPr/>
        </p:nvSpPr>
        <p:spPr>
          <a:xfrm>
            <a:off x="31242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Title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34400" cy="758825"/>
          </a:xfrm>
        </p:spPr>
        <p:txBody>
          <a:bodyPr/>
          <a:lstStyle/>
          <a:p>
            <a:pPr eaLnBrk="1" hangingPunct="1"/>
            <a:r>
              <a:rPr lang="en-US" smtClean="0"/>
              <a:t>Disc Herniation</a:t>
            </a:r>
          </a:p>
        </p:txBody>
      </p:sp>
      <p:sp>
        <p:nvSpPr>
          <p:cNvPr id="8704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88"/>
            <a:ext cx="4038600" cy="4525962"/>
          </a:xfrm>
        </p:spPr>
        <p:txBody>
          <a:bodyPr/>
          <a:lstStyle/>
          <a:p>
            <a:pPr eaLnBrk="1" hangingPunct="1"/>
            <a:r>
              <a:rPr lang="en-US" smtClean="0"/>
              <a:t>MRI:  encroachment by the disc on the spinal canal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Stenosis of the canal is also occurring giving the spinal cord a strangled appearance</a:t>
            </a:r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>
              <a:buFont typeface="Georgia" pitchFamily="18" charset="0"/>
              <a:buNone/>
            </a:pPr>
            <a:endParaRPr lang="en-US" smtClean="0"/>
          </a:p>
        </p:txBody>
      </p:sp>
      <p:pic>
        <p:nvPicPr>
          <p:cNvPr id="87044" name="Content Placeholder 4" descr="PE-HerniatedCervical_Figure2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715000" y="2057400"/>
            <a:ext cx="1905000" cy="2225675"/>
          </a:xfrm>
        </p:spPr>
      </p:pic>
      <p:sp>
        <p:nvSpPr>
          <p:cNvPr id="87045" name="TextBox 5"/>
          <p:cNvSpPr txBox="1">
            <a:spLocks noChangeArrowheads="1"/>
          </p:cNvSpPr>
          <p:nvPr/>
        </p:nvSpPr>
        <p:spPr bwMode="auto">
          <a:xfrm>
            <a:off x="5715000" y="4724400"/>
            <a:ext cx="2794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Georgia" pitchFamily="18" charset="0"/>
                <a:hlinkClick r:id="rId3"/>
              </a:rPr>
              <a:t>www.mayfieldclinic.com/</a:t>
            </a:r>
          </a:p>
          <a:p>
            <a:r>
              <a:rPr lang="en-US">
                <a:latin typeface="Georgia" pitchFamily="18" charset="0"/>
                <a:hlinkClick r:id="rId3"/>
              </a:rPr>
              <a:t>PE-HCDisc.htm</a:t>
            </a:r>
            <a:endParaRPr lang="en-US">
              <a:latin typeface="Georgia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AF786A-5E10-4AEF-92AA-B73C769F6DF8}" type="slidenum">
              <a:rPr lang="en-US"/>
              <a:pPr>
                <a:defRPr/>
              </a:pPr>
              <a:t>40</a:t>
            </a:fld>
            <a:endParaRPr lang="en-US"/>
          </a:p>
        </p:txBody>
      </p:sp>
      <p:sp>
        <p:nvSpPr>
          <p:cNvPr id="7" name="5-Point Star 6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" name="Straight Arrow Connector 2"/>
          <p:cNvCxnSpPr/>
          <p:nvPr/>
        </p:nvCxnSpPr>
        <p:spPr>
          <a:xfrm flipV="1">
            <a:off x="5334000" y="3581400"/>
            <a:ext cx="12954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 flipV="1">
            <a:off x="5410200" y="3886200"/>
            <a:ext cx="1219200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Title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34400" cy="758825"/>
          </a:xfrm>
        </p:spPr>
        <p:txBody>
          <a:bodyPr/>
          <a:lstStyle/>
          <a:p>
            <a:pPr eaLnBrk="1" hangingPunct="1"/>
            <a:r>
              <a:rPr lang="en-US" smtClean="0"/>
              <a:t>MRI</a:t>
            </a:r>
          </a:p>
        </p:txBody>
      </p:sp>
      <p:pic>
        <p:nvPicPr>
          <p:cNvPr id="88067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295400" y="2209800"/>
            <a:ext cx="2225675" cy="1752600"/>
          </a:xfrm>
        </p:spPr>
      </p:pic>
      <p:sp>
        <p:nvSpPr>
          <p:cNvPr id="88068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88"/>
            <a:ext cx="4038600" cy="4525962"/>
          </a:xfrm>
        </p:spPr>
        <p:txBody>
          <a:bodyPr/>
          <a:lstStyle/>
          <a:p>
            <a:pPr eaLnBrk="1" hangingPunct="1"/>
            <a:r>
              <a:rPr lang="en-US" smtClean="0"/>
              <a:t>Best able to detect</a:t>
            </a:r>
          </a:p>
          <a:p>
            <a:pPr lvl="1" eaLnBrk="1" hangingPunct="1"/>
            <a:r>
              <a:rPr lang="en-US" smtClean="0"/>
              <a:t>Disk height loss</a:t>
            </a:r>
          </a:p>
          <a:p>
            <a:pPr lvl="1" eaLnBrk="1" hangingPunct="1"/>
            <a:r>
              <a:rPr lang="en-US" smtClean="0"/>
              <a:t>Annular fissures</a:t>
            </a:r>
          </a:p>
          <a:p>
            <a:pPr lvl="1" eaLnBrk="1" hangingPunct="1"/>
            <a:r>
              <a:rPr lang="en-US" smtClean="0"/>
              <a:t>Osteophytosis</a:t>
            </a:r>
          </a:p>
          <a:p>
            <a:pPr lvl="1" eaLnBrk="1" hangingPunct="1"/>
            <a:r>
              <a:rPr lang="en-US" smtClean="0"/>
              <a:t>End plate changes</a:t>
            </a:r>
          </a:p>
          <a:p>
            <a:pPr lvl="1" eaLnBrk="1" hangingPunct="1"/>
            <a:r>
              <a:rPr lang="en-US" smtClean="0"/>
              <a:t>Herniation</a:t>
            </a:r>
          </a:p>
          <a:p>
            <a:pPr lvl="2" eaLnBrk="1" hangingPunct="1"/>
            <a:endParaRPr lang="en-US" smtClean="0"/>
          </a:p>
          <a:p>
            <a:pPr lvl="2" eaLnBrk="1" hangingPunct="1"/>
            <a:r>
              <a:rPr lang="en-US" smtClean="0"/>
              <a:t>APTA 2009 CRHazle</a:t>
            </a:r>
          </a:p>
        </p:txBody>
      </p:sp>
      <p:sp>
        <p:nvSpPr>
          <p:cNvPr id="88069" name="TextBox 5"/>
          <p:cNvSpPr txBox="1">
            <a:spLocks noChangeArrowheads="1"/>
          </p:cNvSpPr>
          <p:nvPr/>
        </p:nvSpPr>
        <p:spPr bwMode="auto">
          <a:xfrm>
            <a:off x="1295400" y="4343400"/>
            <a:ext cx="33813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Georgia" pitchFamily="18" charset="0"/>
              </a:rPr>
              <a:t>C5-6 disc herniation extending </a:t>
            </a:r>
          </a:p>
          <a:p>
            <a:r>
              <a:rPr lang="en-US">
                <a:latin typeface="Georgia" pitchFamily="18" charset="0"/>
              </a:rPr>
              <a:t>Posterior into the canal</a:t>
            </a:r>
          </a:p>
        </p:txBody>
      </p:sp>
      <p:cxnSp>
        <p:nvCxnSpPr>
          <p:cNvPr id="9" name="Straight Arrow Connector 8"/>
          <p:cNvCxnSpPr>
            <a:stCxn id="88069" idx="0"/>
          </p:cNvCxnSpPr>
          <p:nvPr/>
        </p:nvCxnSpPr>
        <p:spPr>
          <a:xfrm rot="16200000" flipV="1">
            <a:off x="2178844" y="3536156"/>
            <a:ext cx="1219200" cy="3952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3BC7C7-2678-4A17-AA0B-DA509DC36996}" type="slidenum">
              <a:rPr lang="en-US"/>
              <a:pPr>
                <a:defRPr/>
              </a:pPr>
              <a:t>41</a:t>
            </a:fld>
            <a:endParaRPr lang="en-US"/>
          </a:p>
        </p:txBody>
      </p:sp>
      <p:pic>
        <p:nvPicPr>
          <p:cNvPr id="8" name="Picture 3" descr="C:\Users\brodda\AppData\Local\Microsoft\Windows\Temporary Internet Files\Content.IE5\XPV5T6FO\MC90037014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52400"/>
            <a:ext cx="990600" cy="13036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Title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34400" cy="758825"/>
          </a:xfrm>
        </p:spPr>
        <p:txBody>
          <a:bodyPr/>
          <a:lstStyle/>
          <a:p>
            <a:pPr eaLnBrk="1" hangingPunct="1"/>
            <a:r>
              <a:rPr lang="en-US" smtClean="0"/>
              <a:t>Pathological Findings</a:t>
            </a:r>
          </a:p>
        </p:txBody>
      </p:sp>
      <p:sp>
        <p:nvSpPr>
          <p:cNvPr id="89091" name="Content Placeholder 6"/>
          <p:cNvSpPr>
            <a:spLocks noGrp="1"/>
          </p:cNvSpPr>
          <p:nvPr>
            <p:ph sz="half" idx="1"/>
          </p:nvPr>
        </p:nvSpPr>
        <p:spPr>
          <a:xfrm>
            <a:off x="457200" y="2249488"/>
            <a:ext cx="4038600" cy="4525962"/>
          </a:xfrm>
        </p:spPr>
        <p:txBody>
          <a:bodyPr/>
          <a:lstStyle/>
          <a:p>
            <a:pPr eaLnBrk="1" hangingPunct="1"/>
            <a:r>
              <a:rPr lang="en-US" dirty="0" smtClean="0"/>
              <a:t>Winking Owl Sign:</a:t>
            </a:r>
          </a:p>
          <a:p>
            <a:pPr lvl="1" eaLnBrk="1" hangingPunct="1"/>
            <a:r>
              <a:rPr lang="en-US" dirty="0" smtClean="0"/>
              <a:t>Metastatic </a:t>
            </a:r>
            <a:r>
              <a:rPr lang="en-US" u="sng" dirty="0" smtClean="0"/>
              <a:t>cancer</a:t>
            </a:r>
            <a:r>
              <a:rPr lang="en-US" dirty="0" smtClean="0"/>
              <a:t> to the spine can show up initially as a missing pedicle</a:t>
            </a:r>
          </a:p>
          <a:p>
            <a:pPr lvl="1" eaLnBrk="1" hangingPunct="1"/>
            <a:r>
              <a:rPr lang="en-US" dirty="0" smtClean="0"/>
              <a:t>It gives the impression that the one of the “eyes” is closed.</a:t>
            </a:r>
          </a:p>
          <a:p>
            <a:pPr marL="274638" lvl="1" indent="0" eaLnBrk="1" hangingPunct="1">
              <a:buNone/>
            </a:pPr>
            <a:r>
              <a:rPr lang="en-US" dirty="0"/>
              <a:t>	</a:t>
            </a:r>
            <a:r>
              <a:rPr lang="en-US" dirty="0" smtClean="0"/>
              <a:t>= </a:t>
            </a:r>
            <a:r>
              <a:rPr lang="en-US" dirty="0" smtClean="0"/>
              <a:t>pedicle</a:t>
            </a:r>
          </a:p>
          <a:p>
            <a:pPr lvl="1" eaLnBrk="1" hangingPunct="1"/>
            <a:endParaRPr lang="en-US" dirty="0" smtClean="0"/>
          </a:p>
        </p:txBody>
      </p:sp>
      <p:pic>
        <p:nvPicPr>
          <p:cNvPr id="89092" name="Content Placeholder 16" descr="nf421516_fig4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 b="75623"/>
          <a:stretch>
            <a:fillRect/>
          </a:stretch>
        </p:blipFill>
        <p:spPr>
          <a:xfrm>
            <a:off x="5105400" y="2249488"/>
            <a:ext cx="3200400" cy="2017712"/>
          </a:xfrm>
        </p:spPr>
      </p:pic>
      <p:sp>
        <p:nvSpPr>
          <p:cNvPr id="19" name="Oval 18"/>
          <p:cNvSpPr/>
          <p:nvPr/>
        </p:nvSpPr>
        <p:spPr>
          <a:xfrm>
            <a:off x="7010400" y="2819400"/>
            <a:ext cx="304800" cy="533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1066800" y="4876800"/>
            <a:ext cx="304800" cy="381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9095" name="TextBox 20"/>
          <p:cNvSpPr txBox="1">
            <a:spLocks noChangeArrowheads="1"/>
          </p:cNvSpPr>
          <p:nvPr/>
        </p:nvSpPr>
        <p:spPr bwMode="auto">
          <a:xfrm>
            <a:off x="3886200" y="5257800"/>
            <a:ext cx="45767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Georgia" pitchFamily="18" charset="0"/>
                <a:hlinkClick r:id="rId3"/>
              </a:rPr>
              <a:t>www.medscape.com/viewarticle/421516_6</a:t>
            </a:r>
            <a:endParaRPr lang="en-US">
              <a:latin typeface="Georgia" pitchFamily="18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BD6F7A-E806-4CD0-900B-A95C00C793B9}" type="slidenum">
              <a:rPr lang="en-US"/>
              <a:pPr>
                <a:defRPr/>
              </a:pPr>
              <a:t>42</a:t>
            </a:fld>
            <a:endParaRPr lang="en-US"/>
          </a:p>
        </p:txBody>
      </p:sp>
      <p:pic>
        <p:nvPicPr>
          <p:cNvPr id="9" name="Picture 3" descr="C:\Users\brodda\AppData\Local\Microsoft\Windows\Temporary Internet Files\Content.IE5\XPV5T6FO\MC90037014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152400"/>
            <a:ext cx="990600" cy="13036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800" dirty="0"/>
              <a:t>Whiplash:  Musculoskeletal </a:t>
            </a:r>
            <a:br>
              <a:rPr lang="en-US" sz="2800" dirty="0"/>
            </a:br>
            <a:r>
              <a:rPr lang="en-US" sz="2800" dirty="0"/>
              <a:t>Practice Pattern 4E</a:t>
            </a:r>
          </a:p>
        </p:txBody>
      </p:sp>
      <p:sp>
        <p:nvSpPr>
          <p:cNvPr id="9011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pPr marL="457200" indent="-457200" eaLnBrk="1" hangingPunct="1">
              <a:lnSpc>
                <a:spcPct val="90000"/>
              </a:lnSpc>
              <a:buFontTx/>
              <a:buNone/>
            </a:pPr>
            <a:r>
              <a:rPr lang="en-US" sz="2400" dirty="0" smtClean="0"/>
              <a:t>Definition:  cervical strains or acceleration </a:t>
            </a:r>
            <a:r>
              <a:rPr lang="en-US" sz="2400" dirty="0" smtClean="0"/>
              <a:t>injuries “whiplash”</a:t>
            </a:r>
          </a:p>
          <a:p>
            <a:pPr marL="457200" indent="-457200" eaLnBrk="1" hangingPunct="1">
              <a:lnSpc>
                <a:spcPct val="90000"/>
              </a:lnSpc>
              <a:buFontTx/>
              <a:buNone/>
            </a:pPr>
            <a:r>
              <a:rPr lang="en-US" sz="2400" dirty="0" smtClean="0"/>
              <a:t>MOI:  Sudden Acceleration-Deceleration movement of the head and neck </a:t>
            </a:r>
          </a:p>
          <a:p>
            <a:pPr marL="457200" indent="-457200" eaLnBrk="1" hangingPunct="1">
              <a:lnSpc>
                <a:spcPct val="90000"/>
              </a:lnSpc>
              <a:buFontTx/>
              <a:buNone/>
            </a:pPr>
            <a:r>
              <a:rPr lang="en-US" sz="2400" dirty="0" smtClean="0"/>
              <a:t>Causes</a:t>
            </a:r>
            <a:r>
              <a:rPr lang="en-US" sz="2400" dirty="0" smtClean="0"/>
              <a:t>: Falls, car accidents, sports injuries</a:t>
            </a:r>
          </a:p>
          <a:p>
            <a:pPr marL="838200" lvl="1" indent="-381000" eaLnBrk="1" hangingPunct="1">
              <a:lnSpc>
                <a:spcPct val="90000"/>
              </a:lnSpc>
              <a:buFontTx/>
              <a:buNone/>
            </a:pPr>
            <a:r>
              <a:rPr lang="en-US" sz="2000" dirty="0" smtClean="0"/>
              <a:t>Head inertia creates a high velocity force or acceleration</a:t>
            </a:r>
          </a:p>
          <a:p>
            <a:pPr marL="838200" lvl="1" indent="-381000" eaLnBrk="1" hangingPunct="1">
              <a:lnSpc>
                <a:spcPct val="90000"/>
              </a:lnSpc>
              <a:buFontTx/>
              <a:buNone/>
            </a:pPr>
            <a:r>
              <a:rPr lang="en-US" sz="2000" dirty="0" smtClean="0"/>
              <a:t>Results in severe overstretch injury</a:t>
            </a:r>
          </a:p>
          <a:p>
            <a:pPr marL="838200" lvl="1" indent="-381000" eaLnBrk="1" hangingPunct="1">
              <a:lnSpc>
                <a:spcPct val="90000"/>
              </a:lnSpc>
              <a:buFontTx/>
              <a:buNone/>
            </a:pPr>
            <a:r>
              <a:rPr lang="en-US" sz="2000" dirty="0" smtClean="0"/>
              <a:t>Age of patient, general health, direction of forces and magnitude of forces determines the extent of injury and the tissues that are involved</a:t>
            </a:r>
          </a:p>
          <a:p>
            <a:pPr marL="838200" lvl="1" indent="-381000" eaLnBrk="1" hangingPunct="1">
              <a:lnSpc>
                <a:spcPct val="90000"/>
              </a:lnSpc>
              <a:buFontTx/>
              <a:buNone/>
            </a:pPr>
            <a:r>
              <a:rPr lang="en-US" sz="2000" dirty="0" smtClean="0"/>
              <a:t>Soft tissue structures which can be potentially injured include:  disc, spinal ligaments, capsule, muscles, nerves, spinal cord and vertebrae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17DBD9-EAE6-4A62-B816-964AC833C596}" type="slidenum">
              <a:rPr lang="en-US"/>
              <a:pPr>
                <a:defRPr/>
              </a:pPr>
              <a:t>43</a:t>
            </a:fld>
            <a:endParaRPr lang="en-US"/>
          </a:p>
        </p:txBody>
      </p:sp>
      <p:sp>
        <p:nvSpPr>
          <p:cNvPr id="6" name="5-Point Star 5"/>
          <p:cNvSpPr/>
          <p:nvPr/>
        </p:nvSpPr>
        <p:spPr>
          <a:xfrm>
            <a:off x="304800" y="2286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>
          <a:xfrm>
            <a:off x="301625" y="228600"/>
            <a:ext cx="8534400" cy="758825"/>
          </a:xfrm>
        </p:spPr>
        <p:txBody>
          <a:bodyPr/>
          <a:lstStyle/>
          <a:p>
            <a:pPr eaLnBrk="1" hangingPunct="1"/>
            <a:r>
              <a:rPr lang="en-US" smtClean="0"/>
              <a:t>Radiographic signs: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301625" y="1371600"/>
            <a:ext cx="4038600" cy="4681538"/>
          </a:xfrm>
        </p:spPr>
        <p:txBody>
          <a:bodyPr/>
          <a:lstStyle/>
          <a:p>
            <a:pPr eaLnBrk="1" hangingPunct="1"/>
            <a:r>
              <a:rPr lang="en-US" dirty="0" smtClean="0"/>
              <a:t>Changes in cervical curve on x-ray</a:t>
            </a:r>
          </a:p>
          <a:p>
            <a:pPr eaLnBrk="1" hangingPunct="1"/>
            <a:r>
              <a:rPr lang="en-US" dirty="0" smtClean="0"/>
              <a:t>Fanning of </a:t>
            </a:r>
            <a:r>
              <a:rPr lang="en-US" dirty="0" err="1" smtClean="0"/>
              <a:t>interspinous</a:t>
            </a:r>
            <a:r>
              <a:rPr lang="en-US" dirty="0" smtClean="0"/>
              <a:t> </a:t>
            </a:r>
            <a:r>
              <a:rPr lang="en-US" dirty="0" smtClean="0"/>
              <a:t>spaces (great space, curve in opposite direction) </a:t>
            </a:r>
            <a:endParaRPr lang="en-US" dirty="0" smtClean="0"/>
          </a:p>
          <a:p>
            <a:pPr eaLnBrk="1" hangingPunct="1"/>
            <a:r>
              <a:rPr lang="en-US" dirty="0" smtClean="0"/>
              <a:t>Increased </a:t>
            </a:r>
            <a:r>
              <a:rPr lang="en-US" dirty="0" err="1" smtClean="0"/>
              <a:t>prevertebral</a:t>
            </a:r>
            <a:r>
              <a:rPr lang="en-US" dirty="0" smtClean="0"/>
              <a:t> space</a:t>
            </a:r>
          </a:p>
          <a:p>
            <a:pPr eaLnBrk="1" hangingPunct="1"/>
            <a:r>
              <a:rPr lang="en-US" dirty="0" smtClean="0"/>
              <a:t>Acute loss of disc height</a:t>
            </a:r>
          </a:p>
          <a:p>
            <a:pPr eaLnBrk="1" hangingPunct="1"/>
            <a:r>
              <a:rPr lang="en-US" dirty="0" smtClean="0"/>
              <a:t>Displaced </a:t>
            </a:r>
            <a:r>
              <a:rPr lang="en-US" dirty="0" err="1" smtClean="0"/>
              <a:t>prevertebral</a:t>
            </a:r>
            <a:r>
              <a:rPr lang="en-US" dirty="0" smtClean="0"/>
              <a:t> fat space</a:t>
            </a:r>
          </a:p>
          <a:p>
            <a:pPr eaLnBrk="1" hangingPunct="1"/>
            <a:r>
              <a:rPr lang="en-US" dirty="0" smtClean="0"/>
              <a:t>Vacuum cleft </a:t>
            </a:r>
            <a:r>
              <a:rPr lang="en-US" dirty="0" smtClean="0"/>
              <a:t>sign</a:t>
            </a:r>
          </a:p>
          <a:p>
            <a:pPr eaLnBrk="1" hangingPunct="1"/>
            <a:r>
              <a:rPr lang="en-US" dirty="0" err="1" smtClean="0"/>
              <a:t>Paraspinals</a:t>
            </a:r>
            <a:r>
              <a:rPr lang="en-US" dirty="0" smtClean="0"/>
              <a:t> go into sever spasms. </a:t>
            </a:r>
            <a:endParaRPr lang="en-US" dirty="0" smtClean="0"/>
          </a:p>
          <a:p>
            <a:pPr eaLnBrk="1" hangingPunct="1"/>
            <a:endParaRPr lang="en-US" dirty="0" smtClean="0"/>
          </a:p>
        </p:txBody>
      </p:sp>
      <p:pic>
        <p:nvPicPr>
          <p:cNvPr id="91140" name="Content Placeholder 4" descr="vacuum cleft sign.gif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5276850" y="1858963"/>
            <a:ext cx="3657600" cy="3994150"/>
          </a:xfr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7D1076-EBE8-4583-9D51-58C16F408E51}" type="slidenum">
              <a:rPr lang="en-US"/>
              <a:pPr>
                <a:defRPr/>
              </a:pPr>
              <a:t>44</a:t>
            </a:fld>
            <a:endParaRPr lang="en-US"/>
          </a:p>
        </p:txBody>
      </p:sp>
      <p:sp>
        <p:nvSpPr>
          <p:cNvPr id="7" name="5-Point Star 6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7B9899"/>
                </a:solidFill>
              </a:rPr>
              <a:t>Force </a:t>
            </a:r>
          </a:p>
        </p:txBody>
      </p:sp>
      <p:sp>
        <p:nvSpPr>
          <p:cNvPr id="9216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Amount of force= weight of head plus speed that the head moves.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Direction of Force: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Where was the car hit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Symmetry of impact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Double injury – hit from behind, pushed into another vehicle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Position of person in relation to impact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FD25D3-501D-4609-B012-F5E7CA9922B6}" type="slidenum">
              <a:rPr lang="en-US"/>
              <a:pPr>
                <a:defRPr/>
              </a:pPr>
              <a:t>45</a:t>
            </a:fld>
            <a:endParaRPr lang="en-US"/>
          </a:p>
        </p:txBody>
      </p:sp>
      <p:sp>
        <p:nvSpPr>
          <p:cNvPr id="5" name="5-Point Star 4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>
              <a:solidFill>
                <a:srgbClr val="7B9899"/>
              </a:solidFill>
            </a:endParaRPr>
          </a:p>
        </p:txBody>
      </p:sp>
      <p:sp>
        <p:nvSpPr>
          <p:cNvPr id="9318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en-US" dirty="0" smtClean="0"/>
              <a:t>C.  Onset:  may not be for several hours after an accident</a:t>
            </a:r>
          </a:p>
          <a:p>
            <a:pPr marL="609600" indent="-609600" eaLnBrk="1" hangingPunct="1">
              <a:buFontTx/>
              <a:buNone/>
            </a:pPr>
            <a:endParaRPr lang="en-US" dirty="0" smtClean="0"/>
          </a:p>
          <a:p>
            <a:pPr marL="609600" indent="-609600" eaLnBrk="1" hangingPunct="1">
              <a:buFontTx/>
              <a:buAutoNum type="alphaUcPeriod" startAt="4"/>
            </a:pPr>
            <a:r>
              <a:rPr lang="en-US" dirty="0" smtClean="0"/>
              <a:t>Symptoms</a:t>
            </a:r>
            <a:r>
              <a:rPr lang="en-US" dirty="0" smtClean="0"/>
              <a:t>:  pain, stiffness, and muscle spasm in the cervical spine, headaches 	 are usually posterior, may have some dysphagia	</a:t>
            </a:r>
            <a:endParaRPr lang="en-US" dirty="0" smtClean="0"/>
          </a:p>
          <a:p>
            <a:pPr marL="609600" indent="-609600" eaLnBrk="1" hangingPunct="1">
              <a:buFontTx/>
              <a:buAutoNum type="alphaUcPeriod" startAt="4"/>
            </a:pPr>
            <a:endParaRPr lang="en-US" dirty="0"/>
          </a:p>
          <a:p>
            <a:pPr marL="0" indent="0" eaLnBrk="1" hangingPunct="1">
              <a:buNone/>
            </a:pPr>
            <a:r>
              <a:rPr lang="en-US" dirty="0" smtClean="0"/>
              <a:t>-Spasms are the Hallmark, extreme tenderness to palpation.  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66D30D-12F0-4B62-A32A-E0A43AA3C5CA}" type="slidenum">
              <a:rPr lang="en-US"/>
              <a:pPr>
                <a:defRPr/>
              </a:pPr>
              <a:t>46</a:t>
            </a:fld>
            <a:endParaRPr lang="en-US"/>
          </a:p>
        </p:txBody>
      </p:sp>
      <p:sp>
        <p:nvSpPr>
          <p:cNvPr id="5" name="5-Point Star 4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7B9899"/>
                </a:solidFill>
              </a:rPr>
              <a:t>Post Concussion Syndrome</a:t>
            </a:r>
          </a:p>
        </p:txBody>
      </p:sp>
      <p:sp>
        <p:nvSpPr>
          <p:cNvPr id="9421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pPr marL="609600" indent="-609600" eaLnBrk="1" hangingPunct="1">
              <a:buFontTx/>
              <a:buAutoNum type="arabicPeriod"/>
            </a:pPr>
            <a:r>
              <a:rPr lang="en-US" smtClean="0"/>
              <a:t>Pathology:  blow to the head 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smtClean="0"/>
              <a:t>Onset:  develops after the concussion within a 48 hour period after trauma</a:t>
            </a:r>
          </a:p>
          <a:p>
            <a:pPr marL="990600" lvl="1" indent="-533400" eaLnBrk="1" hangingPunct="1"/>
            <a:r>
              <a:rPr lang="en-US" smtClean="0"/>
              <a:t>May last several weeks or months after injury</a:t>
            </a:r>
          </a:p>
          <a:p>
            <a:pPr marL="609600" indent="-609600" eaLnBrk="1" hangingPunct="1">
              <a:buFontTx/>
              <a:buNone/>
            </a:pPr>
            <a:r>
              <a:rPr lang="en-US" smtClean="0"/>
              <a:t>3.  Symptoms: persistent headaches, inability to concentrate, irritability and fatigue</a:t>
            </a:r>
          </a:p>
          <a:p>
            <a:pPr marL="609600" indent="-609600" eaLnBrk="1" hangingPunct="1">
              <a:buFontTx/>
              <a:buAutoNum type="arabicPeriod"/>
            </a:pPr>
            <a:endParaRPr lang="en-US" smtClean="0"/>
          </a:p>
          <a:p>
            <a:pPr marL="990600" lvl="1" indent="-533400" eaLnBrk="1" hangingPunct="1">
              <a:buFontTx/>
              <a:buBlip>
                <a:blip r:embed="rId3"/>
              </a:buBlip>
            </a:pPr>
            <a:endParaRPr lang="en-US" smtClean="0"/>
          </a:p>
          <a:p>
            <a:pPr marL="990600" lvl="1" indent="-533400" eaLnBrk="1" hangingPunct="1">
              <a:buFontTx/>
              <a:buBlip>
                <a:blip r:embed="rId3"/>
              </a:buBlip>
            </a:pPr>
            <a:endParaRPr lang="en-US" smtClean="0"/>
          </a:p>
        </p:txBody>
      </p:sp>
      <p:sp>
        <p:nvSpPr>
          <p:cNvPr id="94212" name="Oval 4"/>
          <p:cNvSpPr>
            <a:spLocks noChangeArrowheads="1"/>
          </p:cNvSpPr>
          <p:nvPr/>
        </p:nvSpPr>
        <p:spPr bwMode="auto">
          <a:xfrm>
            <a:off x="7696200" y="304800"/>
            <a:ext cx="914400" cy="1371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600" dirty="0">
                <a:latin typeface="Georgia" pitchFamily="18" charset="0"/>
              </a:rPr>
              <a:t>Soft</a:t>
            </a:r>
          </a:p>
          <a:p>
            <a:pPr algn="ctr" eaLnBrk="0" hangingPunct="0"/>
            <a:r>
              <a:rPr lang="en-US" sz="1600" dirty="0">
                <a:latin typeface="Georgia" pitchFamily="18" charset="0"/>
              </a:rPr>
              <a:t>Tissue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39CCEC-1238-4902-81A8-ADC6AA85D4FB}" type="slidenum">
              <a:rPr lang="en-US"/>
              <a:pPr>
                <a:defRPr/>
              </a:pPr>
              <a:t>47</a:t>
            </a:fld>
            <a:endParaRPr lang="en-US"/>
          </a:p>
        </p:txBody>
      </p:sp>
      <p:sp>
        <p:nvSpPr>
          <p:cNvPr id="6" name="5-Point Star 5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>
              <a:solidFill>
                <a:srgbClr val="7B9899"/>
              </a:solidFill>
            </a:endParaRPr>
          </a:p>
        </p:txBody>
      </p:sp>
      <p:sp>
        <p:nvSpPr>
          <p:cNvPr id="9523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pPr marL="609600" indent="-609600" eaLnBrk="1" hangingPunct="1">
              <a:buFontTx/>
              <a:buAutoNum type="arabicPeriod" startAt="4"/>
            </a:pPr>
            <a:r>
              <a:rPr lang="en-US" smtClean="0"/>
              <a:t>Medical Tests:  CT scan usually negative for any brain injury</a:t>
            </a:r>
          </a:p>
          <a:p>
            <a:pPr marL="609600" indent="-609600" eaLnBrk="1" hangingPunct="1">
              <a:buFontTx/>
              <a:buAutoNum type="arabicPeriod" startAt="4"/>
            </a:pPr>
            <a:r>
              <a:rPr lang="en-US" smtClean="0"/>
              <a:t>Specific Conditions related to return to play</a:t>
            </a:r>
          </a:p>
          <a:p>
            <a:pPr marL="990600" lvl="1" indent="-533400" eaLnBrk="1" hangingPunct="1">
              <a:buClr>
                <a:schemeClr val="tx1"/>
              </a:buClr>
              <a:buFontTx/>
              <a:buChar char="•"/>
            </a:pPr>
            <a:r>
              <a:rPr lang="en-US" smtClean="0"/>
              <a:t>Dependent upon severity of concussion – mild, moderate, or severe</a:t>
            </a:r>
          </a:p>
          <a:p>
            <a:pPr marL="990600" lvl="1" indent="-533400" eaLnBrk="1" hangingPunct="1">
              <a:buClr>
                <a:schemeClr val="tx1"/>
              </a:buClr>
              <a:buFontTx/>
              <a:buChar char="•"/>
            </a:pPr>
            <a:r>
              <a:rPr lang="en-US" smtClean="0"/>
              <a:t>Number of concussions a player has had in a season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808D24-A343-45BF-8F6E-023E3D6E9D2C}" type="slidenum">
              <a:rPr lang="en-US"/>
              <a:pPr>
                <a:defRPr/>
              </a:pPr>
              <a:t>48</a:t>
            </a:fld>
            <a:endParaRPr lang="en-US"/>
          </a:p>
        </p:txBody>
      </p:sp>
      <p:sp>
        <p:nvSpPr>
          <p:cNvPr id="5" name="5-Point Star 4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7B9899"/>
                </a:solidFill>
              </a:rPr>
              <a:t>Grade I: Mild Concussion </a:t>
            </a:r>
          </a:p>
        </p:txBody>
      </p:sp>
      <p:sp>
        <p:nvSpPr>
          <p:cNvPr id="9625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pPr lvl="1" eaLnBrk="1" hangingPunct="1">
              <a:lnSpc>
                <a:spcPct val="90000"/>
              </a:lnSpc>
              <a:buClr>
                <a:schemeClr val="tx1"/>
              </a:buClr>
              <a:buFontTx/>
              <a:buChar char="•"/>
            </a:pPr>
            <a:r>
              <a:rPr lang="en-US" smtClean="0"/>
              <a:t>Momentary confusion, no loss of consciousness, symptoms disappear within 15 minutes</a:t>
            </a:r>
          </a:p>
          <a:p>
            <a:pPr lvl="1" eaLnBrk="1" hangingPunct="1">
              <a:lnSpc>
                <a:spcPct val="90000"/>
              </a:lnSpc>
              <a:buClr>
                <a:schemeClr val="tx1"/>
              </a:buClr>
              <a:buFontTx/>
              <a:buChar char="•"/>
            </a:pPr>
            <a:endParaRPr lang="en-US" smtClean="0"/>
          </a:p>
          <a:p>
            <a:pPr lvl="1" eaLnBrk="1" hangingPunct="1">
              <a:lnSpc>
                <a:spcPct val="90000"/>
              </a:lnSpc>
              <a:buClr>
                <a:schemeClr val="tx1"/>
              </a:buClr>
              <a:buFontTx/>
              <a:buChar char="•"/>
            </a:pPr>
            <a:r>
              <a:rPr lang="en-US" u="sng" smtClean="0"/>
              <a:t>First concussion:</a:t>
            </a:r>
            <a:r>
              <a:rPr lang="en-US" smtClean="0"/>
              <a:t>  return to play if asymptomatic for one week</a:t>
            </a:r>
          </a:p>
          <a:p>
            <a:pPr lvl="1" eaLnBrk="1" hangingPunct="1">
              <a:lnSpc>
                <a:spcPct val="90000"/>
              </a:lnSpc>
              <a:buClr>
                <a:schemeClr val="tx1"/>
              </a:buClr>
              <a:buFontTx/>
              <a:buChar char="•"/>
            </a:pPr>
            <a:r>
              <a:rPr lang="en-US" u="sng" smtClean="0"/>
              <a:t>Second:</a:t>
            </a:r>
            <a:r>
              <a:rPr lang="en-US" smtClean="0"/>
              <a:t>  return to play in 2 weeks if asymptomatic for 1-2 weeks</a:t>
            </a:r>
          </a:p>
          <a:p>
            <a:pPr lvl="1" eaLnBrk="1" hangingPunct="1">
              <a:lnSpc>
                <a:spcPct val="90000"/>
              </a:lnSpc>
              <a:buClr>
                <a:schemeClr val="tx1"/>
              </a:buClr>
              <a:buFontTx/>
              <a:buChar char="•"/>
            </a:pPr>
            <a:r>
              <a:rPr lang="en-US" u="sng" smtClean="0"/>
              <a:t>Third:</a:t>
            </a:r>
            <a:r>
              <a:rPr lang="en-US" smtClean="0"/>
              <a:t>  terminate season, may return to play next season if asymptomatic</a:t>
            </a:r>
          </a:p>
          <a:p>
            <a:pPr eaLnBrk="1" hangingPunct="1">
              <a:lnSpc>
                <a:spcPct val="90000"/>
              </a:lnSpc>
            </a:pPr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BC0FBF-2CE0-4804-A2C0-E03127D89BF9}" type="slidenum">
              <a:rPr lang="en-US"/>
              <a:pPr>
                <a:defRPr/>
              </a:pPr>
              <a:t>49</a:t>
            </a:fld>
            <a:endParaRPr lang="en-US"/>
          </a:p>
        </p:txBody>
      </p:sp>
      <p:sp>
        <p:nvSpPr>
          <p:cNvPr id="5" name="5-Point Star 4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Canadian Cervical Spine Rule for Radiographic Examination</a:t>
            </a:r>
            <a:endParaRPr lang="en-US" dirty="0"/>
          </a:p>
        </p:txBody>
      </p:sp>
      <p:sp>
        <p:nvSpPr>
          <p:cNvPr id="19459" name="Content Placeholder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pPr eaLnBrk="1" hangingPunct="1"/>
            <a:r>
              <a:rPr lang="en-US" smtClean="0"/>
              <a:t>Stiell et al in 2003 examined patients to determine the characteristics of those who had positive cervical spine fractures versus those who were negative.  </a:t>
            </a:r>
          </a:p>
          <a:p>
            <a:pPr eaLnBrk="1" hangingPunct="1"/>
            <a:r>
              <a:rPr lang="en-US" smtClean="0"/>
              <a:t>By following these rules, the number of unnecessary radiographs for the cervical spine was decreased dramatically</a:t>
            </a:r>
          </a:p>
          <a:p>
            <a:pPr eaLnBrk="1" hangingPunct="1"/>
            <a:r>
              <a:rPr lang="en-US" smtClean="0">
                <a:hlinkClick r:id="rId3"/>
              </a:rPr>
              <a:t>http://content.nejm.org/cgi/content/full/349/26/2510</a:t>
            </a:r>
            <a:endParaRPr lang="en-US" smtClean="0"/>
          </a:p>
          <a:p>
            <a:pPr eaLnBrk="1" hangingPunct="1"/>
            <a:r>
              <a:rPr lang="en-US" smtClean="0"/>
              <a:t>(full text article)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FA9FAA-6480-4A67-AD9E-036C7DFDFE38}" type="slidenum">
              <a:rPr lang="en-US"/>
              <a:pPr>
                <a:defRPr/>
              </a:pPr>
              <a:t>5</a:t>
            </a:fld>
            <a:endParaRPr lang="en-US"/>
          </a:p>
        </p:txBody>
      </p:sp>
      <p:pic>
        <p:nvPicPr>
          <p:cNvPr id="5" name="Picture 3" descr="C:\Users\brodda\AppData\Local\Microsoft\Windows\Temporary Internet Files\Content.IE5\XPV5T6FO\MC90037014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62400" y="4800600"/>
            <a:ext cx="990600" cy="13036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7B9899"/>
                </a:solidFill>
              </a:rPr>
              <a:t>Grade II:  Moderate Concussion</a:t>
            </a:r>
          </a:p>
        </p:txBody>
      </p:sp>
      <p:sp>
        <p:nvSpPr>
          <p:cNvPr id="9728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Brief concussion, no loss of consciousness, symptoms last longer than 15 minutes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u="sng" smtClean="0"/>
              <a:t>First concussion</a:t>
            </a:r>
            <a:r>
              <a:rPr lang="en-US" smtClean="0"/>
              <a:t>:  return to play if asymptomatic for one week</a:t>
            </a:r>
          </a:p>
          <a:p>
            <a:pPr lvl="1" eaLnBrk="1" hangingPunct="1">
              <a:lnSpc>
                <a:spcPct val="90000"/>
              </a:lnSpc>
            </a:pPr>
            <a:r>
              <a:rPr lang="en-US" u="sng" smtClean="0"/>
              <a:t>Second:</a:t>
            </a:r>
            <a:r>
              <a:rPr lang="en-US" smtClean="0"/>
              <a:t>  minimum of 1 month off play and asymptomatic for 1 week.  If not asymptomatic, terminate season</a:t>
            </a:r>
          </a:p>
          <a:p>
            <a:pPr lvl="1" eaLnBrk="1" hangingPunct="1">
              <a:lnSpc>
                <a:spcPct val="90000"/>
              </a:lnSpc>
            </a:pPr>
            <a:r>
              <a:rPr lang="en-US" u="sng" smtClean="0"/>
              <a:t>Third:</a:t>
            </a:r>
            <a:r>
              <a:rPr lang="en-US" smtClean="0"/>
              <a:t>  terminate season, may return next season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30C236-2095-4964-8FF7-7655E773489A}" type="slidenum">
              <a:rPr lang="en-US"/>
              <a:pPr>
                <a:defRPr/>
              </a:pPr>
              <a:t>50</a:t>
            </a:fld>
            <a:endParaRPr lang="en-US"/>
          </a:p>
        </p:txBody>
      </p:sp>
      <p:sp>
        <p:nvSpPr>
          <p:cNvPr id="5" name="5-Point Star 4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7B9899"/>
                </a:solidFill>
              </a:rPr>
              <a:t>Grade III:  Severe Concussion</a:t>
            </a:r>
          </a:p>
        </p:txBody>
      </p:sp>
      <p:sp>
        <p:nvSpPr>
          <p:cNvPr id="9830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pPr eaLnBrk="1" hangingPunct="1"/>
            <a:r>
              <a:rPr lang="en-US" smtClean="0"/>
              <a:t>Loss of consciousness – briefly or prolonged</a:t>
            </a:r>
          </a:p>
          <a:p>
            <a:pPr lvl="1" eaLnBrk="1" hangingPunct="1"/>
            <a:r>
              <a:rPr lang="en-US" u="sng" smtClean="0"/>
              <a:t>First concussion</a:t>
            </a:r>
            <a:r>
              <a:rPr lang="en-US" smtClean="0"/>
              <a:t>:  return to play after a minimum of one month off and asymptomatic for one week</a:t>
            </a:r>
          </a:p>
          <a:p>
            <a:pPr lvl="1" eaLnBrk="1" hangingPunct="1"/>
            <a:endParaRPr lang="en-US" u="sng" smtClean="0"/>
          </a:p>
          <a:p>
            <a:pPr lvl="1" eaLnBrk="1" hangingPunct="1"/>
            <a:r>
              <a:rPr lang="en-US" u="sng" smtClean="0"/>
              <a:t>Second:</a:t>
            </a:r>
            <a:r>
              <a:rPr lang="en-US" smtClean="0"/>
              <a:t>  terminate season, may return to play next season if asymptomatic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3C5CF1-6CEC-4E62-9099-E33A0933BF46}" type="slidenum">
              <a:rPr lang="en-US"/>
              <a:pPr>
                <a:defRPr/>
              </a:pPr>
              <a:t>51</a:t>
            </a:fld>
            <a:endParaRPr lang="en-US"/>
          </a:p>
        </p:txBody>
      </p:sp>
      <p:sp>
        <p:nvSpPr>
          <p:cNvPr id="5" name="5-Point Star 4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/>
              <a:t>Post Dural </a:t>
            </a:r>
            <a:br>
              <a:rPr lang="en-US" sz="4000"/>
            </a:br>
            <a:r>
              <a:rPr lang="en-US" sz="4000"/>
              <a:t>Puncture Headache</a:t>
            </a:r>
          </a:p>
        </p:txBody>
      </p:sp>
      <p:sp>
        <p:nvSpPr>
          <p:cNvPr id="9933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981200"/>
            <a:ext cx="8229600" cy="43434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800" dirty="0" smtClean="0"/>
              <a:t>Spinal headache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dirty="0" smtClean="0"/>
              <a:t>Risk Factors: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dirty="0" smtClean="0"/>
              <a:t>Anyone who has an epidural or spinal tap procedure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dirty="0" smtClean="0"/>
              <a:t>SX: severe, dull, non-throbbing pain, usually in </a:t>
            </a:r>
            <a:r>
              <a:rPr lang="en-US" sz="2800" dirty="0" err="1" smtClean="0"/>
              <a:t>fronto</a:t>
            </a:r>
            <a:r>
              <a:rPr lang="en-US" sz="2800" dirty="0" smtClean="0"/>
              <a:t>-occipital region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dirty="0" smtClean="0"/>
              <a:t>Signs: aggravated by upright position, decreased in supine position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dirty="0" smtClean="0"/>
              <a:t>May have nausea, vomiting, visual disturbance and/or auditory disturbance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dirty="0" smtClean="0"/>
              <a:t>Self-limiting </a:t>
            </a:r>
            <a:r>
              <a:rPr lang="en-US" sz="2800" dirty="0" smtClean="0"/>
              <a:t>usually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dirty="0" smtClean="0"/>
              <a:t>Tell them to drink Mt. Dew (</a:t>
            </a:r>
            <a:r>
              <a:rPr lang="en-US" sz="2800" dirty="0" err="1" smtClean="0"/>
              <a:t>Caffine</a:t>
            </a:r>
            <a:r>
              <a:rPr lang="en-US" sz="2800" dirty="0" smtClean="0"/>
              <a:t>)</a:t>
            </a:r>
            <a:endParaRPr lang="en-US" sz="28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A0AB54-C632-432C-9650-5C7906A62383}" type="slidenum">
              <a:rPr lang="en-US"/>
              <a:pPr>
                <a:defRPr/>
              </a:pPr>
              <a:t>52</a:t>
            </a:fld>
            <a:endParaRPr lang="en-US"/>
          </a:p>
        </p:txBody>
      </p:sp>
      <p:sp>
        <p:nvSpPr>
          <p:cNvPr id="6" name="5-Point Star 5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</a:t>
            </a:r>
            <a:r>
              <a:rPr lang="en-US" dirty="0" err="1" smtClean="0"/>
              <a:t>Dx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RA: particularly in the C spine can lead to spinal cord injuries, death if forced into hyper extension due to fragilely of the joints.</a:t>
            </a:r>
          </a:p>
          <a:p>
            <a:r>
              <a:rPr lang="en-US" dirty="0" smtClean="0"/>
              <a:t>Other types of headaches covered in </a:t>
            </a:r>
            <a:r>
              <a:rPr lang="en-US" dirty="0" err="1" smtClean="0"/>
              <a:t>Neuro</a:t>
            </a:r>
            <a:r>
              <a:rPr lang="en-US" dirty="0"/>
              <a:t>:</a:t>
            </a:r>
            <a:endParaRPr lang="en-US" dirty="0" smtClean="0"/>
          </a:p>
          <a:p>
            <a:pPr lvl="1"/>
            <a:r>
              <a:rPr lang="en-US" dirty="0" smtClean="0"/>
              <a:t>Migraines</a:t>
            </a:r>
          </a:p>
          <a:p>
            <a:pPr lvl="1"/>
            <a:r>
              <a:rPr lang="en-US" dirty="0" smtClean="0"/>
              <a:t>Cluster Headaches</a:t>
            </a:r>
          </a:p>
          <a:p>
            <a:pPr lvl="1"/>
            <a:r>
              <a:rPr lang="en-US" dirty="0" smtClean="0"/>
              <a:t>Postural Headaches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836B4B-7760-45B6-8A9E-4B32C81CAD04}" type="slidenum">
              <a:rPr lang="en-US" smtClean="0"/>
              <a:pPr>
                <a:defRPr/>
              </a:pPr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8740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US" smtClean="0"/>
              <a:t>           Cervical Spine: Radiology</a:t>
            </a:r>
            <a:br>
              <a:rPr lang="en-US" smtClean="0"/>
            </a:br>
            <a:r>
              <a:rPr lang="en-US" smtClean="0"/>
              <a:t>Typical Views			Special Views</a:t>
            </a:r>
          </a:p>
        </p:txBody>
      </p:sp>
      <p:sp>
        <p:nvSpPr>
          <p:cNvPr id="21507" name="Text Placeholder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Open Mouth View</a:t>
            </a:r>
          </a:p>
          <a:p>
            <a:pPr eaLnBrk="1" hangingPunct="1"/>
            <a:r>
              <a:rPr lang="en-US" smtClean="0"/>
              <a:t>AP view</a:t>
            </a:r>
          </a:p>
          <a:p>
            <a:pPr eaLnBrk="1" hangingPunct="1"/>
            <a:r>
              <a:rPr lang="en-US" smtClean="0"/>
              <a:t>Lateral View</a:t>
            </a:r>
          </a:p>
          <a:p>
            <a:pPr eaLnBrk="1" hangingPunct="1"/>
            <a:r>
              <a:rPr lang="en-US" smtClean="0"/>
              <a:t>Right Oblique</a:t>
            </a:r>
          </a:p>
          <a:p>
            <a:pPr eaLnBrk="1" hangingPunct="1"/>
            <a:r>
              <a:rPr lang="en-US" smtClean="0"/>
              <a:t>Left Oblique</a:t>
            </a:r>
          </a:p>
        </p:txBody>
      </p:sp>
      <p:sp>
        <p:nvSpPr>
          <p:cNvPr id="21508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Lateral Flexion</a:t>
            </a:r>
          </a:p>
          <a:p>
            <a:pPr eaLnBrk="1" hangingPunct="1"/>
            <a:r>
              <a:rPr lang="en-US" smtClean="0"/>
              <a:t>Lateral Extension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61615D-8FDB-4CBE-A573-7E0018504CEC}" type="slidenum">
              <a:rPr lang="en-US" smtClean="0"/>
              <a:pPr>
                <a:defRPr/>
              </a:pPr>
              <a:t>54</a:t>
            </a:fld>
            <a:endParaRPr lang="en-US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7B9899"/>
                </a:solidFill>
              </a:rPr>
              <a:t>Evaluation using ABCDS</a:t>
            </a:r>
          </a:p>
        </p:txBody>
      </p:sp>
      <p:sp>
        <p:nvSpPr>
          <p:cNvPr id="23555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Odontoid or Open Mouth View</a:t>
            </a:r>
          </a:p>
          <a:p>
            <a:pPr lvl="1" eaLnBrk="1" hangingPunct="1"/>
            <a:r>
              <a:rPr lang="en-US" dirty="0" smtClean="0"/>
              <a:t>Patient Position:  Supine, mouth open</a:t>
            </a:r>
          </a:p>
          <a:p>
            <a:pPr lvl="1" eaLnBrk="1" hangingPunct="1"/>
            <a:r>
              <a:rPr lang="en-US" dirty="0" smtClean="0"/>
              <a:t>Beam: directed downward into the open mouth</a:t>
            </a:r>
          </a:p>
          <a:p>
            <a:pPr lvl="1" eaLnBrk="1" hangingPunct="1"/>
            <a:r>
              <a:rPr lang="en-US" dirty="0" smtClean="0"/>
              <a:t>Film placed between posterior C-spine and </a:t>
            </a:r>
            <a:r>
              <a:rPr lang="en-US" dirty="0" smtClean="0"/>
              <a:t>table</a:t>
            </a:r>
          </a:p>
          <a:p>
            <a:pPr lvl="1" eaLnBrk="1" hangingPunct="1"/>
            <a:r>
              <a:rPr lang="en-US" dirty="0" smtClean="0"/>
              <a:t>-For Evaluating stability of upper cervical spine. 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C347AE-12FF-4FFA-A5A2-1F2854481336}" type="slidenum">
              <a:rPr lang="en-US"/>
              <a:pPr>
                <a:defRPr/>
              </a:pPr>
              <a:t>55</a:t>
            </a:fld>
            <a:endParaRPr lang="en-US"/>
          </a:p>
        </p:txBody>
      </p:sp>
      <p:pic>
        <p:nvPicPr>
          <p:cNvPr id="7" name="Picture 2" descr="CSpineOpenMouth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800600" y="2245972"/>
            <a:ext cx="4038600" cy="2932793"/>
          </a:xfrm>
        </p:spPr>
      </p:pic>
    </p:spTree>
  </p:cSld>
  <p:clrMapOvr>
    <a:masterClrMapping/>
  </p:clrMapOvr>
  <p:transition/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7B9899"/>
                </a:solidFill>
              </a:rPr>
              <a:t>Alignment: </a:t>
            </a:r>
          </a:p>
        </p:txBody>
      </p:sp>
      <p:sp>
        <p:nvSpPr>
          <p:cNvPr id="24579" name="Content Placeholder 3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pPr eaLnBrk="1" hangingPunct="1"/>
            <a:r>
              <a:rPr lang="en-US" smtClean="0"/>
              <a:t>Demonstrate odontoid and lateral masses of C1.  </a:t>
            </a:r>
          </a:p>
          <a:p>
            <a:pPr eaLnBrk="1" hangingPunct="1"/>
            <a:r>
              <a:rPr lang="en-US" smtClean="0"/>
              <a:t>Draw around the odontoid, and body of C2, draw the lateral masses of C1.</a:t>
            </a:r>
          </a:p>
          <a:p>
            <a:pPr eaLnBrk="1" hangingPunct="1"/>
            <a:r>
              <a:rPr lang="en-US" smtClean="0"/>
              <a:t>Look at the alignment between the lateral masses of C1 and the body of C2, these should match up</a:t>
            </a:r>
          </a:p>
          <a:p>
            <a:pPr eaLnBrk="1" hangingPunct="1"/>
            <a:r>
              <a:rPr lang="en-US" smtClean="0"/>
              <a:t>There shouldn’t be any overhanging edges laterally, if there is, this may suggest a burst fracture of C1</a:t>
            </a:r>
          </a:p>
          <a:p>
            <a:pPr eaLnBrk="1" hangingPunct="1"/>
            <a:r>
              <a:rPr lang="en-US" smtClean="0"/>
              <a:t>Look at the medial edges of the C1 lateral masses and the body of the dens, these should be symmetrical with the dens centered between them.</a:t>
            </a:r>
          </a:p>
          <a:p>
            <a:pPr eaLnBrk="1" hangingPunct="1"/>
            <a:endParaRPr lang="en-US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F1F8E1-081E-49B6-BF37-8FE9612F912A}" type="slidenum">
              <a:rPr lang="en-US"/>
              <a:pPr>
                <a:defRPr/>
              </a:pPr>
              <a:t>56</a:t>
            </a:fld>
            <a:endParaRPr lang="en-US"/>
          </a:p>
        </p:txBody>
      </p:sp>
      <p:sp>
        <p:nvSpPr>
          <p:cNvPr id="5" name="5-Point Star 4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7B9899"/>
                </a:solidFill>
              </a:rPr>
              <a:t>Bone Density and Dimension</a:t>
            </a:r>
          </a:p>
        </p:txBody>
      </p:sp>
      <p:sp>
        <p:nvSpPr>
          <p:cNvPr id="26627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Odontoid should have NO lucencies in superior portion, base, or vertebral body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Bones should have equal density, consistent with no unexpected lucencies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6B2C93-6762-47C2-A8EC-928E9D3F0DAF}" type="slidenum">
              <a:rPr lang="en-US"/>
              <a:pPr>
                <a:defRPr/>
              </a:pPr>
              <a:t>57</a:t>
            </a:fld>
            <a:endParaRPr lang="en-US"/>
          </a:p>
        </p:txBody>
      </p:sp>
      <p:pic>
        <p:nvPicPr>
          <p:cNvPr id="6" name="Picture 2" descr="CSpineOpenMouthLabelled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800600" y="2245972"/>
            <a:ext cx="4038600" cy="2932793"/>
          </a:xfrm>
        </p:spPr>
      </p:pic>
      <p:sp>
        <p:nvSpPr>
          <p:cNvPr id="7" name="5-Point Star 6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7B9899"/>
                </a:solidFill>
              </a:rPr>
              <a:t>Cartilage and Soft Tissue:</a:t>
            </a:r>
          </a:p>
        </p:txBody>
      </p:sp>
      <p:sp>
        <p:nvSpPr>
          <p:cNvPr id="27651" name="Content Placeholder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pPr eaLnBrk="1" hangingPunct="1"/>
            <a:r>
              <a:rPr lang="en-US" smtClean="0"/>
              <a:t>Cartilage:  No intervertebral disk, can evaluate facet joints.  These should be parallel and equally spaced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Soft Tissue:  not applicable in this view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87DB5E-2AD5-43DD-A790-D2C0AF7DE179}" type="slidenum">
              <a:rPr lang="en-US"/>
              <a:pPr>
                <a:defRPr/>
              </a:pPr>
              <a:t>58</a:t>
            </a:fld>
            <a:endParaRPr lang="en-US"/>
          </a:p>
        </p:txBody>
      </p:sp>
      <p:sp>
        <p:nvSpPr>
          <p:cNvPr id="5" name="5-Point Star 4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7B9899"/>
                </a:solidFill>
              </a:rPr>
              <a:t>AP View, Alignment</a:t>
            </a:r>
          </a:p>
        </p:txBody>
      </p:sp>
      <p:sp>
        <p:nvSpPr>
          <p:cNvPr id="28675" name="Content Placeholder 3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pPr eaLnBrk="1" hangingPunct="1"/>
            <a:r>
              <a:rPr lang="en-US" smtClean="0"/>
              <a:t>Patient Sitting or Supine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Assesses C3-C7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u="sng" smtClean="0"/>
              <a:t>Alignment: </a:t>
            </a:r>
          </a:p>
          <a:p>
            <a:pPr lvl="1" eaLnBrk="1" hangingPunct="1"/>
            <a:r>
              <a:rPr lang="en-US" smtClean="0"/>
              <a:t>Draw a vertical line superior to inferior along the spinous processes to assess segmental rotation – SP are bifid</a:t>
            </a:r>
          </a:p>
          <a:p>
            <a:pPr lvl="1" eaLnBrk="1" hangingPunct="1"/>
            <a:r>
              <a:rPr lang="en-US" smtClean="0"/>
              <a:t>Identify Pedicles: look for rotation </a:t>
            </a:r>
          </a:p>
          <a:p>
            <a:pPr lvl="1" eaLnBrk="1" hangingPunct="1"/>
            <a:r>
              <a:rPr lang="en-US" smtClean="0"/>
              <a:t>Vertebral Bodies: Size, C3-C7</a:t>
            </a:r>
          </a:p>
          <a:p>
            <a:pPr lvl="1" eaLnBrk="1" hangingPunct="1"/>
            <a:r>
              <a:rPr lang="en-US" smtClean="0"/>
              <a:t>Uncinate joints: for osteophyte formation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8C7226-6159-42EF-8697-216F0C522D07}" type="slidenum">
              <a:rPr lang="en-US"/>
              <a:pPr>
                <a:defRPr/>
              </a:pPr>
              <a:t>59</a:t>
            </a:fld>
            <a:endParaRPr lang="en-US"/>
          </a:p>
        </p:txBody>
      </p:sp>
      <p:sp>
        <p:nvSpPr>
          <p:cNvPr id="6" name="5-Point Star 5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7B9899"/>
                </a:solidFill>
              </a:rPr>
              <a:t>Importance</a:t>
            </a:r>
          </a:p>
        </p:txBody>
      </p:sp>
      <p:sp>
        <p:nvSpPr>
          <p:cNvPr id="20483" name="Content Placeholder 5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pPr eaLnBrk="1" hangingPunct="1"/>
            <a:r>
              <a:rPr lang="en-US" smtClean="0"/>
              <a:t>By following the Canadian Cervical Spine Rules, A clinician can be reasonably certain that a patient needs a radiograph of the cervical spine.</a:t>
            </a:r>
          </a:p>
          <a:p>
            <a:pPr eaLnBrk="1" hangingPunct="1"/>
            <a:r>
              <a:rPr lang="en-US" smtClean="0"/>
              <a:t>Sensitivity is high, - SnNout- therefore, if following these rules and the tests are negative, and you send the patient for a radiograph, only 1% will have a fracture.  99% will not have a fracture.  </a:t>
            </a:r>
          </a:p>
          <a:p>
            <a:pPr eaLnBrk="1" hangingPunct="1"/>
            <a:r>
              <a:rPr lang="en-US" smtClean="0"/>
              <a:t>Specificity is mid range  - SpPin -  therefore, if the tests are positive, you send the patient for a radiograph, only 45% will have a fracture.  </a:t>
            </a:r>
          </a:p>
          <a:p>
            <a:pPr eaLnBrk="1" hangingPunct="1"/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E1F2B3-CB94-4DFC-8639-C6BE204A8824}" type="slidenum">
              <a:rPr lang="en-US"/>
              <a:pPr>
                <a:defRPr/>
              </a:pPr>
              <a:t>6</a:t>
            </a:fld>
            <a:endParaRPr lang="en-US"/>
          </a:p>
        </p:txBody>
      </p:sp>
      <p:pic>
        <p:nvPicPr>
          <p:cNvPr id="5" name="Picture 3" descr="C:\Users\brodda\AppData\Local\Microsoft\Windows\Temporary Internet Files\Content.IE5\XPV5T6FO\MC90037014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0"/>
            <a:ext cx="990600" cy="13036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SpineAP"/>
          <p:cNvPicPr>
            <a:picLocks noGrp="1" noChangeAspect="1" noChangeArrowheads="1"/>
          </p:cNvPicPr>
          <p:nvPr>
            <p:ph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990600" y="304800"/>
            <a:ext cx="7262813" cy="5645150"/>
          </a:xfr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BF845D-A8AA-4048-A287-6E77F4A69EA5}" type="slidenum">
              <a:rPr lang="en-US" smtClean="0"/>
              <a:pPr>
                <a:defRPr/>
              </a:pPr>
              <a:t>60</a:t>
            </a:fld>
            <a:endParaRPr lang="en-US"/>
          </a:p>
        </p:txBody>
      </p:sp>
      <p:cxnSp>
        <p:nvCxnSpPr>
          <p:cNvPr id="4" name="Straight Arrow Connector 3"/>
          <p:cNvCxnSpPr/>
          <p:nvPr/>
        </p:nvCxnSpPr>
        <p:spPr>
          <a:xfrm flipH="1">
            <a:off x="4800600" y="685800"/>
            <a:ext cx="2362200" cy="838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CSpineAPLabelled"/>
          <p:cNvPicPr>
            <a:picLocks noGrp="1" noChangeAspect="1" noChangeArrowheads="1"/>
          </p:cNvPicPr>
          <p:nvPr>
            <p:ph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152400" y="152400"/>
            <a:ext cx="8763000" cy="6553200"/>
          </a:xfr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D15A82-ADCD-407E-91C5-A30056275706}" type="slidenum">
              <a:rPr lang="en-US" smtClean="0"/>
              <a:pPr>
                <a:defRPr/>
              </a:pPr>
              <a:t>61</a:t>
            </a:fld>
            <a:endParaRPr lang="en-US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7B9899"/>
                </a:solidFill>
              </a:rPr>
              <a:t>Bone Density and Dimension</a:t>
            </a:r>
          </a:p>
        </p:txBody>
      </p:sp>
      <p:sp>
        <p:nvSpPr>
          <p:cNvPr id="31747" name="Content Placeholder 3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pPr eaLnBrk="1" hangingPunct="1"/>
            <a:r>
              <a:rPr lang="en-US" smtClean="0"/>
              <a:t>Evaluate each pedicle and vertebral body for a change in density or dimensions.  Compare with segments above and below to see if there are any asymmetries in size or position and measure horizontal and vertical dimensions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D582D3-0D2C-41E2-AC55-57368E7C978F}" type="slidenum">
              <a:rPr lang="en-US"/>
              <a:pPr>
                <a:defRPr/>
              </a:pPr>
              <a:t>62</a:t>
            </a:fld>
            <a:endParaRPr lang="en-US"/>
          </a:p>
        </p:txBody>
      </p:sp>
      <p:sp>
        <p:nvSpPr>
          <p:cNvPr id="6" name="5-Point Star 5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7B9899"/>
                </a:solidFill>
              </a:rPr>
              <a:t>Cartilage and Soft Tissue</a:t>
            </a:r>
          </a:p>
        </p:txBody>
      </p:sp>
      <p:sp>
        <p:nvSpPr>
          <p:cNvPr id="32771" name="Content Placeholder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pPr eaLnBrk="1" hangingPunct="1"/>
            <a:r>
              <a:rPr lang="en-US" smtClean="0"/>
              <a:t>Cartilage:  evaluated on lateral view, not assessed in AP view</a:t>
            </a:r>
          </a:p>
          <a:p>
            <a:pPr eaLnBrk="1" hangingPunct="1"/>
            <a:r>
              <a:rPr lang="en-US" smtClean="0"/>
              <a:t>Soft Tissue:  identify bottle shaped trachea</a:t>
            </a:r>
          </a:p>
          <a:p>
            <a:pPr lvl="1" eaLnBrk="1" hangingPunct="1"/>
            <a:r>
              <a:rPr lang="en-US" smtClean="0"/>
              <a:t>Should be mid line, if not mid line, it may indicate the presence of a tumor, pneumothorax or hemothorax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B27C08-A4EC-4DB3-B06A-69DE1BFFDECD}" type="slidenum">
              <a:rPr lang="en-US"/>
              <a:pPr>
                <a:defRPr/>
              </a:pPr>
              <a:t>63</a:t>
            </a:fld>
            <a:endParaRPr lang="en-US"/>
          </a:p>
        </p:txBody>
      </p:sp>
      <p:sp>
        <p:nvSpPr>
          <p:cNvPr id="5" name="5-Point Star 4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7B9899"/>
                </a:solidFill>
              </a:rPr>
              <a:t>Lateral View, Alignment</a:t>
            </a:r>
          </a:p>
        </p:txBody>
      </p:sp>
      <p:sp>
        <p:nvSpPr>
          <p:cNvPr id="33795" name="Content Placeholder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pPr eaLnBrk="1" hangingPunct="1"/>
            <a:r>
              <a:rPr lang="en-US" dirty="0" smtClean="0"/>
              <a:t>Patient Position</a:t>
            </a:r>
          </a:p>
          <a:p>
            <a:pPr lvl="1" eaLnBrk="1" hangingPunct="1"/>
            <a:r>
              <a:rPr lang="en-US" dirty="0" smtClean="0"/>
              <a:t>Lateral standing</a:t>
            </a:r>
          </a:p>
          <a:p>
            <a:pPr lvl="1" eaLnBrk="1" hangingPunct="1"/>
            <a:r>
              <a:rPr lang="en-US" dirty="0" smtClean="0"/>
              <a:t>Supine cross table view</a:t>
            </a:r>
          </a:p>
          <a:p>
            <a:pPr eaLnBrk="1" hangingPunct="1"/>
            <a:r>
              <a:rPr lang="en-US" u="sng" dirty="0" smtClean="0"/>
              <a:t>Alignment:</a:t>
            </a:r>
          </a:p>
          <a:p>
            <a:pPr lvl="1" eaLnBrk="1" hangingPunct="1"/>
            <a:r>
              <a:rPr lang="en-US" dirty="0" smtClean="0"/>
              <a:t>Line 1: anterior borders of vertebral bodies</a:t>
            </a:r>
          </a:p>
          <a:p>
            <a:pPr lvl="1" eaLnBrk="1" hangingPunct="1"/>
            <a:r>
              <a:rPr lang="en-US" dirty="0" smtClean="0"/>
              <a:t>Line 2: posterior borders of vertebral bodies</a:t>
            </a:r>
          </a:p>
          <a:p>
            <a:pPr lvl="1" eaLnBrk="1" hangingPunct="1"/>
            <a:r>
              <a:rPr lang="en-US" dirty="0" smtClean="0"/>
              <a:t>Line 3: </a:t>
            </a:r>
            <a:r>
              <a:rPr lang="en-US" dirty="0" err="1" smtClean="0"/>
              <a:t>spinolaminar</a:t>
            </a:r>
            <a:r>
              <a:rPr lang="en-US" dirty="0" smtClean="0"/>
              <a:t> line: junction of lamina at the </a:t>
            </a:r>
            <a:r>
              <a:rPr lang="en-US" dirty="0" err="1" smtClean="0"/>
              <a:t>spinous</a:t>
            </a:r>
            <a:r>
              <a:rPr lang="en-US" dirty="0" smtClean="0"/>
              <a:t> processes</a:t>
            </a:r>
          </a:p>
          <a:p>
            <a:pPr lvl="1" eaLnBrk="1" hangingPunct="1"/>
            <a:r>
              <a:rPr lang="en-US" dirty="0" smtClean="0"/>
              <a:t>These </a:t>
            </a:r>
            <a:r>
              <a:rPr lang="en-US" b="1" u="sng" dirty="0" smtClean="0"/>
              <a:t>three lines </a:t>
            </a:r>
            <a:r>
              <a:rPr lang="en-US" dirty="0" smtClean="0"/>
              <a:t>help to assess for several types of pathologies that can be found on this view such as </a:t>
            </a:r>
            <a:r>
              <a:rPr lang="en-US" dirty="0" err="1" smtClean="0"/>
              <a:t>spondylolisthesis</a:t>
            </a:r>
            <a:r>
              <a:rPr lang="en-US" dirty="0" smtClean="0"/>
              <a:t> or burst fractures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BDEF92-E59E-46EF-8966-A6940436B28C}" type="slidenum">
              <a:rPr lang="en-US"/>
              <a:pPr>
                <a:defRPr/>
              </a:pPr>
              <a:t>64</a:t>
            </a:fld>
            <a:endParaRPr lang="en-US"/>
          </a:p>
        </p:txBody>
      </p:sp>
      <p:sp>
        <p:nvSpPr>
          <p:cNvPr id="5" name="5-Point Star 4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7B9899"/>
                </a:solidFill>
              </a:rPr>
              <a:t>Alignment cont.</a:t>
            </a:r>
          </a:p>
        </p:txBody>
      </p:sp>
      <p:sp>
        <p:nvSpPr>
          <p:cNvPr id="34819" name="Content Placeholder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pPr eaLnBrk="1" hangingPunct="1"/>
            <a:r>
              <a:rPr lang="en-US" smtClean="0"/>
              <a:t>Check for the normal lordosis: </a:t>
            </a:r>
          </a:p>
          <a:p>
            <a:pPr lvl="1" eaLnBrk="1" hangingPunct="1"/>
            <a:r>
              <a:rPr lang="en-US" smtClean="0"/>
              <a:t>Flat C spine:  indicates muscle spasms from trauma</a:t>
            </a:r>
          </a:p>
          <a:p>
            <a:pPr lvl="1" eaLnBrk="1" hangingPunct="1"/>
            <a:r>
              <a:rPr lang="en-US" smtClean="0"/>
              <a:t>Increased lordosis:  </a:t>
            </a:r>
          </a:p>
          <a:p>
            <a:pPr lvl="1" eaLnBrk="1" hangingPunct="1"/>
            <a:r>
              <a:rPr lang="en-US" smtClean="0"/>
              <a:t>Kyphosis:  anterior segmental compression fracture</a:t>
            </a:r>
          </a:p>
          <a:p>
            <a:pPr eaLnBrk="1" hangingPunct="1"/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78C545-042E-46CE-B9BB-34CC912A47FF}" type="slidenum">
              <a:rPr lang="en-US"/>
              <a:pPr>
                <a:defRPr/>
              </a:pPr>
              <a:t>65</a:t>
            </a:fld>
            <a:endParaRPr lang="en-US"/>
          </a:p>
        </p:txBody>
      </p:sp>
      <p:sp>
        <p:nvSpPr>
          <p:cNvPr id="5" name="5-Point Star 4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3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34400" cy="758825"/>
          </a:xfrm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5843" name="Content Placeholder 4"/>
          <p:cNvSpPr>
            <a:spLocks noGrp="1"/>
          </p:cNvSpPr>
          <p:nvPr>
            <p:ph sz="half" idx="1"/>
          </p:nvPr>
        </p:nvSpPr>
        <p:spPr>
          <a:xfrm>
            <a:off x="301625" y="1371600"/>
            <a:ext cx="4038600" cy="4681538"/>
          </a:xfrm>
        </p:spPr>
        <p:txBody>
          <a:bodyPr/>
          <a:lstStyle/>
          <a:p>
            <a:pPr eaLnBrk="1" hangingPunct="1"/>
            <a:r>
              <a:rPr lang="en-US" smtClean="0"/>
              <a:t>ADI:  Atlantodens Interval:  space MUST not exceed 3 mm.  Any greater distance and this must be evaluated by a physician for C1 or C2 instabilities.  </a:t>
            </a:r>
          </a:p>
          <a:p>
            <a:pPr eaLnBrk="1" hangingPunct="1"/>
            <a:endParaRPr lang="en-US" smtClean="0"/>
          </a:p>
        </p:txBody>
      </p:sp>
      <p:pic>
        <p:nvPicPr>
          <p:cNvPr id="35844" name="Content Placeholder 12" descr="84611-93546-302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800600" y="2198688"/>
            <a:ext cx="4038600" cy="3028950"/>
          </a:xfrm>
        </p:spPr>
      </p:pic>
      <p:sp>
        <p:nvSpPr>
          <p:cNvPr id="35845" name="TextBox 13"/>
          <p:cNvSpPr txBox="1">
            <a:spLocks noChangeArrowheads="1"/>
          </p:cNvSpPr>
          <p:nvPr/>
        </p:nvSpPr>
        <p:spPr bwMode="auto">
          <a:xfrm>
            <a:off x="4114800" y="5715000"/>
            <a:ext cx="46370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Georgia" pitchFamily="18" charset="0"/>
                <a:hlinkClick r:id="rId3"/>
              </a:rPr>
              <a:t>emedicine.medscape.com/article/93546-media</a:t>
            </a:r>
            <a:endParaRPr lang="en-US">
              <a:latin typeface="Georgia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6D2791-5F84-462C-A4A2-8A51C13F5802}" type="slidenum">
              <a:rPr lang="en-US"/>
              <a:pPr>
                <a:defRPr/>
              </a:pPr>
              <a:t>66</a:t>
            </a:fld>
            <a:endParaRPr lang="en-US"/>
          </a:p>
        </p:txBody>
      </p:sp>
      <p:pic>
        <p:nvPicPr>
          <p:cNvPr id="7" name="Picture 3" descr="C:\Users\brodda\AppData\Local\Microsoft\Windows\Temporary Internet Files\Content.IE5\XPV5T6FO\MC90037014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152400"/>
            <a:ext cx="990600" cy="13036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7B9899"/>
                </a:solidFill>
              </a:rPr>
              <a:t>Alignment cont.  </a:t>
            </a:r>
          </a:p>
        </p:txBody>
      </p:sp>
      <p:sp>
        <p:nvSpPr>
          <p:cNvPr id="36867" name="Content Placeholder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pPr eaLnBrk="1" hangingPunct="1"/>
            <a:r>
              <a:rPr lang="en-US" smtClean="0"/>
              <a:t>Look at the margins of each vertebrae for possible osteophyte formation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Evaluate the facet joints and look for possible osteophyte formation</a:t>
            </a:r>
          </a:p>
          <a:p>
            <a:pPr eaLnBrk="1" hangingPunct="1"/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CA333D-0B3E-4E2F-8438-2710EA19D6E1}" type="slidenum">
              <a:rPr lang="en-US"/>
              <a:pPr>
                <a:defRPr/>
              </a:pPr>
              <a:t>67</a:t>
            </a:fld>
            <a:endParaRPr lang="en-US"/>
          </a:p>
        </p:txBody>
      </p:sp>
      <p:sp>
        <p:nvSpPr>
          <p:cNvPr id="5" name="5-Point Star 4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7891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US" sz="2600" smtClean="0"/>
          </a:p>
        </p:txBody>
      </p:sp>
      <p:sp>
        <p:nvSpPr>
          <p:cNvPr id="37892" name="Rectangle 6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endParaRPr lang="en-US" sz="2600" smtClean="0"/>
          </a:p>
        </p:txBody>
      </p:sp>
      <p:pic>
        <p:nvPicPr>
          <p:cNvPr id="37893" name="Picture 7" descr="C spine lateral vie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304800"/>
            <a:ext cx="8077200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C8D6A2-BB72-4396-83ED-65261EF7FA9E}" type="slidenum">
              <a:rPr lang="en-US" smtClean="0"/>
              <a:pPr>
                <a:defRPr/>
              </a:pPr>
              <a:t>68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7B9899"/>
                </a:solidFill>
              </a:rPr>
              <a:t>Bone Density and Dimensions</a:t>
            </a:r>
          </a:p>
        </p:txBody>
      </p:sp>
      <p:sp>
        <p:nvSpPr>
          <p:cNvPr id="38915" name="Content Placeholder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pPr eaLnBrk="1" hangingPunct="1"/>
            <a:r>
              <a:rPr lang="en-US" smtClean="0"/>
              <a:t>Evaluate the density of each cervical vertebrae for changes in density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Measure the vertebral body height anteriorly and posteriorly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C30601-F059-460F-98F9-67D55BC37E79}" type="slidenum">
              <a:rPr lang="en-US"/>
              <a:pPr>
                <a:defRPr/>
              </a:pPr>
              <a:t>69</a:t>
            </a:fld>
            <a:endParaRPr lang="en-US"/>
          </a:p>
        </p:txBody>
      </p:sp>
      <p:sp>
        <p:nvSpPr>
          <p:cNvPr id="5" name="5-Point Star 4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7B9899"/>
                </a:solidFill>
              </a:rPr>
              <a:t>Fractures of the Cervical Spine 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</a:pPr>
            <a:r>
              <a:rPr lang="en-US" sz="2800" smtClean="0">
                <a:solidFill>
                  <a:schemeClr val="hlink"/>
                </a:solidFill>
              </a:rPr>
              <a:t>Musculoskeletal Practice Pattern G</a:t>
            </a:r>
            <a:r>
              <a:rPr lang="en-US" sz="2800" smtClean="0"/>
              <a:t> </a:t>
            </a:r>
          </a:p>
          <a:p>
            <a:pPr marL="609600" indent="-609600" eaLnBrk="1" hangingPunct="1">
              <a:lnSpc>
                <a:spcPct val="80000"/>
              </a:lnSpc>
            </a:pPr>
            <a:endParaRPr lang="en-US" sz="2800" smtClean="0"/>
          </a:p>
          <a:p>
            <a:pPr marL="609600" indent="-609600" eaLnBrk="1" hangingPunct="1">
              <a:lnSpc>
                <a:spcPct val="80000"/>
              </a:lnSpc>
            </a:pPr>
            <a:r>
              <a:rPr lang="en-US" sz="2800" smtClean="0"/>
              <a:t>75% of all spine fractures occur in the cervical spine due to the instability of the atlanto-occipital joints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F0E9A6-E0CB-4472-88DF-95A7B8D92BBA}" type="slidenum">
              <a:rPr lang="en-US"/>
              <a:pPr>
                <a:defRPr/>
              </a:pPr>
              <a:t>7</a:t>
            </a:fld>
            <a:endParaRPr lang="en-US"/>
          </a:p>
        </p:txBody>
      </p:sp>
      <p:pic>
        <p:nvPicPr>
          <p:cNvPr id="5" name="Picture 3" descr="C:\Users\brodda\AppData\Local\Microsoft\Windows\Temporary Internet Files\Content.IE5\XPV5T6FO\MC90037014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52400"/>
            <a:ext cx="990600" cy="1303630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34400" cy="758825"/>
          </a:xfrm>
        </p:spPr>
        <p:txBody>
          <a:bodyPr/>
          <a:lstStyle/>
          <a:p>
            <a:pPr eaLnBrk="1" hangingPunct="1"/>
            <a:r>
              <a:rPr lang="en-US" smtClean="0"/>
              <a:t>Cartilage and Soft Tissue</a:t>
            </a:r>
          </a:p>
        </p:txBody>
      </p:sp>
      <p:sp>
        <p:nvSpPr>
          <p:cNvPr id="39939" name="Content Placeholder 3"/>
          <p:cNvSpPr>
            <a:spLocks noGrp="1"/>
          </p:cNvSpPr>
          <p:nvPr>
            <p:ph sz="half" idx="1"/>
          </p:nvPr>
        </p:nvSpPr>
        <p:spPr>
          <a:xfrm>
            <a:off x="301625" y="1371600"/>
            <a:ext cx="4038600" cy="4681538"/>
          </a:xfrm>
        </p:spPr>
        <p:txBody>
          <a:bodyPr/>
          <a:lstStyle/>
          <a:p>
            <a:pPr eaLnBrk="1" hangingPunct="1"/>
            <a:r>
              <a:rPr lang="en-US" u="sng" smtClean="0"/>
              <a:t>Cartilage: </a:t>
            </a:r>
            <a:endParaRPr lang="en-US" smtClean="0"/>
          </a:p>
          <a:p>
            <a:pPr lvl="1" eaLnBrk="1" hangingPunct="1"/>
            <a:r>
              <a:rPr lang="en-US" smtClean="0"/>
              <a:t>Assess disk height</a:t>
            </a:r>
          </a:p>
        </p:txBody>
      </p:sp>
      <p:sp>
        <p:nvSpPr>
          <p:cNvPr id="39940" name="Content Placeholder 4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538"/>
          </a:xfrm>
        </p:spPr>
        <p:txBody>
          <a:bodyPr/>
          <a:lstStyle/>
          <a:p>
            <a:pPr eaLnBrk="1" hangingPunct="1"/>
            <a:r>
              <a:rPr lang="en-US" u="sng" smtClean="0"/>
              <a:t>Soft Tissue:</a:t>
            </a:r>
            <a:r>
              <a:rPr lang="en-US" smtClean="0"/>
              <a:t>  </a:t>
            </a:r>
          </a:p>
          <a:p>
            <a:pPr lvl="1" eaLnBrk="1" hangingPunct="1"/>
            <a:r>
              <a:rPr lang="en-US" smtClean="0"/>
              <a:t>Prevertebral tissue</a:t>
            </a:r>
          </a:p>
          <a:p>
            <a:pPr lvl="1" eaLnBrk="1" hangingPunct="1"/>
            <a:r>
              <a:rPr lang="en-US" smtClean="0"/>
              <a:t>Fanning of cervical vertebrae may demonstrate interspinous ligaments</a:t>
            </a:r>
          </a:p>
          <a:p>
            <a:pPr lvl="1" eaLnBrk="1" hangingPunct="1"/>
            <a:r>
              <a:rPr lang="en-US" smtClean="0"/>
              <a:t>Retropharyngeal space  should measure 7mm or less</a:t>
            </a:r>
          </a:p>
          <a:p>
            <a:pPr lvl="1" eaLnBrk="1" hangingPunct="1"/>
            <a:endParaRPr lang="en-US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2E1701-25D5-40DD-881F-8C3BD07DC4C1}" type="slidenum">
              <a:rPr lang="en-US"/>
              <a:pPr>
                <a:defRPr/>
              </a:pPr>
              <a:t>70</a:t>
            </a:fld>
            <a:endParaRPr lang="en-US"/>
          </a:p>
        </p:txBody>
      </p:sp>
      <p:sp>
        <p:nvSpPr>
          <p:cNvPr id="7" name="5-Point Star 6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34400" cy="758825"/>
          </a:xfrm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40963" name="Content Placeholder 2"/>
          <p:cNvSpPr>
            <a:spLocks noGrp="1"/>
          </p:cNvSpPr>
          <p:nvPr>
            <p:ph sz="half" idx="1"/>
          </p:nvPr>
        </p:nvSpPr>
        <p:spPr>
          <a:xfrm>
            <a:off x="301625" y="1371600"/>
            <a:ext cx="4038600" cy="4681538"/>
          </a:xfrm>
        </p:spPr>
        <p:txBody>
          <a:bodyPr/>
          <a:lstStyle/>
          <a:p>
            <a:pPr eaLnBrk="1" hangingPunct="1"/>
            <a:r>
              <a:rPr lang="en-US" dirty="0" smtClean="0"/>
              <a:t>Retropharyngeal space: measure less than 7 mm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Space between C2 anterior vertebral body and the posterior pharyngeal wall</a:t>
            </a:r>
          </a:p>
        </p:txBody>
      </p:sp>
      <p:sp>
        <p:nvSpPr>
          <p:cNvPr id="4096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538"/>
          </a:xfrm>
        </p:spPr>
        <p:txBody>
          <a:bodyPr/>
          <a:lstStyle/>
          <a:p>
            <a:pPr eaLnBrk="1" hangingPunct="1"/>
            <a:r>
              <a:rPr lang="en-US" dirty="0" err="1" smtClean="0"/>
              <a:t>Retrotracheal</a:t>
            </a:r>
            <a:r>
              <a:rPr lang="en-US" dirty="0" smtClean="0"/>
              <a:t> space: should measure no more than 22 mm in adults and 14 mm in children </a:t>
            </a:r>
          </a:p>
          <a:p>
            <a:pPr eaLnBrk="1" hangingPunct="1"/>
            <a:r>
              <a:rPr lang="en-US" dirty="0" smtClean="0"/>
              <a:t>Space between C6 anterior vertebral body and the posterior tracheal wall</a:t>
            </a:r>
          </a:p>
          <a:p>
            <a:pPr eaLnBrk="1" hangingPunct="1"/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5C3877-67CB-4A7C-ADDA-C61058691828}" type="slidenum">
              <a:rPr lang="en-US"/>
              <a:pPr>
                <a:defRPr/>
              </a:pPr>
              <a:t>71</a:t>
            </a:fld>
            <a:endParaRPr lang="en-US"/>
          </a:p>
        </p:txBody>
      </p:sp>
      <p:pic>
        <p:nvPicPr>
          <p:cNvPr id="6" name="Picture 3" descr="C:\Users\brodda\AppData\Local\Microsoft\Windows\Temporary Internet Files\Content.IE5\XPV5T6FO\MC90037014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52400"/>
            <a:ext cx="990600" cy="13036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34400" cy="758825"/>
          </a:xfrm>
        </p:spPr>
        <p:txBody>
          <a:bodyPr/>
          <a:lstStyle/>
          <a:p>
            <a:pPr eaLnBrk="1" hangingPunct="1"/>
            <a:r>
              <a:rPr lang="en-US" smtClean="0"/>
              <a:t>Oblique Radiographs</a:t>
            </a:r>
          </a:p>
        </p:txBody>
      </p:sp>
      <p:sp>
        <p:nvSpPr>
          <p:cNvPr id="41987" name="Content Placeholder 2"/>
          <p:cNvSpPr>
            <a:spLocks noGrp="1"/>
          </p:cNvSpPr>
          <p:nvPr>
            <p:ph sz="half" idx="1"/>
          </p:nvPr>
        </p:nvSpPr>
        <p:spPr>
          <a:xfrm>
            <a:off x="301625" y="1371600"/>
            <a:ext cx="4038600" cy="4681538"/>
          </a:xfrm>
        </p:spPr>
        <p:txBody>
          <a:bodyPr/>
          <a:lstStyle/>
          <a:p>
            <a:pPr eaLnBrk="1" hangingPunct="1"/>
            <a:r>
              <a:rPr lang="en-US" smtClean="0"/>
              <a:t>Patient Position: </a:t>
            </a:r>
          </a:p>
          <a:p>
            <a:pPr lvl="1" eaLnBrk="1" hangingPunct="1"/>
            <a:r>
              <a:rPr lang="en-US" smtClean="0"/>
              <a:t>Posterioanterior or Anterioposterior</a:t>
            </a:r>
          </a:p>
          <a:p>
            <a:pPr lvl="1" eaLnBrk="1" hangingPunct="1"/>
            <a:r>
              <a:rPr lang="en-US" smtClean="0"/>
              <a:t>Standing, sitting, or supine</a:t>
            </a:r>
          </a:p>
          <a:p>
            <a:pPr lvl="1" eaLnBrk="1" hangingPunct="1"/>
            <a:r>
              <a:rPr lang="en-US" smtClean="0"/>
              <a:t>Patient rotated 45 dg to one side and demonstrates opposite side neural foramina</a:t>
            </a:r>
          </a:p>
        </p:txBody>
      </p:sp>
      <p:sp>
        <p:nvSpPr>
          <p:cNvPr id="41988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538"/>
          </a:xfrm>
        </p:spPr>
        <p:txBody>
          <a:bodyPr/>
          <a:lstStyle/>
          <a:p>
            <a:pPr eaLnBrk="1" hangingPunct="1"/>
            <a:r>
              <a:rPr lang="en-US" smtClean="0"/>
              <a:t>Primarily used to evaluate the intervertebral foramina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969AA1-A336-41D2-9106-54C23AA60C36}" type="slidenum">
              <a:rPr lang="en-US"/>
              <a:pPr>
                <a:defRPr/>
              </a:pPr>
              <a:t>72</a:t>
            </a:fld>
            <a:endParaRPr lang="en-US"/>
          </a:p>
        </p:txBody>
      </p:sp>
      <p:sp>
        <p:nvSpPr>
          <p:cNvPr id="6" name="5-Point Star 5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7B9899"/>
                </a:solidFill>
              </a:rPr>
              <a:t>Alignment</a:t>
            </a:r>
          </a:p>
        </p:txBody>
      </p:sp>
      <p:sp>
        <p:nvSpPr>
          <p:cNvPr id="43011" name="Content Placeholder 4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pPr eaLnBrk="1" hangingPunct="1"/>
            <a:r>
              <a:rPr lang="en-US" smtClean="0"/>
              <a:t>Evaluate both oblique views and compare side to side</a:t>
            </a:r>
          </a:p>
          <a:p>
            <a:pPr eaLnBrk="1" hangingPunct="1"/>
            <a:r>
              <a:rPr lang="en-US" smtClean="0"/>
              <a:t>Draw each foramen on the oblique radiograph, evaluate for narrowing of the foramen, osteophyte formation, and anterior movement of one vertebrae over the other</a:t>
            </a:r>
          </a:p>
          <a:p>
            <a:pPr eaLnBrk="1" hangingPunct="1"/>
            <a:r>
              <a:rPr lang="en-US" smtClean="0"/>
              <a:t>Can also look at the pedicles and laminae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21B225-86D8-497A-B6D6-053A0F3923F8}" type="slidenum">
              <a:rPr lang="en-US"/>
              <a:pPr>
                <a:defRPr/>
              </a:pPr>
              <a:t>73</a:t>
            </a:fld>
            <a:endParaRPr lang="en-US"/>
          </a:p>
        </p:txBody>
      </p:sp>
      <p:sp>
        <p:nvSpPr>
          <p:cNvPr id="5" name="5-Point Star 4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301625" y="1524000"/>
            <a:ext cx="4040188" cy="7334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791075" y="1524000"/>
            <a:ext cx="4041775" cy="73183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/>
          </a:p>
        </p:txBody>
      </p:sp>
      <p:pic>
        <p:nvPicPr>
          <p:cNvPr id="44036" name="Picture 2" descr="CSpineLAO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295400" y="2708275"/>
            <a:ext cx="2212975" cy="3886200"/>
          </a:xfrm>
        </p:spPr>
      </p:pic>
      <p:pic>
        <p:nvPicPr>
          <p:cNvPr id="44037" name="Picture 2" descr="CSpineLAOLabelled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732463" y="2471738"/>
            <a:ext cx="2174875" cy="3821112"/>
          </a:xfrm>
        </p:spPr>
      </p:pic>
      <p:sp>
        <p:nvSpPr>
          <p:cNvPr id="44038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Left Oblique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11E2B8-F2F2-42C5-BC5D-F219CCC866FF}" type="slidenum">
              <a:rPr lang="en-US"/>
              <a:pPr>
                <a:defRPr/>
              </a:pPr>
              <a:t>74</a:t>
            </a:fld>
            <a:endParaRPr lang="en-US"/>
          </a:p>
        </p:txBody>
      </p:sp>
      <p:sp>
        <p:nvSpPr>
          <p:cNvPr id="9" name="5-Point Star 8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301625" y="1524000"/>
            <a:ext cx="4040188" cy="7334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791075" y="1524000"/>
            <a:ext cx="4041775" cy="73183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/>
          </a:p>
        </p:txBody>
      </p:sp>
      <p:pic>
        <p:nvPicPr>
          <p:cNvPr id="45060" name="Picture 2" descr="CSpineRAO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22363" y="2708275"/>
            <a:ext cx="2559050" cy="3886200"/>
          </a:xfrm>
        </p:spPr>
      </p:pic>
      <p:pic>
        <p:nvPicPr>
          <p:cNvPr id="45061" name="Picture 2" descr="CSpineRAOLabelled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561013" y="2471738"/>
            <a:ext cx="2517775" cy="3821112"/>
          </a:xfrm>
        </p:spPr>
      </p:pic>
      <p:sp>
        <p:nvSpPr>
          <p:cNvPr id="45062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Right Oblique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E67165-B132-4022-9E62-F06C9D4E584B}" type="slidenum">
              <a:rPr lang="en-US"/>
              <a:pPr>
                <a:defRPr/>
              </a:pPr>
              <a:t>75</a:t>
            </a:fld>
            <a:endParaRPr lang="en-US"/>
          </a:p>
        </p:txBody>
      </p:sp>
      <p:sp>
        <p:nvSpPr>
          <p:cNvPr id="9" name="5-Point Star 8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34400" cy="758825"/>
          </a:xfrm>
        </p:spPr>
        <p:txBody>
          <a:bodyPr/>
          <a:lstStyle/>
          <a:p>
            <a:pPr eaLnBrk="1" hangingPunct="1"/>
            <a:r>
              <a:rPr lang="en-US" smtClean="0"/>
              <a:t>Special Views</a:t>
            </a:r>
          </a:p>
        </p:txBody>
      </p:sp>
      <p:sp>
        <p:nvSpPr>
          <p:cNvPr id="46083" name="Content Placeholder 6"/>
          <p:cNvSpPr>
            <a:spLocks noGrp="1"/>
          </p:cNvSpPr>
          <p:nvPr>
            <p:ph sz="half" idx="1"/>
          </p:nvPr>
        </p:nvSpPr>
        <p:spPr>
          <a:xfrm>
            <a:off x="301625" y="1371600"/>
            <a:ext cx="4038600" cy="4681538"/>
          </a:xfrm>
        </p:spPr>
        <p:txBody>
          <a:bodyPr/>
          <a:lstStyle/>
          <a:p>
            <a:pPr eaLnBrk="1" hangingPunct="1"/>
            <a:r>
              <a:rPr lang="en-US" smtClean="0"/>
              <a:t>Lateral Flexion and Extension Stress Views:  observe joint alignment with movement, largely replaced with fluoroscopy as you can watch the movement occur</a:t>
            </a:r>
          </a:p>
        </p:txBody>
      </p:sp>
      <p:sp>
        <p:nvSpPr>
          <p:cNvPr id="46084" name="Content Placeholder 7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538"/>
          </a:xfrm>
        </p:spPr>
        <p:txBody>
          <a:bodyPr/>
          <a:lstStyle/>
          <a:p>
            <a:pPr eaLnBrk="1" hangingPunct="1"/>
            <a:r>
              <a:rPr lang="en-US" smtClean="0"/>
              <a:t>Pillar View:  view the lateral masses of the cervical vertebrae, patient is turned to one side about 45 dg and extended about 30 dg.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4F04FB-AD98-4B83-AF55-CF45B942C19A}" type="slidenum">
              <a:rPr lang="en-US"/>
              <a:pPr>
                <a:defRPr/>
              </a:pPr>
              <a:t>76</a:t>
            </a:fld>
            <a:endParaRPr lang="en-US"/>
          </a:p>
        </p:txBody>
      </p:sp>
      <p:pic>
        <p:nvPicPr>
          <p:cNvPr id="6" name="Picture 3" descr="C:\Users\brodda\AppData\Local\Microsoft\Windows\Temporary Internet Files\Content.IE5\XPV5T6FO\MC90037014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52400"/>
            <a:ext cx="990600" cy="13036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le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34400" cy="758825"/>
          </a:xfrm>
        </p:spPr>
        <p:txBody>
          <a:bodyPr/>
          <a:lstStyle/>
          <a:p>
            <a:pPr eaLnBrk="1" hangingPunct="1"/>
            <a:r>
              <a:rPr lang="en-US" smtClean="0"/>
              <a:t>Special Views cont.</a:t>
            </a:r>
          </a:p>
        </p:txBody>
      </p:sp>
      <p:sp>
        <p:nvSpPr>
          <p:cNvPr id="47107" name="Content Placeholder 2"/>
          <p:cNvSpPr>
            <a:spLocks noGrp="1"/>
          </p:cNvSpPr>
          <p:nvPr>
            <p:ph sz="half" idx="1"/>
          </p:nvPr>
        </p:nvSpPr>
        <p:spPr>
          <a:xfrm>
            <a:off x="301625" y="1371600"/>
            <a:ext cx="4038600" cy="4681538"/>
          </a:xfrm>
        </p:spPr>
        <p:txBody>
          <a:bodyPr/>
          <a:lstStyle/>
          <a:p>
            <a:pPr eaLnBrk="1" hangingPunct="1"/>
            <a:r>
              <a:rPr lang="en-US" smtClean="0"/>
              <a:t>Swimmers view:</a:t>
            </a:r>
          </a:p>
          <a:p>
            <a:pPr lvl="1" eaLnBrk="1" hangingPunct="1"/>
            <a:r>
              <a:rPr lang="en-US" smtClean="0"/>
              <a:t>Patient prone on table with arm abducted to 180 dg</a:t>
            </a:r>
          </a:p>
          <a:p>
            <a:pPr lvl="1" eaLnBrk="1" hangingPunct="1"/>
            <a:r>
              <a:rPr lang="en-US" smtClean="0"/>
              <a:t>Cross table radiograph with central beam directed to the axis</a:t>
            </a:r>
          </a:p>
          <a:p>
            <a:pPr lvl="1" eaLnBrk="1" hangingPunct="1"/>
            <a:r>
              <a:rPr lang="en-US" smtClean="0"/>
              <a:t>Film on opposite side</a:t>
            </a:r>
          </a:p>
          <a:p>
            <a:pPr lvl="1" eaLnBrk="1" hangingPunct="1"/>
            <a:r>
              <a:rPr lang="en-US" smtClean="0"/>
              <a:t>Visualizes C7, T1 and T2 vertebrae</a:t>
            </a:r>
          </a:p>
        </p:txBody>
      </p:sp>
      <p:pic>
        <p:nvPicPr>
          <p:cNvPr id="47108" name="Content Placeholder 4" descr="imagesCAWJJW9T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410200" y="1828800"/>
            <a:ext cx="2590800" cy="3505200"/>
          </a:xfrm>
        </p:spPr>
      </p:pic>
      <p:sp>
        <p:nvSpPr>
          <p:cNvPr id="47109" name="TextBox 5"/>
          <p:cNvSpPr txBox="1">
            <a:spLocks noChangeArrowheads="1"/>
          </p:cNvSpPr>
          <p:nvPr/>
        </p:nvSpPr>
        <p:spPr bwMode="auto">
          <a:xfrm>
            <a:off x="3657600" y="6019800"/>
            <a:ext cx="49847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Georgia" pitchFamily="18" charset="0"/>
                <a:hlinkClick r:id="rId3"/>
              </a:rPr>
              <a:t>www.biomedcentral.com/.../2/figure/F1?highres=y</a:t>
            </a:r>
            <a:endParaRPr lang="en-US">
              <a:latin typeface="Georgia" pitchFamily="18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4BB107-04BD-4D77-95E0-2C9F548DCBDD}" type="slidenum">
              <a:rPr lang="en-US"/>
              <a:pPr>
                <a:defRPr/>
              </a:pPr>
              <a:t>77</a:t>
            </a:fld>
            <a:endParaRPr lang="en-US"/>
          </a:p>
        </p:txBody>
      </p:sp>
      <p:pic>
        <p:nvPicPr>
          <p:cNvPr id="8" name="Picture 3" descr="C:\Users\brodda\AppData\Local\Microsoft\Windows\Temporary Internet Files\Content.IE5\XPV5T6FO\MC90037014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152400"/>
            <a:ext cx="990600" cy="13036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itle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34400" cy="758825"/>
          </a:xfrm>
        </p:spPr>
        <p:txBody>
          <a:bodyPr/>
          <a:lstStyle/>
          <a:p>
            <a:pPr eaLnBrk="1" hangingPunct="1"/>
            <a:r>
              <a:rPr lang="en-US" smtClean="0"/>
              <a:t>Cervical Spine: CT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301625" y="1371600"/>
            <a:ext cx="4038600" cy="4681538"/>
          </a:xfrm>
        </p:spPr>
        <p:txBody>
          <a:bodyPr>
            <a:normAutofit fontScale="700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err="1" smtClean="0"/>
              <a:t>Sagittal</a:t>
            </a:r>
            <a:r>
              <a:rPr lang="en-US" dirty="0" smtClean="0"/>
              <a:t> Slice: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en-US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Orientate by finding the </a:t>
            </a:r>
            <a:r>
              <a:rPr lang="en-US" dirty="0" smtClean="0">
                <a:solidFill>
                  <a:srgbClr val="FF0000"/>
                </a:solidFill>
              </a:rPr>
              <a:t>dens</a:t>
            </a:r>
            <a:r>
              <a:rPr lang="en-US" dirty="0" smtClean="0"/>
              <a:t>, C1 is just anterior to the tip of the dens, C3-C6 bodies of the vertebrae can be seen on this view.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en-US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err="1" smtClean="0"/>
              <a:t>Spinous</a:t>
            </a:r>
            <a:r>
              <a:rPr lang="en-US" dirty="0" smtClean="0"/>
              <a:t> processes are posterior to the spinal canal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en-US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Small circle at the top of the Largest </a:t>
            </a:r>
            <a:r>
              <a:rPr lang="en-US" dirty="0" err="1" smtClean="0"/>
              <a:t>spinous</a:t>
            </a:r>
            <a:r>
              <a:rPr lang="en-US" dirty="0" smtClean="0"/>
              <a:t> process is the posterior arch of C1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en-US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en-US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Good view to see bone intruding into the spinal canal</a:t>
            </a:r>
            <a:endParaRPr lang="en-US" dirty="0"/>
          </a:p>
        </p:txBody>
      </p:sp>
      <p:pic>
        <p:nvPicPr>
          <p:cNvPr id="48132" name="Content Placeholder 7" descr="sp578316_fig2.gif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 r="66039"/>
          <a:stretch>
            <a:fillRect/>
          </a:stretch>
        </p:blipFill>
        <p:spPr>
          <a:xfrm>
            <a:off x="6477000" y="1905000"/>
            <a:ext cx="1371600" cy="3414713"/>
          </a:xfrm>
        </p:spPr>
      </p:pic>
      <p:cxnSp>
        <p:nvCxnSpPr>
          <p:cNvPr id="12" name="Straight Arrow Connector 11"/>
          <p:cNvCxnSpPr/>
          <p:nvPr/>
        </p:nvCxnSpPr>
        <p:spPr>
          <a:xfrm>
            <a:off x="3733800" y="2971800"/>
            <a:ext cx="3124200" cy="2286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4267200" y="4191000"/>
            <a:ext cx="2895600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4419600" y="3124200"/>
            <a:ext cx="2819400" cy="1981200"/>
          </a:xfrm>
          <a:prstGeom prst="straightConnector1">
            <a:avLst/>
          </a:prstGeom>
          <a:ln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136" name="TextBox 19"/>
          <p:cNvSpPr txBox="1">
            <a:spLocks noChangeArrowheads="1"/>
          </p:cNvSpPr>
          <p:nvPr/>
        </p:nvSpPr>
        <p:spPr bwMode="auto">
          <a:xfrm>
            <a:off x="4419600" y="2133600"/>
            <a:ext cx="18129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Georgia" pitchFamily="18" charset="0"/>
              </a:rPr>
              <a:t>Anterior arch of</a:t>
            </a:r>
          </a:p>
          <a:p>
            <a:r>
              <a:rPr lang="en-US">
                <a:latin typeface="Georgia" pitchFamily="18" charset="0"/>
              </a:rPr>
              <a:t>C1</a:t>
            </a:r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6248400" y="2590800"/>
            <a:ext cx="533400" cy="1588"/>
          </a:xfrm>
          <a:prstGeom prst="straightConnector1">
            <a:avLst/>
          </a:prstGeom>
          <a:ln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7953E1-CF45-4F58-BD52-1CE4547159A8}" type="slidenum">
              <a:rPr lang="en-US"/>
              <a:pPr>
                <a:defRPr/>
              </a:pPr>
              <a:t>78</a:t>
            </a:fld>
            <a:endParaRPr lang="en-US"/>
          </a:p>
        </p:txBody>
      </p:sp>
      <p:pic>
        <p:nvPicPr>
          <p:cNvPr id="11" name="Picture 3" descr="C:\Users\brodda\AppData\Local\Microsoft\Windows\Temporary Internet Files\Content.IE5\XPV5T6FO\MC90037014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52400"/>
            <a:ext cx="990600" cy="13036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34400" cy="758825"/>
          </a:xfrm>
        </p:spPr>
        <p:txBody>
          <a:bodyPr/>
          <a:lstStyle/>
          <a:p>
            <a:pPr eaLnBrk="1" hangingPunct="1"/>
            <a:r>
              <a:rPr lang="en-US" smtClean="0"/>
              <a:t>Trans axial CT: Intervertebral Space</a:t>
            </a:r>
          </a:p>
        </p:txBody>
      </p:sp>
      <p:sp>
        <p:nvSpPr>
          <p:cNvPr id="49155" name="Content Placeholder 2"/>
          <p:cNvSpPr>
            <a:spLocks noGrp="1"/>
          </p:cNvSpPr>
          <p:nvPr>
            <p:ph sz="half" idx="1"/>
          </p:nvPr>
        </p:nvSpPr>
        <p:spPr>
          <a:xfrm>
            <a:off x="301625" y="1371600"/>
            <a:ext cx="4038600" cy="4681538"/>
          </a:xfrm>
        </p:spPr>
        <p:txBody>
          <a:bodyPr/>
          <a:lstStyle/>
          <a:p>
            <a:pPr eaLnBrk="1" hangingPunct="1"/>
            <a:r>
              <a:rPr lang="en-US" smtClean="0"/>
              <a:t>Body of Vertebrae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Facet  joints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Spinal canal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Lamina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Bifed Spinous process</a:t>
            </a:r>
          </a:p>
        </p:txBody>
      </p:sp>
      <p:pic>
        <p:nvPicPr>
          <p:cNvPr id="49156" name="Content Placeholder 4" descr="1230552-1264627-394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800600" y="2006600"/>
            <a:ext cx="4038600" cy="3411538"/>
          </a:xfrm>
        </p:spPr>
      </p:pic>
      <p:sp>
        <p:nvSpPr>
          <p:cNvPr id="49157" name="TextBox 5"/>
          <p:cNvSpPr txBox="1">
            <a:spLocks noChangeArrowheads="1"/>
          </p:cNvSpPr>
          <p:nvPr/>
        </p:nvSpPr>
        <p:spPr bwMode="auto">
          <a:xfrm>
            <a:off x="3429000" y="6324600"/>
            <a:ext cx="54943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Georgia" pitchFamily="18" charset="0"/>
                <a:hlinkClick r:id="rId4"/>
              </a:rPr>
              <a:t>emedicine.medscape.com/article/1264627-overview</a:t>
            </a:r>
            <a:endParaRPr lang="en-US">
              <a:latin typeface="Georgia" pitchFamily="18" charset="0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2971800" y="2438400"/>
            <a:ext cx="4038600" cy="15240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2286000" y="3276600"/>
            <a:ext cx="3657600" cy="11430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2362200" y="3810000"/>
            <a:ext cx="4648200" cy="7620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1905000" y="4572000"/>
            <a:ext cx="4953000" cy="3810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3429000" y="5181600"/>
            <a:ext cx="3352800" cy="4572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E6E30A-BC96-4012-AB15-4C95D123F546}" type="slidenum">
              <a:rPr lang="en-US"/>
              <a:pPr>
                <a:defRPr/>
              </a:pPr>
              <a:t>79</a:t>
            </a:fld>
            <a:endParaRPr lang="en-US"/>
          </a:p>
        </p:txBody>
      </p:sp>
      <p:pic>
        <p:nvPicPr>
          <p:cNvPr id="13" name="Picture 3" descr="C:\Users\brodda\AppData\Local\Microsoft\Windows\Temporary Internet Files\Content.IE5\XPV5T6FO\MC900370140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152400"/>
            <a:ext cx="990600" cy="13036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79413"/>
            <a:ext cx="8229600" cy="1038225"/>
          </a:xfrm>
        </p:spPr>
        <p:txBody>
          <a:bodyPr/>
          <a:lstStyle/>
          <a:p>
            <a:pPr eaLnBrk="1" hangingPunct="1"/>
            <a:r>
              <a:rPr lang="en-US" sz="4000" smtClean="0">
                <a:solidFill>
                  <a:srgbClr val="7B9899"/>
                </a:solidFill>
              </a:rPr>
              <a:t>Jefferson’s Fracture: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u="sng" dirty="0" smtClean="0"/>
              <a:t>Burst</a:t>
            </a:r>
            <a:r>
              <a:rPr lang="en-US" sz="2800" dirty="0" smtClean="0"/>
              <a:t> Fracture of C1</a:t>
            </a:r>
            <a:r>
              <a:rPr lang="en-US" sz="2800" dirty="0" smtClean="0"/>
              <a:t>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300" dirty="0" smtClean="0"/>
              <a:t>Head holder, so fragments  everywhere, very unstable, neck brace or halo. </a:t>
            </a:r>
            <a:endParaRPr lang="en-US" sz="23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dirty="0" smtClean="0"/>
              <a:t>	1.  MOI: Axial </a:t>
            </a:r>
            <a:r>
              <a:rPr lang="en-US" sz="2800" dirty="0" smtClean="0"/>
              <a:t>Compression</a:t>
            </a:r>
            <a:endParaRPr lang="en-US" sz="28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dirty="0" smtClean="0"/>
              <a:t>	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dirty="0" smtClean="0"/>
              <a:t>	2.  Radiograph:  odontoid view, greater than 7 	mm difference between both lateral masses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dirty="0" smtClean="0"/>
              <a:t>		of the atlas and those of the axis.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dirty="0" smtClean="0"/>
              <a:t>	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dirty="0" smtClean="0"/>
              <a:t>	3.  Unstable Fracture</a:t>
            </a:r>
          </a:p>
          <a:p>
            <a:pPr eaLnBrk="1" hangingPunct="1">
              <a:lnSpc>
                <a:spcPct val="90000"/>
              </a:lnSpc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73479A-9F87-449A-820F-29A1B96F679A}" type="slidenum">
              <a:rPr lang="en-US"/>
              <a:pPr>
                <a:defRPr/>
              </a:pPr>
              <a:t>8</a:t>
            </a:fld>
            <a:endParaRPr lang="en-US"/>
          </a:p>
        </p:txBody>
      </p:sp>
      <p:sp>
        <p:nvSpPr>
          <p:cNvPr id="5" name="5-Point Star 4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itle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34400" cy="758825"/>
          </a:xfrm>
        </p:spPr>
        <p:txBody>
          <a:bodyPr/>
          <a:lstStyle/>
          <a:p>
            <a:pPr eaLnBrk="1" hangingPunct="1"/>
            <a:r>
              <a:rPr lang="en-US" smtClean="0"/>
              <a:t>MRI of the Cervical Spine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057400"/>
            <a:ext cx="4038600" cy="4525963"/>
          </a:xfrm>
        </p:spPr>
        <p:txBody>
          <a:bodyPr>
            <a:normAutofit fontScale="625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T2 weighted </a:t>
            </a:r>
            <a:r>
              <a:rPr lang="en-US" dirty="0" err="1" smtClean="0"/>
              <a:t>sagittal</a:t>
            </a:r>
            <a:r>
              <a:rPr lang="en-US" dirty="0" smtClean="0"/>
              <a:t> MRI of the cervical spine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en-US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Orientate by finding the dens, anterior arch of C1, posterior arch of C1, cervical </a:t>
            </a:r>
            <a:r>
              <a:rPr lang="en-US" dirty="0" err="1" smtClean="0"/>
              <a:t>vertebaral</a:t>
            </a:r>
            <a:r>
              <a:rPr lang="en-US" dirty="0" smtClean="0"/>
              <a:t> bodies of C3-C7, T1-T5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en-US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err="1" smtClean="0"/>
              <a:t>Spinous</a:t>
            </a:r>
            <a:r>
              <a:rPr lang="en-US" dirty="0" smtClean="0"/>
              <a:t> processes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en-US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Spinal Cord, canal – any buckling of the cord?  Any encroachment by the vertebral bodies into the canal? Check out C5-6.  What do you think?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en-US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Disk Space:  evenly spaced?  Disk height is similar?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en-US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Soft tissue</a:t>
            </a:r>
            <a:endParaRPr lang="en-US" dirty="0"/>
          </a:p>
        </p:txBody>
      </p:sp>
      <p:pic>
        <p:nvPicPr>
          <p:cNvPr id="50180" name="Content Placeholder 4" descr="cervical_spine_t2_500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914900" y="1998663"/>
            <a:ext cx="3810000" cy="3429000"/>
          </a:xfr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4EDFFB-1B77-4654-AEBC-6AE6621906B6}" type="slidenum">
              <a:rPr lang="en-US"/>
              <a:pPr>
                <a:defRPr/>
              </a:pPr>
              <a:t>80</a:t>
            </a:fld>
            <a:endParaRPr lang="en-US"/>
          </a:p>
        </p:txBody>
      </p:sp>
      <p:sp>
        <p:nvSpPr>
          <p:cNvPr id="7" name="5-Point Star 6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625" y="1524000"/>
            <a:ext cx="4040188" cy="7334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724400" y="2057400"/>
            <a:ext cx="4041775" cy="457200"/>
          </a:xfrm>
        </p:spPr>
        <p:txBody>
          <a:bodyPr>
            <a:normAutofit fontScale="70000" lnSpcReduction="20000"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>
                <a:hlinkClick r:id="rId2"/>
              </a:rPr>
              <a:t>www.gehealthcare.com/.../products/cimages.html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301625" y="2471738"/>
            <a:ext cx="4041775" cy="3817937"/>
          </a:xfrm>
        </p:spPr>
        <p:txBody>
          <a:bodyPr>
            <a:normAutofit fontScale="925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Body of vertebrae is very dark in this MRI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Spinal Canal/Cord is lighter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As pictures progress, can see more of the spinal nerve appearing and its attachment to the cord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Muscle</a:t>
            </a:r>
            <a:endParaRPr lang="en-US" dirty="0"/>
          </a:p>
        </p:txBody>
      </p:sp>
      <p:pic>
        <p:nvPicPr>
          <p:cNvPr id="51205" name="Content Placeholder 6" descr="opsd_spine_01_image3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910138" y="2471738"/>
            <a:ext cx="3819525" cy="3821112"/>
          </a:xfrm>
        </p:spPr>
      </p:pic>
      <p:sp>
        <p:nvSpPr>
          <p:cNvPr id="512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Cervical Spine:  MRI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2286000" y="3200400"/>
            <a:ext cx="3429000" cy="1524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4114800" y="3657600"/>
            <a:ext cx="1600200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2362200" y="4876800"/>
            <a:ext cx="3124200" cy="4572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1676400" y="5105400"/>
            <a:ext cx="3581400" cy="6858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E43DD2-337C-4B80-B988-AFAAA2E8B9B6}" type="slidenum">
              <a:rPr lang="en-US"/>
              <a:pPr>
                <a:defRPr/>
              </a:pPr>
              <a:t>81</a:t>
            </a:fld>
            <a:endParaRPr lang="en-US"/>
          </a:p>
        </p:txBody>
      </p:sp>
      <p:pic>
        <p:nvPicPr>
          <p:cNvPr id="14" name="Picture 3" descr="C:\Users\brodda\AppData\Local\Microsoft\Windows\Temporary Internet Files\Content.IE5\XPV5T6FO\MC90037014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152400"/>
            <a:ext cx="990600" cy="13036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Jefferson’s </a:t>
            </a:r>
            <a:r>
              <a:rPr lang="en-US" dirty="0" smtClean="0"/>
              <a:t>Fractures: Burst!</a:t>
            </a:r>
            <a:endParaRPr lang="en-US" dirty="0" smtClean="0"/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3838" cy="4525963"/>
          </a:xfrm>
        </p:spPr>
        <p:txBody>
          <a:bodyPr/>
          <a:lstStyle/>
          <a:p>
            <a:pPr eaLnBrk="1" hangingPunct="1"/>
            <a:endParaRPr lang="en-US" sz="2800" smtClean="0"/>
          </a:p>
        </p:txBody>
      </p:sp>
      <p:sp>
        <p:nvSpPr>
          <p:cNvPr id="55300" name="Rectangle 4"/>
          <p:cNvSpPr>
            <a:spLocks noGrp="1" noChangeArrowheads="1" noTextEdit="1"/>
          </p:cNvSpPr>
          <p:nvPr>
            <p:ph type="clipArt" sz="half" idx="2"/>
          </p:nvPr>
        </p:nvSpPr>
        <p:spPr>
          <a:xfrm>
            <a:off x="4652963" y="1600200"/>
            <a:ext cx="4033837" cy="4525963"/>
          </a:xfrm>
        </p:spPr>
      </p:sp>
      <p:pic>
        <p:nvPicPr>
          <p:cNvPr id="55301" name="Picture 5" descr="mso76AE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68825" y="1676400"/>
            <a:ext cx="3886200" cy="442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302" name="Picture 6" descr="CT Jefferson fractur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" y="1676400"/>
            <a:ext cx="38100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8C6119-E54E-47B6-9AC5-D7080BCD7325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8" name="5-Point Star 7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" name="Straight Arrow Connector 2"/>
          <p:cNvCxnSpPr/>
          <p:nvPr/>
        </p:nvCxnSpPr>
        <p:spPr>
          <a:xfrm flipV="1">
            <a:off x="1752600" y="1371600"/>
            <a:ext cx="1219200" cy="2133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 flipV="1">
            <a:off x="1752600" y="1447800"/>
            <a:ext cx="1219200" cy="2057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POINTS" val="1"/>
  <p:tag name="TIME" val="15"/>
  <p:tag name="QUESTION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  <p:tag name="TYPE" val="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  <p:tag name="TYPE" val="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  <p:tag name="TYPE" val="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  <p:tag name="TYPE" val="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  <p:tag name="TYPE" val="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  <p:tag name="TYPE" val="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  <p:tag name="TYPE" val="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  <p:tag name="TYPE" val="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  <p:tag name="TYPE" val="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  <p:tag name="TYP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  <p:tag name="TYPE" val="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  <p:tag name="TYPE" val="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  <p:tag name="TYPE" val="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  <p:tag name="TYPE" val="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  <p:tag name="TYPE" val="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  <p:tag name="TYPE" val="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  <p:tag name="TYPE" val="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  <p:tag name="TYPE" val="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  <p:tag name="TYPE" val="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  <p:tag name="TYPE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  <p:tag name="TYPE" val="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  <p:tag name="TYPE" val="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  <p:tag name="TYPE" val="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  <p:tag name="TYPE" val="0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  <p:tag name="TYPE" val="0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  <p:tag name="TYPE" val="0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  <p:tag name="TYPE" val="0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  <p:tag name="TYPE" val="0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  <p:tag name="TYPE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POINTS" val="1"/>
  <p:tag name="TIME" val="15"/>
  <p:tag name="QUESTION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  <p:tag name="TYPE" val="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  <p:tag name="TYPE" val="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  <p:tag name="TYPE" val="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  <p:tag name="TYPE" val="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  <p:tag name="TYPE" val="0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162</TotalTime>
  <Words>3387</Words>
  <Application>Microsoft Office PowerPoint</Application>
  <PresentationFormat>On-screen Show (4:3)</PresentationFormat>
  <Paragraphs>601</Paragraphs>
  <Slides>81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81</vt:i4>
      </vt:variant>
    </vt:vector>
  </HeadingPairs>
  <TitlesOfParts>
    <vt:vector size="82" baseType="lpstr">
      <vt:lpstr>Civic</vt:lpstr>
      <vt:lpstr>PATHOLOGY AND MEDICAL MANAGEMENT OF THE CERVICAL SPINE </vt:lpstr>
      <vt:lpstr>Symbols</vt:lpstr>
      <vt:lpstr>Cervical Spine Pathology </vt:lpstr>
      <vt:lpstr>    </vt:lpstr>
      <vt:lpstr>Canadian Cervical Spine Rule for Radiographic Examination</vt:lpstr>
      <vt:lpstr>Importance</vt:lpstr>
      <vt:lpstr>Fractures of the Cervical Spine </vt:lpstr>
      <vt:lpstr>Jefferson’s Fracture:</vt:lpstr>
      <vt:lpstr>Jefferson’s Fractures: Burst!</vt:lpstr>
      <vt:lpstr>Hangman’s Fracture:</vt:lpstr>
      <vt:lpstr>Hangman’s Fractures</vt:lpstr>
      <vt:lpstr>Hangman’s Fracture</vt:lpstr>
      <vt:lpstr>Dens Fractures</vt:lpstr>
      <vt:lpstr>Dens Fractures</vt:lpstr>
      <vt:lpstr>PowerPoint Presentation</vt:lpstr>
      <vt:lpstr>Dens Fracture </vt:lpstr>
      <vt:lpstr>Os Odontoideum: </vt:lpstr>
      <vt:lpstr>Wedge Fracture: </vt:lpstr>
      <vt:lpstr>Wedge Fracture </vt:lpstr>
      <vt:lpstr>Burst Fracture of the Vertebral Body </vt:lpstr>
      <vt:lpstr>PowerPoint Presentation</vt:lpstr>
      <vt:lpstr>Clay-Shoveler’s Fracture </vt:lpstr>
      <vt:lpstr>Hypomobility of the  Cervical Spine</vt:lpstr>
      <vt:lpstr>Facet Syndrome</vt:lpstr>
      <vt:lpstr>Facet Syndrome</vt:lpstr>
      <vt:lpstr>Radiographic Signs:  Oblique view:</vt:lpstr>
      <vt:lpstr>Clinical Symptoms of Facet Syndrome</vt:lpstr>
      <vt:lpstr>Clinical Signs of Facet Syndrome</vt:lpstr>
      <vt:lpstr>PowerPoint Presentation</vt:lpstr>
      <vt:lpstr>Impingement Syndrome  </vt:lpstr>
      <vt:lpstr>Signs of Impingement Syndrome</vt:lpstr>
      <vt:lpstr>Osteoarthritis,  Degenerative Joint Disease </vt:lpstr>
      <vt:lpstr>Osteoarthritis: oblique view</vt:lpstr>
      <vt:lpstr>Cervical Spinal  Stenosis:</vt:lpstr>
      <vt:lpstr>Symptoms and Signs of Spinal Stenosis</vt:lpstr>
      <vt:lpstr>Imaging Studies</vt:lpstr>
      <vt:lpstr>Disc Herniation Causing Impingement of Specific Spinal Nerve</vt:lpstr>
      <vt:lpstr>3.  Herniation Sites</vt:lpstr>
      <vt:lpstr>Herniated Disc: MRI</vt:lpstr>
      <vt:lpstr>Disc Herniation</vt:lpstr>
      <vt:lpstr>MRI</vt:lpstr>
      <vt:lpstr>Pathological Findings</vt:lpstr>
      <vt:lpstr>Whiplash:  Musculoskeletal  Practice Pattern 4E</vt:lpstr>
      <vt:lpstr>Radiographic signs:</vt:lpstr>
      <vt:lpstr>Force </vt:lpstr>
      <vt:lpstr>PowerPoint Presentation</vt:lpstr>
      <vt:lpstr>Post Concussion Syndrome</vt:lpstr>
      <vt:lpstr>PowerPoint Presentation</vt:lpstr>
      <vt:lpstr>Grade I: Mild Concussion </vt:lpstr>
      <vt:lpstr>Grade II:  Moderate Concussion</vt:lpstr>
      <vt:lpstr>Grade III:  Severe Concussion</vt:lpstr>
      <vt:lpstr>Post Dural  Puncture Headache</vt:lpstr>
      <vt:lpstr>Other Dx</vt:lpstr>
      <vt:lpstr>           Cervical Spine: Radiology Typical Views   Special Views</vt:lpstr>
      <vt:lpstr>Evaluation using ABCDS</vt:lpstr>
      <vt:lpstr>Alignment: </vt:lpstr>
      <vt:lpstr>Bone Density and Dimension</vt:lpstr>
      <vt:lpstr>Cartilage and Soft Tissue:</vt:lpstr>
      <vt:lpstr>AP View, Alignment</vt:lpstr>
      <vt:lpstr>PowerPoint Presentation</vt:lpstr>
      <vt:lpstr>PowerPoint Presentation</vt:lpstr>
      <vt:lpstr>Bone Density and Dimension</vt:lpstr>
      <vt:lpstr>Cartilage and Soft Tissue</vt:lpstr>
      <vt:lpstr>Lateral View, Alignment</vt:lpstr>
      <vt:lpstr>Alignment cont.</vt:lpstr>
      <vt:lpstr>PowerPoint Presentation</vt:lpstr>
      <vt:lpstr>Alignment cont.  </vt:lpstr>
      <vt:lpstr>PowerPoint Presentation</vt:lpstr>
      <vt:lpstr>Bone Density and Dimensions</vt:lpstr>
      <vt:lpstr>Cartilage and Soft Tissue</vt:lpstr>
      <vt:lpstr>PowerPoint Presentation</vt:lpstr>
      <vt:lpstr>Oblique Radiographs</vt:lpstr>
      <vt:lpstr>Alignment</vt:lpstr>
      <vt:lpstr>Left Oblique</vt:lpstr>
      <vt:lpstr>Right Oblique</vt:lpstr>
      <vt:lpstr>Special Views</vt:lpstr>
      <vt:lpstr>Special Views cont.</vt:lpstr>
      <vt:lpstr>Cervical Spine: CT</vt:lpstr>
      <vt:lpstr>Trans axial CT: Intervertebral Space</vt:lpstr>
      <vt:lpstr>MRI of the Cervical Spine</vt:lpstr>
      <vt:lpstr>Cervical Spine:  MRI</vt:lpstr>
    </vt:vector>
  </TitlesOfParts>
  <Company>U of M - Flint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PATHOLOGY AND MEDICAL MANAGEMENT OF THE CERVICAL SPINE</dc:title>
  <dc:creator>brodda</dc:creator>
  <cp:lastModifiedBy>SWEET, CHRISTINA</cp:lastModifiedBy>
  <cp:revision>20</cp:revision>
  <dcterms:created xsi:type="dcterms:W3CDTF">2010-06-12T15:18:50Z</dcterms:created>
  <dcterms:modified xsi:type="dcterms:W3CDTF">2012-07-16T14:20:39Z</dcterms:modified>
</cp:coreProperties>
</file>