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2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60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012C9-4C89-44D3-AD21-BD8B21FD033D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E97F6-52A0-4CE7-98E9-8D62D7F91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70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Policy,</a:t>
            </a:r>
            <a:r>
              <a:rPr lang="en-US" baseline="0" dirty="0" smtClean="0"/>
              <a:t> and health policy is around us at all times. Within our profession various policies guide us and outside of our profession we have a directed emphasis on policy that guides our practice and our daily lives. The emphasis for some of this course will be on understanding how the PT can play a role in health policy so that our needs as a profession and the needs of our clients are best met.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E97F6-52A0-4CE7-98E9-8D62D7F91ED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7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developed countries</a:t>
            </a:r>
            <a:r>
              <a:rPr lang="en-US" baseline="0" dirty="0" smtClean="0"/>
              <a:t> struggle with the burden of their social programs including health care. All countries are aiming at targets that shift as basic science knowledge expands exponentially, new technologies become </a:t>
            </a:r>
            <a:r>
              <a:rPr lang="en-US" baseline="0" dirty="0" err="1" smtClean="0"/>
              <a:t>availabel</a:t>
            </a:r>
            <a:r>
              <a:rPr lang="en-US" baseline="0" dirty="0" smtClean="0"/>
              <a:t>, and new diseases or environmental threats emerge.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E97F6-52A0-4CE7-98E9-8D62D7F91ED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21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ID: what do we think we need to evaluate and change the way we do things? What kinds of actions</a:t>
            </a:r>
            <a:r>
              <a:rPr lang="en-US" baseline="0" dirty="0" smtClean="0"/>
              <a:t> are people asking for? (see page 8 in the McLaughlin book)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E97F6-52A0-4CE7-98E9-8D62D7F91ED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29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countries have a minister of health- in the US we have directors of health (health </a:t>
            </a:r>
            <a:r>
              <a:rPr lang="en-US" dirty="0" err="1" smtClean="0"/>
              <a:t>dept</a:t>
            </a:r>
            <a:r>
              <a:rPr lang="en-US" dirty="0" smtClean="0"/>
              <a:t>, CEOs </a:t>
            </a:r>
            <a:r>
              <a:rPr lang="en-US" dirty="0" err="1" smtClean="0"/>
              <a:t>etc</a:t>
            </a:r>
            <a:r>
              <a:rPr lang="en-US" dirty="0" smtClean="0"/>
              <a:t>) and most are medical</a:t>
            </a:r>
            <a:r>
              <a:rPr lang="en-US" baseline="0" dirty="0" smtClean="0"/>
              <a:t> doctors. During and after WW2 they called on other health care </a:t>
            </a:r>
            <a:r>
              <a:rPr lang="en-US" baseline="0" dirty="0" err="1" smtClean="0"/>
              <a:t>profesionals</a:t>
            </a:r>
            <a:r>
              <a:rPr lang="en-US" baseline="0" dirty="0" smtClean="0"/>
              <a:t> to be administrators. With the advent of Medicare/</a:t>
            </a:r>
            <a:r>
              <a:rPr lang="en-US" baseline="0" dirty="0" err="1" smtClean="0"/>
              <a:t>caid</a:t>
            </a:r>
            <a:r>
              <a:rPr lang="en-US" baseline="0" dirty="0" smtClean="0"/>
              <a:t> there was greater demand for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 care and therefore the cost benefit to the clinician was greater to treat than to do </a:t>
            </a:r>
            <a:r>
              <a:rPr lang="en-US" baseline="0" dirty="0" err="1" smtClean="0"/>
              <a:t>adminsitration</a:t>
            </a:r>
            <a:r>
              <a:rPr lang="en-US" baseline="0" smtClean="0"/>
              <a:t> of policy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E97F6-52A0-4CE7-98E9-8D62D7F91ED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9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89E95A-6597-47B1-B39D-F47888665F34}" type="datetimeFigureOut">
              <a:rPr lang="en-US" smtClean="0"/>
              <a:pPr/>
              <a:t>7/12/2013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334F52-92F7-42D2-807F-8D1FDDC3212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health policy?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3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v.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 terms used loosely</a:t>
            </a:r>
          </a:p>
          <a:p>
            <a:r>
              <a:rPr lang="en-US" dirty="0" smtClean="0"/>
              <a:t>WHO: ‘health is the state of complete physical, mental, and social well being and not merely the absence of disease”</a:t>
            </a:r>
          </a:p>
          <a:p>
            <a:r>
              <a:rPr lang="en-US" dirty="0" smtClean="0"/>
              <a:t>Health care- usually pertains to the system of financing and delivering personal medical care</a:t>
            </a:r>
          </a:p>
          <a:p>
            <a:endParaRPr lang="en-US" dirty="0"/>
          </a:p>
          <a:p>
            <a:r>
              <a:rPr lang="en-US" dirty="0" smtClean="0"/>
              <a:t>Much of our health is based on social determinants- housing, education, social capital, our natural environment</a:t>
            </a:r>
          </a:p>
          <a:p>
            <a:pPr lvl="1"/>
            <a:r>
              <a:rPr lang="en-US" dirty="0" smtClean="0"/>
              <a:t>ALL shaped by policy decisions made outside of the health care system</a:t>
            </a:r>
          </a:p>
        </p:txBody>
      </p:sp>
    </p:spTree>
    <p:extLst>
      <p:ext uri="{BB962C8B-B14F-4D97-AF65-F5344CB8AC3E}">
        <p14:creationId xmlns:p14="http://schemas.microsoft.com/office/powerpoint/2010/main" val="32018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Health policy addresses questions such as: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are we with our health care?</a:t>
            </a:r>
          </a:p>
          <a:p>
            <a:r>
              <a:rPr lang="en-US" dirty="0" smtClean="0"/>
              <a:t>How did we get here?</a:t>
            </a:r>
          </a:p>
          <a:p>
            <a:r>
              <a:rPr lang="en-US" dirty="0" smtClean="0"/>
              <a:t>Where do we want to be?</a:t>
            </a:r>
          </a:p>
          <a:p>
            <a:r>
              <a:rPr lang="en-US" dirty="0" smtClean="0"/>
              <a:t>What other alternatives are available?</a:t>
            </a:r>
          </a:p>
          <a:p>
            <a:r>
              <a:rPr lang="en-US" dirty="0" smtClean="0"/>
              <a:t>What is likely to work in the future given our political processes?</a:t>
            </a:r>
          </a:p>
          <a:p>
            <a:r>
              <a:rPr lang="en-US" dirty="0" smtClean="0"/>
              <a:t>What roles should health professionals and ordinary citizens play in the process?</a:t>
            </a:r>
          </a:p>
          <a:p>
            <a:r>
              <a:rPr lang="en-US" dirty="0" smtClean="0"/>
              <a:t>How can we become better prepared for such roles?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98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 Key Players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government</a:t>
            </a:r>
          </a:p>
          <a:p>
            <a:r>
              <a:rPr lang="en-US" dirty="0" smtClean="0"/>
              <a:t>State and local government</a:t>
            </a:r>
          </a:p>
          <a:p>
            <a:r>
              <a:rPr lang="en-US" dirty="0" smtClean="0"/>
              <a:t>Health care institutions</a:t>
            </a:r>
          </a:p>
          <a:p>
            <a:r>
              <a:rPr lang="en-US" dirty="0" smtClean="0"/>
              <a:t>Provider professionals</a:t>
            </a:r>
          </a:p>
          <a:p>
            <a:r>
              <a:rPr lang="en-US" dirty="0" smtClean="0"/>
              <a:t>Payer organizations (employers &amp; insurers)</a:t>
            </a:r>
          </a:p>
          <a:p>
            <a:r>
              <a:rPr lang="en-US" dirty="0" smtClean="0"/>
              <a:t>Individuals (consumers)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02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Analysis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identification</a:t>
            </a:r>
          </a:p>
          <a:p>
            <a:r>
              <a:rPr lang="en-US" dirty="0" smtClean="0"/>
              <a:t>Process definition</a:t>
            </a:r>
          </a:p>
          <a:p>
            <a:r>
              <a:rPr lang="en-US" dirty="0" smtClean="0"/>
              <a:t>Process analysis</a:t>
            </a:r>
          </a:p>
          <a:p>
            <a:r>
              <a:rPr lang="en-US" dirty="0" smtClean="0"/>
              <a:t>Qualitative analysis</a:t>
            </a:r>
          </a:p>
          <a:p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Technical or political feasibility; economic and financial viability</a:t>
            </a:r>
          </a:p>
          <a:p>
            <a:r>
              <a:rPr lang="en-US" dirty="0" smtClean="0"/>
              <a:t>Recommendation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2098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Policy Analysis Process and Health Professionals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752600" y="2133600"/>
            <a:ext cx="5486400" cy="47244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30480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context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648200" y="3124200"/>
            <a:ext cx="2286000" cy="2133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00400" y="4038600"/>
            <a:ext cx="2209800" cy="1981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57800" y="36576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Health Professions and Professionals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5105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Policy analysis</a:t>
            </a:r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4535156" y="4089679"/>
            <a:ext cx="993112" cy="1145512"/>
          </a:xfrm>
          <a:custGeom>
            <a:avLst/>
            <a:gdLst>
              <a:gd name="connsiteX0" fmla="*/ 107182 w 993112"/>
              <a:gd name="connsiteY0" fmla="*/ 0 h 1145512"/>
              <a:gd name="connsiteX1" fmla="*/ 127279 w 993112"/>
              <a:gd name="connsiteY1" fmla="*/ 783772 h 1145512"/>
              <a:gd name="connsiteX2" fmla="*/ 870857 w 993112"/>
              <a:gd name="connsiteY2" fmla="*/ 1095270 h 1145512"/>
              <a:gd name="connsiteX3" fmla="*/ 860809 w 993112"/>
              <a:gd name="connsiteY3" fmla="*/ 1085222 h 1145512"/>
              <a:gd name="connsiteX4" fmla="*/ 860809 w 993112"/>
              <a:gd name="connsiteY4" fmla="*/ 1085222 h 1145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112" h="1145512">
                <a:moveTo>
                  <a:pt x="107182" y="0"/>
                </a:moveTo>
                <a:cubicBezTo>
                  <a:pt x="53591" y="300613"/>
                  <a:pt x="0" y="601227"/>
                  <a:pt x="127279" y="783772"/>
                </a:cubicBezTo>
                <a:cubicBezTo>
                  <a:pt x="254558" y="966317"/>
                  <a:pt x="748602" y="1045028"/>
                  <a:pt x="870857" y="1095270"/>
                </a:cubicBezTo>
                <a:cubicBezTo>
                  <a:pt x="993112" y="1145512"/>
                  <a:pt x="860809" y="1085222"/>
                  <a:pt x="860809" y="1085222"/>
                </a:cubicBezTo>
                <a:lnTo>
                  <a:pt x="860809" y="108522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Policy influences you: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Education</a:t>
            </a:r>
          </a:p>
          <a:p>
            <a:endParaRPr lang="en-US" dirty="0"/>
          </a:p>
          <a:p>
            <a:r>
              <a:rPr lang="en-US" dirty="0" smtClean="0"/>
              <a:t>Health care</a:t>
            </a:r>
          </a:p>
          <a:p>
            <a:endParaRPr lang="en-US" dirty="0"/>
          </a:p>
          <a:p>
            <a:r>
              <a:rPr lang="en-US" dirty="0" smtClean="0"/>
              <a:t>Water/food</a:t>
            </a:r>
          </a:p>
          <a:p>
            <a:endParaRPr lang="en-US" dirty="0"/>
          </a:p>
          <a:p>
            <a:r>
              <a:rPr lang="en-US" dirty="0" smtClean="0"/>
              <a:t>Your profession- funding, accreditation</a:t>
            </a:r>
          </a:p>
          <a:p>
            <a:endParaRPr lang="en-US" dirty="0"/>
          </a:p>
          <a:p>
            <a:r>
              <a:rPr lang="en-US" dirty="0" smtClean="0"/>
              <a:t>What other policies influence your day to day activities?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82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do PTs and other healthcare professionals fit in?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Low level of influence of health professionals on policy in the US</a:t>
            </a:r>
          </a:p>
          <a:p>
            <a:pPr lvl="1"/>
            <a:r>
              <a:rPr lang="en-US" dirty="0" smtClean="0"/>
              <a:t>Focus on what policy is doing to them, not what they can do to change policy</a:t>
            </a:r>
            <a:endParaRPr lang="en-US" dirty="0"/>
          </a:p>
          <a:p>
            <a:r>
              <a:rPr lang="en-US" dirty="0" smtClean="0"/>
              <a:t>Professionally prepared leaders are important</a:t>
            </a:r>
          </a:p>
          <a:p>
            <a:r>
              <a:rPr lang="en-US" dirty="0" smtClean="0"/>
              <a:t>High cost for time spent on policy</a:t>
            </a:r>
          </a:p>
          <a:p>
            <a:r>
              <a:rPr lang="en-US" dirty="0" smtClean="0"/>
              <a:t>Recent interest based on provider dissatisfaction with changes in professional autonomy, incomes, and working conditions under managed care</a:t>
            </a:r>
          </a:p>
          <a:p>
            <a:r>
              <a:rPr lang="en-US" dirty="0" smtClean="0"/>
              <a:t>Lack of time and skills- decreased confidence in policy advocacy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11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554</Words>
  <Application>Microsoft Office PowerPoint</Application>
  <PresentationFormat>On-screen Show (4:3)</PresentationFormat>
  <Paragraphs>60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What is health policy? </vt:lpstr>
      <vt:lpstr>Health v. health care</vt:lpstr>
      <vt:lpstr>Health policy addresses questions such as:</vt:lpstr>
      <vt:lpstr>The Key Players </vt:lpstr>
      <vt:lpstr>Policy Analysis Process</vt:lpstr>
      <vt:lpstr>Policy Analysis Process and Health Professionals</vt:lpstr>
      <vt:lpstr>Health Policy influences you:</vt:lpstr>
      <vt:lpstr>Where do PTs and other healthcare professionals fit in? 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Blackwood, Jennifer</dc:creator>
  <cp:lastModifiedBy>SWEET, CHRISTINA</cp:lastModifiedBy>
  <cp:revision>12</cp:revision>
  <dcterms:created xsi:type="dcterms:W3CDTF">2012-01-09T13:42:27Z</dcterms:created>
  <dcterms:modified xsi:type="dcterms:W3CDTF">2013-07-12T14:01:22Z</dcterms:modified>
</cp:coreProperties>
</file>