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7" r:id="rId3"/>
    <p:sldMasterId id="2147483704" r:id="rId4"/>
    <p:sldMasterId id="2147483711" r:id="rId5"/>
  </p:sldMasterIdLst>
  <p:notesMasterIdLst>
    <p:notesMasterId r:id="rId57"/>
  </p:notesMasterIdLst>
  <p:sldIdLst>
    <p:sldId id="286" r:id="rId6"/>
    <p:sldId id="309" r:id="rId7"/>
    <p:sldId id="310" r:id="rId8"/>
    <p:sldId id="311" r:id="rId9"/>
    <p:sldId id="363" r:id="rId10"/>
    <p:sldId id="379" r:id="rId11"/>
    <p:sldId id="361" r:id="rId12"/>
    <p:sldId id="360" r:id="rId13"/>
    <p:sldId id="382" r:id="rId14"/>
    <p:sldId id="400" r:id="rId15"/>
    <p:sldId id="381" r:id="rId16"/>
    <p:sldId id="376" r:id="rId17"/>
    <p:sldId id="364" r:id="rId18"/>
    <p:sldId id="366" r:id="rId19"/>
    <p:sldId id="367" r:id="rId20"/>
    <p:sldId id="368" r:id="rId21"/>
    <p:sldId id="371" r:id="rId22"/>
    <p:sldId id="370" r:id="rId23"/>
    <p:sldId id="372" r:id="rId24"/>
    <p:sldId id="373" r:id="rId25"/>
    <p:sldId id="374" r:id="rId26"/>
    <p:sldId id="387" r:id="rId27"/>
    <p:sldId id="347" r:id="rId28"/>
    <p:sldId id="377" r:id="rId29"/>
    <p:sldId id="378" r:id="rId30"/>
    <p:sldId id="352" r:id="rId31"/>
    <p:sldId id="357" r:id="rId32"/>
    <p:sldId id="384" r:id="rId33"/>
    <p:sldId id="358" r:id="rId34"/>
    <p:sldId id="359" r:id="rId35"/>
    <p:sldId id="314" r:id="rId36"/>
    <p:sldId id="390" r:id="rId37"/>
    <p:sldId id="392" r:id="rId38"/>
    <p:sldId id="391" r:id="rId39"/>
    <p:sldId id="313" r:id="rId40"/>
    <p:sldId id="385" r:id="rId41"/>
    <p:sldId id="399" r:id="rId42"/>
    <p:sldId id="397" r:id="rId43"/>
    <p:sldId id="315" r:id="rId44"/>
    <p:sldId id="316" r:id="rId45"/>
    <p:sldId id="317" r:id="rId46"/>
    <p:sldId id="318" r:id="rId47"/>
    <p:sldId id="319" r:id="rId48"/>
    <p:sldId id="320" r:id="rId49"/>
    <p:sldId id="321" r:id="rId50"/>
    <p:sldId id="307" r:id="rId51"/>
    <p:sldId id="398" r:id="rId52"/>
    <p:sldId id="393" r:id="rId53"/>
    <p:sldId id="394" r:id="rId54"/>
    <p:sldId id="395" r:id="rId55"/>
    <p:sldId id="396"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277" autoAdjust="0"/>
  </p:normalViewPr>
  <p:slideViewPr>
    <p:cSldViewPr>
      <p:cViewPr>
        <p:scale>
          <a:sx n="60" d="100"/>
          <a:sy n="60" d="100"/>
        </p:scale>
        <p:origin x="-1656" y="-18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64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D6E999-AD74-49F6-B4B4-BA25B8F07458}" type="datetimeFigureOut">
              <a:rPr lang="en-US" smtClean="0"/>
              <a:pPr/>
              <a:t>6/14/2013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94D91C-DA31-45A6-9C3F-B8B18DF69898}" type="slidenum">
              <a:rPr lang="en-US" smtClean="0"/>
              <a:pPr/>
              <a:t>‹#›</a:t>
            </a:fld>
            <a:endParaRPr lang="en-US"/>
          </a:p>
        </p:txBody>
      </p:sp>
    </p:spTree>
    <p:extLst>
      <p:ext uri="{BB962C8B-B14F-4D97-AF65-F5344CB8AC3E}">
        <p14:creationId xmlns:p14="http://schemas.microsoft.com/office/powerpoint/2010/main" val="2795787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8" Type="http://schemas.openxmlformats.org/officeDocument/2006/relationships/hyperlink" Target="http://www.ncbi.nlm.nih.gov/pubmed?term=Marcheselli%20L%5bAuthor%5d&amp;cauthor=true&amp;cauthor_uid=23517562" TargetMode="External"/><Relationship Id="rId13" Type="http://schemas.openxmlformats.org/officeDocument/2006/relationships/hyperlink" Target="http://www.ncbi.nlm.nih.gov/pubmed?term=Capodanno%20I%5bAuthor%5d&amp;cauthor=true&amp;cauthor_uid=23517562" TargetMode="External"/><Relationship Id="rId18" Type="http://schemas.openxmlformats.org/officeDocument/2006/relationships/hyperlink" Target="http://www.ncbi.nlm.nih.gov/pubmed?term=Fogazzi%20S%5bAuthor%5d&amp;cauthor=true&amp;cauthor_uid=23517562" TargetMode="External"/><Relationship Id="rId26" Type="http://schemas.openxmlformats.org/officeDocument/2006/relationships/hyperlink" Target="http://www.ncbi.nlm.nih.gov/pubmed?term=Huupponen%20R%5bAuthor%5d&amp;cauthor=true&amp;cauthor_uid=23404180" TargetMode="External"/><Relationship Id="rId3" Type="http://schemas.openxmlformats.org/officeDocument/2006/relationships/hyperlink" Target="http://www.ncbi.nlm.nih.gov/pubmed/23517562" TargetMode="External"/><Relationship Id="rId21" Type="http://schemas.openxmlformats.org/officeDocument/2006/relationships/hyperlink" Target="http://www.ncbi.nlm.nih.gov/pubmed?term=Federico%20M%5bAuthor%5d&amp;cauthor=true&amp;cauthor_uid=23517562" TargetMode="External"/><Relationship Id="rId34" Type="http://schemas.openxmlformats.org/officeDocument/2006/relationships/hyperlink" Target="http://www.ncbi.nlm.nih.gov/pubmed?term=Kim%20CH%5bAuthor%5d&amp;cauthor=true&amp;cauthor_uid=23246499" TargetMode="External"/><Relationship Id="rId7" Type="http://schemas.openxmlformats.org/officeDocument/2006/relationships/hyperlink" Target="http://www.ncbi.nlm.nih.gov/pubmed?term=Mammi%20C%5bAuthor%5d&amp;cauthor=true&amp;cauthor_uid=23517562" TargetMode="External"/><Relationship Id="rId12" Type="http://schemas.openxmlformats.org/officeDocument/2006/relationships/hyperlink" Target="http://www.ncbi.nlm.nih.gov/pubmed?term=Stelitano%20C%5bAuthor%5d&amp;cauthor=true&amp;cauthor_uid=23517562" TargetMode="External"/><Relationship Id="rId17" Type="http://schemas.openxmlformats.org/officeDocument/2006/relationships/hyperlink" Target="http://www.ncbi.nlm.nih.gov/pubmed?term=Montechiarello%20E%5bAuthor%5d&amp;cauthor=true&amp;cauthor_uid=23517562" TargetMode="External"/><Relationship Id="rId25" Type="http://schemas.openxmlformats.org/officeDocument/2006/relationships/hyperlink" Target="http://www.ncbi.nlm.nih.gov/pubmed?term=Lavikainen%20P%5bAuthor%5d&amp;cauthor=true&amp;cauthor_uid=23404180" TargetMode="External"/><Relationship Id="rId33" Type="http://schemas.openxmlformats.org/officeDocument/2006/relationships/hyperlink" Target="http://www.ncbi.nlm.nih.gov/pubmed?term=Han%20HS%5bAuthor%5d&amp;cauthor=true&amp;cauthor_uid=23246499" TargetMode="External"/><Relationship Id="rId2" Type="http://schemas.openxmlformats.org/officeDocument/2006/relationships/slide" Target="../slides/slide25.xml"/><Relationship Id="rId16" Type="http://schemas.openxmlformats.org/officeDocument/2006/relationships/hyperlink" Target="http://www.ncbi.nlm.nih.gov/pubmed?term=Bottelli%20C%5bAuthor%5d&amp;cauthor=true&amp;cauthor_uid=23517562" TargetMode="External"/><Relationship Id="rId20" Type="http://schemas.openxmlformats.org/officeDocument/2006/relationships/hyperlink" Target="http://www.ncbi.nlm.nih.gov/pubmed?term=Cavalli%20L%5bAuthor%5d&amp;cauthor=true&amp;cauthor_uid=23517562" TargetMode="External"/><Relationship Id="rId29" Type="http://schemas.openxmlformats.org/officeDocument/2006/relationships/hyperlink" Target="http://www.ncbi.nlm.nih.gov/pubmed/23246499" TargetMode="External"/><Relationship Id="rId1" Type="http://schemas.openxmlformats.org/officeDocument/2006/relationships/notesMaster" Target="../notesMasters/notesMaster1.xml"/><Relationship Id="rId6" Type="http://schemas.openxmlformats.org/officeDocument/2006/relationships/hyperlink" Target="http://www.ncbi.nlm.nih.gov/pubmed?term=Rossi%20G%5bAuthor%5d&amp;cauthor=true&amp;cauthor_uid=23517562" TargetMode="External"/><Relationship Id="rId11" Type="http://schemas.openxmlformats.org/officeDocument/2006/relationships/hyperlink" Target="http://www.ncbi.nlm.nih.gov/pubmed?term=Tucci%20A%5bAuthor%5d&amp;cauthor=true&amp;cauthor_uid=23517562" TargetMode="External"/><Relationship Id="rId24" Type="http://schemas.openxmlformats.org/officeDocument/2006/relationships/hyperlink" Target="http://www.ncbi.nlm.nih.gov/pubmed?term=Lampela%20P%5bAuthor%5d&amp;cauthor=true&amp;cauthor_uid=23404180" TargetMode="External"/><Relationship Id="rId32" Type="http://schemas.openxmlformats.org/officeDocument/2006/relationships/hyperlink" Target="http://www.ncbi.nlm.nih.gov/pubmed?term=Koo%20KH%5bAuthor%5d&amp;cauthor=true&amp;cauthor_uid=23246499" TargetMode="External"/><Relationship Id="rId5" Type="http://schemas.openxmlformats.org/officeDocument/2006/relationships/hyperlink" Target="http://www.ncbi.nlm.nih.gov/pubmed?term=Luminari%20S%5bAuthor%5d&amp;cauthor=true&amp;cauthor_uid=23517562" TargetMode="External"/><Relationship Id="rId15" Type="http://schemas.openxmlformats.org/officeDocument/2006/relationships/hyperlink" Target="http://www.ncbi.nlm.nih.gov/pubmed?term=Baldini%20L%5bAuthor%5d&amp;cauthor=true&amp;cauthor_uid=23517562" TargetMode="External"/><Relationship Id="rId23" Type="http://schemas.openxmlformats.org/officeDocument/2006/relationships/hyperlink" Target="http://www.ncbi.nlm.nih.gov/pubmed/23404180" TargetMode="External"/><Relationship Id="rId28" Type="http://schemas.openxmlformats.org/officeDocument/2006/relationships/hyperlink" Target="http://www.ncbi.nlm.nih.gov/pubmed?term=Hartikainen%20S%5bAuthor%5d&amp;cauthor=true&amp;cauthor_uid=23404180" TargetMode="External"/><Relationship Id="rId10" Type="http://schemas.openxmlformats.org/officeDocument/2006/relationships/hyperlink" Target="http://www.ncbi.nlm.nih.gov/pubmed?term=Spina%20M%5bAuthor%5d&amp;cauthor=true&amp;cauthor_uid=23517562" TargetMode="External"/><Relationship Id="rId19" Type="http://schemas.openxmlformats.org/officeDocument/2006/relationships/hyperlink" Target="http://www.ncbi.nlm.nih.gov/pubmed?term=Lamorgese%20C%5bAuthor%5d&amp;cauthor=true&amp;cauthor_uid=23517562" TargetMode="External"/><Relationship Id="rId31" Type="http://schemas.openxmlformats.org/officeDocument/2006/relationships/hyperlink" Target="http://www.ncbi.nlm.nih.gov/pubmed?term=Park%20KH%5bAuthor%5d&amp;cauthor=true&amp;cauthor_uid=23246499" TargetMode="External"/><Relationship Id="rId4" Type="http://schemas.openxmlformats.org/officeDocument/2006/relationships/hyperlink" Target="http://www.ncbi.nlm.nih.gov/pubmed?term=Merli%20F%5bAuthor%5d&amp;cauthor=true&amp;cauthor_uid=23517562" TargetMode="External"/><Relationship Id="rId9" Type="http://schemas.openxmlformats.org/officeDocument/2006/relationships/hyperlink" Target="http://www.ncbi.nlm.nih.gov/pubmed?term=Ferrari%20A%5bAuthor%5d&amp;cauthor=true&amp;cauthor_uid=23517562" TargetMode="External"/><Relationship Id="rId14" Type="http://schemas.openxmlformats.org/officeDocument/2006/relationships/hyperlink" Target="http://www.ncbi.nlm.nih.gov/pubmed?term=Fragasso%20A%5bAuthor%5d&amp;cauthor=true&amp;cauthor_uid=23517562" TargetMode="External"/><Relationship Id="rId22" Type="http://schemas.openxmlformats.org/officeDocument/2006/relationships/hyperlink" Target="http://www.ncbi.nlm.nih.gov/pubmed?term=for%20the%20Fondazione%20Italiana%20Linfomi%5bCorporate%20Author%5d" TargetMode="External"/><Relationship Id="rId27" Type="http://schemas.openxmlformats.org/officeDocument/2006/relationships/hyperlink" Target="http://www.ncbi.nlm.nih.gov/pubmed?term=Leskinen%20E%5bAuthor%5d&amp;cauthor=true&amp;cauthor_uid=23404180" TargetMode="External"/><Relationship Id="rId30" Type="http://schemas.openxmlformats.org/officeDocument/2006/relationships/hyperlink" Target="http://www.ncbi.nlm.nih.gov/pubmed?term=Kim%20KI%5bAuthor%5d&amp;cauthor=true&amp;cauthor_uid=23246499"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8" Type="http://schemas.openxmlformats.org/officeDocument/2006/relationships/hyperlink" Target="http://www.ncbi.nlm.nih.gov/pubmed?term=Vanpee%20G%5bAuthor%5d&amp;cauthor=true&amp;cauthor_uid=22190301" TargetMode="External"/><Relationship Id="rId13" Type="http://schemas.openxmlformats.org/officeDocument/2006/relationships/hyperlink" Target="http://www.ncbi.nlm.nih.gov/pubmed?term=Van%20Den%20Berghe%20G%5bAuthor%5d&amp;cauthor=true&amp;cauthor_uid=22190301" TargetMode="External"/><Relationship Id="rId3" Type="http://schemas.openxmlformats.org/officeDocument/2006/relationships/hyperlink" Target="http://www.ncbi.nlm.nih.gov/pubmed/22190301" TargetMode="External"/><Relationship Id="rId7" Type="http://schemas.openxmlformats.org/officeDocument/2006/relationships/hyperlink" Target="http://www.ncbi.nlm.nih.gov/pubmed?term=Segers%20J%5bAuthor%5d&amp;cauthor=true&amp;cauthor_uid=22190301" TargetMode="External"/><Relationship Id="rId12" Type="http://schemas.openxmlformats.org/officeDocument/2006/relationships/hyperlink" Target="http://www.ncbi.nlm.nih.gov/pubmed?term=Gosselink%20R%5bAuthor%5d&amp;cauthor=true&amp;cauthor_uid=22190301" TargetMode="External"/><Relationship Id="rId2" Type="http://schemas.openxmlformats.org/officeDocument/2006/relationships/slide" Target="../slides/slide38.xml"/><Relationship Id="rId1" Type="http://schemas.openxmlformats.org/officeDocument/2006/relationships/notesMaster" Target="../notesMasters/notesMaster1.xml"/><Relationship Id="rId6" Type="http://schemas.openxmlformats.org/officeDocument/2006/relationships/hyperlink" Target="http://www.ncbi.nlm.nih.gov/pubmed?term=Vanhullebusch%20T%5bAuthor%5d&amp;cauthor=true&amp;cauthor_uid=22190301" TargetMode="External"/><Relationship Id="rId11" Type="http://schemas.openxmlformats.org/officeDocument/2006/relationships/hyperlink" Target="http://www.ncbi.nlm.nih.gov/pubmed?term=Wouters%20P%5bAuthor%5d&amp;cauthor=true&amp;cauthor_uid=22190301" TargetMode="External"/><Relationship Id="rId5" Type="http://schemas.openxmlformats.org/officeDocument/2006/relationships/hyperlink" Target="http://www.ncbi.nlm.nih.gov/pubmed?term=Clerckx%20B%5bAuthor%5d&amp;cauthor=true&amp;cauthor_uid=22190301" TargetMode="External"/><Relationship Id="rId10" Type="http://schemas.openxmlformats.org/officeDocument/2006/relationships/hyperlink" Target="http://www.ncbi.nlm.nih.gov/pubmed?term=Casaer%20MP%5bAuthor%5d&amp;cauthor=true&amp;cauthor_uid=22190301" TargetMode="External"/><Relationship Id="rId4" Type="http://schemas.openxmlformats.org/officeDocument/2006/relationships/hyperlink" Target="http://www.ncbi.nlm.nih.gov/pubmed?term=Hermans%20G%5bAuthor%5d&amp;cauthor=true&amp;cauthor_uid=22190301" TargetMode="External"/><Relationship Id="rId9" Type="http://schemas.openxmlformats.org/officeDocument/2006/relationships/hyperlink" Target="http://www.ncbi.nlm.nih.gov/pubmed?term=Robbeets%20C%5bAuthor%5d&amp;cauthor=true&amp;cauthor_uid=22190301"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www.ncbi.nlm.nih.gov/pubmed?term=Bennett%20DA%5bAuthor%5d&amp;cauthor=true&amp;cauthor_uid=23635961" TargetMode="External"/><Relationship Id="rId3" Type="http://schemas.openxmlformats.org/officeDocument/2006/relationships/hyperlink" Target="http://www.ncbi.nlm.nih.gov/pubmed/23635961" TargetMode="External"/><Relationship Id="rId7" Type="http://schemas.openxmlformats.org/officeDocument/2006/relationships/hyperlink" Target="http://www.ncbi.nlm.nih.gov/pubmed?term=Schneider%20JA%5bAuthor%5d&amp;cauthor=true&amp;cauthor_uid=23635961"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www.ncbi.nlm.nih.gov/pubmed?term=Wilson%20RS%5bAuthor%5d&amp;cauthor=true&amp;cauthor_uid=23635961" TargetMode="External"/><Relationship Id="rId5" Type="http://schemas.openxmlformats.org/officeDocument/2006/relationships/hyperlink" Target="http://www.ncbi.nlm.nih.gov/pubmed?term=Yu%20L%5bAuthor%5d&amp;cauthor=true&amp;cauthor_uid=23635961" TargetMode="External"/><Relationship Id="rId4" Type="http://schemas.openxmlformats.org/officeDocument/2006/relationships/hyperlink" Target="http://www.ncbi.nlm.nih.gov/pubmed?term=Buchman%20AS%5bAuthor%5d&amp;cauthor=true&amp;cauthor_uid=23635961"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1</a:t>
            </a:fld>
            <a:endParaRPr lang="en-US"/>
          </a:p>
        </p:txBody>
      </p:sp>
    </p:spTree>
    <p:extLst>
      <p:ext uri="{BB962C8B-B14F-4D97-AF65-F5344CB8AC3E}">
        <p14:creationId xmlns:p14="http://schemas.microsoft.com/office/powerpoint/2010/main" val="7721426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N.M. de </a:t>
            </a:r>
            <a:r>
              <a:rPr lang="en-US" sz="1200" b="0" i="0" u="none" strike="noStrike" kern="1200" baseline="0" dirty="0" err="1" smtClean="0">
                <a:solidFill>
                  <a:schemeClr val="tx1"/>
                </a:solidFill>
                <a:latin typeface="+mn-lt"/>
                <a:ea typeface="+mn-ea"/>
                <a:cs typeface="+mn-cs"/>
              </a:rPr>
              <a:t>Vries</a:t>
            </a:r>
            <a:r>
              <a:rPr lang="en-US" sz="1200" b="0" i="0" u="none" strike="noStrike" kern="1200" baseline="0" dirty="0" smtClean="0">
                <a:solidFill>
                  <a:schemeClr val="tx1"/>
                </a:solidFill>
                <a:latin typeface="+mn-lt"/>
                <a:ea typeface="+mn-ea"/>
                <a:cs typeface="+mn-cs"/>
              </a:rPr>
              <a:t> et al. / Ageing Research Reviews 10 (2011) 104–114</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Searle SD, </a:t>
            </a:r>
            <a:r>
              <a:rPr lang="en-US" sz="1200" b="0" i="0" u="none" strike="noStrike" kern="1200" baseline="0" dirty="0" err="1" smtClean="0">
                <a:solidFill>
                  <a:schemeClr val="tx1"/>
                </a:solidFill>
                <a:latin typeface="+mn-lt"/>
                <a:ea typeface="+mn-ea"/>
                <a:cs typeface="+mn-cs"/>
              </a:rPr>
              <a:t>Mitnitski</a:t>
            </a:r>
            <a:r>
              <a:rPr lang="en-US" sz="1200" b="0" i="0" u="none" strike="noStrike" kern="1200" baseline="0" dirty="0" smtClean="0">
                <a:solidFill>
                  <a:schemeClr val="tx1"/>
                </a:solidFill>
                <a:latin typeface="+mn-lt"/>
                <a:ea typeface="+mn-ea"/>
                <a:cs typeface="+mn-cs"/>
              </a:rPr>
              <a:t> A, </a:t>
            </a:r>
            <a:r>
              <a:rPr lang="en-US" sz="1200" b="0" i="0" u="none" strike="noStrike" kern="1200" baseline="0" dirty="0" err="1" smtClean="0">
                <a:solidFill>
                  <a:schemeClr val="tx1"/>
                </a:solidFill>
                <a:latin typeface="+mn-lt"/>
                <a:ea typeface="+mn-ea"/>
                <a:cs typeface="+mn-cs"/>
              </a:rPr>
              <a:t>Gahbauer</a:t>
            </a:r>
            <a:r>
              <a:rPr lang="en-US" sz="1200" b="0" i="0" u="none" strike="noStrike" kern="1200" baseline="0" dirty="0" smtClean="0">
                <a:solidFill>
                  <a:schemeClr val="tx1"/>
                </a:solidFill>
                <a:latin typeface="+mn-lt"/>
                <a:ea typeface="+mn-ea"/>
                <a:cs typeface="+mn-cs"/>
              </a:rPr>
              <a:t> EA, et al. A standard procedure for creating a frailty index. BMC </a:t>
            </a:r>
            <a:r>
              <a:rPr lang="en-US" sz="1200" b="0" i="0" u="none" strike="noStrike" kern="1200" baseline="0" dirty="0" err="1" smtClean="0">
                <a:solidFill>
                  <a:schemeClr val="tx1"/>
                </a:solidFill>
                <a:latin typeface="+mn-lt"/>
                <a:ea typeface="+mn-ea"/>
                <a:cs typeface="+mn-cs"/>
              </a:rPr>
              <a:t>Geriatr</a:t>
            </a:r>
            <a:r>
              <a:rPr lang="en-US" sz="1200" b="0" i="0" u="none" strike="noStrike" kern="1200" baseline="0" dirty="0" smtClean="0">
                <a:solidFill>
                  <a:schemeClr val="tx1"/>
                </a:solidFill>
                <a:latin typeface="+mn-lt"/>
                <a:ea typeface="+mn-ea"/>
                <a:cs typeface="+mn-cs"/>
              </a:rPr>
              <a:t> 2008;8:24.</a:t>
            </a:r>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E94D91C-DA31-45A6-9C3F-B8B18DF69898}" type="slidenum">
              <a:rPr lang="en-US" smtClean="0"/>
              <a:pPr/>
              <a:t>14</a:t>
            </a:fld>
            <a:endParaRPr lang="en-US"/>
          </a:p>
        </p:txBody>
      </p:sp>
    </p:spTree>
    <p:extLst>
      <p:ext uri="{BB962C8B-B14F-4D97-AF65-F5344CB8AC3E}">
        <p14:creationId xmlns:p14="http://schemas.microsoft.com/office/powerpoint/2010/main" val="12872370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N.M. de </a:t>
            </a:r>
            <a:r>
              <a:rPr lang="en-US" sz="1200" b="0" i="0" u="none" strike="noStrike" kern="1200" baseline="0" dirty="0" err="1" smtClean="0">
                <a:solidFill>
                  <a:schemeClr val="tx1"/>
                </a:solidFill>
                <a:latin typeface="+mn-lt"/>
                <a:ea typeface="+mn-ea"/>
                <a:cs typeface="+mn-cs"/>
              </a:rPr>
              <a:t>Vries</a:t>
            </a:r>
            <a:r>
              <a:rPr lang="en-US" sz="1200" b="0" i="0" u="none" strike="noStrike" kern="1200" baseline="0" dirty="0" smtClean="0">
                <a:solidFill>
                  <a:schemeClr val="tx1"/>
                </a:solidFill>
                <a:latin typeface="+mn-lt"/>
                <a:ea typeface="+mn-ea"/>
                <a:cs typeface="+mn-cs"/>
              </a:rPr>
              <a:t> et al. / Ageing Research Reviews 10 (2011) 104–114</a:t>
            </a:r>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15</a:t>
            </a:fld>
            <a:endParaRPr lang="en-US"/>
          </a:p>
        </p:txBody>
      </p:sp>
    </p:spTree>
    <p:extLst>
      <p:ext uri="{BB962C8B-B14F-4D97-AF65-F5344CB8AC3E}">
        <p14:creationId xmlns:p14="http://schemas.microsoft.com/office/powerpoint/2010/main" val="1911639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Although there is no cut off for frailty,</a:t>
            </a:r>
            <a:r>
              <a:rPr lang="en-US" baseline="0" dirty="0" smtClean="0"/>
              <a:t> this is not necessary for an evaluative outcome measure in clinical research. </a:t>
            </a:r>
          </a:p>
          <a:p>
            <a:r>
              <a:rPr lang="en-US" baseline="0" dirty="0" smtClean="0"/>
              <a:t>Future studies are needed to establish clinical meaningful and relevant change.</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Frailty Index. </a:t>
            </a:r>
            <a:r>
              <a:rPr lang="en-US" dirty="0" err="1" smtClean="0"/>
              <a:t>Mitnitski</a:t>
            </a:r>
            <a:r>
              <a:rPr lang="en-US" dirty="0" smtClean="0"/>
              <a:t> et al. (2001), </a:t>
            </a:r>
            <a:r>
              <a:rPr lang="en-US" dirty="0" err="1" smtClean="0"/>
              <a:t>Cigolle</a:t>
            </a:r>
            <a:r>
              <a:rPr lang="en-US" dirty="0" smtClean="0"/>
              <a:t> et al. (2009), Rockwood et al. (2007), and Rockwood (2006)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16</a:t>
            </a:fld>
            <a:endParaRPr lang="en-US"/>
          </a:p>
        </p:txBody>
      </p:sp>
    </p:spTree>
    <p:extLst>
      <p:ext uri="{BB962C8B-B14F-4D97-AF65-F5344CB8AC3E}">
        <p14:creationId xmlns:p14="http://schemas.microsoft.com/office/powerpoint/2010/main" val="19998758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form used to calculate frailty index</a:t>
            </a:r>
            <a:r>
              <a:rPr lang="en-US" baseline="0" dirty="0" smtClean="0"/>
              <a:t> based on comprehensive geriatric assessment.  Note that you don’t have to memorize this form but to understand this is one way to get an idea how frail an elderly person is.</a:t>
            </a:r>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17</a:t>
            </a:fld>
            <a:endParaRPr lang="en-US"/>
          </a:p>
        </p:txBody>
      </p:sp>
    </p:spTree>
    <p:extLst>
      <p:ext uri="{BB962C8B-B14F-4D97-AF65-F5344CB8AC3E}">
        <p14:creationId xmlns:p14="http://schemas.microsoft.com/office/powerpoint/2010/main" val="25463922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Frailty</a:t>
            </a:r>
            <a:r>
              <a:rPr lang="en-US" baseline="0" dirty="0" smtClean="0"/>
              <a:t> Index considers </a:t>
            </a:r>
            <a:r>
              <a:rPr lang="en-US" dirty="0" smtClean="0"/>
              <a:t>a whole range of health problems, which come in many forms: symptoms, signs, laboratory abnormalities, diseases, and disabilities. </a:t>
            </a:r>
          </a:p>
          <a:p>
            <a:r>
              <a:rPr lang="en-US" dirty="0" smtClean="0"/>
              <a:t>These features are clinically recognizable, and each represents an insult that has been insufficiently repaired and is referred to as a deficit.</a:t>
            </a:r>
          </a:p>
          <a:p>
            <a:r>
              <a:rPr lang="en-US" dirty="0" smtClean="0"/>
              <a:t>The deficits are counted with little regard to their nature. The number of deficits is important: the more deficits individuals accumulate, the more they are at risk of an adverse health outcome, that is, with more deficits, they are at more risk and so are more frail.</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http://www.ncbi.nlm.nih.gov/pubmed/21093719</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Rockwood K, </a:t>
            </a:r>
            <a:r>
              <a:rPr lang="en-US" dirty="0" err="1" smtClean="0"/>
              <a:t>Mitnitski</a:t>
            </a:r>
            <a:r>
              <a:rPr lang="en-US" dirty="0" smtClean="0"/>
              <a:t> A.</a:t>
            </a:r>
          </a:p>
          <a:p>
            <a:r>
              <a:rPr lang="en-US" dirty="0" smtClean="0"/>
              <a:t>Frailty defined by deficit accumulation and geriatric medicine defined by frailty.</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Clin</a:t>
            </a:r>
            <a:r>
              <a:rPr lang="en-US" dirty="0" smtClean="0"/>
              <a:t> </a:t>
            </a:r>
            <a:r>
              <a:rPr lang="en-US" dirty="0" err="1" smtClean="0"/>
              <a:t>Geriatr</a:t>
            </a:r>
            <a:r>
              <a:rPr lang="en-US" dirty="0" smtClean="0"/>
              <a:t> Med. 2011 Feb;27(1):17-26</a:t>
            </a:r>
          </a:p>
        </p:txBody>
      </p:sp>
      <p:sp>
        <p:nvSpPr>
          <p:cNvPr id="4" name="Slide Number Placeholder 3"/>
          <p:cNvSpPr>
            <a:spLocks noGrp="1"/>
          </p:cNvSpPr>
          <p:nvPr>
            <p:ph type="sldNum" sz="quarter" idx="10"/>
          </p:nvPr>
        </p:nvSpPr>
        <p:spPr/>
        <p:txBody>
          <a:bodyPr/>
          <a:lstStyle/>
          <a:p>
            <a:fld id="{2E94D91C-DA31-45A6-9C3F-B8B18DF69898}" type="slidenum">
              <a:rPr lang="en-US" smtClean="0"/>
              <a:pPr/>
              <a:t>18</a:t>
            </a:fld>
            <a:endParaRPr lang="en-US"/>
          </a:p>
        </p:txBody>
      </p:sp>
    </p:spTree>
    <p:extLst>
      <p:ext uri="{BB962C8B-B14F-4D97-AF65-F5344CB8AC3E}">
        <p14:creationId xmlns:p14="http://schemas.microsoft.com/office/powerpoint/2010/main" val="2502508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1200" b="0" i="0" u="none" strike="noStrike" kern="1200" baseline="0" dirty="0" smtClean="0">
                <a:solidFill>
                  <a:schemeClr val="tx1"/>
                </a:solidFill>
                <a:latin typeface="+mn-lt"/>
                <a:ea typeface="+mn-ea"/>
                <a:cs typeface="+mn-cs"/>
              </a:rPr>
              <a:t>N </a:t>
            </a:r>
            <a:r>
              <a:rPr lang="en-US" sz="1200" b="0" i="0" u="none" strike="noStrike" kern="1200" baseline="0" dirty="0" err="1" smtClean="0">
                <a:solidFill>
                  <a:schemeClr val="tx1"/>
                </a:solidFill>
                <a:latin typeface="+mn-lt"/>
                <a:ea typeface="+mn-ea"/>
                <a:cs typeface="+mn-cs"/>
              </a:rPr>
              <a:t>Engl</a:t>
            </a:r>
            <a:r>
              <a:rPr lang="en-US" sz="1200" b="0" i="0" u="none" strike="noStrike" kern="1200" baseline="0" dirty="0" smtClean="0">
                <a:solidFill>
                  <a:schemeClr val="tx1"/>
                </a:solidFill>
                <a:latin typeface="+mn-lt"/>
                <a:ea typeface="+mn-ea"/>
                <a:cs typeface="+mn-cs"/>
              </a:rPr>
              <a:t> J Med. 2002 Oct 3;347(14):1068-74.</a:t>
            </a:r>
          </a:p>
          <a:p>
            <a:r>
              <a:rPr lang="en-US" sz="1200" b="0" i="0" u="none" strike="noStrike" kern="1200" baseline="0" dirty="0" smtClean="0">
                <a:solidFill>
                  <a:schemeClr val="tx1"/>
                </a:solidFill>
                <a:latin typeface="+mn-lt"/>
                <a:ea typeface="+mn-ea"/>
                <a:cs typeface="+mn-cs"/>
              </a:rPr>
              <a:t>A program to prevent functional decline in physically frail, elderly persons who live at home.</a:t>
            </a:r>
          </a:p>
          <a:p>
            <a:r>
              <a:rPr lang="en-US" sz="1200" b="0" i="0" u="none" strike="noStrike" kern="1200" baseline="0" dirty="0" smtClean="0">
                <a:solidFill>
                  <a:schemeClr val="tx1"/>
                </a:solidFill>
                <a:latin typeface="+mn-lt"/>
                <a:ea typeface="+mn-ea"/>
                <a:cs typeface="+mn-cs"/>
              </a:rPr>
              <a:t>Gill TM, Baker DI, Gottschalk M, </a:t>
            </a:r>
            <a:r>
              <a:rPr lang="en-US" sz="1200" b="0" i="0" u="none" strike="noStrike" kern="1200" baseline="0" dirty="0" err="1" smtClean="0">
                <a:solidFill>
                  <a:schemeClr val="tx1"/>
                </a:solidFill>
                <a:latin typeface="+mn-lt"/>
                <a:ea typeface="+mn-ea"/>
                <a:cs typeface="+mn-cs"/>
              </a:rPr>
              <a:t>Peduzzi</a:t>
            </a:r>
            <a:r>
              <a:rPr lang="en-US" sz="1200" b="0" i="0" u="none" strike="noStrike" kern="1200" baseline="0" dirty="0" smtClean="0">
                <a:solidFill>
                  <a:schemeClr val="tx1"/>
                </a:solidFill>
                <a:latin typeface="+mn-lt"/>
                <a:ea typeface="+mn-ea"/>
                <a:cs typeface="+mn-cs"/>
              </a:rPr>
              <a:t> PN, </a:t>
            </a:r>
            <a:r>
              <a:rPr lang="en-US" sz="1200" b="0" i="0" u="none" strike="noStrike" kern="1200" baseline="0" dirty="0" err="1" smtClean="0">
                <a:solidFill>
                  <a:schemeClr val="tx1"/>
                </a:solidFill>
                <a:latin typeface="+mn-lt"/>
                <a:ea typeface="+mn-ea"/>
                <a:cs typeface="+mn-cs"/>
              </a:rPr>
              <a:t>Allore</a:t>
            </a:r>
            <a:r>
              <a:rPr lang="en-US" sz="1200" b="0" i="0" u="none" strike="noStrike" kern="1200" baseline="0" dirty="0" smtClean="0">
                <a:solidFill>
                  <a:schemeClr val="tx1"/>
                </a:solidFill>
                <a:latin typeface="+mn-lt"/>
                <a:ea typeface="+mn-ea"/>
                <a:cs typeface="+mn-cs"/>
              </a:rPr>
              <a:t> H, Byers A.</a:t>
            </a:r>
          </a:p>
          <a:p>
            <a:r>
              <a:rPr lang="en-US" sz="1200" b="0" i="0" u="none" strike="noStrike" kern="1200" baseline="0" dirty="0" smtClean="0">
                <a:solidFill>
                  <a:schemeClr val="tx1"/>
                </a:solidFill>
                <a:latin typeface="+mn-lt"/>
                <a:ea typeface="+mn-ea"/>
                <a:cs typeface="+mn-cs"/>
              </a:rPr>
              <a:t>http://www.ncbi.nlm.nih.gov/pubmed/12362007 </a:t>
            </a:r>
          </a:p>
          <a:p>
            <a:endParaRPr lang="en-US" sz="1200" b="1" i="1" u="none" strike="noStrike" kern="1200" baseline="0" dirty="0" smtClean="0">
              <a:solidFill>
                <a:schemeClr val="tx1"/>
              </a:solidFill>
              <a:latin typeface="+mn-lt"/>
              <a:ea typeface="+mn-ea"/>
              <a:cs typeface="+mn-cs"/>
            </a:endParaRPr>
          </a:p>
          <a:p>
            <a:r>
              <a:rPr lang="en-US" sz="1200" b="1" i="1" u="none" strike="noStrike" kern="1200" baseline="0" dirty="0" smtClean="0">
                <a:solidFill>
                  <a:schemeClr val="tx1"/>
                </a:solidFill>
                <a:latin typeface="+mn-lt"/>
                <a:ea typeface="+mn-ea"/>
                <a:cs typeface="+mn-cs"/>
              </a:rPr>
              <a:t>Background</a:t>
            </a:r>
          </a:p>
          <a:p>
            <a:r>
              <a:rPr lang="en-US" sz="1200" b="0" i="0" u="none" strike="noStrike" kern="1200" baseline="0" dirty="0" smtClean="0">
                <a:solidFill>
                  <a:schemeClr val="tx1"/>
                </a:solidFill>
                <a:latin typeface="+mn-lt"/>
                <a:ea typeface="+mn-ea"/>
                <a:cs typeface="+mn-cs"/>
              </a:rPr>
              <a:t>Functional decline in physically frail, elderly persons is associated with substantial morbidity. It is uncertain whether such functional decline can be prevented.</a:t>
            </a:r>
          </a:p>
          <a:p>
            <a:r>
              <a:rPr lang="en-US" sz="1200" b="1" i="1" u="none" strike="noStrike" kern="1200" baseline="0" dirty="0" smtClean="0">
                <a:solidFill>
                  <a:schemeClr val="tx1"/>
                </a:solidFill>
                <a:latin typeface="+mn-lt"/>
                <a:ea typeface="+mn-ea"/>
                <a:cs typeface="+mn-cs"/>
              </a:rPr>
              <a:t>Methods</a:t>
            </a:r>
          </a:p>
          <a:p>
            <a:r>
              <a:rPr lang="en-US" sz="1200" b="0" i="0" u="none" strike="noStrike" kern="1200" baseline="0" dirty="0" smtClean="0">
                <a:solidFill>
                  <a:schemeClr val="tx1"/>
                </a:solidFill>
                <a:latin typeface="+mn-lt"/>
                <a:ea typeface="+mn-ea"/>
                <a:cs typeface="+mn-cs"/>
              </a:rPr>
              <a:t>We randomly assigned 188 persons 75 years of age or older who were physically frail and living at home to undergo a six-month, home-based intervention program that included physical therapy and that focused primarily on improving underlying impairments</a:t>
            </a:r>
          </a:p>
          <a:p>
            <a:r>
              <a:rPr lang="en-US" sz="1200" b="0" i="0" u="none" strike="noStrike" kern="1200" baseline="0" dirty="0" smtClean="0">
                <a:solidFill>
                  <a:schemeClr val="tx1"/>
                </a:solidFill>
                <a:latin typeface="+mn-lt"/>
                <a:ea typeface="+mn-ea"/>
                <a:cs typeface="+mn-cs"/>
              </a:rPr>
              <a:t>in physical abilities, including balance, muscle strength, ability to transfer from one position to another, and mobility, or to undergo an educational program (as a control). The primary outcome was the change between base line and 3, 7, and 12 months in</a:t>
            </a:r>
          </a:p>
          <a:p>
            <a:r>
              <a:rPr lang="en-US" sz="1200" b="0" i="0" u="none" strike="noStrike" kern="1200" baseline="0" dirty="0" smtClean="0">
                <a:solidFill>
                  <a:schemeClr val="tx1"/>
                </a:solidFill>
                <a:latin typeface="+mn-lt"/>
                <a:ea typeface="+mn-ea"/>
                <a:cs typeface="+mn-cs"/>
              </a:rPr>
              <a:t>the score on a disability scale based on eight activities of daily living: walking, bathing, upper- and </a:t>
            </a:r>
            <a:r>
              <a:rPr lang="en-US" sz="1200" b="0" i="0" u="none" strike="noStrike" kern="1200" baseline="0" dirty="0" err="1" smtClean="0">
                <a:solidFill>
                  <a:schemeClr val="tx1"/>
                </a:solidFill>
                <a:latin typeface="+mn-lt"/>
                <a:ea typeface="+mn-ea"/>
                <a:cs typeface="+mn-cs"/>
              </a:rPr>
              <a:t>lowerbody</a:t>
            </a:r>
            <a:r>
              <a:rPr lang="en-US" sz="1200" b="0" i="0" u="none" strike="noStrike" kern="1200" baseline="0" dirty="0" smtClean="0">
                <a:solidFill>
                  <a:schemeClr val="tx1"/>
                </a:solidFill>
                <a:latin typeface="+mn-lt"/>
                <a:ea typeface="+mn-ea"/>
                <a:cs typeface="+mn-cs"/>
              </a:rPr>
              <a:t> dressing, transferring from a chair, using the toilet, eating, and grooming. Scores on the scale ranged from 0 to 16, with higher scores indicating more severe disability.</a:t>
            </a:r>
          </a:p>
          <a:p>
            <a:r>
              <a:rPr lang="en-US" sz="1200" b="1" i="1" u="none" strike="noStrike" kern="1200" baseline="0" dirty="0" smtClean="0">
                <a:solidFill>
                  <a:schemeClr val="tx1"/>
                </a:solidFill>
                <a:latin typeface="+mn-lt"/>
                <a:ea typeface="+mn-ea"/>
                <a:cs typeface="+mn-cs"/>
              </a:rPr>
              <a:t>Results</a:t>
            </a:r>
          </a:p>
          <a:p>
            <a:r>
              <a:rPr lang="en-US" sz="1200" b="0" i="0" u="none" strike="noStrike" kern="1200" baseline="0" dirty="0" smtClean="0">
                <a:solidFill>
                  <a:schemeClr val="tx1"/>
                </a:solidFill>
                <a:latin typeface="+mn-lt"/>
                <a:ea typeface="+mn-ea"/>
                <a:cs typeface="+mn-cs"/>
              </a:rPr>
              <a:t>Participants in the intervention group had less functional decline over time, according to their disability scores, than participants in the control group. The disability scores in the intervention and control groups were 2.3 and 2.8, respectively, at base line; 2.0 and 3.6 at 7 months (P=0.008 for the comparison between the groups in the change from base line); and 2.7 and 4.2 at 12 months (P=0.02). The benefit of the intervention was observed among participants with moderate frailty but not those with severe frailty.</a:t>
            </a:r>
          </a:p>
          <a:p>
            <a:r>
              <a:rPr lang="en-US" sz="1200" b="0" i="0" u="none" strike="noStrike" kern="1200" baseline="0" dirty="0" smtClean="0">
                <a:solidFill>
                  <a:schemeClr val="tx1"/>
                </a:solidFill>
                <a:latin typeface="+mn-lt"/>
                <a:ea typeface="+mn-ea"/>
                <a:cs typeface="+mn-cs"/>
              </a:rPr>
              <a:t>The frequency of admission to a nursing home did not differ significantly between the intervention group and the control group (14 percent and 19 percent, respectively; P=0.37).</a:t>
            </a:r>
          </a:p>
          <a:p>
            <a:r>
              <a:rPr lang="en-US" sz="1200" b="1" i="1" u="none" strike="noStrike" kern="1200" baseline="0" dirty="0" smtClean="0">
                <a:solidFill>
                  <a:schemeClr val="tx1"/>
                </a:solidFill>
                <a:latin typeface="+mn-lt"/>
                <a:ea typeface="+mn-ea"/>
                <a:cs typeface="+mn-cs"/>
              </a:rPr>
              <a:t>Conclusions</a:t>
            </a:r>
          </a:p>
          <a:p>
            <a:r>
              <a:rPr lang="en-US" sz="1200" b="0" i="0" u="none" strike="noStrike" kern="1200" baseline="0" dirty="0" smtClean="0">
                <a:solidFill>
                  <a:schemeClr val="tx1"/>
                </a:solidFill>
                <a:latin typeface="+mn-lt"/>
                <a:ea typeface="+mn-ea"/>
                <a:cs typeface="+mn-cs"/>
              </a:rPr>
              <a:t>A home-based program targeting underlying impairments in physical abilities can reduce the progression of functional decline among physically frail, elderly persons who live at home. (N </a:t>
            </a:r>
            <a:r>
              <a:rPr lang="en-US" sz="1200" b="0" i="0" u="none" strike="noStrike" kern="1200" baseline="0" dirty="0" err="1" smtClean="0">
                <a:solidFill>
                  <a:schemeClr val="tx1"/>
                </a:solidFill>
                <a:latin typeface="+mn-lt"/>
                <a:ea typeface="+mn-ea"/>
                <a:cs typeface="+mn-cs"/>
              </a:rPr>
              <a:t>Engl</a:t>
            </a:r>
            <a:r>
              <a:rPr lang="en-US" sz="1200" b="0" i="0" u="none" strike="noStrike" kern="1200" baseline="0" dirty="0" smtClean="0">
                <a:solidFill>
                  <a:schemeClr val="tx1"/>
                </a:solidFill>
                <a:latin typeface="+mn-lt"/>
                <a:ea typeface="+mn-ea"/>
                <a:cs typeface="+mn-cs"/>
              </a:rPr>
              <a:t> J Med 2002;347:1068-74.)</a:t>
            </a:r>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19</a:t>
            </a:fld>
            <a:endParaRPr lang="en-US"/>
          </a:p>
        </p:txBody>
      </p:sp>
    </p:spTree>
    <p:extLst>
      <p:ext uri="{BB962C8B-B14F-4D97-AF65-F5344CB8AC3E}">
        <p14:creationId xmlns:p14="http://schemas.microsoft.com/office/powerpoint/2010/main" val="421236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In summary, the results of our study indicate that functional decline among physically frail, elderly persons who live at home can be slowed, if not prevented.</a:t>
            </a:r>
            <a:endParaRPr lang="en-US" dirty="0" smtClean="0"/>
          </a:p>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20</a:t>
            </a:fld>
            <a:endParaRPr lang="en-US"/>
          </a:p>
        </p:txBody>
      </p:sp>
    </p:spTree>
    <p:extLst>
      <p:ext uri="{BB962C8B-B14F-4D97-AF65-F5344CB8AC3E}">
        <p14:creationId xmlns:p14="http://schemas.microsoft.com/office/powerpoint/2010/main" val="32944953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21</a:t>
            </a:fld>
            <a:endParaRPr lang="en-US"/>
          </a:p>
        </p:txBody>
      </p:sp>
    </p:spTree>
    <p:extLst>
      <p:ext uri="{BB962C8B-B14F-4D97-AF65-F5344CB8AC3E}">
        <p14:creationId xmlns:p14="http://schemas.microsoft.com/office/powerpoint/2010/main" val="10677431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b="0" i="0" u="none" strike="noStrike" kern="1200" baseline="0" dirty="0" smtClean="0">
                <a:solidFill>
                  <a:schemeClr val="tx1"/>
                </a:solidFill>
                <a:latin typeface="+mn-lt"/>
                <a:ea typeface="+mn-ea"/>
                <a:cs typeface="+mn-cs"/>
              </a:rPr>
              <a:t>Journal of Gerontology: MEDICAL SCIENCES. 2000, Vol. 55A, No. 6, M350–M355</a:t>
            </a:r>
          </a:p>
          <a:p>
            <a:r>
              <a:rPr lang="en-US" sz="1200" b="0" i="0" u="none" strike="noStrike" kern="1200" baseline="0" dirty="0" smtClean="0">
                <a:solidFill>
                  <a:schemeClr val="tx1"/>
                </a:solidFill>
                <a:latin typeface="+mn-lt"/>
                <a:ea typeface="+mn-ea"/>
                <a:cs typeface="+mn-cs"/>
              </a:rPr>
              <a:t>Physical and Performance Measures for the Identification of Mild to Moderate Frailty</a:t>
            </a:r>
          </a:p>
          <a:p>
            <a:r>
              <a:rPr lang="en-US" sz="1200" b="0" i="0" u="none" strike="noStrike" kern="1200" baseline="0" dirty="0" smtClean="0">
                <a:solidFill>
                  <a:schemeClr val="tx1"/>
                </a:solidFill>
                <a:latin typeface="+mn-lt"/>
                <a:ea typeface="+mn-ea"/>
                <a:cs typeface="+mn-cs"/>
              </a:rPr>
              <a:t>Marybeth Brown, David R. </a:t>
            </a:r>
            <a:r>
              <a:rPr lang="en-US" sz="1200" b="0" i="0" u="none" strike="noStrike" kern="1200" baseline="0" dirty="0" err="1" smtClean="0">
                <a:solidFill>
                  <a:schemeClr val="tx1"/>
                </a:solidFill>
                <a:latin typeface="+mn-lt"/>
                <a:ea typeface="+mn-ea"/>
                <a:cs typeface="+mn-cs"/>
              </a:rPr>
              <a:t>Sinacore</a:t>
            </a:r>
            <a:r>
              <a:rPr lang="en-US" sz="1200" b="0" i="0" u="none" strike="noStrike" kern="1200" baseline="0" dirty="0" smtClean="0">
                <a:solidFill>
                  <a:schemeClr val="tx1"/>
                </a:solidFill>
                <a:latin typeface="+mn-lt"/>
                <a:ea typeface="+mn-ea"/>
                <a:cs typeface="+mn-cs"/>
              </a:rPr>
              <a:t>, Ellen F. Binder, and Wendy M. </a:t>
            </a:r>
            <a:r>
              <a:rPr lang="en-US" sz="1200" b="0" i="0" u="none" strike="noStrike" kern="1200" baseline="0" dirty="0" err="1" smtClean="0">
                <a:solidFill>
                  <a:schemeClr val="tx1"/>
                </a:solidFill>
                <a:latin typeface="+mn-lt"/>
                <a:ea typeface="+mn-ea"/>
                <a:cs typeface="+mn-cs"/>
              </a:rPr>
              <a:t>Kohrt</a:t>
            </a:r>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i="0" dirty="0" smtClean="0"/>
              <a:t>Background. The relative importance and association of factors contributing to physical frailty in elderly persons are</a:t>
            </a:r>
          </a:p>
          <a:p>
            <a:r>
              <a:rPr lang="en-US" i="0" dirty="0" smtClean="0"/>
              <a:t>unclear.</a:t>
            </a:r>
          </a:p>
          <a:p>
            <a:r>
              <a:rPr lang="en-US" i="0" dirty="0" smtClean="0"/>
              <a:t>Methods. Physical measures of upper and lower extremity strength, range of motion, balance, coordination, sensation,</a:t>
            </a:r>
          </a:p>
          <a:p>
            <a:r>
              <a:rPr lang="en-US" i="0" dirty="0" smtClean="0"/>
              <a:t>and gait were evaluated in relation to scores obtained on a 36-point physical performance test (PPT) in 107 elderly</a:t>
            </a:r>
          </a:p>
          <a:p>
            <a:r>
              <a:rPr lang="en-US" i="0" dirty="0" smtClean="0"/>
              <a:t>subjects.</a:t>
            </a:r>
          </a:p>
          <a:p>
            <a:r>
              <a:rPr lang="en-US" i="0" dirty="0" smtClean="0"/>
              <a:t>Results. Scores on the PPT were significantly associated with the measures of strength and balance, gait, several</a:t>
            </a:r>
          </a:p>
          <a:p>
            <a:r>
              <a:rPr lang="en-US" i="0" dirty="0" smtClean="0"/>
              <a:t>range of motion values, and sensation. Subjects were also grouped according to score on the PPT as not frail (32–36</a:t>
            </a:r>
          </a:p>
          <a:p>
            <a:r>
              <a:rPr lang="en-US" i="0" dirty="0" smtClean="0"/>
              <a:t>points), mildly frail (25–31 points), or moderately frail (17–24 points). ANOVA followed by Bonferroni post hoc analyses</a:t>
            </a:r>
          </a:p>
          <a:p>
            <a:r>
              <a:rPr lang="en-US" i="0" dirty="0" smtClean="0"/>
              <a:t>were used to examine the relationships of physical measures to this index of frailty. Balance measures, an obstacle</a:t>
            </a:r>
          </a:p>
          <a:p>
            <a:r>
              <a:rPr lang="en-US" i="0" dirty="0" smtClean="0"/>
              <a:t>course, the Berg scale, the full tandem portion of the Romberg test, and fast gait speed were significantly different</a:t>
            </a:r>
          </a:p>
          <a:p>
            <a:r>
              <a:rPr lang="en-US" i="0" dirty="0" smtClean="0"/>
              <a:t>among the three groups. Multiple stepwise regression analyses indicated that the strongest combination of variables, explaining</a:t>
            </a:r>
          </a:p>
          <a:p>
            <a:r>
              <a:rPr lang="en-US" i="0" dirty="0" smtClean="0"/>
              <a:t>73% of all the variance in the PPT, included obstacle course performance, hip abduction strength, the </a:t>
            </a:r>
            <a:r>
              <a:rPr lang="en-US" i="0" dirty="0" err="1" smtClean="0"/>
              <a:t>semitandem</a:t>
            </a:r>
            <a:endParaRPr lang="en-US" i="0" dirty="0" smtClean="0"/>
          </a:p>
          <a:p>
            <a:r>
              <a:rPr lang="en-US" i="0" dirty="0" smtClean="0"/>
              <a:t>portion of the Romberg test, and coordination (pegboard).</a:t>
            </a:r>
          </a:p>
          <a:p>
            <a:r>
              <a:rPr lang="en-US" i="0" dirty="0" smtClean="0"/>
              <a:t>Conclusions. Results provide further insight into the relative importance of factors that contribute to frailty and factors</a:t>
            </a:r>
          </a:p>
          <a:p>
            <a:r>
              <a:rPr lang="en-US" i="0" dirty="0" smtClean="0"/>
              <a:t>that should be considered in treatment planning for the remediation of physical frailty in old adults.</a:t>
            </a:r>
            <a:endParaRPr lang="en-US" i="0"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22</a:t>
            </a:fld>
            <a:endParaRPr lang="en-US"/>
          </a:p>
        </p:txBody>
      </p:sp>
    </p:spTree>
    <p:extLst>
      <p:ext uri="{BB962C8B-B14F-4D97-AF65-F5344CB8AC3E}">
        <p14:creationId xmlns:p14="http://schemas.microsoft.com/office/powerpoint/2010/main" val="38069239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b="0" dirty="0" smtClean="0"/>
              <a:t>http://ocw.tufts.edu/data/42/499797.pdf</a:t>
            </a:r>
          </a:p>
          <a:p>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CGA effectively addresses many areas of geriatric care that are crucial to the successful treatment and prevention of disease and disability in older people.</a:t>
            </a:r>
          </a:p>
          <a:p>
            <a:endParaRPr lang="en-US" dirty="0" smtClean="0"/>
          </a:p>
          <a:p>
            <a:pPr rtl="0"/>
            <a:r>
              <a:rPr lang="en-US" sz="1200" kern="1200" dirty="0" smtClean="0">
                <a:solidFill>
                  <a:schemeClr val="tx1"/>
                </a:solidFill>
                <a:effectLst/>
                <a:latin typeface="+mn-lt"/>
                <a:ea typeface="+mn-ea"/>
                <a:cs typeface="+mn-cs"/>
              </a:rPr>
              <a:t>The geriatric assessment is a multidimensional, multidisciplinary diagnostic instrument designed to collect data on the medical, psychosocial and functional capabilities and limitations of elderly patients.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It can be performed by </a:t>
            </a:r>
            <a:r>
              <a:rPr lang="en-US" dirty="0" smtClean="0"/>
              <a:t>physician, nurse, social worker, audiologist, OT, SLP, dietician, clinical psychologist, and PT.</a:t>
            </a:r>
            <a:endParaRPr lang="en-US" sz="1200" kern="1200" dirty="0" smtClean="0">
              <a:solidFill>
                <a:schemeClr val="tx1"/>
              </a:solidFill>
              <a:effectLst/>
              <a:latin typeface="+mn-lt"/>
              <a:ea typeface="+mn-ea"/>
              <a:cs typeface="+mn-cs"/>
            </a:endParaRPr>
          </a:p>
          <a:p>
            <a:pPr rtl="0"/>
            <a:r>
              <a:rPr lang="en-US" sz="1200" kern="1200" dirty="0" smtClean="0">
                <a:solidFill>
                  <a:schemeClr val="tx1"/>
                </a:solidFill>
                <a:effectLst/>
                <a:latin typeface="+mn-lt"/>
                <a:ea typeface="+mn-ea"/>
                <a:cs typeface="+mn-cs"/>
              </a:rPr>
              <a:t>Various geriatric practitioners use the information generated to develop treatment and long-term follow-up plans, arrange for primary care and rehabilitative services, organize and facilitate the intricate process of case management, determine long-term care requirements and optimal placement, and make the best use of health care resources. </a:t>
            </a:r>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23</a:t>
            </a:fld>
            <a:endParaRPr lang="en-US"/>
          </a:p>
        </p:txBody>
      </p:sp>
    </p:spTree>
    <p:extLst>
      <p:ext uri="{BB962C8B-B14F-4D97-AF65-F5344CB8AC3E}">
        <p14:creationId xmlns:p14="http://schemas.microsoft.com/office/powerpoint/2010/main" val="1846734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i="0" kern="1200" dirty="0" smtClean="0">
                <a:solidFill>
                  <a:schemeClr val="tx1"/>
                </a:solidFill>
                <a:latin typeface="+mn-lt"/>
                <a:ea typeface="+mn-ea"/>
                <a:cs typeface="+mn-cs"/>
              </a:rPr>
              <a:t>)&gt;.</a:t>
            </a:r>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3</a:t>
            </a:fld>
            <a:endParaRPr lang="en-US"/>
          </a:p>
        </p:txBody>
      </p:sp>
    </p:spTree>
    <p:extLst>
      <p:ext uri="{BB962C8B-B14F-4D97-AF65-F5344CB8AC3E}">
        <p14:creationId xmlns:p14="http://schemas.microsoft.com/office/powerpoint/2010/main" val="2036366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dirty="0" smtClean="0"/>
              <a:t>http://ocw.tufts.edu/data/42/499797.pdf</a:t>
            </a:r>
          </a:p>
          <a:p>
            <a:endParaRPr lang="en-US" dirty="0" smtClean="0"/>
          </a:p>
          <a:p>
            <a:pPr rtl="0"/>
            <a:r>
              <a:rPr lang="en-US" sz="1200" kern="1200" dirty="0" smtClean="0">
                <a:solidFill>
                  <a:schemeClr val="tx1"/>
                </a:solidFill>
                <a:effectLst/>
                <a:latin typeface="+mn-lt"/>
                <a:ea typeface="+mn-ea"/>
                <a:cs typeface="+mn-cs"/>
              </a:rPr>
              <a:t>The geriatric assessment differs from a standard medical evaluation in three general ways: (1) it focuses on elderly individuals with complex problems, (2) it emphasizes functional status and quality of life, and (3) it frequently takes advantage of an interdisciplinary team of providers. </a:t>
            </a:r>
          </a:p>
          <a:p>
            <a:pPr rtl="0"/>
            <a:r>
              <a:rPr lang="en-US" sz="1200" kern="1200" dirty="0" smtClean="0">
                <a:solidFill>
                  <a:schemeClr val="tx1"/>
                </a:solidFill>
                <a:effectLst/>
                <a:latin typeface="+mn-lt"/>
                <a:ea typeface="+mn-ea"/>
                <a:cs typeface="+mn-cs"/>
              </a:rPr>
              <a:t>Whereas the standard medical evaluation works reasonably well in most other populations, it tends to miss some of the most prevalent problems faced by the elder patient. These challenges, often referred to as the "Five I's of Geriatrics", include intellectual impairment, immobility, instability, incontinence and iatrogenic disorders. The geriatric assessment effectively addresses these and many other areas of geriatric care that are crucial to the successful treatment and prevention of disease and disability in older people. </a:t>
            </a:r>
          </a:p>
          <a:p>
            <a:endParaRPr lang="en-US" dirty="0" smtClean="0"/>
          </a:p>
          <a:p>
            <a:r>
              <a:rPr lang="en-US" dirty="0" smtClean="0"/>
              <a:t>NOTE: An iatrogenic disorder is a condition that is caused by medical personnel or procedures or that develops through exposure to the environment of a health care facility.</a:t>
            </a:r>
          </a:p>
        </p:txBody>
      </p:sp>
      <p:sp>
        <p:nvSpPr>
          <p:cNvPr id="4" name="Slide Number Placeholder 3"/>
          <p:cNvSpPr>
            <a:spLocks noGrp="1"/>
          </p:cNvSpPr>
          <p:nvPr>
            <p:ph type="sldNum" sz="quarter" idx="10"/>
          </p:nvPr>
        </p:nvSpPr>
        <p:spPr/>
        <p:txBody>
          <a:bodyPr/>
          <a:lstStyle/>
          <a:p>
            <a:fld id="{2E94D91C-DA31-45A6-9C3F-B8B18DF69898}" type="slidenum">
              <a:rPr lang="en-US" smtClean="0"/>
              <a:pPr/>
              <a:t>24</a:t>
            </a:fld>
            <a:endParaRPr lang="en-US"/>
          </a:p>
        </p:txBody>
      </p:sp>
    </p:spTree>
    <p:extLst>
      <p:ext uri="{BB962C8B-B14F-4D97-AF65-F5344CB8AC3E}">
        <p14:creationId xmlns:p14="http://schemas.microsoft.com/office/powerpoint/2010/main" val="18467345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http://www.ncbi.nlm.nih.gov/pubmed/23517562</a:t>
            </a:r>
          </a:p>
          <a:p>
            <a:r>
              <a:rPr lang="en-US" dirty="0" err="1" smtClean="0">
                <a:hlinkClick r:id="rId3" tooltip="Leukemia &amp; lymphoma."/>
              </a:rPr>
              <a:t>Leuk</a:t>
            </a:r>
            <a:r>
              <a:rPr lang="en-US" dirty="0" smtClean="0">
                <a:hlinkClick r:id="rId3" tooltip="Leukemia &amp; lymphoma."/>
              </a:rPr>
              <a:t> Lymphoma.</a:t>
            </a:r>
            <a:r>
              <a:rPr lang="en-US" dirty="0" smtClean="0"/>
              <a:t> 2013 Apr 30. [</a:t>
            </a:r>
            <a:r>
              <a:rPr lang="en-US" dirty="0" err="1" smtClean="0"/>
              <a:t>Epub</a:t>
            </a:r>
            <a:r>
              <a:rPr lang="en-US" dirty="0" smtClean="0"/>
              <a:t> ahead of print]</a:t>
            </a:r>
          </a:p>
          <a:p>
            <a:r>
              <a:rPr lang="en-US" b="1" dirty="0" smtClean="0"/>
              <a:t>Outcome of frail elderly patients with diffuse large B-cell lymphoma prospectively identified by Comprehensive Geriatric Assessment: results from a study of the </a:t>
            </a:r>
            <a:r>
              <a:rPr lang="en-US" b="1" dirty="0" err="1" smtClean="0"/>
              <a:t>Fondazione</a:t>
            </a:r>
            <a:r>
              <a:rPr lang="en-US" b="1" dirty="0" smtClean="0"/>
              <a:t> </a:t>
            </a:r>
            <a:r>
              <a:rPr lang="en-US" b="1" dirty="0" err="1" smtClean="0"/>
              <a:t>Italiana</a:t>
            </a:r>
            <a:r>
              <a:rPr lang="en-US" b="1" dirty="0" smtClean="0"/>
              <a:t> </a:t>
            </a:r>
            <a:r>
              <a:rPr lang="en-US" b="1" dirty="0" err="1" smtClean="0"/>
              <a:t>Linfomi</a:t>
            </a:r>
            <a:r>
              <a:rPr lang="en-US" b="1" dirty="0" smtClean="0"/>
              <a:t>.</a:t>
            </a:r>
          </a:p>
          <a:p>
            <a:r>
              <a:rPr lang="en-US" dirty="0" err="1" smtClean="0">
                <a:hlinkClick r:id="rId4"/>
              </a:rPr>
              <a:t>Merli</a:t>
            </a:r>
            <a:r>
              <a:rPr lang="en-US" dirty="0" smtClean="0">
                <a:hlinkClick r:id="rId4"/>
              </a:rPr>
              <a:t> F</a:t>
            </a:r>
            <a:r>
              <a:rPr lang="en-US" dirty="0" smtClean="0"/>
              <a:t>, </a:t>
            </a:r>
            <a:r>
              <a:rPr lang="en-US" dirty="0" err="1" smtClean="0">
                <a:hlinkClick r:id="rId5"/>
              </a:rPr>
              <a:t>Luminari</a:t>
            </a:r>
            <a:r>
              <a:rPr lang="en-US" dirty="0" smtClean="0">
                <a:hlinkClick r:id="rId5"/>
              </a:rPr>
              <a:t> S</a:t>
            </a:r>
            <a:r>
              <a:rPr lang="en-US" dirty="0" smtClean="0"/>
              <a:t>, </a:t>
            </a:r>
            <a:r>
              <a:rPr lang="en-US" dirty="0" smtClean="0">
                <a:hlinkClick r:id="rId6"/>
              </a:rPr>
              <a:t>Rossi G</a:t>
            </a:r>
            <a:r>
              <a:rPr lang="en-US" dirty="0" smtClean="0"/>
              <a:t>, </a:t>
            </a:r>
            <a:r>
              <a:rPr lang="en-US" dirty="0" err="1" smtClean="0">
                <a:hlinkClick r:id="rId7"/>
              </a:rPr>
              <a:t>Mammi</a:t>
            </a:r>
            <a:r>
              <a:rPr lang="en-US" dirty="0" smtClean="0">
                <a:hlinkClick r:id="rId7"/>
              </a:rPr>
              <a:t> C</a:t>
            </a:r>
            <a:r>
              <a:rPr lang="en-US" dirty="0" smtClean="0"/>
              <a:t>, </a:t>
            </a:r>
            <a:r>
              <a:rPr lang="en-US" dirty="0" err="1" smtClean="0">
                <a:hlinkClick r:id="rId8"/>
              </a:rPr>
              <a:t>Marcheselli</a:t>
            </a:r>
            <a:r>
              <a:rPr lang="en-US" dirty="0" smtClean="0">
                <a:hlinkClick r:id="rId8"/>
              </a:rPr>
              <a:t> L</a:t>
            </a:r>
            <a:r>
              <a:rPr lang="en-US" dirty="0" smtClean="0"/>
              <a:t>, </a:t>
            </a:r>
            <a:r>
              <a:rPr lang="en-US" dirty="0" smtClean="0">
                <a:hlinkClick r:id="rId9"/>
              </a:rPr>
              <a:t>Ferrari A</a:t>
            </a:r>
            <a:r>
              <a:rPr lang="en-US" dirty="0" smtClean="0"/>
              <a:t>, </a:t>
            </a:r>
            <a:r>
              <a:rPr lang="en-US" dirty="0" err="1" smtClean="0">
                <a:hlinkClick r:id="rId10"/>
              </a:rPr>
              <a:t>Spina</a:t>
            </a:r>
            <a:r>
              <a:rPr lang="en-US" dirty="0" smtClean="0">
                <a:hlinkClick r:id="rId10"/>
              </a:rPr>
              <a:t> M</a:t>
            </a:r>
            <a:r>
              <a:rPr lang="en-US" dirty="0" smtClean="0"/>
              <a:t>, </a:t>
            </a:r>
            <a:r>
              <a:rPr lang="en-US" dirty="0" err="1" smtClean="0">
                <a:hlinkClick r:id="rId11"/>
              </a:rPr>
              <a:t>Tucci</a:t>
            </a:r>
            <a:r>
              <a:rPr lang="en-US" dirty="0" smtClean="0">
                <a:hlinkClick r:id="rId11"/>
              </a:rPr>
              <a:t> A</a:t>
            </a:r>
            <a:r>
              <a:rPr lang="en-US" dirty="0" smtClean="0"/>
              <a:t>, </a:t>
            </a:r>
            <a:r>
              <a:rPr lang="en-US" dirty="0" err="1" smtClean="0">
                <a:hlinkClick r:id="rId12"/>
              </a:rPr>
              <a:t>Stelitano</a:t>
            </a:r>
            <a:r>
              <a:rPr lang="en-US" dirty="0" smtClean="0">
                <a:hlinkClick r:id="rId12"/>
              </a:rPr>
              <a:t> C</a:t>
            </a:r>
            <a:r>
              <a:rPr lang="en-US" dirty="0" smtClean="0"/>
              <a:t>, </a:t>
            </a:r>
            <a:r>
              <a:rPr lang="en-US" dirty="0" err="1" smtClean="0">
                <a:hlinkClick r:id="rId13"/>
              </a:rPr>
              <a:t>Capodanno</a:t>
            </a:r>
            <a:r>
              <a:rPr lang="en-US" dirty="0" smtClean="0">
                <a:hlinkClick r:id="rId13"/>
              </a:rPr>
              <a:t> I</a:t>
            </a:r>
            <a:r>
              <a:rPr lang="en-US" dirty="0" smtClean="0"/>
              <a:t>, </a:t>
            </a:r>
            <a:r>
              <a:rPr lang="en-US" dirty="0" err="1" smtClean="0">
                <a:hlinkClick r:id="rId14"/>
              </a:rPr>
              <a:t>Fragasso</a:t>
            </a:r>
            <a:r>
              <a:rPr lang="en-US" dirty="0" smtClean="0">
                <a:hlinkClick r:id="rId14"/>
              </a:rPr>
              <a:t> A</a:t>
            </a:r>
            <a:r>
              <a:rPr lang="en-US" dirty="0" smtClean="0"/>
              <a:t>, </a:t>
            </a:r>
            <a:r>
              <a:rPr lang="en-US" dirty="0" err="1" smtClean="0">
                <a:hlinkClick r:id="rId15"/>
              </a:rPr>
              <a:t>Baldini</a:t>
            </a:r>
            <a:r>
              <a:rPr lang="en-US" dirty="0" smtClean="0">
                <a:hlinkClick r:id="rId15"/>
              </a:rPr>
              <a:t> L</a:t>
            </a:r>
            <a:r>
              <a:rPr lang="en-US" dirty="0" smtClean="0"/>
              <a:t>, </a:t>
            </a:r>
            <a:r>
              <a:rPr lang="en-US" dirty="0" err="1" smtClean="0">
                <a:hlinkClick r:id="rId16"/>
              </a:rPr>
              <a:t>Bottelli</a:t>
            </a:r>
            <a:r>
              <a:rPr lang="en-US" dirty="0" smtClean="0">
                <a:hlinkClick r:id="rId16"/>
              </a:rPr>
              <a:t> C</a:t>
            </a:r>
            <a:r>
              <a:rPr lang="en-US" dirty="0" smtClean="0"/>
              <a:t>, </a:t>
            </a:r>
            <a:r>
              <a:rPr lang="en-US" dirty="0" err="1" smtClean="0">
                <a:hlinkClick r:id="rId17"/>
              </a:rPr>
              <a:t>Montechiarello</a:t>
            </a:r>
            <a:r>
              <a:rPr lang="en-US" dirty="0" smtClean="0">
                <a:hlinkClick r:id="rId17"/>
              </a:rPr>
              <a:t> E</a:t>
            </a:r>
            <a:r>
              <a:rPr lang="en-US" dirty="0" smtClean="0"/>
              <a:t>, </a:t>
            </a:r>
            <a:r>
              <a:rPr lang="en-US" dirty="0" err="1" smtClean="0">
                <a:hlinkClick r:id="rId18"/>
              </a:rPr>
              <a:t>Fogazzi</a:t>
            </a:r>
            <a:r>
              <a:rPr lang="en-US" dirty="0" smtClean="0">
                <a:hlinkClick r:id="rId18"/>
              </a:rPr>
              <a:t> S</a:t>
            </a:r>
            <a:r>
              <a:rPr lang="en-US" dirty="0" smtClean="0"/>
              <a:t>, </a:t>
            </a:r>
            <a:r>
              <a:rPr lang="en-US" dirty="0" err="1" smtClean="0">
                <a:hlinkClick r:id="rId19"/>
              </a:rPr>
              <a:t>Lamorgese</a:t>
            </a:r>
            <a:r>
              <a:rPr lang="en-US" dirty="0" smtClean="0">
                <a:hlinkClick r:id="rId19"/>
              </a:rPr>
              <a:t> C</a:t>
            </a:r>
            <a:r>
              <a:rPr lang="en-US" dirty="0" smtClean="0"/>
              <a:t>, </a:t>
            </a:r>
            <a:r>
              <a:rPr lang="en-US" dirty="0" err="1" smtClean="0">
                <a:hlinkClick r:id="rId20"/>
              </a:rPr>
              <a:t>Cavalli</a:t>
            </a:r>
            <a:r>
              <a:rPr lang="en-US" dirty="0" smtClean="0">
                <a:hlinkClick r:id="rId20"/>
              </a:rPr>
              <a:t> L</a:t>
            </a:r>
            <a:r>
              <a:rPr lang="en-US" dirty="0" smtClean="0"/>
              <a:t>, </a:t>
            </a:r>
            <a:r>
              <a:rPr lang="en-US" dirty="0" smtClean="0">
                <a:hlinkClick r:id="rId21"/>
              </a:rPr>
              <a:t>Federico M</a:t>
            </a:r>
            <a:r>
              <a:rPr lang="en-US" dirty="0" smtClean="0"/>
              <a:t>; </a:t>
            </a:r>
            <a:r>
              <a:rPr lang="en-US" dirty="0" smtClean="0">
                <a:hlinkClick r:id="rId22"/>
              </a:rPr>
              <a:t>for the </a:t>
            </a:r>
            <a:r>
              <a:rPr lang="en-US" dirty="0" err="1" smtClean="0">
                <a:hlinkClick r:id="rId22"/>
              </a:rPr>
              <a:t>Fondazione</a:t>
            </a:r>
            <a:r>
              <a:rPr lang="en-US" dirty="0" smtClean="0">
                <a:hlinkClick r:id="rId22"/>
              </a:rPr>
              <a:t> </a:t>
            </a:r>
            <a:r>
              <a:rPr lang="en-US" dirty="0" err="1" smtClean="0">
                <a:hlinkClick r:id="rId22"/>
              </a:rPr>
              <a:t>Italiana</a:t>
            </a:r>
            <a:r>
              <a:rPr lang="en-US" dirty="0" smtClean="0">
                <a:hlinkClick r:id="rId22"/>
              </a:rPr>
              <a:t> </a:t>
            </a:r>
            <a:r>
              <a:rPr lang="en-US" dirty="0" err="1" smtClean="0">
                <a:hlinkClick r:id="rId22"/>
              </a:rPr>
              <a:t>Linfomi</a:t>
            </a:r>
            <a:r>
              <a:rPr lang="en-US" dirty="0" smtClean="0"/>
              <a:t>.</a:t>
            </a:r>
          </a:p>
          <a:p>
            <a:r>
              <a:rPr lang="en-US" b="1" dirty="0" smtClean="0"/>
              <a:t>Source</a:t>
            </a:r>
          </a:p>
          <a:p>
            <a:r>
              <a:rPr lang="en-US" dirty="0" smtClean="0"/>
              <a:t>Hematology Unit, </a:t>
            </a:r>
            <a:r>
              <a:rPr lang="en-US" dirty="0" err="1" smtClean="0"/>
              <a:t>Arcispedale</a:t>
            </a:r>
            <a:r>
              <a:rPr lang="en-US" dirty="0" smtClean="0"/>
              <a:t> Santa Maria </a:t>
            </a:r>
            <a:r>
              <a:rPr lang="en-US" dirty="0" err="1" smtClean="0"/>
              <a:t>Nuova</a:t>
            </a:r>
            <a:r>
              <a:rPr lang="en-US" dirty="0" smtClean="0"/>
              <a:t>, </a:t>
            </a:r>
            <a:r>
              <a:rPr lang="en-US" dirty="0" err="1" smtClean="0"/>
              <a:t>Istituto</a:t>
            </a:r>
            <a:r>
              <a:rPr lang="en-US" dirty="0" smtClean="0"/>
              <a:t> di </a:t>
            </a:r>
            <a:r>
              <a:rPr lang="en-US" dirty="0" err="1" smtClean="0"/>
              <a:t>Ricovero</a:t>
            </a:r>
            <a:r>
              <a:rPr lang="en-US" dirty="0" smtClean="0"/>
              <a:t> e </a:t>
            </a:r>
            <a:r>
              <a:rPr lang="en-US" dirty="0" err="1" smtClean="0"/>
              <a:t>Cura</a:t>
            </a:r>
            <a:r>
              <a:rPr lang="en-US" dirty="0" smtClean="0"/>
              <a:t> a </a:t>
            </a:r>
            <a:r>
              <a:rPr lang="en-US" dirty="0" err="1" smtClean="0"/>
              <a:t>Carattere</a:t>
            </a:r>
            <a:r>
              <a:rPr lang="en-US" dirty="0" smtClean="0"/>
              <a:t> </a:t>
            </a:r>
            <a:r>
              <a:rPr lang="en-US" dirty="0" err="1" smtClean="0"/>
              <a:t>Scientifico</a:t>
            </a:r>
            <a:r>
              <a:rPr lang="en-US" dirty="0" smtClean="0"/>
              <a:t> , Reggio Emilia , Italy.</a:t>
            </a:r>
          </a:p>
          <a:p>
            <a:r>
              <a:rPr lang="en-US" b="1" dirty="0" smtClean="0"/>
              <a:t>Abstract</a:t>
            </a:r>
          </a:p>
          <a:p>
            <a:r>
              <a:rPr lang="en-US" dirty="0" smtClean="0"/>
              <a:t>In 2003 the </a:t>
            </a:r>
            <a:r>
              <a:rPr lang="en-US" dirty="0" err="1" smtClean="0"/>
              <a:t>Fondazione</a:t>
            </a:r>
            <a:r>
              <a:rPr lang="en-US" dirty="0" smtClean="0"/>
              <a:t> </a:t>
            </a:r>
            <a:r>
              <a:rPr lang="en-US" dirty="0" err="1" smtClean="0"/>
              <a:t>Italiana</a:t>
            </a:r>
            <a:r>
              <a:rPr lang="en-US" dirty="0" smtClean="0"/>
              <a:t> </a:t>
            </a:r>
            <a:r>
              <a:rPr lang="en-US" dirty="0" err="1" smtClean="0"/>
              <a:t>Linfomi</a:t>
            </a:r>
            <a:r>
              <a:rPr lang="en-US" dirty="0" smtClean="0"/>
              <a:t> (FIL) started a clinical research program for investigating initial treatment of frail elderly patients with diffuse large B-cell lymphoma (DLBCL) identified by Comprehensive Geriatric Assessment (CGA). From 2003 to 2006, 334 elderly patients underwent CGA assessment, and 99 patients were classified as frail. Frail patients had a median age of 78 years, stage III-IV disease in 62% and age-adjusted International Prognostic Index (</a:t>
            </a:r>
            <a:r>
              <a:rPr lang="en-US" dirty="0" err="1" smtClean="0"/>
              <a:t>aaIPI</a:t>
            </a:r>
            <a:r>
              <a:rPr lang="en-US" dirty="0" smtClean="0"/>
              <a:t>) of 2-3 in 53%. Treatment consisted of several different regimens according to physician discretion. After a median follow-up of 36 months, 5-year overall survival (OS) was 28%. In multivariate analysis, </a:t>
            </a:r>
            <a:r>
              <a:rPr lang="en-US" dirty="0" err="1" smtClean="0"/>
              <a:t>aaIPI</a:t>
            </a:r>
            <a:r>
              <a:rPr lang="en-US" dirty="0" smtClean="0"/>
              <a:t> 2-3 (p = 0.005) and the presence of respiratory comorbidity (p = 0.044) were the only factors that showed independent correlation with OS. Frail patients had a poorer outcome compared with fit patients also if they were treated with rituximab-containing combination chemotherapy (hazard ratio 2.37, 95% confidence interval 1.48-3.78; p &lt; 0.001). CGA is a valid tool to prospectively identify frail subjects among elderly patients with DLBCL</a:t>
            </a:r>
          </a:p>
          <a:p>
            <a:endParaRPr lang="en-US" dirty="0" smtClean="0"/>
          </a:p>
          <a:p>
            <a:r>
              <a:rPr lang="en-US" dirty="0" smtClean="0"/>
              <a:t>http://www.ncbi.nlm.nih.gov/pubmed/23438845</a:t>
            </a:r>
          </a:p>
          <a:p>
            <a:endParaRPr lang="en-US" dirty="0" smtClean="0"/>
          </a:p>
          <a:p>
            <a:r>
              <a:rPr lang="en-US" dirty="0" smtClean="0"/>
              <a:t>http://www.ncbi.nlm.nih.gov/pubmed/23404180</a:t>
            </a:r>
          </a:p>
          <a:p>
            <a:r>
              <a:rPr lang="en-US" dirty="0" err="1" smtClean="0">
                <a:hlinkClick r:id="rId23" tooltip="Scandinavian journal of public health."/>
              </a:rPr>
              <a:t>Scand</a:t>
            </a:r>
            <a:r>
              <a:rPr lang="en-US" dirty="0" smtClean="0">
                <a:hlinkClick r:id="rId23" tooltip="Scandinavian journal of public health."/>
              </a:rPr>
              <a:t> J Public Health.</a:t>
            </a:r>
            <a:r>
              <a:rPr lang="en-US" dirty="0" smtClean="0"/>
              <a:t> 2013 Jun;41(4):351-8. </a:t>
            </a:r>
            <a:r>
              <a:rPr lang="en-US" dirty="0" err="1" smtClean="0"/>
              <a:t>doi</a:t>
            </a:r>
            <a:r>
              <a:rPr lang="en-US" dirty="0" smtClean="0"/>
              <a:t>: 10.1177/1403494813475533. </a:t>
            </a:r>
            <a:r>
              <a:rPr lang="en-US" dirty="0" err="1" smtClean="0"/>
              <a:t>Epub</a:t>
            </a:r>
            <a:r>
              <a:rPr lang="en-US" dirty="0" smtClean="0"/>
              <a:t> 2013 Feb 12.</a:t>
            </a:r>
          </a:p>
          <a:p>
            <a:r>
              <a:rPr lang="en-US" b="1" dirty="0" smtClean="0"/>
              <a:t>Comprehensive geriatric assessment decreases prevalence of orthostatic hypotension in older persons.</a:t>
            </a:r>
          </a:p>
          <a:p>
            <a:r>
              <a:rPr lang="en-US" dirty="0" err="1" smtClean="0">
                <a:hlinkClick r:id="rId24"/>
              </a:rPr>
              <a:t>Lampela</a:t>
            </a:r>
            <a:r>
              <a:rPr lang="en-US" dirty="0" smtClean="0">
                <a:hlinkClick r:id="rId24"/>
              </a:rPr>
              <a:t> P</a:t>
            </a:r>
            <a:r>
              <a:rPr lang="en-US" dirty="0" smtClean="0"/>
              <a:t>, </a:t>
            </a:r>
            <a:r>
              <a:rPr lang="en-US" dirty="0" err="1" smtClean="0">
                <a:hlinkClick r:id="rId25"/>
              </a:rPr>
              <a:t>Lavikainen</a:t>
            </a:r>
            <a:r>
              <a:rPr lang="en-US" dirty="0" smtClean="0">
                <a:hlinkClick r:id="rId25"/>
              </a:rPr>
              <a:t> P</a:t>
            </a:r>
            <a:r>
              <a:rPr lang="en-US" dirty="0" smtClean="0"/>
              <a:t>, </a:t>
            </a:r>
            <a:r>
              <a:rPr lang="en-US" dirty="0" err="1" smtClean="0">
                <a:hlinkClick r:id="rId26"/>
              </a:rPr>
              <a:t>Huupponen</a:t>
            </a:r>
            <a:r>
              <a:rPr lang="en-US" dirty="0" smtClean="0">
                <a:hlinkClick r:id="rId26"/>
              </a:rPr>
              <a:t> R</a:t>
            </a:r>
            <a:r>
              <a:rPr lang="en-US" dirty="0" smtClean="0"/>
              <a:t>, </a:t>
            </a:r>
            <a:r>
              <a:rPr lang="en-US" dirty="0" err="1" smtClean="0">
                <a:hlinkClick r:id="rId27"/>
              </a:rPr>
              <a:t>Leskinen</a:t>
            </a:r>
            <a:r>
              <a:rPr lang="en-US" dirty="0" smtClean="0">
                <a:hlinkClick r:id="rId27"/>
              </a:rPr>
              <a:t> E</a:t>
            </a:r>
            <a:r>
              <a:rPr lang="en-US" dirty="0" smtClean="0"/>
              <a:t>, </a:t>
            </a:r>
            <a:r>
              <a:rPr lang="en-US" dirty="0" err="1" smtClean="0">
                <a:hlinkClick r:id="rId28"/>
              </a:rPr>
              <a:t>Hartikainen</a:t>
            </a:r>
            <a:r>
              <a:rPr lang="en-US" dirty="0" smtClean="0">
                <a:hlinkClick r:id="rId28"/>
              </a:rPr>
              <a:t> S</a:t>
            </a:r>
            <a:r>
              <a:rPr lang="en-US" dirty="0" smtClean="0"/>
              <a:t>.</a:t>
            </a:r>
          </a:p>
          <a:p>
            <a:r>
              <a:rPr lang="en-US" b="1" dirty="0" smtClean="0"/>
              <a:t>Source</a:t>
            </a:r>
          </a:p>
          <a:p>
            <a:r>
              <a:rPr lang="en-US" dirty="0" smtClean="0"/>
              <a:t>1Kuopio Research Centre of Geriatric Care, University of Eastern Finland, Kuopio, Finland.</a:t>
            </a:r>
          </a:p>
          <a:p>
            <a:r>
              <a:rPr lang="en-US" b="1" dirty="0" smtClean="0"/>
              <a:t>Abstract</a:t>
            </a:r>
          </a:p>
          <a:p>
            <a:r>
              <a:rPr lang="en-US" dirty="0" smtClean="0"/>
              <a:t>Background: Orthostatic hypotension (OH) is associated with significant morbidity and mortality among older people. We have studied whether its prevalence can be reduced by a Comprehensive Geriatric Assessment (CGA). Study design and setting: 1000 randomly-selected persons aged ≥75 years were divided into intervention (n = 500) and control groups (n = 500). We focused on those subjects in whom an orthostatic blood pressure test had been performed at least once during the study period (2004-2007) (n = 365 and 332 for intervention and control groups, respectively). A CGA, including evaluation of the adequacy of the medication, was performed annually in the intervention group but not in the control group. We conducted Markov models to study change in the OH profiles and the effect of CGA on it. Competing risk of mortality was modeled as an absorbing state to avoid attrition bias. Results: Over 3 years, the prevalence of OH decreased (35.0% → 28.0%) in the intervention group, whereas its prevalence increased in the control group (32.8% → 40.8%). By Markov models it was shown that CGA had a statistically significant effect on recovering from OH. In addition, CGA was shown to protect from developing OH. Conclusions: Repeated CGA performed annually can reduce the prevalence of OH.</a:t>
            </a:r>
          </a:p>
          <a:p>
            <a:endParaRPr lang="en-US" dirty="0" smtClean="0"/>
          </a:p>
          <a:p>
            <a:r>
              <a:rPr lang="en-US" dirty="0" smtClean="0">
                <a:hlinkClick r:id="rId29" tooltip="Archives of gerontology and geriatrics."/>
              </a:rPr>
              <a:t>Arch </a:t>
            </a:r>
            <a:r>
              <a:rPr lang="en-US" dirty="0" err="1" smtClean="0">
                <a:hlinkClick r:id="rId29" tooltip="Archives of gerontology and geriatrics."/>
              </a:rPr>
              <a:t>Gerontol</a:t>
            </a:r>
            <a:r>
              <a:rPr lang="en-US" dirty="0" smtClean="0">
                <a:hlinkClick r:id="rId29" tooltip="Archives of gerontology and geriatrics."/>
              </a:rPr>
              <a:t> </a:t>
            </a:r>
            <a:r>
              <a:rPr lang="en-US" dirty="0" err="1" smtClean="0">
                <a:hlinkClick r:id="rId29" tooltip="Archives of gerontology and geriatrics."/>
              </a:rPr>
              <a:t>Geriatr</a:t>
            </a:r>
            <a:r>
              <a:rPr lang="en-US" dirty="0" smtClean="0">
                <a:hlinkClick r:id="rId29" tooltip="Archives of gerontology and geriatrics."/>
              </a:rPr>
              <a:t>.</a:t>
            </a:r>
            <a:r>
              <a:rPr lang="en-US" dirty="0" smtClean="0"/>
              <a:t> 2013 May-Jun;56(3):507-12. </a:t>
            </a:r>
            <a:r>
              <a:rPr lang="en-US" dirty="0" err="1" smtClean="0"/>
              <a:t>doi</a:t>
            </a:r>
            <a:r>
              <a:rPr lang="en-US" dirty="0" smtClean="0"/>
              <a:t>: 10.1016/j.archger.2012.09.002. </a:t>
            </a:r>
            <a:r>
              <a:rPr lang="en-US" dirty="0" err="1" smtClean="0"/>
              <a:t>Epub</a:t>
            </a:r>
            <a:r>
              <a:rPr lang="en-US" dirty="0" smtClean="0"/>
              <a:t> 2012 Dec 14.</a:t>
            </a:r>
          </a:p>
          <a:p>
            <a:r>
              <a:rPr lang="en-US" b="1" dirty="0" smtClean="0"/>
              <a:t>Comprehensive geriatric assessment can predict postoperative morbidity and mortality in elderly patients undergoing elective surgery.</a:t>
            </a:r>
          </a:p>
          <a:p>
            <a:r>
              <a:rPr lang="en-US" dirty="0" smtClean="0">
                <a:hlinkClick r:id="rId30"/>
              </a:rPr>
              <a:t>Kim KI</a:t>
            </a:r>
            <a:r>
              <a:rPr lang="en-US" dirty="0" smtClean="0"/>
              <a:t>, </a:t>
            </a:r>
            <a:r>
              <a:rPr lang="en-US" dirty="0" smtClean="0">
                <a:hlinkClick r:id="rId31"/>
              </a:rPr>
              <a:t>Park KH</a:t>
            </a:r>
            <a:r>
              <a:rPr lang="en-US" dirty="0" smtClean="0"/>
              <a:t>, </a:t>
            </a:r>
            <a:r>
              <a:rPr lang="en-US" dirty="0" smtClean="0">
                <a:hlinkClick r:id="rId32"/>
              </a:rPr>
              <a:t>Koo KH</a:t>
            </a:r>
            <a:r>
              <a:rPr lang="en-US" dirty="0" smtClean="0"/>
              <a:t>, </a:t>
            </a:r>
            <a:r>
              <a:rPr lang="en-US" dirty="0" smtClean="0">
                <a:hlinkClick r:id="rId33"/>
              </a:rPr>
              <a:t>Han HS</a:t>
            </a:r>
            <a:r>
              <a:rPr lang="en-US" dirty="0" smtClean="0"/>
              <a:t>, </a:t>
            </a:r>
            <a:r>
              <a:rPr lang="en-US" dirty="0" smtClean="0">
                <a:hlinkClick r:id="rId34"/>
              </a:rPr>
              <a:t>Kim CH</a:t>
            </a:r>
            <a:r>
              <a:rPr lang="en-US" dirty="0" smtClean="0"/>
              <a:t>.</a:t>
            </a:r>
          </a:p>
          <a:p>
            <a:r>
              <a:rPr lang="en-US" b="1" dirty="0" smtClean="0"/>
              <a:t>Source</a:t>
            </a:r>
          </a:p>
          <a:p>
            <a:r>
              <a:rPr lang="en-US" dirty="0" smtClean="0"/>
              <a:t>Department of Internal Medicine, Seoul National University College of Medicine, Seoul National University </a:t>
            </a:r>
            <a:r>
              <a:rPr lang="en-US" dirty="0" err="1" smtClean="0"/>
              <a:t>Bundang</a:t>
            </a:r>
            <a:r>
              <a:rPr lang="en-US" dirty="0" smtClean="0"/>
              <a:t> Hospital, </a:t>
            </a:r>
            <a:r>
              <a:rPr lang="en-US" dirty="0" err="1" smtClean="0"/>
              <a:t>Seongnam</a:t>
            </a:r>
            <a:r>
              <a:rPr lang="en-US" dirty="0" smtClean="0"/>
              <a:t>, Republic of Korea.</a:t>
            </a:r>
          </a:p>
          <a:p>
            <a:r>
              <a:rPr lang="en-US" b="1" dirty="0" smtClean="0"/>
              <a:t>Abstract</a:t>
            </a:r>
          </a:p>
          <a:p>
            <a:r>
              <a:rPr lang="en-US" dirty="0" smtClean="0"/>
              <a:t>The proportion of elderly patients who undergo surgery has rapidly increased; however, clinical indicators predicting outcomes are limited. Our aim was to evaluate the significance of comprehensive geriatric assessment (CGA) in elderly patients undergoing elective surgery. We studied 141 consecutive elderly patients (age: 78.0±6.5 years old, male: 41.1%) who were referred to our geriatric department for surgical risk evaluation. CGA was performed to evaluate physical health, functional status, psychological health, and social support. The primary composite outcome of this study was in-hospital death or post-discharge institutionalization. In-hospital adverse events, such as delirium, pressure ulcers, pneumonia, and urinary tract infections, were also evaluated. The associations between CGA and in-hospital adverse events, in-hospital death, and post-discharge institutionalization were investigated. There were 32 adverse outcomes (6 in-hospital deaths and 26 post-discharge institutionalizations). Compared with the patients who were discharged to their homes, patients with adverse outcomes were characterized by poor nutritional status and prior strokes. However, there was no significant difference in surgical risk or anesthesia type. The CGA results showed that patients with adverse outcomes were associated with functional dependency and poor nutrition. The cumulative number of impairments in the CGA domain was significantly associated with adverse outcomes, in-hospital events, and prolonged hospital stays. In multiple logistic regression analysis, cumulative impairment in CGA was independently associated with surgical outcomes in elderly patients undergoing elective surgery. Preoperative CGA can identify elderly patients at greater risk for mortality, post-discharge institutionalization, adverse in-hospital events, and prolonged length of hospital stay.</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25</a:t>
            </a:fld>
            <a:endParaRPr lang="en-US"/>
          </a:p>
        </p:txBody>
      </p:sp>
    </p:spTree>
    <p:extLst>
      <p:ext uri="{BB962C8B-B14F-4D97-AF65-F5344CB8AC3E}">
        <p14:creationId xmlns:p14="http://schemas.microsoft.com/office/powerpoint/2010/main" val="21224075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Basso et al, 2004; </a:t>
            </a:r>
            <a:r>
              <a:rPr lang="en-US" dirty="0" err="1" smtClean="0"/>
              <a:t>Feher</a:t>
            </a:r>
            <a:r>
              <a:rPr lang="en-US" dirty="0" smtClean="0"/>
              <a:t> et al, 2006</a:t>
            </a:r>
          </a:p>
          <a:p>
            <a:endParaRPr lang="en-US" dirty="0"/>
          </a:p>
        </p:txBody>
      </p:sp>
      <p:sp>
        <p:nvSpPr>
          <p:cNvPr id="4" name="Slide Number Placeholder 3"/>
          <p:cNvSpPr>
            <a:spLocks noGrp="1"/>
          </p:cNvSpPr>
          <p:nvPr>
            <p:ph type="sldNum" sz="quarter" idx="10"/>
          </p:nvPr>
        </p:nvSpPr>
        <p:spPr/>
        <p:txBody>
          <a:bodyPr/>
          <a:lstStyle/>
          <a:p>
            <a:fld id="{8E3EAE5D-2602-4401-82AF-D4C0A781AC48}" type="slidenum">
              <a:rPr lang="en-US" smtClean="0"/>
              <a:pPr/>
              <a:t>26</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Data from Rubenstein LZ, Josephson KR, Robbins AS: Diagnosis and treatment: falls in the nursing home. Ann Intern Med 121(6): 442-451, 1994.</a:t>
            </a:r>
          </a:p>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28</a:t>
            </a:fld>
            <a:endParaRPr lang="en-US"/>
          </a:p>
        </p:txBody>
      </p:sp>
    </p:spTree>
    <p:extLst>
      <p:ext uri="{BB962C8B-B14F-4D97-AF65-F5344CB8AC3E}">
        <p14:creationId xmlns:p14="http://schemas.microsoft.com/office/powerpoint/2010/main" val="29780251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From a metabolic state, the therapist must recognize that hypoxemia, anemia, hyperglycemia, electrolyte imbalances, malnutrition, and dehydration are contributing factors to changes in mental status. </a:t>
            </a:r>
            <a:r>
              <a:rPr lang="en-US" dirty="0" err="1" smtClean="0"/>
              <a:t>Polypharmaceutical</a:t>
            </a:r>
            <a:r>
              <a:rPr lang="en-US" dirty="0" smtClean="0"/>
              <a:t> use in the older adult population is very common and has been associated not only with increased risk of falls .</a:t>
            </a:r>
          </a:p>
          <a:p>
            <a:endParaRPr lang="en-US" dirty="0" smtClean="0"/>
          </a:p>
          <a:p>
            <a:r>
              <a:rPr lang="en-US" dirty="0" smtClean="0"/>
              <a:t>Delirium is a significant issue when working with the older adult, particularly those in an institutional setting (acute care hospital, subacute hospital, or a long-term-care facility), because of its high incidence and its impact on medical and functional outcomes. The therapist should be aware of the features of delirium. This syndrome has a typically acute onset of inattention, disorganized thinking, a change in the level of consciousness, disorientation, decreased memory, perceptual disturbances, and altered sleep–wake cycles.</a:t>
            </a:r>
          </a:p>
        </p:txBody>
      </p:sp>
      <p:sp>
        <p:nvSpPr>
          <p:cNvPr id="4" name="Slide Number Placeholder 3"/>
          <p:cNvSpPr>
            <a:spLocks noGrp="1"/>
          </p:cNvSpPr>
          <p:nvPr>
            <p:ph type="sldNum" sz="quarter" idx="10"/>
          </p:nvPr>
        </p:nvSpPr>
        <p:spPr/>
        <p:txBody>
          <a:bodyPr/>
          <a:lstStyle/>
          <a:p>
            <a:fld id="{2E94D91C-DA31-45A6-9C3F-B8B18DF69898}" type="slidenum">
              <a:rPr lang="en-US" smtClean="0"/>
              <a:pPr/>
              <a:t>31</a:t>
            </a:fld>
            <a:endParaRPr lang="en-US"/>
          </a:p>
        </p:txBody>
      </p:sp>
    </p:spTree>
    <p:extLst>
      <p:ext uri="{BB962C8B-B14F-4D97-AF65-F5344CB8AC3E}">
        <p14:creationId xmlns:p14="http://schemas.microsoft.com/office/powerpoint/2010/main" val="2254211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As pulse pressure widens, there is an increase in the incidence of cardiovascular disease. Generally, a normal pulse pressure at rest is approximately 40 mmHg. </a:t>
            </a:r>
          </a:p>
          <a:p>
            <a:endParaRPr lang="en-US" dirty="0" smtClean="0"/>
          </a:p>
          <a:p>
            <a:r>
              <a:rPr lang="en-US" dirty="0" smtClean="0"/>
              <a:t>Orthostatic hypotension is defined as a decrease in systolic BP by 20 mmHg or a drop by 10 mmHg with a reflexive increase in HR with transitional movements, such as moving from supine-to-sit or sit-to-stand. The incidence of </a:t>
            </a:r>
            <a:r>
              <a:rPr lang="en-US" dirty="0" err="1" smtClean="0"/>
              <a:t>orthostasis</a:t>
            </a:r>
            <a:r>
              <a:rPr lang="en-US" dirty="0" smtClean="0"/>
              <a:t> increases 20% in community-dwelling people older than age 65 years and has been reported to be as high as 50% in frail older adults living in nursing homes.37 There are many causes of orthostatic hypotension, including adverse effects of medications, dehydration, anemia, arrhythmias, immobility, sepsis, adrenal insufficiency, and autonomic dysfunction related to diseases like diabetes, Parkinson's disease and central nervous system impairments.</a:t>
            </a:r>
          </a:p>
          <a:p>
            <a:endParaRPr lang="en-US" dirty="0" smtClean="0"/>
          </a:p>
          <a:p>
            <a:r>
              <a:rPr lang="en-US" dirty="0" smtClean="0"/>
              <a:t>The patient may or may not be symptomatic with orthostatic hypotension and regardless of whether the patient demonstrates symptoms they are at risk for sustaining injuries, including falls, fractures, myocardial infarction, and cerebral injuries. The most common symptoms experienced are lightheadedness, dizziness, weakness, syncope, and angina. Some clients may experience visual and speech deficits, confusion, and changes in cognitive function. It is difficult to utilize symptoms as an indication of </a:t>
            </a:r>
            <a:r>
              <a:rPr lang="en-US" dirty="0" err="1" smtClean="0"/>
              <a:t>orthostasis</a:t>
            </a:r>
            <a:r>
              <a:rPr lang="en-US" dirty="0" smtClean="0"/>
              <a:t>, because the complexity of the older adult patient's medical history and presentation may be related to various issues. Therefore, it is critical that the therapist screen the patient's BP with position changes to rule out orthostatic hypotension. To  (</a:t>
            </a:r>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32</a:t>
            </a:fld>
            <a:endParaRPr lang="en-US"/>
          </a:p>
        </p:txBody>
      </p:sp>
    </p:spTree>
    <p:extLst>
      <p:ext uri="{BB962C8B-B14F-4D97-AF65-F5344CB8AC3E}">
        <p14:creationId xmlns:p14="http://schemas.microsoft.com/office/powerpoint/2010/main" val="2254211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Orthostatic hypotension is defined as a decrease in systolic BP by 20 mmHg or a drop by 10 mmHg with a reflexive increase in HR with transitional movements, such as moving from supine-to-sit or sit-to-stand. The incidence of </a:t>
            </a:r>
            <a:r>
              <a:rPr lang="en-US" dirty="0" err="1" smtClean="0"/>
              <a:t>orthostasis</a:t>
            </a:r>
            <a:r>
              <a:rPr lang="en-US" dirty="0" smtClean="0"/>
              <a:t> increases 20% in community-dwelling people older than age 65 years and has been reported to be as high as 50% in frail older adults living in nursing homes.</a:t>
            </a:r>
          </a:p>
          <a:p>
            <a:r>
              <a:rPr lang="en-US" dirty="0" smtClean="0"/>
              <a:t>The patient may or may not be symptomatic with orthostatic hypotension and regardless of whether the patient demonstrates symptoms they are at risk for sustaining injuries, including falls, fractures, myocardial infarction, and cerebral injuries. The most common symptoms experienced are lightheadedness, dizziness, weakness, syncope, and angina. Some clients may experience visual and speech deficits, confusion, and changes in cognitive function. It is difficult to utilize symptoms as an indication of </a:t>
            </a:r>
            <a:r>
              <a:rPr lang="en-US" dirty="0" err="1" smtClean="0"/>
              <a:t>orthostasis</a:t>
            </a:r>
            <a:r>
              <a:rPr lang="en-US" dirty="0" smtClean="0"/>
              <a:t>, because the complexity of the older adult patient's medical history and presentation may be related to various issues. Therefore, it is critical that the therapist screen the patient's BP with position changes to rule out orthostatic hypotension. To  (</a:t>
            </a:r>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33</a:t>
            </a:fld>
            <a:endParaRPr lang="en-US"/>
          </a:p>
        </p:txBody>
      </p:sp>
    </p:spTree>
    <p:extLst>
      <p:ext uri="{BB962C8B-B14F-4D97-AF65-F5344CB8AC3E}">
        <p14:creationId xmlns:p14="http://schemas.microsoft.com/office/powerpoint/2010/main" val="2254211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34</a:t>
            </a:fld>
            <a:endParaRPr lang="en-US"/>
          </a:p>
        </p:txBody>
      </p:sp>
    </p:spTree>
    <p:extLst>
      <p:ext uri="{BB962C8B-B14F-4D97-AF65-F5344CB8AC3E}">
        <p14:creationId xmlns:p14="http://schemas.microsoft.com/office/powerpoint/2010/main" val="2254211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4+/5</a:t>
            </a:r>
          </a:p>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37</a:t>
            </a:fld>
            <a:endParaRPr lang="en-US"/>
          </a:p>
        </p:txBody>
      </p:sp>
    </p:spTree>
    <p:extLst>
      <p:ext uri="{BB962C8B-B14F-4D97-AF65-F5344CB8AC3E}">
        <p14:creationId xmlns:p14="http://schemas.microsoft.com/office/powerpoint/2010/main" val="26677484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http://www.ncbi.nlm.nih.gov/pubmed/22190301</a:t>
            </a:r>
          </a:p>
          <a:p>
            <a:r>
              <a:rPr lang="en-US" sz="1200" b="0" i="0" u="none" strike="noStrike" kern="1200" baseline="0" dirty="0" smtClean="0">
                <a:solidFill>
                  <a:schemeClr val="tx1"/>
                </a:solidFill>
                <a:latin typeface="+mn-lt"/>
                <a:ea typeface="+mn-ea"/>
                <a:cs typeface="+mn-cs"/>
              </a:rPr>
              <a:t>wrist extension</a:t>
            </a:r>
          </a:p>
          <a:p>
            <a:endParaRPr lang="en-US" dirty="0" smtClean="0"/>
          </a:p>
          <a:p>
            <a:r>
              <a:rPr lang="en-US" dirty="0" smtClean="0">
                <a:hlinkClick r:id="rId3" tooltip="Muscle &amp; nerve."/>
              </a:rPr>
              <a:t>Muscle Nerve.</a:t>
            </a:r>
            <a:r>
              <a:rPr lang="en-US" dirty="0" smtClean="0"/>
              <a:t> 2012 Jan;45(1):18-25. </a:t>
            </a:r>
            <a:r>
              <a:rPr lang="en-US" dirty="0" err="1" smtClean="0"/>
              <a:t>doi</a:t>
            </a:r>
            <a:r>
              <a:rPr lang="en-US" dirty="0" smtClean="0"/>
              <a:t>: 10.1002/mus.22219.</a:t>
            </a:r>
          </a:p>
          <a:p>
            <a:r>
              <a:rPr lang="en-US" b="1" dirty="0" err="1" smtClean="0"/>
              <a:t>Interobserver</a:t>
            </a:r>
            <a:r>
              <a:rPr lang="en-US" b="1" dirty="0" smtClean="0"/>
              <a:t> agreement of Medical Research Council sum-score and handgrip strength in the intensive care unit.</a:t>
            </a:r>
          </a:p>
          <a:p>
            <a:r>
              <a:rPr lang="en-US" dirty="0" err="1" smtClean="0">
                <a:hlinkClick r:id="rId4"/>
              </a:rPr>
              <a:t>Hermans</a:t>
            </a:r>
            <a:r>
              <a:rPr lang="en-US" dirty="0" smtClean="0">
                <a:hlinkClick r:id="rId4"/>
              </a:rPr>
              <a:t> G</a:t>
            </a:r>
            <a:r>
              <a:rPr lang="en-US" dirty="0" smtClean="0"/>
              <a:t>, </a:t>
            </a:r>
            <a:r>
              <a:rPr lang="en-US" dirty="0" err="1" smtClean="0">
                <a:hlinkClick r:id="rId5"/>
              </a:rPr>
              <a:t>Clerckx</a:t>
            </a:r>
            <a:r>
              <a:rPr lang="en-US" dirty="0" smtClean="0">
                <a:hlinkClick r:id="rId5"/>
              </a:rPr>
              <a:t> B</a:t>
            </a:r>
            <a:r>
              <a:rPr lang="en-US" dirty="0" smtClean="0"/>
              <a:t>, </a:t>
            </a:r>
            <a:r>
              <a:rPr lang="en-US" dirty="0" err="1" smtClean="0">
                <a:hlinkClick r:id="rId6"/>
              </a:rPr>
              <a:t>Vanhullebusch</a:t>
            </a:r>
            <a:r>
              <a:rPr lang="en-US" dirty="0" smtClean="0">
                <a:hlinkClick r:id="rId6"/>
              </a:rPr>
              <a:t> T</a:t>
            </a:r>
            <a:r>
              <a:rPr lang="en-US" dirty="0" smtClean="0"/>
              <a:t>, </a:t>
            </a:r>
            <a:r>
              <a:rPr lang="en-US" dirty="0" err="1" smtClean="0">
                <a:hlinkClick r:id="rId7"/>
              </a:rPr>
              <a:t>Segers</a:t>
            </a:r>
            <a:r>
              <a:rPr lang="en-US" dirty="0" smtClean="0">
                <a:hlinkClick r:id="rId7"/>
              </a:rPr>
              <a:t> J</a:t>
            </a:r>
            <a:r>
              <a:rPr lang="en-US" dirty="0" smtClean="0"/>
              <a:t>, </a:t>
            </a:r>
            <a:r>
              <a:rPr lang="en-US" dirty="0" err="1" smtClean="0">
                <a:hlinkClick r:id="rId8"/>
              </a:rPr>
              <a:t>Vanpee</a:t>
            </a:r>
            <a:r>
              <a:rPr lang="en-US" dirty="0" smtClean="0">
                <a:hlinkClick r:id="rId8"/>
              </a:rPr>
              <a:t> G</a:t>
            </a:r>
            <a:r>
              <a:rPr lang="en-US" dirty="0" smtClean="0"/>
              <a:t>, </a:t>
            </a:r>
            <a:r>
              <a:rPr lang="en-US" dirty="0" err="1" smtClean="0">
                <a:hlinkClick r:id="rId9"/>
              </a:rPr>
              <a:t>Robbeets</a:t>
            </a:r>
            <a:r>
              <a:rPr lang="en-US" dirty="0" smtClean="0">
                <a:hlinkClick r:id="rId9"/>
              </a:rPr>
              <a:t> C</a:t>
            </a:r>
            <a:r>
              <a:rPr lang="en-US" dirty="0" smtClean="0"/>
              <a:t>, </a:t>
            </a:r>
            <a:r>
              <a:rPr lang="en-US" dirty="0" err="1" smtClean="0">
                <a:hlinkClick r:id="rId10"/>
              </a:rPr>
              <a:t>Casaer</a:t>
            </a:r>
            <a:r>
              <a:rPr lang="en-US" dirty="0" smtClean="0">
                <a:hlinkClick r:id="rId10"/>
              </a:rPr>
              <a:t> MP</a:t>
            </a:r>
            <a:r>
              <a:rPr lang="en-US" dirty="0" smtClean="0"/>
              <a:t>, </a:t>
            </a:r>
            <a:r>
              <a:rPr lang="en-US" dirty="0" err="1" smtClean="0">
                <a:hlinkClick r:id="rId11"/>
              </a:rPr>
              <a:t>Wouters</a:t>
            </a:r>
            <a:r>
              <a:rPr lang="en-US" dirty="0" smtClean="0">
                <a:hlinkClick r:id="rId11"/>
              </a:rPr>
              <a:t> P</a:t>
            </a:r>
            <a:r>
              <a:rPr lang="en-US" dirty="0" smtClean="0"/>
              <a:t>, </a:t>
            </a:r>
            <a:r>
              <a:rPr lang="en-US" dirty="0" err="1" smtClean="0">
                <a:hlinkClick r:id="rId12"/>
              </a:rPr>
              <a:t>Gosselink</a:t>
            </a:r>
            <a:r>
              <a:rPr lang="en-US" dirty="0" smtClean="0">
                <a:hlinkClick r:id="rId12"/>
              </a:rPr>
              <a:t> R</a:t>
            </a:r>
            <a:r>
              <a:rPr lang="en-US" dirty="0" smtClean="0"/>
              <a:t>, </a:t>
            </a:r>
            <a:r>
              <a:rPr lang="en-US" dirty="0" smtClean="0">
                <a:hlinkClick r:id="rId13"/>
              </a:rPr>
              <a:t>Van Den </a:t>
            </a:r>
            <a:r>
              <a:rPr lang="en-US" dirty="0" err="1" smtClean="0">
                <a:hlinkClick r:id="rId13"/>
              </a:rPr>
              <a:t>Berghe</a:t>
            </a:r>
            <a:r>
              <a:rPr lang="en-US" dirty="0" smtClean="0">
                <a:hlinkClick r:id="rId13"/>
              </a:rPr>
              <a:t> G</a:t>
            </a:r>
            <a:r>
              <a:rPr lang="en-US" dirty="0" smtClean="0"/>
              <a:t>.</a:t>
            </a:r>
          </a:p>
          <a:p>
            <a:r>
              <a:rPr lang="en-US" b="1" dirty="0" smtClean="0"/>
              <a:t>Source</a:t>
            </a:r>
          </a:p>
          <a:p>
            <a:r>
              <a:rPr lang="en-US" dirty="0" smtClean="0"/>
              <a:t>Medical Intensive Care Unit, Department of General Internal Medicine, University Hospitals Leuven, </a:t>
            </a:r>
            <a:r>
              <a:rPr lang="en-US" dirty="0" err="1" smtClean="0"/>
              <a:t>Katholieke</a:t>
            </a:r>
            <a:r>
              <a:rPr lang="en-US" dirty="0" smtClean="0"/>
              <a:t> </a:t>
            </a:r>
            <a:r>
              <a:rPr lang="en-US" dirty="0" err="1" smtClean="0"/>
              <a:t>Universiteit</a:t>
            </a:r>
            <a:r>
              <a:rPr lang="en-US" dirty="0" smtClean="0"/>
              <a:t> Leuven, </a:t>
            </a:r>
            <a:r>
              <a:rPr lang="en-US" dirty="0" err="1" smtClean="0"/>
              <a:t>Herestraat</a:t>
            </a:r>
            <a:r>
              <a:rPr lang="en-US" dirty="0" smtClean="0"/>
              <a:t> 49, B3000 Leuven, Belgium. greet.hermans@uz.kuleuven.be</a:t>
            </a:r>
          </a:p>
          <a:p>
            <a:r>
              <a:rPr lang="en-US" b="1" dirty="0" smtClean="0"/>
              <a:t>Abstract</a:t>
            </a:r>
          </a:p>
          <a:p>
            <a:r>
              <a:rPr lang="en-US" b="1" dirty="0" smtClean="0"/>
              <a:t>INTRODUCTION: </a:t>
            </a:r>
          </a:p>
          <a:p>
            <a:r>
              <a:rPr lang="en-US" dirty="0" smtClean="0"/>
              <a:t>Muscle weakness often complicates critical illness and is associated with devastating short- and long-term consequences. For interventional studies, reliable measurements of muscle force in the intensive care unit (ICU) are needed.</a:t>
            </a:r>
          </a:p>
          <a:p>
            <a:r>
              <a:rPr lang="en-US" b="1" dirty="0" smtClean="0"/>
              <a:t>METHODS: </a:t>
            </a:r>
          </a:p>
          <a:p>
            <a:r>
              <a:rPr lang="en-US" dirty="0" smtClean="0"/>
              <a:t>To examine </a:t>
            </a:r>
            <a:r>
              <a:rPr lang="en-US" dirty="0" err="1" smtClean="0"/>
              <a:t>interobserver</a:t>
            </a:r>
            <a:r>
              <a:rPr lang="en-US" dirty="0" smtClean="0"/>
              <a:t> agreement, two observers independently measured Medical Research Council (MRC) sum-score (n = 75) and handgrip strength (n = 46) in a cross-sectional ICU sample.</a:t>
            </a:r>
          </a:p>
          <a:p>
            <a:r>
              <a:rPr lang="en-US" b="1" dirty="0" smtClean="0"/>
              <a:t>RESULTS: </a:t>
            </a:r>
          </a:p>
          <a:p>
            <a:r>
              <a:rPr lang="en-US" dirty="0" smtClean="0"/>
              <a:t>The </a:t>
            </a:r>
            <a:r>
              <a:rPr lang="en-US" dirty="0" err="1" smtClean="0"/>
              <a:t>intraclass</a:t>
            </a:r>
            <a:r>
              <a:rPr lang="en-US" dirty="0" smtClean="0"/>
              <a:t> correlation coefficient (ICC) for MRC sum-score was 0.95 (0.92-0.97). The kappa coefficient for identifying "significant weakness" (MRC sum-score &lt;48, MRC subtotal upper limbs &lt;24) and "severe weakness" (MRC sum-score &lt;36) was 0.68 ± 0.09, 0.88 ± 0.07, and 0.93 ± 0.07, respectively. The ICC for left and right handgrip strength was 0.97 (0.94-0.98) and 0.93 (0.86-0.97), respectively.</a:t>
            </a:r>
          </a:p>
          <a:p>
            <a:r>
              <a:rPr lang="en-US" b="1" dirty="0" smtClean="0"/>
              <a:t>CONCLUSIONS: </a:t>
            </a:r>
          </a:p>
          <a:p>
            <a:r>
              <a:rPr lang="en-US" dirty="0" err="1" smtClean="0"/>
              <a:t>Interobserver</a:t>
            </a:r>
            <a:r>
              <a:rPr lang="en-US" dirty="0" smtClean="0"/>
              <a:t> agreement on MRC sum-score and handgrip strength in the ICU was very good. Agreement on "severe weakness" (MRC sum-score &lt;36) was excellent and supports its use in interventional studies. Agreement on "significant weakness" (MRC sum-score &lt;48) was good, but even better using the equivalent cut-off in the upper limbs. It remains to be determined whether this may serve as a substitute.</a:t>
            </a:r>
          </a:p>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38</a:t>
            </a:fld>
            <a:endParaRPr lang="en-US"/>
          </a:p>
        </p:txBody>
      </p:sp>
    </p:spTree>
    <p:extLst>
      <p:ext uri="{BB962C8B-B14F-4D97-AF65-F5344CB8AC3E}">
        <p14:creationId xmlns:p14="http://schemas.microsoft.com/office/powerpoint/2010/main" val="3340519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Frail adults have a higher risk of institutionalization.  It is harder for frail elderly to fight acute illnesses and harder to rebound from these illness.</a:t>
            </a:r>
          </a:p>
          <a:p>
            <a:r>
              <a:rPr lang="en-US" dirty="0" smtClean="0"/>
              <a:t>It is important to realize that frailty is not a disease but rather a combination of a variety of medical problems. </a:t>
            </a:r>
          </a:p>
          <a:p>
            <a:r>
              <a:rPr lang="en-US" dirty="0" smtClean="0"/>
              <a:t>The term frail should be considered a cluster of medical conditions and not a characterization—differentiated from disability or advanced old age. </a:t>
            </a:r>
          </a:p>
          <a:p>
            <a:r>
              <a:rPr lang="en-US" dirty="0" smtClean="0"/>
              <a:t>Geriatricians define frailty as a biological syndrome of decreased reserve and resistance to stressors resulting from cumulative declines across multiple physiological systems and causing vulnerability to adverse outcomes. </a:t>
            </a:r>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4</a:t>
            </a:fld>
            <a:endParaRPr lang="en-US"/>
          </a:p>
        </p:txBody>
      </p:sp>
    </p:spTree>
    <p:extLst>
      <p:ext uri="{BB962C8B-B14F-4D97-AF65-F5344CB8AC3E}">
        <p14:creationId xmlns:p14="http://schemas.microsoft.com/office/powerpoint/2010/main" val="38101346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45</a:t>
            </a:fld>
            <a:endParaRPr lang="en-US"/>
          </a:p>
        </p:txBody>
      </p:sp>
    </p:spTree>
    <p:extLst>
      <p:ext uri="{BB962C8B-B14F-4D97-AF65-F5344CB8AC3E}">
        <p14:creationId xmlns:p14="http://schemas.microsoft.com/office/powerpoint/2010/main" val="11961093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Stevens RD, Marshall SA, </a:t>
            </a:r>
            <a:r>
              <a:rPr lang="en-US" sz="1200" b="0" i="0" u="none" strike="noStrike" kern="1200" baseline="0" dirty="0" err="1" smtClean="0">
                <a:solidFill>
                  <a:schemeClr val="tx1"/>
                </a:solidFill>
                <a:latin typeface="+mn-lt"/>
                <a:ea typeface="+mn-ea"/>
                <a:cs typeface="+mn-cs"/>
              </a:rPr>
              <a:t>Cornblath</a:t>
            </a:r>
            <a:r>
              <a:rPr lang="en-US" sz="1200" b="0" i="0" u="none" strike="noStrike" kern="1200" baseline="0" dirty="0" smtClean="0">
                <a:solidFill>
                  <a:schemeClr val="tx1"/>
                </a:solidFill>
                <a:latin typeface="+mn-lt"/>
                <a:ea typeface="+mn-ea"/>
                <a:cs typeface="+mn-cs"/>
              </a:rPr>
              <a:t> DR, et al. A framework for diagnosing and classifying intensive care unit-acquired weakness.</a:t>
            </a:r>
          </a:p>
          <a:p>
            <a:r>
              <a:rPr lang="en-US" sz="1200" b="0" i="1" u="none" strike="noStrike" kern="1200" baseline="0" dirty="0" err="1" smtClean="0">
                <a:solidFill>
                  <a:schemeClr val="tx1"/>
                </a:solidFill>
                <a:latin typeface="+mn-lt"/>
                <a:ea typeface="+mn-ea"/>
                <a:cs typeface="+mn-cs"/>
              </a:rPr>
              <a:t>Crit</a:t>
            </a:r>
            <a:r>
              <a:rPr lang="en-US" sz="1200" b="0" i="1" u="none" strike="noStrike" kern="1200" baseline="0" dirty="0" smtClean="0">
                <a:solidFill>
                  <a:schemeClr val="tx1"/>
                </a:solidFill>
                <a:latin typeface="+mn-lt"/>
                <a:ea typeface="+mn-ea"/>
                <a:cs typeface="+mn-cs"/>
              </a:rPr>
              <a:t> Care Med. </a:t>
            </a:r>
            <a:r>
              <a:rPr lang="en-US" sz="1200" b="0" i="0" u="none" strike="noStrike" kern="1200" baseline="0" dirty="0" smtClean="0">
                <a:solidFill>
                  <a:schemeClr val="tx1"/>
                </a:solidFill>
                <a:latin typeface="+mn-lt"/>
                <a:ea typeface="+mn-ea"/>
                <a:cs typeface="+mn-cs"/>
              </a:rPr>
              <a:t>2009;37(10 </a:t>
            </a:r>
            <a:r>
              <a:rPr lang="en-US" sz="1200" b="0" i="0" u="none" strike="noStrike" kern="1200" baseline="0" dirty="0" err="1" smtClean="0">
                <a:solidFill>
                  <a:schemeClr val="tx1"/>
                </a:solidFill>
                <a:latin typeface="+mn-lt"/>
                <a:ea typeface="+mn-ea"/>
                <a:cs typeface="+mn-cs"/>
              </a:rPr>
              <a:t>suppl</a:t>
            </a:r>
            <a:r>
              <a:rPr lang="en-US" sz="1200" b="0" i="0" u="none" strike="noStrike" kern="1200" baseline="0" dirty="0" smtClean="0">
                <a:solidFill>
                  <a:schemeClr val="tx1"/>
                </a:solidFill>
                <a:latin typeface="+mn-lt"/>
                <a:ea typeface="+mn-ea"/>
                <a:cs typeface="+mn-cs"/>
              </a:rPr>
              <a:t>):S299 –S308.</a:t>
            </a:r>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46</a:t>
            </a:fld>
            <a:endParaRPr lang="en-US"/>
          </a:p>
        </p:txBody>
      </p:sp>
    </p:spTree>
    <p:extLst>
      <p:ext uri="{BB962C8B-B14F-4D97-AF65-F5344CB8AC3E}">
        <p14:creationId xmlns:p14="http://schemas.microsoft.com/office/powerpoint/2010/main" val="144721508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47</a:t>
            </a:fld>
            <a:endParaRPr lang="en-US"/>
          </a:p>
        </p:txBody>
      </p:sp>
    </p:spTree>
    <p:extLst>
      <p:ext uri="{BB962C8B-B14F-4D97-AF65-F5344CB8AC3E}">
        <p14:creationId xmlns:p14="http://schemas.microsoft.com/office/powerpoint/2010/main" val="13473845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Dehydration is a common problem in the older adult and directly increases rates of morbidity and mortality. Dehydration is a costly societal as well as individual problem. Nearly 40% of all hospitalization admissions in older adults is associated with dehydration.</a:t>
            </a:r>
          </a:p>
          <a:p>
            <a:endParaRPr lang="en-US" dirty="0" smtClean="0"/>
          </a:p>
          <a:p>
            <a:r>
              <a:rPr lang="en-US" dirty="0" smtClean="0"/>
              <a:t>There are three primary reasons why the older adult is susceptible to dehydration. First, there is a blunted thirst mechanism. Second, there is a reduction in total body fluid with the reduction in muscle mass and an increase in body fat. Finally, a decrease in renal function that concentrates the urine prevents the body from retaining enough fluid to avert dehydration.98 These changes along with a variety of comorbidities lead to the increased risk of dehydration.</a:t>
            </a:r>
          </a:p>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48</a:t>
            </a:fld>
            <a:endParaRPr lang="en-US"/>
          </a:p>
        </p:txBody>
      </p:sp>
    </p:spTree>
    <p:extLst>
      <p:ext uri="{BB962C8B-B14F-4D97-AF65-F5344CB8AC3E}">
        <p14:creationId xmlns:p14="http://schemas.microsoft.com/office/powerpoint/2010/main" val="18252281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Dehydration is categorized by the relationship between free water and sodium and can be caused by many factors. Hypertonic dehydration occurs when there is a greater loss of water when compared to sodium loss. This type of dehydration is more common in the presence of infection or exposure to hot environmental temperatures. In isotonic dehydration, there is an equal loss of water and sodium, and vomiting and diarrhea are the two most common causes. Hypotonic dehydration is caused by a greater loss of sodium than water. The use of diuretics is the most common cause of hypotonic dehydration. Hypotonic dehydration is the most common cause of dehydration in the older adult.99 The most significant laboratory abnormality is sodium imbalance and should be carefully monitored. </a:t>
            </a:r>
          </a:p>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49</a:t>
            </a:fld>
            <a:endParaRPr lang="en-US"/>
          </a:p>
        </p:txBody>
      </p:sp>
    </p:spTree>
    <p:extLst>
      <p:ext uri="{BB962C8B-B14F-4D97-AF65-F5344CB8AC3E}">
        <p14:creationId xmlns:p14="http://schemas.microsoft.com/office/powerpoint/2010/main" val="9275272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multiple risk factors associated with dehydration, including advanced age; being of the female gender, because of the higher percentage body fat; and a BMI lower than 21 and greater than</a:t>
            </a:r>
            <a:r>
              <a:rPr lang="en-US" baseline="0" dirty="0" smtClean="0"/>
              <a:t> 27.</a:t>
            </a:r>
            <a:endParaRPr lang="en-US" dirty="0" smtClean="0"/>
          </a:p>
          <a:p>
            <a:endParaRPr lang="en-US" dirty="0" smtClean="0"/>
          </a:p>
          <a:p>
            <a:r>
              <a:rPr lang="en-US" dirty="0" smtClean="0"/>
              <a:t>Individuals with dementia, history of stroke, urinary incontinence, infections, use of steroids, </a:t>
            </a:r>
            <a:r>
              <a:rPr lang="en-US" dirty="0" err="1" smtClean="0"/>
              <a:t>polypharmaceutical</a:t>
            </a:r>
            <a:r>
              <a:rPr lang="en-US" dirty="0" smtClean="0"/>
              <a:t> use, and a decrease in functional independence also increase the risk of dehydration</a:t>
            </a:r>
          </a:p>
          <a:p>
            <a:endParaRPr lang="en-US" dirty="0" smtClean="0"/>
          </a:p>
          <a:p>
            <a:r>
              <a:rPr lang="en-US" dirty="0" smtClean="0"/>
              <a:t>Presenting symptoms of dehydration may include confusion, lethargy, rapid weight loss, and functional decline, all of which will interfere with rehabilitation goals. Therefore, the physical therapist is in a good position to monitor for dehydration and alert the medical team to the emergence of this syndrome. </a:t>
            </a:r>
          </a:p>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50</a:t>
            </a:fld>
            <a:endParaRPr lang="en-US"/>
          </a:p>
        </p:txBody>
      </p:sp>
    </p:spTree>
    <p:extLst>
      <p:ext uri="{BB962C8B-B14F-4D97-AF65-F5344CB8AC3E}">
        <p14:creationId xmlns:p14="http://schemas.microsoft.com/office/powerpoint/2010/main" val="26767292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Metabolic syndrome is characterized as a cluster of no fewer than 3 cardiovascular risk factors that are strongly associated with myocardial infarction. </a:t>
            </a:r>
          </a:p>
          <a:p>
            <a:endParaRPr lang="en-US" dirty="0" smtClean="0"/>
          </a:p>
          <a:p>
            <a:r>
              <a:rPr lang="en-US" dirty="0" smtClean="0"/>
              <a:t>Risk factors from the National Cholesterol Education Program Adult Treatment Panel III Report include increased abdominal fat, high levels of triglycerides, low levels of high-density lipoproteins (HDLs), HTN, and an elevated level of fasting plasma glucose.</a:t>
            </a:r>
          </a:p>
          <a:p>
            <a:endParaRPr lang="en-US" dirty="0" smtClean="0"/>
          </a:p>
          <a:p>
            <a:r>
              <a:rPr lang="en-US" dirty="0" smtClean="0"/>
              <a:t>The International Diabetes Foundation definition criteria is slightly different, with abdominal circumference being more than 94 cm for men and more than 80 cm for women, and fasting glucose level greater than 100 mg/</a:t>
            </a:r>
            <a:r>
              <a:rPr lang="en-US" dirty="0" err="1" smtClean="0"/>
              <a:t>dL</a:t>
            </a:r>
            <a:r>
              <a:rPr lang="en-US" dirty="0" smtClean="0"/>
              <a:t>.</a:t>
            </a:r>
          </a:p>
          <a:p>
            <a:endParaRPr lang="en-US" dirty="0" smtClean="0"/>
          </a:p>
          <a:p>
            <a:r>
              <a:rPr lang="en-US" dirty="0" smtClean="0"/>
              <a:t>Diabetes itself is defined as a fasting glucose level greater than 126 mg/</a:t>
            </a:r>
            <a:r>
              <a:rPr lang="en-US" dirty="0" err="1" smtClean="0"/>
              <a:t>dL</a:t>
            </a:r>
            <a:r>
              <a:rPr lang="en-US" dirty="0" smtClean="0"/>
              <a:t>, or a 2-hour postprandial glucose level greater than 200 mg/</a:t>
            </a:r>
            <a:r>
              <a:rPr lang="en-US" dirty="0" err="1" smtClean="0"/>
              <a:t>dL</a:t>
            </a:r>
            <a:r>
              <a:rPr lang="en-US" dirty="0" smtClean="0"/>
              <a:t> after a 75-g glucose load, or symptoms of diabetes plus casual plasma glucose concentration of 200 mg/dL.100 </a:t>
            </a:r>
            <a:r>
              <a:rPr lang="en-US" dirty="0" err="1" smtClean="0"/>
              <a:t>Prediabetes</a:t>
            </a:r>
            <a:r>
              <a:rPr lang="en-US" dirty="0" smtClean="0"/>
              <a:t> is defined as having a fasting plasma glucose level between 100 and 125 mg/</a:t>
            </a:r>
            <a:r>
              <a:rPr lang="en-US" dirty="0" err="1" smtClean="0"/>
              <a:t>dL</a:t>
            </a:r>
            <a:r>
              <a:rPr lang="en-US" dirty="0" smtClean="0"/>
              <a:t> and a 2-hour postprandial glucose between 140 and 199 mg/</a:t>
            </a:r>
            <a:r>
              <a:rPr lang="en-US" dirty="0" err="1" smtClean="0"/>
              <a:t>dL</a:t>
            </a:r>
            <a:r>
              <a:rPr lang="en-US" dirty="0" smtClean="0"/>
              <a:t> .</a:t>
            </a:r>
          </a:p>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51</a:t>
            </a:fld>
            <a:endParaRPr lang="en-US"/>
          </a:p>
        </p:txBody>
      </p:sp>
    </p:spTree>
    <p:extLst>
      <p:ext uri="{BB962C8B-B14F-4D97-AF65-F5344CB8AC3E}">
        <p14:creationId xmlns:p14="http://schemas.microsoft.com/office/powerpoint/2010/main" val="3340459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Frailty was highly associated with cardiovascular disease, low education and poverty, hospitalization, and death. The frail older adult faced increased risk for falls, deteriorating mobility, and disability. As frailty is not a disease per se, other diseases and medical problems are related. Rothman et al suggest that the frailty phenotype might be strengthened by the inclusion of cognitive impairment. In their study to determine the independent prognostic effect of seven potential frailty criteria, including five from the Fried phenotype, it was found that cognitive impairment was associated with chronic disability, long-term nursing home stay, and death and the magnitude of these associations was comparable to that of the weight loss criteria. </a:t>
            </a:r>
          </a:p>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5</a:t>
            </a:fld>
            <a:endParaRPr lang="en-US"/>
          </a:p>
        </p:txBody>
      </p:sp>
    </p:spTree>
    <p:extLst>
      <p:ext uri="{BB962C8B-B14F-4D97-AF65-F5344CB8AC3E}">
        <p14:creationId xmlns:p14="http://schemas.microsoft.com/office/powerpoint/2010/main" val="1721002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http://www.ncbi.nlm.nih.gov/pubmed/23635961</a:t>
            </a:r>
          </a:p>
          <a:p>
            <a:pPr eaLnBrk="1" hangingPunct="1"/>
            <a:endParaRPr lang="en-US" dirty="0" smtClean="0"/>
          </a:p>
          <a:p>
            <a:r>
              <a:rPr lang="en-US" dirty="0" smtClean="0">
                <a:hlinkClick r:id="rId3" tooltip="Neurology."/>
              </a:rPr>
              <a:t>Neurology.</a:t>
            </a:r>
            <a:r>
              <a:rPr lang="en-US" dirty="0" smtClean="0"/>
              <a:t> 2013 May 28;80(22):2055-61. </a:t>
            </a:r>
            <a:r>
              <a:rPr lang="en-US" dirty="0" err="1" smtClean="0"/>
              <a:t>doi</a:t>
            </a:r>
            <a:r>
              <a:rPr lang="en-US" dirty="0" smtClean="0"/>
              <a:t>: 10.1212/WNL.0b013e318294b462. </a:t>
            </a:r>
            <a:r>
              <a:rPr lang="en-US" dirty="0" err="1" smtClean="0"/>
              <a:t>Epub</a:t>
            </a:r>
            <a:r>
              <a:rPr lang="en-US" dirty="0" smtClean="0"/>
              <a:t> 2013 May 1.</a:t>
            </a:r>
          </a:p>
          <a:p>
            <a:r>
              <a:rPr lang="en-US" b="1" dirty="0" smtClean="0"/>
              <a:t>Association of brain pathology with the progression of frailty in older adults.</a:t>
            </a:r>
          </a:p>
          <a:p>
            <a:r>
              <a:rPr lang="en-US" dirty="0" smtClean="0">
                <a:hlinkClick r:id="rId4"/>
              </a:rPr>
              <a:t>Buchman AS</a:t>
            </a:r>
            <a:r>
              <a:rPr lang="en-US" dirty="0" smtClean="0"/>
              <a:t>, </a:t>
            </a:r>
            <a:r>
              <a:rPr lang="en-US" dirty="0" smtClean="0">
                <a:hlinkClick r:id="rId5"/>
              </a:rPr>
              <a:t>Yu L</a:t>
            </a:r>
            <a:r>
              <a:rPr lang="en-US" dirty="0" smtClean="0"/>
              <a:t>, </a:t>
            </a:r>
            <a:r>
              <a:rPr lang="en-US" dirty="0" smtClean="0">
                <a:hlinkClick r:id="rId6"/>
              </a:rPr>
              <a:t>Wilson RS</a:t>
            </a:r>
            <a:r>
              <a:rPr lang="en-US" dirty="0" smtClean="0"/>
              <a:t>, </a:t>
            </a:r>
            <a:r>
              <a:rPr lang="en-US" dirty="0" smtClean="0">
                <a:hlinkClick r:id="rId7"/>
              </a:rPr>
              <a:t>Schneider JA</a:t>
            </a:r>
            <a:r>
              <a:rPr lang="en-US" dirty="0" smtClean="0"/>
              <a:t>, </a:t>
            </a:r>
            <a:r>
              <a:rPr lang="en-US" dirty="0" smtClean="0">
                <a:hlinkClick r:id="rId8"/>
              </a:rPr>
              <a:t>Bennett DA</a:t>
            </a:r>
            <a:r>
              <a:rPr lang="en-US" dirty="0" smtClean="0"/>
              <a:t>.</a:t>
            </a:r>
          </a:p>
          <a:p>
            <a:r>
              <a:rPr lang="en-US" b="1" dirty="0" smtClean="0"/>
              <a:t>Source</a:t>
            </a:r>
          </a:p>
          <a:p>
            <a:r>
              <a:rPr lang="en-US" dirty="0" smtClean="0"/>
              <a:t>From the Rush Alzheimer's Disease Center (A.S.B., L.Y., R.S.W., J.A.S., D.A.B.), Departments of Neurological Sciences (A.S.B., L.Y., J.A.S., D.A.B.), Behavioral Sciences (R.S.W.), and Pathology (Neuropathology) (J.A.S.), Rush University Medical Center, Chicago, IL.</a:t>
            </a:r>
          </a:p>
          <a:p>
            <a:r>
              <a:rPr lang="en-US" b="1" dirty="0" smtClean="0"/>
              <a:t>Abstract</a:t>
            </a:r>
          </a:p>
          <a:p>
            <a:r>
              <a:rPr lang="en-US" b="1" dirty="0" smtClean="0"/>
              <a:t>OBJECTIVE: </a:t>
            </a:r>
          </a:p>
          <a:p>
            <a:r>
              <a:rPr lang="en-US" dirty="0" smtClean="0"/>
              <a:t>We tested the hypothesis that brain pathology is associated with the rate of progression of physical frailty in older adults.</a:t>
            </a:r>
          </a:p>
          <a:p>
            <a:r>
              <a:rPr lang="en-US" b="1" dirty="0" smtClean="0"/>
              <a:t>METHODS: </a:t>
            </a:r>
          </a:p>
          <a:p>
            <a:r>
              <a:rPr lang="en-US" dirty="0" smtClean="0"/>
              <a:t>A total of 791 older adults participating in the Religious Orders Study and Memory and Aging Project had annual clinical evaluations from which a previously established composite measure of physical frailty was derived and brain autopsy after death. A uniform neuropathologic examination included the assessment of </a:t>
            </a:r>
            <a:r>
              <a:rPr lang="en-US" dirty="0" err="1" smtClean="0"/>
              <a:t>macroinfarcts</a:t>
            </a:r>
            <a:r>
              <a:rPr lang="en-US" dirty="0" smtClean="0"/>
              <a:t>, </a:t>
            </a:r>
            <a:r>
              <a:rPr lang="en-US" dirty="0" err="1" smtClean="0"/>
              <a:t>microinfarcts</a:t>
            </a:r>
            <a:r>
              <a:rPr lang="en-US" dirty="0" smtClean="0"/>
              <a:t>, atherosclerosis, arteriolosclerosis, Alzheimer disease and </a:t>
            </a:r>
            <a:r>
              <a:rPr lang="en-US" dirty="0" err="1" smtClean="0"/>
              <a:t>Lewy</a:t>
            </a:r>
            <a:r>
              <a:rPr lang="en-US" dirty="0" smtClean="0"/>
              <a:t> body pathology, and </a:t>
            </a:r>
            <a:r>
              <a:rPr lang="en-US" dirty="0" err="1" smtClean="0"/>
              <a:t>nigral</a:t>
            </a:r>
            <a:r>
              <a:rPr lang="en-US" dirty="0" smtClean="0"/>
              <a:t> neuronal loss.</a:t>
            </a:r>
          </a:p>
          <a:p>
            <a:r>
              <a:rPr lang="en-US" b="1" dirty="0" smtClean="0"/>
              <a:t>RESULTS: </a:t>
            </a:r>
          </a:p>
          <a:p>
            <a:r>
              <a:rPr lang="en-US" dirty="0" smtClean="0"/>
              <a:t>Mean follow-up before death was 6.4 years and age at death was 88.5 years. More than 95% of cases had evidence of one or more brain pathologies. In a linear mixed-effect model controlling for age, sex, and education, frailty increased at approximately 0.12 unit/year (estimate 0.117, SE 0.035, p &lt; 0.001). The rate of progression of frailty was accelerated with increasing age (estimate 0.002, SE 0.001, p = 0.012). In separate models, the presence of </a:t>
            </a:r>
            <a:r>
              <a:rPr lang="en-US" dirty="0" err="1" smtClean="0"/>
              <a:t>macroinfarcts</a:t>
            </a:r>
            <a:r>
              <a:rPr lang="en-US" dirty="0" smtClean="0"/>
              <a:t>, Alzheimer disease and </a:t>
            </a:r>
            <a:r>
              <a:rPr lang="en-US" dirty="0" err="1" smtClean="0"/>
              <a:t>Lewy</a:t>
            </a:r>
            <a:r>
              <a:rPr lang="en-US" dirty="0" smtClean="0"/>
              <a:t> body pathology, and </a:t>
            </a:r>
            <a:r>
              <a:rPr lang="en-US" dirty="0" err="1" smtClean="0"/>
              <a:t>nigral</a:t>
            </a:r>
            <a:r>
              <a:rPr lang="en-US" dirty="0" smtClean="0"/>
              <a:t> neuronal loss was associated with a more rapid progression of frailty (all p values ≤0.010). When these 4 brain pathologies were considered together in a single model, Alzheimer disease pathology, </a:t>
            </a:r>
            <a:r>
              <a:rPr lang="en-US" dirty="0" err="1" smtClean="0"/>
              <a:t>macroinfarcts</a:t>
            </a:r>
            <a:r>
              <a:rPr lang="en-US" dirty="0" smtClean="0"/>
              <a:t>, and </a:t>
            </a:r>
            <a:r>
              <a:rPr lang="en-US" dirty="0" err="1" smtClean="0"/>
              <a:t>nigral</a:t>
            </a:r>
            <a:r>
              <a:rPr lang="en-US" dirty="0" smtClean="0"/>
              <a:t> neuronal loss showed independent associations with the rate of progression of frailty and accounted for more than 8% of the variance unexplained by demographic variables alone.</a:t>
            </a:r>
          </a:p>
          <a:p>
            <a:r>
              <a:rPr lang="en-US" b="1" dirty="0" smtClean="0"/>
              <a:t>CONCLUSION: </a:t>
            </a:r>
          </a:p>
          <a:p>
            <a:r>
              <a:rPr lang="en-US" dirty="0" smtClean="0"/>
              <a:t>The accumulation of common brain pathologies contributes to progressive physical frailty in old age</a:t>
            </a:r>
          </a:p>
          <a:p>
            <a:pPr eaLnBrk="1" hangingPunct="1"/>
            <a:endParaRPr lang="en-US" dirty="0" smtClean="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20000"/>
              </a:spcBef>
              <a:spcAft>
                <a:spcPct val="0"/>
              </a:spcAft>
              <a:defRPr sz="2400">
                <a:solidFill>
                  <a:schemeClr val="tx1"/>
                </a:solidFill>
                <a:latin typeface="Times New Roman" charset="0"/>
              </a:defRPr>
            </a:lvl6pPr>
            <a:lvl7pPr marL="2971800" indent="-228600" algn="ctr" eaLnBrk="0" fontAlgn="base" hangingPunct="0">
              <a:spcBef>
                <a:spcPct val="20000"/>
              </a:spcBef>
              <a:spcAft>
                <a:spcPct val="0"/>
              </a:spcAft>
              <a:defRPr sz="2400">
                <a:solidFill>
                  <a:schemeClr val="tx1"/>
                </a:solidFill>
                <a:latin typeface="Times New Roman" charset="0"/>
              </a:defRPr>
            </a:lvl7pPr>
            <a:lvl8pPr marL="3429000" indent="-228600" algn="ctr" eaLnBrk="0" fontAlgn="base" hangingPunct="0">
              <a:spcBef>
                <a:spcPct val="20000"/>
              </a:spcBef>
              <a:spcAft>
                <a:spcPct val="0"/>
              </a:spcAft>
              <a:defRPr sz="2400">
                <a:solidFill>
                  <a:schemeClr val="tx1"/>
                </a:solidFill>
                <a:latin typeface="Times New Roman" charset="0"/>
              </a:defRPr>
            </a:lvl8pPr>
            <a:lvl9pPr marL="3886200" indent="-228600" algn="ctr" eaLnBrk="0" fontAlgn="base" hangingPunct="0">
              <a:spcBef>
                <a:spcPct val="20000"/>
              </a:spcBef>
              <a:spcAft>
                <a:spcPct val="0"/>
              </a:spcAft>
              <a:defRPr sz="2400">
                <a:solidFill>
                  <a:schemeClr val="tx1"/>
                </a:solidFill>
                <a:latin typeface="Times New Roman" charset="0"/>
              </a:defRPr>
            </a:lvl9pPr>
          </a:lstStyle>
          <a:p>
            <a:pPr eaLnBrk="1" hangingPunct="1"/>
            <a:fld id="{2A69E491-B0D1-4B2C-8C1D-E1B95A22B993}" type="slidenum">
              <a:rPr lang="en-US" sz="1200"/>
              <a:pPr eaLnBrk="1" hangingPunct="1"/>
              <a:t>6</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A chronic inflammation</a:t>
            </a:r>
            <a:r>
              <a:rPr lang="en-US" baseline="0" dirty="0" smtClean="0"/>
              <a:t> </a:t>
            </a:r>
            <a:r>
              <a:rPr lang="en-US" dirty="0" smtClean="0"/>
              <a:t>process, impaired immunity, neuroendocrine </a:t>
            </a:r>
            <a:r>
              <a:rPr lang="en-US" dirty="0" err="1" smtClean="0"/>
              <a:t>dysregulations</a:t>
            </a:r>
            <a:r>
              <a:rPr lang="en-US" dirty="0" smtClean="0"/>
              <a:t> and metabolic alterations seem to be related to frailty but true comprehension of the involved pathway is still lacking (</a:t>
            </a:r>
            <a:r>
              <a:rPr lang="en-US" dirty="0" err="1" smtClean="0"/>
              <a:t>Fulop</a:t>
            </a:r>
            <a:r>
              <a:rPr lang="en-US" dirty="0" smtClean="0"/>
              <a:t> et al., 2010).</a:t>
            </a:r>
          </a:p>
          <a:p>
            <a:endParaRPr lang="en-US" dirty="0" smtClean="0"/>
          </a:p>
          <a:p>
            <a:r>
              <a:rPr lang="en-US" dirty="0" smtClean="0"/>
              <a:t>The problems or conditions that cause frailty are multifactorial and interrelated in a cycle of cause and effect represented in the figure.</a:t>
            </a:r>
          </a:p>
          <a:p>
            <a:endParaRPr lang="en-US" dirty="0" smtClean="0"/>
          </a:p>
          <a:p>
            <a:r>
              <a:rPr lang="en-US" dirty="0" smtClean="0"/>
              <a:t>Sarcopenia, or loss of muscle mass, can lead to weakness, difficulty walking, falls, and eventually immobility. Less oxygen (Vo2) reaches the tissues and organs of someone with atherosclerosis, which can lead to cognitive impairment. Vascular disease caused by atherosclerosis can result in nutrient deprivation of the muscles, slow walking speeds, and ultimately sarcopenia. Decreased balance can initiate the vicious cycle in which a fall can lead to fear of falling and decreased mobility. Depression can cause failure to thrive, weight loss, and decreased mobility. Cognitive impairment can lead to a decline in mental processing time and reaction speed, resulting in falls.  </a:t>
            </a:r>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7</a:t>
            </a:fld>
            <a:endParaRPr lang="en-US"/>
          </a:p>
        </p:txBody>
      </p:sp>
    </p:spTree>
    <p:extLst>
      <p:ext uri="{BB962C8B-B14F-4D97-AF65-F5344CB8AC3E}">
        <p14:creationId xmlns:p14="http://schemas.microsoft.com/office/powerpoint/2010/main" val="4269886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US" dirty="0" smtClean="0"/>
              <a:t>Fried et al provide a standardized definition for frailty that is widely accepted</a:t>
            </a:r>
            <a:r>
              <a:rPr lang="en-US" baseline="0" dirty="0" smtClean="0"/>
              <a:t> (Fried, LP, </a:t>
            </a:r>
            <a:r>
              <a:rPr lang="en-US" baseline="0" dirty="0" err="1" smtClean="0"/>
              <a:t>Tangen</a:t>
            </a:r>
            <a:r>
              <a:rPr lang="en-US" baseline="0" dirty="0" smtClean="0"/>
              <a:t>, CM, </a:t>
            </a:r>
            <a:r>
              <a:rPr lang="en-US" baseline="0" dirty="0" err="1" smtClean="0"/>
              <a:t>Waltson</a:t>
            </a:r>
            <a:r>
              <a:rPr lang="en-US" baseline="0" dirty="0" smtClean="0"/>
              <a:t>, J, et al.: Frailty in older adults: evidence for a phenotype. J </a:t>
            </a:r>
            <a:r>
              <a:rPr lang="en-US" baseline="0" dirty="0" err="1" smtClean="0"/>
              <a:t>Gerontol</a:t>
            </a:r>
            <a:r>
              <a:rPr lang="en-US" baseline="0" dirty="0" smtClean="0"/>
              <a:t>. 56(3), 2001, 146–156) </a:t>
            </a:r>
          </a:p>
          <a:p>
            <a:pPr marL="0" indent="0">
              <a:buFont typeface="+mj-lt"/>
              <a:buNone/>
            </a:pPr>
            <a:r>
              <a:rPr lang="en-US" dirty="0" smtClean="0"/>
              <a:t>These authors suggest that someone should be considered frail if that person has three or more of the following five characteristics:</a:t>
            </a:r>
          </a:p>
          <a:p>
            <a:pPr marL="228600" indent="-228600">
              <a:buFont typeface="+mj-lt"/>
              <a:buAutoNum type="arabicPeriod"/>
            </a:pPr>
            <a:r>
              <a:rPr lang="en-US" dirty="0" err="1" smtClean="0"/>
              <a:t>Wt</a:t>
            </a:r>
            <a:r>
              <a:rPr lang="en-US" dirty="0" smtClean="0"/>
              <a:t> loss of 10# or more in the past year</a:t>
            </a:r>
          </a:p>
          <a:p>
            <a:pPr marL="228600" indent="-228600">
              <a:buFont typeface="+mj-lt"/>
              <a:buAutoNum type="arabicPeriod"/>
            </a:pPr>
            <a:r>
              <a:rPr lang="en-US" dirty="0" smtClean="0"/>
              <a:t>Self-reported exhaustion (3+ days/wk)</a:t>
            </a:r>
          </a:p>
          <a:p>
            <a:pPr marL="228600" indent="-228600">
              <a:buFont typeface="+mj-lt"/>
              <a:buAutoNum type="arabicPeriod"/>
            </a:pPr>
            <a:r>
              <a:rPr lang="en-US" dirty="0" smtClean="0"/>
              <a:t>Muscle weakness (grip strength)</a:t>
            </a:r>
          </a:p>
          <a:p>
            <a:pPr marL="228600" indent="-228600">
              <a:buFont typeface="+mj-lt"/>
              <a:buAutoNum type="arabicPeriod"/>
            </a:pPr>
            <a:r>
              <a:rPr lang="en-US" dirty="0" smtClean="0"/>
              <a:t>Walking speed in the lowest 20% (&lt;.8m/sec)</a:t>
            </a:r>
          </a:p>
          <a:p>
            <a:pPr marL="228600" indent="-228600">
              <a:buFont typeface="+mj-lt"/>
              <a:buAutoNum type="arabicPeriod"/>
            </a:pPr>
            <a:r>
              <a:rPr lang="en-US" dirty="0" smtClean="0"/>
              <a:t>Low level of activity (kcal/week)</a:t>
            </a:r>
          </a:p>
          <a:p>
            <a:pPr marL="228600" indent="-228600">
              <a:buFont typeface="+mj-lt"/>
              <a:buAutoNum type="arabicPeriod"/>
            </a:pPr>
            <a:endParaRPr lang="en-US" dirty="0" smtClean="0"/>
          </a:p>
          <a:p>
            <a:pPr marL="0" indent="0">
              <a:buFont typeface="+mj-lt"/>
              <a:buNone/>
            </a:pPr>
            <a:r>
              <a:rPr lang="en-US" dirty="0" smtClean="0"/>
              <a:t>In a study of 5317 older individuals who were living in the community, Fried et al found that 6.9% of these individuals were frail.</a:t>
            </a:r>
          </a:p>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8</a:t>
            </a:fld>
            <a:endParaRPr lang="en-US"/>
          </a:p>
        </p:txBody>
      </p:sp>
    </p:spTree>
    <p:extLst>
      <p:ext uri="{BB962C8B-B14F-4D97-AF65-F5344CB8AC3E}">
        <p14:creationId xmlns:p14="http://schemas.microsoft.com/office/powerpoint/2010/main" val="26262773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CES-D Depression scale:</a:t>
            </a:r>
            <a:r>
              <a:rPr lang="en-US" baseline="0" dirty="0" smtClean="0"/>
              <a:t> Two statements are read (1) I felt that everything I did was an effort (2) I could not get going. The question is asked “How often in the last week did you feel this way?” 0= rarely or none of the time (&lt; 1 day), 1 = some or a little of the time (1-2 days), 2= a moderate amount of the time (3-4 days), or 3= most of the time. Subjects answering “2” or “3” to either of these questions are categorized as frail by the exhaustion criterion</a:t>
            </a:r>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9</a:t>
            </a:fld>
            <a:endParaRPr lang="en-US"/>
          </a:p>
        </p:txBody>
      </p:sp>
    </p:spTree>
    <p:extLst>
      <p:ext uri="{BB962C8B-B14F-4D97-AF65-F5344CB8AC3E}">
        <p14:creationId xmlns:p14="http://schemas.microsoft.com/office/powerpoint/2010/main" val="38914439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Frailty is not the same as comorbidity and disability.</a:t>
            </a:r>
          </a:p>
          <a:p>
            <a:r>
              <a:rPr lang="en-US" dirty="0" smtClean="0"/>
              <a:t>Comorbidity increases</a:t>
            </a:r>
            <a:r>
              <a:rPr lang="en-US" baseline="0" dirty="0" smtClean="0"/>
              <a:t> the risk of frailty</a:t>
            </a:r>
            <a:r>
              <a:rPr lang="en-US" dirty="0" smtClean="0"/>
              <a:t>.</a:t>
            </a:r>
          </a:p>
          <a:p>
            <a:endParaRPr lang="en-US" dirty="0"/>
          </a:p>
        </p:txBody>
      </p:sp>
      <p:sp>
        <p:nvSpPr>
          <p:cNvPr id="4" name="Slide Number Placeholder 3"/>
          <p:cNvSpPr>
            <a:spLocks noGrp="1"/>
          </p:cNvSpPr>
          <p:nvPr>
            <p:ph type="sldNum" sz="quarter" idx="10"/>
          </p:nvPr>
        </p:nvSpPr>
        <p:spPr/>
        <p:txBody>
          <a:bodyPr/>
          <a:lstStyle/>
          <a:p>
            <a:fld id="{2E94D91C-DA31-45A6-9C3F-B8B18DF69898}" type="slidenum">
              <a:rPr lang="en-US" smtClean="0"/>
              <a:pPr/>
              <a:t>13</a:t>
            </a:fld>
            <a:endParaRPr lang="en-US"/>
          </a:p>
        </p:txBody>
      </p:sp>
    </p:spTree>
    <p:extLst>
      <p:ext uri="{BB962C8B-B14F-4D97-AF65-F5344CB8AC3E}">
        <p14:creationId xmlns:p14="http://schemas.microsoft.com/office/powerpoint/2010/main" val="3436628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spcBef>
                <a:spcPts val="600"/>
              </a:spcBef>
              <a:spcAft>
                <a:spcPts val="600"/>
              </a:spcAft>
              <a:buSzPct val="100000"/>
              <a:buFont typeface="Arial" pitchFamily="34" charset="0"/>
              <a:buChar char="•"/>
              <a:defRPr/>
            </a:lvl1pPr>
            <a:lvl2pPr marL="742950" indent="-285750">
              <a:spcBef>
                <a:spcPts val="600"/>
              </a:spcBef>
              <a:spcAft>
                <a:spcPts val="600"/>
              </a:spcAft>
              <a:buFont typeface="Calibri" pitchFamily="34" charset="0"/>
              <a:buChar char="―"/>
              <a:defRPr/>
            </a:lvl2pPr>
            <a:lvl3pPr marL="1143000" indent="-228600">
              <a:spcBef>
                <a:spcPts val="600"/>
              </a:spcBef>
              <a:spcAft>
                <a:spcPts val="600"/>
              </a:spcAft>
              <a:buFont typeface="Courier New" pitchFamily="49" charset="0"/>
              <a:buChar char="o"/>
              <a:defRPr/>
            </a:lvl3pPr>
            <a:lvl4pPr marL="1600200" indent="-228600">
              <a:spcBef>
                <a:spcPts val="600"/>
              </a:spcBef>
              <a:spcAft>
                <a:spcPts val="600"/>
              </a:spcAft>
              <a:buSzPct val="100000"/>
              <a:buFont typeface="Wingdings" pitchFamily="2" charset="2"/>
              <a:buChar char="§"/>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fld id="{37577FF0-F78D-4024-B91B-16D6B99896FF}" type="datetimeFigureOut">
              <a:rPr lang="en-US" smtClean="0"/>
              <a:pPr/>
              <a:t>6/14/2013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fld id="{9CA7FC9B-9572-4ED0-B942-018FB7692549}" type="slidenum">
              <a:rPr lang="en-US" smtClean="0"/>
              <a:pPr/>
              <a:t>‹#›</a:t>
            </a:fld>
            <a:endParaRPr lang="en-US"/>
          </a:p>
        </p:txBody>
      </p:sp>
    </p:spTree>
    <p:extLst>
      <p:ext uri="{BB962C8B-B14F-4D97-AF65-F5344CB8AC3E}">
        <p14:creationId xmlns:p14="http://schemas.microsoft.com/office/powerpoint/2010/main" val="293496616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cSld name="1_Comparison">
    <p:spTree>
      <p:nvGrpSpPr>
        <p:cNvPr id="1" name=""/>
        <p:cNvGrpSpPr/>
        <p:nvPr/>
      </p:nvGrpSpPr>
      <p:grpSpPr>
        <a:xfrm>
          <a:off x="0" y="0"/>
          <a:ext cx="0" cy="0"/>
          <a:chOff x="0" y="0"/>
          <a:chExt cx="0" cy="0"/>
        </a:xfrm>
      </p:grpSpPr>
      <p:sp>
        <p:nvSpPr>
          <p:cNvPr id="7" name="Text Box 10"/>
          <p:cNvSpPr txBox="1">
            <a:spLocks noChangeArrowheads="1"/>
          </p:cNvSpPr>
          <p:nvPr/>
        </p:nvSpPr>
        <p:spPr bwMode="auto">
          <a:xfrm>
            <a:off x="0" y="152400"/>
            <a:ext cx="9144000" cy="584200"/>
          </a:xfrm>
          <a:prstGeom prst="rect">
            <a:avLst/>
          </a:prstGeom>
          <a:noFill/>
          <a:ln w="9525">
            <a:noFill/>
            <a:miter lim="800000"/>
            <a:headEnd/>
            <a:tailEnd/>
          </a:ln>
          <a:effectLst/>
        </p:spPr>
        <p:txBody>
          <a:bodyPr>
            <a:spAutoFit/>
          </a:bodyPr>
          <a:lstStyle/>
          <a:p>
            <a:pPr>
              <a:defRPr/>
            </a:pPr>
            <a:r>
              <a:rPr lang="en-US" sz="3200" b="1" baseline="0" dirty="0">
                <a:solidFill>
                  <a:schemeClr val="bg1"/>
                </a:solidFill>
                <a:effectLst>
                  <a:outerShdw blurRad="38100" dist="38100" dir="2700000" algn="tl">
                    <a:schemeClr val="bg2">
                      <a:lumMod val="85000"/>
                      <a:lumOff val="15000"/>
                    </a:schemeClr>
                  </a:outerShdw>
                </a:effectLst>
                <a:latin typeface="Arial" charset="0"/>
              </a:rPr>
              <a:t>Evidence Based Physical Therapy</a:t>
            </a:r>
          </a:p>
        </p:txBody>
      </p:sp>
      <p:sp>
        <p:nvSpPr>
          <p:cNvPr id="8" name="TextBox 7"/>
          <p:cNvSpPr txBox="1">
            <a:spLocks noChangeArrowheads="1"/>
          </p:cNvSpPr>
          <p:nvPr/>
        </p:nvSpPr>
        <p:spPr bwMode="auto">
          <a:xfrm>
            <a:off x="2667000" y="6469063"/>
            <a:ext cx="32766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aseline="-25000">
                <a:solidFill>
                  <a:schemeClr val="tx1"/>
                </a:solidFill>
                <a:latin typeface="Times New Roman" pitchFamily="18" charset="0"/>
              </a:defRPr>
            </a:lvl1pPr>
            <a:lvl2pPr marL="742950" indent="-285750" eaLnBrk="0" hangingPunct="0">
              <a:defRPr kumimoji="1" sz="2400" baseline="-25000">
                <a:solidFill>
                  <a:schemeClr val="tx1"/>
                </a:solidFill>
                <a:latin typeface="Times New Roman" pitchFamily="18" charset="0"/>
              </a:defRPr>
            </a:lvl2pPr>
            <a:lvl3pPr marL="1143000" indent="-228600" eaLnBrk="0" hangingPunct="0">
              <a:defRPr kumimoji="1" sz="2400" baseline="-25000">
                <a:solidFill>
                  <a:schemeClr val="tx1"/>
                </a:solidFill>
                <a:latin typeface="Times New Roman" pitchFamily="18" charset="0"/>
              </a:defRPr>
            </a:lvl3pPr>
            <a:lvl4pPr marL="1600200" indent="-228600" eaLnBrk="0" hangingPunct="0">
              <a:defRPr kumimoji="1" sz="2400" baseline="-25000">
                <a:solidFill>
                  <a:schemeClr val="tx1"/>
                </a:solidFill>
                <a:latin typeface="Times New Roman" pitchFamily="18" charset="0"/>
              </a:defRPr>
            </a:lvl4pPr>
            <a:lvl5pPr marL="2057400" indent="-228600" eaLnBrk="0" hangingPunct="0">
              <a:defRPr kumimoji="1" sz="2400" baseline="-25000">
                <a:solidFill>
                  <a:schemeClr val="tx1"/>
                </a:solidFill>
                <a:latin typeface="Times New Roman" pitchFamily="18" charset="0"/>
              </a:defRPr>
            </a:lvl5pPr>
            <a:lvl6pPr marL="2514600" indent="-228600" eaLnBrk="0" fontAlgn="base" hangingPunct="0">
              <a:spcBef>
                <a:spcPct val="0"/>
              </a:spcBef>
              <a:spcAft>
                <a:spcPct val="0"/>
              </a:spcAft>
              <a:defRPr kumimoji="1" sz="2400" baseline="-25000">
                <a:solidFill>
                  <a:schemeClr val="tx1"/>
                </a:solidFill>
                <a:latin typeface="Times New Roman" pitchFamily="18" charset="0"/>
              </a:defRPr>
            </a:lvl6pPr>
            <a:lvl7pPr marL="2971800" indent="-228600" eaLnBrk="0" fontAlgn="base" hangingPunct="0">
              <a:spcBef>
                <a:spcPct val="0"/>
              </a:spcBef>
              <a:spcAft>
                <a:spcPct val="0"/>
              </a:spcAft>
              <a:defRPr kumimoji="1" sz="2400" baseline="-25000">
                <a:solidFill>
                  <a:schemeClr val="tx1"/>
                </a:solidFill>
                <a:latin typeface="Times New Roman" pitchFamily="18" charset="0"/>
              </a:defRPr>
            </a:lvl7pPr>
            <a:lvl8pPr marL="3429000" indent="-228600" eaLnBrk="0" fontAlgn="base" hangingPunct="0">
              <a:spcBef>
                <a:spcPct val="0"/>
              </a:spcBef>
              <a:spcAft>
                <a:spcPct val="0"/>
              </a:spcAft>
              <a:defRPr kumimoji="1" sz="2400" baseline="-25000">
                <a:solidFill>
                  <a:schemeClr val="tx1"/>
                </a:solidFill>
                <a:latin typeface="Times New Roman" pitchFamily="18" charset="0"/>
              </a:defRPr>
            </a:lvl8pPr>
            <a:lvl9pPr marL="3886200" indent="-228600" eaLnBrk="0" fontAlgn="base" hangingPunct="0">
              <a:spcBef>
                <a:spcPct val="0"/>
              </a:spcBef>
              <a:spcAft>
                <a:spcPct val="0"/>
              </a:spcAft>
              <a:defRPr kumimoji="1" sz="2400" baseline="-25000">
                <a:solidFill>
                  <a:schemeClr val="tx1"/>
                </a:solidFill>
                <a:latin typeface="Times New Roman" pitchFamily="18" charset="0"/>
              </a:defRPr>
            </a:lvl9pPr>
          </a:lstStyle>
          <a:p>
            <a:pPr algn="ctr" eaLnBrk="1" hangingPunct="1">
              <a:defRPr/>
            </a:pPr>
            <a:r>
              <a:rPr lang="en-US" sz="1400" smtClean="0">
                <a:latin typeface="Arial" charset="0"/>
              </a:rPr>
              <a:t>Copyright © 2012 F.A. Davis Company </a:t>
            </a:r>
          </a:p>
        </p:txBody>
      </p:sp>
      <p:sp>
        <p:nvSpPr>
          <p:cNvPr id="3" name="Text Placeholder 2"/>
          <p:cNvSpPr>
            <a:spLocks noGrp="1"/>
          </p:cNvSpPr>
          <p:nvPr>
            <p:ph type="body" idx="1"/>
          </p:nvPr>
        </p:nvSpPr>
        <p:spPr>
          <a:xfrm>
            <a:off x="381000" y="14478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08756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568825" y="14478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68825" y="208756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0817070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cxnSp>
        <p:nvCxnSpPr>
          <p:cNvPr id="4" name="Shape 11"/>
          <p:cNvCxnSpPr>
            <a:cxnSpLocks noChangeShapeType="1"/>
          </p:cNvCxnSpPr>
          <p:nvPr/>
        </p:nvCxnSpPr>
        <p:spPr bwMode="auto">
          <a:xfrm>
            <a:off x="457200" y="549275"/>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cxnSp>
        <p:nvCxnSpPr>
          <p:cNvPr id="5" name="Shape 12"/>
          <p:cNvCxnSpPr>
            <a:cxnSpLocks noChangeShapeType="1"/>
          </p:cNvCxnSpPr>
          <p:nvPr/>
        </p:nvCxnSpPr>
        <p:spPr bwMode="auto">
          <a:xfrm>
            <a:off x="457200" y="4845050"/>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9" name="Shape 9"/>
          <p:cNvSpPr>
            <a:spLocks noGrp="1"/>
          </p:cNvSpPr>
          <p:nvPr>
            <p:ph type="ctrTitle"/>
          </p:nvPr>
        </p:nvSpPr>
        <p:spPr>
          <a:xfrm>
            <a:off x="457200" y="751679"/>
            <a:ext cx="8229600" cy="4012499"/>
          </a:xfrm>
          <a:prstGeom prst="rect">
            <a:avLst/>
          </a:prstGeom>
          <a:noFill/>
          <a:ln>
            <a:noFill/>
          </a:ln>
        </p:spPr>
        <p:txBody>
          <a:bodyPr anchor="t"/>
          <a:lstStyle>
            <a:lvl1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10" name="Shape 10"/>
          <p:cNvSpPr>
            <a:spLocks noGrp="1"/>
          </p:cNvSpPr>
          <p:nvPr>
            <p:ph type="subTitle" idx="1"/>
          </p:nvPr>
        </p:nvSpPr>
        <p:spPr>
          <a:xfrm>
            <a:off x="457200" y="4955189"/>
            <a:ext cx="8229600" cy="1643400"/>
          </a:xfrm>
          <a:prstGeom prst="rect">
            <a:avLst/>
          </a:prstGeom>
          <a:noFill/>
          <a:ln>
            <a:noFill/>
          </a:ln>
        </p:spPr>
        <p:txBody>
          <a:bodyPr/>
          <a:lstStyle>
            <a:lvl1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3263075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13"/>
        <p:cNvGrpSpPr/>
        <p:nvPr/>
      </p:nvGrpSpPr>
      <p:grpSpPr>
        <a:xfrm>
          <a:off x="0" y="0"/>
          <a:ext cx="0" cy="0"/>
          <a:chOff x="0" y="0"/>
          <a:chExt cx="0" cy="0"/>
        </a:xfrm>
      </p:grpSpPr>
      <p:cxnSp>
        <p:nvCxnSpPr>
          <p:cNvPr id="4" name="Shape 16"/>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4" name="Shape 14"/>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5" name="Shape 15"/>
          <p:cNvSpPr>
            <a:spLocks noGrp="1"/>
          </p:cNvSpPr>
          <p:nvPr>
            <p:ph type="body" idx="1"/>
          </p:nvPr>
        </p:nvSpPr>
        <p:spPr>
          <a:xfrm>
            <a:off x="457200" y="1600200"/>
            <a:ext cx="82296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27539277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cxnSp>
        <p:nvCxnSpPr>
          <p:cNvPr id="5" name="Shape 21"/>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8" name="Shape 18"/>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496007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cxnSp>
        <p:nvCxnSpPr>
          <p:cNvPr id="3" name="Shape 24"/>
          <p:cNvCxnSpPr>
            <a:cxnSpLocks noChangeShapeType="1"/>
          </p:cNvCxnSpPr>
          <p:nvPr/>
        </p:nvCxnSpPr>
        <p:spPr bwMode="auto">
          <a:xfrm>
            <a:off x="457200" y="1524000"/>
            <a:ext cx="8229600" cy="0"/>
          </a:xfrm>
          <a:prstGeom prst="straightConnector1">
            <a:avLst/>
          </a:prstGeom>
          <a:noFill/>
          <a:ln w="5080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23" name="Shape 23"/>
          <p:cNvSpPr>
            <a:spLocks noGrp="1"/>
          </p:cNvSpPr>
          <p:nvPr>
            <p:ph type="title"/>
          </p:nvPr>
        </p:nvSpPr>
        <p:spPr>
          <a:xfrm>
            <a:off x="457200" y="274637"/>
            <a:ext cx="8229600" cy="1143000"/>
          </a:xfrm>
          <a:prstGeom prst="rect">
            <a:avLst/>
          </a:prstGeom>
          <a:noFill/>
          <a:ln>
            <a:noFill/>
          </a:ln>
        </p:spPr>
        <p:txBody>
          <a:bodyPr/>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spTree>
    <p:extLst>
      <p:ext uri="{BB962C8B-B14F-4D97-AF65-F5344CB8AC3E}">
        <p14:creationId xmlns:p14="http://schemas.microsoft.com/office/powerpoint/2010/main" val="3605142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25"/>
        <p:cNvGrpSpPr/>
        <p:nvPr/>
      </p:nvGrpSpPr>
      <p:grpSpPr>
        <a:xfrm>
          <a:off x="0" y="0"/>
          <a:ext cx="0" cy="0"/>
          <a:chOff x="0" y="0"/>
          <a:chExt cx="0" cy="0"/>
        </a:xfrm>
      </p:grpSpPr>
      <p:cxnSp>
        <p:nvCxnSpPr>
          <p:cNvPr id="3" name="Shape 27"/>
          <p:cNvCxnSpPr>
            <a:cxnSpLocks noChangeShapeType="1"/>
          </p:cNvCxnSpPr>
          <p:nvPr/>
        </p:nvCxnSpPr>
        <p:spPr bwMode="auto">
          <a:xfrm>
            <a:off x="457200" y="5756275"/>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
        <p:nvSpPr>
          <p:cNvPr id="26" name="Shape 26"/>
          <p:cNvSpPr>
            <a:spLocks noGrp="1"/>
          </p:cNvSpPr>
          <p:nvPr>
            <p:ph type="body" idx="1"/>
          </p:nvPr>
        </p:nvSpPr>
        <p:spPr>
          <a:xfrm>
            <a:off x="457200" y="5875078"/>
            <a:ext cx="8229600" cy="692700"/>
          </a:xfrm>
          <a:prstGeom prst="rect">
            <a:avLst/>
          </a:prstGeom>
          <a:noFill/>
          <a:ln>
            <a:noFill/>
          </a:ln>
        </p:spPr>
        <p:txBody>
          <a:bodyPr/>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416047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 name="Shape 29"/>
          <p:cNvCxnSpPr>
            <a:cxnSpLocks noChangeShapeType="1"/>
          </p:cNvCxnSpPr>
          <p:nvPr/>
        </p:nvCxnSpPr>
        <p:spPr bwMode="auto">
          <a:xfrm>
            <a:off x="457200" y="15081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759854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xfrm>
            <a:off x="685800" y="6172200"/>
            <a:ext cx="1905000" cy="457200"/>
          </a:xfrm>
          <a:prstGeom prst="rect">
            <a:avLst/>
          </a:prstGeom>
        </p:spPr>
        <p:txBody>
          <a:bodyPr/>
          <a:lstStyle>
            <a:lvl1pPr>
              <a:defRPr/>
            </a:lvl1pPr>
          </a:lstStyle>
          <a:p>
            <a:pPr>
              <a:defRPr/>
            </a:pPr>
            <a:endParaRPr lang="en-US"/>
          </a:p>
        </p:txBody>
      </p:sp>
      <p:sp>
        <p:nvSpPr>
          <p:cNvPr id="5" name="Rectangle 9"/>
          <p:cNvSpPr>
            <a:spLocks noGrp="1" noChangeArrowheads="1"/>
          </p:cNvSpPr>
          <p:nvPr>
            <p:ph type="ftr" sz="quarter" idx="11"/>
          </p:nvPr>
        </p:nvSpPr>
        <p:spPr>
          <a:xfrm>
            <a:off x="3124200" y="6172200"/>
            <a:ext cx="2895600" cy="457200"/>
          </a:xfrm>
          <a:prstGeom prst="rect">
            <a:avLst/>
          </a:prstGeom>
        </p:spPr>
        <p:txBody>
          <a:bodyPr/>
          <a:lstStyle>
            <a:lvl1pPr>
              <a:defRPr/>
            </a:lvl1pPr>
          </a:lstStyle>
          <a:p>
            <a:pPr>
              <a:defRPr/>
            </a:pPr>
            <a:endParaRPr lang="en-US"/>
          </a:p>
        </p:txBody>
      </p:sp>
      <p:sp>
        <p:nvSpPr>
          <p:cNvPr id="6" name="Rectangle 10"/>
          <p:cNvSpPr>
            <a:spLocks noGrp="1" noChangeArrowheads="1"/>
          </p:cNvSpPr>
          <p:nvPr>
            <p:ph type="sldNum" sz="quarter" idx="12"/>
          </p:nvPr>
        </p:nvSpPr>
        <p:spPr>
          <a:xfrm>
            <a:off x="6553200" y="6172200"/>
            <a:ext cx="1905000" cy="457200"/>
          </a:xfrm>
          <a:prstGeom prst="rect">
            <a:avLst/>
          </a:prstGeom>
        </p:spPr>
        <p:txBody>
          <a:bodyPr/>
          <a:lstStyle>
            <a:lvl1pPr>
              <a:defRPr/>
            </a:lvl1pPr>
          </a:lstStyle>
          <a:p>
            <a:pPr>
              <a:defRPr/>
            </a:pPr>
            <a:fld id="{B49B1ECD-ACC3-4DB9-9FF5-E86E11C78834}" type="slidenum">
              <a:rPr lang="en-US"/>
              <a:pPr>
                <a:defRPr/>
              </a:pPr>
              <a:t>‹#›</a:t>
            </a:fld>
            <a:endParaRPr lang="en-US"/>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3909510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3667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3667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321605464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63745472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3196F7F8-3DB1-4124-9498-C6EAA85D7118}" type="datetimeFigureOut">
              <a:rPr lang="en-US"/>
              <a:pPr>
                <a:defRPr/>
              </a:pPr>
              <a:t>6/14/2013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2BAEDA2-7B0E-4D94-A924-9D787F251A81}" type="slidenum">
              <a:rPr lang="en-US"/>
              <a:pPr>
                <a:defRPr/>
              </a:pPr>
              <a:t>‹#›</a:t>
            </a:fld>
            <a:endParaRPr lang="en-US"/>
          </a:p>
        </p:txBody>
      </p:sp>
    </p:spTree>
    <p:extLst>
      <p:ext uri="{BB962C8B-B14F-4D97-AF65-F5344CB8AC3E}">
        <p14:creationId xmlns:p14="http://schemas.microsoft.com/office/powerpoint/2010/main" val="189179377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09E6CC6-D1F5-4B93-B0A6-49D6EC6E2F07}" type="datetimeFigureOut">
              <a:rPr lang="en-US" smtClean="0"/>
              <a:t>6/14/2013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ED6D1E5-9971-487A-9287-D7BBEC1ED9FF}" type="slidenum">
              <a:rPr lang="en-US" smtClean="0"/>
              <a:t>‹#›</a:t>
            </a:fld>
            <a:endParaRPr lang="en-US"/>
          </a:p>
        </p:txBody>
      </p:sp>
      <p:cxnSp>
        <p:nvCxnSpPr>
          <p:cNvPr id="8"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62166068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5431859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206552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1948751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31279933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28096474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051757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321605464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875956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8460395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7779131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42460442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16018545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700965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73573263"/>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gradFill>
              <a:gsLst>
                <a:gs pos="19000">
                  <a:schemeClr val="accent4">
                    <a:lumMod val="60000"/>
                    <a:lumOff val="40000"/>
                  </a:schemeClr>
                </a:gs>
                <a:gs pos="33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637454723"/>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0" rtl="0">
              <a:defRPr b="0">
                <a:solidFill>
                  <a:srgbClr val="0070C0"/>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dirty="0"/>
          </a:p>
        </p:txBody>
      </p:sp>
      <p:cxnSp>
        <p:nvCxnSpPr>
          <p:cNvPr id="24" name="Shape 24"/>
          <p:cNvCxnSpPr/>
          <p:nvPr/>
        </p:nvCxnSpPr>
        <p:spPr>
          <a:xfrm>
            <a:off x="457200" y="1524000"/>
            <a:ext cx="8229600" cy="0"/>
          </a:xfrm>
          <a:prstGeom prst="straightConnector1">
            <a:avLst/>
          </a:prstGeom>
          <a:noFill/>
          <a:ln w="50800" cap="flat">
            <a:gradFill>
              <a:gsLst>
                <a:gs pos="14000">
                  <a:schemeClr val="accent4">
                    <a:lumMod val="60000"/>
                    <a:lumOff val="40000"/>
                  </a:schemeClr>
                </a:gs>
                <a:gs pos="34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fld id="{649CB3D3-9DE5-499C-9627-066E23A6F85F}" type="datetimeFigureOut">
              <a:rPr lang="en-US"/>
              <a:pPr>
                <a:defRPr/>
              </a:pPr>
              <a:t>6/14/2013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atin typeface="Times New Roman" pitchFamily="18"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fld id="{DCC22854-7F34-4ADE-81CE-4E2500177590}" type="slidenum">
              <a:rPr lang="en-US"/>
              <a:pPr>
                <a:defRPr/>
              </a:pPr>
              <a:t>‹#›</a:t>
            </a:fld>
            <a:endParaRPr lang="en-US"/>
          </a:p>
        </p:txBody>
      </p:sp>
    </p:spTree>
    <p:extLst>
      <p:ext uri="{BB962C8B-B14F-4D97-AF65-F5344CB8AC3E}">
        <p14:creationId xmlns:p14="http://schemas.microsoft.com/office/powerpoint/2010/main" val="4049980750"/>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_Comparison">
    <p:spTree>
      <p:nvGrpSpPr>
        <p:cNvPr id="1" name=""/>
        <p:cNvGrpSpPr/>
        <p:nvPr/>
      </p:nvGrpSpPr>
      <p:grpSpPr>
        <a:xfrm>
          <a:off x="0" y="0"/>
          <a:ext cx="0" cy="0"/>
          <a:chOff x="0" y="0"/>
          <a:chExt cx="0" cy="0"/>
        </a:xfrm>
      </p:grpSpPr>
      <p:sp>
        <p:nvSpPr>
          <p:cNvPr id="7" name="Text Box 10"/>
          <p:cNvSpPr txBox="1">
            <a:spLocks noChangeArrowheads="1"/>
          </p:cNvSpPr>
          <p:nvPr/>
        </p:nvSpPr>
        <p:spPr bwMode="auto">
          <a:xfrm>
            <a:off x="0" y="152400"/>
            <a:ext cx="9144000" cy="584200"/>
          </a:xfrm>
          <a:prstGeom prst="rect">
            <a:avLst/>
          </a:prstGeom>
          <a:noFill/>
          <a:ln w="9525">
            <a:noFill/>
            <a:miter lim="800000"/>
            <a:headEnd/>
            <a:tailEnd/>
          </a:ln>
          <a:effectLst/>
        </p:spPr>
        <p:txBody>
          <a:bodyPr>
            <a:spAutoFit/>
          </a:bodyPr>
          <a:lstStyle/>
          <a:p>
            <a:pPr>
              <a:defRPr/>
            </a:pPr>
            <a:r>
              <a:rPr lang="en-US" sz="3200" b="1" baseline="0" dirty="0">
                <a:solidFill>
                  <a:schemeClr val="bg1"/>
                </a:solidFill>
                <a:effectLst>
                  <a:outerShdw blurRad="38100" dist="38100" dir="2700000" algn="tl">
                    <a:schemeClr val="bg2">
                      <a:lumMod val="85000"/>
                      <a:lumOff val="15000"/>
                    </a:schemeClr>
                  </a:outerShdw>
                </a:effectLst>
                <a:latin typeface="Arial" charset="0"/>
              </a:rPr>
              <a:t>Evidence Based Physical Therapy</a:t>
            </a:r>
          </a:p>
        </p:txBody>
      </p:sp>
      <p:sp>
        <p:nvSpPr>
          <p:cNvPr id="8" name="TextBox 7"/>
          <p:cNvSpPr txBox="1">
            <a:spLocks noChangeArrowheads="1"/>
          </p:cNvSpPr>
          <p:nvPr/>
        </p:nvSpPr>
        <p:spPr bwMode="auto">
          <a:xfrm>
            <a:off x="2667000" y="6469063"/>
            <a:ext cx="32766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aseline="-25000">
                <a:solidFill>
                  <a:schemeClr val="tx1"/>
                </a:solidFill>
                <a:latin typeface="Times New Roman" pitchFamily="18" charset="0"/>
              </a:defRPr>
            </a:lvl1pPr>
            <a:lvl2pPr marL="742950" indent="-285750" eaLnBrk="0" hangingPunct="0">
              <a:defRPr kumimoji="1" sz="2400" baseline="-25000">
                <a:solidFill>
                  <a:schemeClr val="tx1"/>
                </a:solidFill>
                <a:latin typeface="Times New Roman" pitchFamily="18" charset="0"/>
              </a:defRPr>
            </a:lvl2pPr>
            <a:lvl3pPr marL="1143000" indent="-228600" eaLnBrk="0" hangingPunct="0">
              <a:defRPr kumimoji="1" sz="2400" baseline="-25000">
                <a:solidFill>
                  <a:schemeClr val="tx1"/>
                </a:solidFill>
                <a:latin typeface="Times New Roman" pitchFamily="18" charset="0"/>
              </a:defRPr>
            </a:lvl3pPr>
            <a:lvl4pPr marL="1600200" indent="-228600" eaLnBrk="0" hangingPunct="0">
              <a:defRPr kumimoji="1" sz="2400" baseline="-25000">
                <a:solidFill>
                  <a:schemeClr val="tx1"/>
                </a:solidFill>
                <a:latin typeface="Times New Roman" pitchFamily="18" charset="0"/>
              </a:defRPr>
            </a:lvl4pPr>
            <a:lvl5pPr marL="2057400" indent="-228600" eaLnBrk="0" hangingPunct="0">
              <a:defRPr kumimoji="1" sz="2400" baseline="-25000">
                <a:solidFill>
                  <a:schemeClr val="tx1"/>
                </a:solidFill>
                <a:latin typeface="Times New Roman" pitchFamily="18" charset="0"/>
              </a:defRPr>
            </a:lvl5pPr>
            <a:lvl6pPr marL="2514600" indent="-228600" eaLnBrk="0" fontAlgn="base" hangingPunct="0">
              <a:spcBef>
                <a:spcPct val="0"/>
              </a:spcBef>
              <a:spcAft>
                <a:spcPct val="0"/>
              </a:spcAft>
              <a:defRPr kumimoji="1" sz="2400" baseline="-25000">
                <a:solidFill>
                  <a:schemeClr val="tx1"/>
                </a:solidFill>
                <a:latin typeface="Times New Roman" pitchFamily="18" charset="0"/>
              </a:defRPr>
            </a:lvl6pPr>
            <a:lvl7pPr marL="2971800" indent="-228600" eaLnBrk="0" fontAlgn="base" hangingPunct="0">
              <a:spcBef>
                <a:spcPct val="0"/>
              </a:spcBef>
              <a:spcAft>
                <a:spcPct val="0"/>
              </a:spcAft>
              <a:defRPr kumimoji="1" sz="2400" baseline="-25000">
                <a:solidFill>
                  <a:schemeClr val="tx1"/>
                </a:solidFill>
                <a:latin typeface="Times New Roman" pitchFamily="18" charset="0"/>
              </a:defRPr>
            </a:lvl7pPr>
            <a:lvl8pPr marL="3429000" indent="-228600" eaLnBrk="0" fontAlgn="base" hangingPunct="0">
              <a:spcBef>
                <a:spcPct val="0"/>
              </a:spcBef>
              <a:spcAft>
                <a:spcPct val="0"/>
              </a:spcAft>
              <a:defRPr kumimoji="1" sz="2400" baseline="-25000">
                <a:solidFill>
                  <a:schemeClr val="tx1"/>
                </a:solidFill>
                <a:latin typeface="Times New Roman" pitchFamily="18" charset="0"/>
              </a:defRPr>
            </a:lvl8pPr>
            <a:lvl9pPr marL="3886200" indent="-228600" eaLnBrk="0" fontAlgn="base" hangingPunct="0">
              <a:spcBef>
                <a:spcPct val="0"/>
              </a:spcBef>
              <a:spcAft>
                <a:spcPct val="0"/>
              </a:spcAft>
              <a:defRPr kumimoji="1" sz="2400" baseline="-25000">
                <a:solidFill>
                  <a:schemeClr val="tx1"/>
                </a:solidFill>
                <a:latin typeface="Times New Roman" pitchFamily="18" charset="0"/>
              </a:defRPr>
            </a:lvl9pPr>
          </a:lstStyle>
          <a:p>
            <a:pPr algn="ctr" eaLnBrk="1" hangingPunct="1">
              <a:defRPr/>
            </a:pPr>
            <a:r>
              <a:rPr lang="en-US" sz="1400" smtClean="0">
                <a:latin typeface="Arial" charset="0"/>
              </a:rPr>
              <a:t>Copyright © 2012 F.A. Davis Company </a:t>
            </a:r>
          </a:p>
        </p:txBody>
      </p:sp>
      <p:sp>
        <p:nvSpPr>
          <p:cNvPr id="3" name="Text Placeholder 2"/>
          <p:cNvSpPr>
            <a:spLocks noGrp="1"/>
          </p:cNvSpPr>
          <p:nvPr>
            <p:ph type="body" idx="1"/>
          </p:nvPr>
        </p:nvSpPr>
        <p:spPr>
          <a:xfrm>
            <a:off x="381000" y="14478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08756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568825" y="14478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68825" y="208756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0817070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37577FF0-F78D-4024-B91B-16D6B99896FF}" type="datetimeFigureOut">
              <a:rPr lang="en-US" smtClean="0"/>
              <a:pPr/>
              <a:t>6/14/2013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CA7FC9B-9572-4ED0-B942-018FB7692549}" type="slidenum">
              <a:rPr lang="en-US" smtClean="0"/>
              <a:pPr/>
              <a:t>‹#›</a:t>
            </a:fld>
            <a:endParaRPr lang="en-US"/>
          </a:p>
        </p:txBody>
      </p:sp>
      <p:cxnSp>
        <p:nvCxnSpPr>
          <p:cNvPr id="8"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62166068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37577FF0-F78D-4024-B91B-16D6B99896FF}" type="datetimeFigureOut">
              <a:rPr lang="en-US" smtClean="0"/>
              <a:pPr/>
              <a:t>6/14/2013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9CA7FC9B-9572-4ED0-B942-018FB7692549}" type="slidenum">
              <a:rPr lang="en-US" smtClean="0"/>
              <a:pPr/>
              <a:t>‹#›</a:t>
            </a:fld>
            <a:endParaRPr lang="en-US"/>
          </a:p>
        </p:txBody>
      </p:sp>
    </p:spTree>
    <p:extLst>
      <p:ext uri="{BB962C8B-B14F-4D97-AF65-F5344CB8AC3E}">
        <p14:creationId xmlns:p14="http://schemas.microsoft.com/office/powerpoint/2010/main" val="189179377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a:lvl1pPr>
          </a:lstStyle>
          <a:p>
            <a:fld id="{37577FF0-F78D-4024-B91B-16D6B99896FF}" type="datetimeFigureOut">
              <a:rPr lang="en-US" smtClean="0"/>
              <a:pPr/>
              <a:t>6/14/2013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vl1p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fld id="{9CA7FC9B-9572-4ED0-B942-018FB7692549}" type="slidenum">
              <a:rPr lang="en-US" smtClean="0"/>
              <a:pPr/>
              <a:t>‹#›</a:t>
            </a:fld>
            <a:endParaRPr lang="en-US"/>
          </a:p>
        </p:txBody>
      </p:sp>
    </p:spTree>
    <p:extLst>
      <p:ext uri="{BB962C8B-B14F-4D97-AF65-F5344CB8AC3E}">
        <p14:creationId xmlns:p14="http://schemas.microsoft.com/office/powerpoint/2010/main" val="29003081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fld id="{37577FF0-F78D-4024-B91B-16D6B99896FF}" type="datetimeFigureOut">
              <a:rPr lang="en-US" smtClean="0"/>
              <a:pPr/>
              <a:t>6/14/2013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atin typeface="Times New Roman" pitchFamily="18" charset="0"/>
              </a:defRPr>
            </a:lvl1p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fld id="{9CA7FC9B-9572-4ED0-B942-018FB7692549}" type="slidenum">
              <a:rPr lang="en-US" smtClean="0"/>
              <a:pPr/>
              <a:t>‹#›</a:t>
            </a:fld>
            <a:endParaRPr lang="en-US"/>
          </a:p>
        </p:txBody>
      </p:sp>
    </p:spTree>
    <p:extLst>
      <p:ext uri="{BB962C8B-B14F-4D97-AF65-F5344CB8AC3E}">
        <p14:creationId xmlns:p14="http://schemas.microsoft.com/office/powerpoint/2010/main" val="40499807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6.xml"/><Relationship Id="rId7"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2.xml"/><Relationship Id="rId7"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9"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Shap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1027" name="Shape 6"/>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cxnSp>
        <p:nvCxnSpPr>
          <p:cNvPr id="1028" name="Shape 7"/>
          <p:cNvCxnSpPr>
            <a:cxnSpLocks noChangeShapeType="1"/>
          </p:cNvCxnSpPr>
          <p:nvPr/>
        </p:nvCxnSpPr>
        <p:spPr bwMode="auto">
          <a:xfrm>
            <a:off x="457200" y="669766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2051"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3075"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Lst>
  <p:timing>
    <p:tnLst>
      <p:par>
        <p:cTn id="1" dur="indefinite" restart="never" nodeType="tmRoot"/>
      </p:par>
    </p:tnLst>
  </p:timing>
  <p:hf hdr="0" ftr="0" dt="0"/>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ocw.tufts.edu/data/42/499797.pdf"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
            </a:r>
            <a:br>
              <a:rPr lang="en-US" dirty="0" smtClean="0"/>
            </a:br>
            <a:r>
              <a:rPr lang="en-US" dirty="0" smtClean="0"/>
              <a:t>Frailty, </a:t>
            </a:r>
            <a:br>
              <a:rPr lang="en-US" dirty="0" smtClean="0"/>
            </a:br>
            <a:r>
              <a:rPr lang="en-US" dirty="0" smtClean="0"/>
              <a:t>Complex Cases in Geriatrics</a:t>
            </a:r>
            <a:endParaRPr lang="en-US" dirty="0"/>
          </a:p>
        </p:txBody>
      </p:sp>
      <p:sp>
        <p:nvSpPr>
          <p:cNvPr id="3" name="Subtitle 2"/>
          <p:cNvSpPr>
            <a:spLocks noGrp="1"/>
          </p:cNvSpPr>
          <p:nvPr>
            <p:ph type="subTitle" idx="1"/>
          </p:nvPr>
        </p:nvSpPr>
        <p:spPr/>
        <p:txBody>
          <a:bodyPr/>
          <a:lstStyle/>
          <a:p>
            <a:r>
              <a:rPr lang="en-US" dirty="0" smtClean="0"/>
              <a:t>Min H. Huang, PT, PhD, NCS</a:t>
            </a:r>
            <a:endParaRPr lang="en-US" dirty="0"/>
          </a:p>
        </p:txBody>
      </p:sp>
    </p:spTree>
    <p:extLst>
      <p:ext uri="{BB962C8B-B14F-4D97-AF65-F5344CB8AC3E}">
        <p14:creationId xmlns:p14="http://schemas.microsoft.com/office/powerpoint/2010/main" val="4452978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32" y="685800"/>
            <a:ext cx="8488424"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7162800" y="6328960"/>
            <a:ext cx="1287532" cy="369332"/>
          </a:xfrm>
          <a:prstGeom prst="rect">
            <a:avLst/>
          </a:prstGeom>
        </p:spPr>
        <p:txBody>
          <a:bodyPr wrap="none">
            <a:spAutoFit/>
          </a:bodyPr>
          <a:lstStyle/>
          <a:p>
            <a:r>
              <a:rPr lang="en-US" dirty="0" smtClean="0"/>
              <a:t>Fried 2001</a:t>
            </a:r>
            <a:endParaRPr lang="en-US" dirty="0"/>
          </a:p>
        </p:txBody>
      </p:sp>
    </p:spTree>
    <p:extLst>
      <p:ext uri="{BB962C8B-B14F-4D97-AF65-F5344CB8AC3E}">
        <p14:creationId xmlns:p14="http://schemas.microsoft.com/office/powerpoint/2010/main" val="2002991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42900"/>
            <a:ext cx="5257800" cy="617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7215809" y="5838952"/>
            <a:ext cx="1752600" cy="646331"/>
          </a:xfrm>
          <a:prstGeom prst="rect">
            <a:avLst/>
          </a:prstGeom>
          <a:noFill/>
        </p:spPr>
        <p:txBody>
          <a:bodyPr wrap="square" rtlCol="0">
            <a:spAutoFit/>
          </a:bodyPr>
          <a:lstStyle/>
          <a:p>
            <a:r>
              <a:rPr lang="en-US" dirty="0" err="1" smtClean="0"/>
              <a:t>Lally</a:t>
            </a:r>
            <a:r>
              <a:rPr lang="en-US" dirty="0" smtClean="0"/>
              <a:t> &amp; </a:t>
            </a:r>
            <a:r>
              <a:rPr lang="en-US" dirty="0" err="1" smtClean="0"/>
              <a:t>Crome</a:t>
            </a:r>
            <a:r>
              <a:rPr lang="en-US" dirty="0" smtClean="0"/>
              <a:t>, 2007</a:t>
            </a:r>
            <a:endParaRPr lang="en-US" dirty="0"/>
          </a:p>
        </p:txBody>
      </p:sp>
    </p:spTree>
    <p:extLst>
      <p:ext uri="{BB962C8B-B14F-4D97-AF65-F5344CB8AC3E}">
        <p14:creationId xmlns:p14="http://schemas.microsoft.com/office/powerpoint/2010/main" val="38263224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PTP 783. transitionaldpt. 2010\graded papers 2011\frailt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315" y="654398"/>
            <a:ext cx="8865120" cy="54864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791200" y="6159092"/>
            <a:ext cx="2971800" cy="369332"/>
          </a:xfrm>
          <a:prstGeom prst="rect">
            <a:avLst/>
          </a:prstGeom>
          <a:noFill/>
        </p:spPr>
        <p:txBody>
          <a:bodyPr wrap="square" rtlCol="0">
            <a:spAutoFit/>
          </a:bodyPr>
          <a:lstStyle/>
          <a:p>
            <a:r>
              <a:rPr lang="en-US" dirty="0" err="1" smtClean="0"/>
              <a:t>Lally</a:t>
            </a:r>
            <a:r>
              <a:rPr lang="en-US" dirty="0" smtClean="0"/>
              <a:t> &amp; </a:t>
            </a:r>
            <a:r>
              <a:rPr lang="en-US" dirty="0" err="1" smtClean="0"/>
              <a:t>Crome</a:t>
            </a:r>
            <a:r>
              <a:rPr lang="en-US" dirty="0" smtClean="0"/>
              <a:t>, 2007</a:t>
            </a:r>
            <a:endParaRPr lang="en-US" dirty="0"/>
          </a:p>
        </p:txBody>
      </p:sp>
    </p:spTree>
    <p:extLst>
      <p:ext uri="{BB962C8B-B14F-4D97-AF65-F5344CB8AC3E}">
        <p14:creationId xmlns:p14="http://schemas.microsoft.com/office/powerpoint/2010/main" val="4349648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indent="0"/>
            <a:r>
              <a:rPr lang="en-US" dirty="0" smtClean="0"/>
              <a:t>Relationships between frailty, comorbidity, and disability </a:t>
            </a:r>
            <a:r>
              <a:rPr lang="en-US" sz="2400" dirty="0" smtClean="0"/>
              <a:t>(Fried 2001)</a:t>
            </a:r>
            <a:endParaRPr lang="en-US" sz="2400" dirty="0"/>
          </a:p>
        </p:txBody>
      </p:sp>
      <p:sp>
        <p:nvSpPr>
          <p:cNvPr id="5" name="Content Placeholder 4"/>
          <p:cNvSpPr>
            <a:spLocks noGrp="1"/>
          </p:cNvSpPr>
          <p:nvPr>
            <p:ph idx="1"/>
          </p:nvPr>
        </p:nvSpPr>
        <p:spPr>
          <a:xfrm>
            <a:off x="457200" y="6172200"/>
            <a:ext cx="8229600" cy="395700"/>
          </a:xfrm>
        </p:spPr>
        <p:txBody>
          <a:bodyPr/>
          <a:lstStyle/>
          <a:p>
            <a:pPr marL="0" indent="0" algn="r">
              <a:buNone/>
            </a:pPr>
            <a:r>
              <a:rPr lang="en-US" sz="2400" dirty="0" smtClean="0"/>
              <a:t>Comorbidity: </a:t>
            </a:r>
            <a:r>
              <a:rPr lang="en-US" sz="2400" b="1" u="sng" dirty="0" smtClean="0"/>
              <a:t>&gt;</a:t>
            </a:r>
            <a:r>
              <a:rPr lang="en-US" sz="2400" dirty="0" smtClean="0"/>
              <a:t>2 diseases</a:t>
            </a:r>
            <a:endParaRPr lang="en-US" sz="2400" dirty="0"/>
          </a:p>
        </p:txBody>
      </p:sp>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33748"/>
          <a:stretch/>
        </p:blipFill>
        <p:spPr bwMode="auto">
          <a:xfrm>
            <a:off x="1219200" y="1600200"/>
            <a:ext cx="6426944"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62244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Frailty Defined by Deficit </a:t>
            </a:r>
            <a:r>
              <a:rPr lang="en-US" dirty="0"/>
              <a:t>A</a:t>
            </a:r>
            <a:r>
              <a:rPr lang="en-US" dirty="0" smtClean="0"/>
              <a:t>ccumulation: Dynamic Model </a:t>
            </a:r>
            <a:endParaRPr lang="en-US" dirty="0"/>
          </a:p>
        </p:txBody>
      </p:sp>
      <p:sp>
        <p:nvSpPr>
          <p:cNvPr id="3" name="Content Placeholder 2"/>
          <p:cNvSpPr>
            <a:spLocks noGrp="1"/>
          </p:cNvSpPr>
          <p:nvPr>
            <p:ph idx="1"/>
          </p:nvPr>
        </p:nvSpPr>
        <p:spPr/>
        <p:txBody>
          <a:bodyPr/>
          <a:lstStyle/>
          <a:p>
            <a:r>
              <a:rPr lang="en-US" sz="3200" dirty="0" smtClean="0"/>
              <a:t>Instruments </a:t>
            </a:r>
            <a:r>
              <a:rPr lang="en-US" sz="3200" dirty="0"/>
              <a:t>to measure frailty </a:t>
            </a:r>
            <a:r>
              <a:rPr lang="en-US" sz="3200" dirty="0" smtClean="0"/>
              <a:t>have been developed based on the recent concepts of frailty as a result of cumulative deficits</a:t>
            </a:r>
          </a:p>
          <a:p>
            <a:r>
              <a:rPr lang="en-US" sz="3200" dirty="0" smtClean="0"/>
              <a:t>Frailty </a:t>
            </a:r>
            <a:r>
              <a:rPr lang="en-US" sz="3200" dirty="0"/>
              <a:t>instruments are mainly developed as </a:t>
            </a:r>
            <a:r>
              <a:rPr lang="en-US" sz="3200" dirty="0" smtClean="0">
                <a:solidFill>
                  <a:srgbClr val="FF0000"/>
                </a:solidFill>
              </a:rPr>
              <a:t>risk assessment </a:t>
            </a:r>
            <a:r>
              <a:rPr lang="en-US" sz="3200" dirty="0">
                <a:solidFill>
                  <a:srgbClr val="FF0000"/>
                </a:solidFill>
              </a:rPr>
              <a:t>tools</a:t>
            </a:r>
            <a:r>
              <a:rPr lang="en-US" sz="3200" dirty="0" smtClean="0"/>
              <a:t>, i.e. </a:t>
            </a:r>
            <a:r>
              <a:rPr lang="en-US" sz="3200" dirty="0" smtClean="0">
                <a:solidFill>
                  <a:srgbClr val="FF0000"/>
                </a:solidFill>
              </a:rPr>
              <a:t>prognostic instruments</a:t>
            </a:r>
            <a:r>
              <a:rPr lang="en-US" sz="3200" dirty="0" smtClean="0"/>
              <a:t>, NOT as </a:t>
            </a:r>
            <a:r>
              <a:rPr lang="en-US" sz="3200" dirty="0"/>
              <a:t>outcome </a:t>
            </a:r>
            <a:r>
              <a:rPr lang="en-US" sz="3200" dirty="0" smtClean="0"/>
              <a:t>measures</a:t>
            </a:r>
          </a:p>
          <a:p>
            <a:r>
              <a:rPr lang="en-US" sz="3200" dirty="0" smtClean="0"/>
              <a:t>Instruments typically consider multiple factors that are associated with frailty.</a:t>
            </a:r>
          </a:p>
          <a:p>
            <a:endParaRPr lang="en-US" sz="3200" dirty="0"/>
          </a:p>
        </p:txBody>
      </p:sp>
      <p:sp>
        <p:nvSpPr>
          <p:cNvPr id="4" name="Rectangle 3"/>
          <p:cNvSpPr/>
          <p:nvPr/>
        </p:nvSpPr>
        <p:spPr>
          <a:xfrm>
            <a:off x="609600" y="6248400"/>
            <a:ext cx="8001000" cy="369332"/>
          </a:xfrm>
          <a:prstGeom prst="rect">
            <a:avLst/>
          </a:prstGeom>
        </p:spPr>
        <p:txBody>
          <a:bodyPr wrap="square">
            <a:spAutoFit/>
          </a:bodyPr>
          <a:lstStyle/>
          <a:p>
            <a:r>
              <a:rPr lang="en-US" dirty="0"/>
              <a:t>N.M. de </a:t>
            </a:r>
            <a:r>
              <a:rPr lang="en-US" dirty="0" err="1"/>
              <a:t>Vries</a:t>
            </a:r>
            <a:r>
              <a:rPr lang="en-US" dirty="0"/>
              <a:t> et al. / Ageing Research Reviews 10 (2011) 104–114 105</a:t>
            </a:r>
          </a:p>
        </p:txBody>
      </p:sp>
    </p:spTree>
    <p:extLst>
      <p:ext uri="{BB962C8B-B14F-4D97-AF65-F5344CB8AC3E}">
        <p14:creationId xmlns:p14="http://schemas.microsoft.com/office/powerpoint/2010/main" val="31775248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8850" b="3397"/>
          <a:stretch/>
        </p:blipFill>
        <p:spPr bwMode="auto">
          <a:xfrm>
            <a:off x="2057400" y="354495"/>
            <a:ext cx="6551856" cy="6162261"/>
          </a:xfrm>
          <a:prstGeom prst="rect">
            <a:avLst/>
          </a:prstGeom>
          <a:noFill/>
          <a:ln w="12700">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04800" y="2590800"/>
            <a:ext cx="1752600" cy="1569660"/>
          </a:xfrm>
          <a:prstGeom prst="rect">
            <a:avLst/>
          </a:prstGeom>
        </p:spPr>
        <p:txBody>
          <a:bodyPr wrap="square">
            <a:spAutoFit/>
          </a:bodyPr>
          <a:lstStyle/>
          <a:p>
            <a:pPr algn="ctr"/>
            <a:r>
              <a:rPr lang="en-US" sz="2400" dirty="0" smtClean="0">
                <a:solidFill>
                  <a:srgbClr val="FF0000"/>
                </a:solidFill>
                <a:effectLst>
                  <a:outerShdw blurRad="38100" dist="38100" dir="2700000" algn="tl">
                    <a:srgbClr val="000000">
                      <a:alpha val="43137"/>
                    </a:srgbClr>
                  </a:outerShdw>
                </a:effectLst>
              </a:rPr>
              <a:t>8 Categories of Frailty Factor</a:t>
            </a:r>
            <a:endParaRPr lang="en-US" sz="24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253423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concepts of frailty measured by Frailty Index</a:t>
            </a:r>
            <a:endParaRPr lang="en-US" dirty="0"/>
          </a:p>
        </p:txBody>
      </p:sp>
      <p:sp>
        <p:nvSpPr>
          <p:cNvPr id="3" name="Content Placeholder 2"/>
          <p:cNvSpPr>
            <a:spLocks noGrp="1"/>
          </p:cNvSpPr>
          <p:nvPr>
            <p:ph idx="1"/>
          </p:nvPr>
        </p:nvSpPr>
        <p:spPr/>
        <p:txBody>
          <a:bodyPr/>
          <a:lstStyle/>
          <a:p>
            <a:pPr>
              <a:spcAft>
                <a:spcPts val="0"/>
              </a:spcAft>
            </a:pPr>
            <a:r>
              <a:rPr lang="en-US" dirty="0" smtClean="0"/>
              <a:t>Score based on the </a:t>
            </a:r>
            <a:r>
              <a:rPr lang="en-US" dirty="0" smtClean="0">
                <a:solidFill>
                  <a:srgbClr val="FF0000"/>
                </a:solidFill>
              </a:rPr>
              <a:t>accumulation of deficits</a:t>
            </a:r>
          </a:p>
          <a:p>
            <a:pPr>
              <a:spcAft>
                <a:spcPts val="0"/>
              </a:spcAft>
            </a:pPr>
            <a:r>
              <a:rPr lang="en-US" dirty="0" smtClean="0">
                <a:solidFill>
                  <a:srgbClr val="FF0000"/>
                </a:solidFill>
              </a:rPr>
              <a:t>Number </a:t>
            </a:r>
            <a:r>
              <a:rPr lang="en-US" dirty="0" smtClean="0"/>
              <a:t>of health deficits (symptoms, signs, disabilities, laboratory, radiographic) out of a list of possible deficits</a:t>
            </a:r>
          </a:p>
          <a:p>
            <a:pPr>
              <a:spcAft>
                <a:spcPts val="0"/>
              </a:spcAft>
            </a:pPr>
            <a:r>
              <a:rPr lang="en-US" dirty="0" smtClean="0"/>
              <a:t>Use a </a:t>
            </a:r>
            <a:r>
              <a:rPr lang="en-US" dirty="0" smtClean="0">
                <a:solidFill>
                  <a:srgbClr val="FF0000"/>
                </a:solidFill>
              </a:rPr>
              <a:t>continuous scoring system </a:t>
            </a:r>
          </a:p>
          <a:p>
            <a:pPr lvl="1">
              <a:spcAft>
                <a:spcPts val="0"/>
              </a:spcAft>
            </a:pPr>
            <a:r>
              <a:rPr lang="en-US" dirty="0" smtClean="0"/>
              <a:t>Thereby can discriminate and measure change after an intervention</a:t>
            </a:r>
          </a:p>
          <a:p>
            <a:pPr lvl="1">
              <a:spcAft>
                <a:spcPts val="0"/>
              </a:spcAft>
            </a:pPr>
            <a:r>
              <a:rPr lang="en-US" dirty="0" smtClean="0"/>
              <a:t>Can capture the dynamic nature of frailty</a:t>
            </a:r>
          </a:p>
          <a:p>
            <a:pPr>
              <a:spcAft>
                <a:spcPts val="0"/>
              </a:spcAft>
            </a:pPr>
            <a:r>
              <a:rPr lang="en-US" dirty="0" smtClean="0"/>
              <a:t>A cut-off value for frailty has not been </a:t>
            </a:r>
            <a:r>
              <a:rPr lang="en-US" dirty="0" smtClean="0">
                <a:solidFill>
                  <a:srgbClr val="FF0000"/>
                </a:solidFill>
              </a:rPr>
              <a:t>NOT </a:t>
            </a:r>
            <a:r>
              <a:rPr lang="en-US" dirty="0" smtClean="0"/>
              <a:t>specified</a:t>
            </a:r>
            <a:endParaRPr lang="en-US" dirty="0"/>
          </a:p>
        </p:txBody>
      </p:sp>
    </p:spTree>
    <p:extLst>
      <p:ext uri="{BB962C8B-B14F-4D97-AF65-F5344CB8AC3E}">
        <p14:creationId xmlns:p14="http://schemas.microsoft.com/office/powerpoint/2010/main" val="7053853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4443" y="190069"/>
            <a:ext cx="5232935"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79783" y="2383304"/>
            <a:ext cx="2438400" cy="1938992"/>
          </a:xfrm>
          <a:prstGeom prst="rect">
            <a:avLst/>
          </a:prstGeom>
        </p:spPr>
        <p:txBody>
          <a:bodyPr wrap="square">
            <a:spAutoFit/>
          </a:bodyPr>
          <a:lstStyle/>
          <a:p>
            <a:pPr algn="ctr"/>
            <a:r>
              <a:rPr lang="en-US" sz="2400" dirty="0" smtClean="0">
                <a:solidFill>
                  <a:srgbClr val="FF0000"/>
                </a:solidFill>
                <a:effectLst>
                  <a:outerShdw blurRad="38100" dist="38100" dir="2700000" algn="tl">
                    <a:srgbClr val="000000">
                      <a:alpha val="43137"/>
                    </a:srgbClr>
                  </a:outerShdw>
                </a:effectLst>
              </a:rPr>
              <a:t>Frailty Index-</a:t>
            </a:r>
            <a:endParaRPr lang="en-US" sz="2400" dirty="0">
              <a:solidFill>
                <a:srgbClr val="FF0000"/>
              </a:solidFill>
              <a:effectLst>
                <a:outerShdw blurRad="38100" dist="38100" dir="2700000" algn="tl">
                  <a:srgbClr val="000000">
                    <a:alpha val="43137"/>
                  </a:srgbClr>
                </a:outerShdw>
              </a:effectLst>
            </a:endParaRPr>
          </a:p>
          <a:p>
            <a:pPr algn="ctr"/>
            <a:r>
              <a:rPr lang="en-US" sz="2400" dirty="0" smtClean="0">
                <a:solidFill>
                  <a:srgbClr val="FF0000"/>
                </a:solidFill>
                <a:effectLst>
                  <a:outerShdw blurRad="38100" dist="38100" dir="2700000" algn="tl">
                    <a:srgbClr val="000000">
                      <a:alpha val="43137"/>
                    </a:srgbClr>
                  </a:outerShdw>
                </a:effectLst>
              </a:rPr>
              <a:t>Comprehensive </a:t>
            </a:r>
            <a:r>
              <a:rPr lang="en-US" sz="2400" dirty="0">
                <a:solidFill>
                  <a:srgbClr val="FF0000"/>
                </a:solidFill>
                <a:effectLst>
                  <a:outerShdw blurRad="38100" dist="38100" dir="2700000" algn="tl">
                    <a:srgbClr val="000000">
                      <a:alpha val="43137"/>
                    </a:srgbClr>
                  </a:outerShdw>
                </a:effectLst>
              </a:rPr>
              <a:t>G</a:t>
            </a:r>
            <a:r>
              <a:rPr lang="en-US" sz="2400" dirty="0" smtClean="0">
                <a:solidFill>
                  <a:srgbClr val="FF0000"/>
                </a:solidFill>
                <a:effectLst>
                  <a:outerShdw blurRad="38100" dist="38100" dir="2700000" algn="tl">
                    <a:srgbClr val="000000">
                      <a:alpha val="43137"/>
                    </a:srgbClr>
                  </a:outerShdw>
                </a:effectLst>
              </a:rPr>
              <a:t>eriatric Assessment </a:t>
            </a:r>
          </a:p>
          <a:p>
            <a:pPr algn="ctr"/>
            <a:r>
              <a:rPr lang="en-US" sz="2400" dirty="0" smtClean="0">
                <a:solidFill>
                  <a:srgbClr val="FF0000"/>
                </a:solidFill>
                <a:effectLst>
                  <a:outerShdw blurRad="38100" dist="38100" dir="2700000" algn="tl">
                    <a:srgbClr val="000000">
                      <a:alpha val="43137"/>
                    </a:srgbClr>
                  </a:outerShdw>
                </a:effectLst>
              </a:rPr>
              <a:t>(</a:t>
            </a:r>
            <a:r>
              <a:rPr lang="en-US" sz="2400" dirty="0">
                <a:solidFill>
                  <a:srgbClr val="FF0000"/>
                </a:solidFill>
                <a:effectLst>
                  <a:outerShdw blurRad="38100" dist="38100" dir="2700000" algn="tl">
                    <a:srgbClr val="000000">
                      <a:alpha val="43137"/>
                    </a:srgbClr>
                  </a:outerShdw>
                </a:effectLst>
              </a:rPr>
              <a:t>FI-CGA</a:t>
            </a:r>
            <a:r>
              <a:rPr lang="en-US" sz="2400" dirty="0" smtClean="0">
                <a:solidFill>
                  <a:srgbClr val="FF0000"/>
                </a:solidFill>
                <a:effectLst>
                  <a:outerShdw blurRad="38100" dist="38100" dir="2700000" algn="tl">
                    <a:srgbClr val="000000">
                      <a:alpha val="43137"/>
                    </a:srgbClr>
                  </a:outerShdw>
                </a:effectLst>
              </a:rPr>
              <a:t>) </a:t>
            </a:r>
          </a:p>
        </p:txBody>
      </p:sp>
    </p:spTree>
    <p:extLst>
      <p:ext uri="{BB962C8B-B14F-4D97-AF65-F5344CB8AC3E}">
        <p14:creationId xmlns:p14="http://schemas.microsoft.com/office/powerpoint/2010/main" val="7609251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548" r="13012" b="36713"/>
          <a:stretch/>
        </p:blipFill>
        <p:spPr bwMode="auto">
          <a:xfrm>
            <a:off x="914400" y="1981200"/>
            <a:ext cx="6528723"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33400" y="533400"/>
            <a:ext cx="8077200" cy="1255728"/>
          </a:xfrm>
          <a:prstGeom prst="rect">
            <a:avLst/>
          </a:prstGeom>
        </p:spPr>
        <p:txBody>
          <a:bodyPr wrap="square">
            <a:spAutoFit/>
          </a:bodyPr>
          <a:lstStyle/>
          <a:p>
            <a:pPr>
              <a:lnSpc>
                <a:spcPct val="90000"/>
              </a:lnSpc>
            </a:pPr>
            <a:r>
              <a:rPr lang="en-US" sz="2800" b="1" dirty="0">
                <a:solidFill>
                  <a:srgbClr val="FF0000"/>
                </a:solidFill>
              </a:rPr>
              <a:t>The number of deficits is </a:t>
            </a:r>
            <a:r>
              <a:rPr lang="en-US" sz="2800" b="1" dirty="0" smtClean="0">
                <a:solidFill>
                  <a:srgbClr val="FF0000"/>
                </a:solidFill>
              </a:rPr>
              <a:t>important: </a:t>
            </a:r>
            <a:r>
              <a:rPr lang="en-US" sz="2800" dirty="0" smtClean="0">
                <a:solidFill>
                  <a:srgbClr val="FF0000"/>
                </a:solidFill>
              </a:rPr>
              <a:t> </a:t>
            </a:r>
          </a:p>
          <a:p>
            <a:pPr>
              <a:lnSpc>
                <a:spcPct val="90000"/>
              </a:lnSpc>
            </a:pPr>
            <a:r>
              <a:rPr lang="en-US" sz="2800" dirty="0" smtClean="0"/>
              <a:t>more </a:t>
            </a:r>
            <a:r>
              <a:rPr lang="en-US" sz="2800" dirty="0"/>
              <a:t>deficits </a:t>
            </a:r>
            <a:r>
              <a:rPr lang="en-US" sz="2800" dirty="0" smtClean="0">
                <a:sym typeface="Wingdings" pitchFamily="2" charset="2"/>
              </a:rPr>
              <a:t> increased </a:t>
            </a:r>
            <a:r>
              <a:rPr lang="en-US" sz="2800" dirty="0" smtClean="0"/>
              <a:t>risk </a:t>
            </a:r>
            <a:r>
              <a:rPr lang="en-US" sz="2800" dirty="0"/>
              <a:t>of an adverse health </a:t>
            </a:r>
            <a:r>
              <a:rPr lang="en-US" sz="2800" dirty="0" smtClean="0"/>
              <a:t>outcome </a:t>
            </a:r>
            <a:r>
              <a:rPr lang="en-US" sz="2800" dirty="0" smtClean="0">
                <a:sym typeface="Wingdings" pitchFamily="2" charset="2"/>
              </a:rPr>
              <a:t> </a:t>
            </a:r>
            <a:r>
              <a:rPr lang="en-US" sz="2800" dirty="0" smtClean="0"/>
              <a:t>more </a:t>
            </a:r>
            <a:r>
              <a:rPr lang="en-US" sz="2800" dirty="0"/>
              <a:t>risk </a:t>
            </a:r>
            <a:r>
              <a:rPr lang="en-US" sz="2800" dirty="0" smtClean="0"/>
              <a:t>of frailty </a:t>
            </a:r>
            <a:r>
              <a:rPr lang="en-US" sz="2800" dirty="0" smtClean="0">
                <a:sym typeface="Wingdings" pitchFamily="2" charset="2"/>
              </a:rPr>
              <a:t> </a:t>
            </a:r>
            <a:r>
              <a:rPr lang="en-US" sz="2800" dirty="0" smtClean="0"/>
              <a:t>more frail</a:t>
            </a:r>
            <a:endParaRPr lang="en-US" sz="2800" dirty="0"/>
          </a:p>
        </p:txBody>
      </p:sp>
      <p:sp>
        <p:nvSpPr>
          <p:cNvPr id="3" name="Rectangle 2"/>
          <p:cNvSpPr/>
          <p:nvPr/>
        </p:nvSpPr>
        <p:spPr>
          <a:xfrm>
            <a:off x="7519323" y="5706070"/>
            <a:ext cx="1396077" cy="923330"/>
          </a:xfrm>
          <a:prstGeom prst="rect">
            <a:avLst/>
          </a:prstGeom>
        </p:spPr>
        <p:txBody>
          <a:bodyPr wrap="square">
            <a:spAutoFit/>
          </a:bodyPr>
          <a:lstStyle/>
          <a:p>
            <a:pPr>
              <a:defRPr/>
            </a:pPr>
            <a:r>
              <a:rPr lang="en-US" dirty="0"/>
              <a:t>Rockwood </a:t>
            </a:r>
            <a:r>
              <a:rPr lang="en-US" dirty="0" smtClean="0"/>
              <a:t>&amp; </a:t>
            </a:r>
            <a:r>
              <a:rPr lang="en-US" dirty="0" err="1" smtClean="0"/>
              <a:t>Mitnitski</a:t>
            </a:r>
            <a:r>
              <a:rPr lang="en-US" dirty="0" smtClean="0"/>
              <a:t> 2011</a:t>
            </a:r>
            <a:endParaRPr lang="en-US" dirty="0"/>
          </a:p>
        </p:txBody>
      </p:sp>
    </p:spTree>
    <p:extLst>
      <p:ext uri="{BB962C8B-B14F-4D97-AF65-F5344CB8AC3E}">
        <p14:creationId xmlns:p14="http://schemas.microsoft.com/office/powerpoint/2010/main" val="20991331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PT to prevent functional decline in physically frail, elderly person </a:t>
            </a:r>
            <a:r>
              <a:rPr lang="en-US" sz="2400" dirty="0" smtClean="0"/>
              <a:t>(</a:t>
            </a:r>
            <a:r>
              <a:rPr lang="en-US" sz="2400" dirty="0"/>
              <a:t>Gill  </a:t>
            </a:r>
            <a:r>
              <a:rPr lang="en-US" sz="2400" dirty="0" smtClean="0"/>
              <a:t>2002)</a:t>
            </a:r>
            <a:endParaRPr lang="en-US" dirty="0"/>
          </a:p>
        </p:txBody>
      </p:sp>
      <p:sp>
        <p:nvSpPr>
          <p:cNvPr id="3" name="Content Placeholder 2"/>
          <p:cNvSpPr>
            <a:spLocks noGrp="1"/>
          </p:cNvSpPr>
          <p:nvPr>
            <p:ph idx="1"/>
          </p:nvPr>
        </p:nvSpPr>
        <p:spPr/>
        <p:txBody>
          <a:bodyPr/>
          <a:lstStyle/>
          <a:p>
            <a:pPr>
              <a:spcAft>
                <a:spcPts val="0"/>
              </a:spcAft>
            </a:pPr>
            <a:r>
              <a:rPr lang="en-US" dirty="0" smtClean="0"/>
              <a:t>n=188; 75+ y.o. physically frail elderly living at home </a:t>
            </a:r>
          </a:p>
          <a:p>
            <a:pPr>
              <a:spcAft>
                <a:spcPts val="0"/>
              </a:spcAft>
            </a:pPr>
            <a:r>
              <a:rPr lang="en-US" dirty="0" smtClean="0"/>
              <a:t>6 month home based program</a:t>
            </a:r>
          </a:p>
          <a:p>
            <a:pPr lvl="1">
              <a:spcAft>
                <a:spcPts val="0"/>
              </a:spcAft>
            </a:pPr>
            <a:r>
              <a:rPr lang="en-US" dirty="0" smtClean="0"/>
              <a:t>Intervention: </a:t>
            </a:r>
            <a:r>
              <a:rPr lang="en-US" b="1" dirty="0" smtClean="0">
                <a:solidFill>
                  <a:srgbClr val="FF0000"/>
                </a:solidFill>
                <a:effectLst>
                  <a:outerShdw blurRad="38100" dist="38100" dir="2700000" algn="tl">
                    <a:srgbClr val="000000">
                      <a:alpha val="43137"/>
                    </a:srgbClr>
                  </a:outerShdw>
                </a:effectLst>
              </a:rPr>
              <a:t>PT</a:t>
            </a:r>
            <a:r>
              <a:rPr lang="en-US" dirty="0" smtClean="0"/>
              <a:t> focusing on improving balance, strength, transfer and mobility</a:t>
            </a:r>
          </a:p>
          <a:p>
            <a:pPr lvl="1">
              <a:spcAft>
                <a:spcPts val="0"/>
              </a:spcAft>
            </a:pPr>
            <a:r>
              <a:rPr lang="en-US" dirty="0" smtClean="0"/>
              <a:t>Control: an educational program</a:t>
            </a:r>
          </a:p>
          <a:p>
            <a:pPr>
              <a:spcAft>
                <a:spcPts val="0"/>
              </a:spcAft>
            </a:pPr>
            <a:r>
              <a:rPr lang="en-US" dirty="0" smtClean="0">
                <a:solidFill>
                  <a:srgbClr val="FF0000"/>
                </a:solidFill>
              </a:rPr>
              <a:t>Intervention group </a:t>
            </a:r>
            <a:r>
              <a:rPr lang="en-US" dirty="0" smtClean="0"/>
              <a:t>had significantly </a:t>
            </a:r>
            <a:r>
              <a:rPr lang="en-US" dirty="0" smtClean="0">
                <a:solidFill>
                  <a:srgbClr val="FF0000"/>
                </a:solidFill>
              </a:rPr>
              <a:t>less functional decline (8 ADLs) over time </a:t>
            </a:r>
            <a:r>
              <a:rPr lang="en-US" dirty="0" smtClean="0"/>
              <a:t>(up to 12 months) than control group. </a:t>
            </a:r>
          </a:p>
          <a:p>
            <a:pPr lvl="1">
              <a:spcAft>
                <a:spcPts val="0"/>
              </a:spcAft>
            </a:pPr>
            <a:r>
              <a:rPr lang="en-US" dirty="0" smtClean="0"/>
              <a:t>Effect was seen among elderly with </a:t>
            </a:r>
            <a:r>
              <a:rPr lang="en-US" b="1" dirty="0" smtClean="0">
                <a:solidFill>
                  <a:srgbClr val="FF0000"/>
                </a:solidFill>
              </a:rPr>
              <a:t>moderate frailty </a:t>
            </a:r>
            <a:r>
              <a:rPr lang="en-US" dirty="0" smtClean="0"/>
              <a:t>but </a:t>
            </a:r>
            <a:r>
              <a:rPr lang="en-US" b="1" dirty="0" smtClean="0">
                <a:solidFill>
                  <a:srgbClr val="FF0000"/>
                </a:solidFill>
              </a:rPr>
              <a:t>NOT</a:t>
            </a:r>
            <a:r>
              <a:rPr lang="en-US" dirty="0" smtClean="0"/>
              <a:t> those with severe frailty</a:t>
            </a:r>
          </a:p>
        </p:txBody>
      </p:sp>
    </p:spTree>
    <p:extLst>
      <p:ext uri="{BB962C8B-B14F-4D97-AF65-F5344CB8AC3E}">
        <p14:creationId xmlns:p14="http://schemas.microsoft.com/office/powerpoint/2010/main" val="35041413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Objectives</a:t>
            </a:r>
            <a:endParaRPr lang="en-US" dirty="0"/>
          </a:p>
        </p:txBody>
      </p:sp>
      <p:sp>
        <p:nvSpPr>
          <p:cNvPr id="5" name="Content Placeholder 4"/>
          <p:cNvSpPr>
            <a:spLocks noGrp="1"/>
          </p:cNvSpPr>
          <p:nvPr>
            <p:ph idx="1"/>
          </p:nvPr>
        </p:nvSpPr>
        <p:spPr/>
        <p:txBody>
          <a:bodyPr/>
          <a:lstStyle/>
          <a:p>
            <a:r>
              <a:rPr lang="en-US" dirty="0" smtClean="0"/>
              <a:t>Define frailty from Fried model and dynamic frailty model</a:t>
            </a:r>
          </a:p>
          <a:p>
            <a:r>
              <a:rPr lang="en-US" dirty="0" smtClean="0"/>
              <a:t>Explain the measurement of frailty in older adults  </a:t>
            </a:r>
          </a:p>
          <a:p>
            <a:r>
              <a:rPr lang="en-US" dirty="0" smtClean="0"/>
              <a:t>Adapt physical therapy management for frail, complex geriatric clients</a:t>
            </a:r>
          </a:p>
          <a:p>
            <a:r>
              <a:rPr lang="en-US" dirty="0" smtClean="0"/>
              <a:t>Utilize Modified Physical Performance Test to measure frailty for geriatric clients</a:t>
            </a:r>
          </a:p>
          <a:p>
            <a:endParaRPr lang="en-US" dirty="0" smtClean="0"/>
          </a:p>
          <a:p>
            <a:endParaRPr lang="en-US" dirty="0"/>
          </a:p>
        </p:txBody>
      </p:sp>
    </p:spTree>
    <p:extLst>
      <p:ext uri="{BB962C8B-B14F-4D97-AF65-F5344CB8AC3E}">
        <p14:creationId xmlns:p14="http://schemas.microsoft.com/office/powerpoint/2010/main" val="12926121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502" y="1676400"/>
            <a:ext cx="8443913" cy="444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PT to prevent functional decline in physically frail, elderly person </a:t>
            </a:r>
            <a:r>
              <a:rPr lang="en-US" sz="2400" dirty="0"/>
              <a:t>(Gill  2002)</a:t>
            </a:r>
            <a:endParaRPr lang="en-US" dirty="0"/>
          </a:p>
        </p:txBody>
      </p:sp>
    </p:spTree>
    <p:extLst>
      <p:ext uri="{BB962C8B-B14F-4D97-AF65-F5344CB8AC3E}">
        <p14:creationId xmlns:p14="http://schemas.microsoft.com/office/powerpoint/2010/main" val="32670701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PT to prevent functional decline in physically frail, elderly person </a:t>
            </a:r>
            <a:r>
              <a:rPr lang="en-US" sz="2400" dirty="0"/>
              <a:t>(Gill  2002)</a:t>
            </a: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5564" y="1600200"/>
            <a:ext cx="6072036"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87311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Physical and </a:t>
            </a:r>
            <a:r>
              <a:rPr lang="en-US" dirty="0" smtClean="0"/>
              <a:t>performance measures to identify mild to moderate frailty</a:t>
            </a:r>
            <a:endParaRPr lang="en-US" dirty="0"/>
          </a:p>
        </p:txBody>
      </p:sp>
      <p:sp>
        <p:nvSpPr>
          <p:cNvPr id="4" name="Content Placeholder 3"/>
          <p:cNvSpPr>
            <a:spLocks noGrp="1"/>
          </p:cNvSpPr>
          <p:nvPr>
            <p:ph idx="1"/>
          </p:nvPr>
        </p:nvSpPr>
        <p:spPr/>
        <p:txBody>
          <a:bodyPr/>
          <a:lstStyle/>
          <a:p>
            <a:pPr>
              <a:spcAft>
                <a:spcPts val="0"/>
              </a:spcAft>
            </a:pPr>
            <a:r>
              <a:rPr lang="en-US" dirty="0" smtClean="0"/>
              <a:t>Brown et al (2000) studied the correlation of physical </a:t>
            </a:r>
            <a:r>
              <a:rPr lang="en-US" dirty="0"/>
              <a:t>measures </a:t>
            </a:r>
            <a:r>
              <a:rPr lang="en-US" dirty="0" smtClean="0"/>
              <a:t>(UE and LE strength</a:t>
            </a:r>
            <a:r>
              <a:rPr lang="en-US" dirty="0"/>
              <a:t>, </a:t>
            </a:r>
            <a:r>
              <a:rPr lang="en-US" dirty="0" smtClean="0"/>
              <a:t>ROM, balance</a:t>
            </a:r>
            <a:r>
              <a:rPr lang="en-US" dirty="0"/>
              <a:t>, coordination, </a:t>
            </a:r>
            <a:r>
              <a:rPr lang="en-US" dirty="0" smtClean="0"/>
              <a:t>sensation, and gait</a:t>
            </a:r>
            <a:r>
              <a:rPr lang="en-US" dirty="0"/>
              <a:t>) with a 36-point </a:t>
            </a:r>
            <a:r>
              <a:rPr lang="en-US" dirty="0" smtClean="0">
                <a:solidFill>
                  <a:srgbClr val="FF0000"/>
                </a:solidFill>
              </a:rPr>
              <a:t>Modified Physical Performance Test </a:t>
            </a:r>
            <a:r>
              <a:rPr lang="en-US" dirty="0" smtClean="0"/>
              <a:t>(Modified PPT)</a:t>
            </a:r>
          </a:p>
          <a:p>
            <a:pPr>
              <a:spcAft>
                <a:spcPts val="0"/>
              </a:spcAft>
            </a:pPr>
            <a:r>
              <a:rPr lang="en-US" dirty="0" smtClean="0"/>
              <a:t>Physical measures correlated with PPT</a:t>
            </a:r>
          </a:p>
          <a:p>
            <a:pPr>
              <a:spcAft>
                <a:spcPts val="0"/>
              </a:spcAft>
            </a:pPr>
            <a:r>
              <a:rPr lang="en-US" dirty="0" smtClean="0"/>
              <a:t>Frailty according to the PPT score</a:t>
            </a:r>
          </a:p>
          <a:p>
            <a:pPr lvl="1">
              <a:spcAft>
                <a:spcPts val="0"/>
              </a:spcAft>
            </a:pPr>
            <a:r>
              <a:rPr lang="en-US" sz="2800" dirty="0" smtClean="0">
                <a:solidFill>
                  <a:srgbClr val="FF0000"/>
                </a:solidFill>
              </a:rPr>
              <a:t>NOT frail = 32-36</a:t>
            </a:r>
          </a:p>
          <a:p>
            <a:pPr lvl="1">
              <a:spcAft>
                <a:spcPts val="0"/>
              </a:spcAft>
            </a:pPr>
            <a:r>
              <a:rPr lang="en-US" sz="2800" dirty="0" smtClean="0"/>
              <a:t>Mildly frail = 25-31</a:t>
            </a:r>
          </a:p>
          <a:p>
            <a:pPr lvl="1">
              <a:spcAft>
                <a:spcPts val="0"/>
              </a:spcAft>
            </a:pPr>
            <a:r>
              <a:rPr lang="en-US" sz="2800" dirty="0" smtClean="0"/>
              <a:t>Moderately frail = 17-24</a:t>
            </a:r>
            <a:endParaRPr lang="en-US" sz="2800" dirty="0"/>
          </a:p>
        </p:txBody>
      </p:sp>
    </p:spTree>
    <p:extLst>
      <p:ext uri="{BB962C8B-B14F-4D97-AF65-F5344CB8AC3E}">
        <p14:creationId xmlns:p14="http://schemas.microsoft.com/office/powerpoint/2010/main" val="4694143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Comprehensive Geriatric Assessment  (CGA)</a:t>
            </a:r>
            <a:endParaRPr lang="en-US" dirty="0"/>
          </a:p>
        </p:txBody>
      </p:sp>
      <p:sp>
        <p:nvSpPr>
          <p:cNvPr id="3" name="Content Placeholder 2"/>
          <p:cNvSpPr>
            <a:spLocks noGrp="1"/>
          </p:cNvSpPr>
          <p:nvPr>
            <p:ph idx="1"/>
          </p:nvPr>
        </p:nvSpPr>
        <p:spPr/>
        <p:txBody>
          <a:bodyPr/>
          <a:lstStyle/>
          <a:p>
            <a:pPr>
              <a:spcAft>
                <a:spcPts val="0"/>
              </a:spcAft>
            </a:pPr>
            <a:r>
              <a:rPr lang="en-US" dirty="0" smtClean="0"/>
              <a:t>Multidimensional, multidisciplinary diagnostic instrument </a:t>
            </a:r>
          </a:p>
          <a:p>
            <a:pPr>
              <a:spcAft>
                <a:spcPts val="0"/>
              </a:spcAft>
            </a:pPr>
            <a:r>
              <a:rPr lang="en-US" dirty="0"/>
              <a:t>Usually coordinated by a case manager </a:t>
            </a:r>
          </a:p>
          <a:p>
            <a:pPr>
              <a:spcAft>
                <a:spcPts val="0"/>
              </a:spcAft>
            </a:pPr>
            <a:r>
              <a:rPr lang="en-US" dirty="0" smtClean="0"/>
              <a:t>Used to collect data on the medical, psychological, functional capabilities and limitations of complex elderly patients.</a:t>
            </a:r>
          </a:p>
          <a:p>
            <a:pPr>
              <a:spcAft>
                <a:spcPts val="0"/>
              </a:spcAft>
            </a:pPr>
            <a:r>
              <a:rPr lang="en-US" dirty="0" smtClean="0"/>
              <a:t>To develop a coordinated and integrated plan for treatment and follow-up, including primary care and rehabilitation, and make the best use of health care resources.</a:t>
            </a:r>
          </a:p>
        </p:txBody>
      </p:sp>
    </p:spTree>
    <p:extLst>
      <p:ext uri="{BB962C8B-B14F-4D97-AF65-F5344CB8AC3E}">
        <p14:creationId xmlns:p14="http://schemas.microsoft.com/office/powerpoint/2010/main" val="23272455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Comprehensive Geriatric Assessment  (CGA)</a:t>
            </a:r>
            <a:endParaRPr lang="en-US" dirty="0"/>
          </a:p>
        </p:txBody>
      </p:sp>
      <p:sp>
        <p:nvSpPr>
          <p:cNvPr id="3" name="Content Placeholder 2"/>
          <p:cNvSpPr>
            <a:spLocks noGrp="1"/>
          </p:cNvSpPr>
          <p:nvPr>
            <p:ph idx="1"/>
          </p:nvPr>
        </p:nvSpPr>
        <p:spPr/>
        <p:txBody>
          <a:bodyPr/>
          <a:lstStyle/>
          <a:p>
            <a:pPr>
              <a:spcAft>
                <a:spcPts val="0"/>
              </a:spcAft>
            </a:pPr>
            <a:r>
              <a:rPr lang="en-US" sz="3200" dirty="0" smtClean="0"/>
              <a:t>CGA focuses on </a:t>
            </a:r>
          </a:p>
          <a:p>
            <a:pPr lvl="1">
              <a:spcAft>
                <a:spcPts val="0"/>
              </a:spcAft>
            </a:pPr>
            <a:r>
              <a:rPr lang="en-US" sz="2800" dirty="0" smtClean="0"/>
              <a:t>Elderly individuals with </a:t>
            </a:r>
            <a:r>
              <a:rPr lang="en-US" sz="2800" dirty="0" smtClean="0">
                <a:solidFill>
                  <a:srgbClr val="FF0000"/>
                </a:solidFill>
              </a:rPr>
              <a:t>complex problems</a:t>
            </a:r>
          </a:p>
          <a:p>
            <a:pPr lvl="1">
              <a:spcAft>
                <a:spcPts val="0"/>
              </a:spcAft>
            </a:pPr>
            <a:r>
              <a:rPr lang="en-US" sz="2800" dirty="0" smtClean="0">
                <a:solidFill>
                  <a:srgbClr val="FF0000"/>
                </a:solidFill>
              </a:rPr>
              <a:t>Functional</a:t>
            </a:r>
            <a:r>
              <a:rPr lang="en-US" sz="2800" dirty="0" smtClean="0"/>
              <a:t> status and </a:t>
            </a:r>
            <a:r>
              <a:rPr lang="en-US" sz="2800" dirty="0" err="1" smtClean="0">
                <a:solidFill>
                  <a:srgbClr val="FF0000"/>
                </a:solidFill>
              </a:rPr>
              <a:t>QoL</a:t>
            </a:r>
            <a:endParaRPr lang="en-US" sz="2800" dirty="0" smtClean="0">
              <a:solidFill>
                <a:srgbClr val="FF0000"/>
              </a:solidFill>
            </a:endParaRPr>
          </a:p>
          <a:p>
            <a:pPr lvl="1">
              <a:spcAft>
                <a:spcPts val="0"/>
              </a:spcAft>
            </a:pPr>
            <a:r>
              <a:rPr lang="en-US" sz="2800" dirty="0" smtClean="0"/>
              <a:t>Frequently takes advantage of an </a:t>
            </a:r>
            <a:r>
              <a:rPr lang="en-US" sz="2800" dirty="0" smtClean="0">
                <a:solidFill>
                  <a:srgbClr val="FF0000"/>
                </a:solidFill>
              </a:rPr>
              <a:t>interdisciplinary</a:t>
            </a:r>
            <a:r>
              <a:rPr lang="en-US" sz="2800" dirty="0" smtClean="0"/>
              <a:t> team of providers</a:t>
            </a:r>
          </a:p>
          <a:p>
            <a:pPr>
              <a:spcAft>
                <a:spcPts val="0"/>
              </a:spcAft>
            </a:pPr>
            <a:r>
              <a:rPr lang="en-US" sz="3200" dirty="0" smtClean="0"/>
              <a:t>The "</a:t>
            </a:r>
            <a:r>
              <a:rPr lang="en-US" sz="3200" dirty="0" smtClean="0">
                <a:solidFill>
                  <a:srgbClr val="FF0000"/>
                </a:solidFill>
              </a:rPr>
              <a:t>Five I's of Geriatrics“ </a:t>
            </a:r>
            <a:r>
              <a:rPr lang="en-US" sz="3200" dirty="0" smtClean="0"/>
              <a:t>are easily missed in a standard medical evaluation</a:t>
            </a:r>
          </a:p>
          <a:p>
            <a:pPr lvl="1">
              <a:spcAft>
                <a:spcPts val="0"/>
              </a:spcAft>
            </a:pPr>
            <a:r>
              <a:rPr lang="en-US" sz="2800" dirty="0" smtClean="0"/>
              <a:t>intellectual impairment, immobility, instability, incontinence and iatrogenic disorders</a:t>
            </a:r>
          </a:p>
          <a:p>
            <a:pPr>
              <a:spcAft>
                <a:spcPts val="0"/>
              </a:spcAft>
            </a:pPr>
            <a:r>
              <a:rPr lang="en-US" sz="3200" dirty="0">
                <a:hlinkClick r:id="rId3"/>
              </a:rPr>
              <a:t>http://</a:t>
            </a:r>
            <a:r>
              <a:rPr lang="en-US" sz="3200" dirty="0" smtClean="0">
                <a:hlinkClick r:id="rId3"/>
              </a:rPr>
              <a:t>ocw.tufts.edu/data/42/499797.pdf</a:t>
            </a:r>
            <a:r>
              <a:rPr lang="en-US" sz="3200" dirty="0" smtClean="0"/>
              <a:t> </a:t>
            </a:r>
          </a:p>
          <a:p>
            <a:pPr>
              <a:spcAft>
                <a:spcPts val="0"/>
              </a:spcAft>
            </a:pPr>
            <a:endParaRPr lang="en-US" sz="3200" dirty="0" smtClean="0"/>
          </a:p>
        </p:txBody>
      </p:sp>
    </p:spTree>
    <p:extLst>
      <p:ext uri="{BB962C8B-B14F-4D97-AF65-F5344CB8AC3E}">
        <p14:creationId xmlns:p14="http://schemas.microsoft.com/office/powerpoint/2010/main" val="39565940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from the utilization of CGA</a:t>
            </a:r>
            <a:endParaRPr lang="en-US" dirty="0"/>
          </a:p>
        </p:txBody>
      </p:sp>
      <p:sp>
        <p:nvSpPr>
          <p:cNvPr id="3" name="Content Placeholder 2"/>
          <p:cNvSpPr>
            <a:spLocks noGrp="1"/>
          </p:cNvSpPr>
          <p:nvPr>
            <p:ph idx="1"/>
          </p:nvPr>
        </p:nvSpPr>
        <p:spPr/>
        <p:txBody>
          <a:bodyPr/>
          <a:lstStyle/>
          <a:p>
            <a:pPr>
              <a:lnSpc>
                <a:spcPct val="90000"/>
              </a:lnSpc>
              <a:spcAft>
                <a:spcPts val="0"/>
              </a:spcAft>
            </a:pPr>
            <a:r>
              <a:rPr lang="en-US" dirty="0" smtClean="0"/>
              <a:t>Provide diagnostic and prognostic indicators</a:t>
            </a:r>
          </a:p>
          <a:p>
            <a:pPr>
              <a:lnSpc>
                <a:spcPct val="90000"/>
              </a:lnSpc>
              <a:spcAft>
                <a:spcPts val="0"/>
              </a:spcAft>
            </a:pPr>
            <a:r>
              <a:rPr lang="en-US" dirty="0" smtClean="0"/>
              <a:t>Reduce length of hospital stay and readmission </a:t>
            </a:r>
          </a:p>
          <a:p>
            <a:pPr>
              <a:lnSpc>
                <a:spcPct val="90000"/>
              </a:lnSpc>
              <a:spcAft>
                <a:spcPts val="0"/>
              </a:spcAft>
            </a:pPr>
            <a:r>
              <a:rPr lang="en-US" dirty="0" smtClean="0"/>
              <a:t>Predict survival and detect tolerance for chemotherapy in older cancer survivors</a:t>
            </a:r>
          </a:p>
          <a:p>
            <a:pPr>
              <a:lnSpc>
                <a:spcPct val="90000"/>
              </a:lnSpc>
              <a:spcAft>
                <a:spcPts val="0"/>
              </a:spcAft>
            </a:pPr>
            <a:r>
              <a:rPr lang="en-US" dirty="0" smtClean="0"/>
              <a:t>Reduce </a:t>
            </a:r>
            <a:r>
              <a:rPr lang="en-US" dirty="0"/>
              <a:t>the prevalence of </a:t>
            </a:r>
            <a:r>
              <a:rPr lang="en-US" dirty="0" smtClean="0"/>
              <a:t>orthostatic hypotension</a:t>
            </a:r>
          </a:p>
          <a:p>
            <a:pPr>
              <a:lnSpc>
                <a:spcPct val="90000"/>
              </a:lnSpc>
              <a:spcAft>
                <a:spcPts val="0"/>
              </a:spcAft>
            </a:pPr>
            <a:r>
              <a:rPr lang="en-US" dirty="0" smtClean="0"/>
              <a:t>Identify elderly patients at risk for mortality, post-discharge institutionalization, adverse in-hospital events, and prolonged length of hospital stay with pre-operative CGA </a:t>
            </a:r>
          </a:p>
          <a:p>
            <a:pPr>
              <a:lnSpc>
                <a:spcPct val="90000"/>
              </a:lnSpc>
              <a:spcAft>
                <a:spcPts val="0"/>
              </a:spcAft>
            </a:pPr>
            <a:endParaRPr lang="en-US" dirty="0" smtClean="0"/>
          </a:p>
        </p:txBody>
      </p:sp>
    </p:spTree>
    <p:extLst>
      <p:ext uri="{BB962C8B-B14F-4D97-AF65-F5344CB8AC3E}">
        <p14:creationId xmlns:p14="http://schemas.microsoft.com/office/powerpoint/2010/main" val="39538773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Components of the CGA </a:t>
            </a:r>
            <a:endParaRPr lang="en-US" dirty="0"/>
          </a:p>
        </p:txBody>
      </p:sp>
      <p:sp>
        <p:nvSpPr>
          <p:cNvPr id="3" name="Content Placeholder 2"/>
          <p:cNvSpPr>
            <a:spLocks noGrp="1"/>
          </p:cNvSpPr>
          <p:nvPr>
            <p:ph idx="1"/>
          </p:nvPr>
        </p:nvSpPr>
        <p:spPr/>
        <p:txBody>
          <a:bodyPr/>
          <a:lstStyle/>
          <a:p>
            <a:pPr lvl="0">
              <a:spcBef>
                <a:spcPts val="0"/>
              </a:spcBef>
              <a:spcAft>
                <a:spcPts val="0"/>
              </a:spcAft>
            </a:pPr>
            <a:r>
              <a:rPr lang="en-US" smtClean="0"/>
              <a:t>MMSE or Mini Cog for cognition</a:t>
            </a:r>
          </a:p>
          <a:p>
            <a:pPr lvl="0">
              <a:spcBef>
                <a:spcPts val="0"/>
              </a:spcBef>
              <a:spcAft>
                <a:spcPts val="0"/>
              </a:spcAft>
            </a:pPr>
            <a:r>
              <a:rPr lang="en-US" smtClean="0"/>
              <a:t>Geriatric Depression </a:t>
            </a:r>
          </a:p>
          <a:p>
            <a:pPr lvl="0">
              <a:spcBef>
                <a:spcPts val="0"/>
              </a:spcBef>
              <a:spcAft>
                <a:spcPts val="0"/>
              </a:spcAft>
            </a:pPr>
            <a:r>
              <a:rPr lang="en-US" smtClean="0"/>
              <a:t>ADL scale (Katz Index)</a:t>
            </a:r>
          </a:p>
          <a:p>
            <a:pPr lvl="0">
              <a:spcBef>
                <a:spcPts val="0"/>
              </a:spcBef>
              <a:spcAft>
                <a:spcPts val="0"/>
              </a:spcAft>
            </a:pPr>
            <a:r>
              <a:rPr lang="en-US" smtClean="0"/>
              <a:t>Physical Performance Test (PPT)</a:t>
            </a:r>
          </a:p>
          <a:p>
            <a:pPr lvl="0">
              <a:spcBef>
                <a:spcPts val="0"/>
              </a:spcBef>
              <a:spcAft>
                <a:spcPts val="0"/>
              </a:spcAft>
            </a:pPr>
            <a:r>
              <a:rPr lang="en-US" smtClean="0"/>
              <a:t>Vulnerable Elders-13 survey (VE-13)</a:t>
            </a:r>
          </a:p>
          <a:p>
            <a:pPr lvl="0">
              <a:spcBef>
                <a:spcPts val="0"/>
              </a:spcBef>
              <a:spcAft>
                <a:spcPts val="0"/>
              </a:spcAft>
            </a:pPr>
            <a:r>
              <a:rPr lang="en-US" smtClean="0"/>
              <a:t>Barthel Index (BI)</a:t>
            </a:r>
          </a:p>
          <a:p>
            <a:pPr lvl="0">
              <a:spcBef>
                <a:spcPts val="0"/>
              </a:spcBef>
              <a:spcAft>
                <a:spcPts val="0"/>
              </a:spcAft>
            </a:pPr>
            <a:r>
              <a:rPr lang="en-US" smtClean="0"/>
              <a:t>Pain Scale</a:t>
            </a:r>
          </a:p>
          <a:p>
            <a:pPr lvl="0">
              <a:spcBef>
                <a:spcPts val="0"/>
              </a:spcBef>
              <a:spcAft>
                <a:spcPts val="0"/>
              </a:spcAft>
            </a:pPr>
            <a:r>
              <a:rPr lang="en-US" smtClean="0"/>
              <a:t>Nutritional assessment</a:t>
            </a:r>
          </a:p>
          <a:p>
            <a:pPr lvl="0">
              <a:spcBef>
                <a:spcPts val="0"/>
              </a:spcBef>
              <a:spcAft>
                <a:spcPts val="0"/>
              </a:spcAft>
            </a:pPr>
            <a:r>
              <a:rPr lang="en-US" smtClean="0"/>
              <a:t>Functional assessment</a:t>
            </a:r>
          </a:p>
          <a:p>
            <a:pPr lvl="0">
              <a:spcBef>
                <a:spcPts val="0"/>
              </a:spcBef>
              <a:spcAft>
                <a:spcPts val="0"/>
              </a:spcAft>
            </a:pPr>
            <a:r>
              <a:rPr lang="en-US" smtClean="0"/>
              <a:t>Gait assessment (various tools used)</a:t>
            </a:r>
          </a:p>
          <a:p>
            <a:pPr lvl="0">
              <a:spcBef>
                <a:spcPts val="0"/>
              </a:spcBef>
              <a:spcAft>
                <a:spcPts val="0"/>
              </a:spcAft>
            </a:pPr>
            <a:endParaRPr lang="en-US" smtClean="0"/>
          </a:p>
          <a:p>
            <a:pPr>
              <a:spcBef>
                <a:spcPts val="0"/>
              </a:spcBef>
              <a:spcAft>
                <a:spcPts val="0"/>
              </a:spcAft>
            </a:pPr>
            <a:endParaRPr lang="en-US" dirty="0"/>
          </a:p>
        </p:txBody>
      </p:sp>
    </p:spTree>
    <p:extLst>
      <p:ext uri="{BB962C8B-B14F-4D97-AF65-F5344CB8AC3E}">
        <p14:creationId xmlns:p14="http://schemas.microsoft.com/office/powerpoint/2010/main" val="24045763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mtClean="0"/>
              <a:t>PT consideration for frail elderly</a:t>
            </a:r>
            <a:endParaRPr lang="en-US" dirty="0" smtClean="0"/>
          </a:p>
        </p:txBody>
      </p:sp>
      <p:sp>
        <p:nvSpPr>
          <p:cNvPr id="11267" name="Rectangle 3"/>
          <p:cNvSpPr>
            <a:spLocks noGrp="1" noChangeArrowheads="1"/>
          </p:cNvSpPr>
          <p:nvPr>
            <p:ph idx="1"/>
          </p:nvPr>
        </p:nvSpPr>
        <p:spPr/>
        <p:txBody>
          <a:bodyPr>
            <a:normAutofit fontScale="92500"/>
          </a:bodyPr>
          <a:lstStyle/>
          <a:p>
            <a:r>
              <a:rPr lang="en-US" dirty="0" smtClean="0"/>
              <a:t>Evaluation: thorough including PMH, lab values, meds, social </a:t>
            </a:r>
            <a:r>
              <a:rPr lang="en-US" dirty="0" err="1" smtClean="0"/>
              <a:t>hx</a:t>
            </a:r>
            <a:r>
              <a:rPr lang="en-US" dirty="0" smtClean="0"/>
              <a:t>, nutritional status</a:t>
            </a:r>
          </a:p>
          <a:p>
            <a:r>
              <a:rPr lang="en-US" dirty="0" smtClean="0"/>
              <a:t>Goal creation: modified as needed depending on level of illness/disability</a:t>
            </a:r>
          </a:p>
          <a:p>
            <a:r>
              <a:rPr lang="en-US" dirty="0" smtClean="0"/>
              <a:t>Falls in SNFs 3x the rate of community dwellers</a:t>
            </a:r>
          </a:p>
          <a:p>
            <a:r>
              <a:rPr lang="en-US" dirty="0" smtClean="0"/>
              <a:t>Fall risks: history of falls, weakness (1° quads), balance deficit, gait deficits (slowed walking speed), presence of ophthalmic disease, also a change in living conditions in the past 2 years</a:t>
            </a:r>
          </a:p>
          <a:p>
            <a:pPr lvl="1"/>
            <a:endParaRPr lang="en-US" dirty="0" smtClean="0"/>
          </a:p>
        </p:txBody>
      </p:sp>
      <p:sp>
        <p:nvSpPr>
          <p:cNvPr id="4" name="Rectangle 3"/>
          <p:cNvSpPr/>
          <p:nvPr/>
        </p:nvSpPr>
        <p:spPr>
          <a:xfrm>
            <a:off x="7315200" y="6248400"/>
            <a:ext cx="147989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19351392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334529"/>
            <a:ext cx="5486400" cy="6142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556591" y="228600"/>
            <a:ext cx="2286000" cy="4401205"/>
          </a:xfrm>
          <a:prstGeom prst="rect">
            <a:avLst/>
          </a:prstGeom>
        </p:spPr>
        <p:txBody>
          <a:bodyPr wrap="square">
            <a:spAutoFit/>
          </a:bodyPr>
          <a:lstStyle/>
          <a:p>
            <a:r>
              <a:rPr lang="en-US" sz="2800" dirty="0">
                <a:solidFill>
                  <a:srgbClr val="FF0000"/>
                </a:solidFill>
                <a:effectLst>
                  <a:outerShdw blurRad="38100" dist="38100" dir="2700000" algn="tl">
                    <a:srgbClr val="000000">
                      <a:alpha val="43137"/>
                    </a:srgbClr>
                  </a:outerShdw>
                </a:effectLst>
              </a:rPr>
              <a:t>Comparison of Causes of Falls in Nursing Home and Community-Living Populations Ranked by </a:t>
            </a:r>
            <a:r>
              <a:rPr lang="en-US" sz="2800" dirty="0" smtClean="0">
                <a:solidFill>
                  <a:srgbClr val="FF0000"/>
                </a:solidFill>
                <a:effectLst>
                  <a:outerShdw blurRad="38100" dist="38100" dir="2700000" algn="tl">
                    <a:srgbClr val="000000">
                      <a:alpha val="43137"/>
                    </a:srgbClr>
                  </a:outerShdw>
                </a:effectLst>
              </a:rPr>
              <a:t>Prevalence</a:t>
            </a:r>
            <a:endParaRPr lang="en-US" sz="28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698558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1</a:t>
            </a:r>
            <a:endParaRPr lang="en-US" dirty="0"/>
          </a:p>
        </p:txBody>
      </p:sp>
      <p:sp>
        <p:nvSpPr>
          <p:cNvPr id="3" name="Content Placeholder 2"/>
          <p:cNvSpPr>
            <a:spLocks noGrp="1"/>
          </p:cNvSpPr>
          <p:nvPr>
            <p:ph idx="1"/>
          </p:nvPr>
        </p:nvSpPr>
        <p:spPr/>
        <p:txBody>
          <a:bodyPr>
            <a:normAutofit lnSpcReduction="10000"/>
          </a:bodyPr>
          <a:lstStyle/>
          <a:p>
            <a:pPr>
              <a:spcAft>
                <a:spcPts val="0"/>
              </a:spcAft>
            </a:pPr>
            <a:r>
              <a:rPr lang="en-US" dirty="0" smtClean="0"/>
              <a:t>71-year-old female, widowed, lives alone in a 2-story home 3 steps to enter/ B/B on 1st floor</a:t>
            </a:r>
          </a:p>
          <a:p>
            <a:pPr>
              <a:spcAft>
                <a:spcPts val="0"/>
              </a:spcAft>
            </a:pPr>
            <a:r>
              <a:rPr lang="en-US" dirty="0" smtClean="0"/>
              <a:t>PMH: osteoarthritis, CHF with an ejection fraction of 30%, COPD, bladder incontinence, hypothyroidism, gout, osteoporosis, non-insulin-dependent diabetes mellitus, and a history of a left distal femur fracture in 2007. </a:t>
            </a:r>
          </a:p>
          <a:p>
            <a:pPr>
              <a:spcAft>
                <a:spcPts val="0"/>
              </a:spcAft>
            </a:pPr>
            <a:r>
              <a:rPr lang="en-US" dirty="0" smtClean="0"/>
              <a:t>PSH: CABG x4 in 2001, lumbar laminectomy  (L3-L5)in 1998, and pacemaker implantation six months ago. </a:t>
            </a:r>
            <a:endParaRPr lang="en-US" dirty="0"/>
          </a:p>
        </p:txBody>
      </p:sp>
      <p:sp>
        <p:nvSpPr>
          <p:cNvPr id="6" name="Rectangle 5"/>
          <p:cNvSpPr/>
          <p:nvPr/>
        </p:nvSpPr>
        <p:spPr>
          <a:xfrm>
            <a:off x="7315200" y="6248400"/>
            <a:ext cx="147989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3409612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Assignments</a:t>
            </a:r>
            <a:endParaRPr lang="en-US" dirty="0"/>
          </a:p>
        </p:txBody>
      </p:sp>
      <p:sp>
        <p:nvSpPr>
          <p:cNvPr id="3" name="Content Placeholder 2"/>
          <p:cNvSpPr>
            <a:spLocks noGrp="1"/>
          </p:cNvSpPr>
          <p:nvPr>
            <p:ph idx="1"/>
          </p:nvPr>
        </p:nvSpPr>
        <p:spPr/>
        <p:txBody>
          <a:bodyPr/>
          <a:lstStyle/>
          <a:p>
            <a:r>
              <a:rPr lang="en-US" sz="3200" kern="1200" dirty="0" err="1" smtClean="0">
                <a:solidFill>
                  <a:schemeClr val="tx1"/>
                </a:solidFill>
              </a:rPr>
              <a:t>Guccione</a:t>
            </a:r>
            <a:r>
              <a:rPr lang="en-US" sz="3200" kern="1200" dirty="0" smtClean="0">
                <a:solidFill>
                  <a:schemeClr val="tx1"/>
                </a:solidFill>
              </a:rPr>
              <a:t> 2012 Chapter 9, Chapter 26</a:t>
            </a:r>
            <a:endParaRPr lang="en-US" dirty="0"/>
          </a:p>
        </p:txBody>
      </p:sp>
    </p:spTree>
    <p:extLst>
      <p:ext uri="{BB962C8B-B14F-4D97-AF65-F5344CB8AC3E}">
        <p14:creationId xmlns:p14="http://schemas.microsoft.com/office/powerpoint/2010/main" val="13058754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Case 1 (continued)</a:t>
            </a:r>
            <a:endParaRPr lang="en-US" dirty="0"/>
          </a:p>
        </p:txBody>
      </p:sp>
      <p:sp>
        <p:nvSpPr>
          <p:cNvPr id="3" name="Content Placeholder 2"/>
          <p:cNvSpPr>
            <a:spLocks noGrp="1"/>
          </p:cNvSpPr>
          <p:nvPr>
            <p:ph idx="1"/>
          </p:nvPr>
        </p:nvSpPr>
        <p:spPr/>
        <p:txBody>
          <a:bodyPr/>
          <a:lstStyle/>
          <a:p>
            <a:r>
              <a:rPr lang="en-US" smtClean="0"/>
              <a:t>Meds: acetaminophen Flexeril, digoxin, Lasix,  Levothyroxine, nitroglycerin, Zoloft, Coumadin, Cipro, and Zocor </a:t>
            </a:r>
          </a:p>
          <a:p>
            <a:r>
              <a:rPr lang="en-US" smtClean="0"/>
              <a:t>HPI: The patient fell onto her right side 1 week ago at home while going outside to retrieve the mail and was hospitalized for three days for dehydration and a UTI. All x-rays were negative for fracture.</a:t>
            </a:r>
          </a:p>
          <a:p>
            <a:r>
              <a:rPr lang="en-US" smtClean="0"/>
              <a:t>PT eval and treat in her home. </a:t>
            </a:r>
          </a:p>
          <a:p>
            <a:endParaRPr lang="en-US" dirty="0"/>
          </a:p>
        </p:txBody>
      </p:sp>
    </p:spTree>
    <p:extLst>
      <p:ext uri="{BB962C8B-B14F-4D97-AF65-F5344CB8AC3E}">
        <p14:creationId xmlns:p14="http://schemas.microsoft.com/office/powerpoint/2010/main" val="24056446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Systems review: mental status</a:t>
            </a:r>
            <a:endParaRPr lang="en-US" dirty="0" smtClean="0"/>
          </a:p>
        </p:txBody>
      </p:sp>
      <p:sp>
        <p:nvSpPr>
          <p:cNvPr id="12291" name="Rectangle 3"/>
          <p:cNvSpPr>
            <a:spLocks noGrp="1" noChangeArrowheads="1"/>
          </p:cNvSpPr>
          <p:nvPr>
            <p:ph type="body" idx="1"/>
          </p:nvPr>
        </p:nvSpPr>
        <p:spPr/>
        <p:txBody>
          <a:bodyPr/>
          <a:lstStyle/>
          <a:p>
            <a:r>
              <a:rPr lang="en-US" dirty="0" smtClean="0"/>
              <a:t>Common causes of mental status change</a:t>
            </a:r>
          </a:p>
          <a:p>
            <a:pPr lvl="1"/>
            <a:r>
              <a:rPr lang="en-US" dirty="0" smtClean="0"/>
              <a:t>hypoxemia, anemia, hyperglycemia, electrolyte imbalances, malnutrition, dehydration, and polypharmacy</a:t>
            </a:r>
          </a:p>
          <a:p>
            <a:r>
              <a:rPr lang="en-US" dirty="0" err="1" smtClean="0"/>
              <a:t>Delibrium</a:t>
            </a:r>
            <a:r>
              <a:rPr lang="en-US" dirty="0" smtClean="0"/>
              <a:t> vs. dementia </a:t>
            </a:r>
          </a:p>
          <a:p>
            <a:pPr lvl="1"/>
            <a:r>
              <a:rPr lang="en-US" dirty="0" smtClean="0"/>
              <a:t>Can coexist. </a:t>
            </a:r>
          </a:p>
          <a:p>
            <a:pPr lvl="1"/>
            <a:r>
              <a:rPr lang="en-US" dirty="0" smtClean="0"/>
              <a:t>Delirium is a typically acute onset of inattention, disorganized thinking, a change in the level of consciousness, disorientation, decreased memory, perceptual disturbances, and altered sleep–wake cycles.</a:t>
            </a:r>
          </a:p>
        </p:txBody>
      </p:sp>
    </p:spTree>
    <p:extLst>
      <p:ext uri="{BB962C8B-B14F-4D97-AF65-F5344CB8AC3E}">
        <p14:creationId xmlns:p14="http://schemas.microsoft.com/office/powerpoint/2010/main" val="40853364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Systems review: vital signs</a:t>
            </a:r>
            <a:endParaRPr lang="en-US" dirty="0" smtClean="0"/>
          </a:p>
        </p:txBody>
      </p:sp>
      <p:sp>
        <p:nvSpPr>
          <p:cNvPr id="12291" name="Rectangle 3"/>
          <p:cNvSpPr>
            <a:spLocks noGrp="1" noChangeArrowheads="1"/>
          </p:cNvSpPr>
          <p:nvPr>
            <p:ph type="body" idx="1"/>
          </p:nvPr>
        </p:nvSpPr>
        <p:spPr/>
        <p:txBody>
          <a:bodyPr/>
          <a:lstStyle/>
          <a:p>
            <a:pPr>
              <a:spcAft>
                <a:spcPts val="0"/>
              </a:spcAft>
            </a:pPr>
            <a:r>
              <a:rPr lang="en-US" dirty="0" smtClean="0"/>
              <a:t>HR regularity: </a:t>
            </a:r>
            <a:r>
              <a:rPr lang="en-US" dirty="0" smtClean="0">
                <a:solidFill>
                  <a:srgbClr val="FF0000"/>
                </a:solidFill>
              </a:rPr>
              <a:t>&lt; 6 interruptions </a:t>
            </a:r>
            <a:r>
              <a:rPr lang="en-US" dirty="0" smtClean="0"/>
              <a:t>in the rhythm in 1 minute</a:t>
            </a:r>
          </a:p>
          <a:p>
            <a:pPr>
              <a:spcAft>
                <a:spcPts val="0"/>
              </a:spcAft>
            </a:pPr>
            <a:r>
              <a:rPr lang="en-US" dirty="0" smtClean="0">
                <a:solidFill>
                  <a:srgbClr val="FF0000"/>
                </a:solidFill>
              </a:rPr>
              <a:t>Normal pulse pressure= 40 mmHg </a:t>
            </a:r>
            <a:r>
              <a:rPr lang="en-US" dirty="0" smtClean="0"/>
              <a:t>(e.g. resting BP = 120/80 mmHg, 120-80 = 40)</a:t>
            </a:r>
          </a:p>
          <a:p>
            <a:pPr>
              <a:spcAft>
                <a:spcPts val="0"/>
              </a:spcAft>
            </a:pPr>
            <a:r>
              <a:rPr lang="en-US" dirty="0" smtClean="0"/>
              <a:t>OH: </a:t>
            </a:r>
            <a:r>
              <a:rPr lang="en-US" dirty="0" smtClean="0">
                <a:solidFill>
                  <a:srgbClr val="FF0000"/>
                </a:solidFill>
              </a:rPr>
              <a:t>a drop </a:t>
            </a:r>
            <a:r>
              <a:rPr lang="en-US" dirty="0" smtClean="0"/>
              <a:t>in systolic BP by </a:t>
            </a:r>
            <a:r>
              <a:rPr lang="en-US" u="sng" dirty="0" smtClean="0">
                <a:solidFill>
                  <a:srgbClr val="FF0000"/>
                </a:solidFill>
              </a:rPr>
              <a:t>20 mmHg </a:t>
            </a:r>
            <a:r>
              <a:rPr lang="en-US" dirty="0" smtClean="0"/>
              <a:t>after </a:t>
            </a:r>
            <a:r>
              <a:rPr lang="en-US" dirty="0" smtClean="0">
                <a:solidFill>
                  <a:srgbClr val="FF0000"/>
                </a:solidFill>
              </a:rPr>
              <a:t>standing 2-3 min from supine</a:t>
            </a:r>
            <a:r>
              <a:rPr lang="en-US" dirty="0" smtClean="0"/>
              <a:t>, or a drop by 10 mmHg with a reflexive increase in HR with transitional movements, e.g. supine-to-sit or sit-to-stand</a:t>
            </a:r>
          </a:p>
          <a:p>
            <a:pPr>
              <a:spcAft>
                <a:spcPts val="0"/>
              </a:spcAft>
            </a:pPr>
            <a:r>
              <a:rPr lang="en-US" dirty="0"/>
              <a:t>Response to exertion, pulmonary function</a:t>
            </a:r>
          </a:p>
          <a:p>
            <a:pPr>
              <a:spcAft>
                <a:spcPts val="0"/>
              </a:spcAft>
            </a:pPr>
            <a:endParaRPr lang="en-US" dirty="0" smtClean="0"/>
          </a:p>
        </p:txBody>
      </p:sp>
    </p:spTree>
    <p:extLst>
      <p:ext uri="{BB962C8B-B14F-4D97-AF65-F5344CB8AC3E}">
        <p14:creationId xmlns:p14="http://schemas.microsoft.com/office/powerpoint/2010/main" val="1200793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smtClean="0"/>
              <a:t>Systems review: OH</a:t>
            </a:r>
          </a:p>
        </p:txBody>
      </p:sp>
      <p:sp>
        <p:nvSpPr>
          <p:cNvPr id="12291" name="Rectangle 3"/>
          <p:cNvSpPr>
            <a:spLocks noGrp="1" noChangeArrowheads="1"/>
          </p:cNvSpPr>
          <p:nvPr>
            <p:ph type="body" idx="1"/>
          </p:nvPr>
        </p:nvSpPr>
        <p:spPr>
          <a:xfrm>
            <a:off x="457200" y="1661700"/>
            <a:ext cx="8229600" cy="4967700"/>
          </a:xfrm>
        </p:spPr>
        <p:txBody>
          <a:bodyPr>
            <a:normAutofit fontScale="92500" lnSpcReduction="10000"/>
          </a:bodyPr>
          <a:lstStyle/>
          <a:p>
            <a:r>
              <a:rPr lang="en-US" dirty="0" smtClean="0">
                <a:solidFill>
                  <a:srgbClr val="FF0000"/>
                </a:solidFill>
              </a:rPr>
              <a:t>Causes: </a:t>
            </a:r>
            <a:r>
              <a:rPr lang="en-US" dirty="0" smtClean="0"/>
              <a:t>adverse </a:t>
            </a:r>
            <a:r>
              <a:rPr lang="en-US" dirty="0"/>
              <a:t>effects of </a:t>
            </a:r>
            <a:r>
              <a:rPr lang="en-US" dirty="0" smtClean="0"/>
              <a:t>drugs, anemia, dehydration</a:t>
            </a:r>
            <a:r>
              <a:rPr lang="en-US" dirty="0"/>
              <a:t>, </a:t>
            </a:r>
            <a:r>
              <a:rPr lang="en-US" dirty="0" smtClean="0"/>
              <a:t>arrhythmias</a:t>
            </a:r>
            <a:r>
              <a:rPr lang="en-US" dirty="0"/>
              <a:t>, immobility, sepsis, adrenal insufficiency, </a:t>
            </a:r>
            <a:r>
              <a:rPr lang="en-US" dirty="0" smtClean="0"/>
              <a:t>ANS dysfunction due to DM, Parkinson's CNS impairments</a:t>
            </a:r>
          </a:p>
          <a:p>
            <a:r>
              <a:rPr lang="en-US" dirty="0" smtClean="0"/>
              <a:t>Patients </a:t>
            </a:r>
            <a:r>
              <a:rPr lang="en-US" u="sng" dirty="0">
                <a:solidFill>
                  <a:srgbClr val="FF0000"/>
                </a:solidFill>
              </a:rPr>
              <a:t>may or may not </a:t>
            </a:r>
            <a:r>
              <a:rPr lang="en-US" u="sng" dirty="0" smtClean="0">
                <a:solidFill>
                  <a:srgbClr val="FF0000"/>
                </a:solidFill>
              </a:rPr>
              <a:t>have symptoms </a:t>
            </a:r>
            <a:r>
              <a:rPr lang="en-US" dirty="0" smtClean="0"/>
              <a:t>and thereby it is difficult to use symptoms as an indicator</a:t>
            </a:r>
          </a:p>
          <a:p>
            <a:r>
              <a:rPr lang="en-US" dirty="0"/>
              <a:t>PT </a:t>
            </a:r>
            <a:r>
              <a:rPr lang="en-US" u="sng" dirty="0" smtClean="0">
                <a:solidFill>
                  <a:srgbClr val="FF0000"/>
                </a:solidFill>
              </a:rPr>
              <a:t>must screen </a:t>
            </a:r>
            <a:r>
              <a:rPr lang="en-US" dirty="0">
                <a:solidFill>
                  <a:srgbClr val="FF0000"/>
                </a:solidFill>
              </a:rPr>
              <a:t>the patient's BP with position changes </a:t>
            </a:r>
            <a:r>
              <a:rPr lang="en-US" dirty="0"/>
              <a:t>to rule out orthostatic hypotension</a:t>
            </a:r>
          </a:p>
          <a:p>
            <a:r>
              <a:rPr lang="en-US" dirty="0" smtClean="0"/>
              <a:t>Patients with OH are at risk </a:t>
            </a:r>
            <a:r>
              <a:rPr lang="en-US" dirty="0"/>
              <a:t>for sustaining injuries, including falls, fractures, </a:t>
            </a:r>
            <a:r>
              <a:rPr lang="en-US" dirty="0" smtClean="0"/>
              <a:t>and MI</a:t>
            </a:r>
          </a:p>
        </p:txBody>
      </p:sp>
    </p:spTree>
    <p:extLst>
      <p:ext uri="{BB962C8B-B14F-4D97-AF65-F5344CB8AC3E}">
        <p14:creationId xmlns:p14="http://schemas.microsoft.com/office/powerpoint/2010/main" val="14331759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pPr eaLnBrk="1" hangingPunct="1"/>
            <a:r>
              <a:rPr lang="en-US" dirty="0" smtClean="0"/>
              <a:t>Systems review</a:t>
            </a:r>
          </a:p>
        </p:txBody>
      </p:sp>
      <p:sp>
        <p:nvSpPr>
          <p:cNvPr id="12291" name="Rectangle 3"/>
          <p:cNvSpPr>
            <a:spLocks noGrp="1" noChangeArrowheads="1"/>
          </p:cNvSpPr>
          <p:nvPr>
            <p:ph type="body" idx="1"/>
          </p:nvPr>
        </p:nvSpPr>
        <p:spPr/>
        <p:txBody>
          <a:bodyPr/>
          <a:lstStyle/>
          <a:p>
            <a:pPr eaLnBrk="1" hangingPunct="1">
              <a:lnSpc>
                <a:spcPct val="90000"/>
              </a:lnSpc>
            </a:pPr>
            <a:r>
              <a:rPr lang="en-US" dirty="0" smtClean="0"/>
              <a:t>Senses: vision, hearing</a:t>
            </a:r>
          </a:p>
          <a:p>
            <a:pPr eaLnBrk="1" hangingPunct="1">
              <a:lnSpc>
                <a:spcPct val="90000"/>
              </a:lnSpc>
            </a:pPr>
            <a:r>
              <a:rPr lang="en-US" dirty="0" smtClean="0"/>
              <a:t>Bowel/bladder continence</a:t>
            </a:r>
          </a:p>
          <a:p>
            <a:pPr lvl="1">
              <a:lnSpc>
                <a:spcPct val="90000"/>
              </a:lnSpc>
            </a:pPr>
            <a:r>
              <a:rPr lang="en-US" dirty="0" smtClean="0"/>
              <a:t>Detective work</a:t>
            </a:r>
          </a:p>
          <a:p>
            <a:pPr eaLnBrk="1" hangingPunct="1">
              <a:lnSpc>
                <a:spcPct val="90000"/>
              </a:lnSpc>
            </a:pPr>
            <a:r>
              <a:rPr lang="en-US" dirty="0" smtClean="0"/>
              <a:t>Nutrition and body composition</a:t>
            </a:r>
          </a:p>
          <a:p>
            <a:pPr eaLnBrk="1" hangingPunct="1">
              <a:lnSpc>
                <a:spcPct val="90000"/>
              </a:lnSpc>
            </a:pPr>
            <a:r>
              <a:rPr lang="en-US" dirty="0" smtClean="0"/>
              <a:t>Tests: ROM, strength, aerobic capacity, self-care activities, various outcomes measures (Berg, Tinetti, TUG)</a:t>
            </a:r>
          </a:p>
          <a:p>
            <a:pPr eaLnBrk="1" hangingPunct="1">
              <a:lnSpc>
                <a:spcPct val="90000"/>
              </a:lnSpc>
            </a:pPr>
            <a:r>
              <a:rPr lang="en-US" dirty="0" smtClean="0"/>
              <a:t>Gait speed: 0.4-0.5 m/sec in institutionalized elders</a:t>
            </a:r>
          </a:p>
        </p:txBody>
      </p:sp>
    </p:spTree>
    <p:extLst>
      <p:ext uri="{BB962C8B-B14F-4D97-AF65-F5344CB8AC3E}">
        <p14:creationId xmlns:p14="http://schemas.microsoft.com/office/powerpoint/2010/main" val="39568640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Tests and measures</a:t>
            </a:r>
            <a:endParaRPr lang="en-US" dirty="0"/>
          </a:p>
        </p:txBody>
      </p:sp>
      <p:sp>
        <p:nvSpPr>
          <p:cNvPr id="3" name="Content Placeholder 2"/>
          <p:cNvSpPr>
            <a:spLocks noGrp="1"/>
          </p:cNvSpPr>
          <p:nvPr>
            <p:ph idx="1"/>
          </p:nvPr>
        </p:nvSpPr>
        <p:spPr/>
        <p:txBody>
          <a:bodyPr/>
          <a:lstStyle/>
          <a:p>
            <a:r>
              <a:rPr lang="en-US" dirty="0" smtClean="0"/>
              <a:t>Choose ones that reject or confirm a hypothesis </a:t>
            </a:r>
          </a:p>
          <a:p>
            <a:r>
              <a:rPr lang="en-US" dirty="0" smtClean="0"/>
              <a:t>‘Correct’ tests and measures are ones that provide data that allow the PT to make a plausible inference about the patient’s condition. </a:t>
            </a:r>
          </a:p>
          <a:p>
            <a:r>
              <a:rPr lang="en-US" dirty="0" smtClean="0"/>
              <a:t>Used to clarify the extent of a functional limitation or disability</a:t>
            </a:r>
          </a:p>
          <a:p>
            <a:endParaRPr lang="en-US" dirty="0"/>
          </a:p>
        </p:txBody>
      </p:sp>
    </p:spTree>
    <p:extLst>
      <p:ext uri="{BB962C8B-B14F-4D97-AF65-F5344CB8AC3E}">
        <p14:creationId xmlns:p14="http://schemas.microsoft.com/office/powerpoint/2010/main" val="10163386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052" y="838200"/>
            <a:ext cx="8549657"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716396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of muscle strength</a:t>
            </a:r>
            <a:endParaRPr lang="en-US" dirty="0"/>
          </a:p>
        </p:txBody>
      </p:sp>
      <p:sp>
        <p:nvSpPr>
          <p:cNvPr id="3" name="Content Placeholder 2"/>
          <p:cNvSpPr>
            <a:spLocks noGrp="1"/>
          </p:cNvSpPr>
          <p:nvPr>
            <p:ph idx="1"/>
          </p:nvPr>
        </p:nvSpPr>
        <p:spPr>
          <a:xfrm>
            <a:off x="457200" y="1600200"/>
            <a:ext cx="8229600" cy="5410200"/>
          </a:xfrm>
        </p:spPr>
        <p:txBody>
          <a:bodyPr/>
          <a:lstStyle/>
          <a:p>
            <a:pPr>
              <a:spcAft>
                <a:spcPts val="0"/>
              </a:spcAft>
            </a:pPr>
            <a:r>
              <a:rPr lang="en-US" sz="2800" dirty="0" smtClean="0"/>
              <a:t>Limitations of MMT </a:t>
            </a:r>
          </a:p>
          <a:p>
            <a:pPr lvl="1">
              <a:spcAft>
                <a:spcPts val="0"/>
              </a:spcAft>
            </a:pPr>
            <a:r>
              <a:rPr lang="en-US" sz="2000" dirty="0" smtClean="0">
                <a:solidFill>
                  <a:srgbClr val="FF0000"/>
                </a:solidFill>
              </a:rPr>
              <a:t>NOT</a:t>
            </a:r>
            <a:r>
              <a:rPr lang="en-US" sz="2000" dirty="0" smtClean="0"/>
              <a:t> a </a:t>
            </a:r>
            <a:r>
              <a:rPr lang="en-US" sz="2000" dirty="0"/>
              <a:t>quantitative assessment </a:t>
            </a:r>
            <a:r>
              <a:rPr lang="en-US" sz="2000" dirty="0" smtClean="0"/>
              <a:t>tool</a:t>
            </a:r>
          </a:p>
          <a:p>
            <a:pPr lvl="1">
              <a:spcAft>
                <a:spcPts val="0"/>
              </a:spcAft>
            </a:pPr>
            <a:r>
              <a:rPr lang="en-US" sz="2000" dirty="0" smtClean="0">
                <a:solidFill>
                  <a:srgbClr val="FF0000"/>
                </a:solidFill>
              </a:rPr>
              <a:t>LACK </a:t>
            </a:r>
            <a:r>
              <a:rPr lang="en-US" sz="2000" dirty="0" smtClean="0"/>
              <a:t>accuracy due to its severe ceiling effect</a:t>
            </a:r>
          </a:p>
          <a:p>
            <a:pPr lvl="1">
              <a:spcAft>
                <a:spcPts val="0"/>
              </a:spcAft>
            </a:pPr>
            <a:r>
              <a:rPr lang="en-US" dirty="0" smtClean="0"/>
              <a:t>Does </a:t>
            </a:r>
            <a:r>
              <a:rPr lang="en-US" dirty="0" smtClean="0">
                <a:solidFill>
                  <a:srgbClr val="FF0000"/>
                </a:solidFill>
              </a:rPr>
              <a:t>NOT</a:t>
            </a:r>
            <a:r>
              <a:rPr lang="en-US" dirty="0" smtClean="0"/>
              <a:t> correlate </a:t>
            </a:r>
            <a:r>
              <a:rPr lang="en-US" dirty="0"/>
              <a:t>with functional tasks on certain </a:t>
            </a:r>
            <a:r>
              <a:rPr lang="en-US" dirty="0" smtClean="0"/>
              <a:t>patients</a:t>
            </a:r>
          </a:p>
          <a:p>
            <a:pPr lvl="1">
              <a:spcAft>
                <a:spcPts val="0"/>
              </a:spcAft>
            </a:pPr>
            <a:r>
              <a:rPr lang="en-US" dirty="0" smtClean="0"/>
              <a:t>Some patients with </a:t>
            </a:r>
            <a:r>
              <a:rPr lang="en-US" dirty="0"/>
              <a:t>cognitive impairments, ROM, or mobility </a:t>
            </a:r>
            <a:r>
              <a:rPr lang="en-US" dirty="0" smtClean="0"/>
              <a:t>limitations have problems with MMT</a:t>
            </a:r>
          </a:p>
          <a:p>
            <a:pPr>
              <a:spcAft>
                <a:spcPts val="0"/>
              </a:spcAft>
            </a:pPr>
            <a:r>
              <a:rPr lang="en-US" sz="2800" dirty="0" smtClean="0"/>
              <a:t>Functional testing for muscle strength:</a:t>
            </a:r>
          </a:p>
          <a:p>
            <a:pPr lvl="1">
              <a:spcAft>
                <a:spcPts val="0"/>
              </a:spcAft>
            </a:pPr>
            <a:r>
              <a:rPr lang="en-US" dirty="0" smtClean="0"/>
              <a:t>If </a:t>
            </a:r>
            <a:r>
              <a:rPr lang="en-US" dirty="0"/>
              <a:t>a patient is able to </a:t>
            </a:r>
            <a:r>
              <a:rPr lang="en-US" u="sng" dirty="0">
                <a:solidFill>
                  <a:srgbClr val="FF0000"/>
                </a:solidFill>
              </a:rPr>
              <a:t>stand up </a:t>
            </a:r>
            <a:r>
              <a:rPr lang="en-US" dirty="0"/>
              <a:t>from a chair </a:t>
            </a:r>
            <a:r>
              <a:rPr lang="en-US" u="sng" dirty="0">
                <a:solidFill>
                  <a:srgbClr val="FF0000"/>
                </a:solidFill>
              </a:rPr>
              <a:t>without the use of his or her arms</a:t>
            </a:r>
            <a:r>
              <a:rPr lang="en-US" dirty="0"/>
              <a:t>, it is safe to assume that strength </a:t>
            </a:r>
            <a:r>
              <a:rPr lang="en-US" dirty="0" smtClean="0"/>
              <a:t>on </a:t>
            </a:r>
            <a:r>
              <a:rPr lang="en-US" dirty="0"/>
              <a:t>the quadriceps is at </a:t>
            </a:r>
            <a:r>
              <a:rPr lang="en-US" dirty="0" smtClean="0"/>
              <a:t>least 4</a:t>
            </a:r>
            <a:endParaRPr lang="en-US" dirty="0"/>
          </a:p>
        </p:txBody>
      </p:sp>
    </p:spTree>
    <p:extLst>
      <p:ext uri="{BB962C8B-B14F-4D97-AF65-F5344CB8AC3E}">
        <p14:creationId xmlns:p14="http://schemas.microsoft.com/office/powerpoint/2010/main" val="41198903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MRC (Medical Research Council) sum score</a:t>
            </a:r>
            <a:endParaRPr lang="en-US" dirty="0"/>
          </a:p>
        </p:txBody>
      </p:sp>
      <p:sp>
        <p:nvSpPr>
          <p:cNvPr id="3" name="Content Placeholder 2"/>
          <p:cNvSpPr>
            <a:spLocks noGrp="1"/>
          </p:cNvSpPr>
          <p:nvPr>
            <p:ph idx="1"/>
          </p:nvPr>
        </p:nvSpPr>
        <p:spPr/>
        <p:txBody>
          <a:bodyPr/>
          <a:lstStyle/>
          <a:p>
            <a:pPr>
              <a:spcAft>
                <a:spcPts val="0"/>
              </a:spcAft>
            </a:pPr>
            <a:r>
              <a:rPr lang="en-US" dirty="0" smtClean="0"/>
              <a:t>Quantify </a:t>
            </a:r>
            <a:r>
              <a:rPr lang="en-US" dirty="0" smtClean="0">
                <a:solidFill>
                  <a:srgbClr val="FF0000"/>
                </a:solidFill>
              </a:rPr>
              <a:t>global muscle strength </a:t>
            </a:r>
          </a:p>
          <a:p>
            <a:pPr lvl="1">
              <a:spcAft>
                <a:spcPts val="0"/>
              </a:spcAft>
            </a:pPr>
            <a:r>
              <a:rPr lang="en-US" dirty="0" smtClean="0"/>
              <a:t>3 muscle groups in UE (shoulder abduction, wrist extension, grip strength) </a:t>
            </a:r>
          </a:p>
          <a:p>
            <a:pPr lvl="1">
              <a:spcAft>
                <a:spcPts val="0"/>
              </a:spcAft>
            </a:pPr>
            <a:r>
              <a:rPr lang="en-US" dirty="0" smtClean="0"/>
              <a:t>3 muscle groups in LE (hip flexion, knee extension, ankle dorsiflexion)</a:t>
            </a:r>
          </a:p>
          <a:p>
            <a:pPr lvl="1">
              <a:spcAft>
                <a:spcPts val="0"/>
              </a:spcAft>
            </a:pPr>
            <a:r>
              <a:rPr lang="en-US" dirty="0" smtClean="0"/>
              <a:t>Score between </a:t>
            </a:r>
            <a:r>
              <a:rPr lang="en-US" b="1" dirty="0" smtClean="0"/>
              <a:t>0</a:t>
            </a:r>
            <a:r>
              <a:rPr lang="en-US" dirty="0" smtClean="0"/>
              <a:t> (no muscle movement) and </a:t>
            </a:r>
            <a:r>
              <a:rPr lang="en-US" b="1" dirty="0" smtClean="0"/>
              <a:t>5</a:t>
            </a:r>
            <a:r>
              <a:rPr lang="en-US" dirty="0" smtClean="0"/>
              <a:t> (normal strength) for each muscle group</a:t>
            </a:r>
          </a:p>
          <a:p>
            <a:pPr lvl="1">
              <a:spcAft>
                <a:spcPts val="0"/>
              </a:spcAft>
            </a:pPr>
            <a:r>
              <a:rPr lang="en-US" dirty="0" smtClean="0"/>
              <a:t>A maximum total score of </a:t>
            </a:r>
            <a:r>
              <a:rPr lang="en-US" b="1" dirty="0" smtClean="0"/>
              <a:t>60</a:t>
            </a:r>
          </a:p>
          <a:p>
            <a:pPr>
              <a:spcAft>
                <a:spcPts val="0"/>
              </a:spcAft>
            </a:pPr>
            <a:r>
              <a:rPr lang="en-US" dirty="0" smtClean="0"/>
              <a:t>Reliable and valid too for </a:t>
            </a:r>
            <a:r>
              <a:rPr lang="en-US" dirty="0" smtClean="0">
                <a:solidFill>
                  <a:srgbClr val="FF0000"/>
                </a:solidFill>
              </a:rPr>
              <a:t>critically ill patients</a:t>
            </a:r>
          </a:p>
          <a:p>
            <a:pPr lvl="1">
              <a:spcAft>
                <a:spcPts val="0"/>
              </a:spcAft>
            </a:pPr>
            <a:r>
              <a:rPr lang="en-US" dirty="0" smtClean="0"/>
              <a:t>Severe weakness score &lt; 36</a:t>
            </a:r>
          </a:p>
          <a:p>
            <a:pPr lvl="1">
              <a:spcAft>
                <a:spcPts val="0"/>
              </a:spcAft>
            </a:pPr>
            <a:r>
              <a:rPr lang="en-US" dirty="0" smtClean="0"/>
              <a:t>Significant weakness &lt;48</a:t>
            </a:r>
            <a:endParaRPr lang="en-US" dirty="0"/>
          </a:p>
        </p:txBody>
      </p:sp>
    </p:spTree>
    <p:extLst>
      <p:ext uri="{BB962C8B-B14F-4D97-AF65-F5344CB8AC3E}">
        <p14:creationId xmlns:p14="http://schemas.microsoft.com/office/powerpoint/2010/main" val="1089960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Evaluation</a:t>
            </a:r>
            <a:endParaRPr lang="en-US" dirty="0"/>
          </a:p>
        </p:txBody>
      </p:sp>
      <p:sp>
        <p:nvSpPr>
          <p:cNvPr id="3" name="Content Placeholder 2"/>
          <p:cNvSpPr>
            <a:spLocks noGrp="1"/>
          </p:cNvSpPr>
          <p:nvPr>
            <p:ph idx="1"/>
          </p:nvPr>
        </p:nvSpPr>
        <p:spPr/>
        <p:txBody>
          <a:bodyPr/>
          <a:lstStyle/>
          <a:p>
            <a:r>
              <a:rPr lang="en-US" sz="3200" dirty="0" smtClean="0"/>
              <a:t>Purpose</a:t>
            </a:r>
          </a:p>
          <a:p>
            <a:pPr lvl="1"/>
            <a:r>
              <a:rPr lang="en-US" sz="2800" dirty="0" smtClean="0"/>
              <a:t>To indicate which deficiencies in function are present</a:t>
            </a:r>
          </a:p>
          <a:p>
            <a:pPr lvl="1"/>
            <a:r>
              <a:rPr lang="en-US" sz="2800" dirty="0" smtClean="0"/>
              <a:t>To identify the impairments most associated with the current level of function and which may be remediated</a:t>
            </a:r>
          </a:p>
          <a:p>
            <a:r>
              <a:rPr lang="en-US" sz="3200" dirty="0" smtClean="0"/>
              <a:t>Consider quality of data, likelihood of error, and the risk to the patient when evaluating the meaning of the data</a:t>
            </a:r>
          </a:p>
          <a:p>
            <a:endParaRPr lang="en-US" sz="3200" dirty="0"/>
          </a:p>
        </p:txBody>
      </p:sp>
    </p:spTree>
    <p:extLst>
      <p:ext uri="{BB962C8B-B14F-4D97-AF65-F5344CB8AC3E}">
        <p14:creationId xmlns:p14="http://schemas.microsoft.com/office/powerpoint/2010/main" val="37952549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Frailty</a:t>
            </a:r>
            <a:endParaRPr lang="en-US" dirty="0"/>
          </a:p>
        </p:txBody>
      </p:sp>
      <p:sp>
        <p:nvSpPr>
          <p:cNvPr id="5" name="Content Placeholder 4"/>
          <p:cNvSpPr>
            <a:spLocks noGrp="1"/>
          </p:cNvSpPr>
          <p:nvPr>
            <p:ph idx="1"/>
          </p:nvPr>
        </p:nvSpPr>
        <p:spPr/>
        <p:txBody>
          <a:bodyPr/>
          <a:lstStyle/>
          <a:p>
            <a:r>
              <a:rPr lang="en-US" dirty="0" smtClean="0">
                <a:solidFill>
                  <a:srgbClr val="FF0000"/>
                </a:solidFill>
              </a:rPr>
              <a:t>NOT</a:t>
            </a:r>
            <a:r>
              <a:rPr lang="en-US" dirty="0" smtClean="0"/>
              <a:t> a disease or a characterization that differentiate disability or old age</a:t>
            </a:r>
          </a:p>
          <a:p>
            <a:r>
              <a:rPr lang="en-US" dirty="0" smtClean="0"/>
              <a:t>A combination of a variety of medical problems or conditions</a:t>
            </a:r>
          </a:p>
          <a:p>
            <a:r>
              <a:rPr lang="en-US" dirty="0" smtClean="0"/>
              <a:t>A biological syndrome of </a:t>
            </a:r>
            <a:r>
              <a:rPr lang="en-US" dirty="0" smtClean="0">
                <a:solidFill>
                  <a:srgbClr val="FF0000"/>
                </a:solidFill>
              </a:rPr>
              <a:t>decreased reserve and resistance to stressors </a:t>
            </a:r>
          </a:p>
          <a:p>
            <a:r>
              <a:rPr lang="en-US" dirty="0" smtClean="0"/>
              <a:t>Resulting from cumulative declines across multiple physiological systems </a:t>
            </a:r>
          </a:p>
          <a:p>
            <a:r>
              <a:rPr lang="en-US" dirty="0" smtClean="0"/>
              <a:t>Cause </a:t>
            </a:r>
            <a:r>
              <a:rPr lang="en-US" dirty="0" smtClean="0">
                <a:solidFill>
                  <a:srgbClr val="FF0000"/>
                </a:solidFill>
              </a:rPr>
              <a:t>vulnerability to adverse outcomes</a:t>
            </a:r>
          </a:p>
          <a:p>
            <a:endParaRPr lang="en-US" dirty="0" smtClean="0"/>
          </a:p>
          <a:p>
            <a:endParaRPr lang="en-US" dirty="0"/>
          </a:p>
        </p:txBody>
      </p:sp>
    </p:spTree>
    <p:extLst>
      <p:ext uri="{BB962C8B-B14F-4D97-AF65-F5344CB8AC3E}">
        <p14:creationId xmlns:p14="http://schemas.microsoft.com/office/powerpoint/2010/main" val="31509271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Impairments as related to function</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1752600" y="1600200"/>
            <a:ext cx="5029200" cy="5029200"/>
          </a:xfrm>
          <a:prstGeom prst="rect">
            <a:avLst/>
          </a:prstGeom>
          <a:noFill/>
          <a:ln w="9525">
            <a:noFill/>
            <a:miter lim="800000"/>
            <a:headEnd/>
            <a:tailEnd/>
          </a:ln>
        </p:spPr>
      </p:pic>
    </p:spTree>
    <p:extLst>
      <p:ext uri="{BB962C8B-B14F-4D97-AF65-F5344CB8AC3E}">
        <p14:creationId xmlns:p14="http://schemas.microsoft.com/office/powerpoint/2010/main" val="3097307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rot="200011">
            <a:off x="178689" y="284250"/>
            <a:ext cx="8755737" cy="6400800"/>
          </a:xfrm>
          <a:prstGeom prst="rect">
            <a:avLst/>
          </a:prstGeom>
          <a:noFill/>
          <a:ln w="9525">
            <a:noFill/>
            <a:miter lim="800000"/>
            <a:headEnd/>
            <a:tailEnd/>
          </a:ln>
        </p:spPr>
      </p:pic>
    </p:spTree>
    <p:extLst>
      <p:ext uri="{BB962C8B-B14F-4D97-AF65-F5344CB8AC3E}">
        <p14:creationId xmlns:p14="http://schemas.microsoft.com/office/powerpoint/2010/main" val="1754123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2" cstate="print"/>
          <a:srcRect t="5357" b="5748"/>
          <a:stretch/>
        </p:blipFill>
        <p:spPr bwMode="auto">
          <a:xfrm rot="169317">
            <a:off x="1363888" y="394226"/>
            <a:ext cx="7086600" cy="6023268"/>
          </a:xfrm>
          <a:prstGeom prst="rect">
            <a:avLst/>
          </a:prstGeom>
          <a:noFill/>
          <a:ln w="9525">
            <a:noFill/>
            <a:miter lim="800000"/>
            <a:headEnd/>
            <a:tailEnd/>
          </a:ln>
        </p:spPr>
      </p:pic>
    </p:spTree>
    <p:extLst>
      <p:ext uri="{BB962C8B-B14F-4D97-AF65-F5344CB8AC3E}">
        <p14:creationId xmlns:p14="http://schemas.microsoft.com/office/powerpoint/2010/main" val="165560865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57200" y="533400"/>
            <a:ext cx="8305800" cy="5855406"/>
            <a:chOff x="457200" y="533400"/>
            <a:chExt cx="8305800" cy="5855406"/>
          </a:xfrm>
        </p:grpSpPr>
        <p:pic>
          <p:nvPicPr>
            <p:cNvPr id="3074" name="Picture 2"/>
            <p:cNvPicPr>
              <a:picLocks noChangeAspect="1" noChangeArrowheads="1"/>
            </p:cNvPicPr>
            <p:nvPr/>
          </p:nvPicPr>
          <p:blipFill rotWithShape="1">
            <a:blip r:embed="rId2" cstate="print"/>
            <a:srcRect r="2174"/>
            <a:stretch/>
          </p:blipFill>
          <p:spPr bwMode="auto">
            <a:xfrm>
              <a:off x="457200" y="685800"/>
              <a:ext cx="8229600" cy="5703006"/>
            </a:xfrm>
            <a:prstGeom prst="rect">
              <a:avLst/>
            </a:prstGeom>
            <a:noFill/>
            <a:ln w="9525">
              <a:noFill/>
              <a:miter lim="800000"/>
              <a:headEnd/>
              <a:tailEnd/>
            </a:ln>
          </p:spPr>
        </p:pic>
        <p:sp>
          <p:nvSpPr>
            <p:cNvPr id="2" name="Rectangle 1"/>
            <p:cNvSpPr/>
            <p:nvPr/>
          </p:nvSpPr>
          <p:spPr>
            <a:xfrm>
              <a:off x="8229600" y="533400"/>
              <a:ext cx="533400" cy="29419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316725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cstate="print"/>
          <a:srcRect l="6200" r="3610" b="13665"/>
          <a:stretch/>
        </p:blipFill>
        <p:spPr bwMode="auto">
          <a:xfrm>
            <a:off x="298175" y="609600"/>
            <a:ext cx="8527774" cy="5526156"/>
          </a:xfrm>
          <a:prstGeom prst="rect">
            <a:avLst/>
          </a:prstGeom>
          <a:noFill/>
          <a:ln w="9525">
            <a:noFill/>
            <a:miter lim="800000"/>
            <a:headEnd/>
            <a:tailEnd/>
          </a:ln>
        </p:spPr>
      </p:pic>
    </p:spTree>
    <p:extLst>
      <p:ext uri="{BB962C8B-B14F-4D97-AF65-F5344CB8AC3E}">
        <p14:creationId xmlns:p14="http://schemas.microsoft.com/office/powerpoint/2010/main" val="40325711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3" cstate="print"/>
          <a:srcRect b="10105"/>
          <a:stretch/>
        </p:blipFill>
        <p:spPr bwMode="auto">
          <a:xfrm>
            <a:off x="533400" y="238541"/>
            <a:ext cx="8229600" cy="6341164"/>
          </a:xfrm>
          <a:prstGeom prst="rect">
            <a:avLst/>
          </a:prstGeom>
          <a:noFill/>
          <a:ln w="9525">
            <a:noFill/>
            <a:miter lim="800000"/>
            <a:headEnd/>
            <a:tailEnd/>
          </a:ln>
        </p:spPr>
      </p:pic>
    </p:spTree>
    <p:extLst>
      <p:ext uri="{BB962C8B-B14F-4D97-AF65-F5344CB8AC3E}">
        <p14:creationId xmlns:p14="http://schemas.microsoft.com/office/powerpoint/2010/main" val="212237919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ICU acquired weakness</a:t>
            </a:r>
            <a:endParaRPr lang="en-US" dirty="0"/>
          </a:p>
        </p:txBody>
      </p:sp>
      <p:sp>
        <p:nvSpPr>
          <p:cNvPr id="5" name="Content Placeholder 4"/>
          <p:cNvSpPr>
            <a:spLocks noGrp="1"/>
          </p:cNvSpPr>
          <p:nvPr>
            <p:ph idx="1"/>
          </p:nvPr>
        </p:nvSpPr>
        <p:spPr/>
        <p:txBody>
          <a:bodyPr/>
          <a:lstStyle/>
          <a:p>
            <a:pPr>
              <a:lnSpc>
                <a:spcPct val="90000"/>
              </a:lnSpc>
              <a:spcAft>
                <a:spcPts val="0"/>
              </a:spcAft>
            </a:pPr>
            <a:r>
              <a:rPr lang="en-US" dirty="0" smtClean="0"/>
              <a:t>Minimal </a:t>
            </a:r>
            <a:r>
              <a:rPr lang="en-US" dirty="0"/>
              <a:t>criteria for diagnosing </a:t>
            </a:r>
            <a:r>
              <a:rPr lang="en-US" dirty="0" smtClean="0"/>
              <a:t>ICU-acquired weakness = </a:t>
            </a:r>
            <a:r>
              <a:rPr lang="en-US" dirty="0"/>
              <a:t>1, 2, 3 or 4, </a:t>
            </a:r>
            <a:r>
              <a:rPr lang="en-US" dirty="0" smtClean="0"/>
              <a:t>5</a:t>
            </a:r>
            <a:endParaRPr lang="en-US" dirty="0"/>
          </a:p>
          <a:p>
            <a:pPr marL="914400" lvl="1" indent="-514350">
              <a:lnSpc>
                <a:spcPct val="90000"/>
              </a:lnSpc>
              <a:spcAft>
                <a:spcPts val="0"/>
              </a:spcAft>
              <a:buFont typeface="+mj-lt"/>
              <a:buAutoNum type="arabicPeriod"/>
            </a:pPr>
            <a:r>
              <a:rPr lang="en-US" dirty="0" smtClean="0"/>
              <a:t>“</a:t>
            </a:r>
            <a:r>
              <a:rPr lang="en-US" dirty="0"/>
              <a:t>Generalized weakness developing after the onset of critical illness</a:t>
            </a:r>
          </a:p>
          <a:p>
            <a:pPr marL="914400" lvl="1" indent="-514350">
              <a:lnSpc>
                <a:spcPct val="90000"/>
              </a:lnSpc>
              <a:spcAft>
                <a:spcPts val="0"/>
              </a:spcAft>
              <a:buFont typeface="+mj-lt"/>
              <a:buAutoNum type="arabicPeriod"/>
            </a:pPr>
            <a:r>
              <a:rPr lang="en-US" dirty="0" smtClean="0"/>
              <a:t>Weakness </a:t>
            </a:r>
            <a:r>
              <a:rPr lang="en-US" dirty="0"/>
              <a:t>is diffuse (involving both proximal and distal muscles), symmetric, flaccid, and generally spares cranial nerves </a:t>
            </a:r>
            <a:endParaRPr lang="en-US" dirty="0" smtClean="0"/>
          </a:p>
          <a:p>
            <a:pPr marL="914400" lvl="1" indent="-514350">
              <a:lnSpc>
                <a:spcPct val="90000"/>
              </a:lnSpc>
              <a:spcAft>
                <a:spcPts val="0"/>
              </a:spcAft>
              <a:buFont typeface="+mj-lt"/>
              <a:buAutoNum type="arabicPeriod"/>
            </a:pPr>
            <a:r>
              <a:rPr lang="en-US" dirty="0" smtClean="0"/>
              <a:t>MRC </a:t>
            </a:r>
            <a:r>
              <a:rPr lang="en-US" dirty="0"/>
              <a:t>sum score &lt;48 or mean MRC score, 4 in all testable muscle groups noted on </a:t>
            </a:r>
            <a:r>
              <a:rPr lang="en-US" u="sng" dirty="0"/>
              <a:t>&lt;</a:t>
            </a:r>
            <a:r>
              <a:rPr lang="en-US" dirty="0"/>
              <a:t>2 occasions separated &gt;24 hours </a:t>
            </a:r>
          </a:p>
          <a:p>
            <a:pPr marL="914400" lvl="1" indent="-514350">
              <a:lnSpc>
                <a:spcPct val="90000"/>
              </a:lnSpc>
              <a:spcAft>
                <a:spcPts val="0"/>
              </a:spcAft>
              <a:buFont typeface="+mj-lt"/>
              <a:buAutoNum type="arabicPeriod"/>
            </a:pPr>
            <a:r>
              <a:rPr lang="en-US" dirty="0" smtClean="0"/>
              <a:t>Dependence </a:t>
            </a:r>
            <a:r>
              <a:rPr lang="en-US" dirty="0"/>
              <a:t>on mechanical ventilation</a:t>
            </a:r>
          </a:p>
          <a:p>
            <a:pPr marL="914400" lvl="1" indent="-514350">
              <a:lnSpc>
                <a:spcPct val="90000"/>
              </a:lnSpc>
              <a:spcAft>
                <a:spcPts val="0"/>
              </a:spcAft>
              <a:buFont typeface="+mj-lt"/>
              <a:buAutoNum type="arabicPeriod"/>
            </a:pPr>
            <a:r>
              <a:rPr lang="en-US" dirty="0" smtClean="0"/>
              <a:t>Cause </a:t>
            </a:r>
            <a:r>
              <a:rPr lang="en-US" dirty="0"/>
              <a:t>of weakness not related to the underlying critical illness has been </a:t>
            </a:r>
            <a:r>
              <a:rPr lang="en-US" dirty="0" smtClean="0"/>
              <a:t>excluded</a:t>
            </a:r>
            <a:endParaRPr lang="en-US" dirty="0"/>
          </a:p>
        </p:txBody>
      </p:sp>
    </p:spTree>
    <p:extLst>
      <p:ext uri="{BB962C8B-B14F-4D97-AF65-F5344CB8AC3E}">
        <p14:creationId xmlns:p14="http://schemas.microsoft.com/office/powerpoint/2010/main" val="16576915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 criteria of UTI in nursing home residents</a:t>
            </a:r>
            <a:endParaRPr lang="en-US" dirty="0"/>
          </a:p>
        </p:txBody>
      </p:sp>
      <p:sp>
        <p:nvSpPr>
          <p:cNvPr id="3" name="Content Placeholder 2"/>
          <p:cNvSpPr>
            <a:spLocks noGrp="1"/>
          </p:cNvSpPr>
          <p:nvPr>
            <p:ph idx="1"/>
          </p:nvPr>
        </p:nvSpPr>
        <p:spPr/>
        <p:txBody>
          <a:bodyPr/>
          <a:lstStyle/>
          <a:p>
            <a:pPr>
              <a:spcAft>
                <a:spcPts val="0"/>
              </a:spcAft>
            </a:pPr>
            <a:r>
              <a:rPr lang="en-US" dirty="0" smtClean="0"/>
              <a:t>Nursing home residents without a catheter </a:t>
            </a:r>
          </a:p>
          <a:p>
            <a:pPr lvl="1">
              <a:spcAft>
                <a:spcPts val="0"/>
              </a:spcAft>
            </a:pPr>
            <a:r>
              <a:rPr lang="en-US" sz="2600" dirty="0" smtClean="0"/>
              <a:t> 3+: (1) a fever &gt; 100.4°F or greater (2) new or change in burning of urination, frequency, or urgency (3) new flank or </a:t>
            </a:r>
            <a:r>
              <a:rPr lang="en-US" sz="2600" dirty="0" err="1" smtClean="0"/>
              <a:t>suprapubic</a:t>
            </a:r>
            <a:r>
              <a:rPr lang="en-US" sz="2600" dirty="0" smtClean="0"/>
              <a:t> pain (4) change in color, consistency, or cloudiness of urine (5) change in mental or functional status. </a:t>
            </a:r>
          </a:p>
          <a:p>
            <a:pPr>
              <a:spcAft>
                <a:spcPts val="0"/>
              </a:spcAft>
            </a:pPr>
            <a:r>
              <a:rPr lang="en-US" dirty="0" smtClean="0"/>
              <a:t>Nursing home residents with catheters</a:t>
            </a:r>
          </a:p>
          <a:p>
            <a:pPr lvl="1">
              <a:spcAft>
                <a:spcPts val="0"/>
              </a:spcAft>
            </a:pPr>
            <a:r>
              <a:rPr lang="en-US" sz="2600" dirty="0" smtClean="0"/>
              <a:t>2+: (1) fever as noted earlier (2) new flank or </a:t>
            </a:r>
            <a:r>
              <a:rPr lang="en-US" sz="2600" dirty="0" err="1" smtClean="0"/>
              <a:t>suprapubic</a:t>
            </a:r>
            <a:r>
              <a:rPr lang="en-US" sz="2600" dirty="0" smtClean="0"/>
              <a:t> pain (3) change in presence of urine (4) change in mentation or functional status</a:t>
            </a:r>
          </a:p>
          <a:p>
            <a:pPr lvl="1">
              <a:spcAft>
                <a:spcPts val="0"/>
              </a:spcAft>
            </a:pPr>
            <a:endParaRPr lang="en-US" dirty="0"/>
          </a:p>
        </p:txBody>
      </p:sp>
    </p:spTree>
    <p:extLst>
      <p:ext uri="{BB962C8B-B14F-4D97-AF65-F5344CB8AC3E}">
        <p14:creationId xmlns:p14="http://schemas.microsoft.com/office/powerpoint/2010/main" val="36278014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Dehydration</a:t>
            </a:r>
            <a:endParaRPr lang="en-US" dirty="0"/>
          </a:p>
        </p:txBody>
      </p:sp>
      <p:sp>
        <p:nvSpPr>
          <p:cNvPr id="3" name="Content Placeholder 2"/>
          <p:cNvSpPr>
            <a:spLocks noGrp="1"/>
          </p:cNvSpPr>
          <p:nvPr>
            <p:ph idx="1"/>
          </p:nvPr>
        </p:nvSpPr>
        <p:spPr/>
        <p:txBody>
          <a:bodyPr/>
          <a:lstStyle/>
          <a:p>
            <a:pPr>
              <a:spcAft>
                <a:spcPts val="0"/>
              </a:spcAft>
            </a:pPr>
            <a:r>
              <a:rPr lang="en-US" dirty="0" smtClean="0"/>
              <a:t>Account for nearly </a:t>
            </a:r>
            <a:r>
              <a:rPr lang="en-US" dirty="0"/>
              <a:t>40% of all hospitalization admissions in older </a:t>
            </a:r>
            <a:r>
              <a:rPr lang="en-US" dirty="0" smtClean="0"/>
              <a:t>adults.</a:t>
            </a:r>
          </a:p>
          <a:p>
            <a:pPr>
              <a:spcAft>
                <a:spcPts val="0"/>
              </a:spcAft>
            </a:pPr>
            <a:r>
              <a:rPr lang="en-US" dirty="0" smtClean="0"/>
              <a:t>Older adults are susceptible to dehydration because</a:t>
            </a:r>
          </a:p>
          <a:p>
            <a:pPr lvl="1">
              <a:spcAft>
                <a:spcPts val="0"/>
              </a:spcAft>
            </a:pPr>
            <a:r>
              <a:rPr lang="en-US" dirty="0" smtClean="0"/>
              <a:t>a </a:t>
            </a:r>
            <a:r>
              <a:rPr lang="en-US" u="sng" dirty="0">
                <a:solidFill>
                  <a:srgbClr val="FF0000"/>
                </a:solidFill>
              </a:rPr>
              <a:t>blunted thirst </a:t>
            </a:r>
            <a:r>
              <a:rPr lang="en-US" u="sng" dirty="0" smtClean="0">
                <a:solidFill>
                  <a:srgbClr val="FF0000"/>
                </a:solidFill>
              </a:rPr>
              <a:t>mechanism</a:t>
            </a:r>
          </a:p>
          <a:p>
            <a:pPr lvl="1">
              <a:spcAft>
                <a:spcPts val="0"/>
              </a:spcAft>
            </a:pPr>
            <a:r>
              <a:rPr lang="en-US" dirty="0" smtClean="0"/>
              <a:t>a </a:t>
            </a:r>
            <a:r>
              <a:rPr lang="en-US" u="sng" dirty="0">
                <a:solidFill>
                  <a:srgbClr val="FF0000"/>
                </a:solidFill>
              </a:rPr>
              <a:t>reduction in total body fluid</a:t>
            </a:r>
            <a:r>
              <a:rPr lang="en-US" dirty="0">
                <a:solidFill>
                  <a:srgbClr val="FF0000"/>
                </a:solidFill>
              </a:rPr>
              <a:t> </a:t>
            </a:r>
            <a:r>
              <a:rPr lang="en-US" dirty="0"/>
              <a:t>with the reduction in muscle mass and </a:t>
            </a:r>
            <a:r>
              <a:rPr lang="en-US" u="sng" dirty="0">
                <a:solidFill>
                  <a:srgbClr val="FF0000"/>
                </a:solidFill>
              </a:rPr>
              <a:t>an increase in body </a:t>
            </a:r>
            <a:r>
              <a:rPr lang="en-US" u="sng" dirty="0" smtClean="0">
                <a:solidFill>
                  <a:srgbClr val="FF0000"/>
                </a:solidFill>
              </a:rPr>
              <a:t>fat</a:t>
            </a:r>
          </a:p>
          <a:p>
            <a:pPr lvl="1">
              <a:spcAft>
                <a:spcPts val="0"/>
              </a:spcAft>
            </a:pPr>
            <a:r>
              <a:rPr lang="en-US" dirty="0" smtClean="0"/>
              <a:t>a </a:t>
            </a:r>
            <a:r>
              <a:rPr lang="en-US" dirty="0"/>
              <a:t>decrease in </a:t>
            </a:r>
            <a:r>
              <a:rPr lang="en-US" u="sng" dirty="0">
                <a:solidFill>
                  <a:srgbClr val="FF0000"/>
                </a:solidFill>
              </a:rPr>
              <a:t>renal function </a:t>
            </a:r>
            <a:r>
              <a:rPr lang="en-US" dirty="0"/>
              <a:t>that concentrates the urine prevents the body from retaining enough fluid to avert dehydration</a:t>
            </a:r>
            <a:r>
              <a:rPr lang="en-US" dirty="0" smtClean="0"/>
              <a:t>.</a:t>
            </a:r>
          </a:p>
          <a:p>
            <a:pPr lvl="1">
              <a:spcAft>
                <a:spcPts val="0"/>
              </a:spcAft>
            </a:pPr>
            <a:r>
              <a:rPr lang="en-US" dirty="0" smtClean="0"/>
              <a:t>comorbidities</a:t>
            </a:r>
            <a:endParaRPr lang="en-US" dirty="0"/>
          </a:p>
        </p:txBody>
      </p:sp>
    </p:spTree>
    <p:extLst>
      <p:ext uri="{BB962C8B-B14F-4D97-AF65-F5344CB8AC3E}">
        <p14:creationId xmlns:p14="http://schemas.microsoft.com/office/powerpoint/2010/main" val="369820833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Type of dehydration</a:t>
            </a:r>
            <a:endParaRPr lang="en-US" dirty="0"/>
          </a:p>
        </p:txBody>
      </p:sp>
      <p:sp>
        <p:nvSpPr>
          <p:cNvPr id="3" name="Content Placeholder 2"/>
          <p:cNvSpPr>
            <a:spLocks noGrp="1"/>
          </p:cNvSpPr>
          <p:nvPr>
            <p:ph idx="1"/>
          </p:nvPr>
        </p:nvSpPr>
        <p:spPr/>
        <p:txBody>
          <a:bodyPr/>
          <a:lstStyle/>
          <a:p>
            <a:pPr>
              <a:spcAft>
                <a:spcPts val="0"/>
              </a:spcAft>
            </a:pPr>
            <a:r>
              <a:rPr lang="en-US" sz="2800" dirty="0" smtClean="0"/>
              <a:t>Hypertonic dehydration</a:t>
            </a:r>
          </a:p>
          <a:p>
            <a:pPr lvl="1">
              <a:spcAft>
                <a:spcPts val="0"/>
              </a:spcAft>
            </a:pPr>
            <a:r>
              <a:rPr lang="en-US" dirty="0" smtClean="0"/>
              <a:t>Water loss &gt; Sodium loss</a:t>
            </a:r>
          </a:p>
          <a:p>
            <a:pPr lvl="1">
              <a:spcAft>
                <a:spcPts val="0"/>
              </a:spcAft>
            </a:pPr>
            <a:r>
              <a:rPr lang="en-US" dirty="0" smtClean="0"/>
              <a:t>Common in presence of infection or exposure to hot environmental temperatures</a:t>
            </a:r>
          </a:p>
          <a:p>
            <a:pPr>
              <a:spcAft>
                <a:spcPts val="0"/>
              </a:spcAft>
            </a:pPr>
            <a:r>
              <a:rPr lang="en-US" sz="2800" dirty="0" smtClean="0"/>
              <a:t>Isotonic dehydration</a:t>
            </a:r>
          </a:p>
          <a:p>
            <a:pPr lvl="1">
              <a:spcAft>
                <a:spcPts val="0"/>
              </a:spcAft>
            </a:pPr>
            <a:r>
              <a:rPr lang="en-US" dirty="0" smtClean="0"/>
              <a:t>Water loss = Sodium loss</a:t>
            </a:r>
          </a:p>
          <a:p>
            <a:pPr lvl="1">
              <a:spcAft>
                <a:spcPts val="0"/>
              </a:spcAft>
            </a:pPr>
            <a:r>
              <a:rPr lang="en-US" dirty="0" smtClean="0"/>
              <a:t>vomiting and diarrhea</a:t>
            </a:r>
          </a:p>
          <a:p>
            <a:pPr>
              <a:spcAft>
                <a:spcPts val="0"/>
              </a:spcAft>
            </a:pPr>
            <a:r>
              <a:rPr lang="en-US" sz="2800" u="sng" dirty="0" smtClean="0">
                <a:solidFill>
                  <a:srgbClr val="FF0000"/>
                </a:solidFill>
              </a:rPr>
              <a:t>Hypotonic dehydration (*Most common type)</a:t>
            </a:r>
          </a:p>
          <a:p>
            <a:pPr lvl="1">
              <a:spcAft>
                <a:spcPts val="0"/>
              </a:spcAft>
            </a:pPr>
            <a:r>
              <a:rPr lang="en-US" dirty="0" smtClean="0"/>
              <a:t>Water loss &lt; Sodium loss</a:t>
            </a:r>
          </a:p>
          <a:p>
            <a:pPr lvl="1">
              <a:spcAft>
                <a:spcPts val="0"/>
              </a:spcAft>
            </a:pPr>
            <a:r>
              <a:rPr lang="en-US" dirty="0"/>
              <a:t>U</a:t>
            </a:r>
            <a:r>
              <a:rPr lang="en-US" dirty="0" smtClean="0"/>
              <a:t>se of diuretics (e.g. </a:t>
            </a:r>
            <a:r>
              <a:rPr lang="en-US" dirty="0" err="1" smtClean="0"/>
              <a:t>Diuril</a:t>
            </a:r>
            <a:r>
              <a:rPr lang="en-US" dirty="0" smtClean="0"/>
              <a:t>, Lasix)</a:t>
            </a:r>
            <a:endParaRPr lang="en-US" dirty="0"/>
          </a:p>
        </p:txBody>
      </p:sp>
    </p:spTree>
    <p:extLst>
      <p:ext uri="{BB962C8B-B14F-4D97-AF65-F5344CB8AC3E}">
        <p14:creationId xmlns:p14="http://schemas.microsoft.com/office/powerpoint/2010/main" val="33048967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Frailty</a:t>
            </a:r>
            <a:endParaRPr lang="en-US" dirty="0"/>
          </a:p>
        </p:txBody>
      </p:sp>
      <p:sp>
        <p:nvSpPr>
          <p:cNvPr id="3" name="Content Placeholder 2"/>
          <p:cNvSpPr>
            <a:spLocks noGrp="1"/>
          </p:cNvSpPr>
          <p:nvPr>
            <p:ph idx="1"/>
          </p:nvPr>
        </p:nvSpPr>
        <p:spPr/>
        <p:txBody>
          <a:bodyPr/>
          <a:lstStyle/>
          <a:p>
            <a:r>
              <a:rPr lang="en-US" dirty="0"/>
              <a:t>Cognitive impairment should be included in the definition of frailty</a:t>
            </a:r>
          </a:p>
          <a:p>
            <a:pPr lvl="1"/>
            <a:r>
              <a:rPr lang="en-US" sz="2800" dirty="0"/>
              <a:t>cognitive impairment was associated with chronic disability, long-term nursing home stay, and death</a:t>
            </a:r>
          </a:p>
          <a:p>
            <a:r>
              <a:rPr lang="en-US" dirty="0" smtClean="0">
                <a:solidFill>
                  <a:srgbClr val="FF0000"/>
                </a:solidFill>
              </a:rPr>
              <a:t>Frailty</a:t>
            </a:r>
            <a:r>
              <a:rPr lang="en-US" dirty="0" smtClean="0"/>
              <a:t> is associated with cardiovascular disease, low education and poverty, hospitalization, institutionalization, death, increased risk for falls, deteriorating mobility, and disability.</a:t>
            </a:r>
          </a:p>
        </p:txBody>
      </p:sp>
    </p:spTree>
    <p:extLst>
      <p:ext uri="{BB962C8B-B14F-4D97-AF65-F5344CB8AC3E}">
        <p14:creationId xmlns:p14="http://schemas.microsoft.com/office/powerpoint/2010/main" val="326239301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685800"/>
            <a:ext cx="8229600" cy="5331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170933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951" y="1229620"/>
            <a:ext cx="8229600" cy="4832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58742" y="323671"/>
            <a:ext cx="8128058" cy="830997"/>
          </a:xfrm>
          <a:prstGeom prst="rect">
            <a:avLst/>
          </a:prstGeom>
        </p:spPr>
        <p:txBody>
          <a:bodyPr wrap="square">
            <a:spAutoFit/>
          </a:bodyPr>
          <a:lstStyle/>
          <a:p>
            <a:r>
              <a:rPr lang="en-US" sz="2400" dirty="0" smtClean="0"/>
              <a:t>Metabolic syndrome: </a:t>
            </a:r>
            <a:r>
              <a:rPr lang="en-US" sz="2400" b="1" u="sng" dirty="0" smtClean="0">
                <a:solidFill>
                  <a:srgbClr val="FF0000"/>
                </a:solidFill>
              </a:rPr>
              <a:t>&gt;</a:t>
            </a:r>
            <a:r>
              <a:rPr lang="en-US" sz="2400" b="1" dirty="0" smtClean="0">
                <a:solidFill>
                  <a:srgbClr val="FF0000"/>
                </a:solidFill>
              </a:rPr>
              <a:t> </a:t>
            </a:r>
            <a:r>
              <a:rPr lang="en-US" sz="2400" b="1" dirty="0">
                <a:solidFill>
                  <a:srgbClr val="FF0000"/>
                </a:solidFill>
              </a:rPr>
              <a:t>3</a:t>
            </a:r>
            <a:r>
              <a:rPr lang="en-US" sz="2400" dirty="0">
                <a:solidFill>
                  <a:srgbClr val="FF0000"/>
                </a:solidFill>
              </a:rPr>
              <a:t> cardiovascular risk </a:t>
            </a:r>
            <a:r>
              <a:rPr lang="en-US" sz="2400" dirty="0" smtClean="0">
                <a:solidFill>
                  <a:srgbClr val="FF0000"/>
                </a:solidFill>
              </a:rPr>
              <a:t>factors associated with MI </a:t>
            </a:r>
          </a:p>
        </p:txBody>
      </p:sp>
      <p:sp>
        <p:nvSpPr>
          <p:cNvPr id="3" name="Rectangle 2"/>
          <p:cNvSpPr/>
          <p:nvPr/>
        </p:nvSpPr>
        <p:spPr>
          <a:xfrm>
            <a:off x="532951" y="6096000"/>
            <a:ext cx="7822534" cy="461665"/>
          </a:xfrm>
          <a:prstGeom prst="rect">
            <a:avLst/>
          </a:prstGeom>
        </p:spPr>
        <p:txBody>
          <a:bodyPr wrap="square">
            <a:spAutoFit/>
          </a:bodyPr>
          <a:lstStyle/>
          <a:p>
            <a:pPr algn="ctr"/>
            <a:r>
              <a:rPr lang="en-US" sz="2400" dirty="0" smtClean="0"/>
              <a:t>* specific </a:t>
            </a:r>
            <a:r>
              <a:rPr lang="en-US" sz="2400" dirty="0"/>
              <a:t>criteria which may differ according to </a:t>
            </a:r>
            <a:r>
              <a:rPr lang="en-US" sz="2400" dirty="0" smtClean="0"/>
              <a:t>source</a:t>
            </a:r>
            <a:endParaRPr lang="en-US" sz="2400" dirty="0"/>
          </a:p>
        </p:txBody>
      </p:sp>
    </p:spTree>
    <p:extLst>
      <p:ext uri="{BB962C8B-B14F-4D97-AF65-F5344CB8AC3E}">
        <p14:creationId xmlns:p14="http://schemas.microsoft.com/office/powerpoint/2010/main" val="22024959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a:t>Association of brain pathology with the progression of frailty in older </a:t>
            </a:r>
            <a:r>
              <a:rPr lang="en-US" dirty="0" smtClean="0"/>
              <a:t>adults</a:t>
            </a:r>
          </a:p>
        </p:txBody>
      </p:sp>
      <p:sp>
        <p:nvSpPr>
          <p:cNvPr id="7171" name="Content Placeholder 2"/>
          <p:cNvSpPr>
            <a:spLocks noGrp="1"/>
          </p:cNvSpPr>
          <p:nvPr>
            <p:ph idx="1"/>
          </p:nvPr>
        </p:nvSpPr>
        <p:spPr/>
        <p:txBody>
          <a:bodyPr/>
          <a:lstStyle/>
          <a:p>
            <a:r>
              <a:rPr lang="en-US" dirty="0" smtClean="0"/>
              <a:t>The </a:t>
            </a:r>
            <a:r>
              <a:rPr lang="en-US" dirty="0"/>
              <a:t>accumulation of common brain pathologies contributes to progressive physical frailty in old age</a:t>
            </a:r>
          </a:p>
          <a:p>
            <a:r>
              <a:rPr lang="en-US" dirty="0" smtClean="0"/>
              <a:t>The </a:t>
            </a:r>
            <a:r>
              <a:rPr lang="en-US" dirty="0"/>
              <a:t>presence of </a:t>
            </a:r>
            <a:r>
              <a:rPr lang="en-US" dirty="0" err="1"/>
              <a:t>macroinfarcts</a:t>
            </a:r>
            <a:r>
              <a:rPr lang="en-US" dirty="0"/>
              <a:t>, Alzheimer </a:t>
            </a:r>
            <a:r>
              <a:rPr lang="en-US" dirty="0" smtClean="0"/>
              <a:t>disease, </a:t>
            </a:r>
            <a:r>
              <a:rPr lang="en-US" dirty="0" err="1" smtClean="0"/>
              <a:t>Lewy</a:t>
            </a:r>
            <a:r>
              <a:rPr lang="en-US" dirty="0" smtClean="0"/>
              <a:t> </a:t>
            </a:r>
            <a:r>
              <a:rPr lang="en-US" dirty="0"/>
              <a:t>body pathology, and </a:t>
            </a:r>
            <a:r>
              <a:rPr lang="en-US" dirty="0" err="1"/>
              <a:t>nigral</a:t>
            </a:r>
            <a:r>
              <a:rPr lang="en-US" dirty="0"/>
              <a:t> neuronal loss was associated with a more rapid progression of frailty (all p values ≤0.010</a:t>
            </a:r>
            <a:r>
              <a:rPr lang="en-US" dirty="0" smtClean="0"/>
              <a:t>)</a:t>
            </a:r>
            <a:endParaRPr lang="en-US" dirty="0"/>
          </a:p>
        </p:txBody>
      </p:sp>
      <p:sp>
        <p:nvSpPr>
          <p:cNvPr id="4" name="Rectangle 3"/>
          <p:cNvSpPr/>
          <p:nvPr/>
        </p:nvSpPr>
        <p:spPr>
          <a:xfrm>
            <a:off x="533400" y="6248400"/>
            <a:ext cx="6066597" cy="369332"/>
          </a:xfrm>
          <a:prstGeom prst="rect">
            <a:avLst/>
          </a:prstGeom>
        </p:spPr>
        <p:txBody>
          <a:bodyPr wrap="none">
            <a:spAutoFit/>
          </a:bodyPr>
          <a:lstStyle/>
          <a:p>
            <a:r>
              <a:rPr lang="en-US" dirty="0"/>
              <a:t>Buchman 2013. Neurology. 2013 May 28;80(22):</a:t>
            </a:r>
            <a:r>
              <a:rPr lang="en-US" dirty="0" smtClean="0"/>
              <a:t>2055-61.</a:t>
            </a:r>
            <a:endParaRPr lang="en-US" dirty="0"/>
          </a:p>
        </p:txBody>
      </p:sp>
    </p:spTree>
    <p:extLst>
      <p:ext uri="{BB962C8B-B14F-4D97-AF65-F5344CB8AC3E}">
        <p14:creationId xmlns:p14="http://schemas.microsoft.com/office/powerpoint/2010/main" val="237965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330" y="206829"/>
            <a:ext cx="7882270"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440635" y="4853303"/>
            <a:ext cx="3810000" cy="1754326"/>
          </a:xfrm>
          <a:prstGeom prst="rect">
            <a:avLst/>
          </a:prstGeom>
        </p:spPr>
        <p:txBody>
          <a:bodyPr wrap="square">
            <a:spAutoFit/>
          </a:bodyPr>
          <a:lstStyle/>
          <a:p>
            <a:r>
              <a:rPr lang="en-US" dirty="0"/>
              <a:t>A chronic inflammation process, impaired immunity, neuroendocrine </a:t>
            </a:r>
            <a:r>
              <a:rPr lang="en-US" dirty="0" err="1"/>
              <a:t>dysregulations</a:t>
            </a:r>
            <a:r>
              <a:rPr lang="en-US" dirty="0"/>
              <a:t> and metabolic alterations seem to be related to frailty but true comprehension of the involved pathway is still lacking </a:t>
            </a:r>
          </a:p>
        </p:txBody>
      </p:sp>
    </p:spTree>
    <p:extLst>
      <p:ext uri="{BB962C8B-B14F-4D97-AF65-F5344CB8AC3E}">
        <p14:creationId xmlns:p14="http://schemas.microsoft.com/office/powerpoint/2010/main" val="37461575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744" y="2819400"/>
            <a:ext cx="8229600" cy="3545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Traditional Definition of Frailty: Fried Model</a:t>
            </a:r>
            <a:endParaRPr lang="en-US" dirty="0"/>
          </a:p>
        </p:txBody>
      </p:sp>
      <p:sp>
        <p:nvSpPr>
          <p:cNvPr id="3" name="Content Placeholder 2"/>
          <p:cNvSpPr>
            <a:spLocks noGrp="1"/>
          </p:cNvSpPr>
          <p:nvPr>
            <p:ph idx="1"/>
          </p:nvPr>
        </p:nvSpPr>
        <p:spPr/>
        <p:txBody>
          <a:bodyPr/>
          <a:lstStyle/>
          <a:p>
            <a:r>
              <a:rPr lang="en-US" dirty="0" smtClean="0"/>
              <a:t>Frail: a person meets </a:t>
            </a:r>
            <a:r>
              <a:rPr lang="en-US" b="1" u="sng" dirty="0" smtClean="0">
                <a:solidFill>
                  <a:srgbClr val="FF0000"/>
                </a:solidFill>
              </a:rPr>
              <a:t>&gt;</a:t>
            </a:r>
            <a:r>
              <a:rPr lang="en-US" b="1" dirty="0" smtClean="0">
                <a:solidFill>
                  <a:srgbClr val="FF0000"/>
                </a:solidFill>
              </a:rPr>
              <a:t> 3 </a:t>
            </a:r>
            <a:r>
              <a:rPr lang="en-US" dirty="0" smtClean="0"/>
              <a:t>of the criteria</a:t>
            </a:r>
          </a:p>
          <a:p>
            <a:r>
              <a:rPr lang="en-US" dirty="0" smtClean="0"/>
              <a:t>Prefrail: a person meets </a:t>
            </a:r>
            <a:r>
              <a:rPr lang="en-US" b="1" dirty="0" smtClean="0">
                <a:solidFill>
                  <a:srgbClr val="FF0000"/>
                </a:solidFill>
              </a:rPr>
              <a:t>1 or 2 </a:t>
            </a:r>
            <a:r>
              <a:rPr lang="en-US" dirty="0" smtClean="0"/>
              <a:t>of the criteria</a:t>
            </a:r>
          </a:p>
        </p:txBody>
      </p:sp>
      <p:sp>
        <p:nvSpPr>
          <p:cNvPr id="6" name="Rectangle 5"/>
          <p:cNvSpPr/>
          <p:nvPr/>
        </p:nvSpPr>
        <p:spPr>
          <a:xfrm>
            <a:off x="7162800" y="6328960"/>
            <a:ext cx="1287532" cy="369332"/>
          </a:xfrm>
          <a:prstGeom prst="rect">
            <a:avLst/>
          </a:prstGeom>
        </p:spPr>
        <p:txBody>
          <a:bodyPr wrap="none">
            <a:spAutoFit/>
          </a:bodyPr>
          <a:lstStyle/>
          <a:p>
            <a:r>
              <a:rPr lang="en-US" dirty="0" smtClean="0"/>
              <a:t>Fried 2001</a:t>
            </a:r>
            <a:endParaRPr lang="en-US" dirty="0"/>
          </a:p>
        </p:txBody>
      </p:sp>
    </p:spTree>
    <p:extLst>
      <p:ext uri="{BB962C8B-B14F-4D97-AF65-F5344CB8AC3E}">
        <p14:creationId xmlns:p14="http://schemas.microsoft.com/office/powerpoint/2010/main" val="21880583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Criteria used to define frailty in Fried model</a:t>
            </a:r>
            <a:endParaRPr lang="en-US" dirty="0"/>
          </a:p>
        </p:txBody>
      </p:sp>
      <p:sp>
        <p:nvSpPr>
          <p:cNvPr id="3" name="Content Placeholder 2"/>
          <p:cNvSpPr>
            <a:spLocks noGrp="1"/>
          </p:cNvSpPr>
          <p:nvPr>
            <p:ph idx="1"/>
          </p:nvPr>
        </p:nvSpPr>
        <p:spPr/>
        <p:txBody>
          <a:bodyPr/>
          <a:lstStyle/>
          <a:p>
            <a:r>
              <a:rPr lang="en-US" dirty="0" smtClean="0"/>
              <a:t>Weight loss: loss </a:t>
            </a:r>
            <a:r>
              <a:rPr lang="en-US" u="sng" dirty="0" smtClean="0"/>
              <a:t>&gt;</a:t>
            </a:r>
            <a:r>
              <a:rPr lang="en-US" dirty="0" smtClean="0"/>
              <a:t> 10 </a:t>
            </a:r>
            <a:r>
              <a:rPr lang="en-US" dirty="0" err="1" smtClean="0"/>
              <a:t>lb</a:t>
            </a:r>
            <a:r>
              <a:rPr lang="en-US" dirty="0" smtClean="0"/>
              <a:t> unintentionally in the past year</a:t>
            </a:r>
          </a:p>
          <a:p>
            <a:r>
              <a:rPr lang="en-US" dirty="0" smtClean="0"/>
              <a:t>Exhaustion: CES-D Depression scale (self-report question)</a:t>
            </a:r>
          </a:p>
          <a:p>
            <a:r>
              <a:rPr lang="en-US" dirty="0" smtClean="0"/>
              <a:t>Physical activity: men &lt; 383 Kcals; women &lt; 270 Kcals</a:t>
            </a:r>
          </a:p>
          <a:p>
            <a:r>
              <a:rPr lang="en-US" dirty="0" smtClean="0"/>
              <a:t>Walk time: time to walk 15 </a:t>
            </a:r>
            <a:r>
              <a:rPr lang="en-US" dirty="0" err="1" smtClean="0"/>
              <a:t>ft</a:t>
            </a:r>
            <a:r>
              <a:rPr lang="en-US" dirty="0" smtClean="0"/>
              <a:t> stratified by gender and height</a:t>
            </a:r>
          </a:p>
          <a:p>
            <a:r>
              <a:rPr lang="en-US" dirty="0" smtClean="0"/>
              <a:t>Grip strength</a:t>
            </a:r>
            <a:endParaRPr lang="en-US" dirty="0"/>
          </a:p>
        </p:txBody>
      </p:sp>
      <p:sp>
        <p:nvSpPr>
          <p:cNvPr id="4" name="Rectangle 3"/>
          <p:cNvSpPr/>
          <p:nvPr/>
        </p:nvSpPr>
        <p:spPr>
          <a:xfrm>
            <a:off x="7162800" y="6328960"/>
            <a:ext cx="1287532" cy="369332"/>
          </a:xfrm>
          <a:prstGeom prst="rect">
            <a:avLst/>
          </a:prstGeom>
        </p:spPr>
        <p:txBody>
          <a:bodyPr wrap="none">
            <a:spAutoFit/>
          </a:bodyPr>
          <a:lstStyle/>
          <a:p>
            <a:r>
              <a:rPr lang="en-US" dirty="0" smtClean="0"/>
              <a:t>Fried 2001</a:t>
            </a:r>
            <a:endParaRPr lang="en-US" dirty="0"/>
          </a:p>
        </p:txBody>
      </p:sp>
    </p:spTree>
    <p:extLst>
      <p:ext uri="{BB962C8B-B14F-4D97-AF65-F5344CB8AC3E}">
        <p14:creationId xmlns:p14="http://schemas.microsoft.com/office/powerpoint/2010/main" val="404756390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5">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Theme5</Template>
  <TotalTime>950</TotalTime>
  <Words>7098</Words>
  <Application>Microsoft Office PowerPoint</Application>
  <PresentationFormat>On-screen Show (4:3)</PresentationFormat>
  <Paragraphs>420</Paragraphs>
  <Slides>51</Slides>
  <Notes>36</Notes>
  <HiddenSlides>0</HiddenSlides>
  <MMClips>0</MMClips>
  <ScaleCrop>false</ScaleCrop>
  <HeadingPairs>
    <vt:vector size="4" baseType="variant">
      <vt:variant>
        <vt:lpstr>Theme</vt:lpstr>
      </vt:variant>
      <vt:variant>
        <vt:i4>5</vt:i4>
      </vt:variant>
      <vt:variant>
        <vt:lpstr>Slide Titles</vt:lpstr>
      </vt:variant>
      <vt:variant>
        <vt:i4>51</vt:i4>
      </vt:variant>
    </vt:vector>
  </HeadingPairs>
  <TitlesOfParts>
    <vt:vector size="56" baseType="lpstr">
      <vt:lpstr>Theme5</vt:lpstr>
      <vt:lpstr>Theme4</vt:lpstr>
      <vt:lpstr>Custom Design</vt:lpstr>
      <vt:lpstr>1_Custom Design</vt:lpstr>
      <vt:lpstr>1_Theme4</vt:lpstr>
      <vt:lpstr> Frailty,  Complex Cases in Geriatrics</vt:lpstr>
      <vt:lpstr>Learning Objectives</vt:lpstr>
      <vt:lpstr>Reading Assignments</vt:lpstr>
      <vt:lpstr>Frailty</vt:lpstr>
      <vt:lpstr>Frailty</vt:lpstr>
      <vt:lpstr>Association of brain pathology with the progression of frailty in older adults</vt:lpstr>
      <vt:lpstr>PowerPoint Presentation</vt:lpstr>
      <vt:lpstr>Traditional Definition of Frailty: Fried Model</vt:lpstr>
      <vt:lpstr>Criteria used to define frailty in Fried model</vt:lpstr>
      <vt:lpstr>PowerPoint Presentation</vt:lpstr>
      <vt:lpstr>PowerPoint Presentation</vt:lpstr>
      <vt:lpstr>PowerPoint Presentation</vt:lpstr>
      <vt:lpstr>Relationships between frailty, comorbidity, and disability (Fried 2001)</vt:lpstr>
      <vt:lpstr>Frailty Defined by Deficit Accumulation: Dynamic Model </vt:lpstr>
      <vt:lpstr>PowerPoint Presentation</vt:lpstr>
      <vt:lpstr>Dynamic concepts of frailty measured by Frailty Index</vt:lpstr>
      <vt:lpstr>PowerPoint Presentation</vt:lpstr>
      <vt:lpstr>PowerPoint Presentation</vt:lpstr>
      <vt:lpstr>PT to prevent functional decline in physically frail, elderly person (Gill  2002)</vt:lpstr>
      <vt:lpstr>PT to prevent functional decline in physically frail, elderly person (Gill  2002)</vt:lpstr>
      <vt:lpstr>PT to prevent functional decline in physically frail, elderly person (Gill  2002)</vt:lpstr>
      <vt:lpstr>Physical and performance measures to identify mild to moderate frailty</vt:lpstr>
      <vt:lpstr>Comprehensive Geriatric Assessment  (CGA)</vt:lpstr>
      <vt:lpstr>Comprehensive Geriatric Assessment  (CGA)</vt:lpstr>
      <vt:lpstr>Benefits from the utilization of CGA</vt:lpstr>
      <vt:lpstr>Components of the CGA </vt:lpstr>
      <vt:lpstr>PT consideration for frail elderly</vt:lpstr>
      <vt:lpstr>PowerPoint Presentation</vt:lpstr>
      <vt:lpstr>Case 1</vt:lpstr>
      <vt:lpstr>Case 1 (continued)</vt:lpstr>
      <vt:lpstr>Systems review: mental status</vt:lpstr>
      <vt:lpstr>Systems review: vital signs</vt:lpstr>
      <vt:lpstr>Systems review: OH</vt:lpstr>
      <vt:lpstr>Systems review</vt:lpstr>
      <vt:lpstr>Tests and measures</vt:lpstr>
      <vt:lpstr>PowerPoint Presentation</vt:lpstr>
      <vt:lpstr>Test of muscle strength</vt:lpstr>
      <vt:lpstr>MRC (Medical Research Council) sum score</vt:lpstr>
      <vt:lpstr>Evaluation</vt:lpstr>
      <vt:lpstr>Impairments as related to function</vt:lpstr>
      <vt:lpstr>PowerPoint Presentation</vt:lpstr>
      <vt:lpstr>PowerPoint Presentation</vt:lpstr>
      <vt:lpstr>PowerPoint Presentation</vt:lpstr>
      <vt:lpstr>PowerPoint Presentation</vt:lpstr>
      <vt:lpstr>PowerPoint Presentation</vt:lpstr>
      <vt:lpstr>ICU acquired weakness</vt:lpstr>
      <vt:lpstr>Diagnostic criteria of UTI in nursing home residents</vt:lpstr>
      <vt:lpstr>Dehydration</vt:lpstr>
      <vt:lpstr>Type of dehydration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PT Intervention/Examination in Geriatrics</dc:title>
  <dc:creator>Jen</dc:creator>
  <cp:lastModifiedBy>SWEET, CHRISTINA</cp:lastModifiedBy>
  <cp:revision>175</cp:revision>
  <dcterms:created xsi:type="dcterms:W3CDTF">2010-07-07T02:00:04Z</dcterms:created>
  <dcterms:modified xsi:type="dcterms:W3CDTF">2013-06-14T15:39:43Z</dcterms:modified>
</cp:coreProperties>
</file>