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6.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7.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8.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9.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10.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2.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 id="2147483693" r:id="rId2"/>
    <p:sldMasterId id="2147483700" r:id="rId3"/>
    <p:sldMasterId id="2147483708" r:id="rId4"/>
    <p:sldMasterId id="2147483715" r:id="rId5"/>
    <p:sldMasterId id="2147483723" r:id="rId6"/>
    <p:sldMasterId id="2147483730" r:id="rId7"/>
    <p:sldMasterId id="2147483737" r:id="rId8"/>
    <p:sldMasterId id="2147483744" r:id="rId9"/>
    <p:sldMasterId id="2147483756" r:id="rId10"/>
    <p:sldMasterId id="2147483769" r:id="rId11"/>
    <p:sldMasterId id="2147483776" r:id="rId12"/>
    <p:sldMasterId id="2147483783" r:id="rId13"/>
  </p:sldMasterIdLst>
  <p:notesMasterIdLst>
    <p:notesMasterId r:id="rId69"/>
  </p:notesMasterIdLst>
  <p:sldIdLst>
    <p:sldId id="256" r:id="rId14"/>
    <p:sldId id="331" r:id="rId15"/>
    <p:sldId id="332" r:id="rId16"/>
    <p:sldId id="290" r:id="rId17"/>
    <p:sldId id="301" r:id="rId18"/>
    <p:sldId id="341" r:id="rId19"/>
    <p:sldId id="340" r:id="rId20"/>
    <p:sldId id="280" r:id="rId21"/>
    <p:sldId id="338" r:id="rId22"/>
    <p:sldId id="339" r:id="rId23"/>
    <p:sldId id="333" r:id="rId24"/>
    <p:sldId id="281" r:id="rId25"/>
    <p:sldId id="343" r:id="rId26"/>
    <p:sldId id="342" r:id="rId27"/>
    <p:sldId id="344" r:id="rId28"/>
    <p:sldId id="346" r:id="rId29"/>
    <p:sldId id="345" r:id="rId30"/>
    <p:sldId id="347" r:id="rId31"/>
    <p:sldId id="259" r:id="rId32"/>
    <p:sldId id="348" r:id="rId33"/>
    <p:sldId id="355" r:id="rId34"/>
    <p:sldId id="356" r:id="rId35"/>
    <p:sldId id="358" r:id="rId36"/>
    <p:sldId id="357" r:id="rId37"/>
    <p:sldId id="353" r:id="rId38"/>
    <p:sldId id="350" r:id="rId39"/>
    <p:sldId id="296" r:id="rId40"/>
    <p:sldId id="283" r:id="rId41"/>
    <p:sldId id="360" r:id="rId42"/>
    <p:sldId id="261" r:id="rId43"/>
    <p:sldId id="262" r:id="rId44"/>
    <p:sldId id="263" r:id="rId45"/>
    <p:sldId id="326" r:id="rId46"/>
    <p:sldId id="285" r:id="rId47"/>
    <p:sldId id="286" r:id="rId48"/>
    <p:sldId id="297" r:id="rId49"/>
    <p:sldId id="284" r:id="rId50"/>
    <p:sldId id="298" r:id="rId51"/>
    <p:sldId id="311" r:id="rId52"/>
    <p:sldId id="312" r:id="rId53"/>
    <p:sldId id="314" r:id="rId54"/>
    <p:sldId id="315" r:id="rId55"/>
    <p:sldId id="361" r:id="rId56"/>
    <p:sldId id="363" r:id="rId57"/>
    <p:sldId id="362" r:id="rId58"/>
    <p:sldId id="316" r:id="rId59"/>
    <p:sldId id="364" r:id="rId60"/>
    <p:sldId id="365" r:id="rId61"/>
    <p:sldId id="366" r:id="rId62"/>
    <p:sldId id="367" r:id="rId63"/>
    <p:sldId id="318" r:id="rId64"/>
    <p:sldId id="337" r:id="rId65"/>
    <p:sldId id="334" r:id="rId66"/>
    <p:sldId id="335" r:id="rId67"/>
    <p:sldId id="336" r:id="rId6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charset="0"/>
        <a:ea typeface="+mn-ea"/>
        <a:cs typeface="+mn-cs"/>
      </a:defRPr>
    </a:lvl1pPr>
    <a:lvl2pPr marL="457200" algn="l" rtl="0" fontAlgn="base">
      <a:spcBef>
        <a:spcPct val="0"/>
      </a:spcBef>
      <a:spcAft>
        <a:spcPct val="0"/>
      </a:spcAft>
      <a:defRPr sz="2400" kern="1200">
        <a:solidFill>
          <a:schemeClr val="tx1"/>
        </a:solidFill>
        <a:latin typeface="Times New Roman" charset="0"/>
        <a:ea typeface="+mn-ea"/>
        <a:cs typeface="+mn-cs"/>
      </a:defRPr>
    </a:lvl2pPr>
    <a:lvl3pPr marL="914400" algn="l" rtl="0" fontAlgn="base">
      <a:spcBef>
        <a:spcPct val="0"/>
      </a:spcBef>
      <a:spcAft>
        <a:spcPct val="0"/>
      </a:spcAft>
      <a:defRPr sz="2400" kern="1200">
        <a:solidFill>
          <a:schemeClr val="tx1"/>
        </a:solidFill>
        <a:latin typeface="Times New Roman" charset="0"/>
        <a:ea typeface="+mn-ea"/>
        <a:cs typeface="+mn-cs"/>
      </a:defRPr>
    </a:lvl3pPr>
    <a:lvl4pPr marL="1371600" algn="l" rtl="0" fontAlgn="base">
      <a:spcBef>
        <a:spcPct val="0"/>
      </a:spcBef>
      <a:spcAft>
        <a:spcPct val="0"/>
      </a:spcAft>
      <a:defRPr sz="2400" kern="1200">
        <a:solidFill>
          <a:schemeClr val="tx1"/>
        </a:solidFill>
        <a:latin typeface="Times New Roman" charset="0"/>
        <a:ea typeface="+mn-ea"/>
        <a:cs typeface="+mn-cs"/>
      </a:defRPr>
    </a:lvl4pPr>
    <a:lvl5pPr marL="1828800" algn="l"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5" autoAdjust="0"/>
    <p:restoredTop sz="87034" autoAdjust="0"/>
  </p:normalViewPr>
  <p:slideViewPr>
    <p:cSldViewPr>
      <p:cViewPr>
        <p:scale>
          <a:sx n="80" d="100"/>
          <a:sy n="80" d="100"/>
        </p:scale>
        <p:origin x="-1026" y="2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07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slide" Target="slides/slide42.xml"/><Relationship Id="rId63" Type="http://schemas.openxmlformats.org/officeDocument/2006/relationships/slide" Target="slides/slide50.xml"/><Relationship Id="rId68" Type="http://schemas.openxmlformats.org/officeDocument/2006/relationships/slide" Target="slides/slide55.xml"/><Relationship Id="rId7" Type="http://schemas.openxmlformats.org/officeDocument/2006/relationships/slideMaster" Target="slideMasters/slideMaster7.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openxmlformats.org/officeDocument/2006/relationships/slide" Target="slides/slide53.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61" Type="http://schemas.openxmlformats.org/officeDocument/2006/relationships/slide" Target="slides/slide48.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slide" Target="slides/slide51.xml"/><Relationship Id="rId69"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slide" Target="slides/slide54.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78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60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78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78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A2D7CB9-22EA-4144-A05A-F33DF7C50AE2}" type="slidenum">
              <a:rPr lang="en-US"/>
              <a:pPr/>
              <a:t>‹#›</a:t>
            </a:fld>
            <a:endParaRPr lang="en-US"/>
          </a:p>
        </p:txBody>
      </p:sp>
    </p:spTree>
    <p:extLst>
      <p:ext uri="{BB962C8B-B14F-4D97-AF65-F5344CB8AC3E}">
        <p14:creationId xmlns:p14="http://schemas.microsoft.com/office/powerpoint/2010/main" val="3229819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set of slides is mostly based on the presentation </a:t>
            </a:r>
            <a:r>
              <a:rPr lang="en-US" baseline="0" dirty="0" smtClean="0"/>
              <a:t>created by </a:t>
            </a:r>
            <a:r>
              <a:rPr lang="en-US" baseline="0" dirty="0" smtClean="0"/>
              <a:t>Jen </a:t>
            </a:r>
            <a:r>
              <a:rPr lang="en-US" baseline="0" dirty="0" smtClean="0"/>
              <a:t>Blackwood.</a:t>
            </a:r>
          </a:p>
        </p:txBody>
      </p:sp>
      <p:sp>
        <p:nvSpPr>
          <p:cNvPr id="4" name="Slide Number Placeholder 3"/>
          <p:cNvSpPr>
            <a:spLocks noGrp="1"/>
          </p:cNvSpPr>
          <p:nvPr>
            <p:ph type="sldNum" sz="quarter" idx="10"/>
          </p:nvPr>
        </p:nvSpPr>
        <p:spPr/>
        <p:txBody>
          <a:bodyPr/>
          <a:lstStyle/>
          <a:p>
            <a:fld id="{9A2D7CB9-22EA-4144-A05A-F33DF7C50AE2}" type="slidenum">
              <a:rPr lang="en-US" smtClean="0"/>
              <a:pPr/>
              <a:t>1</a:t>
            </a:fld>
            <a:endParaRPr lang="en-US"/>
          </a:p>
        </p:txBody>
      </p:sp>
    </p:spTree>
    <p:extLst>
      <p:ext uri="{BB962C8B-B14F-4D97-AF65-F5344CB8AC3E}">
        <p14:creationId xmlns:p14="http://schemas.microsoft.com/office/powerpoint/2010/main" val="27192692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Hospital, with CMS approval, may use swing beds as needed to furnish either acute or Skilled Nursing Facility level care.</a:t>
            </a:r>
          </a:p>
          <a:p>
            <a:r>
              <a:rPr lang="en-US" dirty="0" smtClean="0"/>
              <a:t>Swing bed</a:t>
            </a:r>
            <a:r>
              <a:rPr lang="en-US" baseline="0" dirty="0" smtClean="0"/>
              <a:t> are to i</a:t>
            </a:r>
            <a:r>
              <a:rPr lang="en-US" dirty="0" smtClean="0"/>
              <a:t>ncrease Medicare patient access to post-acute Skilled Nursing Facility care. </a:t>
            </a:r>
          </a:p>
          <a:p>
            <a:r>
              <a:rPr lang="en-US" dirty="0" smtClean="0"/>
              <a:t>And to maximize the efficiency of operations by meeting unpredictable demands for acute and long-term care.</a:t>
            </a:r>
          </a:p>
          <a:p>
            <a:r>
              <a:rPr lang="en-US" dirty="0" smtClean="0"/>
              <a:t>Mostly swing</a:t>
            </a:r>
            <a:r>
              <a:rPr lang="en-US" baseline="0" dirty="0" smtClean="0"/>
              <a:t> bed facilities are </a:t>
            </a:r>
            <a:r>
              <a:rPr lang="en-US" dirty="0" smtClean="0"/>
              <a:t>located in the rural area, with fewer than 100 beds.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i="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i="1" dirty="0" smtClean="0"/>
              <a:t>http://www.cms.gov/Outreach-and-Education/Medicare-Learning-Network-MLN/MLNProducts/downloads/SwingBedFactsheet.pdf</a:t>
            </a:r>
          </a:p>
          <a:p>
            <a:endParaRPr lang="en-US" sz="1200" b="0" i="0" u="none" strike="noStrike" kern="1200" baseline="0" dirty="0" smtClean="0">
              <a:solidFill>
                <a:schemeClr val="tx1"/>
              </a:solidFill>
              <a:latin typeface="Times New Roman" charset="0"/>
              <a:ea typeface="+mn-ea"/>
              <a:cs typeface="+mn-cs"/>
            </a:endParaRPr>
          </a:p>
          <a:p>
            <a:r>
              <a:rPr lang="en-US" sz="1200" b="1" i="0" u="none" strike="noStrike" kern="1200" baseline="0" dirty="0" smtClean="0">
                <a:solidFill>
                  <a:schemeClr val="tx1"/>
                </a:solidFill>
                <a:latin typeface="Times New Roman" charset="0"/>
                <a:ea typeface="+mn-ea"/>
                <a:cs typeface="+mn-cs"/>
              </a:rPr>
              <a:t>Payments</a:t>
            </a:r>
            <a:endParaRPr lang="en-US" sz="1200" b="0" i="0" u="none" strike="noStrike" kern="1200" baseline="0" dirty="0" smtClean="0">
              <a:solidFill>
                <a:schemeClr val="tx1"/>
              </a:solidFill>
              <a:latin typeface="Times New Roman" charset="0"/>
              <a:ea typeface="+mn-ea"/>
              <a:cs typeface="+mn-cs"/>
            </a:endParaRPr>
          </a:p>
          <a:p>
            <a:r>
              <a:rPr lang="en-US" sz="1200" b="0" i="0" u="none" strike="noStrike" kern="1200" baseline="0" dirty="0" smtClean="0">
                <a:solidFill>
                  <a:schemeClr val="tx1"/>
                </a:solidFill>
                <a:latin typeface="Times New Roman" charset="0"/>
                <a:ea typeface="+mn-ea"/>
                <a:cs typeface="+mn-cs"/>
              </a:rPr>
              <a:t>Effective with cost reporting periods beginning on or after July 1, 2002, hospitals offering swing bed services (excluding CAHs) are paid for their SNF-level services under the SNF PPS. The SNF PPS covers all costs (ancillary, routine, and capital) related to covered services furnished to Medicare beneficiaries under a Medicare Part A covered SNF stay, with the exception of certain specified services that are separately billable under Part B.</a:t>
            </a:r>
          </a:p>
          <a:p>
            <a:r>
              <a:rPr lang="en-US" sz="1200" b="0" i="0" u="none" strike="noStrike" kern="1200" baseline="0" dirty="0" smtClean="0">
                <a:solidFill>
                  <a:schemeClr val="tx1"/>
                </a:solidFill>
                <a:latin typeface="Times New Roman" charset="0"/>
                <a:ea typeface="+mn-ea"/>
                <a:cs typeface="+mn-cs"/>
              </a:rPr>
              <a:t>CAHs offering swing bed services are exempt from the SNF PPS and are instead paid for their SNF-level services based on 101 percent of the reasonable cost of the services.</a:t>
            </a:r>
          </a:p>
          <a:p>
            <a:endParaRPr lang="en-US" sz="1200" b="0" i="0" u="none" strike="noStrike" kern="1200" baseline="0" dirty="0" smtClean="0">
              <a:solidFill>
                <a:schemeClr val="tx1"/>
              </a:solidFill>
              <a:latin typeface="Times New Roman" charset="0"/>
              <a:ea typeface="+mn-ea"/>
              <a:cs typeface="+mn-cs"/>
            </a:endParaRPr>
          </a:p>
          <a:p>
            <a:r>
              <a:rPr lang="en-US" b="1" i="1" dirty="0" smtClean="0"/>
              <a:t>http://www.sjph.org/sjp.nsf/View/SwingBed</a:t>
            </a:r>
          </a:p>
          <a:p>
            <a:r>
              <a:rPr lang="en-US" b="1" i="1" dirty="0" smtClean="0"/>
              <a:t>What Is Swing Bed Care</a:t>
            </a:r>
            <a:r>
              <a:rPr lang="en-US" dirty="0" smtClean="0"/>
              <a:t/>
            </a:r>
            <a:br>
              <a:rPr lang="en-US" dirty="0" smtClean="0"/>
            </a:br>
            <a:r>
              <a:rPr lang="en-US" dirty="0" smtClean="0"/>
              <a:t>A swing bed is an acute licensed rural hospital bed which has been approved to provide short term post-acute skilled level of care. They are designed to offer medical or physical rehabilitation to patients who no longer need acute care but require additional inpatient care.</a:t>
            </a:r>
            <a:br>
              <a:rPr lang="en-US" dirty="0" smtClean="0"/>
            </a:br>
            <a:r>
              <a:rPr lang="en-US" dirty="0" smtClean="0"/>
              <a:t/>
            </a:r>
            <a:br>
              <a:rPr lang="en-US" dirty="0" smtClean="0"/>
            </a:br>
            <a:r>
              <a:rPr lang="en-US" b="1" i="1" dirty="0" smtClean="0"/>
              <a:t>When Is A Swing Bed Appropriate</a:t>
            </a:r>
            <a:r>
              <a:rPr lang="en-US" dirty="0" smtClean="0"/>
              <a:t> To complete medical treatment post acute episode for pneumonia, newly diagnosed diabetes, congestive heart failure (CHF), chronic obstructive pulmonary disease (COPD) and other conditions </a:t>
            </a:r>
          </a:p>
          <a:p>
            <a:r>
              <a:rPr lang="en-US" dirty="0" smtClean="0"/>
              <a:t>Heal and regain strength for safe return home or other lower level of care post acute medical or surgical stay </a:t>
            </a:r>
          </a:p>
          <a:p>
            <a:r>
              <a:rPr lang="en-US" dirty="0" smtClean="0"/>
              <a:t>Intensive wound care </a:t>
            </a:r>
          </a:p>
          <a:p>
            <a:r>
              <a:rPr lang="en-US" dirty="0" smtClean="0"/>
              <a:t>Orthopedic rehabilitation post hip or knee surgery </a:t>
            </a:r>
          </a:p>
          <a:p>
            <a:r>
              <a:rPr lang="en-US" dirty="0" smtClean="0"/>
              <a:t>Stroke rehabilitation for those not meeting criteria for acute rehab </a:t>
            </a:r>
          </a:p>
          <a:p>
            <a:r>
              <a:rPr lang="en-US" dirty="0" smtClean="0"/>
              <a:t>End of Life Care</a:t>
            </a:r>
          </a:p>
          <a:p>
            <a:r>
              <a:rPr lang="en-US" dirty="0" smtClean="0"/>
              <a:t/>
            </a:r>
            <a:br>
              <a:rPr lang="en-US" dirty="0" smtClean="0"/>
            </a:br>
            <a:r>
              <a:rPr lang="en-US" b="1" i="1" dirty="0" smtClean="0"/>
              <a:t>Who Qualifies For Swing Bed / Skilled Care </a:t>
            </a:r>
            <a:r>
              <a:rPr lang="en-US" dirty="0" smtClean="0"/>
              <a:t>At least 3 consecutive days (3 midnights) or more in any acute hospital </a:t>
            </a:r>
          </a:p>
          <a:p>
            <a:r>
              <a:rPr lang="en-US" dirty="0" smtClean="0"/>
              <a:t>Has skilled needs which are related to the acute admission within the last 30 days </a:t>
            </a:r>
          </a:p>
          <a:p>
            <a:r>
              <a:rPr lang="en-US" dirty="0" smtClean="0"/>
              <a:t>Medicare Part A or other insurance with hospital-based skilled care benefits </a:t>
            </a:r>
          </a:p>
          <a:p>
            <a:r>
              <a:rPr lang="en-US" dirty="0" smtClean="0"/>
              <a:t>Days available for skilled level of care </a:t>
            </a:r>
          </a:p>
          <a:p>
            <a:r>
              <a:rPr lang="en-US" dirty="0" smtClean="0"/>
              <a:t>Patient’s willingness to participate in the daily inpatient skilled care program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11</a:t>
            </a:fld>
            <a:endParaRPr lang="en-US"/>
          </a:p>
        </p:txBody>
      </p:sp>
    </p:spTree>
    <p:extLst>
      <p:ext uri="{BB962C8B-B14F-4D97-AF65-F5344CB8AC3E}">
        <p14:creationId xmlns:p14="http://schemas.microsoft.com/office/powerpoint/2010/main" val="3769418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latin typeface="Times New Roman" charset="0"/>
                <a:ea typeface="+mn-ea"/>
                <a:cs typeface="+mn-cs"/>
              </a:rPr>
              <a:t>Skilled nursing facility is a nursing home that has been certified by C M S to provide Medicare-reimbursable short-term skilled nursing</a:t>
            </a:r>
            <a:r>
              <a:rPr lang="en-US" sz="1200" kern="1200" baseline="0" dirty="0" smtClean="0">
                <a:solidFill>
                  <a:schemeClr val="tx1"/>
                </a:solidFill>
                <a:latin typeface="Times New Roman" charset="0"/>
                <a:ea typeface="+mn-ea"/>
                <a:cs typeface="+mn-cs"/>
              </a:rPr>
              <a:t> or </a:t>
            </a:r>
            <a:r>
              <a:rPr lang="en-US" sz="1200" kern="1200" dirty="0" smtClean="0">
                <a:solidFill>
                  <a:schemeClr val="tx1"/>
                </a:solidFill>
                <a:latin typeface="Times New Roman" charset="0"/>
                <a:ea typeface="+mn-ea"/>
                <a:cs typeface="+mn-cs"/>
              </a:rPr>
              <a:t>therapy services.</a:t>
            </a:r>
          </a:p>
          <a:p>
            <a:r>
              <a:rPr lang="en-US" dirty="0" smtClean="0"/>
              <a:t>Patients usually require 24 hour care of unstable medical conditions. </a:t>
            </a:r>
          </a:p>
          <a:p>
            <a:r>
              <a:rPr lang="en-US" dirty="0" smtClean="0"/>
              <a:t>Patients are</a:t>
            </a:r>
            <a:r>
              <a:rPr lang="en-US" baseline="0" dirty="0" smtClean="0"/>
              <a:t> at </a:t>
            </a:r>
            <a:r>
              <a:rPr lang="en-US" dirty="0" smtClean="0"/>
              <a:t>lower functional levels and require longer courses of treatment in order to return to the community.</a:t>
            </a:r>
          </a:p>
          <a:p>
            <a:r>
              <a:rPr lang="en-US" dirty="0" smtClean="0"/>
              <a:t>If</a:t>
            </a:r>
            <a:r>
              <a:rPr lang="en-US" baseline="0" dirty="0" smtClean="0"/>
              <a:t> the patients are unable to return home, they may have to stay as</a:t>
            </a:r>
            <a:r>
              <a:rPr lang="en-US" dirty="0" smtClean="0"/>
              <a:t> long term care resident.</a:t>
            </a:r>
          </a:p>
          <a:p>
            <a:r>
              <a:rPr lang="en-US" dirty="0" smtClean="0"/>
              <a:t>In 2006, the average length of stay is 26.4 days.  </a:t>
            </a:r>
          </a:p>
          <a:p>
            <a:r>
              <a:rPr lang="en-US" dirty="0" smtClean="0"/>
              <a:t>Residents</a:t>
            </a:r>
            <a:r>
              <a:rPr lang="en-US" baseline="0" dirty="0" smtClean="0"/>
              <a:t> may stay up to 100 days</a:t>
            </a:r>
            <a:r>
              <a:rPr lang="en-US" dirty="0" smtClean="0"/>
              <a:t> per qualifying episode.</a:t>
            </a:r>
          </a:p>
          <a:p>
            <a:endParaRPr lang="en-US" dirty="0" smtClean="0"/>
          </a:p>
        </p:txBody>
      </p:sp>
      <p:sp>
        <p:nvSpPr>
          <p:cNvPr id="4" name="Slide Number Placeholder 3"/>
          <p:cNvSpPr>
            <a:spLocks noGrp="1"/>
          </p:cNvSpPr>
          <p:nvPr>
            <p:ph type="sldNum" sz="quarter" idx="10"/>
          </p:nvPr>
        </p:nvSpPr>
        <p:spPr/>
        <p:txBody>
          <a:bodyPr/>
          <a:lstStyle/>
          <a:p>
            <a:fld id="{9A2D7CB9-22EA-4144-A05A-F33DF7C50AE2}" type="slidenum">
              <a:rPr lang="en-US" smtClean="0"/>
              <a:pPr/>
              <a:t>12</a:t>
            </a:fld>
            <a:endParaRPr lang="en-US"/>
          </a:p>
        </p:txBody>
      </p:sp>
    </p:spTree>
    <p:extLst>
      <p:ext uri="{BB962C8B-B14F-4D97-AF65-F5344CB8AC3E}">
        <p14:creationId xmlns:p14="http://schemas.microsoft.com/office/powerpoint/2010/main" val="6568777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frequency of P T depends on the functional limitations and underlying impairments.</a:t>
            </a:r>
          </a:p>
          <a:p>
            <a:r>
              <a:rPr lang="en-US" dirty="0" smtClean="0"/>
              <a:t>Usually one and half hours a day for all therapies combined.</a:t>
            </a:r>
          </a:p>
          <a:p>
            <a:r>
              <a:rPr lang="en-US" dirty="0" smtClean="0"/>
              <a:t>The amount of therapy services determines the Medicare payment.</a:t>
            </a:r>
          </a:p>
          <a:p>
            <a:r>
              <a:rPr lang="en-US" dirty="0" smtClean="0"/>
              <a:t>P T determines the RUG level when they set frequency and duration of treatment.</a:t>
            </a:r>
          </a:p>
          <a:p>
            <a:r>
              <a:rPr lang="en-US" dirty="0" smtClean="0"/>
              <a:t>This is a clear example of autonomous practice in the skilled nursing facility setting.</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9A2D7CB9-22EA-4144-A05A-F33DF7C50AE2}" type="slidenum">
              <a:rPr lang="en-US" smtClean="0"/>
              <a:pPr/>
              <a:t>13</a:t>
            </a:fld>
            <a:endParaRPr lang="en-US"/>
          </a:p>
        </p:txBody>
      </p:sp>
    </p:spTree>
    <p:extLst>
      <p:ext uri="{BB962C8B-B14F-4D97-AF65-F5344CB8AC3E}">
        <p14:creationId xmlns:p14="http://schemas.microsoft.com/office/powerpoint/2010/main" val="4032619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Patients must have a 3 day qualifying hospital stay in an acute care facility immediately, or within 30 days of qualifying hospital prior to transfer to skilled</a:t>
            </a:r>
            <a:r>
              <a:rPr lang="en-US" baseline="0" dirty="0" smtClean="0"/>
              <a:t> nursing facilities.</a:t>
            </a:r>
            <a:endParaRPr lang="en-US" dirty="0" smtClean="0"/>
          </a:p>
          <a:p>
            <a:r>
              <a:rPr lang="en-US" dirty="0" smtClean="0"/>
              <a:t>The payment is determined by minimum data set, M D S  assessment.</a:t>
            </a:r>
          </a:p>
          <a:p>
            <a:r>
              <a:rPr lang="en-US" dirty="0" smtClean="0"/>
              <a:t>M D S is an instrument that analyzes clinical information, utilization of resources.</a:t>
            </a:r>
          </a:p>
          <a:p>
            <a:r>
              <a:rPr lang="en-US" dirty="0" smtClean="0"/>
              <a:t>It is used to categorize the resident into a resource utilization group,</a:t>
            </a:r>
            <a:r>
              <a:rPr lang="en-US" baseline="0" dirty="0" smtClean="0"/>
              <a:t> or</a:t>
            </a:r>
            <a:r>
              <a:rPr lang="en-US" dirty="0" smtClean="0"/>
              <a:t> RUG.</a:t>
            </a:r>
          </a:p>
          <a:p>
            <a:r>
              <a:rPr lang="en-US" dirty="0" smtClean="0"/>
              <a:t>RUG is used for payment purposes.</a:t>
            </a:r>
            <a:endParaRPr lang="en-US" sz="1200" kern="1200" dirty="0" smtClean="0">
              <a:solidFill>
                <a:schemeClr val="tx1"/>
              </a:solidFill>
              <a:latin typeface="Times New Roman" charset="0"/>
              <a:ea typeface="+mn-ea"/>
              <a:cs typeface="+mn-cs"/>
            </a:endParaRPr>
          </a:p>
          <a:p>
            <a:pPr lvl="0"/>
            <a:endParaRPr lang="en-US" sz="1200" kern="1200" dirty="0" smtClean="0">
              <a:solidFill>
                <a:schemeClr val="tx1"/>
              </a:solidFill>
              <a:latin typeface="Times New Roman" charset="0"/>
              <a:ea typeface="+mn-ea"/>
              <a:cs typeface="+mn-cs"/>
            </a:endParaRPr>
          </a:p>
          <a:p>
            <a:pPr lvl="0"/>
            <a:r>
              <a:rPr lang="en-US" sz="1200" kern="1200" dirty="0" smtClean="0">
                <a:solidFill>
                  <a:schemeClr val="tx1"/>
                </a:solidFill>
                <a:latin typeface="Times New Roman" charset="0"/>
                <a:ea typeface="+mn-ea"/>
                <a:cs typeface="+mn-cs"/>
              </a:rPr>
              <a:t>http://www.cms.gov/Regulations-and-Guidance/Guidance/Manuals/downloads/bp102c08.pdf</a:t>
            </a:r>
          </a:p>
          <a:p>
            <a:pPr lvl="1"/>
            <a:r>
              <a:rPr lang="en-US" sz="1200" kern="1200" dirty="0" smtClean="0">
                <a:solidFill>
                  <a:schemeClr val="tx1"/>
                </a:solidFill>
                <a:latin typeface="Times New Roman" charset="0"/>
                <a:ea typeface="+mn-ea"/>
                <a:cs typeface="+mn-cs"/>
              </a:rPr>
              <a:t>Page 20-21.</a:t>
            </a:r>
          </a:p>
          <a:p>
            <a:pPr lvl="1"/>
            <a:endParaRPr lang="en-US" sz="1200" kern="1200" dirty="0" smtClean="0">
              <a:solidFill>
                <a:schemeClr val="tx1"/>
              </a:solidFill>
              <a:latin typeface="Times New Roman" charset="0"/>
              <a:ea typeface="+mn-ea"/>
              <a:cs typeface="+mn-cs"/>
            </a:endParaRPr>
          </a:p>
          <a:p>
            <a:pPr marL="228600" lvl="0" indent="-228600">
              <a:buAutoNum type="arabicPeriod"/>
            </a:pPr>
            <a:r>
              <a:rPr lang="en-US" sz="1200" kern="1200" dirty="0" smtClean="0">
                <a:solidFill>
                  <a:schemeClr val="tx1"/>
                </a:solidFill>
                <a:latin typeface="Times New Roman" charset="0"/>
                <a:ea typeface="+mn-ea"/>
                <a:cs typeface="+mn-cs"/>
              </a:rPr>
              <a:t>Routine SNF Admission Directly From Qualifying Hospital Stay</a:t>
            </a:r>
          </a:p>
          <a:p>
            <a:pPr marL="0" lvl="0" indent="0">
              <a:buNone/>
            </a:pPr>
            <a:r>
              <a:rPr lang="en-US" sz="1200" kern="1200" dirty="0" smtClean="0">
                <a:solidFill>
                  <a:schemeClr val="tx1"/>
                </a:solidFill>
                <a:latin typeface="Times New Roman" charset="0"/>
                <a:ea typeface="+mn-ea"/>
                <a:cs typeface="+mn-cs"/>
              </a:rPr>
              <a:t>If the beneficiary is admitted to the SNF immediately following a 3-day qualifying hospital stay, there is a presumption that he or she meets the Medicare level of care criteria when correctly assigned to one of the RUGs that is designated (in the annual publication of Federal prospective payment rates described in 42 CFR 413.345 ) as representing the require d level of care. The presumption lasts through the assessment reference date of the 5 - day assessment, which must occur no later than the eighth day of the stay.</a:t>
            </a:r>
          </a:p>
          <a:p>
            <a:pPr marL="0" lvl="0" indent="0">
              <a:buNone/>
            </a:pPr>
            <a:endParaRPr lang="en-US" sz="1200" kern="1200" dirty="0" smtClean="0">
              <a:solidFill>
                <a:schemeClr val="tx1"/>
              </a:solidFill>
              <a:latin typeface="Times New Roman" charset="0"/>
              <a:ea typeface="+mn-ea"/>
              <a:cs typeface="+mn-cs"/>
            </a:endParaRPr>
          </a:p>
          <a:p>
            <a:pPr marL="0" lvl="0" indent="0">
              <a:buNone/>
            </a:pPr>
            <a:r>
              <a:rPr lang="en-US" sz="1200" kern="1200" dirty="0" smtClean="0">
                <a:solidFill>
                  <a:schemeClr val="tx1"/>
                </a:solidFill>
                <a:latin typeface="Times New Roman" charset="0"/>
                <a:ea typeface="+mn-ea"/>
                <a:cs typeface="+mn-cs"/>
              </a:rPr>
              <a:t>2. Admission to SNF does not immediately follow discharge from the qualifying hospital stay, but occurs within 30 days (as required under the “30 day transfer” rule) If the beneficiary is discharged from the hospital to a setting other than the SNF, the presumption of coverage does not apply, even if the beneficiary’s SNF admission occurs within 30 days of discharge from the qualifying hospital stay. Accordingly, coverage would be determined based on a review of the medical evidence in the file </a:t>
            </a:r>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14</a:t>
            </a:fld>
            <a:endParaRPr lang="en-US"/>
          </a:p>
        </p:txBody>
      </p:sp>
    </p:spTree>
    <p:extLst>
      <p:ext uri="{BB962C8B-B14F-4D97-AF65-F5344CB8AC3E}">
        <p14:creationId xmlns:p14="http://schemas.microsoft.com/office/powerpoint/2010/main" val="656877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15</a:t>
            </a:fld>
            <a:endParaRPr lang="en-US"/>
          </a:p>
        </p:txBody>
      </p:sp>
    </p:spTree>
    <p:extLst>
      <p:ext uri="{BB962C8B-B14F-4D97-AF65-F5344CB8AC3E}">
        <p14:creationId xmlns:p14="http://schemas.microsoft.com/office/powerpoint/2010/main" val="1903674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 the residents at skilled nursing facilities are getting quite</a:t>
            </a:r>
            <a:r>
              <a:rPr lang="en-US" baseline="0" dirty="0" smtClean="0"/>
              <a:t> intensive rehabilitation compared to some 20 years ago.  Most acute care rehabilitation is done at the skilled nursing facilities.</a:t>
            </a:r>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18</a:t>
            </a:fld>
            <a:endParaRPr lang="en-US"/>
          </a:p>
        </p:txBody>
      </p:sp>
    </p:spTree>
    <p:extLst>
      <p:ext uri="{BB962C8B-B14F-4D97-AF65-F5344CB8AC3E}">
        <p14:creationId xmlns:p14="http://schemas.microsoft.com/office/powerpoint/2010/main" val="3708973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The broader definition of Long</a:t>
            </a:r>
            <a:r>
              <a:rPr lang="en-US" baseline="0" dirty="0" smtClean="0"/>
              <a:t> </a:t>
            </a:r>
            <a:r>
              <a:rPr lang="en-US" dirty="0" smtClean="0"/>
              <a:t>Term Care would include assisted living, adult day care,</a:t>
            </a:r>
            <a:r>
              <a:rPr lang="en-US" baseline="0" dirty="0" smtClean="0"/>
              <a:t> </a:t>
            </a:r>
            <a:r>
              <a:rPr lang="en-US" dirty="0" smtClean="0"/>
              <a:t>home care or sitter services, and many other paid or unpaid local or community-based services.</a:t>
            </a:r>
          </a:p>
          <a:p>
            <a:pPr eaLnBrk="1" hangingPunct="1"/>
            <a:r>
              <a:rPr lang="en-US" dirty="0" smtClean="0"/>
              <a:t>Assisted living provides less supervision but typically offers some supervised services.</a:t>
            </a:r>
          </a:p>
          <a:p>
            <a:pPr eaLnBrk="1" hangingPunct="1"/>
            <a:r>
              <a:rPr lang="en-US" dirty="0" smtClean="0"/>
              <a:t>Adult day care is per day, daytime supervised care.</a:t>
            </a:r>
          </a:p>
          <a:p>
            <a:pPr eaLnBrk="1" hangingPunct="1"/>
            <a:r>
              <a:rPr lang="en-US" dirty="0" smtClean="0"/>
              <a:t>Home care or sitter services may</a:t>
            </a:r>
            <a:r>
              <a:rPr lang="en-US" baseline="0" dirty="0" smtClean="0"/>
              <a:t> qualify for </a:t>
            </a:r>
            <a:r>
              <a:rPr lang="en-US" dirty="0" smtClean="0"/>
              <a:t>non-skilled home care services under the Medicare Part A benefit.</a:t>
            </a:r>
          </a:p>
          <a:p>
            <a:pPr eaLnBrk="1" hangingPunct="1"/>
            <a:r>
              <a:rPr lang="en-US" dirty="0" smtClean="0"/>
              <a:t>Other local or community-based services, whether paid or unpaid, are among long</a:t>
            </a:r>
            <a:r>
              <a:rPr lang="en-US" baseline="0" dirty="0" smtClean="0"/>
              <a:t> term care as well</a:t>
            </a:r>
            <a:r>
              <a:rPr lang="en-US" dirty="0" smtClean="0"/>
              <a:t>.</a:t>
            </a:r>
          </a:p>
          <a:p>
            <a:pPr eaLnBrk="1" hangingPunct="1"/>
            <a:endParaRPr lang="en-US" dirty="0" smtClean="0"/>
          </a:p>
          <a:p>
            <a:pPr eaLnBrk="1" hangingPunct="1"/>
            <a:endParaRPr lang="en-US" dirty="0" smtClean="0"/>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CB93B40D-9BB1-4BB8-914B-211E6484705D}" type="slidenum">
              <a:rPr lang="en-US" sz="1200"/>
              <a:pPr eaLnBrk="1" hangingPunct="1"/>
              <a:t>19</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Leading reasons for Long Term Care admission are:</a:t>
            </a:r>
          </a:p>
          <a:p>
            <a:pPr lvl="1"/>
            <a:r>
              <a:rPr lang="en-US" dirty="0" smtClean="0"/>
              <a:t>Decrease cognition, incontinence, decreased falls leading to a decrease in functional status.</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20</a:t>
            </a:fld>
            <a:endParaRPr lang="en-US"/>
          </a:p>
        </p:txBody>
      </p:sp>
    </p:spTree>
    <p:extLst>
      <p:ext uri="{BB962C8B-B14F-4D97-AF65-F5344CB8AC3E}">
        <p14:creationId xmlns:p14="http://schemas.microsoft.com/office/powerpoint/2010/main" val="3365967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Assisted Living Federation of America defines assisted living as a long-term care option that combines housing, support services and health care, as needed. </a:t>
            </a:r>
          </a:p>
          <a:p>
            <a:r>
              <a:rPr lang="en-US" dirty="0" smtClean="0"/>
              <a:t>Assisted living is designed for individuals who require assistance with everyday activities such as meals, medication assistance, bathing, dressing and transportation. </a:t>
            </a:r>
          </a:p>
          <a:p>
            <a:r>
              <a:rPr lang="en-US" dirty="0" smtClean="0"/>
              <a:t>Some residents may have memory disorders including Alzheimer's, or they may need help with mobility, incontinence or other challenges. </a:t>
            </a:r>
          </a:p>
          <a:p>
            <a:r>
              <a:rPr lang="en-US" dirty="0" smtClean="0"/>
              <a:t>Residents are assessed upon move in, or any time there is a change in condition. The assessment is used to develop an Individualized Service Plan.</a:t>
            </a:r>
            <a:br>
              <a:rPr lang="en-US" dirty="0" smtClean="0"/>
            </a:b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Assisted living programs are licensed and monitored by each individual state.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http://www.alfa.org/alfa/Assisted_Living_Information.asp</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21</a:t>
            </a:fld>
            <a:endParaRPr lang="en-US"/>
          </a:p>
        </p:txBody>
      </p:sp>
    </p:spTree>
    <p:extLst>
      <p:ext uri="{BB962C8B-B14F-4D97-AF65-F5344CB8AC3E}">
        <p14:creationId xmlns:p14="http://schemas.microsoft.com/office/powerpoint/2010/main" val="18877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Assisted living provides </a:t>
            </a:r>
            <a:r>
              <a:rPr lang="en-US" u="sng" dirty="0" smtClean="0"/>
              <a:t>more personal care services </a:t>
            </a:r>
            <a:r>
              <a:rPr lang="en-US" dirty="0" smtClean="0"/>
              <a:t>than an independent living retirement community.</a:t>
            </a:r>
          </a:p>
          <a:p>
            <a:r>
              <a:rPr lang="en-US" dirty="0" smtClean="0"/>
              <a:t>More than half of all residents at assisted living facilities are age 85 or older.</a:t>
            </a:r>
          </a:p>
          <a:p>
            <a:r>
              <a:rPr lang="en-US" dirty="0" smtClean="0"/>
              <a:t>Nearly 40 percent of residents require assistance with three or more activities of daily living.</a:t>
            </a:r>
          </a:p>
          <a:p>
            <a:r>
              <a:rPr lang="en-US" dirty="0" smtClean="0"/>
              <a:t>The</a:t>
            </a:r>
            <a:r>
              <a:rPr lang="en-US" baseline="0" dirty="0" smtClean="0"/>
              <a:t> m</a:t>
            </a:r>
            <a:r>
              <a:rPr lang="en-US" dirty="0" smtClean="0"/>
              <a:t>edian stay in assisted living is 22 months.</a:t>
            </a:r>
          </a:p>
          <a:p>
            <a:r>
              <a:rPr lang="en-US" dirty="0" smtClean="0"/>
              <a:t>An overwhelming majority of residents are female.</a:t>
            </a:r>
          </a:p>
          <a:p>
            <a:r>
              <a:rPr lang="en-US" dirty="0" smtClean="0"/>
              <a:t>In 2010, median monthly rental rate is about 3300 dollars at assisted living,</a:t>
            </a:r>
            <a:r>
              <a:rPr lang="en-US" baseline="0" dirty="0" smtClean="0"/>
              <a:t> and 7000 dollars with nursing care</a:t>
            </a:r>
            <a:endParaRPr lang="en-US" dirty="0" smtClean="0"/>
          </a:p>
          <a:p>
            <a:r>
              <a:rPr lang="en-US" dirty="0" smtClean="0"/>
              <a:t>86.2% of assisted living residents today pay for long-term care from their personal financial resources.</a:t>
            </a:r>
          </a:p>
          <a:p>
            <a:r>
              <a:rPr lang="en-US" dirty="0" smtClean="0"/>
              <a:t>41 states offer "home and community-based waivers" that allow low-income residents to live in assisted living. </a:t>
            </a:r>
          </a:p>
          <a:p>
            <a:endParaRPr lang="en-US" dirty="0" smtClean="0"/>
          </a:p>
          <a:p>
            <a:r>
              <a:rPr lang="en-US" dirty="0" smtClean="0"/>
              <a:t>http://www.alfa.org/alfa/Assisted_Living_Information.asp</a:t>
            </a:r>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22</a:t>
            </a:fld>
            <a:endParaRPr lang="en-US"/>
          </a:p>
        </p:txBody>
      </p:sp>
    </p:spTree>
    <p:extLst>
      <p:ext uri="{BB962C8B-B14F-4D97-AF65-F5344CB8AC3E}">
        <p14:creationId xmlns:p14="http://schemas.microsoft.com/office/powerpoint/2010/main" val="3377268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learning objectives are to:</a:t>
            </a:r>
          </a:p>
          <a:p>
            <a:r>
              <a:rPr lang="en-US" dirty="0" smtClean="0"/>
              <a:t>Discuss the role of the physical therapist in home care.</a:t>
            </a:r>
          </a:p>
          <a:p>
            <a:r>
              <a:rPr lang="en-US" dirty="0" smtClean="0"/>
              <a:t>Explain the unique care models for home care, inpatient rehab, skill nursing and long term care facilities. Including the patient management processes and fiscal responsibility of the patients.</a:t>
            </a:r>
          </a:p>
          <a:p>
            <a:r>
              <a:rPr lang="en-US" dirty="0" smtClean="0"/>
              <a:t>Adapt the patient management process to various post-acute practice settings</a:t>
            </a:r>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2</a:t>
            </a:fld>
            <a:endParaRPr lang="en-US"/>
          </a:p>
        </p:txBody>
      </p:sp>
    </p:spTree>
    <p:extLst>
      <p:ext uri="{BB962C8B-B14F-4D97-AF65-F5344CB8AC3E}">
        <p14:creationId xmlns:p14="http://schemas.microsoft.com/office/powerpoint/2010/main" val="551747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Amenities at assisted living typically include:</a:t>
            </a:r>
          </a:p>
          <a:p>
            <a:r>
              <a:rPr lang="en-US" dirty="0" smtClean="0"/>
              <a:t>Three meals a day served in a common dining area .</a:t>
            </a:r>
          </a:p>
          <a:p>
            <a:r>
              <a:rPr lang="en-US" dirty="0" smtClean="0"/>
              <a:t>Housekeeping services .</a:t>
            </a:r>
          </a:p>
          <a:p>
            <a:r>
              <a:rPr lang="en-US" dirty="0" smtClean="0"/>
              <a:t>Transportation .</a:t>
            </a:r>
          </a:p>
          <a:p>
            <a:r>
              <a:rPr lang="en-US" dirty="0" smtClean="0"/>
              <a:t>24-hour security. </a:t>
            </a:r>
          </a:p>
          <a:p>
            <a:r>
              <a:rPr lang="en-US" dirty="0" smtClean="0"/>
              <a:t>Exercise and wellness programs .</a:t>
            </a:r>
          </a:p>
          <a:p>
            <a:r>
              <a:rPr lang="en-US" dirty="0" smtClean="0"/>
              <a:t>Personal laundry services .</a:t>
            </a:r>
          </a:p>
          <a:p>
            <a:r>
              <a:rPr lang="en-US" dirty="0" smtClean="0"/>
              <a:t>Social and recreational activities .</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23</a:t>
            </a:fld>
            <a:endParaRPr lang="en-US"/>
          </a:p>
        </p:txBody>
      </p:sp>
    </p:spTree>
    <p:extLst>
      <p:ext uri="{BB962C8B-B14F-4D97-AF65-F5344CB8AC3E}">
        <p14:creationId xmlns:p14="http://schemas.microsoft.com/office/powerpoint/2010/main" val="25153092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Personal Care Services at Assisted Living typically</a:t>
            </a:r>
            <a:r>
              <a:rPr lang="en-US" baseline="0" dirty="0" smtClean="0"/>
              <a:t> include:</a:t>
            </a:r>
          </a:p>
          <a:p>
            <a:r>
              <a:rPr lang="en-US" dirty="0" smtClean="0"/>
              <a:t>Staff available to respond to both scheduled and unscheduled needs .</a:t>
            </a:r>
          </a:p>
          <a:p>
            <a:r>
              <a:rPr lang="en-US" dirty="0" smtClean="0"/>
              <a:t>Assistance with eating, bathing, dressing, toileting, and walking .</a:t>
            </a:r>
          </a:p>
          <a:p>
            <a:r>
              <a:rPr lang="en-US" dirty="0" smtClean="0"/>
              <a:t>Access to health and medical services, such as physical therapy and hospice .</a:t>
            </a:r>
          </a:p>
          <a:p>
            <a:r>
              <a:rPr lang="en-US" dirty="0" smtClean="0"/>
              <a:t>Emergency call systems for each resident’s apartment .</a:t>
            </a:r>
          </a:p>
          <a:p>
            <a:r>
              <a:rPr lang="en-US" dirty="0" smtClean="0"/>
              <a:t>Medication management .</a:t>
            </a:r>
          </a:p>
          <a:p>
            <a:r>
              <a:rPr lang="en-US" dirty="0" smtClean="0"/>
              <a:t>Care for residents with cognitive impairments .</a:t>
            </a:r>
            <a:br>
              <a:rPr lang="en-US" dirty="0" smtClean="0"/>
            </a:b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24</a:t>
            </a:fld>
            <a:endParaRPr lang="en-US"/>
          </a:p>
        </p:txBody>
      </p:sp>
    </p:spTree>
    <p:extLst>
      <p:ext uri="{BB962C8B-B14F-4D97-AF65-F5344CB8AC3E}">
        <p14:creationId xmlns:p14="http://schemas.microsoft.com/office/powerpoint/2010/main" val="9665007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Adult foster care facilities </a:t>
            </a:r>
            <a:r>
              <a:rPr lang="en-US" baseline="0" dirty="0" smtClean="0"/>
              <a:t>are l</a:t>
            </a:r>
            <a:r>
              <a:rPr lang="en-US" dirty="0" smtClean="0"/>
              <a:t>icensed and regulated by the State.</a:t>
            </a:r>
          </a:p>
          <a:p>
            <a:r>
              <a:rPr lang="en-US" dirty="0" smtClean="0"/>
              <a:t>Some financial support may be provided</a:t>
            </a:r>
            <a:r>
              <a:rPr lang="en-US" baseline="0" dirty="0" smtClean="0"/>
              <a:t> </a:t>
            </a:r>
            <a:r>
              <a:rPr lang="en-US" dirty="0" smtClean="0"/>
              <a:t>by the State.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Adults foster care facilities are homes that provide 24 hour care.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Residents</a:t>
            </a:r>
            <a:r>
              <a:rPr lang="en-US" baseline="0" dirty="0" smtClean="0"/>
              <a:t> are </a:t>
            </a:r>
            <a:r>
              <a:rPr lang="en-US" dirty="0" smtClean="0"/>
              <a:t>developmentally disabled, mentally ill, physically handicapped or aged.</a:t>
            </a:r>
          </a:p>
          <a:p>
            <a:r>
              <a:rPr lang="en-US" dirty="0" smtClean="0"/>
              <a:t>They need personal care, protection, and supervision.</a:t>
            </a:r>
          </a:p>
          <a:p>
            <a:r>
              <a:rPr lang="en-US" dirty="0" smtClean="0"/>
              <a:t>They cannot live alone but do not need continuous nursing care.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Adult foster care does not provide</a:t>
            </a:r>
            <a:r>
              <a:rPr lang="en-US" baseline="0" dirty="0" smtClean="0"/>
              <a:t> nursing care but r</a:t>
            </a:r>
            <a:r>
              <a:rPr lang="en-US" dirty="0" smtClean="0"/>
              <a:t>esidents can receive hospice or nursing services from an </a:t>
            </a:r>
            <a:r>
              <a:rPr lang="en-US" u="sng" dirty="0" smtClean="0"/>
              <a:t>outside agency.</a:t>
            </a:r>
          </a:p>
          <a:p>
            <a:r>
              <a:rPr lang="en-US" dirty="0" smtClean="0"/>
              <a:t>In Michigan, adult foster</a:t>
            </a:r>
            <a:r>
              <a:rPr lang="en-US" baseline="0" dirty="0" smtClean="0"/>
              <a:t> care h</a:t>
            </a:r>
            <a:r>
              <a:rPr lang="en-US" dirty="0" smtClean="0"/>
              <a:t>omes are restricted to providing care to no more than 20 adults.</a:t>
            </a:r>
          </a:p>
          <a:p>
            <a:r>
              <a:rPr lang="en-US" dirty="0" smtClean="0"/>
              <a:t>Adult foster care services be provided 24 hours a day, 5 or more days a week, for 2 or more consecutive weeks for Medicaid compensation.</a:t>
            </a:r>
          </a:p>
          <a:p>
            <a:endParaRPr lang="en-US" dirty="0" smtClean="0"/>
          </a:p>
          <a:p>
            <a:r>
              <a:rPr lang="en-US" dirty="0" smtClean="0"/>
              <a:t>www.michigan.gov/afchfa </a:t>
            </a:r>
          </a:p>
          <a:p>
            <a:r>
              <a:rPr lang="en-US" dirty="0" smtClean="0"/>
              <a:t>www.med.umich.edu/seniors/pdf/Adult%20Foster%20Care.pdf </a:t>
            </a:r>
          </a:p>
          <a:p>
            <a:r>
              <a:rPr lang="en-US" dirty="0" smtClean="0"/>
              <a:t>leadingagemi.org/</a:t>
            </a:r>
            <a:r>
              <a:rPr lang="en-US" dirty="0" err="1" smtClean="0"/>
              <a:t>displaycommon.cfm?an</a:t>
            </a:r>
            <a:r>
              <a:rPr lang="en-US" dirty="0" smtClean="0"/>
              <a:t>=1&amp;subarticlenbr=162 </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25</a:t>
            </a:fld>
            <a:endParaRPr lang="en-US"/>
          </a:p>
        </p:txBody>
      </p:sp>
    </p:spTree>
    <p:extLst>
      <p:ext uri="{BB962C8B-B14F-4D97-AF65-F5344CB8AC3E}">
        <p14:creationId xmlns:p14="http://schemas.microsoft.com/office/powerpoint/2010/main" val="33076004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Home for the aged provides care to persons who are 60 years and older.</a:t>
            </a:r>
          </a:p>
          <a:p>
            <a:r>
              <a:rPr lang="en-US" dirty="0" smtClean="0"/>
              <a:t>They are licensed for </a:t>
            </a:r>
            <a:r>
              <a:rPr lang="en-US" u="sng" dirty="0" smtClean="0"/>
              <a:t>21 or more persons.</a:t>
            </a:r>
            <a:r>
              <a:rPr lang="en-US" dirty="0" smtClean="0"/>
              <a:t> The facility may be smaller only if it is attached to a nursing home .</a:t>
            </a:r>
            <a:endParaRPr lang="en-US" u="sng" dirty="0" smtClean="0"/>
          </a:p>
          <a:p>
            <a:r>
              <a:rPr lang="en-US" dirty="0" smtClean="0"/>
              <a:t>Like adult</a:t>
            </a:r>
            <a:r>
              <a:rPr lang="en-US" baseline="0" dirty="0" smtClean="0"/>
              <a:t> foster care, </a:t>
            </a:r>
            <a:r>
              <a:rPr lang="en-US" dirty="0" smtClean="0"/>
              <a:t>Home</a:t>
            </a:r>
            <a:r>
              <a:rPr lang="en-US" baseline="0" dirty="0" smtClean="0"/>
              <a:t> for the aged does not p</a:t>
            </a:r>
            <a:r>
              <a:rPr lang="en-US" dirty="0" smtClean="0"/>
              <a:t>rovide continuous nursing care.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There is No requirements for the number of hours or consecutive days service.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r>
              <a:rPr lang="en-US" dirty="0" smtClean="0"/>
              <a:t>http://www.michigan.gov/dhs/0,4562,7-124-5455_27716_27717-245179--,00.html</a:t>
            </a:r>
          </a:p>
          <a:p>
            <a:r>
              <a:rPr lang="en-US" dirty="0" smtClean="0"/>
              <a:t>http://www.miassistedliving.org/getting-started.html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u="sng" dirty="0" smtClean="0"/>
          </a:p>
          <a:p>
            <a:endParaRPr lang="en-US" u="sng" dirty="0" smtClean="0"/>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26</a:t>
            </a:fld>
            <a:endParaRPr lang="en-US"/>
          </a:p>
        </p:txBody>
      </p:sp>
    </p:spTree>
    <p:extLst>
      <p:ext uri="{BB962C8B-B14F-4D97-AF65-F5344CB8AC3E}">
        <p14:creationId xmlns:p14="http://schemas.microsoft.com/office/powerpoint/2010/main" val="28965530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Outpatient care include Traditional outpatient centers in hospitals, Freestanding clinics, Private practice, and Comprehensive Outpatient Rehabilitation Facilities.</a:t>
            </a:r>
          </a:p>
          <a:p>
            <a:r>
              <a:rPr lang="en-US" dirty="0" smtClean="0"/>
              <a:t>Comprehensive Outpatient Rehabilitation Facilities</a:t>
            </a:r>
            <a:r>
              <a:rPr lang="en-US" baseline="0" dirty="0" smtClean="0"/>
              <a:t> </a:t>
            </a:r>
            <a:r>
              <a:rPr lang="en-US" dirty="0" smtClean="0"/>
              <a:t>Provide coordinated outpatient diagnostic, therapeutic, and restorative services, at a single fixed location. </a:t>
            </a:r>
            <a:r>
              <a:rPr lang="en-US" baseline="0" dirty="0" smtClean="0"/>
              <a:t> </a:t>
            </a:r>
            <a:r>
              <a:rPr lang="en-US" dirty="0" smtClean="0"/>
              <a:t>They provide rehabilitation services to outpatients.</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27</a:t>
            </a:fld>
            <a:endParaRPr lang="en-US"/>
          </a:p>
        </p:txBody>
      </p:sp>
    </p:spTree>
    <p:extLst>
      <p:ext uri="{BB962C8B-B14F-4D97-AF65-F5344CB8AC3E}">
        <p14:creationId xmlns:p14="http://schemas.microsoft.com/office/powerpoint/2010/main" val="20585205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Times New Roman" charset="0"/>
                <a:ea typeface="+mn-ea"/>
                <a:cs typeface="+mn-cs"/>
              </a:rPr>
              <a:t>In order to receive coverage for home care under the Medicare benefit, patients must be “homebound” or “confined to the home.”</a:t>
            </a:r>
          </a:p>
          <a:p>
            <a:r>
              <a:rPr lang="en-US" sz="1200" kern="1200" dirty="0" smtClean="0">
                <a:solidFill>
                  <a:schemeClr val="tx1"/>
                </a:solidFill>
                <a:latin typeface="Times New Roman" charset="0"/>
                <a:ea typeface="+mn-ea"/>
                <a:cs typeface="+mn-cs"/>
              </a:rPr>
              <a:t>An individual is considered homebound if he or she has a condition, due to illness or injury, that restricts the individual's ability to leave the home, except with the assistance of another person, or with the aid of a supportive device, such as crutches, a cane, a wheelchair, or a walker.</a:t>
            </a:r>
          </a:p>
          <a:p>
            <a:r>
              <a:rPr lang="en-US" sz="1200" kern="1200" dirty="0" smtClean="0">
                <a:solidFill>
                  <a:schemeClr val="tx1"/>
                </a:solidFill>
                <a:latin typeface="Times New Roman" charset="0"/>
                <a:ea typeface="+mn-ea"/>
                <a:cs typeface="+mn-cs"/>
              </a:rPr>
              <a:t>A person is also</a:t>
            </a:r>
            <a:r>
              <a:rPr lang="en-US" sz="1200" kern="1200" baseline="0" dirty="0" smtClean="0">
                <a:solidFill>
                  <a:schemeClr val="tx1"/>
                </a:solidFill>
                <a:latin typeface="Times New Roman" charset="0"/>
                <a:ea typeface="+mn-ea"/>
                <a:cs typeface="+mn-cs"/>
              </a:rPr>
              <a:t> considered homebound that he or she</a:t>
            </a:r>
            <a:r>
              <a:rPr lang="en-US" sz="1200" kern="1200" dirty="0" smtClean="0">
                <a:solidFill>
                  <a:schemeClr val="tx1"/>
                </a:solidFill>
                <a:latin typeface="Times New Roman" charset="0"/>
                <a:ea typeface="+mn-ea"/>
                <a:cs typeface="+mn-cs"/>
              </a:rPr>
              <a:t> has a condition such that leaving home is medically contraindicated.</a:t>
            </a:r>
          </a:p>
          <a:p>
            <a:endParaRPr lang="en-US" sz="1200" kern="1200" dirty="0" smtClean="0">
              <a:solidFill>
                <a:schemeClr val="tx1"/>
              </a:solidFill>
              <a:latin typeface="Times New Roman" charset="0"/>
              <a:ea typeface="+mn-ea"/>
              <a:cs typeface="+mn-cs"/>
            </a:endParaRPr>
          </a:p>
          <a:p>
            <a:r>
              <a:rPr lang="en-US" dirty="0" smtClean="0"/>
              <a:t>Other requirements for receiving home care under the Medicare include a doctor’s referral.  Each</a:t>
            </a:r>
            <a:r>
              <a:rPr lang="en-US" baseline="0" dirty="0" smtClean="0"/>
              <a:t> episode of care is 60 days and can be renewed.  </a:t>
            </a:r>
          </a:p>
          <a:p>
            <a:endParaRPr lang="en-US" dirty="0" smtClean="0"/>
          </a:p>
          <a:p>
            <a:r>
              <a:rPr lang="en-US" dirty="0" smtClean="0"/>
              <a:t>A verbal order from the physician for an initial physical therapy evaluation must be obtained prior to the first visit. </a:t>
            </a:r>
          </a:p>
          <a:p>
            <a:r>
              <a:rPr lang="en-US" dirty="0" smtClean="0"/>
              <a:t>If further visits are required, the physical therapist must verbally contact the physician to negotiate the specific plan of care, including frequency and duration of anticipated services. </a:t>
            </a:r>
          </a:p>
          <a:p>
            <a:r>
              <a:rPr lang="en-US" dirty="0" smtClean="0"/>
              <a:t>The physician must sign a paper copy of the verbal referral .</a:t>
            </a:r>
          </a:p>
          <a:p>
            <a:endParaRPr lang="en-US" dirty="0" smtClean="0"/>
          </a:p>
          <a:p>
            <a:r>
              <a:rPr lang="en-US" dirty="0" smtClean="0"/>
              <a:t>The patient must be in need of skilled care and has potential to make progress.  </a:t>
            </a:r>
            <a:endParaRPr lang="en-US" sz="1200" kern="1200" dirty="0" smtClean="0">
              <a:solidFill>
                <a:schemeClr val="tx1"/>
              </a:solidFill>
              <a:latin typeface="Times New Roman" charset="0"/>
              <a:ea typeface="+mn-ea"/>
              <a:cs typeface="+mn-cs"/>
            </a:endParaRPr>
          </a:p>
          <a:p>
            <a:endParaRPr lang="en-US" sz="1200" kern="1200" dirty="0" smtClean="0">
              <a:solidFill>
                <a:schemeClr val="tx1"/>
              </a:solidFill>
              <a:latin typeface="Times New Roman" charset="0"/>
              <a:ea typeface="+mn-ea"/>
              <a:cs typeface="+mn-cs"/>
            </a:endParaRPr>
          </a:p>
        </p:txBody>
      </p:sp>
      <p:sp>
        <p:nvSpPr>
          <p:cNvPr id="4" name="Slide Number Placeholder 3"/>
          <p:cNvSpPr>
            <a:spLocks noGrp="1"/>
          </p:cNvSpPr>
          <p:nvPr>
            <p:ph type="sldNum" sz="quarter" idx="10"/>
          </p:nvPr>
        </p:nvSpPr>
        <p:spPr/>
        <p:txBody>
          <a:bodyPr/>
          <a:lstStyle/>
          <a:p>
            <a:fld id="{9A2D7CB9-22EA-4144-A05A-F33DF7C50AE2}" type="slidenum">
              <a:rPr lang="en-US" smtClean="0"/>
              <a:pPr/>
              <a:t>28</a:t>
            </a:fld>
            <a:endParaRPr lang="en-US"/>
          </a:p>
        </p:txBody>
      </p:sp>
    </p:spTree>
    <p:extLst>
      <p:ext uri="{BB962C8B-B14F-4D97-AF65-F5344CB8AC3E}">
        <p14:creationId xmlns:p14="http://schemas.microsoft.com/office/powerpoint/2010/main" val="646481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Addressing these risk factors can reduce readmission to hospital</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29</a:t>
            </a:fld>
            <a:endParaRPr lang="en-US"/>
          </a:p>
        </p:txBody>
      </p:sp>
    </p:spTree>
    <p:extLst>
      <p:ext uri="{BB962C8B-B14F-4D97-AF65-F5344CB8AC3E}">
        <p14:creationId xmlns:p14="http://schemas.microsoft.com/office/powerpoint/2010/main" val="29456265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Various choices</a:t>
            </a:r>
            <a:r>
              <a:rPr lang="en-US" baseline="0" dirty="0" smtClean="0"/>
              <a:t> of living in </a:t>
            </a:r>
            <a:r>
              <a:rPr lang="en-US" dirty="0" smtClean="0"/>
              <a:t>home environments are available to seniors.</a:t>
            </a:r>
          </a:p>
          <a:p>
            <a:r>
              <a:rPr lang="en-US" dirty="0" smtClean="0"/>
              <a:t>These include continuing</a:t>
            </a:r>
            <a:r>
              <a:rPr lang="en-US" baseline="0" dirty="0" smtClean="0"/>
              <a:t> care retirement communities, retirement communities, and independent living communities.</a:t>
            </a:r>
          </a:p>
        </p:txBody>
      </p:sp>
      <p:sp>
        <p:nvSpPr>
          <p:cNvPr id="4" name="Slide Number Placeholder 3"/>
          <p:cNvSpPr>
            <a:spLocks noGrp="1"/>
          </p:cNvSpPr>
          <p:nvPr>
            <p:ph type="sldNum" sz="quarter" idx="10"/>
          </p:nvPr>
        </p:nvSpPr>
        <p:spPr/>
        <p:txBody>
          <a:bodyPr/>
          <a:lstStyle/>
          <a:p>
            <a:fld id="{9A2D7CB9-22EA-4144-A05A-F33DF7C50AE2}" type="slidenum">
              <a:rPr lang="en-US" smtClean="0"/>
              <a:pPr/>
              <a:t>30</a:t>
            </a:fld>
            <a:endParaRPr lang="en-US"/>
          </a:p>
        </p:txBody>
      </p:sp>
    </p:spTree>
    <p:extLst>
      <p:ext uri="{BB962C8B-B14F-4D97-AF65-F5344CB8AC3E}">
        <p14:creationId xmlns:p14="http://schemas.microsoft.com/office/powerpoint/2010/main" val="14725936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Older adults may need in</a:t>
            </a:r>
            <a:r>
              <a:rPr lang="en-US" baseline="0" dirty="0" smtClean="0"/>
              <a:t> home services, including</a:t>
            </a:r>
            <a:br>
              <a:rPr lang="en-US" baseline="0" dirty="0" smtClean="0"/>
            </a:br>
            <a:r>
              <a:rPr lang="en-US" dirty="0" smtClean="0"/>
              <a:t>Meals on Wheels, Caregivers,</a:t>
            </a:r>
            <a:r>
              <a:rPr lang="en-US" baseline="0" dirty="0" smtClean="0"/>
              <a:t> </a:t>
            </a:r>
            <a:r>
              <a:rPr lang="en-US" dirty="0" smtClean="0"/>
              <a:t>Maid Service or ADL assistance, Telephone Checks, Lifeline or other emergency response call button service,</a:t>
            </a:r>
            <a:r>
              <a:rPr lang="en-US" baseline="0" dirty="0" smtClean="0"/>
              <a:t> </a:t>
            </a:r>
            <a:r>
              <a:rPr lang="en-US" dirty="0" smtClean="0"/>
              <a:t>especially if the individual</a:t>
            </a:r>
            <a:r>
              <a:rPr lang="en-US" baseline="0" dirty="0" smtClean="0"/>
              <a:t> is </a:t>
            </a:r>
            <a:r>
              <a:rPr lang="en-US" dirty="0" smtClean="0">
                <a:solidFill>
                  <a:srgbClr val="FF0000"/>
                </a:solidFill>
              </a:rPr>
              <a:t>unable to rise from floor</a:t>
            </a:r>
            <a:r>
              <a:rPr lang="en-US" dirty="0" smtClean="0">
                <a:solidFill>
                  <a:schemeClr val="tx1"/>
                </a:solidFill>
              </a:rPr>
              <a:t>,</a:t>
            </a:r>
            <a:r>
              <a:rPr lang="en-US" baseline="0" dirty="0" smtClean="0">
                <a:solidFill>
                  <a:schemeClr val="tx1"/>
                </a:solidFill>
              </a:rPr>
              <a:t> </a:t>
            </a:r>
            <a:r>
              <a:rPr lang="en-US" dirty="0" smtClean="0"/>
              <a:t>Visits , Home Health Services, Geriatric Care Managers.</a:t>
            </a:r>
          </a:p>
          <a:p>
            <a:r>
              <a:rPr lang="en-US" dirty="0" smtClean="0"/>
              <a:t>Geriatric care managers provide</a:t>
            </a:r>
            <a:r>
              <a:rPr lang="en-US" baseline="0" dirty="0" smtClean="0"/>
              <a:t> services mos</a:t>
            </a:r>
            <a:r>
              <a:rPr lang="en-US" dirty="0" smtClean="0"/>
              <a:t>tly based on what patient can afford.</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31</a:t>
            </a:fld>
            <a:endParaRPr lang="en-US"/>
          </a:p>
        </p:txBody>
      </p:sp>
    </p:spTree>
    <p:extLst>
      <p:ext uri="{BB962C8B-B14F-4D97-AF65-F5344CB8AC3E}">
        <p14:creationId xmlns:p14="http://schemas.microsoft.com/office/powerpoint/2010/main" val="21082605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Community based services</a:t>
            </a:r>
            <a:r>
              <a:rPr lang="en-US" baseline="0" dirty="0" smtClean="0"/>
              <a:t> include </a:t>
            </a:r>
            <a:r>
              <a:rPr lang="en-US" dirty="0" smtClean="0"/>
              <a:t>Senior Centers,</a:t>
            </a:r>
            <a:r>
              <a:rPr lang="en-US" baseline="0" dirty="0" smtClean="0"/>
              <a:t> </a:t>
            </a:r>
            <a:r>
              <a:rPr lang="en-US" dirty="0" smtClean="0"/>
              <a:t>Congregate Meals services,</a:t>
            </a:r>
            <a:r>
              <a:rPr lang="en-US" baseline="0" dirty="0" smtClean="0"/>
              <a:t> adult day care that costs about 40 to 60 dollars a day, and respite care.</a:t>
            </a:r>
            <a:endParaRPr lang="en-US" dirty="0" smtClean="0"/>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32</a:t>
            </a:fld>
            <a:endParaRPr lang="en-US"/>
          </a:p>
        </p:txBody>
      </p:sp>
    </p:spTree>
    <p:extLst>
      <p:ext uri="{BB962C8B-B14F-4D97-AF65-F5344CB8AC3E}">
        <p14:creationId xmlns:p14="http://schemas.microsoft.com/office/powerpoint/2010/main" val="1061435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Read </a:t>
            </a:r>
            <a:r>
              <a:rPr lang="en-US" dirty="0" err="1" smtClean="0"/>
              <a:t>Guccione</a:t>
            </a:r>
            <a:r>
              <a:rPr lang="en-US" dirty="0" smtClean="0"/>
              <a:t> 2012, Chapter 26 followed by Chapter 25.</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3</a:t>
            </a:fld>
            <a:endParaRPr lang="en-US"/>
          </a:p>
        </p:txBody>
      </p:sp>
    </p:spTree>
    <p:extLst>
      <p:ext uri="{BB962C8B-B14F-4D97-AF65-F5344CB8AC3E}">
        <p14:creationId xmlns:p14="http://schemas.microsoft.com/office/powerpoint/2010/main" val="32580956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Senior centers receive</a:t>
            </a:r>
            <a:r>
              <a:rPr lang="en-US" baseline="0" dirty="0" smtClean="0"/>
              <a:t> </a:t>
            </a:r>
            <a:r>
              <a:rPr lang="en-US" dirty="0" smtClean="0"/>
              <a:t>Funding through the Older Americans Act of 1965, which is a federal legislation.</a:t>
            </a:r>
          </a:p>
          <a:p>
            <a:r>
              <a:rPr lang="en-US" dirty="0" smtClean="0"/>
              <a:t>Funding distributed is a function of Areas on Aging agencies.</a:t>
            </a:r>
          </a:p>
          <a:p>
            <a:r>
              <a:rPr lang="en-US" dirty="0" smtClean="0"/>
              <a:t>Transportation services  total 27.5 million.  Personal Care, Homemaker, and Chore Services account to 35 million hours.  Adult Day Care and Health Services total 10 million hours.</a:t>
            </a:r>
            <a:r>
              <a:rPr lang="en-US" baseline="0" dirty="0" smtClean="0"/>
              <a:t>  </a:t>
            </a:r>
            <a:r>
              <a:rPr lang="en-US" dirty="0" smtClean="0"/>
              <a:t>Case management Services total 4 million hours.</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33</a:t>
            </a:fld>
            <a:endParaRPr lang="en-US"/>
          </a:p>
        </p:txBody>
      </p:sp>
    </p:spTree>
    <p:extLst>
      <p:ext uri="{BB962C8B-B14F-4D97-AF65-F5344CB8AC3E}">
        <p14:creationId xmlns:p14="http://schemas.microsoft.com/office/powerpoint/2010/main" val="1168110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2006, Congregate Meals Programs cost 385 million dollars.</a:t>
            </a:r>
          </a:p>
          <a:p>
            <a:r>
              <a:rPr lang="en-US" dirty="0" smtClean="0"/>
              <a:t>These programs are Mostly in poorer urban areas.</a:t>
            </a:r>
          </a:p>
          <a:p>
            <a:r>
              <a:rPr lang="en-US" dirty="0" smtClean="0"/>
              <a:t>Participation is good because of affordable meal, social interaction and stimulation, community involvement, </a:t>
            </a:r>
            <a:r>
              <a:rPr lang="en-US" baseline="0" dirty="0" smtClean="0"/>
              <a:t> </a:t>
            </a:r>
            <a:r>
              <a:rPr lang="en-US" dirty="0" smtClean="0"/>
              <a:t>supplementing diet. </a:t>
            </a:r>
          </a:p>
          <a:p>
            <a:r>
              <a:rPr lang="en-US" dirty="0" smtClean="0"/>
              <a:t>58% of participants receive ½ or more of their daily food intake from meal.</a:t>
            </a:r>
          </a:p>
          <a:p>
            <a:r>
              <a:rPr lang="en-US" dirty="0" smtClean="0"/>
              <a:t>11% did not have enough money or food stamps to buy food. </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34</a:t>
            </a:fld>
            <a:endParaRPr lang="en-US"/>
          </a:p>
        </p:txBody>
      </p:sp>
    </p:spTree>
    <p:extLst>
      <p:ext uri="{BB962C8B-B14F-4D97-AF65-F5344CB8AC3E}">
        <p14:creationId xmlns:p14="http://schemas.microsoft.com/office/powerpoint/2010/main" val="28241564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Adult Day Care Centers is to enable ill adults to remain at home by providing services to participants and respite care or surrogate care away from caretakers.</a:t>
            </a:r>
          </a:p>
          <a:p>
            <a:r>
              <a:rPr lang="en-US" dirty="0" smtClean="0"/>
              <a:t>These services</a:t>
            </a:r>
            <a:r>
              <a:rPr lang="en-US" baseline="0" dirty="0" smtClean="0"/>
              <a:t> are available </a:t>
            </a:r>
            <a:r>
              <a:rPr lang="en-US" dirty="0" smtClean="0"/>
              <a:t>Mostly in urban areas.</a:t>
            </a:r>
          </a:p>
          <a:p>
            <a:r>
              <a:rPr lang="en-US" dirty="0" smtClean="0"/>
              <a:t>Over 3500 centers today serve 150,000 individuals daily.</a:t>
            </a:r>
          </a:p>
          <a:p>
            <a:r>
              <a:rPr lang="en-US" dirty="0" smtClean="0"/>
              <a:t>There are 3 different models.</a:t>
            </a:r>
          </a:p>
          <a:p>
            <a:pPr lvl="1"/>
            <a:r>
              <a:rPr lang="en-US" dirty="0" smtClean="0"/>
              <a:t>Medical,</a:t>
            </a:r>
            <a:r>
              <a:rPr lang="en-US" baseline="0" dirty="0" smtClean="0"/>
              <a:t> </a:t>
            </a:r>
            <a:r>
              <a:rPr lang="en-US" dirty="0" smtClean="0"/>
              <a:t> emphasizes rehab and health services.</a:t>
            </a:r>
          </a:p>
          <a:p>
            <a:pPr lvl="1"/>
            <a:r>
              <a:rPr lang="en-US" dirty="0" smtClean="0"/>
              <a:t>Social, focuses on stresses nutrition, functional maintenance and recreation.</a:t>
            </a:r>
          </a:p>
          <a:p>
            <a:pPr lvl="1"/>
            <a:r>
              <a:rPr lang="en-US" dirty="0" smtClean="0"/>
              <a:t>Specific purpose, are disease specific interventions, such as dementia or mental illness.</a:t>
            </a:r>
          </a:p>
        </p:txBody>
      </p:sp>
      <p:sp>
        <p:nvSpPr>
          <p:cNvPr id="4" name="Slide Number Placeholder 3"/>
          <p:cNvSpPr>
            <a:spLocks noGrp="1"/>
          </p:cNvSpPr>
          <p:nvPr>
            <p:ph type="sldNum" sz="quarter" idx="10"/>
          </p:nvPr>
        </p:nvSpPr>
        <p:spPr/>
        <p:txBody>
          <a:bodyPr/>
          <a:lstStyle/>
          <a:p>
            <a:fld id="{9A2D7CB9-22EA-4144-A05A-F33DF7C50AE2}" type="slidenum">
              <a:rPr lang="en-US" smtClean="0"/>
              <a:pPr/>
              <a:t>35</a:t>
            </a:fld>
            <a:endParaRPr lang="en-US"/>
          </a:p>
        </p:txBody>
      </p:sp>
    </p:spTree>
    <p:extLst>
      <p:ext uri="{BB962C8B-B14F-4D97-AF65-F5344CB8AC3E}">
        <p14:creationId xmlns:p14="http://schemas.microsoft.com/office/powerpoint/2010/main" val="24646507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Respite Care is Short term, few days to weeks.</a:t>
            </a:r>
          </a:p>
          <a:p>
            <a:r>
              <a:rPr lang="en-US" dirty="0" smtClean="0"/>
              <a:t>It Allows for caregivers to get a break and potentially patient</a:t>
            </a:r>
            <a:r>
              <a:rPr lang="en-US" baseline="0" dirty="0" smtClean="0"/>
              <a:t> </a:t>
            </a:r>
            <a:r>
              <a:rPr lang="en-US" dirty="0" smtClean="0"/>
              <a:t>to remain in a familiar and least restrictive environment.</a:t>
            </a:r>
          </a:p>
          <a:p>
            <a:r>
              <a:rPr lang="en-US" dirty="0" smtClean="0"/>
              <a:t>This</a:t>
            </a:r>
            <a:r>
              <a:rPr lang="en-US" baseline="0" dirty="0" smtClean="0"/>
              <a:t> is available at some </a:t>
            </a:r>
            <a:r>
              <a:rPr lang="en-US" dirty="0" smtClean="0"/>
              <a:t>hospitals, nursing homes, religious and nonreligious programs, home health or volunteers.</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36</a:t>
            </a:fld>
            <a:endParaRPr lang="en-US"/>
          </a:p>
        </p:txBody>
      </p:sp>
    </p:spTree>
    <p:extLst>
      <p:ext uri="{BB962C8B-B14F-4D97-AF65-F5344CB8AC3E}">
        <p14:creationId xmlns:p14="http://schemas.microsoft.com/office/powerpoint/2010/main" val="27250802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Hospice is for Terminally ill patients either at home or inpatient settings.</a:t>
            </a:r>
          </a:p>
          <a:p>
            <a:r>
              <a:rPr lang="en-US" dirty="0" smtClean="0"/>
              <a:t>Patients have less than 6 months to live.</a:t>
            </a:r>
          </a:p>
          <a:p>
            <a:r>
              <a:rPr lang="en-US" dirty="0" smtClean="0"/>
              <a:t>Medicare covers hospice , with no deductibles.</a:t>
            </a:r>
          </a:p>
          <a:p>
            <a:r>
              <a:rPr lang="en-US" dirty="0" smtClean="0"/>
              <a:t>It Covers nursing, doctors, drugs, rehabilitation services, homemaker, social services, respite care, counseling, short-term care. </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37</a:t>
            </a:fld>
            <a:endParaRPr lang="en-US"/>
          </a:p>
        </p:txBody>
      </p:sp>
    </p:spTree>
    <p:extLst>
      <p:ext uri="{BB962C8B-B14F-4D97-AF65-F5344CB8AC3E}">
        <p14:creationId xmlns:p14="http://schemas.microsoft.com/office/powerpoint/2010/main" val="33022964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WHO defines Palliative Care as “the active total care of patients whose disease is not response to curative treatment”.</a:t>
            </a:r>
          </a:p>
          <a:p>
            <a:pPr eaLnBrk="1" hangingPunct="1"/>
            <a:r>
              <a:rPr lang="en-US" dirty="0" smtClean="0"/>
              <a:t>The Goals are to promote best quality of life for patients and families.</a:t>
            </a:r>
          </a:p>
          <a:p>
            <a:pPr eaLnBrk="1" hangingPunct="1"/>
            <a:endParaRPr lang="en-US" dirty="0" smtClean="0"/>
          </a:p>
          <a:p>
            <a:pPr eaLnBrk="1" hangingPunct="1"/>
            <a:r>
              <a:rPr lang="en-US" dirty="0" smtClean="0"/>
              <a:t>The Most common functional disabilities in patients who received PT include deconditioning, pain, imbalance, and focal weakness.</a:t>
            </a:r>
          </a:p>
          <a:p>
            <a:pPr eaLnBrk="1" hangingPunct="1"/>
            <a:r>
              <a:rPr lang="en-US" dirty="0" smtClean="0"/>
              <a:t>PT assessment and utilization were uncommon in this group. </a:t>
            </a:r>
          </a:p>
          <a:p>
            <a:pPr eaLnBrk="1" hangingPunct="1"/>
            <a:r>
              <a:rPr lang="en-US" dirty="0" smtClean="0"/>
              <a:t>When utilized, PT benefited 56% of patients. </a:t>
            </a:r>
          </a:p>
          <a:p>
            <a:pPr eaLnBrk="1" hangingPunct="1"/>
            <a:endParaRPr lang="en-US" dirty="0" smtClean="0"/>
          </a:p>
          <a:p>
            <a:r>
              <a:rPr lang="en-US" dirty="0" smtClean="0"/>
              <a:t>http://www.ncbi.nlm.nih.gov/pubmed/12710571</a:t>
            </a:r>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38</a:t>
            </a:fld>
            <a:endParaRPr lang="en-US"/>
          </a:p>
        </p:txBody>
      </p:sp>
    </p:spTree>
    <p:extLst>
      <p:ext uri="{BB962C8B-B14F-4D97-AF65-F5344CB8AC3E}">
        <p14:creationId xmlns:p14="http://schemas.microsoft.com/office/powerpoint/2010/main" val="9483363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4504AD16-C6FF-47AE-80F5-46DE3F308812}" type="slidenum">
              <a:rPr lang="en-US" sz="1200"/>
              <a:pPr eaLnBrk="1" hangingPunct="1"/>
              <a:t>39</a:t>
            </a:fld>
            <a:endParaRPr lang="en-US" sz="1200"/>
          </a:p>
        </p:txBody>
      </p:sp>
      <p:sp>
        <p:nvSpPr>
          <p:cNvPr id="48131" name="Rectangle 2"/>
          <p:cNvSpPr>
            <a:spLocks noGrp="1" noRot="1" noChangeAspect="1" noChangeArrowheads="1" noTextEdit="1"/>
          </p:cNvSpPr>
          <p:nvPr>
            <p:ph type="sldImg"/>
          </p:nvPr>
        </p:nvSpPr>
        <p:spPr>
          <a:solidFill>
            <a:srgbClr val="FFFFFF"/>
          </a:solidFill>
          <a:ln/>
        </p:spPr>
      </p:sp>
      <p:sp>
        <p:nvSpPr>
          <p:cNvPr id="48132" name="Rectangle 3"/>
          <p:cNvSpPr>
            <a:spLocks noGrp="1" noChangeArrowheads="1"/>
          </p:cNvSpPr>
          <p:nvPr>
            <p:ph type="body" idx="1"/>
          </p:nvPr>
        </p:nvSpPr>
        <p:spPr>
          <a:solidFill>
            <a:srgbClr val="FFFFFF"/>
          </a:solidFill>
          <a:ln>
            <a:solidFill>
              <a:srgbClr val="000000"/>
            </a:solid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Multidisciplinary</a:t>
            </a:r>
            <a:r>
              <a:rPr lang="en-US" baseline="0" dirty="0" smtClean="0"/>
              <a:t> is </a:t>
            </a:r>
            <a:r>
              <a:rPr lang="en-US" dirty="0" smtClean="0"/>
              <a:t>discipline oriented, each team member responsible for his own scope of practice outcome is sum of each member’s efforts.</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Interdisciplinary</a:t>
            </a:r>
            <a:r>
              <a:rPr lang="en-US" baseline="0" dirty="0" smtClean="0"/>
              <a:t> is that </a:t>
            </a:r>
            <a:r>
              <a:rPr lang="en-US" dirty="0" smtClean="0"/>
              <a:t>team members involved in problem solving beyond the scope of their discipline.</a:t>
            </a:r>
            <a:r>
              <a:rPr lang="en-US" baseline="0" dirty="0" smtClean="0"/>
              <a:t>  </a:t>
            </a:r>
            <a:r>
              <a:rPr lang="en-US" dirty="0" smtClean="0"/>
              <a:t> whole team identifies goals and then each member works towards goals of scope of practice.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Trans-disciplinary Is that one team member chosen to be primary leader depending on spec needs of client. Needs cross training and flexibility of team. </a:t>
            </a:r>
          </a:p>
          <a:p>
            <a:pPr eaLnBrk="1" hangingPunct="1"/>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smtClean="0"/>
              <a:t>Case Managers are Based on the assumption that persons with complex medical conditions need help navigating the healthcare system.</a:t>
            </a:r>
          </a:p>
          <a:p>
            <a:r>
              <a:rPr lang="en-US" sz="2800" dirty="0" smtClean="0"/>
              <a:t>Case</a:t>
            </a:r>
            <a:r>
              <a:rPr lang="en-US" sz="2800" baseline="0" dirty="0" smtClean="0"/>
              <a:t> managers </a:t>
            </a:r>
            <a:r>
              <a:rPr lang="en-US" sz="2800" dirty="0" smtClean="0"/>
              <a:t>Coordinate decisions regarding case management.</a:t>
            </a:r>
            <a:r>
              <a:rPr lang="en-US" sz="2800" baseline="0" dirty="0" smtClean="0"/>
              <a:t>  For example, </a:t>
            </a:r>
            <a:r>
              <a:rPr lang="en-US" sz="2800" dirty="0" smtClean="0"/>
              <a:t>stops duplication of services.</a:t>
            </a:r>
          </a:p>
          <a:p>
            <a:r>
              <a:rPr lang="en-US" sz="2800" dirty="0" smtClean="0"/>
              <a:t>No single health care professional can do all things for one patient.</a:t>
            </a:r>
          </a:p>
          <a:p>
            <a:r>
              <a:rPr lang="en-US" sz="2800" dirty="0" smtClean="0"/>
              <a:t>Case Managers can be nurses, Social</a:t>
            </a:r>
            <a:r>
              <a:rPr lang="en-US" sz="2800" baseline="0" dirty="0" smtClean="0"/>
              <a:t> </a:t>
            </a:r>
            <a:r>
              <a:rPr lang="en-US" sz="2800" dirty="0" smtClean="0"/>
              <a:t>Workers, Certified Nurse Practitioners, and others ,</a:t>
            </a:r>
            <a:r>
              <a:rPr lang="en-US" sz="2800" baseline="0" dirty="0" smtClean="0"/>
              <a:t> </a:t>
            </a:r>
            <a:r>
              <a:rPr lang="en-US" sz="2800" dirty="0" smtClean="0"/>
              <a:t>P T  or O T.</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40</a:t>
            </a:fld>
            <a:endParaRPr lang="en-US"/>
          </a:p>
        </p:txBody>
      </p:sp>
    </p:spTree>
    <p:extLst>
      <p:ext uri="{BB962C8B-B14F-4D97-AF65-F5344CB8AC3E}">
        <p14:creationId xmlns:p14="http://schemas.microsoft.com/office/powerpoint/2010/main" val="4196017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Basic Principles of Rehab for Older Adults include:</a:t>
            </a:r>
          </a:p>
          <a:p>
            <a:pPr eaLnBrk="1" hangingPunct="1"/>
            <a:r>
              <a:rPr lang="en-US" sz="1200" dirty="0" smtClean="0"/>
              <a:t>Focus</a:t>
            </a:r>
            <a:r>
              <a:rPr lang="en-US" sz="1200" baseline="0" dirty="0" smtClean="0"/>
              <a:t> on patient-centered, individualized, and realistic goals</a:t>
            </a:r>
            <a:r>
              <a:rPr lang="en-US" sz="1200" dirty="0" smtClean="0"/>
              <a:t>.</a:t>
            </a:r>
          </a:p>
          <a:p>
            <a:pPr eaLnBrk="1" hangingPunct="1"/>
            <a:r>
              <a:rPr lang="en-US" sz="1200" dirty="0" smtClean="0"/>
              <a:t>Include family and caregivers as able in the plan of care.  Pay</a:t>
            </a:r>
            <a:r>
              <a:rPr lang="en-US" sz="1200" baseline="0" dirty="0" smtClean="0"/>
              <a:t> attention to cultural differences.  In non-western culture, self care may not be an expectation.  Instead, care provided by family and others are expected.  </a:t>
            </a:r>
            <a:endParaRPr lang="en-US" sz="1200" dirty="0" smtClean="0"/>
          </a:p>
          <a:p>
            <a:pPr eaLnBrk="1" hangingPunct="1"/>
            <a:r>
              <a:rPr lang="en-US" sz="1200" dirty="0" smtClean="0"/>
              <a:t>Address impairments as they relate to functional limitations and disability.  </a:t>
            </a:r>
          </a:p>
          <a:p>
            <a:pPr eaLnBrk="1" hangingPunct="1"/>
            <a:r>
              <a:rPr lang="en-US" sz="1200" dirty="0" smtClean="0"/>
              <a:t>For example, Help patients </a:t>
            </a:r>
            <a:r>
              <a:rPr lang="en-US" sz="1200" baseline="0" dirty="0" smtClean="0"/>
              <a:t>understand how strengthening can improve their ability to walk in the community and socialize with friends.  This might motivate the patients to do the home programs.</a:t>
            </a:r>
            <a:endParaRPr lang="en-US" sz="1200" dirty="0" smtClean="0"/>
          </a:p>
          <a:p>
            <a:pPr eaLnBrk="1" hangingPunct="1"/>
            <a:r>
              <a:rPr lang="en-US" sz="1200" dirty="0" smtClean="0"/>
              <a:t>Address wellness and health promotion to prevent the development of diseases and conditions.</a:t>
            </a:r>
          </a:p>
          <a:p>
            <a:pPr eaLnBrk="1" hangingPunct="1"/>
            <a:r>
              <a:rPr lang="en-US" sz="1200" dirty="0" smtClean="0"/>
              <a:t>Emphasize optimal functional independence.</a:t>
            </a:r>
          </a:p>
          <a:p>
            <a:pPr eaLnBrk="1" hangingPunct="1"/>
            <a:r>
              <a:rPr lang="en-US" sz="1200" dirty="0" smtClean="0"/>
              <a:t>Consider variability between patients.</a:t>
            </a:r>
          </a:p>
          <a:p>
            <a:pPr eaLnBrk="1" hangingPunct="1"/>
            <a:r>
              <a:rPr lang="en-US" sz="1200" dirty="0" smtClean="0"/>
              <a:t>Consider how lifestyle and environment plays a role on a</a:t>
            </a:r>
            <a:r>
              <a:rPr lang="en-US" sz="1200" baseline="0" dirty="0" smtClean="0"/>
              <a:t> person’s health.</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41</a:t>
            </a:fld>
            <a:endParaRPr lang="en-US"/>
          </a:p>
        </p:txBody>
      </p:sp>
    </p:spTree>
    <p:extLst>
      <p:ext uri="{BB962C8B-B14F-4D97-AF65-F5344CB8AC3E}">
        <p14:creationId xmlns:p14="http://schemas.microsoft.com/office/powerpoint/2010/main" val="16777702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B6968C45-6E70-4AA0-8E09-FF566E101B4C}" type="slidenum">
              <a:rPr lang="en-US" sz="1200"/>
              <a:pPr eaLnBrk="1" hangingPunct="1"/>
              <a:t>42</a:t>
            </a:fld>
            <a:endParaRPr lang="en-US" sz="1200"/>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smtClean="0"/>
              <a:t>Rehabilitation goals must be Meaningful to both the patient and the problems identified by the P</a:t>
            </a:r>
            <a:r>
              <a:rPr lang="en-US" baseline="0" dirty="0" smtClean="0"/>
              <a:t> T.</a:t>
            </a:r>
            <a:endParaRPr lang="en-US" dirty="0" smtClean="0"/>
          </a:p>
          <a:p>
            <a:pPr eaLnBrk="1" hangingPunct="1"/>
            <a:r>
              <a:rPr lang="en-US" dirty="0" smtClean="0"/>
              <a:t>Goals must be</a:t>
            </a:r>
            <a:r>
              <a:rPr lang="en-US" baseline="0" dirty="0" smtClean="0"/>
              <a:t> </a:t>
            </a:r>
            <a:r>
              <a:rPr lang="en-US" dirty="0" smtClean="0"/>
              <a:t>Individualized,</a:t>
            </a:r>
            <a:r>
              <a:rPr lang="en-US" baseline="0" dirty="0" smtClean="0"/>
              <a:t> </a:t>
            </a:r>
            <a:r>
              <a:rPr lang="en-US" dirty="0" smtClean="0"/>
              <a:t>Mutually agreed upon</a:t>
            </a:r>
            <a:r>
              <a:rPr lang="en-US" baseline="0" dirty="0" smtClean="0"/>
              <a:t> and</a:t>
            </a:r>
            <a:r>
              <a:rPr lang="en-US" dirty="0" smtClean="0"/>
              <a:t> Clearly communicated.</a:t>
            </a:r>
          </a:p>
          <a:p>
            <a:pPr eaLnBrk="1" hangingPunct="1"/>
            <a:r>
              <a:rPr lang="en-US" dirty="0" smtClean="0"/>
              <a:t>Goals</a:t>
            </a:r>
            <a:r>
              <a:rPr lang="en-US" baseline="0" dirty="0" smtClean="0"/>
              <a:t> must be </a:t>
            </a:r>
            <a:r>
              <a:rPr lang="en-US" dirty="0" smtClean="0"/>
              <a:t>Realistic</a:t>
            </a:r>
            <a:r>
              <a:rPr lang="en-US" baseline="0" dirty="0" smtClean="0"/>
              <a:t> and</a:t>
            </a:r>
            <a:r>
              <a:rPr lang="en-US" dirty="0" smtClean="0"/>
              <a:t> achievable.  When</a:t>
            </a:r>
            <a:r>
              <a:rPr lang="en-US" baseline="0" dirty="0" smtClean="0"/>
              <a:t> </a:t>
            </a:r>
            <a:r>
              <a:rPr lang="en-US" dirty="0" smtClean="0"/>
              <a:t>patients have unrealistic goals, refocusing of the patient on shorter-term goals with the expectations that the individual may come to a realization of limitations. </a:t>
            </a:r>
          </a:p>
          <a:p>
            <a:pPr eaLnBrk="1" hangingPunct="1"/>
            <a:r>
              <a:rPr lang="en-US" dirty="0" smtClean="0"/>
              <a:t>Use standardized outcomes measures in setting the goals.</a:t>
            </a:r>
          </a:p>
          <a:p>
            <a:pPr eaLnBrk="1" hangingPunct="1"/>
            <a:r>
              <a:rPr lang="en-US" dirty="0" smtClean="0"/>
              <a:t>Studies report overall agreement between therapist’s  goals and patient,</a:t>
            </a:r>
            <a:r>
              <a:rPr lang="en-US" baseline="0" dirty="0" smtClean="0"/>
              <a:t> caregiver’s goals </a:t>
            </a:r>
            <a:r>
              <a:rPr lang="en-US" dirty="0" smtClean="0"/>
              <a:t>is poor.</a:t>
            </a:r>
          </a:p>
          <a:p>
            <a:pPr eaLnBrk="1" hangingPunct="1"/>
            <a:r>
              <a:rPr lang="en-US" dirty="0" smtClean="0"/>
              <a:t>There</a:t>
            </a:r>
            <a:r>
              <a:rPr lang="en-US" baseline="0" dirty="0" smtClean="0"/>
              <a:t> is a</a:t>
            </a:r>
            <a:r>
              <a:rPr lang="en-US" dirty="0" smtClean="0"/>
              <a:t> lack of agreement between family members and health care team.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pPr>
            <a:r>
              <a:rPr lang="en-US" dirty="0" smtClean="0"/>
              <a:t>Rehabilitation is a process or journey.  </a:t>
            </a:r>
          </a:p>
          <a:p>
            <a:pPr eaLnBrk="1" hangingPunct="1">
              <a:lnSpc>
                <a:spcPct val="90000"/>
              </a:lnSpc>
            </a:pPr>
            <a:r>
              <a:rPr lang="en-US" dirty="0" smtClean="0"/>
              <a:t>There are many different paths a patient may be taking,</a:t>
            </a:r>
            <a:r>
              <a:rPr lang="en-US" baseline="0" dirty="0" smtClean="0"/>
              <a:t> depending on multiple factors, such as insurance, financial resources, family support, or environment.</a:t>
            </a:r>
            <a:endParaRPr lang="en-US" dirty="0" smtClean="0"/>
          </a:p>
          <a:p>
            <a:pPr eaLnBrk="1" hangingPunct="1">
              <a:lnSpc>
                <a:spcPct val="90000"/>
              </a:lnSpc>
            </a:pPr>
            <a:r>
              <a:rPr lang="en-US" dirty="0" smtClean="0"/>
              <a:t>People from various disciplines,</a:t>
            </a:r>
            <a:r>
              <a:rPr lang="en-US" baseline="0" dirty="0" smtClean="0"/>
              <a:t> such as P T, O T, social workers, doctors, case managers, family and home health aid may be involved along the way</a:t>
            </a:r>
            <a:r>
              <a:rPr lang="en-US" dirty="0" smtClean="0"/>
              <a:t>.</a:t>
            </a:r>
          </a:p>
          <a:p>
            <a:pPr eaLnBrk="1" hangingPunct="1">
              <a:lnSpc>
                <a:spcPct val="90000"/>
              </a:lnSpc>
            </a:pPr>
            <a:r>
              <a:rPr lang="en-US" dirty="0" smtClean="0"/>
              <a:t>There are also many alternatives</a:t>
            </a:r>
            <a:r>
              <a:rPr lang="en-US" baseline="0" dirty="0" smtClean="0"/>
              <a:t> as to where rehabilitation can take place.</a:t>
            </a:r>
            <a:endParaRPr lang="en-US" dirty="0" smtClean="0"/>
          </a:p>
          <a:p>
            <a:pPr eaLnBrk="1" hangingPunct="1">
              <a:lnSpc>
                <a:spcPct val="90000"/>
              </a:lnSpc>
            </a:pPr>
            <a:r>
              <a:rPr lang="en-US" dirty="0" smtClean="0"/>
              <a:t>Finally, patients</a:t>
            </a:r>
            <a:r>
              <a:rPr lang="en-US" baseline="0" dirty="0" smtClean="0"/>
              <a:t> may accomplish outcomes that are not expected at the start of rehabilitation.  </a:t>
            </a:r>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4</a:t>
            </a:fld>
            <a:endParaRPr lang="en-US"/>
          </a:p>
        </p:txBody>
      </p:sp>
    </p:spTree>
    <p:extLst>
      <p:ext uri="{BB962C8B-B14F-4D97-AF65-F5344CB8AC3E}">
        <p14:creationId xmlns:p14="http://schemas.microsoft.com/office/powerpoint/2010/main" val="26366378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setting goals to</a:t>
            </a:r>
            <a:r>
              <a:rPr lang="en-US" baseline="0" dirty="0" smtClean="0"/>
              <a:t> </a:t>
            </a:r>
            <a:r>
              <a:rPr lang="en-US" dirty="0" smtClean="0"/>
              <a:t>reintegrate a patient into the community, it may be useful to refer to Shumway-Cook’s required tasks of community-dwelling older adults.</a:t>
            </a:r>
          </a:p>
          <a:p>
            <a:endParaRPr lang="en-US" dirty="0" smtClean="0"/>
          </a:p>
          <a:p>
            <a:r>
              <a:rPr lang="en-US" dirty="0" smtClean="0"/>
              <a:t>The authors observed older adults for a 1-week period to identify required tasks in community-dwelling older adults for the purpose of helping home health therapists set goals. </a:t>
            </a:r>
          </a:p>
          <a:p>
            <a:endParaRPr lang="en-US" dirty="0" smtClean="0"/>
          </a:p>
          <a:p>
            <a:r>
              <a:rPr lang="en-US" dirty="0" smtClean="0"/>
              <a:t>They found that older adults routinely:</a:t>
            </a:r>
          </a:p>
          <a:p>
            <a:endParaRPr lang="en-US" dirty="0" smtClean="0"/>
          </a:p>
          <a:p>
            <a:r>
              <a:rPr lang="en-US" dirty="0" smtClean="0"/>
              <a:t>•</a:t>
            </a:r>
            <a:r>
              <a:rPr lang="en-US" baseline="0" dirty="0" smtClean="0"/>
              <a:t> </a:t>
            </a:r>
            <a:r>
              <a:rPr lang="en-US" dirty="0" smtClean="0"/>
              <a:t>walked a minimum of 1000 feet per errand .</a:t>
            </a:r>
            <a:r>
              <a:rPr lang="en-US" baseline="0" dirty="0" smtClean="0"/>
              <a:t> They </a:t>
            </a:r>
            <a:r>
              <a:rPr lang="en-US" dirty="0" smtClean="0"/>
              <a:t>often making 2 to 3 separate trips at a time.</a:t>
            </a:r>
          </a:p>
          <a:p>
            <a:r>
              <a:rPr lang="en-US" dirty="0" smtClean="0"/>
              <a:t>• carried packages averaging 6.7 pounds while walking.</a:t>
            </a:r>
          </a:p>
          <a:p>
            <a:r>
              <a:rPr lang="en-US" dirty="0" smtClean="0"/>
              <a:t>• frequently encountered stairs, curbs, and slopes.</a:t>
            </a:r>
          </a:p>
          <a:p>
            <a:r>
              <a:rPr lang="en-US" dirty="0" smtClean="0"/>
              <a:t>• engaged in frequent postural transitions ,</a:t>
            </a:r>
            <a:r>
              <a:rPr lang="en-US" baseline="0" dirty="0" smtClean="0"/>
              <a:t> such as </a:t>
            </a:r>
            <a:r>
              <a:rPr lang="en-US" dirty="0" smtClean="0"/>
              <a:t>changes in direction, reaching up, looking up, moving backward.</a:t>
            </a:r>
          </a:p>
          <a:p>
            <a:endParaRPr lang="en-US" dirty="0" smtClean="0"/>
          </a:p>
          <a:p>
            <a:r>
              <a:rPr lang="en-US" dirty="0" smtClean="0"/>
              <a:t>In addition, fall risk assessment is necessary when setting a goal of community mobility.</a:t>
            </a:r>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43</a:t>
            </a:fld>
            <a:endParaRPr lang="en-US"/>
          </a:p>
        </p:txBody>
      </p:sp>
    </p:spTree>
    <p:extLst>
      <p:ext uri="{BB962C8B-B14F-4D97-AF65-F5344CB8AC3E}">
        <p14:creationId xmlns:p14="http://schemas.microsoft.com/office/powerpoint/2010/main" val="1762435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45</a:t>
            </a:fld>
            <a:endParaRPr lang="en-US"/>
          </a:p>
        </p:txBody>
      </p:sp>
    </p:spTree>
    <p:extLst>
      <p:ext uri="{BB962C8B-B14F-4D97-AF65-F5344CB8AC3E}">
        <p14:creationId xmlns:p14="http://schemas.microsoft.com/office/powerpoint/2010/main" val="35880851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DDD66F7D-4A8C-4617-9247-C3FBACD5822D}" type="slidenum">
              <a:rPr lang="en-US" sz="1200"/>
              <a:pPr eaLnBrk="1" hangingPunct="1"/>
              <a:t>46</a:t>
            </a:fld>
            <a:endParaRPr lang="en-US" sz="1200"/>
          </a:p>
        </p:txBody>
      </p:sp>
      <p:sp>
        <p:nvSpPr>
          <p:cNvPr id="50179" name="Rectangle 2"/>
          <p:cNvSpPr>
            <a:spLocks noGrp="1" noRot="1" noChangeAspect="1" noChangeArrowheads="1" noTextEdit="1"/>
          </p:cNvSpPr>
          <p:nvPr>
            <p:ph type="sldImg"/>
          </p:nvPr>
        </p:nvSpPr>
        <p:spPr>
          <a:solidFill>
            <a:srgbClr val="FFFFFF"/>
          </a:solidFill>
          <a:ln/>
        </p:spPr>
      </p:sp>
      <p:sp>
        <p:nvSpPr>
          <p:cNvPr id="50180" name="Rectangle 3"/>
          <p:cNvSpPr>
            <a:spLocks noGrp="1" noChangeArrowheads="1"/>
          </p:cNvSpPr>
          <p:nvPr>
            <p:ph type="body" idx="1"/>
          </p:nvPr>
        </p:nvSpPr>
        <p:spPr>
          <a:solidFill>
            <a:srgbClr val="FFFFFF"/>
          </a:solidFill>
          <a:ln>
            <a:solidFill>
              <a:srgbClr val="000000"/>
            </a:solidFill>
          </a:ln>
        </p:spPr>
        <p:txBody>
          <a:bodyPr/>
          <a:lstStyle/>
          <a:p>
            <a:r>
              <a:rPr lang="en-US" dirty="0" smtClean="0"/>
              <a:t>Factors to consider with Goal Achievement include.</a:t>
            </a:r>
          </a:p>
          <a:p>
            <a:r>
              <a:rPr lang="en-US" dirty="0" smtClean="0"/>
              <a:t>Age.</a:t>
            </a:r>
          </a:p>
          <a:p>
            <a:r>
              <a:rPr lang="en-US" dirty="0" smtClean="0"/>
              <a:t>Frailty. multiple system involvement can impact on physical function.</a:t>
            </a:r>
          </a:p>
          <a:p>
            <a:r>
              <a:rPr lang="en-US" dirty="0" smtClean="0"/>
              <a:t>Motivation. Depression.</a:t>
            </a:r>
          </a:p>
          <a:p>
            <a:r>
              <a:rPr lang="en-US" dirty="0" smtClean="0"/>
              <a:t>Cognitive status.  Persons with dementia can still learn motor skills, through implicit learning.</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It should be noted that no Medicare guideline establishes a prescribed ambulation distance to determine homebound status.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If a patient</a:t>
            </a:r>
            <a:r>
              <a:rPr lang="en-US" sz="1200" baseline="0" dirty="0" smtClean="0"/>
              <a:t> leaves home for a hair cut, should he or she be discharged from home care?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aseline="0" dirty="0" smtClean="0"/>
              <a:t>It depends on if the trip outside of the home is taxing the effort of the patient and, or the caregivers.</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47</a:t>
            </a:fld>
            <a:endParaRPr lang="en-US"/>
          </a:p>
        </p:txBody>
      </p:sp>
    </p:spTree>
    <p:extLst>
      <p:ext uri="{BB962C8B-B14F-4D97-AF65-F5344CB8AC3E}">
        <p14:creationId xmlns:p14="http://schemas.microsoft.com/office/powerpoint/2010/main" val="31546321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Best practice is to give a patient only two to three exercises for home exercise program to ensure correct form and perhaps compliance.</a:t>
            </a:r>
          </a:p>
          <a:p>
            <a:r>
              <a:rPr lang="en-US" dirty="0" smtClean="0"/>
              <a:t>Exercise between sessions may be needed if the patient is seen 2 to 3 times a week, depending on the goal. </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49</a:t>
            </a:fld>
            <a:endParaRPr lang="en-US"/>
          </a:p>
        </p:txBody>
      </p:sp>
    </p:spTree>
    <p:extLst>
      <p:ext uri="{BB962C8B-B14F-4D97-AF65-F5344CB8AC3E}">
        <p14:creationId xmlns:p14="http://schemas.microsoft.com/office/powerpoint/2010/main" val="33316684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200" dirty="0" smtClean="0"/>
              <a:t>If the therapy Goal is strengthening and the Patient is seen 3 times a week.</a:t>
            </a:r>
          </a:p>
          <a:p>
            <a:pPr lvl="1">
              <a:spcBef>
                <a:spcPts val="600"/>
              </a:spcBef>
            </a:pPr>
            <a:r>
              <a:rPr lang="en-US" sz="2800" dirty="0" smtClean="0"/>
              <a:t>Space out the physical therapy visits.</a:t>
            </a:r>
          </a:p>
          <a:p>
            <a:pPr lvl="1">
              <a:spcBef>
                <a:spcPts val="600"/>
              </a:spcBef>
            </a:pPr>
            <a:r>
              <a:rPr lang="en-US" sz="2800" dirty="0" smtClean="0"/>
              <a:t>Prescribe endurance or flexibility exercises between sessions.</a:t>
            </a:r>
          </a:p>
          <a:p>
            <a:r>
              <a:rPr lang="en-US" dirty="0" smtClean="0"/>
              <a:t>An exercise program of sufficient intensity does not require additional exercises for the patient on days they do not have therapy as rest for that specific muscle is necessary. </a:t>
            </a:r>
          </a:p>
          <a:p>
            <a:r>
              <a:rPr lang="en-US" sz="3200" dirty="0" smtClean="0"/>
              <a:t>	With Intensive home care session, prescribe a</a:t>
            </a:r>
            <a:r>
              <a:rPr lang="en-US" sz="2800" dirty="0" smtClean="0"/>
              <a:t> physical activity such as a daily walking program, or have the patient working on speed or strength, or  task-specific activities on the non-therapy days .</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50</a:t>
            </a:fld>
            <a:endParaRPr lang="en-US"/>
          </a:p>
        </p:txBody>
      </p:sp>
    </p:spTree>
    <p:extLst>
      <p:ext uri="{BB962C8B-B14F-4D97-AF65-F5344CB8AC3E}">
        <p14:creationId xmlns:p14="http://schemas.microsoft.com/office/powerpoint/2010/main" val="33316684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Oftentimes the caregiver to a geriatric client is also an older adult, such as spouse</a:t>
            </a:r>
            <a:r>
              <a:rPr lang="en-US" baseline="0" dirty="0" smtClean="0"/>
              <a:t> or</a:t>
            </a:r>
            <a:r>
              <a:rPr lang="en-US" dirty="0" smtClean="0"/>
              <a:t> sibling</a:t>
            </a:r>
            <a:r>
              <a:rPr lang="en-US" baseline="0" dirty="0" smtClean="0"/>
              <a:t>.</a:t>
            </a:r>
            <a:endParaRPr lang="en-US" dirty="0" smtClean="0"/>
          </a:p>
          <a:p>
            <a:r>
              <a:rPr lang="en-US" dirty="0" smtClean="0"/>
              <a:t>P T  must take into consideration the abilities of the person providing care as part of the rehab management plan. </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51</a:t>
            </a:fld>
            <a:endParaRPr lang="en-US"/>
          </a:p>
        </p:txBody>
      </p:sp>
    </p:spTree>
    <p:extLst>
      <p:ext uri="{BB962C8B-B14F-4D97-AF65-F5344CB8AC3E}">
        <p14:creationId xmlns:p14="http://schemas.microsoft.com/office/powerpoint/2010/main" val="4443625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http://www.medicare.gov/what-medicare-covers/home-health-care/Home%20Health%20Agency%20Checklist.pdf</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55</a:t>
            </a:fld>
            <a:endParaRPr lang="en-US"/>
          </a:p>
        </p:txBody>
      </p:sp>
    </p:spTree>
    <p:extLst>
      <p:ext uri="{BB962C8B-B14F-4D97-AF65-F5344CB8AC3E}">
        <p14:creationId xmlns:p14="http://schemas.microsoft.com/office/powerpoint/2010/main" val="3388129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scope of services within communities vary.  For example, between rural versus</a:t>
            </a:r>
            <a:r>
              <a:rPr lang="en-US" baseline="0" dirty="0" smtClean="0"/>
              <a:t> metropolitan areas.  </a:t>
            </a:r>
          </a:p>
          <a:p>
            <a:r>
              <a:rPr lang="en-US" baseline="0" dirty="0" smtClean="0"/>
              <a:t>There might not be inpatient rehabilitation available at a rural area.</a:t>
            </a:r>
            <a:endParaRPr lang="en-US" dirty="0" smtClean="0"/>
          </a:p>
          <a:p>
            <a:r>
              <a:rPr lang="en-US" dirty="0" smtClean="0"/>
              <a:t>The intensity and frequency of services may vary, from 1 time to 7 times a week.</a:t>
            </a:r>
          </a:p>
          <a:p>
            <a:r>
              <a:rPr lang="en-US" dirty="0" smtClean="0"/>
              <a:t>Most importantly, insurance reimbursement often drives the process of rehabilitation. </a:t>
            </a:r>
          </a:p>
          <a:p>
            <a:r>
              <a:rPr lang="en-US" dirty="0" smtClean="0"/>
              <a:t>It is a challenge to</a:t>
            </a:r>
            <a:r>
              <a:rPr lang="en-US" baseline="0" dirty="0" smtClean="0"/>
              <a:t> </a:t>
            </a:r>
            <a:r>
              <a:rPr lang="en-US" dirty="0" smtClean="0"/>
              <a:t>deliver effective and efficient health care services regardless of the practice settings. </a:t>
            </a:r>
          </a:p>
        </p:txBody>
      </p:sp>
      <p:sp>
        <p:nvSpPr>
          <p:cNvPr id="4" name="Slide Number Placeholder 3"/>
          <p:cNvSpPr>
            <a:spLocks noGrp="1"/>
          </p:cNvSpPr>
          <p:nvPr>
            <p:ph type="sldNum" sz="quarter" idx="10"/>
          </p:nvPr>
        </p:nvSpPr>
        <p:spPr/>
        <p:txBody>
          <a:bodyPr/>
          <a:lstStyle/>
          <a:p>
            <a:fld id="{9A2D7CB9-22EA-4144-A05A-F33DF7C50AE2}" type="slidenum">
              <a:rPr lang="en-US" smtClean="0"/>
              <a:pPr/>
              <a:t>5</a:t>
            </a:fld>
            <a:endParaRPr lang="en-US"/>
          </a:p>
        </p:txBody>
      </p:sp>
    </p:spTree>
    <p:extLst>
      <p:ext uri="{BB962C8B-B14F-4D97-AF65-F5344CB8AC3E}">
        <p14:creationId xmlns:p14="http://schemas.microsoft.com/office/powerpoint/2010/main" val="1435271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Acute hospital stay refers to admission due to emergency,</a:t>
            </a:r>
            <a:r>
              <a:rPr lang="en-US" baseline="0" dirty="0" smtClean="0"/>
              <a:t> </a:t>
            </a:r>
            <a:r>
              <a:rPr lang="en-US" dirty="0" smtClean="0"/>
              <a:t>acute illnesses, or surgery.</a:t>
            </a:r>
          </a:p>
          <a:p>
            <a:r>
              <a:rPr lang="en-US" dirty="0" smtClean="0"/>
              <a:t>The length of stay is usually short.  It is often determined</a:t>
            </a:r>
            <a:r>
              <a:rPr lang="en-US" baseline="0" dirty="0" smtClean="0"/>
              <a:t> based on Medicare Severity D</a:t>
            </a:r>
            <a:r>
              <a:rPr lang="en-US" dirty="0" smtClean="0">
                <a:solidFill>
                  <a:srgbClr val="FF0000"/>
                </a:solidFill>
              </a:rPr>
              <a:t>iagnosis Related Groups.  </a:t>
            </a:r>
          </a:p>
          <a:p>
            <a:r>
              <a:rPr lang="en-US" dirty="0" smtClean="0"/>
              <a:t>Medicare pays for all medications, nursing, therapies, labs, x-rays, durable medical equipment, blood transfusions, and semiprivate room minus deductible.</a:t>
            </a:r>
          </a:p>
          <a:p>
            <a:r>
              <a:rPr lang="en-US" dirty="0" smtClean="0"/>
              <a:t>P T are started right away to determine function, discharge plans, equipment, other services, such as A D L assist, meals on wheels.</a:t>
            </a:r>
          </a:p>
        </p:txBody>
      </p:sp>
      <p:sp>
        <p:nvSpPr>
          <p:cNvPr id="4" name="Slide Number Placeholder 3"/>
          <p:cNvSpPr>
            <a:spLocks noGrp="1"/>
          </p:cNvSpPr>
          <p:nvPr>
            <p:ph type="sldNum" sz="quarter" idx="10"/>
          </p:nvPr>
        </p:nvSpPr>
        <p:spPr/>
        <p:txBody>
          <a:bodyPr/>
          <a:lstStyle/>
          <a:p>
            <a:fld id="{9A2D7CB9-22EA-4144-A05A-F33DF7C50AE2}" type="slidenum">
              <a:rPr lang="en-US" smtClean="0"/>
              <a:pPr/>
              <a:t>6</a:t>
            </a:fld>
            <a:endParaRPr lang="en-US"/>
          </a:p>
        </p:txBody>
      </p:sp>
    </p:spTree>
    <p:extLst>
      <p:ext uri="{BB962C8B-B14F-4D97-AF65-F5344CB8AC3E}">
        <p14:creationId xmlns:p14="http://schemas.microsoft.com/office/powerpoint/2010/main" val="1020850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D</a:t>
            </a:r>
            <a:r>
              <a:rPr lang="en-US" dirty="0" smtClean="0">
                <a:solidFill>
                  <a:srgbClr val="FF0000"/>
                </a:solidFill>
              </a:rPr>
              <a:t>iagnosis Related Groups, or DRG, are payment groups designed for the</a:t>
            </a:r>
            <a:r>
              <a:rPr lang="en-US" baseline="0" dirty="0" smtClean="0">
                <a:solidFill>
                  <a:srgbClr val="FF0000"/>
                </a:solidFill>
              </a:rPr>
              <a:t> Medicare population.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solidFill>
                  <a:srgbClr val="FF0000"/>
                </a:solidFill>
              </a:rPr>
              <a:t>Patients with similar clinical characteristics and similar costs are assigned to an DRS.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solidFill>
                  <a:srgbClr val="FF0000"/>
                </a:solidFill>
              </a:rPr>
              <a:t>The DRG will be linked to </a:t>
            </a:r>
            <a:r>
              <a:rPr lang="en-US" dirty="0" smtClean="0"/>
              <a:t>a fixed payment amount based on the average cost of patients in the group. </a:t>
            </a:r>
            <a:endParaRPr lang="en-US" dirty="0" smtClean="0">
              <a:solidFill>
                <a:srgbClr val="FF0000"/>
              </a:solidFill>
            </a:endParaRPr>
          </a:p>
          <a:p>
            <a:r>
              <a:rPr lang="en-US" dirty="0" smtClean="0"/>
              <a:t>Patients can be assigned to a DRG based on their diagnosis, surgical procedures, age and other information. </a:t>
            </a:r>
            <a:endParaRPr lang="en-US" dirty="0" smtClean="0">
              <a:solidFill>
                <a:srgbClr val="FF0000"/>
              </a:solidFill>
            </a:endParaRPr>
          </a:p>
          <a:p>
            <a:endParaRPr lang="en-US" dirty="0" smtClean="0"/>
          </a:p>
          <a:p>
            <a:r>
              <a:rPr lang="en-US" dirty="0" smtClean="0"/>
              <a:t>http://www.medicare.gov/hospitalcompare/resources/glossary.aspx</a:t>
            </a:r>
          </a:p>
          <a:p>
            <a:r>
              <a:rPr lang="en-US" dirty="0" smtClean="0"/>
              <a:t>The Medicare Severity - Diagnosis Related Groups (MS-DRGs) are payment groups designed for the Medicare population. Patients who have similar clinical characteristics and similar costs are assigned to an MS-DRG. The MS-DRG will be linked to a fixed payment amount based on the average cost of patients in the group. Patients can be assigned to an MS-DRG based on their diagnosis, surgical procedures, age and other information. Hospitals provide this information on their bills and Medicare uses this information to decide how much the hospitals should be paid. There may be some groups of MS-DRGs that are based on complications or comorbidities (CCs) or major complications or comorbidities (MCCs). Complications are new problems that are the result of a procedure, treatment, or illness. The term comorbidities means that two or more diseases are present at the same time.</a:t>
            </a:r>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7</a:t>
            </a:fld>
            <a:endParaRPr lang="en-US"/>
          </a:p>
        </p:txBody>
      </p:sp>
    </p:spTree>
    <p:extLst>
      <p:ext uri="{BB962C8B-B14F-4D97-AF65-F5344CB8AC3E}">
        <p14:creationId xmlns:p14="http://schemas.microsoft.com/office/powerpoint/2010/main" val="1020850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Patients admitted to inpatient</a:t>
            </a:r>
            <a:r>
              <a:rPr lang="en-US" baseline="0" dirty="0" smtClean="0"/>
              <a:t> rehabilitation </a:t>
            </a:r>
            <a:r>
              <a:rPr lang="en-US" dirty="0" smtClean="0"/>
              <a:t>must have reasonable and necessary care and a significant rehabilitation potential.</a:t>
            </a:r>
          </a:p>
          <a:p>
            <a:r>
              <a:rPr lang="en-US" sz="1200" dirty="0" smtClean="0"/>
              <a:t>This usually</a:t>
            </a:r>
            <a:r>
              <a:rPr lang="en-US" sz="1200" baseline="0" dirty="0" smtClean="0"/>
              <a:t> takes place at a</a:t>
            </a:r>
            <a:r>
              <a:rPr lang="en-US" sz="1200" dirty="0" smtClean="0"/>
              <a:t> </a:t>
            </a:r>
            <a:r>
              <a:rPr lang="en-US" dirty="0" smtClean="0"/>
              <a:t>hospital or certified rehabilitation facility.</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Patients</a:t>
            </a:r>
            <a:r>
              <a:rPr lang="en-US" baseline="0" dirty="0" smtClean="0"/>
              <a:t> must receive a minimum of 3 hours of therapy, and at least 5 days </a:t>
            </a:r>
            <a:r>
              <a:rPr lang="en-US" dirty="0" smtClean="0"/>
              <a:t>a week.</a:t>
            </a:r>
          </a:p>
          <a:p>
            <a:r>
              <a:rPr lang="en-US" baseline="0" dirty="0" smtClean="0"/>
              <a:t>Patients must require at least two our of the three therapy services, P T, O T, and speech therapist</a:t>
            </a:r>
            <a:r>
              <a:rPr lang="en-US" dirty="0" smtClean="0"/>
              <a:t>.</a:t>
            </a:r>
          </a:p>
          <a:p>
            <a:r>
              <a:rPr lang="en-US" dirty="0" smtClean="0"/>
              <a:t>The length of stay is usually 30 days but mostly 7 to 14 days.</a:t>
            </a:r>
          </a:p>
          <a:p>
            <a:r>
              <a:rPr lang="en-US" dirty="0" smtClean="0"/>
              <a:t>Medicare pays 80% of the costs.</a:t>
            </a:r>
          </a:p>
          <a:p>
            <a:r>
              <a:rPr lang="en-US" dirty="0" smtClean="0"/>
              <a:t>The discharge goal</a:t>
            </a:r>
            <a:r>
              <a:rPr lang="en-US" baseline="0" dirty="0" smtClean="0"/>
              <a:t> is return patients to the c</a:t>
            </a:r>
            <a:r>
              <a:rPr lang="en-US" dirty="0" smtClean="0"/>
              <a:t>ommunity. Patients</a:t>
            </a:r>
            <a:r>
              <a:rPr lang="en-US" baseline="0" dirty="0" smtClean="0"/>
              <a:t> should return </a:t>
            </a:r>
            <a:r>
              <a:rPr lang="en-US" dirty="0" smtClean="0"/>
              <a:t>home if able or seek other alternative living arrangement.</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8</a:t>
            </a:fld>
            <a:endParaRPr lang="en-US"/>
          </a:p>
        </p:txBody>
      </p:sp>
    </p:spTree>
    <p:extLst>
      <p:ext uri="{BB962C8B-B14F-4D97-AF65-F5344CB8AC3E}">
        <p14:creationId xmlns:p14="http://schemas.microsoft.com/office/powerpoint/2010/main" val="1715059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 significant functional impairment of ambulation and other activities of daily living that have not improved after an appropriate, aggressive, and sustained course of outpatient therapy services or services in other less intensive rehabilitation settings immediately preceding the inpatient rehabilitation admission or that result from a systemic disease activation immediately before admission, but have the potential to improve with more intensive rehabilitation.</a:t>
            </a:r>
          </a:p>
          <a:p>
            <a:r>
              <a:rPr lang="en-US" dirty="0" smtClean="0"/>
              <a:t>(11) Systemic </a:t>
            </a:r>
            <a:r>
              <a:rPr lang="en-US" dirty="0" err="1" smtClean="0"/>
              <a:t>vascularities</a:t>
            </a:r>
            <a:r>
              <a:rPr lang="en-US" dirty="0" smtClean="0"/>
              <a:t> with joint inflammation, resulting in significant functional impairment of ambulation and other activities of daily living that have not improved after an appropriate, aggressive, and sustained course of outpatient therapy services or services in other less intensive rehabilitation settings immediately preceding the inpatient rehabilitation admission or that result from a systemic disease activation immediately before admission, but have the potential to improve with more intensive rehabilitation.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(elbow, shoulders, hips, or knees, but not counting a joint with a prosthesis) with joint deformity and substantial loss of range of motion, atrophy of muscles surrounding the joint, significant functional impairment of ambulation and other activities of daily living that have not improved after the patient has participated in an appropriate, aggressive, and sustained course of outpatient therapy services or services in other less intensive rehabilitation settings immediately preceding the inpatient rehabilitation admission, but have the potential to improve with more intensive rehabilitation. (A joint replaced by a prosthesis no longer is considered to have osteoarthritis, or other arthritis, even though this condition was the reason for the joint replacement.)</a:t>
            </a:r>
          </a:p>
          <a:p>
            <a:endParaRPr lang="en-US" dirty="0"/>
          </a:p>
        </p:txBody>
      </p:sp>
      <p:sp>
        <p:nvSpPr>
          <p:cNvPr id="4" name="Slide Number Placeholder 3"/>
          <p:cNvSpPr>
            <a:spLocks noGrp="1"/>
          </p:cNvSpPr>
          <p:nvPr>
            <p:ph type="sldNum" sz="quarter" idx="10"/>
          </p:nvPr>
        </p:nvSpPr>
        <p:spPr/>
        <p:txBody>
          <a:bodyPr/>
          <a:lstStyle/>
          <a:p>
            <a:fld id="{9A2D7CB9-22EA-4144-A05A-F33DF7C50AE2}" type="slidenum">
              <a:rPr lang="en-US" smtClean="0"/>
              <a:pPr/>
              <a:t>10</a:t>
            </a:fld>
            <a:endParaRPr lang="en-US"/>
          </a:p>
        </p:txBody>
      </p:sp>
    </p:spTree>
    <p:extLst>
      <p:ext uri="{BB962C8B-B14F-4D97-AF65-F5344CB8AC3E}">
        <p14:creationId xmlns:p14="http://schemas.microsoft.com/office/powerpoint/2010/main" val="203571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
        <p:cNvGrpSpPr/>
        <p:nvPr/>
      </p:nvGrpSpPr>
      <p:grpSpPr>
        <a:xfrm>
          <a:off x="0" y="0"/>
          <a:ext cx="0" cy="0"/>
          <a:chOff x="0" y="0"/>
          <a:chExt cx="0" cy="0"/>
        </a:xfrm>
      </p:grpSpPr>
      <p:sp>
        <p:nvSpPr>
          <p:cNvPr id="9" name="Shape 9"/>
          <p:cNvSpPr>
            <a:spLocks noGrp="1"/>
          </p:cNvSpPr>
          <p:nvPr>
            <p:ph type="ctrTitle"/>
          </p:nvPr>
        </p:nvSpPr>
        <p:spPr>
          <a:xfrm>
            <a:off x="457200" y="751679"/>
            <a:ext cx="8229600" cy="4012499"/>
          </a:xfrm>
          <a:prstGeom prst="rect">
            <a:avLst/>
          </a:prstGeom>
          <a:noFill/>
          <a:ln>
            <a:noFill/>
          </a:ln>
        </p:spPr>
        <p:txBody>
          <a:bodyPr lIns="91425" tIns="91425" rIns="91425" bIns="91425" anchor="t" anchorCtr="0"/>
          <a:lstStyle>
            <a:lvl1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cxnSp>
        <p:nvCxnSpPr>
          <p:cNvPr id="11" name="Shape 11"/>
          <p:cNvCxnSpPr/>
          <p:nvPr/>
        </p:nvCxnSpPr>
        <p:spPr>
          <a:xfrm>
            <a:off x="457200" y="548639"/>
            <a:ext cx="8229600" cy="0"/>
          </a:xfrm>
          <a:prstGeom prst="straightConnector1">
            <a:avLst/>
          </a:prstGeom>
          <a:noFill/>
          <a:ln w="57150" cap="flat">
            <a:solidFill>
              <a:schemeClr val="accent1"/>
            </a:soli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solidFill>
              <a:schemeClr val="accent1"/>
            </a:solidFill>
            <a:prstDash val="solid"/>
            <a:round/>
            <a:headEnd type="none" w="sm" len="sm"/>
            <a:tailEnd type="none" w="sm" len="sm"/>
          </a:ln>
        </p:spPr>
      </p:cxn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
        <p:cNvGrpSpPr/>
        <p:nvPr/>
      </p:nvGrpSpPr>
      <p:grpSpPr>
        <a:xfrm>
          <a:off x="0" y="0"/>
          <a:ext cx="0" cy="0"/>
          <a:chOff x="0" y="0"/>
          <a:chExt cx="0" cy="0"/>
        </a:xfrm>
      </p:grpSpPr>
      <p:sp>
        <p:nvSpPr>
          <p:cNvPr id="9" name="Shape 9"/>
          <p:cNvSpPr>
            <a:spLocks noGrp="1"/>
          </p:cNvSpPr>
          <p:nvPr>
            <p:ph type="ctrTitle"/>
          </p:nvPr>
        </p:nvSpPr>
        <p:spPr>
          <a:xfrm>
            <a:off x="457200" y="751679"/>
            <a:ext cx="8229600" cy="4012499"/>
          </a:xfrm>
          <a:prstGeom prst="rect">
            <a:avLst/>
          </a:prstGeom>
          <a:noFill/>
          <a:ln>
            <a:noFill/>
          </a:ln>
        </p:spPr>
        <p:txBody>
          <a:bodyPr lIns="91425" tIns="91425" rIns="91425" bIns="91425" anchor="t" anchorCtr="0"/>
          <a:lstStyle>
            <a:lvl1pPr marL="0" indent="457200" algn="ctr" rtl="0">
              <a:spcBef>
                <a:spcPts val="0"/>
              </a:spcBef>
              <a:buClr>
                <a:schemeClr val="accent1"/>
              </a:buClr>
              <a:buSzPct val="100000"/>
              <a:buFont typeface="Arial"/>
              <a:buNone/>
              <a:defRPr sz="6000" b="0" i="0" u="none" strike="noStrike" cap="none" baseline="0">
                <a:solidFill>
                  <a:srgbClr val="0070C0"/>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dirty="0"/>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ctr" rtl="0">
              <a:spcBef>
                <a:spcPts val="0"/>
              </a:spcBef>
              <a:buClr>
                <a:schemeClr val="dk2"/>
              </a:buClr>
              <a:buSzPct val="100000"/>
              <a:buFont typeface="Arial"/>
              <a:buNone/>
              <a:defRPr sz="36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dirty="0"/>
          </a:p>
        </p:txBody>
      </p:sp>
      <p:cxnSp>
        <p:nvCxnSpPr>
          <p:cNvPr id="11" name="Shape 11"/>
          <p:cNvCxnSpPr/>
          <p:nvPr/>
        </p:nvCxnSpPr>
        <p:spPr>
          <a:xfrm>
            <a:off x="457200" y="548639"/>
            <a:ext cx="8229600" cy="0"/>
          </a:xfrm>
          <a:prstGeom prst="straightConnector1">
            <a:avLst/>
          </a:prstGeom>
          <a:noFill/>
          <a:ln w="57150" cap="flat">
            <a:solidFill>
              <a:srgbClr val="00B0F0"/>
            </a:soli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solidFill>
              <a:srgbClr val="00B0F0"/>
            </a:solidFill>
            <a:prstDash val="solid"/>
            <a:round/>
            <a:headEnd type="none" w="sm" len="sm"/>
            <a:tailEnd type="none" w="sm" len="sm"/>
          </a:ln>
        </p:spPr>
      </p:cxn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3"/>
        <p:cNvGrpSpPr/>
        <p:nvPr/>
      </p:nvGrpSpPr>
      <p:grpSpPr>
        <a:xfrm>
          <a:off x="0" y="0"/>
          <a:ext cx="0" cy="0"/>
          <a:chOff x="0" y="0"/>
          <a:chExt cx="0" cy="0"/>
        </a:xfrm>
      </p:grpSpPr>
      <p:sp>
        <p:nvSpPr>
          <p:cNvPr id="14" name="Shape 1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231775" indent="-3175" rtl="0">
              <a:defRPr b="0">
                <a:solidFill>
                  <a:srgbClr val="0070C0"/>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dirty="0"/>
          </a:p>
        </p:txBody>
      </p:sp>
      <p:sp>
        <p:nvSpPr>
          <p:cNvPr id="15" name="Shape 15"/>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rtl="0">
              <a:buSzPct val="100000"/>
              <a:buFont typeface="Arial" pitchFamily="34" charset="0"/>
              <a:buChar char="•"/>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16" name="Shape 16"/>
          <p:cNvCxnSpPr/>
          <p:nvPr/>
        </p:nvCxnSpPr>
        <p:spPr>
          <a:xfrm>
            <a:off x="457200" y="1524000"/>
            <a:ext cx="8229600" cy="0"/>
          </a:xfrm>
          <a:prstGeom prst="straightConnector1">
            <a:avLst/>
          </a:prstGeom>
          <a:noFill/>
          <a:ln w="50800" cap="flat">
            <a:gradFill>
              <a:gsLst>
                <a:gs pos="0">
                  <a:schemeClr val="bg1"/>
                </a:gs>
                <a:gs pos="44000">
                  <a:srgbClr val="21D6E0"/>
                </a:gs>
                <a:gs pos="60000">
                  <a:srgbClr val="0087E6"/>
                </a:gs>
                <a:gs pos="87000">
                  <a:srgbClr val="005CBF"/>
                </a:gs>
              </a:gsLst>
              <a:lin ang="5400000" scaled="0"/>
            </a:gradFill>
            <a:prstDash val="solid"/>
            <a:round/>
            <a:headEnd type="none" w="sm" len="sm"/>
            <a:tailEnd type="none" w="sm" len="sm"/>
          </a:ln>
          <a:effectLst>
            <a:outerShdw blurRad="50800" dist="50800" dir="5400000" algn="ctr" rotWithShape="0">
              <a:schemeClr val="bg1"/>
            </a:outerShdw>
          </a:effectLst>
        </p:spPr>
      </p:cxn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7"/>
        <p:cNvGrpSpPr/>
        <p:nvPr/>
      </p:nvGrpSpPr>
      <p:grpSpPr>
        <a:xfrm>
          <a:off x="0" y="0"/>
          <a:ext cx="0" cy="0"/>
          <a:chOff x="0" y="0"/>
          <a:chExt cx="0" cy="0"/>
        </a:xfrm>
      </p:grpSpPr>
      <p:sp>
        <p:nvSpPr>
          <p:cNvPr id="18" name="Shape 18"/>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a:solidFill>
                  <a:srgbClr val="0070C0"/>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dirty="0"/>
          </a:p>
        </p:txBody>
      </p:sp>
      <p:sp>
        <p:nvSpPr>
          <p:cNvPr id="19" name="Shape 19"/>
          <p:cNvSpPr>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21" name="Shape 21"/>
          <p:cNvCxnSpPr/>
          <p:nvPr/>
        </p:nvCxnSpPr>
        <p:spPr>
          <a:xfrm>
            <a:off x="457200" y="1524000"/>
            <a:ext cx="8229600" cy="0"/>
          </a:xfrm>
          <a:prstGeom prst="straightConnector1">
            <a:avLst/>
          </a:prstGeom>
          <a:noFill/>
          <a:ln w="50800" cap="flat">
            <a:solidFill>
              <a:srgbClr val="DA0002"/>
            </a:solidFill>
            <a:prstDash val="solid"/>
            <a:round/>
            <a:headEnd type="none" w="sm" len="sm"/>
            <a:tailEnd type="none" w="sm" len="sm"/>
          </a:ln>
        </p:spPr>
      </p:cxn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22"/>
        <p:cNvGrpSpPr/>
        <p:nvPr/>
      </p:nvGrpSpPr>
      <p:grpSpPr>
        <a:xfrm>
          <a:off x="0" y="0"/>
          <a:ext cx="0" cy="0"/>
          <a:chOff x="0" y="0"/>
          <a:chExt cx="0" cy="0"/>
        </a:xfrm>
      </p:grpSpPr>
      <p:sp>
        <p:nvSpPr>
          <p:cNvPr id="23" name="Shape 23"/>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b="0">
                <a:solidFill>
                  <a:srgbClr val="0070C0"/>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dirty="0"/>
          </a:p>
        </p:txBody>
      </p:sp>
      <p:cxnSp>
        <p:nvCxnSpPr>
          <p:cNvPr id="24" name="Shape 24"/>
          <p:cNvCxnSpPr/>
          <p:nvPr/>
        </p:nvCxnSpPr>
        <p:spPr>
          <a:xfrm>
            <a:off x="457200" y="1524000"/>
            <a:ext cx="8229600" cy="0"/>
          </a:xfrm>
          <a:prstGeom prst="straightConnector1">
            <a:avLst/>
          </a:prstGeom>
          <a:noFill/>
          <a:ln w="50800" cap="flat">
            <a:gradFill>
              <a:gsLst>
                <a:gs pos="0">
                  <a:schemeClr val="bg1">
                    <a:lumMod val="95000"/>
                  </a:schemeClr>
                </a:gs>
                <a:gs pos="25000">
                  <a:srgbClr val="21D6E0"/>
                </a:gs>
                <a:gs pos="75000">
                  <a:srgbClr val="0087E6"/>
                </a:gs>
                <a:gs pos="100000">
                  <a:srgbClr val="005CBF"/>
                </a:gs>
              </a:gsLst>
              <a:lin ang="5400000" scaled="0"/>
            </a:gradFill>
            <a:prstDash val="solid"/>
            <a:round/>
            <a:headEnd type="none" w="sm" len="sm"/>
            <a:tailEnd type="none" w="sm" len="sm"/>
          </a:ln>
        </p:spPr>
      </p:cxn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25"/>
        <p:cNvGrpSpPr/>
        <p:nvPr/>
      </p:nvGrpSpPr>
      <p:grpSpPr>
        <a:xfrm>
          <a:off x="0" y="0"/>
          <a:ext cx="0" cy="0"/>
          <a:chOff x="0" y="0"/>
          <a:chExt cx="0" cy="0"/>
        </a:xfrm>
      </p:grpSpPr>
      <p:sp>
        <p:nvSpPr>
          <p:cNvPr id="26" name="Shape 26"/>
          <p:cNvSpPr>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cxnSp>
        <p:nvCxnSpPr>
          <p:cNvPr id="27" name="Shape 27"/>
          <p:cNvCxnSpPr/>
          <p:nvPr/>
        </p:nvCxnSpPr>
        <p:spPr>
          <a:xfrm>
            <a:off x="457200" y="5757014"/>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cxnSp>
        <p:nvCxnSpPr>
          <p:cNvPr id="29" name="Shape 29"/>
          <p:cNvCxnSpPr/>
          <p:nvPr/>
        </p:nvCxnSpPr>
        <p:spPr>
          <a:xfrm>
            <a:off x="457200" y="150852"/>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dt" sz="half" idx="10"/>
          </p:nvPr>
        </p:nvSpPr>
        <p:spPr>
          <a:xfrm>
            <a:off x="685800" y="6248400"/>
            <a:ext cx="1905000" cy="457200"/>
          </a:xfrm>
          <a:prstGeom prst="rect">
            <a:avLst/>
          </a:prstGeom>
          <a:ln/>
        </p:spPr>
        <p:txBody>
          <a:bodyPr/>
          <a:lstStyle>
            <a:lvl1pPr>
              <a:defRPr/>
            </a:lvl1pPr>
          </a:lstStyle>
          <a:p>
            <a:endParaRPr lang="en-US"/>
          </a:p>
        </p:txBody>
      </p:sp>
      <p:sp>
        <p:nvSpPr>
          <p:cNvPr id="5" name="Rectangle 13"/>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endParaRPr lang="en-US"/>
          </a:p>
        </p:txBody>
      </p:sp>
      <p:sp>
        <p:nvSpPr>
          <p:cNvPr id="6" name="Rectangle 14"/>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fld id="{979056FF-6FD4-4ADA-964B-2551258708C0}" type="slidenum">
              <a:rPr lang="en-US"/>
              <a:pPr/>
              <a:t>‹#›</a:t>
            </a:fld>
            <a:endParaRPr lang="en-US"/>
          </a:p>
        </p:txBody>
      </p:sp>
    </p:spTree>
    <p:extLst>
      <p:ext uri="{BB962C8B-B14F-4D97-AF65-F5344CB8AC3E}">
        <p14:creationId xmlns:p14="http://schemas.microsoft.com/office/powerpoint/2010/main" val="4248672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3"/>
        <p:cNvGrpSpPr/>
        <p:nvPr/>
      </p:nvGrpSpPr>
      <p:grpSpPr>
        <a:xfrm>
          <a:off x="0" y="0"/>
          <a:ext cx="0" cy="0"/>
          <a:chOff x="0" y="0"/>
          <a:chExt cx="0" cy="0"/>
        </a:xfrm>
      </p:grpSpPr>
      <p:sp>
        <p:nvSpPr>
          <p:cNvPr id="14" name="Shape 1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5" name="Shape 15"/>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16" name="Shape 16"/>
          <p:cNvCxnSpPr/>
          <p:nvPr/>
        </p:nvCxnSpPr>
        <p:spPr>
          <a:xfrm>
            <a:off x="457200" y="1524000"/>
            <a:ext cx="8229600" cy="0"/>
          </a:xfrm>
          <a:prstGeom prst="straightConnector1">
            <a:avLst/>
          </a:prstGeom>
          <a:noFill/>
          <a:ln w="50800" cap="flat">
            <a:solidFill>
              <a:srgbClr val="DA0002"/>
            </a:solidFill>
            <a:prstDash val="solid"/>
            <a:round/>
            <a:headEnd type="none" w="sm" len="sm"/>
            <a:tailEnd type="none" w="sm" len="sm"/>
          </a:ln>
        </p:spPr>
      </p:cxn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
        <p:cNvGrpSpPr/>
        <p:nvPr/>
      </p:nvGrpSpPr>
      <p:grpSpPr>
        <a:xfrm>
          <a:off x="0" y="0"/>
          <a:ext cx="0" cy="0"/>
          <a:chOff x="0" y="0"/>
          <a:chExt cx="0" cy="0"/>
        </a:xfrm>
      </p:grpSpPr>
      <p:cxnSp>
        <p:nvCxnSpPr>
          <p:cNvPr id="4" name="Shape 11"/>
          <p:cNvCxnSpPr>
            <a:cxnSpLocks noChangeShapeType="1"/>
          </p:cNvCxnSpPr>
          <p:nvPr/>
        </p:nvCxnSpPr>
        <p:spPr bwMode="auto">
          <a:xfrm>
            <a:off x="457200" y="549275"/>
            <a:ext cx="8229600" cy="0"/>
          </a:xfrm>
          <a:prstGeom prst="straightConnector1">
            <a:avLst/>
          </a:prstGeom>
          <a:noFill/>
          <a:ln w="57150">
            <a:solidFill>
              <a:schemeClr val="accent1"/>
            </a:solidFill>
            <a:round/>
            <a:headEnd type="none" w="sm" len="sm"/>
            <a:tailEnd type="none" w="sm" len="sm"/>
          </a:ln>
          <a:extLst>
            <a:ext uri="{909E8E84-426E-40DD-AFC4-6F175D3DCCD1}">
              <a14:hiddenFill xmlns:a14="http://schemas.microsoft.com/office/drawing/2010/main">
                <a:noFill/>
              </a14:hiddenFill>
            </a:ext>
          </a:extLst>
        </p:spPr>
      </p:cxnSp>
      <p:cxnSp>
        <p:nvCxnSpPr>
          <p:cNvPr id="5" name="Shape 12"/>
          <p:cNvCxnSpPr>
            <a:cxnSpLocks noChangeShapeType="1"/>
          </p:cNvCxnSpPr>
          <p:nvPr/>
        </p:nvCxnSpPr>
        <p:spPr bwMode="auto">
          <a:xfrm>
            <a:off x="457200" y="4845050"/>
            <a:ext cx="8229600" cy="0"/>
          </a:xfrm>
          <a:prstGeom prst="straightConnector1">
            <a:avLst/>
          </a:prstGeom>
          <a:noFill/>
          <a:ln w="57150">
            <a:solidFill>
              <a:schemeClr val="accent1"/>
            </a:solidFill>
            <a:round/>
            <a:headEnd type="none" w="sm" len="sm"/>
            <a:tailEnd type="none" w="sm" len="sm"/>
          </a:ln>
          <a:extLst>
            <a:ext uri="{909E8E84-426E-40DD-AFC4-6F175D3DCCD1}">
              <a14:hiddenFill xmlns:a14="http://schemas.microsoft.com/office/drawing/2010/main">
                <a:noFill/>
              </a14:hiddenFill>
            </a:ext>
          </a:extLst>
        </p:spPr>
      </p:cxnSp>
      <p:sp>
        <p:nvSpPr>
          <p:cNvPr id="9" name="Shape 9"/>
          <p:cNvSpPr>
            <a:spLocks noGrp="1"/>
          </p:cNvSpPr>
          <p:nvPr>
            <p:ph type="ctrTitle"/>
          </p:nvPr>
        </p:nvSpPr>
        <p:spPr>
          <a:xfrm>
            <a:off x="457200" y="751679"/>
            <a:ext cx="8229600" cy="4012499"/>
          </a:xfrm>
          <a:prstGeom prst="rect">
            <a:avLst/>
          </a:prstGeom>
          <a:noFill/>
          <a:ln>
            <a:noFill/>
          </a:ln>
        </p:spPr>
        <p:txBody>
          <a:bodyPr anchor="t"/>
          <a:lstStyle>
            <a:lvl1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10" name="Shape 10"/>
          <p:cNvSpPr>
            <a:spLocks noGrp="1"/>
          </p:cNvSpPr>
          <p:nvPr>
            <p:ph type="subTitle" idx="1"/>
          </p:nvPr>
        </p:nvSpPr>
        <p:spPr>
          <a:xfrm>
            <a:off x="457200" y="4955189"/>
            <a:ext cx="8229600" cy="1643400"/>
          </a:xfrm>
          <a:prstGeom prst="rect">
            <a:avLst/>
          </a:prstGeom>
          <a:noFill/>
          <a:ln>
            <a:noFill/>
          </a:ln>
        </p:spPr>
        <p:txBody>
          <a:bodyPr/>
          <a:lstStyle>
            <a:lvl1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1326307560"/>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3"/>
        <p:cNvGrpSpPr/>
        <p:nvPr/>
      </p:nvGrpSpPr>
      <p:grpSpPr>
        <a:xfrm>
          <a:off x="0" y="0"/>
          <a:ext cx="0" cy="0"/>
          <a:chOff x="0" y="0"/>
          <a:chExt cx="0" cy="0"/>
        </a:xfrm>
      </p:grpSpPr>
      <p:cxnSp>
        <p:nvCxnSpPr>
          <p:cNvPr id="4" name="Shape 16"/>
          <p:cNvCxnSpPr>
            <a:cxnSpLocks noChangeShapeType="1"/>
          </p:cNvCxnSpPr>
          <p:nvPr/>
        </p:nvCxnSpPr>
        <p:spPr bwMode="auto">
          <a:xfrm>
            <a:off x="457200" y="1524000"/>
            <a:ext cx="8229600" cy="0"/>
          </a:xfrm>
          <a:prstGeom prst="straightConnector1">
            <a:avLst/>
          </a:prstGeom>
          <a:noFill/>
          <a:ln w="50800">
            <a:solidFill>
              <a:srgbClr val="DA0002"/>
            </a:solidFill>
            <a:round/>
            <a:headEnd type="none" w="sm" len="sm"/>
            <a:tailEnd type="none" w="sm" len="sm"/>
          </a:ln>
          <a:extLst>
            <a:ext uri="{909E8E84-426E-40DD-AFC4-6F175D3DCCD1}">
              <a14:hiddenFill xmlns:a14="http://schemas.microsoft.com/office/drawing/2010/main">
                <a:noFill/>
              </a14:hiddenFill>
            </a:ext>
          </a:extLst>
        </p:spPr>
      </p:cxnSp>
      <p:sp>
        <p:nvSpPr>
          <p:cNvPr id="14" name="Shape 14"/>
          <p:cNvSpPr>
            <a:spLocks noGrp="1"/>
          </p:cNvSpPr>
          <p:nvPr>
            <p:ph type="title"/>
          </p:nvPr>
        </p:nvSpPr>
        <p:spPr>
          <a:xfrm>
            <a:off x="457200" y="274637"/>
            <a:ext cx="8229600" cy="1143000"/>
          </a:xfrm>
          <a:prstGeom prst="rect">
            <a:avLst/>
          </a:prstGeom>
          <a:noFill/>
          <a:ln>
            <a:noFill/>
          </a:ln>
        </p:spPr>
        <p:txBody>
          <a:bodyPr/>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5" name="Shape 15"/>
          <p:cNvSpPr>
            <a:spLocks noGrp="1"/>
          </p:cNvSpPr>
          <p:nvPr>
            <p:ph type="body" idx="1"/>
          </p:nvPr>
        </p:nvSpPr>
        <p:spPr>
          <a:xfrm>
            <a:off x="457200" y="1600200"/>
            <a:ext cx="82296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2753927770"/>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7"/>
        <p:cNvGrpSpPr/>
        <p:nvPr/>
      </p:nvGrpSpPr>
      <p:grpSpPr>
        <a:xfrm>
          <a:off x="0" y="0"/>
          <a:ext cx="0" cy="0"/>
          <a:chOff x="0" y="0"/>
          <a:chExt cx="0" cy="0"/>
        </a:xfrm>
      </p:grpSpPr>
      <p:cxnSp>
        <p:nvCxnSpPr>
          <p:cNvPr id="5" name="Shape 21"/>
          <p:cNvCxnSpPr>
            <a:cxnSpLocks noChangeShapeType="1"/>
          </p:cNvCxnSpPr>
          <p:nvPr/>
        </p:nvCxnSpPr>
        <p:spPr bwMode="auto">
          <a:xfrm>
            <a:off x="457200" y="1524000"/>
            <a:ext cx="8229600" cy="0"/>
          </a:xfrm>
          <a:prstGeom prst="straightConnector1">
            <a:avLst/>
          </a:prstGeom>
          <a:noFill/>
          <a:ln w="50800">
            <a:solidFill>
              <a:srgbClr val="DA0002"/>
            </a:solidFill>
            <a:round/>
            <a:headEnd type="none" w="sm" len="sm"/>
            <a:tailEnd type="none" w="sm" len="sm"/>
          </a:ln>
          <a:extLst>
            <a:ext uri="{909E8E84-426E-40DD-AFC4-6F175D3DCCD1}">
              <a14:hiddenFill xmlns:a14="http://schemas.microsoft.com/office/drawing/2010/main">
                <a:noFill/>
              </a14:hiddenFill>
            </a:ext>
          </a:extLst>
        </p:spPr>
      </p:cxnSp>
      <p:sp>
        <p:nvSpPr>
          <p:cNvPr id="18" name="Shape 18"/>
          <p:cNvSpPr>
            <a:spLocks noGrp="1"/>
          </p:cNvSpPr>
          <p:nvPr>
            <p:ph type="title"/>
          </p:nvPr>
        </p:nvSpPr>
        <p:spPr>
          <a:xfrm>
            <a:off x="457200" y="274637"/>
            <a:ext cx="8229600" cy="1143000"/>
          </a:xfrm>
          <a:prstGeom prst="rect">
            <a:avLst/>
          </a:prstGeom>
          <a:noFill/>
          <a:ln>
            <a:noFill/>
          </a:ln>
        </p:spPr>
        <p:txBody>
          <a:bodyPr/>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9" name="Shape 19"/>
          <p:cNvSpPr>
            <a:spLocks noGrp="1"/>
          </p:cNvSpPr>
          <p:nvPr>
            <p:ph type="body" idx="1"/>
          </p:nvPr>
        </p:nvSpPr>
        <p:spPr>
          <a:xfrm>
            <a:off x="457200" y="1600200"/>
            <a:ext cx="39945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549600722"/>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22"/>
        <p:cNvGrpSpPr/>
        <p:nvPr/>
      </p:nvGrpSpPr>
      <p:grpSpPr>
        <a:xfrm>
          <a:off x="0" y="0"/>
          <a:ext cx="0" cy="0"/>
          <a:chOff x="0" y="0"/>
          <a:chExt cx="0" cy="0"/>
        </a:xfrm>
      </p:grpSpPr>
      <p:cxnSp>
        <p:nvCxnSpPr>
          <p:cNvPr id="3" name="Shape 24"/>
          <p:cNvCxnSpPr>
            <a:cxnSpLocks noChangeShapeType="1"/>
          </p:cNvCxnSpPr>
          <p:nvPr/>
        </p:nvCxnSpPr>
        <p:spPr bwMode="auto">
          <a:xfrm>
            <a:off x="457200" y="1524000"/>
            <a:ext cx="8229600" cy="0"/>
          </a:xfrm>
          <a:prstGeom prst="straightConnector1">
            <a:avLst/>
          </a:prstGeom>
          <a:noFill/>
          <a:ln w="50800">
            <a:solidFill>
              <a:schemeClr val="accent1"/>
            </a:solidFill>
            <a:round/>
            <a:headEnd type="none" w="sm" len="sm"/>
            <a:tailEnd type="none" w="sm" len="sm"/>
          </a:ln>
          <a:extLst>
            <a:ext uri="{909E8E84-426E-40DD-AFC4-6F175D3DCCD1}">
              <a14:hiddenFill xmlns:a14="http://schemas.microsoft.com/office/drawing/2010/main">
                <a:noFill/>
              </a14:hiddenFill>
            </a:ext>
          </a:extLst>
        </p:spPr>
      </p:cxnSp>
      <p:sp>
        <p:nvSpPr>
          <p:cNvPr id="23" name="Shape 23"/>
          <p:cNvSpPr>
            <a:spLocks noGrp="1"/>
          </p:cNvSpPr>
          <p:nvPr>
            <p:ph type="title"/>
          </p:nvPr>
        </p:nvSpPr>
        <p:spPr>
          <a:xfrm>
            <a:off x="457200" y="274637"/>
            <a:ext cx="8229600" cy="1143000"/>
          </a:xfrm>
          <a:prstGeom prst="rect">
            <a:avLst/>
          </a:prstGeom>
          <a:noFill/>
          <a:ln>
            <a:noFill/>
          </a:ln>
        </p:spPr>
        <p:txBody>
          <a:bodyPr/>
          <a:lstStyle>
            <a:lvl1pPr rtl="0">
              <a:defRPr>
                <a:solidFill>
                  <a:schemeClr val="accent1"/>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a:p>
        </p:txBody>
      </p:sp>
    </p:spTree>
    <p:extLst>
      <p:ext uri="{BB962C8B-B14F-4D97-AF65-F5344CB8AC3E}">
        <p14:creationId xmlns:p14="http://schemas.microsoft.com/office/powerpoint/2010/main" val="3605142410"/>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25"/>
        <p:cNvGrpSpPr/>
        <p:nvPr/>
      </p:nvGrpSpPr>
      <p:grpSpPr>
        <a:xfrm>
          <a:off x="0" y="0"/>
          <a:ext cx="0" cy="0"/>
          <a:chOff x="0" y="0"/>
          <a:chExt cx="0" cy="0"/>
        </a:xfrm>
      </p:grpSpPr>
      <p:cxnSp>
        <p:nvCxnSpPr>
          <p:cNvPr id="3" name="Shape 27"/>
          <p:cNvCxnSpPr>
            <a:cxnSpLocks noChangeShapeType="1"/>
          </p:cNvCxnSpPr>
          <p:nvPr/>
        </p:nvCxnSpPr>
        <p:spPr bwMode="auto">
          <a:xfrm>
            <a:off x="457200" y="5756275"/>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
        <p:nvSpPr>
          <p:cNvPr id="26" name="Shape 26"/>
          <p:cNvSpPr>
            <a:spLocks noGrp="1"/>
          </p:cNvSpPr>
          <p:nvPr>
            <p:ph type="body" idx="1"/>
          </p:nvPr>
        </p:nvSpPr>
        <p:spPr>
          <a:xfrm>
            <a:off x="457200" y="5875078"/>
            <a:ext cx="8229600" cy="692700"/>
          </a:xfrm>
          <a:prstGeom prst="rect">
            <a:avLst/>
          </a:prstGeom>
          <a:noFill/>
          <a:ln>
            <a:noFill/>
          </a:ln>
        </p:spPr>
        <p:txBody>
          <a:bodyPr/>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41604737"/>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7"/>
        <p:cNvGrpSpPr/>
        <p:nvPr/>
      </p:nvGrpSpPr>
      <p:grpSpPr>
        <a:xfrm>
          <a:off x="0" y="0"/>
          <a:ext cx="0" cy="0"/>
          <a:chOff x="0" y="0"/>
          <a:chExt cx="0" cy="0"/>
        </a:xfrm>
      </p:grpSpPr>
      <p:sp>
        <p:nvSpPr>
          <p:cNvPr id="18" name="Shape 18"/>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9" name="Shape 19"/>
          <p:cNvSpPr>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21" name="Shape 21"/>
          <p:cNvCxnSpPr/>
          <p:nvPr/>
        </p:nvCxnSpPr>
        <p:spPr>
          <a:xfrm>
            <a:off x="457200" y="1524000"/>
            <a:ext cx="8229600" cy="0"/>
          </a:xfrm>
          <a:prstGeom prst="straightConnector1">
            <a:avLst/>
          </a:prstGeom>
          <a:noFill/>
          <a:ln w="50800" cap="flat">
            <a:solidFill>
              <a:srgbClr val="DA0002"/>
            </a:solidFill>
            <a:prstDash val="solid"/>
            <a:round/>
            <a:headEnd type="none" w="sm" len="sm"/>
            <a:tailEnd type="none" w="sm" len="sm"/>
          </a:ln>
        </p:spPr>
      </p:cxn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cxnSp>
        <p:nvCxnSpPr>
          <p:cNvPr id="2" name="Shape 29"/>
          <p:cNvCxnSpPr>
            <a:cxnSpLocks noChangeShapeType="1"/>
          </p:cNvCxnSpPr>
          <p:nvPr/>
        </p:nvCxnSpPr>
        <p:spPr bwMode="auto">
          <a:xfrm>
            <a:off x="457200" y="150813"/>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75985465"/>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xfrm>
            <a:off x="685800" y="6172200"/>
            <a:ext cx="1905000" cy="457200"/>
          </a:xfrm>
          <a:prstGeom prst="rect">
            <a:avLst/>
          </a:prstGeom>
        </p:spPr>
        <p:txBody>
          <a:bodyPr/>
          <a:lstStyle>
            <a:lvl1pPr>
              <a:defRPr/>
            </a:lvl1pPr>
          </a:lstStyle>
          <a:p>
            <a:endParaRPr lang="en-US"/>
          </a:p>
        </p:txBody>
      </p:sp>
      <p:sp>
        <p:nvSpPr>
          <p:cNvPr id="5" name="Rectangle 9"/>
          <p:cNvSpPr>
            <a:spLocks noGrp="1" noChangeArrowheads="1"/>
          </p:cNvSpPr>
          <p:nvPr>
            <p:ph type="ftr" sz="quarter" idx="11"/>
          </p:nvPr>
        </p:nvSpPr>
        <p:spPr>
          <a:xfrm>
            <a:off x="3124200" y="6172200"/>
            <a:ext cx="2895600" cy="457200"/>
          </a:xfrm>
          <a:prstGeom prst="rect">
            <a:avLst/>
          </a:prstGeom>
        </p:spPr>
        <p:txBody>
          <a:bodyPr/>
          <a:lstStyle>
            <a:lvl1pPr>
              <a:defRPr/>
            </a:lvl1pPr>
          </a:lstStyle>
          <a:p>
            <a:endParaRPr lang="en-US"/>
          </a:p>
        </p:txBody>
      </p:sp>
      <p:sp>
        <p:nvSpPr>
          <p:cNvPr id="6" name="Rectangle 10"/>
          <p:cNvSpPr>
            <a:spLocks noGrp="1" noChangeArrowheads="1"/>
          </p:cNvSpPr>
          <p:nvPr>
            <p:ph type="sldNum" sz="quarter" idx="12"/>
          </p:nvPr>
        </p:nvSpPr>
        <p:spPr>
          <a:xfrm>
            <a:off x="6553200" y="6172200"/>
            <a:ext cx="1905000" cy="457200"/>
          </a:xfrm>
          <a:prstGeom prst="rect">
            <a:avLst/>
          </a:prstGeom>
        </p:spPr>
        <p:txBody>
          <a:bodyPr/>
          <a:lstStyle>
            <a:lvl1pPr>
              <a:defRPr/>
            </a:lvl1pPr>
          </a:lstStyle>
          <a:p>
            <a:fld id="{979056FF-6FD4-4ADA-964B-2551258708C0}" type="slidenum">
              <a:rPr lang="en-US" smtClean="0"/>
              <a:pPr/>
              <a:t>‹#›</a:t>
            </a:fld>
            <a:endParaRPr lang="en-US"/>
          </a:p>
        </p:txBody>
      </p:sp>
    </p:spTree>
    <p:extLst>
      <p:ext uri="{BB962C8B-B14F-4D97-AF65-F5344CB8AC3E}">
        <p14:creationId xmlns:p14="http://schemas.microsoft.com/office/powerpoint/2010/main" val="2390951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15431859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5206552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1948751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extLst>
      <p:ext uri="{BB962C8B-B14F-4D97-AF65-F5344CB8AC3E}">
        <p14:creationId xmlns:p14="http://schemas.microsoft.com/office/powerpoint/2010/main" val="31279933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28096474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20517575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875956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84603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25"/>
        <p:cNvGrpSpPr/>
        <p:nvPr/>
      </p:nvGrpSpPr>
      <p:grpSpPr>
        <a:xfrm>
          <a:off x="0" y="0"/>
          <a:ext cx="0" cy="0"/>
          <a:chOff x="0" y="0"/>
          <a:chExt cx="0" cy="0"/>
        </a:xfrm>
      </p:grpSpPr>
      <p:sp>
        <p:nvSpPr>
          <p:cNvPr id="26" name="Shape 26"/>
          <p:cNvSpPr>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cxnSp>
        <p:nvCxnSpPr>
          <p:cNvPr id="27" name="Shape 27"/>
          <p:cNvCxnSpPr/>
          <p:nvPr/>
        </p:nvCxnSpPr>
        <p:spPr>
          <a:xfrm>
            <a:off x="457200" y="5757014"/>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7779131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extLst>
      <p:ext uri="{BB962C8B-B14F-4D97-AF65-F5344CB8AC3E}">
        <p14:creationId xmlns:p14="http://schemas.microsoft.com/office/powerpoint/2010/main" val="424604421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16018545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27009651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Clr>
                <a:srgbClr val="0070C0"/>
              </a:buClr>
              <a:buSzPct val="100000"/>
              <a:buFont typeface="Wingdings" pitchFamily="2" charset="2"/>
              <a:buChar char="§"/>
              <a:defRPr/>
            </a:lvl1pPr>
            <a:lvl2pPr marL="742950" indent="-285750">
              <a:buClr>
                <a:schemeClr val="accent5"/>
              </a:buClr>
              <a:buFont typeface="Arial" pitchFamily="34" charset="0"/>
              <a:buChar char="•"/>
              <a:defRPr/>
            </a:lvl2pPr>
            <a:lvl3pPr marL="1143000" indent="-228600">
              <a:buClr>
                <a:schemeClr val="accent6">
                  <a:lumMod val="75000"/>
                </a:schemeClr>
              </a:buClr>
              <a:buFont typeface="Calibri" pitchFamily="34" charset="0"/>
              <a:buChar char="‒"/>
              <a:defRPr/>
            </a:lvl3pPr>
            <a:lvl4pPr marL="1600200" indent="-228600">
              <a:buSzPct val="100000"/>
              <a:buFont typeface="Courier New" pitchFamily="49" charset="0"/>
              <a:buChar char="o"/>
              <a:defRPr/>
            </a:lvl4pPr>
            <a:lvl5pPr marL="2171700" indent="-342900">
              <a:buFont typeface="+mj-lt"/>
              <a:buAutoNum type="arabicPerio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7"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1009459760"/>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Clr>
                <a:schemeClr val="accent2">
                  <a:lumMod val="75000"/>
                </a:schemeClr>
              </a:buClr>
              <a:buSzPct val="100000"/>
              <a:buFont typeface="Wingdings" pitchFamily="2" charset="2"/>
              <a:buChar char="§"/>
              <a:defRPr/>
            </a:lvl1pPr>
            <a:lvl2pPr marL="742950" indent="-285750">
              <a:buClr>
                <a:schemeClr val="accent5"/>
              </a:buClr>
              <a:buFont typeface="Arial" pitchFamily="34" charset="0"/>
              <a:buChar char="•"/>
              <a:defRPr/>
            </a:lvl2pPr>
            <a:lvl3pPr marL="1143000" indent="-228600">
              <a:buClr>
                <a:schemeClr val="accent6">
                  <a:lumMod val="75000"/>
                </a:schemeClr>
              </a:buClr>
              <a:buFont typeface="Calibri" pitchFamily="34" charset="0"/>
              <a:buChar char="‒"/>
              <a:defRPr/>
            </a:lvl3pPr>
            <a:lvl4pPr marL="1600200" indent="-228600">
              <a:buSzPct val="100000"/>
              <a:buFont typeface="Courier New" pitchFamily="49" charset="0"/>
              <a:buChar char="o"/>
              <a:defRPr/>
            </a:lvl4pPr>
            <a:lvl5pPr marL="2171700" indent="-342900">
              <a:buFont typeface="+mj-lt"/>
              <a:buAutoNum type="arabicPerio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7"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173573263"/>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8"/>
        <p:cNvGrpSpPr/>
        <p:nvPr/>
      </p:nvGrpSpPr>
      <p:grpSpPr>
        <a:xfrm>
          <a:off x="0" y="0"/>
          <a:ext cx="0" cy="0"/>
          <a:chOff x="0" y="0"/>
          <a:chExt cx="0" cy="0"/>
        </a:xfrm>
      </p:grpSpPr>
      <p:sp>
        <p:nvSpPr>
          <p:cNvPr id="9" name="Shape 9"/>
          <p:cNvSpPr>
            <a:spLocks noGrp="1"/>
          </p:cNvSpPr>
          <p:nvPr>
            <p:ph type="ctrTitle" hasCustomPrompt="1"/>
          </p:nvPr>
        </p:nvSpPr>
        <p:spPr>
          <a:xfrm>
            <a:off x="457200" y="751679"/>
            <a:ext cx="8229600" cy="4012499"/>
          </a:xfrm>
          <a:prstGeom prst="rect">
            <a:avLst/>
          </a:prstGeom>
          <a:noFill/>
          <a:ln>
            <a:noFill/>
          </a:ln>
        </p:spPr>
        <p:txBody>
          <a:bodyPr lIns="91425" tIns="91425" rIns="91425" bIns="91425" anchor="t" anchorCtr="0"/>
          <a:lstStyle>
            <a:lvl1pPr marL="0" indent="457200" algn="ctr" rtl="0">
              <a:spcBef>
                <a:spcPts val="0"/>
              </a:spcBef>
              <a:buClr>
                <a:schemeClr val="accent1"/>
              </a:buClr>
              <a:buSzPct val="100000"/>
              <a:buFont typeface="Arial"/>
              <a:buNone/>
              <a:defRPr sz="5400" b="0" i="0" u="none" strike="noStrike" cap="none" baseline="0">
                <a:solidFill>
                  <a:schemeClr val="tx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dirty="0" smtClean="0"/>
              <a:t/>
            </a:r>
            <a:br>
              <a:rPr lang="en-US" dirty="0" smtClean="0"/>
            </a:br>
            <a:r>
              <a:rPr lang="en-US" dirty="0" smtClean="0"/>
              <a:t>Click to edit Master title style</a:t>
            </a:r>
            <a:endParaRPr dirty="0"/>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ctr" rtl="0">
              <a:spcBef>
                <a:spcPts val="0"/>
              </a:spcBef>
              <a:buClr>
                <a:schemeClr val="dk2"/>
              </a:buClr>
              <a:buSzPct val="100000"/>
              <a:buFont typeface="Arial"/>
              <a:buNone/>
              <a:defRPr sz="4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dirty="0"/>
          </a:p>
        </p:txBody>
      </p:sp>
      <p:cxnSp>
        <p:nvCxnSpPr>
          <p:cNvPr id="11" name="Shape 11"/>
          <p:cNvCxnSpPr/>
          <p:nvPr/>
        </p:nvCxnSpPr>
        <p:spPr>
          <a:xfrm>
            <a:off x="457200" y="548639"/>
            <a:ext cx="8229600" cy="0"/>
          </a:xfrm>
          <a:prstGeom prst="straightConnector1">
            <a:avLst/>
          </a:prstGeom>
          <a:noFill/>
          <a:ln w="57150" cap="flat">
            <a:gradFill>
              <a:gsLst>
                <a:gs pos="0">
                  <a:schemeClr val="accent4">
                    <a:lumMod val="60000"/>
                    <a:lumOff val="40000"/>
                  </a:schemeClr>
                </a:gs>
                <a:gs pos="15000">
                  <a:schemeClr val="accent3"/>
                </a:gs>
              </a:gsLst>
              <a:lin ang="5400000" scaled="0"/>
            </a:gra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gradFill>
              <a:gsLst>
                <a:gs pos="0">
                  <a:schemeClr val="accent4">
                    <a:lumMod val="60000"/>
                    <a:lumOff val="40000"/>
                  </a:schemeClr>
                </a:gs>
                <a:gs pos="25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17"/>
        <p:cNvGrpSpPr/>
        <p:nvPr/>
      </p:nvGrpSpPr>
      <p:grpSpPr>
        <a:xfrm>
          <a:off x="0" y="0"/>
          <a:ext cx="0" cy="0"/>
          <a:chOff x="0" y="0"/>
          <a:chExt cx="0" cy="0"/>
        </a:xfrm>
      </p:grpSpPr>
      <p:sp>
        <p:nvSpPr>
          <p:cNvPr id="18" name="Shape 18"/>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b="0">
                <a:solidFill>
                  <a:srgbClr val="0070C0"/>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dirty="0"/>
          </a:p>
        </p:txBody>
      </p:sp>
      <p:sp>
        <p:nvSpPr>
          <p:cNvPr id="19" name="Shape 19"/>
          <p:cNvSpPr>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buSzPct val="10000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buSzPct val="10000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21" name="Shape 21"/>
          <p:cNvCxnSpPr/>
          <p:nvPr/>
        </p:nvCxnSpPr>
        <p:spPr>
          <a:xfrm>
            <a:off x="457200" y="1524000"/>
            <a:ext cx="8229600" cy="0"/>
          </a:xfrm>
          <a:prstGeom prst="straightConnector1">
            <a:avLst/>
          </a:prstGeom>
          <a:noFill/>
          <a:ln w="50800" cap="flat">
            <a:gradFill>
              <a:gsLst>
                <a:gs pos="19000">
                  <a:schemeClr val="accent4">
                    <a:lumMod val="60000"/>
                    <a:lumOff val="40000"/>
                  </a:schemeClr>
                </a:gs>
                <a:gs pos="33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22"/>
        <p:cNvGrpSpPr/>
        <p:nvPr/>
      </p:nvGrpSpPr>
      <p:grpSpPr>
        <a:xfrm>
          <a:off x="0" y="0"/>
          <a:ext cx="0" cy="0"/>
          <a:chOff x="0" y="0"/>
          <a:chExt cx="0" cy="0"/>
        </a:xfrm>
      </p:grpSpPr>
      <p:sp>
        <p:nvSpPr>
          <p:cNvPr id="23" name="Shape 23"/>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b="0">
                <a:solidFill>
                  <a:srgbClr val="0070C0"/>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dirty="0"/>
          </a:p>
        </p:txBody>
      </p:sp>
      <p:cxnSp>
        <p:nvCxnSpPr>
          <p:cNvPr id="24" name="Shape 24"/>
          <p:cNvCxnSpPr/>
          <p:nvPr/>
        </p:nvCxnSpPr>
        <p:spPr>
          <a:xfrm>
            <a:off x="457200" y="1524000"/>
            <a:ext cx="8229600" cy="0"/>
          </a:xfrm>
          <a:prstGeom prst="straightConnector1">
            <a:avLst/>
          </a:prstGeom>
          <a:noFill/>
          <a:ln w="50800" cap="flat">
            <a:gradFill>
              <a:gsLst>
                <a:gs pos="14000">
                  <a:schemeClr val="accent4">
                    <a:lumMod val="60000"/>
                    <a:lumOff val="40000"/>
                  </a:schemeClr>
                </a:gs>
                <a:gs pos="34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28"/>
        <p:cNvGrpSpPr/>
        <p:nvPr/>
      </p:nvGrpSpPr>
      <p:grpSpPr>
        <a:xfrm>
          <a:off x="0" y="0"/>
          <a:ext cx="0" cy="0"/>
          <a:chOff x="0" y="0"/>
          <a:chExt cx="0" cy="0"/>
        </a:xfrm>
      </p:grpSpPr>
      <p:cxnSp>
        <p:nvCxnSpPr>
          <p:cNvPr id="29" name="Shape 29"/>
          <p:cNvCxnSpPr/>
          <p:nvPr/>
        </p:nvCxnSpPr>
        <p:spPr>
          <a:xfrm>
            <a:off x="457200" y="150852"/>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dt" sz="half" idx="10"/>
          </p:nvPr>
        </p:nvSpPr>
        <p:spPr>
          <a:xfrm>
            <a:off x="685800" y="6248400"/>
            <a:ext cx="1905000" cy="457200"/>
          </a:xfrm>
          <a:prstGeom prst="rect">
            <a:avLst/>
          </a:prstGeom>
          <a:ln/>
        </p:spPr>
        <p:txBody>
          <a:bodyPr/>
          <a:lstStyle>
            <a:lvl1pPr>
              <a:defRPr/>
            </a:lvl1pPr>
          </a:lstStyle>
          <a:p>
            <a:endParaRPr lang="en-US"/>
          </a:p>
        </p:txBody>
      </p:sp>
      <p:sp>
        <p:nvSpPr>
          <p:cNvPr id="5" name="Rectangle 13"/>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endParaRPr lang="en-US"/>
          </a:p>
        </p:txBody>
      </p:sp>
      <p:sp>
        <p:nvSpPr>
          <p:cNvPr id="6" name="Rectangle 14"/>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fld id="{979056FF-6FD4-4ADA-964B-2551258708C0}" type="slidenum">
              <a:rPr lang="en-US"/>
              <a:pPr/>
              <a:t>‹#›</a:t>
            </a:fld>
            <a:endParaRPr lang="en-US"/>
          </a:p>
        </p:txBody>
      </p:sp>
    </p:spTree>
    <p:extLst>
      <p:ext uri="{BB962C8B-B14F-4D97-AF65-F5344CB8AC3E}">
        <p14:creationId xmlns:p14="http://schemas.microsoft.com/office/powerpoint/2010/main" val="42486727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spcBef>
                <a:spcPts val="600"/>
              </a:spcBef>
              <a:spcAft>
                <a:spcPts val="600"/>
              </a:spcAft>
              <a:buSzPct val="100000"/>
              <a:buFont typeface="Arial" pitchFamily="34" charset="0"/>
              <a:buChar char="•"/>
              <a:defRPr/>
            </a:lvl1pPr>
            <a:lvl2pPr marL="742950" indent="-285750">
              <a:spcBef>
                <a:spcPts val="600"/>
              </a:spcBef>
              <a:spcAft>
                <a:spcPts val="600"/>
              </a:spcAft>
              <a:buFont typeface="Calibri" pitchFamily="34" charset="0"/>
              <a:buChar char="―"/>
              <a:defRPr/>
            </a:lvl2pPr>
            <a:lvl3pPr marL="1143000" indent="-228600">
              <a:spcBef>
                <a:spcPts val="600"/>
              </a:spcBef>
              <a:spcAft>
                <a:spcPts val="600"/>
              </a:spcAft>
              <a:buFont typeface="Courier New" pitchFamily="49" charset="0"/>
              <a:buChar char="o"/>
              <a:defRPr/>
            </a:lvl3pPr>
            <a:lvl4pPr marL="1600200" indent="-228600">
              <a:spcBef>
                <a:spcPts val="600"/>
              </a:spcBef>
              <a:spcAft>
                <a:spcPts val="600"/>
              </a:spcAft>
              <a:buSzPct val="100000"/>
              <a:buFont typeface="Wingdings" pitchFamily="2" charset="2"/>
              <a:buChar char="§"/>
              <a:defRPr/>
            </a:lvl4pPr>
            <a:lvl5pPr marL="2171700" indent="-342900">
              <a:buFont typeface="+mj-lt"/>
              <a:buAutoNum type="arabicPerio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7"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1009459760"/>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836670"/>
      </p:ext>
    </p:extLst>
  </p:cSld>
  <p:clrMapOvr>
    <a:masterClrMapping/>
  </p:clrMapOvr>
  <p:timing>
    <p:tnLst>
      <p:par>
        <p:cTn id="1" dur="indefinite" restart="never" nodeType="tmRoot"/>
      </p:par>
    </p:tnLst>
  </p:timing>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cxnSp>
        <p:nvCxnSpPr>
          <p:cNvPr id="7"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3216054645"/>
      </p:ext>
    </p:extLst>
  </p:cSld>
  <p:clrMapOvr>
    <a:masterClrMapping/>
  </p:clrMapOvr>
  <p:timing>
    <p:tnLst>
      <p:par>
        <p:cTn id="1" dur="indefinite" restart="never" nodeType="tmRoot"/>
      </p:par>
    </p:tnLst>
  </p:timing>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solidFill>
                  <a:srgbClr val="0070C0"/>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4"/>
            <a:ext cx="4040188" cy="4225925"/>
          </a:xfrm>
        </p:spPr>
        <p:txBody>
          <a:bodyPr/>
          <a:lstStyle>
            <a:lvl1pPr marL="231775" indent="-231775">
              <a:buSzPct val="100000"/>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4"/>
            <a:ext cx="4041775" cy="4225925"/>
          </a:xfrm>
        </p:spPr>
        <p:txBody>
          <a:bodyPr/>
          <a:lstStyle>
            <a:lvl1pPr marL="231775" indent="-231775">
              <a:buSzPct val="100000"/>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cxnSp>
        <p:nvCxnSpPr>
          <p:cNvPr id="10"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2637454723"/>
      </p:ext>
    </p:extLst>
  </p:cSld>
  <p:clrMapOvr>
    <a:masterClrMapping/>
  </p:clrMapOvr>
  <p:timing>
    <p:tnLst>
      <p:par>
        <p:cTn id="1" dur="indefinite" restart="never" nodeType="tmRoot"/>
      </p:par>
    </p:tnLst>
  </p:timing>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marL="288925" indent="-288925">
              <a:buSzPct val="100000"/>
              <a:buFont typeface="Arial" pitchFamily="34" charset="0"/>
              <a:buChar char="•"/>
              <a:defRPr sz="2800"/>
            </a:lvl1pPr>
            <a:lvl2pPr marL="742950" indent="-285750">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48200" y="1600200"/>
            <a:ext cx="4038600" cy="4525963"/>
          </a:xfrm>
        </p:spPr>
        <p:txBody>
          <a:bodyPr/>
          <a:lstStyle>
            <a:lvl1pPr marL="288925" indent="-288925">
              <a:buSzPct val="100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9E6CC6-D1F5-4B93-B0A6-49D6EC6E2F07}" type="datetimeFigureOut">
              <a:rPr lang="en-US" smtClean="0"/>
              <a:t>6/7/2013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ED6D1E5-9971-487A-9287-D7BBEC1ED9FF}" type="slidenum">
              <a:rPr lang="en-US" smtClean="0"/>
              <a:t>‹#›</a:t>
            </a:fld>
            <a:endParaRPr lang="en-US"/>
          </a:p>
        </p:txBody>
      </p:sp>
      <p:cxnSp>
        <p:nvCxnSpPr>
          <p:cNvPr id="8"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621660684"/>
      </p:ext>
    </p:extLst>
  </p:cSld>
  <p:clrMapOvr>
    <a:masterClrMapping/>
  </p:clrMapOvr>
  <p:timing>
    <p:tnLst>
      <p:par>
        <p:cTn id="1" dur="indefinite" restart="never" nodeType="tmRoot"/>
      </p:par>
    </p:tnLst>
  </p:timing>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
        <p:cNvGrpSpPr/>
        <p:nvPr/>
      </p:nvGrpSpPr>
      <p:grpSpPr>
        <a:xfrm>
          <a:off x="0" y="0"/>
          <a:ext cx="0" cy="0"/>
          <a:chOff x="0" y="0"/>
          <a:chExt cx="0" cy="0"/>
        </a:xfrm>
      </p:grpSpPr>
      <p:sp>
        <p:nvSpPr>
          <p:cNvPr id="9" name="Shape 9"/>
          <p:cNvSpPr>
            <a:spLocks noGrp="1"/>
          </p:cNvSpPr>
          <p:nvPr>
            <p:ph type="ctrTitle" hasCustomPrompt="1"/>
          </p:nvPr>
        </p:nvSpPr>
        <p:spPr>
          <a:xfrm>
            <a:off x="457200" y="751679"/>
            <a:ext cx="8229600" cy="4012499"/>
          </a:xfrm>
          <a:prstGeom prst="rect">
            <a:avLst/>
          </a:prstGeom>
          <a:noFill/>
          <a:ln>
            <a:noFill/>
          </a:ln>
        </p:spPr>
        <p:txBody>
          <a:bodyPr lIns="91425" tIns="91425" rIns="91425" bIns="91425" anchor="t" anchorCtr="0"/>
          <a:lstStyle>
            <a:lvl1pPr marL="0" indent="457200" algn="ctr" rtl="0">
              <a:spcBef>
                <a:spcPts val="0"/>
              </a:spcBef>
              <a:buClr>
                <a:schemeClr val="accent1"/>
              </a:buClr>
              <a:buSzPct val="100000"/>
              <a:buFont typeface="Arial"/>
              <a:buNone/>
              <a:defRPr sz="5400" b="0" i="0" u="none" strike="noStrike" cap="none" baseline="0">
                <a:solidFill>
                  <a:schemeClr val="tx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dirty="0" smtClean="0"/>
              <a:t/>
            </a:r>
            <a:br>
              <a:rPr lang="en-US" dirty="0" smtClean="0"/>
            </a:br>
            <a:r>
              <a:rPr lang="en-US" dirty="0" smtClean="0"/>
              <a:t>Click to edit Master title style</a:t>
            </a:r>
            <a:endParaRPr dirty="0"/>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ctr" rtl="0">
              <a:spcBef>
                <a:spcPts val="0"/>
              </a:spcBef>
              <a:buClr>
                <a:schemeClr val="dk2"/>
              </a:buClr>
              <a:buSzPct val="100000"/>
              <a:buFont typeface="Arial"/>
              <a:buNone/>
              <a:defRPr sz="4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dirty="0"/>
          </a:p>
        </p:txBody>
      </p:sp>
      <p:cxnSp>
        <p:nvCxnSpPr>
          <p:cNvPr id="11" name="Shape 11"/>
          <p:cNvCxnSpPr/>
          <p:nvPr/>
        </p:nvCxnSpPr>
        <p:spPr>
          <a:xfrm>
            <a:off x="457200" y="548639"/>
            <a:ext cx="8229600" cy="0"/>
          </a:xfrm>
          <a:prstGeom prst="straightConnector1">
            <a:avLst/>
          </a:prstGeom>
          <a:noFill/>
          <a:ln w="57150" cap="flat">
            <a:gradFill>
              <a:gsLst>
                <a:gs pos="0">
                  <a:schemeClr val="accent4">
                    <a:lumMod val="60000"/>
                    <a:lumOff val="40000"/>
                  </a:schemeClr>
                </a:gs>
                <a:gs pos="15000">
                  <a:schemeClr val="accent3"/>
                </a:gs>
              </a:gsLst>
              <a:lin ang="5400000" scaled="0"/>
            </a:gra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gradFill>
              <a:gsLst>
                <a:gs pos="0">
                  <a:schemeClr val="accent4">
                    <a:lumMod val="60000"/>
                    <a:lumOff val="40000"/>
                  </a:schemeClr>
                </a:gs>
                <a:gs pos="25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3196F7F8-3DB1-4124-9498-C6EAA85D7118}" type="datetimeFigureOut">
              <a:rPr lang="en-US"/>
              <a:pPr>
                <a:defRPr/>
              </a:pPr>
              <a:t>6/7/2013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42BAEDA2-7B0E-4D94-A924-9D787F251A81}" type="slidenum">
              <a:rPr lang="en-US"/>
              <a:pPr>
                <a:defRPr/>
              </a:pPr>
              <a:t>‹#›</a:t>
            </a:fld>
            <a:endParaRPr lang="en-US"/>
          </a:p>
        </p:txBody>
      </p:sp>
    </p:spTree>
    <p:extLst>
      <p:ext uri="{BB962C8B-B14F-4D97-AF65-F5344CB8AC3E}">
        <p14:creationId xmlns:p14="http://schemas.microsoft.com/office/powerpoint/2010/main" val="1891793776"/>
      </p:ext>
    </p:extLst>
  </p:cSld>
  <p:clrMapOvr>
    <a:masterClrMapping/>
  </p:clrMapOvr>
  <p:timing>
    <p:tnLst>
      <p:par>
        <p:cTn id="1" dur="indefinite" restart="never" nodeType="tmRoot"/>
      </p:par>
    </p:tnLst>
  </p:timing>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a:defRPr/>
            </a:lvl1pPr>
          </a:lstStyle>
          <a:p>
            <a:pPr>
              <a:defRPr/>
            </a:pPr>
            <a:fld id="{EF283053-8066-49F0-B518-48A7EA51E9D9}" type="datetimeFigureOut">
              <a:rPr lang="en-US"/>
              <a:pPr>
                <a:defRPr/>
              </a:pPr>
              <a:t>6/7/2013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2E53E67D-A769-45FE-A117-AB57B3056306}" type="slidenum">
              <a:rPr lang="en-US"/>
              <a:pPr>
                <a:defRPr/>
              </a:pPr>
              <a:t>‹#›</a:t>
            </a:fld>
            <a:endParaRPr lang="en-US" dirty="0">
              <a:solidFill>
                <a:schemeClr val="tx2"/>
              </a:solidFill>
            </a:endParaRPr>
          </a:p>
        </p:txBody>
      </p:sp>
    </p:spTree>
    <p:extLst>
      <p:ext uri="{BB962C8B-B14F-4D97-AF65-F5344CB8AC3E}">
        <p14:creationId xmlns:p14="http://schemas.microsoft.com/office/powerpoint/2010/main" val="290030811"/>
      </p:ext>
    </p:extLst>
  </p:cSld>
  <p:clrMapOvr>
    <a:masterClrMapping/>
  </p:clrMapOvr>
  <p:timing>
    <p:tnLst>
      <p:par>
        <p:cTn id="1" dur="indefinite" restart="never" nodeType="tmRoot"/>
      </p:par>
    </p:tnLst>
  </p:timing>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wrap="square" numCol="1" anchor="t" anchorCtr="0" compatLnSpc="1">
            <a:prstTxWarp prst="textNoShape">
              <a:avLst/>
            </a:prstTxWarp>
          </a:bodyPr>
          <a:lstStyle>
            <a:lvl1pPr>
              <a:spcBef>
                <a:spcPct val="40000"/>
              </a:spcBef>
              <a:buClr>
                <a:srgbClr val="985A4F"/>
              </a:buClr>
              <a:buSzPct val="120000"/>
              <a:buFontTx/>
              <a:buChar char="•"/>
              <a:defRPr/>
            </a:lvl1pPr>
          </a:lstStyle>
          <a:p>
            <a:pPr>
              <a:defRPr/>
            </a:pPr>
            <a:fld id="{649CB3D3-9DE5-499C-9627-066E23A6F85F}" type="datetimeFigureOut">
              <a:rPr lang="en-US"/>
              <a:pPr>
                <a:defRPr/>
              </a:pPr>
              <a:t>6/7/2013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wrap="square" numCol="1" anchor="t" anchorCtr="0" compatLnSpc="1">
            <a:prstTxWarp prst="textNoShape">
              <a:avLst/>
            </a:prstTxWarp>
          </a:bodyPr>
          <a:lstStyle>
            <a:lvl1pPr>
              <a:spcBef>
                <a:spcPct val="40000"/>
              </a:spcBef>
              <a:buClr>
                <a:srgbClr val="985A4F"/>
              </a:buClr>
              <a:buSzPct val="120000"/>
              <a:buFontTx/>
              <a:buChar char="•"/>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wrap="square" numCol="1" anchor="t" anchorCtr="0" compatLnSpc="1">
            <a:prstTxWarp prst="textNoShape">
              <a:avLst/>
            </a:prstTxWarp>
          </a:bodyPr>
          <a:lstStyle>
            <a:lvl1pPr>
              <a:spcBef>
                <a:spcPct val="40000"/>
              </a:spcBef>
              <a:buClr>
                <a:srgbClr val="985A4F"/>
              </a:buClr>
              <a:buSzPct val="120000"/>
              <a:buFontTx/>
              <a:buChar char="•"/>
              <a:defRPr/>
            </a:lvl1pPr>
          </a:lstStyle>
          <a:p>
            <a:pPr>
              <a:defRPr/>
            </a:pPr>
            <a:fld id="{DCC22854-7F34-4ADE-81CE-4E2500177590}" type="slidenum">
              <a:rPr lang="en-US"/>
              <a:pPr>
                <a:defRPr/>
              </a:pPr>
              <a:t>‹#›</a:t>
            </a:fld>
            <a:endParaRPr lang="en-US"/>
          </a:p>
        </p:txBody>
      </p:sp>
    </p:spTree>
    <p:extLst>
      <p:ext uri="{BB962C8B-B14F-4D97-AF65-F5344CB8AC3E}">
        <p14:creationId xmlns:p14="http://schemas.microsoft.com/office/powerpoint/2010/main" val="4049980750"/>
      </p:ext>
    </p:extLst>
  </p:cSld>
  <p:clrMapOvr>
    <a:masterClrMapping/>
  </p:clrMapOvr>
  <p:timing>
    <p:tnLst>
      <p:par>
        <p:cTn id="1" dur="indefinite" restart="never" nodeType="tmRoot"/>
      </p:par>
    </p:tnLst>
  </p:timing>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00000"/>
                </a:solidFill>
              </a:defRPr>
            </a:lvl1pPr>
          </a:lstStyle>
          <a:p>
            <a:r>
              <a:rPr lang="en-US" smtClean="0"/>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A64420CB-DE85-48B8-B3E2-D8C1BC23EC3C}" type="datetime1">
              <a:rPr lang="en-US"/>
              <a:pPr>
                <a:defRPr/>
              </a:pPr>
              <a:t>6/7/2013</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r>
              <a:rPr lang="en-US"/>
              <a:t>1</a:t>
            </a:r>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2981F088-66F5-41A4-AECE-02062B3668B3}" type="slidenum">
              <a:rPr lang="en-US"/>
              <a:pPr>
                <a:defRPr/>
              </a:pPr>
              <a:t>‹#›</a:t>
            </a:fld>
            <a:endParaRPr lang="en-US" dirty="0"/>
          </a:p>
        </p:txBody>
      </p:sp>
    </p:spTree>
    <p:extLst>
      <p:ext uri="{BB962C8B-B14F-4D97-AF65-F5344CB8AC3E}">
        <p14:creationId xmlns:p14="http://schemas.microsoft.com/office/powerpoint/2010/main" val="2934966164"/>
      </p:ext>
    </p:extLst>
  </p:cSld>
  <p:clrMapOvr>
    <a:masterClrMapping/>
  </p:clrMapOvr>
  <p:timing>
    <p:tnLst>
      <p:par>
        <p:cTn id="1" dur="indefinite" restart="never" nodeType="tmRoot"/>
      </p:par>
    </p:tnLst>
  </p:timing>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cSld name="1_Comparison">
    <p:spTree>
      <p:nvGrpSpPr>
        <p:cNvPr id="1" name=""/>
        <p:cNvGrpSpPr/>
        <p:nvPr/>
      </p:nvGrpSpPr>
      <p:grpSpPr>
        <a:xfrm>
          <a:off x="0" y="0"/>
          <a:ext cx="0" cy="0"/>
          <a:chOff x="0" y="0"/>
          <a:chExt cx="0" cy="0"/>
        </a:xfrm>
      </p:grpSpPr>
      <p:sp>
        <p:nvSpPr>
          <p:cNvPr id="7" name="Text Box 10"/>
          <p:cNvSpPr txBox="1">
            <a:spLocks noChangeArrowheads="1"/>
          </p:cNvSpPr>
          <p:nvPr/>
        </p:nvSpPr>
        <p:spPr bwMode="auto">
          <a:xfrm>
            <a:off x="0" y="152400"/>
            <a:ext cx="9144000" cy="584200"/>
          </a:xfrm>
          <a:prstGeom prst="rect">
            <a:avLst/>
          </a:prstGeom>
          <a:noFill/>
          <a:ln w="9525">
            <a:noFill/>
            <a:miter lim="800000"/>
            <a:headEnd/>
            <a:tailEnd/>
          </a:ln>
          <a:effectLst/>
        </p:spPr>
        <p:txBody>
          <a:bodyPr>
            <a:spAutoFit/>
          </a:bodyPr>
          <a:lstStyle/>
          <a:p>
            <a:pPr>
              <a:defRPr/>
            </a:pPr>
            <a:r>
              <a:rPr lang="en-US" sz="3200" b="1" baseline="0" dirty="0">
                <a:solidFill>
                  <a:schemeClr val="bg1"/>
                </a:solidFill>
                <a:effectLst>
                  <a:outerShdw blurRad="38100" dist="38100" dir="2700000" algn="tl">
                    <a:schemeClr val="bg2">
                      <a:lumMod val="85000"/>
                      <a:lumOff val="15000"/>
                    </a:schemeClr>
                  </a:outerShdw>
                </a:effectLst>
                <a:latin typeface="Arial" charset="0"/>
              </a:rPr>
              <a:t>Evidence Based Physical Therapy</a:t>
            </a:r>
          </a:p>
        </p:txBody>
      </p:sp>
      <p:sp>
        <p:nvSpPr>
          <p:cNvPr id="8" name="TextBox 7"/>
          <p:cNvSpPr txBox="1">
            <a:spLocks noChangeArrowheads="1"/>
          </p:cNvSpPr>
          <p:nvPr/>
        </p:nvSpPr>
        <p:spPr bwMode="auto">
          <a:xfrm>
            <a:off x="2667000" y="6469063"/>
            <a:ext cx="3276600"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baseline="-25000">
                <a:solidFill>
                  <a:schemeClr val="tx1"/>
                </a:solidFill>
                <a:latin typeface="Times New Roman" pitchFamily="18" charset="0"/>
              </a:defRPr>
            </a:lvl1pPr>
            <a:lvl2pPr marL="742950" indent="-285750" eaLnBrk="0" hangingPunct="0">
              <a:defRPr kumimoji="1" sz="2400" baseline="-25000">
                <a:solidFill>
                  <a:schemeClr val="tx1"/>
                </a:solidFill>
                <a:latin typeface="Times New Roman" pitchFamily="18" charset="0"/>
              </a:defRPr>
            </a:lvl2pPr>
            <a:lvl3pPr marL="1143000" indent="-228600" eaLnBrk="0" hangingPunct="0">
              <a:defRPr kumimoji="1" sz="2400" baseline="-25000">
                <a:solidFill>
                  <a:schemeClr val="tx1"/>
                </a:solidFill>
                <a:latin typeface="Times New Roman" pitchFamily="18" charset="0"/>
              </a:defRPr>
            </a:lvl3pPr>
            <a:lvl4pPr marL="1600200" indent="-228600" eaLnBrk="0" hangingPunct="0">
              <a:defRPr kumimoji="1" sz="2400" baseline="-25000">
                <a:solidFill>
                  <a:schemeClr val="tx1"/>
                </a:solidFill>
                <a:latin typeface="Times New Roman" pitchFamily="18" charset="0"/>
              </a:defRPr>
            </a:lvl4pPr>
            <a:lvl5pPr marL="2057400" indent="-228600" eaLnBrk="0" hangingPunct="0">
              <a:defRPr kumimoji="1" sz="2400" baseline="-25000">
                <a:solidFill>
                  <a:schemeClr val="tx1"/>
                </a:solidFill>
                <a:latin typeface="Times New Roman" pitchFamily="18" charset="0"/>
              </a:defRPr>
            </a:lvl5pPr>
            <a:lvl6pPr marL="2514600" indent="-228600" eaLnBrk="0" fontAlgn="base" hangingPunct="0">
              <a:spcBef>
                <a:spcPct val="0"/>
              </a:spcBef>
              <a:spcAft>
                <a:spcPct val="0"/>
              </a:spcAft>
              <a:defRPr kumimoji="1" sz="2400" baseline="-25000">
                <a:solidFill>
                  <a:schemeClr val="tx1"/>
                </a:solidFill>
                <a:latin typeface="Times New Roman" pitchFamily="18" charset="0"/>
              </a:defRPr>
            </a:lvl6pPr>
            <a:lvl7pPr marL="2971800" indent="-228600" eaLnBrk="0" fontAlgn="base" hangingPunct="0">
              <a:spcBef>
                <a:spcPct val="0"/>
              </a:spcBef>
              <a:spcAft>
                <a:spcPct val="0"/>
              </a:spcAft>
              <a:defRPr kumimoji="1" sz="2400" baseline="-25000">
                <a:solidFill>
                  <a:schemeClr val="tx1"/>
                </a:solidFill>
                <a:latin typeface="Times New Roman" pitchFamily="18" charset="0"/>
              </a:defRPr>
            </a:lvl7pPr>
            <a:lvl8pPr marL="3429000" indent="-228600" eaLnBrk="0" fontAlgn="base" hangingPunct="0">
              <a:spcBef>
                <a:spcPct val="0"/>
              </a:spcBef>
              <a:spcAft>
                <a:spcPct val="0"/>
              </a:spcAft>
              <a:defRPr kumimoji="1" sz="2400" baseline="-25000">
                <a:solidFill>
                  <a:schemeClr val="tx1"/>
                </a:solidFill>
                <a:latin typeface="Times New Roman" pitchFamily="18" charset="0"/>
              </a:defRPr>
            </a:lvl8pPr>
            <a:lvl9pPr marL="3886200" indent="-228600" eaLnBrk="0" fontAlgn="base" hangingPunct="0">
              <a:spcBef>
                <a:spcPct val="0"/>
              </a:spcBef>
              <a:spcAft>
                <a:spcPct val="0"/>
              </a:spcAft>
              <a:defRPr kumimoji="1" sz="2400" baseline="-25000">
                <a:solidFill>
                  <a:schemeClr val="tx1"/>
                </a:solidFill>
                <a:latin typeface="Times New Roman" pitchFamily="18" charset="0"/>
              </a:defRPr>
            </a:lvl9pPr>
          </a:lstStyle>
          <a:p>
            <a:pPr algn="ctr" eaLnBrk="1" hangingPunct="1">
              <a:defRPr/>
            </a:pPr>
            <a:r>
              <a:rPr lang="en-US" sz="1400" smtClean="0">
                <a:latin typeface="Arial" charset="0"/>
              </a:rPr>
              <a:t>Copyright © 2012 F.A. Davis Company </a:t>
            </a:r>
          </a:p>
        </p:txBody>
      </p:sp>
      <p:sp>
        <p:nvSpPr>
          <p:cNvPr id="3" name="Text Placeholder 2"/>
          <p:cNvSpPr>
            <a:spLocks noGrp="1"/>
          </p:cNvSpPr>
          <p:nvPr>
            <p:ph type="body" idx="1"/>
          </p:nvPr>
        </p:nvSpPr>
        <p:spPr>
          <a:xfrm>
            <a:off x="381000" y="14478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08756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568825" y="14478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68825" y="208756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8170705"/>
      </p:ext>
    </p:extLst>
  </p:cSld>
  <p:clrMapOvr>
    <a:masterClrMapping/>
  </p:clrMapOvr>
  <p:transition/>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8"/>
        <p:cNvGrpSpPr/>
        <p:nvPr/>
      </p:nvGrpSpPr>
      <p:grpSpPr>
        <a:xfrm>
          <a:off x="0" y="0"/>
          <a:ext cx="0" cy="0"/>
          <a:chOff x="0" y="0"/>
          <a:chExt cx="0" cy="0"/>
        </a:xfrm>
      </p:grpSpPr>
      <p:cxnSp>
        <p:nvCxnSpPr>
          <p:cNvPr id="4" name="Shape 11"/>
          <p:cNvCxnSpPr>
            <a:cxnSpLocks noChangeShapeType="1"/>
          </p:cNvCxnSpPr>
          <p:nvPr/>
        </p:nvCxnSpPr>
        <p:spPr bwMode="auto">
          <a:xfrm>
            <a:off x="457200" y="549275"/>
            <a:ext cx="8229600" cy="0"/>
          </a:xfrm>
          <a:prstGeom prst="straightConnector1">
            <a:avLst/>
          </a:prstGeom>
          <a:noFill/>
          <a:ln w="57150">
            <a:solidFill>
              <a:schemeClr val="accent1"/>
            </a:solidFill>
            <a:round/>
            <a:headEnd type="none" w="sm" len="sm"/>
            <a:tailEnd type="none" w="sm" len="sm"/>
          </a:ln>
          <a:extLst>
            <a:ext uri="{909E8E84-426E-40DD-AFC4-6F175D3DCCD1}">
              <a14:hiddenFill xmlns:a14="http://schemas.microsoft.com/office/drawing/2010/main">
                <a:noFill/>
              </a14:hiddenFill>
            </a:ext>
          </a:extLst>
        </p:spPr>
      </p:cxnSp>
      <p:cxnSp>
        <p:nvCxnSpPr>
          <p:cNvPr id="5" name="Shape 12"/>
          <p:cNvCxnSpPr>
            <a:cxnSpLocks noChangeShapeType="1"/>
          </p:cNvCxnSpPr>
          <p:nvPr/>
        </p:nvCxnSpPr>
        <p:spPr bwMode="auto">
          <a:xfrm>
            <a:off x="457200" y="4845050"/>
            <a:ext cx="8229600" cy="0"/>
          </a:xfrm>
          <a:prstGeom prst="straightConnector1">
            <a:avLst/>
          </a:prstGeom>
          <a:noFill/>
          <a:ln w="57150">
            <a:solidFill>
              <a:schemeClr val="accent1"/>
            </a:solidFill>
            <a:round/>
            <a:headEnd type="none" w="sm" len="sm"/>
            <a:tailEnd type="none" w="sm" len="sm"/>
          </a:ln>
          <a:extLst>
            <a:ext uri="{909E8E84-426E-40DD-AFC4-6F175D3DCCD1}">
              <a14:hiddenFill xmlns:a14="http://schemas.microsoft.com/office/drawing/2010/main">
                <a:noFill/>
              </a14:hiddenFill>
            </a:ext>
          </a:extLst>
        </p:spPr>
      </p:cxnSp>
      <p:sp>
        <p:nvSpPr>
          <p:cNvPr id="9" name="Shape 9"/>
          <p:cNvSpPr>
            <a:spLocks noGrp="1"/>
          </p:cNvSpPr>
          <p:nvPr>
            <p:ph type="ctrTitle"/>
          </p:nvPr>
        </p:nvSpPr>
        <p:spPr>
          <a:xfrm>
            <a:off x="457200" y="751679"/>
            <a:ext cx="8229600" cy="4012499"/>
          </a:xfrm>
          <a:prstGeom prst="rect">
            <a:avLst/>
          </a:prstGeom>
          <a:noFill/>
          <a:ln>
            <a:noFill/>
          </a:ln>
        </p:spPr>
        <p:txBody>
          <a:bodyPr anchor="t"/>
          <a:lstStyle>
            <a:lvl1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10" name="Shape 10"/>
          <p:cNvSpPr>
            <a:spLocks noGrp="1"/>
          </p:cNvSpPr>
          <p:nvPr>
            <p:ph type="subTitle" idx="1"/>
          </p:nvPr>
        </p:nvSpPr>
        <p:spPr>
          <a:xfrm>
            <a:off x="457200" y="4955189"/>
            <a:ext cx="8229600" cy="1643400"/>
          </a:xfrm>
          <a:prstGeom prst="rect">
            <a:avLst/>
          </a:prstGeom>
          <a:noFill/>
          <a:ln>
            <a:noFill/>
          </a:ln>
        </p:spPr>
        <p:txBody>
          <a:bodyPr/>
          <a:lstStyle>
            <a:lvl1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13263075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13"/>
        <p:cNvGrpSpPr/>
        <p:nvPr/>
      </p:nvGrpSpPr>
      <p:grpSpPr>
        <a:xfrm>
          <a:off x="0" y="0"/>
          <a:ext cx="0" cy="0"/>
          <a:chOff x="0" y="0"/>
          <a:chExt cx="0" cy="0"/>
        </a:xfrm>
      </p:grpSpPr>
      <p:cxnSp>
        <p:nvCxnSpPr>
          <p:cNvPr id="4" name="Shape 16"/>
          <p:cNvCxnSpPr>
            <a:cxnSpLocks noChangeShapeType="1"/>
          </p:cNvCxnSpPr>
          <p:nvPr/>
        </p:nvCxnSpPr>
        <p:spPr bwMode="auto">
          <a:xfrm>
            <a:off x="457200" y="1524000"/>
            <a:ext cx="8229600" cy="0"/>
          </a:xfrm>
          <a:prstGeom prst="straightConnector1">
            <a:avLst/>
          </a:prstGeom>
          <a:noFill/>
          <a:ln w="50800">
            <a:solidFill>
              <a:srgbClr val="DA0002"/>
            </a:solidFill>
            <a:round/>
            <a:headEnd type="none" w="sm" len="sm"/>
            <a:tailEnd type="none" w="sm" len="sm"/>
          </a:ln>
          <a:extLst>
            <a:ext uri="{909E8E84-426E-40DD-AFC4-6F175D3DCCD1}">
              <a14:hiddenFill xmlns:a14="http://schemas.microsoft.com/office/drawing/2010/main">
                <a:noFill/>
              </a14:hiddenFill>
            </a:ext>
          </a:extLst>
        </p:spPr>
      </p:cxnSp>
      <p:sp>
        <p:nvSpPr>
          <p:cNvPr id="14" name="Shape 14"/>
          <p:cNvSpPr>
            <a:spLocks noGrp="1"/>
          </p:cNvSpPr>
          <p:nvPr>
            <p:ph type="title"/>
          </p:nvPr>
        </p:nvSpPr>
        <p:spPr>
          <a:xfrm>
            <a:off x="457200" y="274637"/>
            <a:ext cx="8229600" cy="1143000"/>
          </a:xfrm>
          <a:prstGeom prst="rect">
            <a:avLst/>
          </a:prstGeom>
          <a:noFill/>
          <a:ln>
            <a:noFill/>
          </a:ln>
        </p:spPr>
        <p:txBody>
          <a:bodyPr/>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5" name="Shape 15"/>
          <p:cNvSpPr>
            <a:spLocks noGrp="1"/>
          </p:cNvSpPr>
          <p:nvPr>
            <p:ph type="body" idx="1"/>
          </p:nvPr>
        </p:nvSpPr>
        <p:spPr>
          <a:xfrm>
            <a:off x="457200" y="1600200"/>
            <a:ext cx="82296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27539277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17"/>
        <p:cNvGrpSpPr/>
        <p:nvPr/>
      </p:nvGrpSpPr>
      <p:grpSpPr>
        <a:xfrm>
          <a:off x="0" y="0"/>
          <a:ext cx="0" cy="0"/>
          <a:chOff x="0" y="0"/>
          <a:chExt cx="0" cy="0"/>
        </a:xfrm>
      </p:grpSpPr>
      <p:cxnSp>
        <p:nvCxnSpPr>
          <p:cNvPr id="5" name="Shape 21"/>
          <p:cNvCxnSpPr>
            <a:cxnSpLocks noChangeShapeType="1"/>
          </p:cNvCxnSpPr>
          <p:nvPr/>
        </p:nvCxnSpPr>
        <p:spPr bwMode="auto">
          <a:xfrm>
            <a:off x="457200" y="1524000"/>
            <a:ext cx="8229600" cy="0"/>
          </a:xfrm>
          <a:prstGeom prst="straightConnector1">
            <a:avLst/>
          </a:prstGeom>
          <a:noFill/>
          <a:ln w="50800">
            <a:solidFill>
              <a:srgbClr val="DA0002"/>
            </a:solidFill>
            <a:round/>
            <a:headEnd type="none" w="sm" len="sm"/>
            <a:tailEnd type="none" w="sm" len="sm"/>
          </a:ln>
          <a:extLst>
            <a:ext uri="{909E8E84-426E-40DD-AFC4-6F175D3DCCD1}">
              <a14:hiddenFill xmlns:a14="http://schemas.microsoft.com/office/drawing/2010/main">
                <a:noFill/>
              </a14:hiddenFill>
            </a:ext>
          </a:extLst>
        </p:spPr>
      </p:cxnSp>
      <p:sp>
        <p:nvSpPr>
          <p:cNvPr id="18" name="Shape 18"/>
          <p:cNvSpPr>
            <a:spLocks noGrp="1"/>
          </p:cNvSpPr>
          <p:nvPr>
            <p:ph type="title"/>
          </p:nvPr>
        </p:nvSpPr>
        <p:spPr>
          <a:xfrm>
            <a:off x="457200" y="274637"/>
            <a:ext cx="8229600" cy="1143000"/>
          </a:xfrm>
          <a:prstGeom prst="rect">
            <a:avLst/>
          </a:prstGeom>
          <a:noFill/>
          <a:ln>
            <a:noFill/>
          </a:ln>
        </p:spPr>
        <p:txBody>
          <a:bodyPr/>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9" name="Shape 19"/>
          <p:cNvSpPr>
            <a:spLocks noGrp="1"/>
          </p:cNvSpPr>
          <p:nvPr>
            <p:ph type="body" idx="1"/>
          </p:nvPr>
        </p:nvSpPr>
        <p:spPr>
          <a:xfrm>
            <a:off x="457200" y="1600200"/>
            <a:ext cx="39945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54960072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22"/>
        <p:cNvGrpSpPr/>
        <p:nvPr/>
      </p:nvGrpSpPr>
      <p:grpSpPr>
        <a:xfrm>
          <a:off x="0" y="0"/>
          <a:ext cx="0" cy="0"/>
          <a:chOff x="0" y="0"/>
          <a:chExt cx="0" cy="0"/>
        </a:xfrm>
      </p:grpSpPr>
      <p:cxnSp>
        <p:nvCxnSpPr>
          <p:cNvPr id="3" name="Shape 24"/>
          <p:cNvCxnSpPr>
            <a:cxnSpLocks noChangeShapeType="1"/>
          </p:cNvCxnSpPr>
          <p:nvPr/>
        </p:nvCxnSpPr>
        <p:spPr bwMode="auto">
          <a:xfrm>
            <a:off x="457200" y="1524000"/>
            <a:ext cx="8229600" cy="0"/>
          </a:xfrm>
          <a:prstGeom prst="straightConnector1">
            <a:avLst/>
          </a:prstGeom>
          <a:noFill/>
          <a:ln w="50800">
            <a:solidFill>
              <a:schemeClr val="accent1"/>
            </a:solidFill>
            <a:round/>
            <a:headEnd type="none" w="sm" len="sm"/>
            <a:tailEnd type="none" w="sm" len="sm"/>
          </a:ln>
          <a:extLst>
            <a:ext uri="{909E8E84-426E-40DD-AFC4-6F175D3DCCD1}">
              <a14:hiddenFill xmlns:a14="http://schemas.microsoft.com/office/drawing/2010/main">
                <a:noFill/>
              </a14:hiddenFill>
            </a:ext>
          </a:extLst>
        </p:spPr>
      </p:cxnSp>
      <p:sp>
        <p:nvSpPr>
          <p:cNvPr id="23" name="Shape 23"/>
          <p:cNvSpPr>
            <a:spLocks noGrp="1"/>
          </p:cNvSpPr>
          <p:nvPr>
            <p:ph type="title"/>
          </p:nvPr>
        </p:nvSpPr>
        <p:spPr>
          <a:xfrm>
            <a:off x="457200" y="274637"/>
            <a:ext cx="8229600" cy="1143000"/>
          </a:xfrm>
          <a:prstGeom prst="rect">
            <a:avLst/>
          </a:prstGeom>
          <a:noFill/>
          <a:ln>
            <a:noFill/>
          </a:ln>
        </p:spPr>
        <p:txBody>
          <a:bodyPr/>
          <a:lstStyle>
            <a:lvl1pPr rtl="0">
              <a:defRPr>
                <a:solidFill>
                  <a:schemeClr val="accent1"/>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a:p>
        </p:txBody>
      </p:sp>
    </p:spTree>
    <p:extLst>
      <p:ext uri="{BB962C8B-B14F-4D97-AF65-F5344CB8AC3E}">
        <p14:creationId xmlns:p14="http://schemas.microsoft.com/office/powerpoint/2010/main" val="360514241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25"/>
        <p:cNvGrpSpPr/>
        <p:nvPr/>
      </p:nvGrpSpPr>
      <p:grpSpPr>
        <a:xfrm>
          <a:off x="0" y="0"/>
          <a:ext cx="0" cy="0"/>
          <a:chOff x="0" y="0"/>
          <a:chExt cx="0" cy="0"/>
        </a:xfrm>
      </p:grpSpPr>
      <p:cxnSp>
        <p:nvCxnSpPr>
          <p:cNvPr id="3" name="Shape 27"/>
          <p:cNvCxnSpPr>
            <a:cxnSpLocks noChangeShapeType="1"/>
          </p:cNvCxnSpPr>
          <p:nvPr/>
        </p:nvCxnSpPr>
        <p:spPr bwMode="auto">
          <a:xfrm>
            <a:off x="457200" y="5756275"/>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
        <p:nvSpPr>
          <p:cNvPr id="26" name="Shape 26"/>
          <p:cNvSpPr>
            <a:spLocks noGrp="1"/>
          </p:cNvSpPr>
          <p:nvPr>
            <p:ph type="body" idx="1"/>
          </p:nvPr>
        </p:nvSpPr>
        <p:spPr>
          <a:xfrm>
            <a:off x="457200" y="5875078"/>
            <a:ext cx="8229600" cy="692700"/>
          </a:xfrm>
          <a:prstGeom prst="rect">
            <a:avLst/>
          </a:prstGeom>
          <a:noFill/>
          <a:ln>
            <a:noFill/>
          </a:ln>
        </p:spPr>
        <p:txBody>
          <a:bodyPr/>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416047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28"/>
        <p:cNvGrpSpPr/>
        <p:nvPr/>
      </p:nvGrpSpPr>
      <p:grpSpPr>
        <a:xfrm>
          <a:off x="0" y="0"/>
          <a:ext cx="0" cy="0"/>
          <a:chOff x="0" y="0"/>
          <a:chExt cx="0" cy="0"/>
        </a:xfrm>
      </p:grpSpPr>
      <p:cxnSp>
        <p:nvCxnSpPr>
          <p:cNvPr id="2" name="Shape 29"/>
          <p:cNvCxnSpPr>
            <a:cxnSpLocks noChangeShapeType="1"/>
          </p:cNvCxnSpPr>
          <p:nvPr/>
        </p:nvCxnSpPr>
        <p:spPr bwMode="auto">
          <a:xfrm>
            <a:off x="457200" y="150813"/>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7598546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xfrm>
            <a:off x="685800" y="6172200"/>
            <a:ext cx="1905000" cy="457200"/>
          </a:xfrm>
          <a:prstGeom prst="rect">
            <a:avLst/>
          </a:prstGeom>
        </p:spPr>
        <p:txBody>
          <a:bodyPr/>
          <a:lstStyle>
            <a:lvl1pPr>
              <a:defRPr/>
            </a:lvl1pPr>
          </a:lstStyle>
          <a:p>
            <a:pPr>
              <a:defRPr/>
            </a:pPr>
            <a:endParaRPr lang="en-US"/>
          </a:p>
        </p:txBody>
      </p:sp>
      <p:sp>
        <p:nvSpPr>
          <p:cNvPr id="5" name="Rectangle 9"/>
          <p:cNvSpPr>
            <a:spLocks noGrp="1" noChangeArrowheads="1"/>
          </p:cNvSpPr>
          <p:nvPr>
            <p:ph type="ftr" sz="quarter" idx="11"/>
          </p:nvPr>
        </p:nvSpPr>
        <p:spPr>
          <a:xfrm>
            <a:off x="3124200" y="6172200"/>
            <a:ext cx="2895600" cy="457200"/>
          </a:xfrm>
          <a:prstGeom prst="rect">
            <a:avLst/>
          </a:prstGeom>
        </p:spPr>
        <p:txBody>
          <a:bodyPr/>
          <a:lstStyle>
            <a:lvl1pPr>
              <a:defRPr/>
            </a:lvl1pPr>
          </a:lstStyle>
          <a:p>
            <a:pPr>
              <a:defRPr/>
            </a:pPr>
            <a:endParaRPr lang="en-US"/>
          </a:p>
        </p:txBody>
      </p:sp>
      <p:sp>
        <p:nvSpPr>
          <p:cNvPr id="6" name="Rectangle 10"/>
          <p:cNvSpPr>
            <a:spLocks noGrp="1" noChangeArrowheads="1"/>
          </p:cNvSpPr>
          <p:nvPr>
            <p:ph type="sldNum" sz="quarter" idx="12"/>
          </p:nvPr>
        </p:nvSpPr>
        <p:spPr>
          <a:xfrm>
            <a:off x="6553200" y="6172200"/>
            <a:ext cx="1905000" cy="457200"/>
          </a:xfrm>
          <a:prstGeom prst="rect">
            <a:avLst/>
          </a:prstGeom>
        </p:spPr>
        <p:txBody>
          <a:bodyPr/>
          <a:lstStyle>
            <a:lvl1pPr>
              <a:defRPr/>
            </a:lvl1pPr>
          </a:lstStyle>
          <a:p>
            <a:pPr>
              <a:defRPr/>
            </a:pPr>
            <a:fld id="{B49B1ECD-ACC3-4DB9-9FF5-E86E11C78834}" type="slidenum">
              <a:rPr lang="en-US"/>
              <a:pPr>
                <a:defRPr/>
              </a:pPr>
              <a:t>‹#›</a:t>
            </a:fld>
            <a:endParaRPr lang="en-US"/>
          </a:p>
        </p:txBody>
      </p:sp>
      <p:cxnSp>
        <p:nvCxnSpPr>
          <p:cNvPr id="7" name="Shape 21"/>
          <p:cNvCxnSpPr/>
          <p:nvPr userDrawn="1"/>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23909510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836670"/>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cxnSp>
        <p:nvCxnSpPr>
          <p:cNvPr id="7" name="Shape 21"/>
          <p:cNvCxnSpPr/>
          <p:nvPr userDrawn="1"/>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321605464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solidFill>
                  <a:srgbClr val="0070C0"/>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4"/>
            <a:ext cx="4040188" cy="4225925"/>
          </a:xfrm>
        </p:spPr>
        <p:txBody>
          <a:bodyPr/>
          <a:lstStyle>
            <a:lvl1pPr marL="231775" indent="-231775">
              <a:buSzPct val="100000"/>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4"/>
            <a:ext cx="4041775" cy="4225925"/>
          </a:xfrm>
        </p:spPr>
        <p:txBody>
          <a:bodyPr/>
          <a:lstStyle>
            <a:lvl1pPr marL="231775" indent="-231775">
              <a:buSzPct val="100000"/>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cxnSp>
        <p:nvCxnSpPr>
          <p:cNvPr id="10" name="Shape 21"/>
          <p:cNvCxnSpPr/>
          <p:nvPr userDrawn="1"/>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2637454723"/>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3196F7F8-3DB1-4124-9498-C6EAA85D7118}" type="datetimeFigureOut">
              <a:rPr lang="en-US"/>
              <a:pPr>
                <a:defRPr/>
              </a:pPr>
              <a:t>6/7/2013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42BAEDA2-7B0E-4D94-A924-9D787F251A81}" type="slidenum">
              <a:rPr lang="en-US"/>
              <a:pPr>
                <a:defRPr/>
              </a:pPr>
              <a:t>‹#›</a:t>
            </a:fld>
            <a:endParaRPr lang="en-US"/>
          </a:p>
        </p:txBody>
      </p:sp>
    </p:spTree>
    <p:extLst>
      <p:ext uri="{BB962C8B-B14F-4D97-AF65-F5344CB8AC3E}">
        <p14:creationId xmlns:p14="http://schemas.microsoft.com/office/powerpoint/2010/main" val="1891793776"/>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marL="288925" indent="-288925">
              <a:buSzPct val="100000"/>
              <a:buFont typeface="Arial" pitchFamily="34" charset="0"/>
              <a:buChar char="•"/>
              <a:defRPr sz="2800"/>
            </a:lvl1pPr>
            <a:lvl2pPr marL="742950" indent="-285750">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48200" y="1600200"/>
            <a:ext cx="4038600" cy="4525963"/>
          </a:xfrm>
        </p:spPr>
        <p:txBody>
          <a:bodyPr/>
          <a:lstStyle>
            <a:lvl1pPr marL="288925" indent="-288925">
              <a:buSzPct val="100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9E6CC6-D1F5-4B93-B0A6-49D6EC6E2F07}" type="datetimeFigureOut">
              <a:rPr lang="en-US" smtClean="0"/>
              <a:t>6/7/2013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ED6D1E5-9971-487A-9287-D7BBEC1ED9FF}" type="slidenum">
              <a:rPr lang="en-US" smtClean="0"/>
              <a:t>‹#›</a:t>
            </a:fld>
            <a:endParaRPr lang="en-US"/>
          </a:p>
        </p:txBody>
      </p:sp>
      <p:cxnSp>
        <p:nvCxnSpPr>
          <p:cNvPr id="8" name="Shape 21"/>
          <p:cNvCxnSpPr/>
          <p:nvPr userDrawn="1"/>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621660684"/>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154318597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52065527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19487518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extLst>
      <p:ext uri="{BB962C8B-B14F-4D97-AF65-F5344CB8AC3E}">
        <p14:creationId xmlns:p14="http://schemas.microsoft.com/office/powerpoint/2010/main" val="312799335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28096474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20517575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87595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84603951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77791315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extLst>
      <p:ext uri="{BB962C8B-B14F-4D97-AF65-F5344CB8AC3E}">
        <p14:creationId xmlns:p14="http://schemas.microsoft.com/office/powerpoint/2010/main" val="424604421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160185452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270096519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SzPct val="100000"/>
              <a:buFontTx/>
              <a:buBlip>
                <a:blip r:embed="rId2"/>
              </a:buBlip>
              <a:defRPr/>
            </a:lvl1pPr>
            <a:lvl2pPr marL="742950" indent="-285750">
              <a:buFont typeface="Wingdings" pitchFamily="2" charset="2"/>
              <a:buChar char="§"/>
              <a:defRPr/>
            </a:lvl2pPr>
            <a:lvl3pPr marL="1143000" indent="-228600">
              <a:buFont typeface="Calibri" pitchFamily="34" charset="0"/>
              <a:buChar char="‒"/>
              <a:defRPr/>
            </a:lvl3pPr>
            <a:lvl4pPr marL="1600200" indent="-228600">
              <a:buSzPct val="100000"/>
              <a:buFont typeface="Courier New" pitchFamily="49" charset="0"/>
              <a:buChar char="o"/>
              <a:defRPr/>
            </a:lvl4pPr>
            <a:lvl5pPr marL="2171700" indent="-342900">
              <a:buFont typeface="+mj-lt"/>
              <a:buAutoNum type="arabicPerio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7"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1009459760"/>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SzPct val="100000"/>
              <a:buFontTx/>
              <a:buBlip>
                <a:blip r:embed="rId2"/>
              </a:buBlip>
              <a:defRPr/>
            </a:lvl1pPr>
            <a:lvl2pPr marL="742950" indent="-285750">
              <a:buFont typeface="Wingdings" pitchFamily="2" charset="2"/>
              <a:buChar char="§"/>
              <a:defRPr/>
            </a:lvl2pPr>
            <a:lvl3pPr marL="1143000" indent="-228600">
              <a:buFont typeface="Calibri" pitchFamily="34" charset="0"/>
              <a:buChar char="‒"/>
              <a:defRPr/>
            </a:lvl3pPr>
            <a:lvl4pPr marL="1600200" indent="-228600">
              <a:buSzPct val="100000"/>
              <a:buFont typeface="Courier New" pitchFamily="49" charset="0"/>
              <a:buChar char="o"/>
              <a:defRPr/>
            </a:lvl4pPr>
            <a:lvl5pPr marL="2171700" indent="-342900">
              <a:buFont typeface="+mj-lt"/>
              <a:buAutoNum type="arabicPerio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7"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173573263"/>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8"/>
        <p:cNvGrpSpPr/>
        <p:nvPr/>
      </p:nvGrpSpPr>
      <p:grpSpPr>
        <a:xfrm>
          <a:off x="0" y="0"/>
          <a:ext cx="0" cy="0"/>
          <a:chOff x="0" y="0"/>
          <a:chExt cx="0" cy="0"/>
        </a:xfrm>
      </p:grpSpPr>
      <p:sp>
        <p:nvSpPr>
          <p:cNvPr id="9" name="Shape 9"/>
          <p:cNvSpPr>
            <a:spLocks noGrp="1"/>
          </p:cNvSpPr>
          <p:nvPr>
            <p:ph type="ctrTitle" hasCustomPrompt="1"/>
          </p:nvPr>
        </p:nvSpPr>
        <p:spPr>
          <a:xfrm>
            <a:off x="457200" y="751679"/>
            <a:ext cx="8229600" cy="4012499"/>
          </a:xfrm>
          <a:prstGeom prst="rect">
            <a:avLst/>
          </a:prstGeom>
          <a:noFill/>
          <a:ln>
            <a:noFill/>
          </a:ln>
        </p:spPr>
        <p:txBody>
          <a:bodyPr lIns="91425" tIns="91425" rIns="91425" bIns="91425" anchor="t" anchorCtr="0"/>
          <a:lstStyle>
            <a:lvl1pPr marL="0" indent="457200" algn="ctr" rtl="0">
              <a:spcBef>
                <a:spcPts val="0"/>
              </a:spcBef>
              <a:buClr>
                <a:schemeClr val="accent1"/>
              </a:buClr>
              <a:buSzPct val="100000"/>
              <a:buFont typeface="Arial"/>
              <a:buNone/>
              <a:defRPr sz="5400" b="0" i="0" u="none" strike="noStrike" cap="none" baseline="0">
                <a:solidFill>
                  <a:schemeClr val="tx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dirty="0" smtClean="0"/>
              <a:t/>
            </a:r>
            <a:br>
              <a:rPr lang="en-US" dirty="0" smtClean="0"/>
            </a:br>
            <a:r>
              <a:rPr lang="en-US" dirty="0" smtClean="0"/>
              <a:t>Click to edit Master title style</a:t>
            </a:r>
            <a:endParaRPr dirty="0"/>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ctr" rtl="0">
              <a:spcBef>
                <a:spcPts val="0"/>
              </a:spcBef>
              <a:buClr>
                <a:schemeClr val="dk2"/>
              </a:buClr>
              <a:buSzPct val="100000"/>
              <a:buFont typeface="Arial"/>
              <a:buNone/>
              <a:defRPr sz="4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dirty="0"/>
          </a:p>
        </p:txBody>
      </p:sp>
      <p:cxnSp>
        <p:nvCxnSpPr>
          <p:cNvPr id="11" name="Shape 11"/>
          <p:cNvCxnSpPr/>
          <p:nvPr/>
        </p:nvCxnSpPr>
        <p:spPr>
          <a:xfrm>
            <a:off x="457200" y="548639"/>
            <a:ext cx="8229600" cy="0"/>
          </a:xfrm>
          <a:prstGeom prst="straightConnector1">
            <a:avLst/>
          </a:prstGeom>
          <a:noFill/>
          <a:ln w="57150" cap="flat">
            <a:gradFill>
              <a:gsLst>
                <a:gs pos="0">
                  <a:schemeClr val="accent4">
                    <a:lumMod val="60000"/>
                    <a:lumOff val="40000"/>
                  </a:schemeClr>
                </a:gs>
                <a:gs pos="15000">
                  <a:schemeClr val="accent3"/>
                </a:gs>
              </a:gsLst>
              <a:lin ang="5400000" scaled="0"/>
            </a:gra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gradFill>
              <a:gsLst>
                <a:gs pos="0">
                  <a:schemeClr val="accent4">
                    <a:lumMod val="60000"/>
                    <a:lumOff val="40000"/>
                  </a:schemeClr>
                </a:gs>
                <a:gs pos="25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17"/>
        <p:cNvGrpSpPr/>
        <p:nvPr/>
      </p:nvGrpSpPr>
      <p:grpSpPr>
        <a:xfrm>
          <a:off x="0" y="0"/>
          <a:ext cx="0" cy="0"/>
          <a:chOff x="0" y="0"/>
          <a:chExt cx="0" cy="0"/>
        </a:xfrm>
      </p:grpSpPr>
      <p:sp>
        <p:nvSpPr>
          <p:cNvPr id="18" name="Shape 18"/>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b="0">
                <a:solidFill>
                  <a:srgbClr val="0070C0"/>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dirty="0"/>
          </a:p>
        </p:txBody>
      </p:sp>
      <p:sp>
        <p:nvSpPr>
          <p:cNvPr id="19" name="Shape 19"/>
          <p:cNvSpPr>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buSzPct val="10000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buSzPct val="10000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21" name="Shape 21"/>
          <p:cNvCxnSpPr/>
          <p:nvPr/>
        </p:nvCxnSpPr>
        <p:spPr>
          <a:xfrm>
            <a:off x="457200" y="1524000"/>
            <a:ext cx="8229600" cy="0"/>
          </a:xfrm>
          <a:prstGeom prst="straightConnector1">
            <a:avLst/>
          </a:prstGeom>
          <a:noFill/>
          <a:ln w="50800" cap="flat">
            <a:gradFill>
              <a:gsLst>
                <a:gs pos="19000">
                  <a:schemeClr val="accent4">
                    <a:lumMod val="60000"/>
                    <a:lumOff val="40000"/>
                  </a:schemeClr>
                </a:gs>
                <a:gs pos="33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22"/>
        <p:cNvGrpSpPr/>
        <p:nvPr/>
      </p:nvGrpSpPr>
      <p:grpSpPr>
        <a:xfrm>
          <a:off x="0" y="0"/>
          <a:ext cx="0" cy="0"/>
          <a:chOff x="0" y="0"/>
          <a:chExt cx="0" cy="0"/>
        </a:xfrm>
      </p:grpSpPr>
      <p:sp>
        <p:nvSpPr>
          <p:cNvPr id="23" name="Shape 23"/>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0" rtl="0">
              <a:defRPr b="0">
                <a:solidFill>
                  <a:srgbClr val="0070C0"/>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dirty="0"/>
          </a:p>
        </p:txBody>
      </p:sp>
      <p:cxnSp>
        <p:nvCxnSpPr>
          <p:cNvPr id="24" name="Shape 24"/>
          <p:cNvCxnSpPr/>
          <p:nvPr/>
        </p:nvCxnSpPr>
        <p:spPr>
          <a:xfrm>
            <a:off x="457200" y="1524000"/>
            <a:ext cx="8229600" cy="0"/>
          </a:xfrm>
          <a:prstGeom prst="straightConnector1">
            <a:avLst/>
          </a:prstGeom>
          <a:noFill/>
          <a:ln w="50800" cap="flat">
            <a:gradFill>
              <a:gsLst>
                <a:gs pos="14000">
                  <a:schemeClr val="accent4">
                    <a:lumMod val="60000"/>
                    <a:lumOff val="40000"/>
                  </a:schemeClr>
                </a:gs>
                <a:gs pos="34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28"/>
        <p:cNvGrpSpPr/>
        <p:nvPr/>
      </p:nvGrpSpPr>
      <p:grpSpPr>
        <a:xfrm>
          <a:off x="0" y="0"/>
          <a:ext cx="0" cy="0"/>
          <a:chOff x="0" y="0"/>
          <a:chExt cx="0" cy="0"/>
        </a:xfrm>
      </p:grpSpPr>
      <p:cxnSp>
        <p:nvCxnSpPr>
          <p:cNvPr id="29" name="Shape 29"/>
          <p:cNvCxnSpPr/>
          <p:nvPr/>
        </p:nvCxnSpPr>
        <p:spPr>
          <a:xfrm>
            <a:off x="457200" y="150852"/>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wrap="square" numCol="1" anchor="t" anchorCtr="0" compatLnSpc="1">
            <a:prstTxWarp prst="textNoShape">
              <a:avLst/>
            </a:prstTxWarp>
          </a:bodyPr>
          <a:lstStyle>
            <a:lvl1pPr>
              <a:spcBef>
                <a:spcPct val="40000"/>
              </a:spcBef>
              <a:buClr>
                <a:srgbClr val="985A4F"/>
              </a:buClr>
              <a:buSzPct val="120000"/>
              <a:buFontTx/>
              <a:buChar char="•"/>
              <a:defRPr/>
            </a:lvl1pPr>
          </a:lstStyle>
          <a:p>
            <a:pPr>
              <a:defRPr/>
            </a:pPr>
            <a:fld id="{649CB3D3-9DE5-499C-9627-066E23A6F85F}" type="datetimeFigureOut">
              <a:rPr lang="en-US"/>
              <a:pPr>
                <a:defRPr/>
              </a:pPr>
              <a:t>6/7/2013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wrap="square" numCol="1" anchor="t" anchorCtr="0" compatLnSpc="1">
            <a:prstTxWarp prst="textNoShape">
              <a:avLst/>
            </a:prstTxWarp>
          </a:bodyPr>
          <a:lstStyle>
            <a:lvl1pPr>
              <a:spcBef>
                <a:spcPct val="40000"/>
              </a:spcBef>
              <a:buClr>
                <a:srgbClr val="985A4F"/>
              </a:buClr>
              <a:buSzPct val="120000"/>
              <a:buFontTx/>
              <a:buChar char="•"/>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wrap="square" numCol="1" anchor="t" anchorCtr="0" compatLnSpc="1">
            <a:prstTxWarp prst="textNoShape">
              <a:avLst/>
            </a:prstTxWarp>
          </a:bodyPr>
          <a:lstStyle>
            <a:lvl1pPr>
              <a:spcBef>
                <a:spcPct val="40000"/>
              </a:spcBef>
              <a:buClr>
                <a:srgbClr val="985A4F"/>
              </a:buClr>
              <a:buSzPct val="120000"/>
              <a:buFontTx/>
              <a:buChar char="•"/>
              <a:defRPr/>
            </a:lvl1pPr>
          </a:lstStyle>
          <a:p>
            <a:pPr>
              <a:defRPr/>
            </a:pPr>
            <a:fld id="{DCC22854-7F34-4ADE-81CE-4E2500177590}" type="slidenum">
              <a:rPr lang="en-US"/>
              <a:pPr>
                <a:defRPr/>
              </a:pPr>
              <a:t>‹#›</a:t>
            </a:fld>
            <a:endParaRPr lang="en-US"/>
          </a:p>
        </p:txBody>
      </p:sp>
    </p:spTree>
    <p:extLst>
      <p:ext uri="{BB962C8B-B14F-4D97-AF65-F5344CB8AC3E}">
        <p14:creationId xmlns:p14="http://schemas.microsoft.com/office/powerpoint/2010/main" val="4049980750"/>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1_Comparison">
    <p:spTree>
      <p:nvGrpSpPr>
        <p:cNvPr id="1" name=""/>
        <p:cNvGrpSpPr/>
        <p:nvPr/>
      </p:nvGrpSpPr>
      <p:grpSpPr>
        <a:xfrm>
          <a:off x="0" y="0"/>
          <a:ext cx="0" cy="0"/>
          <a:chOff x="0" y="0"/>
          <a:chExt cx="0" cy="0"/>
        </a:xfrm>
      </p:grpSpPr>
      <p:sp>
        <p:nvSpPr>
          <p:cNvPr id="7" name="Text Box 10"/>
          <p:cNvSpPr txBox="1">
            <a:spLocks noChangeArrowheads="1"/>
          </p:cNvSpPr>
          <p:nvPr/>
        </p:nvSpPr>
        <p:spPr bwMode="auto">
          <a:xfrm>
            <a:off x="0" y="152400"/>
            <a:ext cx="9144000" cy="584200"/>
          </a:xfrm>
          <a:prstGeom prst="rect">
            <a:avLst/>
          </a:prstGeom>
          <a:noFill/>
          <a:ln w="9525">
            <a:noFill/>
            <a:miter lim="800000"/>
            <a:headEnd/>
            <a:tailEnd/>
          </a:ln>
          <a:effectLst/>
        </p:spPr>
        <p:txBody>
          <a:bodyPr>
            <a:spAutoFit/>
          </a:bodyPr>
          <a:lstStyle/>
          <a:p>
            <a:pPr>
              <a:defRPr/>
            </a:pPr>
            <a:r>
              <a:rPr lang="en-US" sz="3200" b="1" baseline="0" dirty="0">
                <a:solidFill>
                  <a:schemeClr val="bg1"/>
                </a:solidFill>
                <a:effectLst>
                  <a:outerShdw blurRad="38100" dist="38100" dir="2700000" algn="tl">
                    <a:schemeClr val="bg2">
                      <a:lumMod val="85000"/>
                      <a:lumOff val="15000"/>
                    </a:schemeClr>
                  </a:outerShdw>
                </a:effectLst>
                <a:latin typeface="Arial" charset="0"/>
              </a:rPr>
              <a:t>Evidence Based Physical Therapy</a:t>
            </a:r>
          </a:p>
        </p:txBody>
      </p:sp>
      <p:sp>
        <p:nvSpPr>
          <p:cNvPr id="8" name="TextBox 7"/>
          <p:cNvSpPr txBox="1">
            <a:spLocks noChangeArrowheads="1"/>
          </p:cNvSpPr>
          <p:nvPr/>
        </p:nvSpPr>
        <p:spPr bwMode="auto">
          <a:xfrm>
            <a:off x="2667000" y="6469063"/>
            <a:ext cx="3276600"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baseline="-25000">
                <a:solidFill>
                  <a:schemeClr val="tx1"/>
                </a:solidFill>
                <a:latin typeface="Times New Roman" pitchFamily="18" charset="0"/>
              </a:defRPr>
            </a:lvl1pPr>
            <a:lvl2pPr marL="742950" indent="-285750" eaLnBrk="0" hangingPunct="0">
              <a:defRPr kumimoji="1" sz="2400" baseline="-25000">
                <a:solidFill>
                  <a:schemeClr val="tx1"/>
                </a:solidFill>
                <a:latin typeface="Times New Roman" pitchFamily="18" charset="0"/>
              </a:defRPr>
            </a:lvl2pPr>
            <a:lvl3pPr marL="1143000" indent="-228600" eaLnBrk="0" hangingPunct="0">
              <a:defRPr kumimoji="1" sz="2400" baseline="-25000">
                <a:solidFill>
                  <a:schemeClr val="tx1"/>
                </a:solidFill>
                <a:latin typeface="Times New Roman" pitchFamily="18" charset="0"/>
              </a:defRPr>
            </a:lvl3pPr>
            <a:lvl4pPr marL="1600200" indent="-228600" eaLnBrk="0" hangingPunct="0">
              <a:defRPr kumimoji="1" sz="2400" baseline="-25000">
                <a:solidFill>
                  <a:schemeClr val="tx1"/>
                </a:solidFill>
                <a:latin typeface="Times New Roman" pitchFamily="18" charset="0"/>
              </a:defRPr>
            </a:lvl4pPr>
            <a:lvl5pPr marL="2057400" indent="-228600" eaLnBrk="0" hangingPunct="0">
              <a:defRPr kumimoji="1" sz="2400" baseline="-25000">
                <a:solidFill>
                  <a:schemeClr val="tx1"/>
                </a:solidFill>
                <a:latin typeface="Times New Roman" pitchFamily="18" charset="0"/>
              </a:defRPr>
            </a:lvl5pPr>
            <a:lvl6pPr marL="2514600" indent="-228600" eaLnBrk="0" fontAlgn="base" hangingPunct="0">
              <a:spcBef>
                <a:spcPct val="0"/>
              </a:spcBef>
              <a:spcAft>
                <a:spcPct val="0"/>
              </a:spcAft>
              <a:defRPr kumimoji="1" sz="2400" baseline="-25000">
                <a:solidFill>
                  <a:schemeClr val="tx1"/>
                </a:solidFill>
                <a:latin typeface="Times New Roman" pitchFamily="18" charset="0"/>
              </a:defRPr>
            </a:lvl6pPr>
            <a:lvl7pPr marL="2971800" indent="-228600" eaLnBrk="0" fontAlgn="base" hangingPunct="0">
              <a:spcBef>
                <a:spcPct val="0"/>
              </a:spcBef>
              <a:spcAft>
                <a:spcPct val="0"/>
              </a:spcAft>
              <a:defRPr kumimoji="1" sz="2400" baseline="-25000">
                <a:solidFill>
                  <a:schemeClr val="tx1"/>
                </a:solidFill>
                <a:latin typeface="Times New Roman" pitchFamily="18" charset="0"/>
              </a:defRPr>
            </a:lvl7pPr>
            <a:lvl8pPr marL="3429000" indent="-228600" eaLnBrk="0" fontAlgn="base" hangingPunct="0">
              <a:spcBef>
                <a:spcPct val="0"/>
              </a:spcBef>
              <a:spcAft>
                <a:spcPct val="0"/>
              </a:spcAft>
              <a:defRPr kumimoji="1" sz="2400" baseline="-25000">
                <a:solidFill>
                  <a:schemeClr val="tx1"/>
                </a:solidFill>
                <a:latin typeface="Times New Roman" pitchFamily="18" charset="0"/>
              </a:defRPr>
            </a:lvl8pPr>
            <a:lvl9pPr marL="3886200" indent="-228600" eaLnBrk="0" fontAlgn="base" hangingPunct="0">
              <a:spcBef>
                <a:spcPct val="0"/>
              </a:spcBef>
              <a:spcAft>
                <a:spcPct val="0"/>
              </a:spcAft>
              <a:defRPr kumimoji="1" sz="2400" baseline="-25000">
                <a:solidFill>
                  <a:schemeClr val="tx1"/>
                </a:solidFill>
                <a:latin typeface="Times New Roman" pitchFamily="18" charset="0"/>
              </a:defRPr>
            </a:lvl9pPr>
          </a:lstStyle>
          <a:p>
            <a:pPr algn="ctr" eaLnBrk="1" hangingPunct="1">
              <a:defRPr/>
            </a:pPr>
            <a:r>
              <a:rPr lang="en-US" sz="1400" smtClean="0">
                <a:latin typeface="Arial" charset="0"/>
              </a:rPr>
              <a:t>Copyright © 2012 F.A. Davis Company </a:t>
            </a:r>
          </a:p>
        </p:txBody>
      </p:sp>
      <p:sp>
        <p:nvSpPr>
          <p:cNvPr id="3" name="Text Placeholder 2"/>
          <p:cNvSpPr>
            <a:spLocks noGrp="1"/>
          </p:cNvSpPr>
          <p:nvPr>
            <p:ph type="body" idx="1"/>
          </p:nvPr>
        </p:nvSpPr>
        <p:spPr>
          <a:xfrm>
            <a:off x="381000" y="14478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08756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568825" y="14478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68825" y="208756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8170705"/>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10.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75.xml"/><Relationship Id="rId7" Type="http://schemas.openxmlformats.org/officeDocument/2006/relationships/theme" Target="../theme/theme11.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5" Type="http://schemas.openxmlformats.org/officeDocument/2006/relationships/slideLayout" Target="../slideLayouts/slideLayout77.xml"/><Relationship Id="rId4" Type="http://schemas.openxmlformats.org/officeDocument/2006/relationships/slideLayout" Target="../slideLayouts/slideLayout76.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81.xml"/><Relationship Id="rId7" Type="http://schemas.openxmlformats.org/officeDocument/2006/relationships/theme" Target="../theme/theme12.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9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9" Type="http://schemas.openxmlformats.org/officeDocument/2006/relationships/theme" Target="../theme/theme1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4.xml"/><Relationship Id="rId7"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0.xml"/><Relationship Id="rId7" Type="http://schemas.openxmlformats.org/officeDocument/2006/relationships/theme" Target="../theme/theme7.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6.xml"/><Relationship Id="rId7" Type="http://schemas.openxmlformats.org/officeDocument/2006/relationships/theme" Target="../theme/theme8.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9.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90" r:id="rId4"/>
    <p:sldLayoutId id="2147483692" r:id="rId5"/>
  </p:sldLayoutIdLst>
  <p:hf hdr="0" ftr="0" dt="0"/>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Shape 5"/>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1027" name="Shape 6"/>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cxnSp>
        <p:nvCxnSpPr>
          <p:cNvPr id="1028" name="Shape 7"/>
          <p:cNvCxnSpPr>
            <a:cxnSpLocks noChangeShapeType="1"/>
          </p:cNvCxnSpPr>
          <p:nvPr/>
        </p:nvCxnSpPr>
        <p:spPr bwMode="auto">
          <a:xfrm>
            <a:off x="457200" y="6697663"/>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Tree>
  </p:cSld>
  <p:clrMap bg1="lt1" tx1="dk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Shape 3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2051" name="Shape 32"/>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spTree>
  </p:cSld>
  <p:clrMap bg1="lt1" tx1="dk1" bg2="dk2" tx2="lt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Shape 3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3075" name="Shape 32"/>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spTree>
  </p:cSld>
  <p:clrMap bg1="lt1" tx1="dk1" bg2="dk2" tx2="lt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dirty="0"/>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dirty="0"/>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Lst>
  <p:timing>
    <p:tnLst>
      <p:par>
        <p:cTn id="1" dur="indefinite" restart="never" nodeType="tmRoot"/>
      </p:par>
    </p:tnLst>
  </p:timing>
  <p:hf hdr="0" ftr="0" dt="0"/>
  <p:txStyles>
    <p:titleStyle>
      <a:defPPr marR="0" algn="l" rtl="0">
        <a:lnSpc>
          <a:spcPct val="100000"/>
        </a:lnSpc>
        <a:spcBef>
          <a:spcPts val="0"/>
        </a:spcBef>
        <a:spcAft>
          <a:spcPts val="0"/>
        </a:spcAft>
      </a:defPPr>
      <a:lvl1pPr marL="231775" marR="0" indent="-3175"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buSzPct val="100000"/>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30"/>
        <p:cNvGrpSpPr/>
        <p:nvPr/>
      </p:nvGrpSpPr>
      <p:grpSpPr>
        <a:xfrm>
          <a:off x="0" y="0"/>
          <a:ext cx="0" cy="0"/>
          <a:chOff x="0" y="0"/>
          <a:chExt cx="0" cy="0"/>
        </a:xfrm>
      </p:grpSpPr>
      <p:sp>
        <p:nvSpPr>
          <p:cNvPr id="31" name="Shape 31"/>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
        <p:nvSpPr>
          <p:cNvPr id="32" name="Shape 32"/>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Tree>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Lst>
  <p:hf hdr="0" ftr="0" dt="0"/>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30"/>
        <p:cNvGrpSpPr/>
        <p:nvPr/>
      </p:nvGrpSpPr>
      <p:grpSpPr>
        <a:xfrm>
          <a:off x="0" y="0"/>
          <a:ext cx="0" cy="0"/>
          <a:chOff x="0" y="0"/>
          <a:chExt cx="0" cy="0"/>
        </a:xfrm>
      </p:grpSpPr>
      <p:sp>
        <p:nvSpPr>
          <p:cNvPr id="31" name="Shape 31"/>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
        <p:nvSpPr>
          <p:cNvPr id="32" name="Shape 32"/>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Tree>
  </p:cSld>
  <p:clrMap bg1="lt1" tx1="dk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Shape 5"/>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1027" name="Shape 6"/>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cxnSp>
        <p:nvCxnSpPr>
          <p:cNvPr id="1028" name="Shape 7"/>
          <p:cNvCxnSpPr>
            <a:cxnSpLocks noChangeShapeType="1"/>
          </p:cNvCxnSpPr>
          <p:nvPr/>
        </p:nvCxnSpPr>
        <p:spPr bwMode="auto">
          <a:xfrm>
            <a:off x="457200" y="6697663"/>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Tree>
  </p:cSld>
  <p:clrMap bg1="lt1" tx1="dk1" bg2="dk2" tx2="lt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Lst>
  <p:hf hdr="0" ftr="0" dt="0"/>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Shape 3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2051" name="Shape 32"/>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spTree>
  </p:cSld>
  <p:clrMap bg1="lt1" tx1="dk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Shape 3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3075" name="Shape 32"/>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spTree>
  </p:cSld>
  <p:clrMap bg1="lt1" tx1="dk1" bg2="dk2" tx2="lt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dirty="0"/>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dirty="0"/>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Lst>
  <p:timing>
    <p:tnLst>
      <p:par>
        <p:cTn id="1" dur="indefinite" restart="never" nodeType="tmRoot"/>
      </p:par>
    </p:tnLst>
  </p:timing>
  <p:hf hdr="0" ftr="0" dt="0"/>
  <p:txStyles>
    <p:titleStyle>
      <a:defPPr marR="0" algn="l" rtl="0">
        <a:lnSpc>
          <a:spcPct val="100000"/>
        </a:lnSpc>
        <a:spcBef>
          <a:spcPts val="0"/>
        </a:spcBef>
        <a:spcAft>
          <a:spcPts val="0"/>
        </a:spcAft>
      </a:defPPr>
      <a:lvl1pPr marL="231775" marR="0" indent="-3175"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buSzPct val="100000"/>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dirty="0"/>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dirty="0"/>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hf hdr="0" ftr="0" dt="0"/>
  <p:txStyles>
    <p:titleStyle>
      <a:defPPr marR="0" algn="l" rtl="0">
        <a:lnSpc>
          <a:spcPct val="100000"/>
        </a:lnSpc>
        <a:spcBef>
          <a:spcPts val="0"/>
        </a:spcBef>
        <a:spcAft>
          <a:spcPts val="0"/>
        </a:spcAft>
      </a:defPPr>
      <a:lvl1pPr marL="231775" marR="0" indent="-3175"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buSzPct val="100000"/>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8.wav"/><Relationship Id="rId1" Type="http://schemas.microsoft.com/office/2007/relationships/media" Target="../media/media8.wav"/><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9.wav"/><Relationship Id="rId1" Type="http://schemas.microsoft.com/office/2007/relationships/media" Target="../media/media9.wav"/><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10.wav"/><Relationship Id="rId1" Type="http://schemas.microsoft.com/office/2007/relationships/media" Target="../media/media10.wav"/><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11.wav"/><Relationship Id="rId1" Type="http://schemas.microsoft.com/office/2007/relationships/media" Target="../media/media11.wav"/><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13.wav"/><Relationship Id="rId1" Type="http://schemas.microsoft.com/office/2007/relationships/media" Target="../media/media13.wav"/><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audio" Target="../media/media14.wav"/><Relationship Id="rId1" Type="http://schemas.microsoft.com/office/2007/relationships/media" Target="../media/media14.wav"/><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15.wav"/><Relationship Id="rId1" Type="http://schemas.microsoft.com/office/2007/relationships/media" Target="../media/media15.wav"/><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16.wav"/><Relationship Id="rId1" Type="http://schemas.microsoft.com/office/2007/relationships/media" Target="../media/media16.wav"/><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17.wav"/><Relationship Id="rId1" Type="http://schemas.microsoft.com/office/2007/relationships/media" Target="../media/media17.wav"/><Relationship Id="rId5" Type="http://schemas.openxmlformats.org/officeDocument/2006/relationships/image" Target="../media/image2.png"/><Relationship Id="rId4"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18.wav"/><Relationship Id="rId1" Type="http://schemas.microsoft.com/office/2007/relationships/media" Target="../media/media18.wav"/><Relationship Id="rId5" Type="http://schemas.openxmlformats.org/officeDocument/2006/relationships/image" Target="../media/image2.png"/><Relationship Id="rId4"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19.wav"/><Relationship Id="rId1" Type="http://schemas.microsoft.com/office/2007/relationships/media" Target="../media/media19.wav"/><Relationship Id="rId5" Type="http://schemas.openxmlformats.org/officeDocument/2006/relationships/image" Target="../media/image2.png"/><Relationship Id="rId4"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0.wav"/><Relationship Id="rId1" Type="http://schemas.microsoft.com/office/2007/relationships/media" Target="../media/media20.wav"/><Relationship Id="rId5" Type="http://schemas.openxmlformats.org/officeDocument/2006/relationships/image" Target="../media/image2.png"/><Relationship Id="rId4"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1.wav"/><Relationship Id="rId1" Type="http://schemas.microsoft.com/office/2007/relationships/media" Target="../media/media21.wav"/><Relationship Id="rId5" Type="http://schemas.openxmlformats.org/officeDocument/2006/relationships/image" Target="../media/image2.png"/><Relationship Id="rId4"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22.wav"/><Relationship Id="rId1" Type="http://schemas.microsoft.com/office/2007/relationships/media" Target="../media/media22.wav"/><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3.wav"/><Relationship Id="rId1" Type="http://schemas.microsoft.com/office/2007/relationships/media" Target="../media/media23.wav"/><Relationship Id="rId5" Type="http://schemas.openxmlformats.org/officeDocument/2006/relationships/image" Target="../media/image2.png"/><Relationship Id="rId4"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audio" Target="../media/media24.wav"/><Relationship Id="rId1" Type="http://schemas.microsoft.com/office/2007/relationships/media" Target="../media/media24.wav"/><Relationship Id="rId5" Type="http://schemas.openxmlformats.org/officeDocument/2006/relationships/image" Target="../media/image2.png"/><Relationship Id="rId4"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5.wav"/><Relationship Id="rId1" Type="http://schemas.microsoft.com/office/2007/relationships/media" Target="../media/media25.wav"/><Relationship Id="rId5" Type="http://schemas.openxmlformats.org/officeDocument/2006/relationships/image" Target="../media/image2.png"/><Relationship Id="rId4"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6.wav"/><Relationship Id="rId1" Type="http://schemas.microsoft.com/office/2007/relationships/media" Target="../media/media26.wav"/><Relationship Id="rId5" Type="http://schemas.openxmlformats.org/officeDocument/2006/relationships/image" Target="../media/image2.png"/><Relationship Id="rId4"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7.wav"/><Relationship Id="rId1" Type="http://schemas.microsoft.com/office/2007/relationships/media" Target="../media/media27.wav"/><Relationship Id="rId5" Type="http://schemas.openxmlformats.org/officeDocument/2006/relationships/image" Target="../media/image2.png"/><Relationship Id="rId4"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8.wav"/><Relationship Id="rId1" Type="http://schemas.microsoft.com/office/2007/relationships/media" Target="../media/media28.wav"/><Relationship Id="rId5" Type="http://schemas.openxmlformats.org/officeDocument/2006/relationships/image" Target="../media/image2.png"/><Relationship Id="rId4" Type="http://schemas.openxmlformats.org/officeDocument/2006/relationships/notesSlide" Target="../notesSlides/notesSlide3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9.wav"/><Relationship Id="rId1" Type="http://schemas.microsoft.com/office/2007/relationships/media" Target="../media/media29.wav"/><Relationship Id="rId5" Type="http://schemas.openxmlformats.org/officeDocument/2006/relationships/image" Target="../media/image2.png"/><Relationship Id="rId4" Type="http://schemas.openxmlformats.org/officeDocument/2006/relationships/notesSlide" Target="../notesSlides/notesSlide3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0.wav"/><Relationship Id="rId1" Type="http://schemas.microsoft.com/office/2007/relationships/media" Target="../media/media30.wav"/><Relationship Id="rId5" Type="http://schemas.openxmlformats.org/officeDocument/2006/relationships/image" Target="../media/image2.png"/><Relationship Id="rId4" Type="http://schemas.openxmlformats.org/officeDocument/2006/relationships/notesSlide" Target="../notesSlides/notesSlide3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1.wav"/><Relationship Id="rId1" Type="http://schemas.microsoft.com/office/2007/relationships/media" Target="../media/media31.wav"/><Relationship Id="rId5" Type="http://schemas.openxmlformats.org/officeDocument/2006/relationships/image" Target="../media/image2.png"/><Relationship Id="rId4" Type="http://schemas.openxmlformats.org/officeDocument/2006/relationships/notesSlide" Target="../notesSlides/notesSlide35.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2.wav"/><Relationship Id="rId1" Type="http://schemas.microsoft.com/office/2007/relationships/media" Target="../media/media32.wav"/><Relationship Id="rId5" Type="http://schemas.openxmlformats.org/officeDocument/2006/relationships/image" Target="../media/image2.png"/><Relationship Id="rId4"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3.wav"/><Relationship Id="rId1" Type="http://schemas.microsoft.com/office/2007/relationships/media" Target="../media/media33.wav"/><Relationship Id="rId5" Type="http://schemas.openxmlformats.org/officeDocument/2006/relationships/image" Target="../media/image2.png"/><Relationship Id="rId4" Type="http://schemas.openxmlformats.org/officeDocument/2006/relationships/notesSlide" Target="../notesSlides/notesSlide37.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4.wav"/><Relationship Id="rId1" Type="http://schemas.microsoft.com/office/2007/relationships/media" Target="../media/media34.wav"/><Relationship Id="rId5" Type="http://schemas.openxmlformats.org/officeDocument/2006/relationships/image" Target="../media/image2.png"/><Relationship Id="rId4" Type="http://schemas.openxmlformats.org/officeDocument/2006/relationships/notesSlide" Target="../notesSlides/notesSlide38.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5.wav"/><Relationship Id="rId1" Type="http://schemas.microsoft.com/office/2007/relationships/media" Target="../media/media35.wav"/><Relationship Id="rId5" Type="http://schemas.openxmlformats.org/officeDocument/2006/relationships/image" Target="../media/image2.png"/><Relationship Id="rId4" Type="http://schemas.openxmlformats.org/officeDocument/2006/relationships/notesSlide" Target="../notesSlides/notesSlide39.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36.wav"/><Relationship Id="rId1" Type="http://schemas.microsoft.com/office/2007/relationships/media" Target="../media/media36.wav"/><Relationship Id="rId5" Type="http://schemas.openxmlformats.org/officeDocument/2006/relationships/image" Target="../media/image2.png"/><Relationship Id="rId4" Type="http://schemas.openxmlformats.org/officeDocument/2006/relationships/notesSlide" Target="../notesSlides/notesSlide40.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7.wav"/><Relationship Id="rId1" Type="http://schemas.microsoft.com/office/2007/relationships/media" Target="../media/media37.wav"/><Relationship Id="rId5" Type="http://schemas.openxmlformats.org/officeDocument/2006/relationships/image" Target="../media/image2.png"/><Relationship Id="rId4" Type="http://schemas.openxmlformats.org/officeDocument/2006/relationships/notesSlide" Target="../notesSlides/notesSlide4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38.wav"/><Relationship Id="rId1" Type="http://schemas.microsoft.com/office/2007/relationships/media" Target="../media/media38.wav"/><Relationship Id="rId5" Type="http://schemas.openxmlformats.org/officeDocument/2006/relationships/image" Target="../media/image2.png"/><Relationship Id="rId4" Type="http://schemas.openxmlformats.org/officeDocument/2006/relationships/notesSlide" Target="../notesSlides/notesSlide43.xml"/></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5.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39.wav"/><Relationship Id="rId1" Type="http://schemas.microsoft.com/office/2007/relationships/media" Target="../media/media39.wav"/><Relationship Id="rId5" Type="http://schemas.openxmlformats.org/officeDocument/2006/relationships/image" Target="../media/image2.png"/><Relationship Id="rId4" Type="http://schemas.openxmlformats.org/officeDocument/2006/relationships/notesSlide" Target="../notesSlides/notesSlide4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4.wav"/><Relationship Id="rId1" Type="http://schemas.microsoft.com/office/2007/relationships/media" Target="../media/media4.wav"/><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40.wav"/><Relationship Id="rId1" Type="http://schemas.microsoft.com/office/2007/relationships/media" Target="../media/media40.wav"/><Relationship Id="rId5" Type="http://schemas.openxmlformats.org/officeDocument/2006/relationships/image" Target="../media/image2.png"/><Relationship Id="rId4" Type="http://schemas.openxmlformats.org/officeDocument/2006/relationships/notesSlide" Target="../notesSlides/notesSlide45.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41.wav"/><Relationship Id="rId1" Type="http://schemas.microsoft.com/office/2007/relationships/media" Target="../media/media41.wav"/><Relationship Id="rId5" Type="http://schemas.openxmlformats.org/officeDocument/2006/relationships/image" Target="../media/image2.png"/><Relationship Id="rId4" Type="http://schemas.openxmlformats.org/officeDocument/2006/relationships/notesSlide" Target="../notesSlides/notesSlide46.xml"/></Relationships>
</file>

<file path=ppt/slides/_rels/slide52.xml.rels><?xml version="1.0" encoding="UTF-8" standalone="yes"?>
<Relationships xmlns="http://schemas.openxmlformats.org/package/2006/relationships"><Relationship Id="rId3" Type="http://schemas.openxmlformats.org/officeDocument/2006/relationships/hyperlink" Target="http://miseniors.net/" TargetMode="External"/><Relationship Id="rId2" Type="http://schemas.openxmlformats.org/officeDocument/2006/relationships/hyperlink" Target="http://www.aarp.org/" TargetMode="External"/><Relationship Id="rId1" Type="http://schemas.openxmlformats.org/officeDocument/2006/relationships/slideLayout" Target="../slideLayouts/slideLayout44.xml"/></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8.xml"/></Relationships>
</file>

<file path=ppt/slides/_rels/slide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6.wav"/><Relationship Id="rId1" Type="http://schemas.microsoft.com/office/2007/relationships/media" Target="../media/media6.wav"/><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7.wav"/><Relationship Id="rId1" Type="http://schemas.microsoft.com/office/2007/relationships/media" Target="../media/media7.wav"/><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p:txBody>
          <a:bodyPr/>
          <a:lstStyle/>
          <a:p>
            <a:r>
              <a:rPr lang="en-US" dirty="0" smtClean="0"/>
              <a:t/>
            </a:r>
            <a:br>
              <a:rPr lang="en-US" dirty="0" smtClean="0"/>
            </a:br>
            <a:r>
              <a:rPr lang="en-US" dirty="0" smtClean="0"/>
              <a:t>Continuum of Care, </a:t>
            </a:r>
            <a:br>
              <a:rPr lang="en-US" dirty="0" smtClean="0"/>
            </a:br>
            <a:r>
              <a:rPr lang="en-US" dirty="0" smtClean="0"/>
              <a:t>Teams</a:t>
            </a:r>
          </a:p>
        </p:txBody>
      </p:sp>
      <p:pic>
        <p:nvPicPr>
          <p:cNvPr id="3" name="S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2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457200" y="304800"/>
            <a:ext cx="4419600" cy="6248400"/>
          </a:xfrm>
          <a:solidFill>
            <a:schemeClr val="bg1"/>
          </a:solidFill>
        </p:spPr>
        <p:txBody>
          <a:bodyPr/>
          <a:lstStyle/>
          <a:p>
            <a:pPr marL="514350" indent="-514350">
              <a:buFont typeface="+mj-lt"/>
              <a:buAutoNum type="arabicPeriod" startAt="10"/>
            </a:pPr>
            <a:r>
              <a:rPr lang="en-US" dirty="0" smtClean="0"/>
              <a:t>Active, </a:t>
            </a:r>
            <a:r>
              <a:rPr lang="en-US" dirty="0" err="1" smtClean="0"/>
              <a:t>polyarticular</a:t>
            </a:r>
            <a:r>
              <a:rPr lang="en-US" dirty="0" smtClean="0"/>
              <a:t> rheumatoid arthritis, psoriatic arthritis, </a:t>
            </a:r>
            <a:r>
              <a:rPr lang="en-US" dirty="0" err="1" smtClean="0"/>
              <a:t>seronegative</a:t>
            </a:r>
            <a:r>
              <a:rPr lang="en-US" dirty="0" smtClean="0"/>
              <a:t> </a:t>
            </a:r>
            <a:r>
              <a:rPr lang="en-US" dirty="0" err="1" smtClean="0"/>
              <a:t>arthropathies</a:t>
            </a:r>
            <a:r>
              <a:rPr lang="en-US" dirty="0" smtClean="0"/>
              <a:t> resulting in functional limitations</a:t>
            </a:r>
          </a:p>
          <a:p>
            <a:pPr marL="514350" indent="-514350">
              <a:buFont typeface="+mj-lt"/>
              <a:buAutoNum type="arabicPeriod" startAt="10"/>
            </a:pPr>
            <a:r>
              <a:rPr lang="en-US" dirty="0" smtClean="0"/>
              <a:t>Severe osteoarthritis involving two or more major weight bearing joints </a:t>
            </a:r>
            <a:r>
              <a:rPr lang="en-US" dirty="0"/>
              <a:t>resulting in functional limitations</a:t>
            </a:r>
          </a:p>
        </p:txBody>
      </p:sp>
      <p:sp>
        <p:nvSpPr>
          <p:cNvPr id="8" name="Text Placeholder 7"/>
          <p:cNvSpPr>
            <a:spLocks noGrp="1"/>
          </p:cNvSpPr>
          <p:nvPr>
            <p:ph type="body" idx="2"/>
          </p:nvPr>
        </p:nvSpPr>
        <p:spPr>
          <a:xfrm>
            <a:off x="4724400" y="304800"/>
            <a:ext cx="3962400" cy="6324600"/>
          </a:xfrm>
          <a:solidFill>
            <a:schemeClr val="bg1"/>
          </a:solidFill>
        </p:spPr>
        <p:txBody>
          <a:bodyPr/>
          <a:lstStyle/>
          <a:p>
            <a:pPr marL="514350" indent="-514350">
              <a:buFont typeface="+mj-lt"/>
              <a:buAutoNum type="arabicPeriod" startAt="12"/>
            </a:pPr>
            <a:r>
              <a:rPr lang="en-US" dirty="0" smtClean="0"/>
              <a:t>Knee </a:t>
            </a:r>
            <a:r>
              <a:rPr lang="en-US" dirty="0"/>
              <a:t>or hip joint replacement, or both, during an acute hospitalization immediately preceding the </a:t>
            </a:r>
            <a:r>
              <a:rPr lang="en-US" dirty="0" smtClean="0"/>
              <a:t>IRF stay and meet </a:t>
            </a:r>
            <a:r>
              <a:rPr lang="en-US" u="sng" dirty="0" smtClean="0"/>
              <a:t>&gt;</a:t>
            </a:r>
            <a:r>
              <a:rPr lang="en-US" dirty="0" smtClean="0"/>
              <a:t> one of the criteria below </a:t>
            </a:r>
          </a:p>
          <a:p>
            <a:pPr lvl="1"/>
            <a:r>
              <a:rPr lang="en-US" dirty="0" smtClean="0">
                <a:solidFill>
                  <a:srgbClr val="FF0000"/>
                </a:solidFill>
              </a:rPr>
              <a:t>Bilateral</a:t>
            </a:r>
          </a:p>
          <a:p>
            <a:pPr lvl="1"/>
            <a:r>
              <a:rPr lang="en-US" dirty="0" smtClean="0"/>
              <a:t>Extremely </a:t>
            </a:r>
            <a:r>
              <a:rPr lang="en-US" dirty="0"/>
              <a:t>obese </a:t>
            </a:r>
            <a:r>
              <a:rPr lang="en-US" dirty="0" smtClean="0"/>
              <a:t>(BMI &gt;50)</a:t>
            </a:r>
          </a:p>
          <a:p>
            <a:pPr lvl="1"/>
            <a:r>
              <a:rPr lang="en-US" dirty="0" smtClean="0"/>
              <a:t>Age &gt; 85</a:t>
            </a:r>
            <a:endParaRPr lang="en-US" dirty="0"/>
          </a:p>
        </p:txBody>
      </p:sp>
      <p:sp>
        <p:nvSpPr>
          <p:cNvPr id="11" name="Rectangle 10"/>
          <p:cNvSpPr/>
          <p:nvPr/>
        </p:nvSpPr>
        <p:spPr>
          <a:xfrm>
            <a:off x="7162452" y="6290846"/>
            <a:ext cx="1792478" cy="338554"/>
          </a:xfrm>
          <a:prstGeom prst="rect">
            <a:avLst/>
          </a:prstGeom>
        </p:spPr>
        <p:txBody>
          <a:bodyPr wrap="none">
            <a:spAutoFit/>
          </a:bodyPr>
          <a:lstStyle/>
          <a:p>
            <a:r>
              <a:rPr lang="en-US" sz="1600" dirty="0" err="1" smtClean="0"/>
              <a:t>Guccione</a:t>
            </a:r>
            <a:r>
              <a:rPr lang="en-US" sz="1600" dirty="0" smtClean="0"/>
              <a:t> Box 26-2</a:t>
            </a:r>
            <a:endParaRPr lang="en-US" sz="1600" dirty="0"/>
          </a:p>
        </p:txBody>
      </p:sp>
    </p:spTree>
    <p:extLst>
      <p:ext uri="{BB962C8B-B14F-4D97-AF65-F5344CB8AC3E}">
        <p14:creationId xmlns:p14="http://schemas.microsoft.com/office/powerpoint/2010/main" val="38581894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Swing Bed Services</a:t>
            </a:r>
            <a:endParaRPr lang="en-US" dirty="0"/>
          </a:p>
        </p:txBody>
      </p:sp>
      <p:sp>
        <p:nvSpPr>
          <p:cNvPr id="3" name="Content Placeholder 2"/>
          <p:cNvSpPr>
            <a:spLocks noGrp="1"/>
          </p:cNvSpPr>
          <p:nvPr>
            <p:ph idx="1"/>
          </p:nvPr>
        </p:nvSpPr>
        <p:spPr/>
        <p:txBody>
          <a:bodyPr/>
          <a:lstStyle/>
          <a:p>
            <a:r>
              <a:rPr lang="en-US" dirty="0" smtClean="0"/>
              <a:t>Hospital, with CMS approval, may use swing beds as needed to furnish either acute or Skilled Nursing Facility (SNF) level care</a:t>
            </a:r>
          </a:p>
          <a:p>
            <a:r>
              <a:rPr lang="en-US" dirty="0" smtClean="0"/>
              <a:t>Increase </a:t>
            </a:r>
            <a:r>
              <a:rPr lang="en-US" dirty="0"/>
              <a:t>Medicare patient access to post-acute SNF care </a:t>
            </a:r>
            <a:endParaRPr lang="en-US" dirty="0" smtClean="0"/>
          </a:p>
          <a:p>
            <a:r>
              <a:rPr lang="en-US" dirty="0" smtClean="0"/>
              <a:t>Maximize </a:t>
            </a:r>
            <a:r>
              <a:rPr lang="en-US" dirty="0"/>
              <a:t>the efficiency of operations by meeting unpredictable demands for acute and long-term </a:t>
            </a:r>
            <a:r>
              <a:rPr lang="en-US" dirty="0" smtClean="0"/>
              <a:t>care</a:t>
            </a:r>
          </a:p>
          <a:p>
            <a:r>
              <a:rPr lang="en-US" dirty="0" smtClean="0"/>
              <a:t>Mostly located in a rural area, with fewer than 100 beds</a:t>
            </a:r>
          </a:p>
          <a:p>
            <a:endParaRPr lang="en-US" dirty="0"/>
          </a:p>
        </p:txBody>
      </p:sp>
      <p:pic>
        <p:nvPicPr>
          <p:cNvPr id="4" name="S1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703374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8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r>
              <a:rPr lang="en-US" dirty="0" smtClean="0"/>
              <a:t>Skilled </a:t>
            </a:r>
            <a:r>
              <a:rPr lang="en-US" dirty="0"/>
              <a:t>Nursing Facility (Sub-Acute </a:t>
            </a:r>
            <a:r>
              <a:rPr lang="en-US" dirty="0" smtClean="0"/>
              <a:t>Rehabilitation)</a:t>
            </a:r>
          </a:p>
        </p:txBody>
      </p:sp>
      <p:sp>
        <p:nvSpPr>
          <p:cNvPr id="8196" name="Rectangle 3"/>
          <p:cNvSpPr>
            <a:spLocks noGrp="1" noChangeArrowheads="1"/>
          </p:cNvSpPr>
          <p:nvPr>
            <p:ph idx="1"/>
          </p:nvPr>
        </p:nvSpPr>
        <p:spPr/>
        <p:txBody>
          <a:bodyPr/>
          <a:lstStyle/>
          <a:p>
            <a:r>
              <a:rPr lang="en-US" dirty="0" smtClean="0"/>
              <a:t>SNF: a </a:t>
            </a:r>
            <a:r>
              <a:rPr lang="en-US" dirty="0"/>
              <a:t>nursing home </a:t>
            </a:r>
            <a:r>
              <a:rPr lang="en-US" dirty="0" smtClean="0"/>
              <a:t>certified </a:t>
            </a:r>
            <a:r>
              <a:rPr lang="en-US" dirty="0"/>
              <a:t>by CMS to provide Medicare-reimbursable short-term skilled </a:t>
            </a:r>
            <a:r>
              <a:rPr lang="en-US" dirty="0" smtClean="0"/>
              <a:t>nursing or therapy services</a:t>
            </a:r>
            <a:endParaRPr lang="en-US" dirty="0"/>
          </a:p>
          <a:p>
            <a:r>
              <a:rPr lang="en-US" dirty="0" smtClean="0"/>
              <a:t>Patients are at lower </a:t>
            </a:r>
            <a:r>
              <a:rPr lang="en-US" dirty="0"/>
              <a:t>functional levels and </a:t>
            </a:r>
            <a:r>
              <a:rPr lang="en-US" dirty="0" smtClean="0"/>
              <a:t>require </a:t>
            </a:r>
            <a:r>
              <a:rPr lang="en-US" dirty="0"/>
              <a:t>longer courses of </a:t>
            </a:r>
            <a:r>
              <a:rPr lang="en-US" dirty="0" smtClean="0"/>
              <a:t>treatment </a:t>
            </a:r>
            <a:r>
              <a:rPr lang="en-US" dirty="0"/>
              <a:t>in order to return to the </a:t>
            </a:r>
            <a:r>
              <a:rPr lang="en-US" dirty="0" smtClean="0"/>
              <a:t>community, or stay as an long term care resident.</a:t>
            </a:r>
          </a:p>
          <a:p>
            <a:r>
              <a:rPr lang="en-US" dirty="0" smtClean="0"/>
              <a:t>Average length of stay = 26.4 days in 2006 (may last up to 100 days per qualifying episode)</a:t>
            </a:r>
          </a:p>
        </p:txBody>
      </p:sp>
      <p:pic>
        <p:nvPicPr>
          <p:cNvPr id="2" name="S1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5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Skilled Nursing Facility (Sub-Acute Rehabilitation)</a:t>
            </a:r>
          </a:p>
        </p:txBody>
      </p:sp>
      <p:sp>
        <p:nvSpPr>
          <p:cNvPr id="3" name="Content Placeholder 2"/>
          <p:cNvSpPr>
            <a:spLocks noGrp="1"/>
          </p:cNvSpPr>
          <p:nvPr>
            <p:ph idx="1"/>
          </p:nvPr>
        </p:nvSpPr>
        <p:spPr/>
        <p:txBody>
          <a:bodyPr/>
          <a:lstStyle/>
          <a:p>
            <a:r>
              <a:rPr lang="en-US" dirty="0"/>
              <a:t>Frequency of PT: related to functional limitations and underlying impairments </a:t>
            </a:r>
          </a:p>
          <a:p>
            <a:r>
              <a:rPr lang="en-US" dirty="0"/>
              <a:t>Usually 1.5 </a:t>
            </a:r>
            <a:r>
              <a:rPr lang="en-US" dirty="0" err="1"/>
              <a:t>hrs</a:t>
            </a:r>
            <a:r>
              <a:rPr lang="en-US" dirty="0"/>
              <a:t>/day for all therapies</a:t>
            </a:r>
          </a:p>
          <a:p>
            <a:r>
              <a:rPr lang="en-US" dirty="0" smtClean="0"/>
              <a:t>The amount of therapy services determine the Medicare payment</a:t>
            </a:r>
          </a:p>
          <a:p>
            <a:r>
              <a:rPr lang="en-US" dirty="0" smtClean="0"/>
              <a:t>PT determines </a:t>
            </a:r>
            <a:r>
              <a:rPr lang="en-US" dirty="0"/>
              <a:t>the RUG level when they set frequency and duration of </a:t>
            </a:r>
            <a:r>
              <a:rPr lang="en-US" dirty="0" smtClean="0"/>
              <a:t>treatment</a:t>
            </a:r>
          </a:p>
          <a:p>
            <a:pPr lvl="1"/>
            <a:r>
              <a:rPr lang="en-US" sz="2800" dirty="0" smtClean="0"/>
              <a:t>A </a:t>
            </a:r>
            <a:r>
              <a:rPr lang="en-US" sz="2800" dirty="0"/>
              <a:t>clear example of autonomous practice in the SNF setting</a:t>
            </a:r>
          </a:p>
          <a:p>
            <a:endParaRPr lang="en-US" dirty="0"/>
          </a:p>
        </p:txBody>
      </p:sp>
      <p:pic>
        <p:nvPicPr>
          <p:cNvPr id="4" name="S1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332709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2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r>
              <a:rPr lang="en-US" smtClean="0"/>
              <a:t>SNF prospective pay system (PPS)</a:t>
            </a:r>
            <a:endParaRPr lang="en-US" dirty="0"/>
          </a:p>
        </p:txBody>
      </p:sp>
      <p:sp>
        <p:nvSpPr>
          <p:cNvPr id="8196" name="Rectangle 3"/>
          <p:cNvSpPr>
            <a:spLocks noGrp="1" noChangeArrowheads="1"/>
          </p:cNvSpPr>
          <p:nvPr>
            <p:ph idx="1"/>
          </p:nvPr>
        </p:nvSpPr>
        <p:spPr/>
        <p:txBody>
          <a:bodyPr/>
          <a:lstStyle/>
          <a:p>
            <a:r>
              <a:rPr lang="en-US" dirty="0"/>
              <a:t>Patients must have a 3 day qualifying </a:t>
            </a:r>
            <a:r>
              <a:rPr lang="en-US" dirty="0" smtClean="0"/>
              <a:t>hospital stay </a:t>
            </a:r>
            <a:r>
              <a:rPr lang="en-US" dirty="0"/>
              <a:t>in an acute care facility immediately, or within 30 days of qualifying hospital prior to transfer to SNF</a:t>
            </a:r>
          </a:p>
          <a:p>
            <a:r>
              <a:rPr lang="en-US" dirty="0"/>
              <a:t>The payment is determined by minimum data set (MDS) assessment </a:t>
            </a:r>
            <a:r>
              <a:rPr lang="en-US" dirty="0" smtClean="0"/>
              <a:t>(an </a:t>
            </a:r>
            <a:r>
              <a:rPr lang="en-US" dirty="0"/>
              <a:t>instrument that analyzes clinical information, utilization of </a:t>
            </a:r>
            <a:r>
              <a:rPr lang="en-US" dirty="0" smtClean="0"/>
              <a:t>resources) that categorizes </a:t>
            </a:r>
            <a:r>
              <a:rPr lang="en-US" dirty="0"/>
              <a:t>the resident into a “resource utilization group” (RUG) for payment </a:t>
            </a:r>
            <a:r>
              <a:rPr lang="en-US" dirty="0" smtClean="0"/>
              <a:t>purposes</a:t>
            </a:r>
            <a:endParaRPr lang="en-US" dirty="0"/>
          </a:p>
        </p:txBody>
      </p:sp>
      <p:pic>
        <p:nvPicPr>
          <p:cNvPr id="2" name="S1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18485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39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457200"/>
            <a:ext cx="8229600" cy="1143000"/>
          </a:xfrm>
        </p:spPr>
        <p:txBody>
          <a:bodyPr/>
          <a:lstStyle/>
          <a:p>
            <a:pPr indent="0"/>
            <a:r>
              <a:rPr lang="en-US" b="0" dirty="0" smtClean="0"/>
              <a:t>BOX 26-2. Major RUG-IV Classification Category Requirements</a:t>
            </a:r>
            <a:endParaRPr lang="en-US" b="0" dirty="0"/>
          </a:p>
        </p:txBody>
      </p:sp>
      <p:sp>
        <p:nvSpPr>
          <p:cNvPr id="3" name="Content Placeholder 2"/>
          <p:cNvSpPr>
            <a:spLocks noGrp="1"/>
          </p:cNvSpPr>
          <p:nvPr>
            <p:ph idx="4294967295"/>
          </p:nvPr>
        </p:nvSpPr>
        <p:spPr>
          <a:xfrm>
            <a:off x="381000" y="1890712"/>
            <a:ext cx="8229600" cy="4967288"/>
          </a:xfrm>
        </p:spPr>
        <p:txBody>
          <a:bodyPr/>
          <a:lstStyle/>
          <a:p>
            <a:r>
              <a:rPr lang="en-US" dirty="0" smtClean="0"/>
              <a:t>Ultra high rehabilitation</a:t>
            </a:r>
          </a:p>
          <a:p>
            <a:pPr lvl="1"/>
            <a:r>
              <a:rPr lang="en-US" dirty="0" smtClean="0"/>
              <a:t>Residents receiving physical or occupational therapy, or speech–language pathology services</a:t>
            </a:r>
          </a:p>
          <a:p>
            <a:pPr lvl="1"/>
            <a:r>
              <a:rPr lang="en-US" dirty="0" smtClean="0"/>
              <a:t>Rehabilitation Rx 720 minutes/week minimum</a:t>
            </a:r>
          </a:p>
          <a:p>
            <a:pPr lvl="1"/>
            <a:r>
              <a:rPr lang="en-US" dirty="0" smtClean="0"/>
              <a:t>AND</a:t>
            </a:r>
          </a:p>
          <a:p>
            <a:pPr lvl="1"/>
            <a:r>
              <a:rPr lang="en-US" dirty="0" smtClean="0"/>
              <a:t>At least one rehabilitation discipline 5 days/week</a:t>
            </a:r>
          </a:p>
          <a:p>
            <a:pPr lvl="1"/>
            <a:r>
              <a:rPr lang="en-US" dirty="0" smtClean="0"/>
              <a:t>AND</a:t>
            </a:r>
          </a:p>
          <a:p>
            <a:pPr lvl="1"/>
            <a:r>
              <a:rPr lang="en-US" dirty="0" smtClean="0"/>
              <a:t>A second rehabilitation discipline at least 3 days/week</a:t>
            </a:r>
          </a:p>
        </p:txBody>
      </p:sp>
    </p:spTree>
    <p:extLst>
      <p:ext uri="{BB962C8B-B14F-4D97-AF65-F5344CB8AC3E}">
        <p14:creationId xmlns:p14="http://schemas.microsoft.com/office/powerpoint/2010/main" val="8085285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81000" y="747713"/>
            <a:ext cx="8382000" cy="5576887"/>
          </a:xfrm>
          <a:solidFill>
            <a:schemeClr val="bg1"/>
          </a:solidFill>
        </p:spPr>
        <p:txBody>
          <a:bodyPr/>
          <a:lstStyle/>
          <a:p>
            <a:r>
              <a:rPr lang="en-US" dirty="0" smtClean="0"/>
              <a:t>Very </a:t>
            </a:r>
            <a:r>
              <a:rPr lang="en-US" dirty="0"/>
              <a:t>high rehabilitation</a:t>
            </a:r>
          </a:p>
          <a:p>
            <a:pPr lvl="1"/>
            <a:r>
              <a:rPr lang="en-US" dirty="0"/>
              <a:t>Residents receiving physical or occupational therapy, or speech–language pathology services</a:t>
            </a:r>
          </a:p>
          <a:p>
            <a:pPr lvl="1"/>
            <a:r>
              <a:rPr lang="en-US" dirty="0"/>
              <a:t>Rehabilitation Rx 500 minutes/week minimum</a:t>
            </a:r>
          </a:p>
          <a:p>
            <a:pPr lvl="1"/>
            <a:r>
              <a:rPr lang="en-US" dirty="0"/>
              <a:t>AND</a:t>
            </a:r>
          </a:p>
          <a:p>
            <a:pPr lvl="1"/>
            <a:r>
              <a:rPr lang="en-US" dirty="0"/>
              <a:t>At least one rehabilitation discipline 5 days/week</a:t>
            </a:r>
          </a:p>
          <a:p>
            <a:r>
              <a:rPr lang="en-US" dirty="0"/>
              <a:t>High rehabilitation</a:t>
            </a:r>
          </a:p>
          <a:p>
            <a:pPr lvl="1"/>
            <a:r>
              <a:rPr lang="en-US" dirty="0"/>
              <a:t>Residents receiving physical or occupational therapy, or speech–language pathology services</a:t>
            </a:r>
          </a:p>
          <a:p>
            <a:pPr lvl="1"/>
            <a:r>
              <a:rPr lang="en-US" dirty="0"/>
              <a:t>Rehabilitation Rx 325 minutes/week minimum</a:t>
            </a:r>
          </a:p>
          <a:p>
            <a:pPr lvl="1"/>
            <a:r>
              <a:rPr lang="en-US" dirty="0"/>
              <a:t>AND</a:t>
            </a:r>
          </a:p>
          <a:p>
            <a:pPr lvl="1"/>
            <a:r>
              <a:rPr lang="en-US" dirty="0"/>
              <a:t>At least one rehabilitation discipline 5 </a:t>
            </a:r>
            <a:r>
              <a:rPr lang="en-US" dirty="0" smtClean="0"/>
              <a:t>days/week</a:t>
            </a:r>
            <a:endParaRPr lang="en-US" dirty="0"/>
          </a:p>
        </p:txBody>
      </p:sp>
    </p:spTree>
    <p:extLst>
      <p:ext uri="{BB962C8B-B14F-4D97-AF65-F5344CB8AC3E}">
        <p14:creationId xmlns:p14="http://schemas.microsoft.com/office/powerpoint/2010/main" val="32477417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228600"/>
            <a:ext cx="8305800" cy="6400800"/>
          </a:xfrm>
          <a:solidFill>
            <a:schemeClr val="bg1"/>
          </a:solidFill>
        </p:spPr>
        <p:txBody>
          <a:bodyPr/>
          <a:lstStyle/>
          <a:p>
            <a:r>
              <a:rPr lang="en-US" dirty="0" smtClean="0"/>
              <a:t>Medium </a:t>
            </a:r>
            <a:r>
              <a:rPr lang="en-US" dirty="0"/>
              <a:t>rehabilitation</a:t>
            </a:r>
          </a:p>
          <a:p>
            <a:pPr lvl="1"/>
            <a:r>
              <a:rPr lang="en-US" dirty="0"/>
              <a:t>Residents receiving physical or occupational therapy, or speech–language pathology services</a:t>
            </a:r>
          </a:p>
          <a:p>
            <a:pPr lvl="1"/>
            <a:r>
              <a:rPr lang="en-US" dirty="0"/>
              <a:t>Rehabilitation Rx 150 minutes/week minimum</a:t>
            </a:r>
          </a:p>
          <a:p>
            <a:pPr lvl="1"/>
            <a:r>
              <a:rPr lang="en-US" dirty="0"/>
              <a:t>AND</a:t>
            </a:r>
          </a:p>
          <a:p>
            <a:pPr lvl="1"/>
            <a:r>
              <a:rPr lang="en-US" dirty="0"/>
              <a:t>5 days any combination of three rehabilitation disciplines</a:t>
            </a:r>
          </a:p>
          <a:p>
            <a:r>
              <a:rPr lang="en-US" dirty="0"/>
              <a:t>Low rehabilitation</a:t>
            </a:r>
          </a:p>
          <a:p>
            <a:pPr lvl="1"/>
            <a:r>
              <a:rPr lang="en-US" dirty="0"/>
              <a:t>Residents receiving physical or occupational therapy, or speech–language pathology services</a:t>
            </a:r>
          </a:p>
          <a:p>
            <a:pPr lvl="1"/>
            <a:r>
              <a:rPr lang="en-US" dirty="0"/>
              <a:t>Rehabilitation Rx 45 minutes/week </a:t>
            </a:r>
            <a:r>
              <a:rPr lang="en-US" dirty="0" smtClean="0"/>
              <a:t>minimum, AND</a:t>
            </a:r>
            <a:endParaRPr lang="en-US" dirty="0"/>
          </a:p>
          <a:p>
            <a:pPr lvl="1"/>
            <a:r>
              <a:rPr lang="en-US" dirty="0"/>
              <a:t>3 days any combination of three </a:t>
            </a:r>
            <a:r>
              <a:rPr lang="en-US" dirty="0" smtClean="0"/>
              <a:t>rehabilitation disciplines, AND</a:t>
            </a:r>
            <a:endParaRPr lang="en-US" dirty="0"/>
          </a:p>
          <a:p>
            <a:pPr lvl="1"/>
            <a:r>
              <a:rPr lang="en-US" dirty="0"/>
              <a:t>Restorative nursing, two or more services, 6 or more </a:t>
            </a:r>
            <a:r>
              <a:rPr lang="en-US" dirty="0" smtClean="0"/>
              <a:t>days/week</a:t>
            </a:r>
            <a:endParaRPr lang="en-US" dirty="0"/>
          </a:p>
        </p:txBody>
      </p:sp>
    </p:spTree>
    <p:extLst>
      <p:ext uri="{BB962C8B-B14F-4D97-AF65-F5344CB8AC3E}">
        <p14:creationId xmlns:p14="http://schemas.microsoft.com/office/powerpoint/2010/main" val="3673731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28600"/>
            <a:ext cx="8285722"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s1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767192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Extended Care Facilities (ECF) or Long Term Care (LTC)</a:t>
            </a:r>
            <a:endParaRPr lang="en-US" dirty="0" smtClean="0"/>
          </a:p>
        </p:txBody>
      </p:sp>
      <p:sp>
        <p:nvSpPr>
          <p:cNvPr id="9220" name="Rectangle 3"/>
          <p:cNvSpPr>
            <a:spLocks noGrp="1" noChangeArrowheads="1"/>
          </p:cNvSpPr>
          <p:nvPr>
            <p:ph idx="1"/>
          </p:nvPr>
        </p:nvSpPr>
        <p:spPr/>
        <p:txBody>
          <a:bodyPr/>
          <a:lstStyle/>
          <a:p>
            <a:r>
              <a:rPr lang="en-US" sz="3200" dirty="0" smtClean="0"/>
              <a:t>Broader definition of LTC include</a:t>
            </a:r>
          </a:p>
          <a:p>
            <a:pPr lvl="1"/>
            <a:r>
              <a:rPr lang="en-US" sz="2800" dirty="0" smtClean="0"/>
              <a:t>Assisted </a:t>
            </a:r>
            <a:r>
              <a:rPr lang="en-US" sz="2800" dirty="0"/>
              <a:t>living </a:t>
            </a:r>
            <a:endParaRPr lang="en-US" sz="2800" dirty="0" smtClean="0"/>
          </a:p>
          <a:p>
            <a:pPr lvl="1"/>
            <a:r>
              <a:rPr lang="en-US" sz="2800" dirty="0" smtClean="0"/>
              <a:t>Adult </a:t>
            </a:r>
            <a:r>
              <a:rPr lang="en-US" sz="2800" dirty="0"/>
              <a:t>day care </a:t>
            </a:r>
            <a:endParaRPr lang="en-US" sz="2800" dirty="0" smtClean="0"/>
          </a:p>
          <a:p>
            <a:pPr lvl="1"/>
            <a:r>
              <a:rPr lang="en-US" sz="2800" dirty="0" smtClean="0"/>
              <a:t>Home </a:t>
            </a:r>
            <a:r>
              <a:rPr lang="en-US" sz="2800" dirty="0"/>
              <a:t>care or sitter services </a:t>
            </a:r>
            <a:endParaRPr lang="en-US" sz="2800" dirty="0" smtClean="0"/>
          </a:p>
          <a:p>
            <a:pPr lvl="1"/>
            <a:r>
              <a:rPr lang="en-US" sz="2800" dirty="0" smtClean="0"/>
              <a:t>Other services</a:t>
            </a:r>
            <a:r>
              <a:rPr lang="en-US" sz="2800" dirty="0"/>
              <a:t>, whether paid or </a:t>
            </a:r>
            <a:r>
              <a:rPr lang="en-US" sz="2800" dirty="0" smtClean="0"/>
              <a:t>unpaid</a:t>
            </a:r>
            <a:endParaRPr lang="en-US" sz="2800" dirty="0"/>
          </a:p>
          <a:p>
            <a:r>
              <a:rPr lang="en-US" sz="3200" dirty="0" smtClean="0"/>
              <a:t>Residents are periodically screened for rehab needs. </a:t>
            </a:r>
          </a:p>
          <a:p>
            <a:pPr lvl="1"/>
            <a:r>
              <a:rPr lang="en-US" sz="2800" dirty="0" smtClean="0"/>
              <a:t>When </a:t>
            </a:r>
            <a:r>
              <a:rPr lang="en-US" sz="2800" dirty="0"/>
              <a:t>the need for skilled therapy is identified, residents are treated under the Medicare Part B (outpatient) </a:t>
            </a:r>
            <a:r>
              <a:rPr lang="en-US" sz="2800" dirty="0" smtClean="0"/>
              <a:t>benefit</a:t>
            </a:r>
          </a:p>
        </p:txBody>
      </p:sp>
      <p:pic>
        <p:nvPicPr>
          <p:cNvPr id="2" name="S1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6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Learning Objectives</a:t>
            </a:r>
            <a:endParaRPr lang="en-US" dirty="0"/>
          </a:p>
        </p:txBody>
      </p:sp>
      <p:sp>
        <p:nvSpPr>
          <p:cNvPr id="6" name="Content Placeholder 5"/>
          <p:cNvSpPr>
            <a:spLocks noGrp="1"/>
          </p:cNvSpPr>
          <p:nvPr>
            <p:ph idx="1"/>
          </p:nvPr>
        </p:nvSpPr>
        <p:spPr/>
        <p:txBody>
          <a:bodyPr/>
          <a:lstStyle/>
          <a:p>
            <a:r>
              <a:rPr lang="en-US" dirty="0" smtClean="0"/>
              <a:t>Discuss the role of the physical therapist in home care.</a:t>
            </a:r>
          </a:p>
          <a:p>
            <a:r>
              <a:rPr lang="en-US" dirty="0"/>
              <a:t>Explain the unique care models for home care, inpatient rehab, skill nursing and long term care </a:t>
            </a:r>
            <a:r>
              <a:rPr lang="en-US" dirty="0" smtClean="0"/>
              <a:t>facilities, including the patient management processes and fiscal responsibility of the patients.</a:t>
            </a:r>
          </a:p>
          <a:p>
            <a:r>
              <a:rPr lang="en-US" dirty="0" smtClean="0"/>
              <a:t>Adapt the patient management process to various post-acute practice settings.</a:t>
            </a:r>
          </a:p>
        </p:txBody>
      </p:sp>
      <p:pic>
        <p:nvPicPr>
          <p:cNvPr id="2" name="S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75357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97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875" y="1066800"/>
            <a:ext cx="8489325"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S2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191843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Assisted Living</a:t>
            </a:r>
            <a:endParaRPr lang="en-US" dirty="0"/>
          </a:p>
        </p:txBody>
      </p:sp>
      <p:sp>
        <p:nvSpPr>
          <p:cNvPr id="3" name="Content Placeholder 2"/>
          <p:cNvSpPr>
            <a:spLocks noGrp="1"/>
          </p:cNvSpPr>
          <p:nvPr>
            <p:ph idx="1"/>
          </p:nvPr>
        </p:nvSpPr>
        <p:spPr/>
        <p:txBody>
          <a:bodyPr/>
          <a:lstStyle/>
          <a:p>
            <a:r>
              <a:rPr lang="en-US" dirty="0" smtClean="0"/>
              <a:t>Assisted Living Federation of America defines assisted living as </a:t>
            </a:r>
          </a:p>
          <a:p>
            <a:pPr lvl="1"/>
            <a:r>
              <a:rPr lang="en-US" dirty="0" smtClean="0"/>
              <a:t>A long term care option that combines housing, supportive services, personalized assistance and health care, as needed.</a:t>
            </a:r>
          </a:p>
          <a:p>
            <a:pPr lvl="1"/>
            <a:r>
              <a:rPr lang="en-US" dirty="0" smtClean="0"/>
              <a:t>For individual who needs help with ADL and </a:t>
            </a:r>
            <a:r>
              <a:rPr lang="en-US" dirty="0" err="1" smtClean="0"/>
              <a:t>iADL</a:t>
            </a:r>
            <a:r>
              <a:rPr lang="en-US" dirty="0" smtClean="0"/>
              <a:t>. </a:t>
            </a:r>
          </a:p>
          <a:p>
            <a:pPr lvl="1"/>
            <a:r>
              <a:rPr lang="en-US" dirty="0" smtClean="0"/>
              <a:t>Support services are available 24 hours-a-day</a:t>
            </a:r>
          </a:p>
          <a:p>
            <a:pPr lvl="1"/>
            <a:r>
              <a:rPr lang="en-US" dirty="0" smtClean="0"/>
              <a:t>Assessment upon move in or change in condition, is used to develop an individualized service plan</a:t>
            </a:r>
          </a:p>
          <a:p>
            <a:r>
              <a:rPr lang="en-US" dirty="0" smtClean="0"/>
              <a:t>Primarily under the regulation of each individual state.</a:t>
            </a:r>
          </a:p>
          <a:p>
            <a:endParaRPr lang="en-US" dirty="0"/>
          </a:p>
        </p:txBody>
      </p:sp>
      <p:pic>
        <p:nvPicPr>
          <p:cNvPr id="6" name="S2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269069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29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Assisted </a:t>
            </a:r>
            <a:r>
              <a:rPr lang="en-US" dirty="0" smtClean="0"/>
              <a:t>Living </a:t>
            </a:r>
          </a:p>
        </p:txBody>
      </p:sp>
      <p:sp>
        <p:nvSpPr>
          <p:cNvPr id="3" name="Content Placeholder 2"/>
          <p:cNvSpPr>
            <a:spLocks noGrp="1"/>
          </p:cNvSpPr>
          <p:nvPr>
            <p:ph idx="1"/>
          </p:nvPr>
        </p:nvSpPr>
        <p:spPr/>
        <p:txBody>
          <a:bodyPr/>
          <a:lstStyle/>
          <a:p>
            <a:r>
              <a:rPr lang="en-US" dirty="0"/>
              <a:t>Assisted </a:t>
            </a:r>
            <a:r>
              <a:rPr lang="en-US" dirty="0" smtClean="0"/>
              <a:t>living provides </a:t>
            </a:r>
            <a:r>
              <a:rPr lang="en-US" u="sng" dirty="0"/>
              <a:t>more personal care services </a:t>
            </a:r>
            <a:r>
              <a:rPr lang="en-US" dirty="0"/>
              <a:t>than an independent living retirement community</a:t>
            </a:r>
          </a:p>
          <a:p>
            <a:r>
              <a:rPr lang="en-US" dirty="0" smtClean="0"/>
              <a:t>Median monthly </a:t>
            </a:r>
            <a:r>
              <a:rPr lang="en-US" dirty="0"/>
              <a:t>rental </a:t>
            </a:r>
            <a:r>
              <a:rPr lang="en-US" dirty="0" smtClean="0"/>
              <a:t>rates in 2010: assisted </a:t>
            </a:r>
            <a:r>
              <a:rPr lang="en-US" dirty="0"/>
              <a:t>living </a:t>
            </a:r>
            <a:r>
              <a:rPr lang="en-US" dirty="0" smtClean="0"/>
              <a:t>community $3,326; nursing care </a:t>
            </a:r>
            <a:r>
              <a:rPr lang="en-US" dirty="0"/>
              <a:t>$</a:t>
            </a:r>
            <a:r>
              <a:rPr lang="en-US" dirty="0" smtClean="0"/>
              <a:t>7,001</a:t>
            </a:r>
          </a:p>
          <a:p>
            <a:r>
              <a:rPr lang="en-US" dirty="0" smtClean="0"/>
              <a:t>More </a:t>
            </a:r>
            <a:r>
              <a:rPr lang="en-US" dirty="0"/>
              <a:t>than half of all residents are age 85 </a:t>
            </a:r>
            <a:r>
              <a:rPr lang="en-US" dirty="0" smtClean="0"/>
              <a:t>+</a:t>
            </a:r>
          </a:p>
          <a:p>
            <a:r>
              <a:rPr lang="en-US" dirty="0" smtClean="0"/>
              <a:t>Nearly 40% residents </a:t>
            </a:r>
            <a:r>
              <a:rPr lang="en-US" dirty="0"/>
              <a:t>require assistance with three or more activities of daily </a:t>
            </a:r>
            <a:r>
              <a:rPr lang="en-US" dirty="0" smtClean="0"/>
              <a:t>living</a:t>
            </a:r>
          </a:p>
          <a:p>
            <a:r>
              <a:rPr lang="en-US" dirty="0" smtClean="0"/>
              <a:t>Median </a:t>
            </a:r>
            <a:r>
              <a:rPr lang="en-US" dirty="0"/>
              <a:t>stay in assisted living </a:t>
            </a:r>
            <a:r>
              <a:rPr lang="en-US" dirty="0" smtClean="0"/>
              <a:t>= </a:t>
            </a:r>
            <a:r>
              <a:rPr lang="en-US" dirty="0"/>
              <a:t>22 </a:t>
            </a:r>
            <a:r>
              <a:rPr lang="en-US" dirty="0" smtClean="0"/>
              <a:t>months</a:t>
            </a:r>
          </a:p>
          <a:p>
            <a:r>
              <a:rPr lang="en-US" dirty="0" smtClean="0"/>
              <a:t>Majority </a:t>
            </a:r>
            <a:r>
              <a:rPr lang="en-US" dirty="0"/>
              <a:t>of residents are </a:t>
            </a:r>
            <a:r>
              <a:rPr lang="en-US" dirty="0" smtClean="0"/>
              <a:t>female</a:t>
            </a:r>
            <a:r>
              <a:rPr lang="en-US" dirty="0"/>
              <a:t/>
            </a:r>
            <a:br>
              <a:rPr lang="en-US" dirty="0"/>
            </a:br>
            <a:endParaRPr lang="en-US" dirty="0"/>
          </a:p>
        </p:txBody>
      </p:sp>
      <p:pic>
        <p:nvPicPr>
          <p:cNvPr id="4" name="S2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847168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1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Amenities at Assisted Living </a:t>
            </a:r>
            <a:endParaRPr lang="en-US" dirty="0"/>
          </a:p>
        </p:txBody>
      </p:sp>
      <p:sp>
        <p:nvSpPr>
          <p:cNvPr id="3" name="Content Placeholder 2"/>
          <p:cNvSpPr>
            <a:spLocks noGrp="1"/>
          </p:cNvSpPr>
          <p:nvPr>
            <p:ph idx="1"/>
          </p:nvPr>
        </p:nvSpPr>
        <p:spPr/>
        <p:txBody>
          <a:bodyPr/>
          <a:lstStyle/>
          <a:p>
            <a:r>
              <a:rPr lang="en-US" dirty="0" smtClean="0"/>
              <a:t>Three meals a day served in a common dining area </a:t>
            </a:r>
          </a:p>
          <a:p>
            <a:r>
              <a:rPr lang="en-US" dirty="0" smtClean="0"/>
              <a:t>Housekeeping services </a:t>
            </a:r>
          </a:p>
          <a:p>
            <a:r>
              <a:rPr lang="en-US" dirty="0" smtClean="0"/>
              <a:t>Transportation </a:t>
            </a:r>
          </a:p>
          <a:p>
            <a:r>
              <a:rPr lang="en-US" dirty="0" smtClean="0"/>
              <a:t>24-hour security </a:t>
            </a:r>
          </a:p>
          <a:p>
            <a:r>
              <a:rPr lang="en-US" dirty="0" smtClean="0"/>
              <a:t>Exercise and wellness programs </a:t>
            </a:r>
          </a:p>
          <a:p>
            <a:r>
              <a:rPr lang="en-US" dirty="0" smtClean="0"/>
              <a:t>Personal laundry services </a:t>
            </a:r>
          </a:p>
          <a:p>
            <a:r>
              <a:rPr lang="en-US" dirty="0" smtClean="0"/>
              <a:t>Social and recreational activities </a:t>
            </a:r>
          </a:p>
        </p:txBody>
      </p:sp>
      <p:pic>
        <p:nvPicPr>
          <p:cNvPr id="12" name="S2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516565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347"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Care Services at Assisted Living </a:t>
            </a:r>
            <a:endParaRPr lang="en-US" dirty="0"/>
          </a:p>
        </p:txBody>
      </p:sp>
      <p:sp>
        <p:nvSpPr>
          <p:cNvPr id="3" name="Content Placeholder 2"/>
          <p:cNvSpPr>
            <a:spLocks noGrp="1"/>
          </p:cNvSpPr>
          <p:nvPr>
            <p:ph idx="1"/>
          </p:nvPr>
        </p:nvSpPr>
        <p:spPr/>
        <p:txBody>
          <a:bodyPr/>
          <a:lstStyle/>
          <a:p>
            <a:r>
              <a:rPr lang="en-US" dirty="0" smtClean="0"/>
              <a:t>Staff available to respond to both scheduled and unscheduled needs </a:t>
            </a:r>
          </a:p>
          <a:p>
            <a:r>
              <a:rPr lang="en-US" dirty="0" smtClean="0"/>
              <a:t>Assistance with eating, bathing, dressing, toileting, and walking </a:t>
            </a:r>
          </a:p>
          <a:p>
            <a:r>
              <a:rPr lang="en-US" dirty="0" smtClean="0"/>
              <a:t>Access to health and medical services, such as physical therapy and hospice </a:t>
            </a:r>
          </a:p>
          <a:p>
            <a:r>
              <a:rPr lang="en-US" dirty="0" smtClean="0"/>
              <a:t>Emergency call systems for each resident’s apartment </a:t>
            </a:r>
          </a:p>
          <a:p>
            <a:r>
              <a:rPr lang="en-US" dirty="0" smtClean="0"/>
              <a:t>Medication management </a:t>
            </a:r>
          </a:p>
          <a:p>
            <a:r>
              <a:rPr lang="en-US" dirty="0" smtClean="0"/>
              <a:t>Care for residents with cognitive impairments </a:t>
            </a:r>
            <a:br>
              <a:rPr lang="en-US" dirty="0" smtClean="0"/>
            </a:br>
            <a:endParaRPr lang="en-US" dirty="0" smtClean="0"/>
          </a:p>
          <a:p>
            <a:endParaRPr lang="en-US" dirty="0"/>
          </a:p>
        </p:txBody>
      </p:sp>
    </p:spTree>
    <p:extLst>
      <p:ext uri="{BB962C8B-B14F-4D97-AF65-F5344CB8AC3E}">
        <p14:creationId xmlns:p14="http://schemas.microsoft.com/office/powerpoint/2010/main" val="22080628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Adult Foster Care </a:t>
            </a:r>
            <a:r>
              <a:rPr lang="en-US" dirty="0"/>
              <a:t>(AFC)</a:t>
            </a:r>
          </a:p>
        </p:txBody>
      </p:sp>
      <p:sp>
        <p:nvSpPr>
          <p:cNvPr id="3" name="Content Placeholder 2"/>
          <p:cNvSpPr>
            <a:spLocks noGrp="1"/>
          </p:cNvSpPr>
          <p:nvPr>
            <p:ph idx="1"/>
          </p:nvPr>
        </p:nvSpPr>
        <p:spPr/>
        <p:txBody>
          <a:bodyPr/>
          <a:lstStyle/>
          <a:p>
            <a:r>
              <a:rPr lang="en-US" dirty="0"/>
              <a:t>Homes with </a:t>
            </a:r>
            <a:r>
              <a:rPr lang="en-US" u="sng" dirty="0"/>
              <a:t>20 or fewer residents</a:t>
            </a:r>
          </a:p>
          <a:p>
            <a:r>
              <a:rPr lang="en-US" dirty="0" smtClean="0"/>
              <a:t>Residents are adults who are frail</a:t>
            </a:r>
            <a:r>
              <a:rPr lang="en-US" dirty="0"/>
              <a:t>, mentally ill, physically handicapped, </a:t>
            </a:r>
            <a:r>
              <a:rPr lang="en-US" dirty="0" smtClean="0"/>
              <a:t>with </a:t>
            </a:r>
            <a:r>
              <a:rPr lang="en-US" dirty="0"/>
              <a:t>a developmental </a:t>
            </a:r>
            <a:r>
              <a:rPr lang="en-US" dirty="0" smtClean="0"/>
              <a:t>disability, or aged </a:t>
            </a:r>
          </a:p>
          <a:p>
            <a:r>
              <a:rPr lang="en-US" dirty="0" smtClean="0"/>
              <a:t>Residents require supervision</a:t>
            </a:r>
            <a:r>
              <a:rPr lang="en-US" dirty="0"/>
              <a:t>, protection and personal care.   </a:t>
            </a:r>
            <a:endParaRPr lang="en-US" dirty="0" smtClean="0"/>
          </a:p>
          <a:p>
            <a:r>
              <a:rPr lang="en-US" dirty="0" smtClean="0"/>
              <a:t>Provide services 24 hr/day, X5 </a:t>
            </a:r>
            <a:r>
              <a:rPr lang="en-US" dirty="0"/>
              <a:t>or more </a:t>
            </a:r>
            <a:r>
              <a:rPr lang="en-US" dirty="0" smtClean="0"/>
              <a:t>days/wk, </a:t>
            </a:r>
            <a:r>
              <a:rPr lang="en-US" dirty="0"/>
              <a:t>for 2 or more consecutive weeks for compensation from the </a:t>
            </a:r>
            <a:r>
              <a:rPr lang="en-US" u="sng" dirty="0" smtClean="0"/>
              <a:t>Medicaid</a:t>
            </a:r>
            <a:r>
              <a:rPr lang="en-US" dirty="0" smtClean="0"/>
              <a:t>.</a:t>
            </a:r>
          </a:p>
          <a:p>
            <a:r>
              <a:rPr lang="en-US" dirty="0"/>
              <a:t>Does </a:t>
            </a:r>
            <a:r>
              <a:rPr lang="en-US" dirty="0" smtClean="0"/>
              <a:t>NOT </a:t>
            </a:r>
            <a:r>
              <a:rPr lang="en-US" dirty="0"/>
              <a:t>provide continuous nursing care </a:t>
            </a:r>
          </a:p>
        </p:txBody>
      </p:sp>
      <p:pic>
        <p:nvPicPr>
          <p:cNvPr id="4" name="S2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601712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8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 </a:t>
            </a:r>
            <a:r>
              <a:rPr lang="en-US" dirty="0"/>
              <a:t>for the </a:t>
            </a:r>
            <a:r>
              <a:rPr lang="en-US" dirty="0" smtClean="0"/>
              <a:t>Aged </a:t>
            </a:r>
            <a:r>
              <a:rPr lang="en-US" dirty="0"/>
              <a:t>(</a:t>
            </a:r>
            <a:r>
              <a:rPr lang="en-US" dirty="0" smtClean="0"/>
              <a:t>HFA)</a:t>
            </a:r>
            <a:endParaRPr lang="en-US" sz="2400" dirty="0"/>
          </a:p>
        </p:txBody>
      </p:sp>
      <p:sp>
        <p:nvSpPr>
          <p:cNvPr id="3" name="Content Placeholder 2"/>
          <p:cNvSpPr>
            <a:spLocks noGrp="1"/>
          </p:cNvSpPr>
          <p:nvPr>
            <p:ph idx="1"/>
          </p:nvPr>
        </p:nvSpPr>
        <p:spPr/>
        <p:txBody>
          <a:bodyPr/>
          <a:lstStyle/>
          <a:p>
            <a:r>
              <a:rPr lang="en-US" dirty="0" smtClean="0"/>
              <a:t>Residential setting provides 24 hour care </a:t>
            </a:r>
            <a:r>
              <a:rPr lang="en-US" dirty="0"/>
              <a:t>to persons who are </a:t>
            </a:r>
            <a:r>
              <a:rPr lang="en-US" dirty="0" smtClean="0"/>
              <a:t>60 years and older</a:t>
            </a:r>
          </a:p>
          <a:p>
            <a:r>
              <a:rPr lang="en-US" dirty="0" smtClean="0"/>
              <a:t>Have </a:t>
            </a:r>
            <a:r>
              <a:rPr lang="en-US" u="sng" dirty="0" smtClean="0"/>
              <a:t>21 </a:t>
            </a:r>
            <a:r>
              <a:rPr lang="en-US" u="sng" dirty="0"/>
              <a:t>or more </a:t>
            </a:r>
            <a:r>
              <a:rPr lang="en-US" u="sng" dirty="0" smtClean="0"/>
              <a:t>residents (</a:t>
            </a:r>
            <a:r>
              <a:rPr lang="en-US" dirty="0" smtClean="0"/>
              <a:t>can be </a:t>
            </a:r>
            <a:r>
              <a:rPr lang="en-US" dirty="0"/>
              <a:t>smaller only if it is attached to a nursing </a:t>
            </a:r>
            <a:r>
              <a:rPr lang="en-US" dirty="0" smtClean="0"/>
              <a:t>home)</a:t>
            </a:r>
            <a:endParaRPr lang="en-US" u="sng" dirty="0" smtClean="0"/>
          </a:p>
          <a:p>
            <a:r>
              <a:rPr lang="en-US" dirty="0" smtClean="0"/>
              <a:t>Does NOT provide continuous </a:t>
            </a:r>
            <a:r>
              <a:rPr lang="en-US" dirty="0"/>
              <a:t>nursing care </a:t>
            </a:r>
            <a:endParaRPr lang="en-US" dirty="0" smtClean="0"/>
          </a:p>
          <a:p>
            <a:r>
              <a:rPr lang="en-US" dirty="0" smtClean="0"/>
              <a:t>Residents can </a:t>
            </a:r>
            <a:r>
              <a:rPr lang="en-US" dirty="0"/>
              <a:t>receive hospice or nursing services from an </a:t>
            </a:r>
            <a:r>
              <a:rPr lang="en-US" u="sng" dirty="0"/>
              <a:t>outside </a:t>
            </a:r>
            <a:r>
              <a:rPr lang="en-US" u="sng" dirty="0" smtClean="0"/>
              <a:t>agency</a:t>
            </a:r>
          </a:p>
          <a:p>
            <a:r>
              <a:rPr lang="en-US" dirty="0"/>
              <a:t>No requirements for the number of hours or consecutive days </a:t>
            </a:r>
            <a:r>
              <a:rPr lang="en-US" dirty="0" smtClean="0"/>
              <a:t>service</a:t>
            </a:r>
            <a:endParaRPr lang="en-US" dirty="0"/>
          </a:p>
          <a:p>
            <a:endParaRPr lang="en-US" u="sng" dirty="0"/>
          </a:p>
          <a:p>
            <a:endParaRPr lang="en-US" dirty="0"/>
          </a:p>
        </p:txBody>
      </p:sp>
      <p:pic>
        <p:nvPicPr>
          <p:cNvPr id="4" name="S2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85996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2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dirty="0" smtClean="0"/>
              <a:t>Outpatient Care</a:t>
            </a:r>
          </a:p>
        </p:txBody>
      </p:sp>
      <p:sp>
        <p:nvSpPr>
          <p:cNvPr id="11268" name="Rectangle 3"/>
          <p:cNvSpPr>
            <a:spLocks noGrp="1" noChangeArrowheads="1"/>
          </p:cNvSpPr>
          <p:nvPr>
            <p:ph idx="1"/>
          </p:nvPr>
        </p:nvSpPr>
        <p:spPr/>
        <p:txBody>
          <a:bodyPr/>
          <a:lstStyle/>
          <a:p>
            <a:r>
              <a:rPr lang="en-US" dirty="0" smtClean="0"/>
              <a:t>Traditional outpatient centers in hospitals</a:t>
            </a:r>
          </a:p>
          <a:p>
            <a:r>
              <a:rPr lang="en-US" dirty="0" smtClean="0"/>
              <a:t>Freestanding clinics</a:t>
            </a:r>
          </a:p>
          <a:p>
            <a:r>
              <a:rPr lang="en-US" dirty="0" smtClean="0"/>
              <a:t>Private practice</a:t>
            </a:r>
          </a:p>
          <a:p>
            <a:r>
              <a:rPr lang="en-US" dirty="0" smtClean="0"/>
              <a:t>Comprehensive </a:t>
            </a:r>
            <a:r>
              <a:rPr lang="en-US" dirty="0"/>
              <a:t>Outpatient Rehabilitation </a:t>
            </a:r>
            <a:r>
              <a:rPr lang="en-US" dirty="0" smtClean="0"/>
              <a:t>Facilities (CORFs)</a:t>
            </a:r>
          </a:p>
          <a:p>
            <a:pPr lvl="1"/>
            <a:r>
              <a:rPr lang="en-US" dirty="0" smtClean="0"/>
              <a:t>Provide </a:t>
            </a:r>
            <a:r>
              <a:rPr lang="en-US" dirty="0"/>
              <a:t>coordinated outpatient diagnostic, therapeutic, and restorative services, at a single fixed location, to outpatients for the rehabilitation of injured, disabled or sick </a:t>
            </a:r>
            <a:r>
              <a:rPr lang="en-US" dirty="0" smtClean="0"/>
              <a:t>individuals</a:t>
            </a:r>
          </a:p>
          <a:p>
            <a:pPr lvl="1"/>
            <a:endParaRPr lang="en-US" dirty="0"/>
          </a:p>
        </p:txBody>
      </p:sp>
      <p:pic>
        <p:nvPicPr>
          <p:cNvPr id="2" name="S2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81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026"/>
          <p:cNvSpPr>
            <a:spLocks noGrp="1" noChangeArrowheads="1"/>
          </p:cNvSpPr>
          <p:nvPr>
            <p:ph type="title"/>
          </p:nvPr>
        </p:nvSpPr>
        <p:spPr/>
        <p:txBody>
          <a:bodyPr/>
          <a:lstStyle/>
          <a:p>
            <a:r>
              <a:rPr lang="en-US" smtClean="0"/>
              <a:t>Home Health Care</a:t>
            </a:r>
          </a:p>
        </p:txBody>
      </p:sp>
      <p:sp>
        <p:nvSpPr>
          <p:cNvPr id="12292" name="Rectangle 1027"/>
          <p:cNvSpPr>
            <a:spLocks noGrp="1" noChangeArrowheads="1"/>
          </p:cNvSpPr>
          <p:nvPr>
            <p:ph idx="1"/>
          </p:nvPr>
        </p:nvSpPr>
        <p:spPr/>
        <p:txBody>
          <a:bodyPr/>
          <a:lstStyle/>
          <a:p>
            <a:r>
              <a:rPr lang="en-US" dirty="0" smtClean="0"/>
              <a:t>Need to be homebound</a:t>
            </a:r>
          </a:p>
          <a:p>
            <a:pPr lvl="1"/>
            <a:r>
              <a:rPr lang="en-US" dirty="0" smtClean="0"/>
              <a:t>Pt has a condition, due to an illness or injury, that </a:t>
            </a:r>
            <a:r>
              <a:rPr lang="en-US" dirty="0"/>
              <a:t>restricts the individual's ability to leave the home except with the assistance of another individual or </a:t>
            </a:r>
            <a:r>
              <a:rPr lang="en-US" dirty="0" smtClean="0"/>
              <a:t>a </a:t>
            </a:r>
            <a:r>
              <a:rPr lang="en-US" dirty="0"/>
              <a:t>supportive </a:t>
            </a:r>
            <a:r>
              <a:rPr lang="en-US" dirty="0" smtClean="0"/>
              <a:t>device</a:t>
            </a:r>
          </a:p>
          <a:p>
            <a:pPr lvl="1"/>
            <a:r>
              <a:rPr lang="en-US" dirty="0" smtClean="0"/>
              <a:t>Leaving home is medically contraindicated</a:t>
            </a:r>
          </a:p>
          <a:p>
            <a:r>
              <a:rPr lang="en-US" dirty="0" smtClean="0"/>
              <a:t>Doctor’s referral (updated every 60 days)</a:t>
            </a:r>
          </a:p>
          <a:p>
            <a:pPr lvl="1"/>
            <a:r>
              <a:rPr lang="en-US" dirty="0" smtClean="0"/>
              <a:t>Verbal order from MD prior to the initial PT evaluation</a:t>
            </a:r>
          </a:p>
          <a:p>
            <a:r>
              <a:rPr lang="en-US" dirty="0" smtClean="0"/>
              <a:t>Needs skilled care</a:t>
            </a:r>
          </a:p>
          <a:p>
            <a:r>
              <a:rPr lang="en-US" dirty="0" smtClean="0"/>
              <a:t>Has to make progress</a:t>
            </a:r>
          </a:p>
        </p:txBody>
      </p:sp>
      <p:pic>
        <p:nvPicPr>
          <p:cNvPr id="2" name="S2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39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en-US" dirty="0" smtClean="0"/>
              <a:t>Risk factors </a:t>
            </a:r>
            <a:r>
              <a:rPr lang="en-US" dirty="0"/>
              <a:t>for medical adverse events among home </a:t>
            </a:r>
            <a:r>
              <a:rPr lang="en-US" dirty="0" smtClean="0"/>
              <a:t>care </a:t>
            </a:r>
            <a:r>
              <a:rPr lang="en-US" dirty="0"/>
              <a:t>recipients </a:t>
            </a:r>
          </a:p>
        </p:txBody>
      </p:sp>
      <p:sp>
        <p:nvSpPr>
          <p:cNvPr id="3" name="Content Placeholder 2"/>
          <p:cNvSpPr>
            <a:spLocks noGrp="1"/>
          </p:cNvSpPr>
          <p:nvPr>
            <p:ph idx="1"/>
          </p:nvPr>
        </p:nvSpPr>
        <p:spPr/>
        <p:txBody>
          <a:bodyPr/>
          <a:lstStyle/>
          <a:p>
            <a:r>
              <a:rPr lang="en-US" dirty="0" smtClean="0"/>
              <a:t>Addressing these risk factors can reduce readmission to hospital</a:t>
            </a:r>
            <a:endParaRPr lang="en-US" dirty="0"/>
          </a:p>
        </p:txBody>
      </p:sp>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960" y="2590800"/>
            <a:ext cx="772604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S2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729980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2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assignments</a:t>
            </a:r>
            <a:endParaRPr lang="en-US" dirty="0"/>
          </a:p>
        </p:txBody>
      </p:sp>
      <p:sp>
        <p:nvSpPr>
          <p:cNvPr id="3" name="Content Placeholder 2"/>
          <p:cNvSpPr>
            <a:spLocks noGrp="1"/>
          </p:cNvSpPr>
          <p:nvPr>
            <p:ph idx="1"/>
          </p:nvPr>
        </p:nvSpPr>
        <p:spPr/>
        <p:txBody>
          <a:bodyPr/>
          <a:lstStyle/>
          <a:p>
            <a:r>
              <a:rPr lang="en-US" dirty="0" err="1" smtClean="0"/>
              <a:t>Guccione</a:t>
            </a:r>
            <a:r>
              <a:rPr lang="en-US" dirty="0" smtClean="0"/>
              <a:t> 2012. Chapter 26, Chapter 25</a:t>
            </a:r>
            <a:endParaRPr lang="en-US" dirty="0"/>
          </a:p>
        </p:txBody>
      </p:sp>
    </p:spTree>
    <p:extLst>
      <p:ext uri="{BB962C8B-B14F-4D97-AF65-F5344CB8AC3E}">
        <p14:creationId xmlns:p14="http://schemas.microsoft.com/office/powerpoint/2010/main" val="33570781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Home Environments</a:t>
            </a:r>
          </a:p>
        </p:txBody>
      </p:sp>
      <p:sp>
        <p:nvSpPr>
          <p:cNvPr id="13316" name="Rectangle 3"/>
          <p:cNvSpPr>
            <a:spLocks noGrp="1" noChangeArrowheads="1"/>
          </p:cNvSpPr>
          <p:nvPr>
            <p:ph idx="1"/>
          </p:nvPr>
        </p:nvSpPr>
        <p:spPr/>
        <p:txBody>
          <a:bodyPr>
            <a:normAutofit fontScale="92500"/>
          </a:bodyPr>
          <a:lstStyle/>
          <a:p>
            <a:r>
              <a:rPr lang="en-US" sz="3200" smtClean="0"/>
              <a:t>Continuing Care Retirement Communities</a:t>
            </a:r>
          </a:p>
          <a:p>
            <a:pPr lvl="1"/>
            <a:r>
              <a:rPr lang="en-US" smtClean="0"/>
              <a:t>Also called Congregate-care communities (age in place)</a:t>
            </a:r>
          </a:p>
          <a:p>
            <a:pPr lvl="1"/>
            <a:r>
              <a:rPr lang="en-US" smtClean="0"/>
              <a:t>Independent Living</a:t>
            </a:r>
          </a:p>
          <a:p>
            <a:pPr lvl="1"/>
            <a:r>
              <a:rPr lang="en-US" smtClean="0"/>
              <a:t>Assisted Living</a:t>
            </a:r>
          </a:p>
          <a:p>
            <a:pPr lvl="1"/>
            <a:r>
              <a:rPr lang="en-US" smtClean="0"/>
              <a:t>SNF/ECF</a:t>
            </a:r>
          </a:p>
          <a:p>
            <a:r>
              <a:rPr lang="en-US" sz="3200" smtClean="0"/>
              <a:t>Retirement Communities</a:t>
            </a:r>
          </a:p>
          <a:p>
            <a:pPr lvl="1"/>
            <a:r>
              <a:rPr lang="en-US" smtClean="0"/>
              <a:t>Apartment/Co-Ops</a:t>
            </a:r>
          </a:p>
          <a:p>
            <a:pPr lvl="1"/>
            <a:r>
              <a:rPr lang="en-US" smtClean="0"/>
              <a:t>Have access to some services (meals, laundry etc)</a:t>
            </a:r>
          </a:p>
          <a:p>
            <a:pPr lvl="1"/>
            <a:r>
              <a:rPr lang="en-US" smtClean="0"/>
              <a:t>Rent/Lease</a:t>
            </a:r>
          </a:p>
          <a:p>
            <a:r>
              <a:rPr lang="en-US" sz="3200" smtClean="0"/>
              <a:t>Independent Living</a:t>
            </a:r>
          </a:p>
          <a:p>
            <a:pPr lvl="1"/>
            <a:r>
              <a:rPr lang="en-US" smtClean="0"/>
              <a:t>House/Apartment/Condo</a:t>
            </a:r>
          </a:p>
          <a:p>
            <a:endParaRPr lang="en-US" sz="3200" smtClean="0"/>
          </a:p>
          <a:p>
            <a:endParaRPr lang="en-US" sz="3200" dirty="0" smtClean="0"/>
          </a:p>
        </p:txBody>
      </p:sp>
      <p:sp>
        <p:nvSpPr>
          <p:cNvPr id="6"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dirty="0" smtClean="0">
                <a:latin typeface="Calibri" pitchFamily="34" charset="0"/>
              </a:rPr>
              <a:t>J. Blackwood</a:t>
            </a:r>
            <a:endParaRPr lang="en-US" sz="1600" dirty="0">
              <a:latin typeface="Calibri" pitchFamily="34" charset="0"/>
            </a:endParaRPr>
          </a:p>
        </p:txBody>
      </p:sp>
      <p:pic>
        <p:nvPicPr>
          <p:cNvPr id="2" name="S3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6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smtClean="0"/>
              <a:t>In Home Services</a:t>
            </a:r>
          </a:p>
        </p:txBody>
      </p:sp>
      <p:sp>
        <p:nvSpPr>
          <p:cNvPr id="14340" name="Rectangle 3"/>
          <p:cNvSpPr>
            <a:spLocks noGrp="1" noChangeArrowheads="1"/>
          </p:cNvSpPr>
          <p:nvPr>
            <p:ph type="body" idx="1"/>
          </p:nvPr>
        </p:nvSpPr>
        <p:spPr/>
        <p:txBody>
          <a:bodyPr>
            <a:normAutofit fontScale="92500" lnSpcReduction="20000"/>
          </a:bodyPr>
          <a:lstStyle/>
          <a:p>
            <a:r>
              <a:rPr lang="en-US" dirty="0" smtClean="0"/>
              <a:t>Meals on Wheels</a:t>
            </a:r>
          </a:p>
          <a:p>
            <a:r>
              <a:rPr lang="en-US" dirty="0" smtClean="0"/>
              <a:t>Caregivers</a:t>
            </a:r>
          </a:p>
          <a:p>
            <a:r>
              <a:rPr lang="en-US" dirty="0" smtClean="0"/>
              <a:t>Maid Service/ADL assist</a:t>
            </a:r>
          </a:p>
          <a:p>
            <a:r>
              <a:rPr lang="en-US" dirty="0" smtClean="0"/>
              <a:t>Telephone Checks (Telemedicine/Telephony)</a:t>
            </a:r>
          </a:p>
          <a:p>
            <a:r>
              <a:rPr lang="en-US" dirty="0" smtClean="0"/>
              <a:t>Lifeline or other emergency response call button service (especially if </a:t>
            </a:r>
            <a:r>
              <a:rPr lang="en-US" dirty="0" smtClean="0">
                <a:solidFill>
                  <a:srgbClr val="FF0000"/>
                </a:solidFill>
              </a:rPr>
              <a:t>unable to rise from floor</a:t>
            </a:r>
            <a:r>
              <a:rPr lang="en-US" dirty="0" smtClean="0"/>
              <a:t>)</a:t>
            </a:r>
          </a:p>
        </p:txBody>
      </p:sp>
      <p:sp>
        <p:nvSpPr>
          <p:cNvPr id="5" name="Text Placeholder 4"/>
          <p:cNvSpPr>
            <a:spLocks noGrp="1"/>
          </p:cNvSpPr>
          <p:nvPr>
            <p:ph type="body" idx="2"/>
          </p:nvPr>
        </p:nvSpPr>
        <p:spPr/>
        <p:txBody>
          <a:bodyPr/>
          <a:lstStyle/>
          <a:p>
            <a:r>
              <a:rPr lang="en-US" dirty="0" smtClean="0"/>
              <a:t>Visits</a:t>
            </a:r>
          </a:p>
          <a:p>
            <a:r>
              <a:rPr lang="en-US" dirty="0" smtClean="0"/>
              <a:t>Home </a:t>
            </a:r>
            <a:r>
              <a:rPr lang="en-US" dirty="0"/>
              <a:t>Health Services</a:t>
            </a:r>
          </a:p>
          <a:p>
            <a:r>
              <a:rPr lang="en-US" dirty="0"/>
              <a:t>Geriatric Care Managers</a:t>
            </a:r>
          </a:p>
          <a:p>
            <a:pPr lvl="1">
              <a:spcBef>
                <a:spcPts val="600"/>
              </a:spcBef>
            </a:pPr>
            <a:r>
              <a:rPr lang="en-US" dirty="0"/>
              <a:t>Most based on what patient can afford</a:t>
            </a:r>
          </a:p>
          <a:p>
            <a:pPr lvl="1">
              <a:spcBef>
                <a:spcPts val="600"/>
              </a:spcBef>
            </a:pPr>
            <a:r>
              <a:rPr lang="en-US" dirty="0"/>
              <a:t>Contact area hospital social work department or area office on aging</a:t>
            </a:r>
          </a:p>
          <a:p>
            <a:endParaRPr lang="en-US" dirty="0"/>
          </a:p>
        </p:txBody>
      </p:sp>
      <p:sp>
        <p:nvSpPr>
          <p:cNvPr id="4" name="Slide Number Placeholder 5"/>
          <p:cNvSpPr txBox="1">
            <a:spLocks/>
          </p:cNvSpPr>
          <p:nvPr/>
        </p:nvSpPr>
        <p:spPr>
          <a:xfrm>
            <a:off x="4572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dirty="0" smtClean="0">
                <a:latin typeface="Calibri" pitchFamily="34" charset="0"/>
              </a:rPr>
              <a:t>J. Blackwood</a:t>
            </a:r>
            <a:endParaRPr lang="en-US" sz="1600" dirty="0">
              <a:latin typeface="Calibri" pitchFamily="34" charset="0"/>
            </a:endParaRPr>
          </a:p>
        </p:txBody>
      </p:sp>
      <p:pic>
        <p:nvPicPr>
          <p:cNvPr id="2" name="S3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0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Community Based Services</a:t>
            </a:r>
          </a:p>
        </p:txBody>
      </p:sp>
      <p:sp>
        <p:nvSpPr>
          <p:cNvPr id="15364" name="Rectangle 3"/>
          <p:cNvSpPr>
            <a:spLocks noGrp="1" noChangeArrowheads="1"/>
          </p:cNvSpPr>
          <p:nvPr>
            <p:ph idx="1"/>
          </p:nvPr>
        </p:nvSpPr>
        <p:spPr/>
        <p:txBody>
          <a:bodyPr/>
          <a:lstStyle/>
          <a:p>
            <a:pPr eaLnBrk="1" hangingPunct="1"/>
            <a:r>
              <a:rPr lang="en-US" dirty="0" smtClean="0"/>
              <a:t>Senior Centers</a:t>
            </a:r>
          </a:p>
          <a:p>
            <a:pPr eaLnBrk="1" hangingPunct="1"/>
            <a:r>
              <a:rPr lang="en-US" dirty="0" smtClean="0"/>
              <a:t>Congregate Meals</a:t>
            </a:r>
          </a:p>
          <a:p>
            <a:pPr lvl="1" eaLnBrk="1" hangingPunct="1"/>
            <a:r>
              <a:rPr lang="en-US" dirty="0" smtClean="0"/>
              <a:t>Older Americans Act of 2003; over 4000 programs</a:t>
            </a:r>
          </a:p>
          <a:p>
            <a:pPr eaLnBrk="1" hangingPunct="1"/>
            <a:r>
              <a:rPr lang="en-US" dirty="0" smtClean="0"/>
              <a:t>Adult Day Care</a:t>
            </a:r>
          </a:p>
          <a:p>
            <a:pPr lvl="1" eaLnBrk="1" hangingPunct="1"/>
            <a:r>
              <a:rPr lang="en-US" dirty="0" smtClean="0"/>
              <a:t>Supervised &amp; programmed $40- $60/day</a:t>
            </a:r>
          </a:p>
          <a:p>
            <a:pPr eaLnBrk="1" hangingPunct="1"/>
            <a:r>
              <a:rPr lang="en-US" dirty="0" smtClean="0"/>
              <a:t>Respite Care</a:t>
            </a:r>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3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3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Senior Centers</a:t>
            </a:r>
          </a:p>
        </p:txBody>
      </p:sp>
      <p:sp>
        <p:nvSpPr>
          <p:cNvPr id="16387" name="Content Placeholder 2"/>
          <p:cNvSpPr>
            <a:spLocks noGrp="1"/>
          </p:cNvSpPr>
          <p:nvPr>
            <p:ph idx="1"/>
          </p:nvPr>
        </p:nvSpPr>
        <p:spPr/>
        <p:txBody>
          <a:bodyPr/>
          <a:lstStyle/>
          <a:p>
            <a:r>
              <a:rPr lang="en-US" dirty="0" smtClean="0"/>
              <a:t>Funding through the Older Americans Act of 1965 (federal legislation)</a:t>
            </a:r>
          </a:p>
          <a:p>
            <a:r>
              <a:rPr lang="en-US" dirty="0" smtClean="0"/>
              <a:t>Funding distributed based on Areas on Aging</a:t>
            </a:r>
          </a:p>
          <a:p>
            <a:pPr lvl="1"/>
            <a:r>
              <a:rPr lang="en-US" dirty="0" smtClean="0"/>
              <a:t>Transportation services: 27.5 million rides</a:t>
            </a:r>
          </a:p>
          <a:p>
            <a:pPr lvl="1"/>
            <a:r>
              <a:rPr lang="en-US" dirty="0" smtClean="0"/>
              <a:t>Personal Care, Homemaker, and Chore Services: 35 million hours</a:t>
            </a:r>
          </a:p>
          <a:p>
            <a:pPr lvl="1"/>
            <a:r>
              <a:rPr lang="en-US" dirty="0" smtClean="0"/>
              <a:t>Adult Day Care/ Health Services: 10 million hours</a:t>
            </a:r>
          </a:p>
          <a:p>
            <a:pPr lvl="1"/>
            <a:r>
              <a:rPr lang="en-US" dirty="0" smtClean="0"/>
              <a:t>Case management Services: 4 million hours</a:t>
            </a:r>
          </a:p>
          <a:p>
            <a:endParaRPr lang="en-US" dirty="0" smtClean="0"/>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3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2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1026"/>
          <p:cNvSpPr>
            <a:spLocks noGrp="1" noChangeArrowheads="1"/>
          </p:cNvSpPr>
          <p:nvPr>
            <p:ph type="title"/>
          </p:nvPr>
        </p:nvSpPr>
        <p:spPr/>
        <p:txBody>
          <a:bodyPr/>
          <a:lstStyle/>
          <a:p>
            <a:r>
              <a:rPr lang="en-US" dirty="0" smtClean="0"/>
              <a:t>Congregate Meals Programs</a:t>
            </a:r>
          </a:p>
        </p:txBody>
      </p:sp>
      <p:sp>
        <p:nvSpPr>
          <p:cNvPr id="17412" name="Rectangle 1027"/>
          <p:cNvSpPr>
            <a:spLocks noGrp="1" noChangeArrowheads="1"/>
          </p:cNvSpPr>
          <p:nvPr>
            <p:ph idx="1"/>
          </p:nvPr>
        </p:nvSpPr>
        <p:spPr/>
        <p:txBody>
          <a:bodyPr/>
          <a:lstStyle/>
          <a:p>
            <a:r>
              <a:rPr lang="en-US" dirty="0" smtClean="0"/>
              <a:t>In 2006: $385million dollars spent on meals</a:t>
            </a:r>
          </a:p>
          <a:p>
            <a:r>
              <a:rPr lang="en-US" dirty="0" smtClean="0"/>
              <a:t>Mostly in poorer urban areas</a:t>
            </a:r>
          </a:p>
          <a:p>
            <a:r>
              <a:rPr lang="en-US" dirty="0" smtClean="0"/>
              <a:t>Participation good due to: affordable meal, social interaction &amp; stimulation, community involvement, supplementing diet. </a:t>
            </a:r>
          </a:p>
          <a:p>
            <a:r>
              <a:rPr lang="en-US" dirty="0" smtClean="0"/>
              <a:t>58% of participants receive ½ or more of their daily food intake from meal and 11% did not have enough money or food stamps to buy food. </a:t>
            </a:r>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3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32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026"/>
          <p:cNvSpPr>
            <a:spLocks noGrp="1" noChangeArrowheads="1"/>
          </p:cNvSpPr>
          <p:nvPr>
            <p:ph type="title"/>
          </p:nvPr>
        </p:nvSpPr>
        <p:spPr/>
        <p:txBody>
          <a:bodyPr/>
          <a:lstStyle/>
          <a:p>
            <a:r>
              <a:rPr lang="en-US" dirty="0" smtClean="0"/>
              <a:t>Adult Day Care Centers</a:t>
            </a:r>
          </a:p>
        </p:txBody>
      </p:sp>
      <p:sp>
        <p:nvSpPr>
          <p:cNvPr id="18436" name="Rectangle 1027"/>
          <p:cNvSpPr>
            <a:spLocks noGrp="1" noChangeArrowheads="1"/>
          </p:cNvSpPr>
          <p:nvPr>
            <p:ph idx="1"/>
          </p:nvPr>
        </p:nvSpPr>
        <p:spPr/>
        <p:txBody>
          <a:bodyPr>
            <a:normAutofit fontScale="92500"/>
          </a:bodyPr>
          <a:lstStyle/>
          <a:p>
            <a:r>
              <a:rPr lang="en-US" dirty="0" smtClean="0"/>
              <a:t>Purpose: to enable ill adults to remain at home by providing services to participants and respite care or surrogate care away from caretakers</a:t>
            </a:r>
          </a:p>
          <a:p>
            <a:r>
              <a:rPr lang="en-US" dirty="0" smtClean="0"/>
              <a:t>Mostly in urban areas</a:t>
            </a:r>
          </a:p>
          <a:p>
            <a:r>
              <a:rPr lang="en-US" dirty="0" smtClean="0"/>
              <a:t>Over 3500 today serving 150K daily</a:t>
            </a:r>
          </a:p>
          <a:p>
            <a:r>
              <a:rPr lang="en-US" dirty="0" smtClean="0"/>
              <a:t>3 different models:</a:t>
            </a:r>
          </a:p>
          <a:p>
            <a:pPr lvl="1"/>
            <a:r>
              <a:rPr lang="en-US" dirty="0" smtClean="0"/>
              <a:t>Medical: emphasizes rehab and health services</a:t>
            </a:r>
          </a:p>
          <a:p>
            <a:pPr lvl="1"/>
            <a:r>
              <a:rPr lang="en-US" dirty="0" smtClean="0"/>
              <a:t>Social: stresses nutrition, functional maintenance and recreation</a:t>
            </a:r>
          </a:p>
          <a:p>
            <a:pPr lvl="1"/>
            <a:r>
              <a:rPr lang="en-US" dirty="0" smtClean="0"/>
              <a:t>Specific purpose: disease specific interventions (dementia or mental illness)</a:t>
            </a:r>
          </a:p>
          <a:p>
            <a:pPr lvl="1"/>
            <a:endParaRPr lang="en-US" dirty="0" smtClean="0"/>
          </a:p>
          <a:p>
            <a:endParaRPr lang="en-US" dirty="0" smtClean="0"/>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3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65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r>
              <a:rPr lang="en-US" dirty="0" smtClean="0"/>
              <a:t>Respite Care</a:t>
            </a:r>
          </a:p>
        </p:txBody>
      </p:sp>
      <p:sp>
        <p:nvSpPr>
          <p:cNvPr id="19460" name="Rectangle 3"/>
          <p:cNvSpPr>
            <a:spLocks noGrp="1" noChangeArrowheads="1"/>
          </p:cNvSpPr>
          <p:nvPr>
            <p:ph idx="1"/>
          </p:nvPr>
        </p:nvSpPr>
        <p:spPr/>
        <p:txBody>
          <a:bodyPr/>
          <a:lstStyle/>
          <a:p>
            <a:r>
              <a:rPr lang="en-US" dirty="0" smtClean="0"/>
              <a:t>Short term (few days to weeks)</a:t>
            </a:r>
          </a:p>
          <a:p>
            <a:r>
              <a:rPr lang="en-US" dirty="0" smtClean="0"/>
              <a:t>Allows for caregivers to get a break and potentially </a:t>
            </a:r>
            <a:r>
              <a:rPr lang="en-US" dirty="0" err="1" smtClean="0"/>
              <a:t>pt</a:t>
            </a:r>
            <a:r>
              <a:rPr lang="en-US" dirty="0" smtClean="0"/>
              <a:t> to remain in familiar and least restrictive environment</a:t>
            </a:r>
          </a:p>
          <a:p>
            <a:r>
              <a:rPr lang="en-US" dirty="0" smtClean="0"/>
              <a:t>Done by: hospitals, nursing homes, religious and nonreligious programs, home health or volunteers.</a:t>
            </a:r>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3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r>
              <a:rPr lang="en-US" dirty="0" smtClean="0"/>
              <a:t>Hospice</a:t>
            </a:r>
          </a:p>
        </p:txBody>
      </p:sp>
      <p:sp>
        <p:nvSpPr>
          <p:cNvPr id="20484" name="Rectangle 3"/>
          <p:cNvSpPr>
            <a:spLocks noGrp="1" noChangeArrowheads="1"/>
          </p:cNvSpPr>
          <p:nvPr>
            <p:ph idx="1"/>
          </p:nvPr>
        </p:nvSpPr>
        <p:spPr/>
        <p:txBody>
          <a:bodyPr/>
          <a:lstStyle/>
          <a:p>
            <a:r>
              <a:rPr lang="en-US" dirty="0" smtClean="0"/>
              <a:t>Terminally ill </a:t>
            </a:r>
            <a:r>
              <a:rPr lang="en-US" dirty="0" err="1" smtClean="0"/>
              <a:t>pts</a:t>
            </a:r>
            <a:r>
              <a:rPr lang="en-US" dirty="0" smtClean="0"/>
              <a:t> either at home or inpatient</a:t>
            </a:r>
          </a:p>
          <a:p>
            <a:r>
              <a:rPr lang="en-US" dirty="0" smtClean="0"/>
              <a:t>&lt; 6 months to live</a:t>
            </a:r>
          </a:p>
          <a:p>
            <a:r>
              <a:rPr lang="en-US" dirty="0" smtClean="0"/>
              <a:t>Medicare covers; no deductibles.</a:t>
            </a:r>
          </a:p>
          <a:p>
            <a:r>
              <a:rPr lang="en-US" dirty="0" smtClean="0"/>
              <a:t>Covers nursing, doctors, drugs, rehabilitation services, homemaker, social services, respite care, counseling, short-term care. </a:t>
            </a:r>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3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3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026"/>
          <p:cNvSpPr>
            <a:spLocks noGrp="1" noChangeArrowheads="1"/>
          </p:cNvSpPr>
          <p:nvPr>
            <p:ph type="title"/>
          </p:nvPr>
        </p:nvSpPr>
        <p:spPr/>
        <p:txBody>
          <a:bodyPr/>
          <a:lstStyle/>
          <a:p>
            <a:pPr eaLnBrk="1" hangingPunct="1"/>
            <a:r>
              <a:rPr lang="en-US" dirty="0" smtClean="0"/>
              <a:t>Palliative Care</a:t>
            </a:r>
          </a:p>
        </p:txBody>
      </p:sp>
      <p:sp>
        <p:nvSpPr>
          <p:cNvPr id="21508" name="Rectangle 1027"/>
          <p:cNvSpPr>
            <a:spLocks noGrp="1" noChangeArrowheads="1"/>
          </p:cNvSpPr>
          <p:nvPr>
            <p:ph idx="1"/>
          </p:nvPr>
        </p:nvSpPr>
        <p:spPr/>
        <p:txBody>
          <a:bodyPr/>
          <a:lstStyle/>
          <a:p>
            <a:pPr eaLnBrk="1" hangingPunct="1"/>
            <a:r>
              <a:rPr lang="en-US" dirty="0" smtClean="0"/>
              <a:t>WHO: “the active total care of patients whose disease is not response to curative treatment”</a:t>
            </a:r>
          </a:p>
          <a:p>
            <a:pPr eaLnBrk="1" hangingPunct="1"/>
            <a:r>
              <a:rPr lang="en-US" dirty="0" smtClean="0"/>
              <a:t>Goals: best quality of life for patient &amp; families</a:t>
            </a:r>
          </a:p>
          <a:p>
            <a:pPr eaLnBrk="1" hangingPunct="1"/>
            <a:r>
              <a:rPr lang="en-US" dirty="0" smtClean="0"/>
              <a:t>PT’s role</a:t>
            </a:r>
          </a:p>
          <a:p>
            <a:pPr lvl="1"/>
            <a:r>
              <a:rPr lang="en-US" dirty="0" smtClean="0"/>
              <a:t>Most </a:t>
            </a:r>
            <a:r>
              <a:rPr lang="en-US" dirty="0"/>
              <a:t>common functional disabilities in patients who received </a:t>
            </a:r>
            <a:r>
              <a:rPr lang="en-US" dirty="0" smtClean="0"/>
              <a:t>PT: deconditioning</a:t>
            </a:r>
            <a:r>
              <a:rPr lang="en-US" dirty="0"/>
              <a:t>, pain, imbalance, and focal </a:t>
            </a:r>
            <a:r>
              <a:rPr lang="en-US" dirty="0" smtClean="0"/>
              <a:t>weakness</a:t>
            </a:r>
          </a:p>
          <a:p>
            <a:pPr lvl="1"/>
            <a:r>
              <a:rPr lang="en-US" dirty="0"/>
              <a:t>PT assessment and utilization were uncommon in this group. </a:t>
            </a:r>
            <a:endParaRPr lang="en-US" dirty="0" smtClean="0"/>
          </a:p>
          <a:p>
            <a:pPr lvl="1"/>
            <a:r>
              <a:rPr lang="en-US" dirty="0" smtClean="0"/>
              <a:t>When </a:t>
            </a:r>
            <a:r>
              <a:rPr lang="en-US" dirty="0"/>
              <a:t>utilized, PT benefited 56% of </a:t>
            </a:r>
            <a:r>
              <a:rPr lang="en-US" dirty="0" smtClean="0"/>
              <a:t>patients (</a:t>
            </a:r>
            <a:r>
              <a:rPr lang="en-US" dirty="0" err="1" smtClean="0"/>
              <a:t>Montagnini</a:t>
            </a:r>
            <a:r>
              <a:rPr lang="en-US" dirty="0" smtClean="0"/>
              <a:t> 2003). </a:t>
            </a:r>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dirty="0" smtClean="0">
                <a:latin typeface="Calibri" pitchFamily="34" charset="0"/>
              </a:rPr>
              <a:t>J. Blackwood</a:t>
            </a:r>
            <a:endParaRPr lang="en-US" sz="1600" dirty="0">
              <a:latin typeface="Calibri" pitchFamily="34" charset="0"/>
            </a:endParaRPr>
          </a:p>
        </p:txBody>
      </p:sp>
      <p:pic>
        <p:nvPicPr>
          <p:cNvPr id="2" name="S3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49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US" smtClean="0"/>
              <a:t>Types of Teams</a:t>
            </a:r>
          </a:p>
        </p:txBody>
      </p:sp>
      <p:sp>
        <p:nvSpPr>
          <p:cNvPr id="23556" name="Rectangle 3"/>
          <p:cNvSpPr>
            <a:spLocks noGrp="1" noChangeArrowheads="1"/>
          </p:cNvSpPr>
          <p:nvPr>
            <p:ph idx="1"/>
          </p:nvPr>
        </p:nvSpPr>
        <p:spPr/>
        <p:txBody>
          <a:bodyPr/>
          <a:lstStyle/>
          <a:p>
            <a:pPr eaLnBrk="1" hangingPunct="1"/>
            <a:r>
              <a:rPr lang="en-US" dirty="0" smtClean="0"/>
              <a:t>Multidisciplinary</a:t>
            </a:r>
          </a:p>
          <a:p>
            <a:pPr eaLnBrk="1" hangingPunct="1"/>
            <a:endParaRPr lang="en-US" dirty="0" smtClean="0"/>
          </a:p>
          <a:p>
            <a:pPr eaLnBrk="1" hangingPunct="1"/>
            <a:r>
              <a:rPr lang="en-US" dirty="0" smtClean="0"/>
              <a:t>Interdisciplinary</a:t>
            </a:r>
          </a:p>
          <a:p>
            <a:pPr eaLnBrk="1" hangingPunct="1"/>
            <a:endParaRPr lang="en-US" dirty="0" smtClean="0"/>
          </a:p>
          <a:p>
            <a:pPr eaLnBrk="1" hangingPunct="1"/>
            <a:r>
              <a:rPr lang="en-US" dirty="0" err="1" smtClean="0"/>
              <a:t>Transdisciplinary</a:t>
            </a:r>
            <a:endParaRPr lang="en-US" dirty="0" smtClean="0"/>
          </a:p>
          <a:p>
            <a:pPr eaLnBrk="1" hangingPunct="1"/>
            <a:endParaRPr lang="en-US" dirty="0" smtClean="0"/>
          </a:p>
          <a:p>
            <a:pPr eaLnBrk="1" hangingPunct="1">
              <a:buFontTx/>
              <a:buNone/>
            </a:pPr>
            <a:r>
              <a:rPr lang="en-US" dirty="0" smtClean="0"/>
              <a:t>*all terms used interchangeably</a:t>
            </a:r>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3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8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smtClean="0"/>
              <a:t>What are we talking about?</a:t>
            </a:r>
          </a:p>
        </p:txBody>
      </p:sp>
      <p:sp>
        <p:nvSpPr>
          <p:cNvPr id="4100" name="Rectangle 3"/>
          <p:cNvSpPr>
            <a:spLocks noGrp="1" noChangeArrowheads="1"/>
          </p:cNvSpPr>
          <p:nvPr>
            <p:ph idx="1"/>
          </p:nvPr>
        </p:nvSpPr>
        <p:spPr/>
        <p:txBody>
          <a:bodyPr/>
          <a:lstStyle/>
          <a:p>
            <a:pPr eaLnBrk="1" hangingPunct="1">
              <a:lnSpc>
                <a:spcPct val="90000"/>
              </a:lnSpc>
            </a:pPr>
            <a:r>
              <a:rPr lang="en-US" sz="3200" dirty="0" smtClean="0"/>
              <a:t>Rehab is a process or journey of sorts.</a:t>
            </a:r>
          </a:p>
          <a:p>
            <a:pPr eaLnBrk="1" hangingPunct="1">
              <a:lnSpc>
                <a:spcPct val="90000"/>
              </a:lnSpc>
            </a:pPr>
            <a:r>
              <a:rPr lang="en-US" sz="3200" dirty="0" smtClean="0"/>
              <a:t>Many different paths </a:t>
            </a:r>
          </a:p>
          <a:p>
            <a:pPr eaLnBrk="1" hangingPunct="1">
              <a:lnSpc>
                <a:spcPct val="90000"/>
              </a:lnSpc>
            </a:pPr>
            <a:r>
              <a:rPr lang="en-US" sz="3200" dirty="0" smtClean="0"/>
              <a:t>Many different people along the way</a:t>
            </a:r>
          </a:p>
          <a:p>
            <a:pPr eaLnBrk="1" hangingPunct="1">
              <a:lnSpc>
                <a:spcPct val="90000"/>
              </a:lnSpc>
            </a:pPr>
            <a:r>
              <a:rPr lang="en-US" sz="3200" dirty="0" smtClean="0"/>
              <a:t>Many different ways to do things along the way </a:t>
            </a:r>
          </a:p>
          <a:p>
            <a:pPr eaLnBrk="1" hangingPunct="1">
              <a:lnSpc>
                <a:spcPct val="90000"/>
              </a:lnSpc>
            </a:pPr>
            <a:r>
              <a:rPr lang="en-US" sz="3200" dirty="0" smtClean="0"/>
              <a:t>Many different destinations </a:t>
            </a:r>
          </a:p>
          <a:p>
            <a:pPr lvl="1" eaLnBrk="1" hangingPunct="1">
              <a:lnSpc>
                <a:spcPct val="90000"/>
              </a:lnSpc>
            </a:pPr>
            <a:r>
              <a:rPr lang="en-US" sz="2800" dirty="0" smtClean="0"/>
              <a:t>What may be thought of the original destination may be changed along the way. </a:t>
            </a:r>
          </a:p>
        </p:txBody>
      </p:sp>
      <p:sp>
        <p:nvSpPr>
          <p:cNvPr id="4098" name="Slide Number Placeholder 5"/>
          <p:cNvSpPr>
            <a:spLocks noGrp="1"/>
          </p:cNvSpPr>
          <p:nvPr>
            <p:ph type="sldNum" sz="quarter" idx="4294967295"/>
          </p:nvPr>
        </p:nvSpPr>
        <p:spPr>
          <a:xfrm>
            <a:off x="7239000" y="61722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r>
              <a:rPr lang="en-US" sz="1800" dirty="0" smtClean="0">
                <a:latin typeface="Calibri" pitchFamily="34" charset="0"/>
              </a:rPr>
              <a:t>J. </a:t>
            </a:r>
            <a:r>
              <a:rPr lang="en-US" sz="1600" dirty="0" smtClean="0">
                <a:latin typeface="Calibri" pitchFamily="34" charset="0"/>
              </a:rPr>
              <a:t>Blackwood</a:t>
            </a:r>
            <a:endParaRPr lang="en-US" sz="1800" dirty="0">
              <a:latin typeface="Calibri" pitchFamily="34" charset="0"/>
            </a:endParaRPr>
          </a:p>
        </p:txBody>
      </p:sp>
      <p:pic>
        <p:nvPicPr>
          <p:cNvPr id="2" name="S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4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r>
              <a:rPr lang="en-US" dirty="0" smtClean="0"/>
              <a:t>Case Managers</a:t>
            </a:r>
          </a:p>
        </p:txBody>
      </p:sp>
      <p:sp>
        <p:nvSpPr>
          <p:cNvPr id="24580" name="Rectangle 3"/>
          <p:cNvSpPr>
            <a:spLocks noGrp="1" noChangeArrowheads="1"/>
          </p:cNvSpPr>
          <p:nvPr>
            <p:ph idx="1"/>
          </p:nvPr>
        </p:nvSpPr>
        <p:spPr/>
        <p:txBody>
          <a:bodyPr/>
          <a:lstStyle/>
          <a:p>
            <a:r>
              <a:rPr lang="en-US" sz="3200" dirty="0" smtClean="0"/>
              <a:t>What do they do?</a:t>
            </a:r>
          </a:p>
          <a:p>
            <a:pPr lvl="1"/>
            <a:r>
              <a:rPr lang="en-US" sz="2800" dirty="0" smtClean="0"/>
              <a:t>Based on the assumption that persons with complex medical conditions need help navigating the healthcare system</a:t>
            </a:r>
          </a:p>
          <a:p>
            <a:pPr lvl="1"/>
            <a:r>
              <a:rPr lang="en-US" sz="2800" dirty="0" smtClean="0"/>
              <a:t>Coordinate decisions regarding case management (stops duplication of services)</a:t>
            </a:r>
          </a:p>
          <a:p>
            <a:pPr lvl="1"/>
            <a:r>
              <a:rPr lang="en-US" sz="2800" dirty="0" smtClean="0"/>
              <a:t>No single health care professional can do all things for one pt.</a:t>
            </a:r>
          </a:p>
          <a:p>
            <a:pPr lvl="1"/>
            <a:r>
              <a:rPr lang="en-US" sz="2800" dirty="0" smtClean="0"/>
              <a:t>Who: nurses, SW, CNPs, others (PTs or OTs)</a:t>
            </a:r>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4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7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r>
              <a:rPr lang="en-US" smtClean="0"/>
              <a:t>Basic Principles of Rehab for Older Adults</a:t>
            </a:r>
            <a:endParaRPr lang="en-US" dirty="0" smtClean="0"/>
          </a:p>
        </p:txBody>
      </p:sp>
      <p:sp>
        <p:nvSpPr>
          <p:cNvPr id="26628" name="Rectangle 3"/>
          <p:cNvSpPr>
            <a:spLocks noGrp="1" noChangeArrowheads="1"/>
          </p:cNvSpPr>
          <p:nvPr>
            <p:ph idx="1"/>
          </p:nvPr>
        </p:nvSpPr>
        <p:spPr/>
        <p:txBody>
          <a:bodyPr/>
          <a:lstStyle/>
          <a:p>
            <a:r>
              <a:rPr lang="en-US" smtClean="0"/>
              <a:t>Use client-centered focus: realistic goals/individual focus</a:t>
            </a:r>
          </a:p>
          <a:p>
            <a:r>
              <a:rPr lang="en-US" smtClean="0"/>
              <a:t>Include family &amp; caregivers as able</a:t>
            </a:r>
          </a:p>
          <a:p>
            <a:r>
              <a:rPr lang="en-US" smtClean="0"/>
              <a:t>Address impairments as they relate to functional limitations &amp; disability</a:t>
            </a:r>
          </a:p>
          <a:p>
            <a:r>
              <a:rPr lang="en-US" smtClean="0"/>
              <a:t>Address wellness &amp; health promotion</a:t>
            </a:r>
          </a:p>
          <a:p>
            <a:r>
              <a:rPr lang="en-US" smtClean="0"/>
              <a:t>Emphasize optimal functional independence</a:t>
            </a:r>
          </a:p>
          <a:p>
            <a:r>
              <a:rPr lang="en-US" smtClean="0"/>
              <a:t>Consider variability between patients</a:t>
            </a:r>
          </a:p>
          <a:p>
            <a:r>
              <a:rPr lang="en-US" smtClean="0"/>
              <a:t>Consider how lifestyle/environment plays a role</a:t>
            </a:r>
            <a:endParaRPr lang="en-US" dirty="0" smtClean="0"/>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4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45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r>
              <a:rPr lang="en-US" dirty="0" smtClean="0"/>
              <a:t>Rehab goals must be </a:t>
            </a:r>
          </a:p>
        </p:txBody>
      </p:sp>
      <p:sp>
        <p:nvSpPr>
          <p:cNvPr id="27652" name="Rectangle 3"/>
          <p:cNvSpPr>
            <a:spLocks noGrp="1" noChangeArrowheads="1"/>
          </p:cNvSpPr>
          <p:nvPr>
            <p:ph idx="1"/>
          </p:nvPr>
        </p:nvSpPr>
        <p:spPr/>
        <p:txBody>
          <a:bodyPr/>
          <a:lstStyle/>
          <a:p>
            <a:pPr eaLnBrk="1" hangingPunct="1"/>
            <a:r>
              <a:rPr lang="en-US" dirty="0" smtClean="0"/>
              <a:t>Meaningful: to both the patient and problem</a:t>
            </a:r>
          </a:p>
          <a:p>
            <a:pPr eaLnBrk="1" hangingPunct="1"/>
            <a:r>
              <a:rPr lang="en-US" dirty="0" smtClean="0"/>
              <a:t>Individualized</a:t>
            </a:r>
          </a:p>
          <a:p>
            <a:pPr eaLnBrk="1" hangingPunct="1"/>
            <a:r>
              <a:rPr lang="en-US" dirty="0" smtClean="0"/>
              <a:t>Mutually agreed upon</a:t>
            </a:r>
          </a:p>
          <a:p>
            <a:pPr eaLnBrk="1" hangingPunct="1"/>
            <a:r>
              <a:rPr lang="en-US" dirty="0" smtClean="0"/>
              <a:t>Clearly communicated</a:t>
            </a:r>
          </a:p>
          <a:p>
            <a:pPr eaLnBrk="1" hangingPunct="1"/>
            <a:r>
              <a:rPr lang="en-US" dirty="0" smtClean="0"/>
              <a:t>Realistic: achievable</a:t>
            </a:r>
          </a:p>
          <a:p>
            <a:pPr lvl="1"/>
            <a:r>
              <a:rPr lang="en-US" dirty="0" smtClean="0"/>
              <a:t>Refocus on </a:t>
            </a:r>
            <a:r>
              <a:rPr lang="en-US" dirty="0" smtClean="0">
                <a:solidFill>
                  <a:srgbClr val="FF0000"/>
                </a:solidFill>
                <a:effectLst>
                  <a:outerShdw blurRad="38100" dist="38100" dir="2700000" algn="tl">
                    <a:srgbClr val="000000">
                      <a:alpha val="43137"/>
                    </a:srgbClr>
                  </a:outerShdw>
                </a:effectLst>
              </a:rPr>
              <a:t>short term goal </a:t>
            </a:r>
            <a:r>
              <a:rPr lang="en-US" dirty="0" smtClean="0"/>
              <a:t>if patients have unrealistic goals.  With time, the patient may realize his/her limitations.</a:t>
            </a:r>
          </a:p>
          <a:p>
            <a:pPr eaLnBrk="1" hangingPunct="1"/>
            <a:r>
              <a:rPr lang="en-US" dirty="0" smtClean="0"/>
              <a:t>Measurable: use outcomes measures!</a:t>
            </a:r>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4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24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Goals of community reintegration: criteria for community mobility</a:t>
            </a:r>
            <a:endParaRPr lang="en-US" dirty="0"/>
          </a:p>
        </p:txBody>
      </p:sp>
      <p:sp>
        <p:nvSpPr>
          <p:cNvPr id="3" name="Content Placeholder 2"/>
          <p:cNvSpPr>
            <a:spLocks noGrp="1"/>
          </p:cNvSpPr>
          <p:nvPr>
            <p:ph idx="1"/>
          </p:nvPr>
        </p:nvSpPr>
        <p:spPr/>
        <p:txBody>
          <a:bodyPr>
            <a:normAutofit fontScale="92500" lnSpcReduction="10000"/>
          </a:bodyPr>
          <a:lstStyle/>
          <a:p>
            <a:r>
              <a:rPr lang="en-US" sz="3200" dirty="0" smtClean="0">
                <a:solidFill>
                  <a:srgbClr val="FF0000"/>
                </a:solidFill>
                <a:effectLst>
                  <a:outerShdw blurRad="38100" dist="38100" dir="2700000" algn="tl">
                    <a:srgbClr val="000000">
                      <a:alpha val="43137"/>
                    </a:srgbClr>
                  </a:outerShdw>
                </a:effectLst>
              </a:rPr>
              <a:t>Use Shumway-Cook’s required tasks of community-dwelling older adults to set goals</a:t>
            </a:r>
          </a:p>
          <a:p>
            <a:pPr lvl="1">
              <a:spcBef>
                <a:spcPts val="600"/>
              </a:spcBef>
            </a:pPr>
            <a:r>
              <a:rPr lang="en-US" sz="3000" dirty="0" smtClean="0"/>
              <a:t>Walked a minimum of 1000 feet per errand (often making 2 to 3 separate trips at a time)</a:t>
            </a:r>
          </a:p>
          <a:p>
            <a:pPr lvl="1">
              <a:spcBef>
                <a:spcPts val="600"/>
              </a:spcBef>
            </a:pPr>
            <a:r>
              <a:rPr lang="en-US" sz="3000" dirty="0" smtClean="0"/>
              <a:t>Carried packages ~ 6.7 pounds while walking</a:t>
            </a:r>
          </a:p>
          <a:p>
            <a:pPr lvl="1">
              <a:spcBef>
                <a:spcPts val="600"/>
              </a:spcBef>
            </a:pPr>
            <a:r>
              <a:rPr lang="en-US" sz="3000" dirty="0" smtClean="0"/>
              <a:t>Frequently encountered stairs, curbs, and slopes</a:t>
            </a:r>
          </a:p>
          <a:p>
            <a:pPr lvl="1">
              <a:spcBef>
                <a:spcPts val="600"/>
              </a:spcBef>
            </a:pPr>
            <a:r>
              <a:rPr lang="en-US" sz="3000" dirty="0" smtClean="0"/>
              <a:t>Engaged in frequent postural transitions (changes in direction, reaching up, looking up, moving backward, etc.)</a:t>
            </a:r>
          </a:p>
          <a:p>
            <a:r>
              <a:rPr lang="en-US" sz="3200" dirty="0" smtClean="0">
                <a:solidFill>
                  <a:srgbClr val="FF0000"/>
                </a:solidFill>
                <a:effectLst>
                  <a:outerShdw blurRad="38100" dist="38100" dir="2700000" algn="tl">
                    <a:srgbClr val="000000">
                      <a:alpha val="43137"/>
                    </a:srgbClr>
                  </a:outerShdw>
                </a:effectLst>
              </a:rPr>
              <a:t>Fall risk assessment</a:t>
            </a:r>
            <a:endParaRPr lang="en-US" sz="3200" dirty="0">
              <a:solidFill>
                <a:srgbClr val="FF0000"/>
              </a:solidFill>
              <a:effectLst>
                <a:outerShdw blurRad="38100" dist="38100" dir="2700000" algn="tl">
                  <a:srgbClr val="000000">
                    <a:alpha val="43137"/>
                  </a:srgbClr>
                </a:outerShdw>
              </a:effectLst>
            </a:endParaRPr>
          </a:p>
        </p:txBody>
      </p:sp>
      <p:pic>
        <p:nvPicPr>
          <p:cNvPr id="4" name="S4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87641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5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5263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pPr indent="0"/>
            <a:r>
              <a:rPr lang="en-US" dirty="0" smtClean="0"/>
              <a:t>Goals for patients with potential for community ambulators upon discharge</a:t>
            </a:r>
            <a:endParaRPr lang="en-US" dirty="0"/>
          </a:p>
        </p:txBody>
      </p:sp>
    </p:spTree>
    <p:extLst>
      <p:ext uri="{BB962C8B-B14F-4D97-AF65-F5344CB8AC3E}">
        <p14:creationId xmlns:p14="http://schemas.microsoft.com/office/powerpoint/2010/main" val="30811309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considering safety for driving…</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00200"/>
            <a:ext cx="8229600" cy="50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831473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r>
              <a:rPr lang="en-US" dirty="0" smtClean="0"/>
              <a:t>Factors to consider with Goal Achievement</a:t>
            </a:r>
          </a:p>
        </p:txBody>
      </p:sp>
      <p:sp>
        <p:nvSpPr>
          <p:cNvPr id="28676" name="Rectangle 3"/>
          <p:cNvSpPr>
            <a:spLocks noGrp="1" noChangeArrowheads="1"/>
          </p:cNvSpPr>
          <p:nvPr>
            <p:ph idx="1"/>
          </p:nvPr>
        </p:nvSpPr>
        <p:spPr/>
        <p:txBody>
          <a:bodyPr/>
          <a:lstStyle/>
          <a:p>
            <a:r>
              <a:rPr lang="en-US" dirty="0" smtClean="0"/>
              <a:t>Age: studies vary with functional outcomes and LOS</a:t>
            </a:r>
          </a:p>
          <a:p>
            <a:r>
              <a:rPr lang="en-US" dirty="0" smtClean="0"/>
              <a:t>Frailty: multiple system impact; results in declining physical function</a:t>
            </a:r>
          </a:p>
          <a:p>
            <a:r>
              <a:rPr lang="en-US" dirty="0" smtClean="0"/>
              <a:t>Motivation</a:t>
            </a:r>
          </a:p>
          <a:p>
            <a:r>
              <a:rPr lang="en-US" dirty="0" smtClean="0"/>
              <a:t>Depression</a:t>
            </a:r>
          </a:p>
          <a:p>
            <a:r>
              <a:rPr lang="en-US" dirty="0" smtClean="0"/>
              <a:t>Cognitive status</a:t>
            </a:r>
          </a:p>
          <a:p>
            <a:pPr lvl="1"/>
            <a:r>
              <a:rPr lang="en-US" dirty="0" smtClean="0"/>
              <a:t>Persons with dementia have the ability to learn motor skills; through implicit pathways.</a:t>
            </a:r>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4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Justification of home care</a:t>
            </a:r>
          </a:p>
        </p:txBody>
      </p:sp>
      <p:sp>
        <p:nvSpPr>
          <p:cNvPr id="3" name="Content Placeholder 2"/>
          <p:cNvSpPr>
            <a:spLocks noGrp="1"/>
          </p:cNvSpPr>
          <p:nvPr>
            <p:ph idx="1"/>
          </p:nvPr>
        </p:nvSpPr>
        <p:spPr/>
        <p:txBody>
          <a:bodyPr/>
          <a:lstStyle/>
          <a:p>
            <a:r>
              <a:rPr lang="en-US" sz="3200" dirty="0" smtClean="0"/>
              <a:t>Discharge vs. not to discharge?</a:t>
            </a:r>
          </a:p>
          <a:p>
            <a:pPr lvl="1"/>
            <a:r>
              <a:rPr lang="en-US" sz="2800" dirty="0" smtClean="0"/>
              <a:t>A patient left home to get a hair cut</a:t>
            </a:r>
          </a:p>
          <a:p>
            <a:pPr lvl="1"/>
            <a:r>
              <a:rPr lang="en-US" sz="2800" dirty="0" smtClean="0"/>
              <a:t>PT A </a:t>
            </a:r>
            <a:r>
              <a:rPr lang="en-US" sz="2800" dirty="0" smtClean="0">
                <a:sym typeface="Wingdings" pitchFamily="2" charset="2"/>
              </a:rPr>
              <a:t> discharge the patient</a:t>
            </a:r>
          </a:p>
          <a:p>
            <a:pPr lvl="1"/>
            <a:r>
              <a:rPr lang="en-US" sz="2800" dirty="0" smtClean="0">
                <a:sym typeface="Wingdings" pitchFamily="2" charset="2"/>
              </a:rPr>
              <a:t>PT B  keep the patient</a:t>
            </a:r>
          </a:p>
          <a:p>
            <a:pPr lvl="1"/>
            <a:r>
              <a:rPr lang="en-US" sz="2800" dirty="0" smtClean="0">
                <a:sym typeface="Wingdings" pitchFamily="2" charset="2"/>
              </a:rPr>
              <a:t>What to do?</a:t>
            </a:r>
          </a:p>
          <a:p>
            <a:endParaRPr lang="en-US" sz="3200" dirty="0" smtClean="0"/>
          </a:p>
          <a:p>
            <a:r>
              <a:rPr lang="en-US" sz="3200" dirty="0" smtClean="0"/>
              <a:t>No </a:t>
            </a:r>
            <a:r>
              <a:rPr lang="en-US" sz="3200" dirty="0"/>
              <a:t>Medicare guideline establishes a prescribed ambulation distance to determine homebound </a:t>
            </a:r>
            <a:r>
              <a:rPr lang="en-US" sz="3200" dirty="0" smtClean="0"/>
              <a:t>status</a:t>
            </a:r>
            <a:endParaRPr lang="en-US" sz="3200" dirty="0"/>
          </a:p>
        </p:txBody>
      </p:sp>
      <p:pic>
        <p:nvPicPr>
          <p:cNvPr id="4" name="S4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352913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53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statements to justify the continuation of home care</a:t>
            </a:r>
            <a:endParaRPr lang="en-US" dirty="0"/>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1752598"/>
            <a:ext cx="8229600" cy="4684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59701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Home exercise program</a:t>
            </a:r>
            <a:endParaRPr lang="en-US" dirty="0"/>
          </a:p>
        </p:txBody>
      </p:sp>
      <p:sp>
        <p:nvSpPr>
          <p:cNvPr id="3" name="Content Placeholder 2"/>
          <p:cNvSpPr>
            <a:spLocks noGrp="1"/>
          </p:cNvSpPr>
          <p:nvPr>
            <p:ph idx="1"/>
          </p:nvPr>
        </p:nvSpPr>
        <p:spPr/>
        <p:txBody>
          <a:bodyPr/>
          <a:lstStyle/>
          <a:p>
            <a:r>
              <a:rPr lang="en-US" dirty="0" smtClean="0"/>
              <a:t>Best practice is to give a patient only two to three exercises for home exercise program to ensure correct form and perhaps compliance</a:t>
            </a:r>
          </a:p>
          <a:p>
            <a:r>
              <a:rPr lang="en-US" dirty="0" smtClean="0"/>
              <a:t>Exercise between sessions may be needed if the patient is seen X2-3 times a week, depending on the goal. </a:t>
            </a:r>
          </a:p>
          <a:p>
            <a:pPr marL="0" indent="0">
              <a:buNone/>
            </a:pPr>
            <a:endParaRPr lang="en-US" dirty="0" smtClean="0"/>
          </a:p>
        </p:txBody>
      </p:sp>
      <p:pic>
        <p:nvPicPr>
          <p:cNvPr id="4" name="S4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064572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9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smtClean="0"/>
              <a:t>Types of health care environments</a:t>
            </a:r>
          </a:p>
        </p:txBody>
      </p:sp>
      <p:sp>
        <p:nvSpPr>
          <p:cNvPr id="5124" name="Rectangle 3"/>
          <p:cNvSpPr>
            <a:spLocks noGrp="1" noChangeArrowheads="1"/>
          </p:cNvSpPr>
          <p:nvPr>
            <p:ph idx="1"/>
          </p:nvPr>
        </p:nvSpPr>
        <p:spPr/>
        <p:txBody>
          <a:bodyPr/>
          <a:lstStyle/>
          <a:p>
            <a:r>
              <a:rPr lang="en-US" dirty="0" smtClean="0"/>
              <a:t>Scope of services within communities vary</a:t>
            </a:r>
          </a:p>
          <a:p>
            <a:r>
              <a:rPr lang="en-US" dirty="0" smtClean="0"/>
              <a:t>Intensity &amp; frequency of services vary </a:t>
            </a:r>
          </a:p>
          <a:p>
            <a:pPr lvl="1"/>
            <a:r>
              <a:rPr lang="en-US" dirty="0" smtClean="0"/>
              <a:t>1x/</a:t>
            </a:r>
            <a:r>
              <a:rPr lang="en-US" dirty="0" err="1" smtClean="0"/>
              <a:t>wk</a:t>
            </a:r>
            <a:r>
              <a:rPr lang="en-US" dirty="0" smtClean="0"/>
              <a:t> to 7x/</a:t>
            </a:r>
            <a:r>
              <a:rPr lang="en-US" dirty="0" err="1" smtClean="0"/>
              <a:t>wk</a:t>
            </a:r>
            <a:endParaRPr lang="en-US" dirty="0" smtClean="0"/>
          </a:p>
          <a:p>
            <a:r>
              <a:rPr lang="en-US" dirty="0" smtClean="0"/>
              <a:t>Reimbursement can affect rehabilitation</a:t>
            </a:r>
          </a:p>
          <a:p>
            <a:endParaRPr lang="en-US" dirty="0" smtClean="0"/>
          </a:p>
          <a:p>
            <a:r>
              <a:rPr lang="en-US" dirty="0" smtClean="0"/>
              <a:t>Challenge to PTs</a:t>
            </a:r>
          </a:p>
          <a:p>
            <a:pPr lvl="1"/>
            <a:r>
              <a:rPr lang="en-US" dirty="0" smtClean="0"/>
              <a:t>deliver effective and efficient health care services regardless of setting. </a:t>
            </a:r>
          </a:p>
        </p:txBody>
      </p:sp>
      <p:sp>
        <p:nvSpPr>
          <p:cNvPr id="5" name="Slide Number Placeholder 5"/>
          <p:cNvSpPr txBox="1">
            <a:spLocks/>
          </p:cNvSpPr>
          <p:nvPr/>
        </p:nvSpPr>
        <p:spPr>
          <a:xfrm>
            <a:off x="7239000" y="61722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dirty="0" smtClean="0">
                <a:latin typeface="Calibri" pitchFamily="34" charset="0"/>
              </a:rPr>
              <a:t>J. Blackwood</a:t>
            </a:r>
            <a:endParaRPr lang="en-US" sz="1600" dirty="0">
              <a:latin typeface="Calibri" pitchFamily="34" charset="0"/>
            </a:endParaRPr>
          </a:p>
        </p:txBody>
      </p:sp>
      <p:pic>
        <p:nvPicPr>
          <p:cNvPr id="2" name="S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9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Home exercise program examples</a:t>
            </a:r>
            <a:endParaRPr lang="en-US" dirty="0"/>
          </a:p>
        </p:txBody>
      </p:sp>
      <p:sp>
        <p:nvSpPr>
          <p:cNvPr id="3" name="Content Placeholder 2"/>
          <p:cNvSpPr>
            <a:spLocks noGrp="1"/>
          </p:cNvSpPr>
          <p:nvPr>
            <p:ph idx="1"/>
          </p:nvPr>
        </p:nvSpPr>
        <p:spPr/>
        <p:txBody>
          <a:bodyPr/>
          <a:lstStyle/>
          <a:p>
            <a:r>
              <a:rPr lang="en-US" sz="3200" dirty="0" smtClean="0"/>
              <a:t>Goal: strengthening; Patient is seen X3 a week</a:t>
            </a:r>
          </a:p>
          <a:p>
            <a:pPr lvl="1">
              <a:spcBef>
                <a:spcPts val="600"/>
              </a:spcBef>
            </a:pPr>
            <a:r>
              <a:rPr lang="en-US" sz="2800" dirty="0" smtClean="0"/>
              <a:t>Space out the physical therapy visits</a:t>
            </a:r>
          </a:p>
          <a:p>
            <a:pPr lvl="1">
              <a:spcBef>
                <a:spcPts val="600"/>
              </a:spcBef>
            </a:pPr>
            <a:r>
              <a:rPr lang="en-US" sz="2800" dirty="0" smtClean="0"/>
              <a:t>Prescribe endurance and/or flexibility exercises between sessions</a:t>
            </a:r>
          </a:p>
          <a:p>
            <a:r>
              <a:rPr lang="en-US" sz="3200" dirty="0" smtClean="0"/>
              <a:t>Intensive home care session</a:t>
            </a:r>
          </a:p>
          <a:p>
            <a:pPr lvl="1">
              <a:spcBef>
                <a:spcPts val="600"/>
              </a:spcBef>
            </a:pPr>
            <a:r>
              <a:rPr lang="en-US" sz="2800" dirty="0" smtClean="0"/>
              <a:t>A physical activity prescription such as a daily walking program, or working on speed or strength, or  task-specific activities on the non-therapy days </a:t>
            </a:r>
          </a:p>
        </p:txBody>
      </p:sp>
      <p:pic>
        <p:nvPicPr>
          <p:cNvPr id="5" name="S5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4009902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64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p:txBody>
          <a:bodyPr/>
          <a:lstStyle/>
          <a:p>
            <a:r>
              <a:rPr lang="en-US" smtClean="0"/>
              <a:t>Client’s caregiver</a:t>
            </a:r>
          </a:p>
        </p:txBody>
      </p:sp>
      <p:sp>
        <p:nvSpPr>
          <p:cNvPr id="30724" name="Rectangle 3"/>
          <p:cNvSpPr>
            <a:spLocks noGrp="1" noChangeArrowheads="1"/>
          </p:cNvSpPr>
          <p:nvPr>
            <p:ph idx="1"/>
          </p:nvPr>
        </p:nvSpPr>
        <p:spPr/>
        <p:txBody>
          <a:bodyPr/>
          <a:lstStyle/>
          <a:p>
            <a:r>
              <a:rPr lang="en-US" smtClean="0"/>
              <a:t>Oftentimes the caregiver to a geriatric client is an older adult (spouse, sibling, relation).</a:t>
            </a:r>
          </a:p>
          <a:p>
            <a:r>
              <a:rPr lang="en-US" smtClean="0"/>
              <a:t>Involve caregivers for home exercise program, especially those with visual or cognitive deficits</a:t>
            </a:r>
          </a:p>
          <a:p>
            <a:r>
              <a:rPr lang="en-US" smtClean="0"/>
              <a:t>PTs must take into consideration the abilities of the person providing care as part of the rehab management plan. </a:t>
            </a:r>
            <a:endParaRPr lang="en-US" dirty="0" smtClean="0"/>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pic>
        <p:nvPicPr>
          <p:cNvPr id="2" name="S5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t>Resources</a:t>
            </a:r>
          </a:p>
        </p:txBody>
      </p:sp>
      <p:sp>
        <p:nvSpPr>
          <p:cNvPr id="22532" name="Rectangle 3"/>
          <p:cNvSpPr>
            <a:spLocks noGrp="1" noChangeArrowheads="1"/>
          </p:cNvSpPr>
          <p:nvPr>
            <p:ph idx="1"/>
          </p:nvPr>
        </p:nvSpPr>
        <p:spPr/>
        <p:txBody>
          <a:bodyPr/>
          <a:lstStyle/>
          <a:p>
            <a:pPr eaLnBrk="1" hangingPunct="1">
              <a:lnSpc>
                <a:spcPct val="90000"/>
              </a:lnSpc>
            </a:pPr>
            <a:r>
              <a:rPr lang="en-US" smtClean="0">
                <a:hlinkClick r:id="rId2"/>
              </a:rPr>
              <a:t>www.aarp.org</a:t>
            </a:r>
            <a:endParaRPr lang="en-US" smtClean="0"/>
          </a:p>
          <a:p>
            <a:pPr eaLnBrk="1" hangingPunct="1">
              <a:lnSpc>
                <a:spcPct val="90000"/>
              </a:lnSpc>
            </a:pPr>
            <a:r>
              <a:rPr lang="en-US" smtClean="0">
                <a:hlinkClick r:id="rId3"/>
              </a:rPr>
              <a:t>http://miseniors.net</a:t>
            </a:r>
            <a:endParaRPr lang="en-US" smtClean="0"/>
          </a:p>
          <a:p>
            <a:pPr eaLnBrk="1" hangingPunct="1">
              <a:lnSpc>
                <a:spcPct val="90000"/>
              </a:lnSpc>
            </a:pPr>
            <a:r>
              <a:rPr lang="en-US" smtClean="0"/>
              <a:t>Any disability organization</a:t>
            </a:r>
          </a:p>
          <a:p>
            <a:pPr lvl="1" eaLnBrk="1" hangingPunct="1">
              <a:lnSpc>
                <a:spcPct val="90000"/>
              </a:lnSpc>
            </a:pPr>
            <a:r>
              <a:rPr lang="en-US" smtClean="0"/>
              <a:t>Diabetes</a:t>
            </a:r>
          </a:p>
          <a:p>
            <a:pPr lvl="1" eaLnBrk="1" hangingPunct="1">
              <a:lnSpc>
                <a:spcPct val="90000"/>
              </a:lnSpc>
            </a:pPr>
            <a:r>
              <a:rPr lang="en-US" smtClean="0"/>
              <a:t>American Heart</a:t>
            </a:r>
          </a:p>
          <a:p>
            <a:pPr lvl="1" eaLnBrk="1" hangingPunct="1">
              <a:lnSpc>
                <a:spcPct val="90000"/>
              </a:lnSpc>
            </a:pPr>
            <a:r>
              <a:rPr lang="en-US" smtClean="0"/>
              <a:t>Parkinsons</a:t>
            </a:r>
          </a:p>
          <a:p>
            <a:pPr lvl="1" eaLnBrk="1" hangingPunct="1">
              <a:lnSpc>
                <a:spcPct val="90000"/>
              </a:lnSpc>
            </a:pPr>
            <a:r>
              <a:rPr lang="en-US" smtClean="0"/>
              <a:t>Alzheimers</a:t>
            </a:r>
          </a:p>
          <a:p>
            <a:pPr lvl="1" eaLnBrk="1" hangingPunct="1">
              <a:lnSpc>
                <a:spcPct val="90000"/>
              </a:lnSpc>
            </a:pPr>
            <a:r>
              <a:rPr lang="en-US" smtClean="0"/>
              <a:t>Cancer Centers</a:t>
            </a:r>
          </a:p>
        </p:txBody>
      </p:sp>
      <p:sp>
        <p:nvSpPr>
          <p:cNvPr id="4" name="Slide Number Placeholder 5"/>
          <p:cNvSpPr txBox="1">
            <a:spLocks/>
          </p:cNvSpPr>
          <p:nvPr/>
        </p:nvSpPr>
        <p:spPr>
          <a:xfrm>
            <a:off x="7239000" y="6319156"/>
            <a:ext cx="1905000" cy="31024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smtClean="0">
                <a:latin typeface="Calibri" pitchFamily="34" charset="0"/>
              </a:rPr>
              <a:t>J. Blackwood</a:t>
            </a:r>
            <a:endParaRPr lang="en-US" sz="1600" dirty="0">
              <a:latin typeface="Calibri" pitchFamily="34" charset="0"/>
            </a:endParaRPr>
          </a:p>
        </p:txBody>
      </p:sp>
    </p:spTree>
    <p:extLst>
      <p:ext uri="{BB962C8B-B14F-4D97-AF65-F5344CB8AC3E}">
        <p14:creationId xmlns:p14="http://schemas.microsoft.com/office/powerpoint/2010/main" val="23260257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737"/>
          <a:stretch/>
        </p:blipFill>
        <p:spPr bwMode="auto">
          <a:xfrm>
            <a:off x="829500" y="1676400"/>
            <a:ext cx="7461250" cy="481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pPr indent="0"/>
            <a:r>
              <a:rPr lang="en-US" dirty="0" smtClean="0"/>
              <a:t>www.medicare.gov/hospitalcompare/search.aspx</a:t>
            </a:r>
            <a:endParaRPr lang="en-US" dirty="0"/>
          </a:p>
        </p:txBody>
      </p:sp>
    </p:spTree>
    <p:extLst>
      <p:ext uri="{BB962C8B-B14F-4D97-AF65-F5344CB8AC3E}">
        <p14:creationId xmlns:p14="http://schemas.microsoft.com/office/powerpoint/2010/main" val="423161639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158"/>
          <a:stretch/>
        </p:blipFill>
        <p:spPr bwMode="auto">
          <a:xfrm>
            <a:off x="838200" y="1554164"/>
            <a:ext cx="7475537" cy="4977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a:lstStyle/>
          <a:p>
            <a:pPr indent="0"/>
            <a:r>
              <a:rPr lang="en-US" dirty="0" smtClean="0"/>
              <a:t>www.medicare.gov/nursinghomecompare/</a:t>
            </a:r>
            <a:endParaRPr lang="en-US" dirty="0"/>
          </a:p>
        </p:txBody>
      </p:sp>
    </p:spTree>
    <p:extLst>
      <p:ext uri="{BB962C8B-B14F-4D97-AF65-F5344CB8AC3E}">
        <p14:creationId xmlns:p14="http://schemas.microsoft.com/office/powerpoint/2010/main" val="24823980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2548"/>
          <a:stretch/>
        </p:blipFill>
        <p:spPr bwMode="auto">
          <a:xfrm>
            <a:off x="797379" y="1676401"/>
            <a:ext cx="75057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a:lstStyle/>
          <a:p>
            <a:pPr indent="0"/>
            <a:r>
              <a:rPr lang="en-US" dirty="0" smtClean="0"/>
              <a:t>www.medicare.gov/homehealthcompare/</a:t>
            </a:r>
            <a:endParaRPr lang="en-US" dirty="0"/>
          </a:p>
        </p:txBody>
      </p:sp>
    </p:spTree>
    <p:extLst>
      <p:ext uri="{BB962C8B-B14F-4D97-AF65-F5344CB8AC3E}">
        <p14:creationId xmlns:p14="http://schemas.microsoft.com/office/powerpoint/2010/main" val="32118737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r>
              <a:rPr lang="en-US" dirty="0" smtClean="0"/>
              <a:t>Acute Hospital Stay</a:t>
            </a:r>
          </a:p>
        </p:txBody>
      </p:sp>
      <p:sp>
        <p:nvSpPr>
          <p:cNvPr id="6148" name="Rectangle 3"/>
          <p:cNvSpPr>
            <a:spLocks noGrp="1" noChangeArrowheads="1"/>
          </p:cNvSpPr>
          <p:nvPr>
            <p:ph idx="1"/>
          </p:nvPr>
        </p:nvSpPr>
        <p:spPr/>
        <p:txBody>
          <a:bodyPr/>
          <a:lstStyle/>
          <a:p>
            <a:r>
              <a:rPr lang="en-US" dirty="0" smtClean="0"/>
              <a:t>For emergency, acute illnesses, or surgery</a:t>
            </a:r>
          </a:p>
          <a:p>
            <a:r>
              <a:rPr lang="en-US" dirty="0" smtClean="0"/>
              <a:t>Driven by </a:t>
            </a:r>
            <a:r>
              <a:rPr lang="en-US" dirty="0" smtClean="0">
                <a:solidFill>
                  <a:srgbClr val="FF0000"/>
                </a:solidFill>
              </a:rPr>
              <a:t>DRGs (diagnosis related group) assessments </a:t>
            </a:r>
            <a:r>
              <a:rPr lang="en-US" dirty="0" smtClean="0"/>
              <a:t>for LOS (length of stay - usually short)</a:t>
            </a:r>
          </a:p>
          <a:p>
            <a:r>
              <a:rPr lang="en-US" dirty="0" smtClean="0"/>
              <a:t>Medicare pays for </a:t>
            </a:r>
          </a:p>
          <a:p>
            <a:pPr lvl="1"/>
            <a:r>
              <a:rPr lang="en-US" dirty="0"/>
              <a:t>A</a:t>
            </a:r>
            <a:r>
              <a:rPr lang="en-US" dirty="0" smtClean="0"/>
              <a:t>ll meds, nursing, therapies, labs, x-rays, DME, blood transfusions, semiprivate room (minus deductible)</a:t>
            </a:r>
          </a:p>
          <a:p>
            <a:r>
              <a:rPr lang="en-US" dirty="0" smtClean="0"/>
              <a:t>PTs are initiated right away to determine function, discharge plans, equipment, other services (ADLs assist, meals on wheels)</a:t>
            </a:r>
          </a:p>
        </p:txBody>
      </p:sp>
      <p:sp>
        <p:nvSpPr>
          <p:cNvPr id="6" name="Slide Number Placeholder 5"/>
          <p:cNvSpPr txBox="1">
            <a:spLocks/>
          </p:cNvSpPr>
          <p:nvPr/>
        </p:nvSpPr>
        <p:spPr>
          <a:xfrm>
            <a:off x="7239000" y="6324600"/>
            <a:ext cx="1905000" cy="381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742950" indent="-285750" algn="l" rtl="0" eaLnBrk="0" fontAlgn="base" hangingPunct="0">
              <a:spcBef>
                <a:spcPct val="0"/>
              </a:spcBef>
              <a:spcAft>
                <a:spcPct val="0"/>
              </a:spcAft>
              <a:defRPr sz="2400" kern="1200">
                <a:solidFill>
                  <a:schemeClr val="tx1"/>
                </a:solidFill>
                <a:latin typeface="Times New Roman" charset="0"/>
                <a:ea typeface="+mn-ea"/>
                <a:cs typeface="+mn-cs"/>
              </a:defRPr>
            </a:lvl2pPr>
            <a:lvl3pPr marL="1143000" indent="-228600" algn="l" rtl="0" eaLnBrk="0" fontAlgn="base" hangingPunct="0">
              <a:spcBef>
                <a:spcPct val="0"/>
              </a:spcBef>
              <a:spcAft>
                <a:spcPct val="0"/>
              </a:spcAft>
              <a:defRPr sz="2400" kern="1200">
                <a:solidFill>
                  <a:schemeClr val="tx1"/>
                </a:solidFill>
                <a:latin typeface="Times New Roman" charset="0"/>
                <a:ea typeface="+mn-ea"/>
                <a:cs typeface="+mn-cs"/>
              </a:defRPr>
            </a:lvl3pPr>
            <a:lvl4pPr marL="1600200" indent="-228600" algn="l" rtl="0" eaLnBrk="0" fontAlgn="base" hangingPunct="0">
              <a:spcBef>
                <a:spcPct val="0"/>
              </a:spcBef>
              <a:spcAft>
                <a:spcPct val="0"/>
              </a:spcAft>
              <a:defRPr sz="2400" kern="1200">
                <a:solidFill>
                  <a:schemeClr val="tx1"/>
                </a:solidFill>
                <a:latin typeface="Times New Roman" charset="0"/>
                <a:ea typeface="+mn-ea"/>
                <a:cs typeface="+mn-cs"/>
              </a:defRPr>
            </a:lvl4pPr>
            <a:lvl5pPr marL="2057400" indent="-228600" algn="l" rtl="0" eaLnBrk="0" fontAlgn="base" hangingPunct="0">
              <a:spcBef>
                <a:spcPct val="0"/>
              </a:spcBef>
              <a:spcAft>
                <a:spcPct val="0"/>
              </a:spcAft>
              <a:defRPr sz="2400" kern="1200">
                <a:solidFill>
                  <a:schemeClr val="tx1"/>
                </a:solidFill>
                <a:latin typeface="Times New Roman"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charset="0"/>
                <a:ea typeface="+mn-ea"/>
                <a:cs typeface="+mn-cs"/>
              </a:defRPr>
            </a:lvl9pPr>
          </a:lstStyle>
          <a:p>
            <a:pPr eaLnBrk="1" hangingPunct="1"/>
            <a:r>
              <a:rPr lang="en-US" sz="1600" dirty="0" smtClean="0">
                <a:latin typeface="Calibri" pitchFamily="34" charset="0"/>
              </a:rPr>
              <a:t>J. Blackwood</a:t>
            </a:r>
            <a:endParaRPr lang="en-US" sz="1600" dirty="0">
              <a:latin typeface="Calibri" pitchFamily="34" charset="0"/>
            </a:endParaRPr>
          </a:p>
        </p:txBody>
      </p:sp>
      <p:pic>
        <p:nvPicPr>
          <p:cNvPr id="2" name="S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59160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42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r>
              <a:rPr lang="en-US" smtClean="0"/>
              <a:t>DRGs (diagnosis related group) assessments</a:t>
            </a:r>
            <a:endParaRPr lang="en-US" dirty="0" smtClean="0"/>
          </a:p>
        </p:txBody>
      </p:sp>
      <p:sp>
        <p:nvSpPr>
          <p:cNvPr id="6148" name="Rectangle 3"/>
          <p:cNvSpPr>
            <a:spLocks noGrp="1" noChangeArrowheads="1"/>
          </p:cNvSpPr>
          <p:nvPr>
            <p:ph idx="1"/>
          </p:nvPr>
        </p:nvSpPr>
        <p:spPr/>
        <p:txBody>
          <a:bodyPr/>
          <a:lstStyle/>
          <a:p>
            <a:r>
              <a:rPr lang="en-US" dirty="0" smtClean="0"/>
              <a:t>DRGs are payment groups designed for Medicare.</a:t>
            </a:r>
          </a:p>
          <a:p>
            <a:r>
              <a:rPr lang="en-US" dirty="0" smtClean="0"/>
              <a:t>Patients with similar clinical characteristics and similar costs are assigned to an DRS.  </a:t>
            </a:r>
          </a:p>
          <a:p>
            <a:r>
              <a:rPr lang="en-US" dirty="0" smtClean="0"/>
              <a:t>DRGs are linked to a fixed payment amount based on the average cost of patients in the group. </a:t>
            </a:r>
          </a:p>
          <a:p>
            <a:r>
              <a:rPr lang="en-US" dirty="0" smtClean="0"/>
              <a:t>Patients can be assigned to a DRG based on  diagnosis, surgical procedures, age and other information. </a:t>
            </a:r>
            <a:endParaRPr lang="en-US" dirty="0"/>
          </a:p>
        </p:txBody>
      </p:sp>
      <p:pic>
        <p:nvPicPr>
          <p:cNvPr id="2" name="S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64908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9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1026"/>
          <p:cNvSpPr>
            <a:spLocks noGrp="1" noChangeArrowheads="1"/>
          </p:cNvSpPr>
          <p:nvPr>
            <p:ph type="title"/>
          </p:nvPr>
        </p:nvSpPr>
        <p:spPr/>
        <p:txBody>
          <a:bodyPr/>
          <a:lstStyle/>
          <a:p>
            <a:r>
              <a:rPr lang="en-US" dirty="0" smtClean="0"/>
              <a:t>Inpatient Rehabilitation Facilities (IRFs)</a:t>
            </a:r>
          </a:p>
        </p:txBody>
      </p:sp>
      <p:sp>
        <p:nvSpPr>
          <p:cNvPr id="7172" name="Rectangle 1027"/>
          <p:cNvSpPr>
            <a:spLocks noGrp="1" noChangeArrowheads="1"/>
          </p:cNvSpPr>
          <p:nvPr>
            <p:ph idx="1"/>
          </p:nvPr>
        </p:nvSpPr>
        <p:spPr/>
        <p:txBody>
          <a:bodyPr/>
          <a:lstStyle/>
          <a:p>
            <a:r>
              <a:rPr lang="en-US" dirty="0" smtClean="0"/>
              <a:t>Patients must have reasonable/necessary </a:t>
            </a:r>
            <a:r>
              <a:rPr lang="en-US" dirty="0"/>
              <a:t>care and a significant rehabilitation potential</a:t>
            </a:r>
          </a:p>
          <a:p>
            <a:r>
              <a:rPr lang="en-US" sz="3200" dirty="0" smtClean="0"/>
              <a:t>At </a:t>
            </a:r>
            <a:r>
              <a:rPr lang="en-US" dirty="0" smtClean="0"/>
              <a:t>hospital or certified rehab facility</a:t>
            </a:r>
          </a:p>
          <a:p>
            <a:r>
              <a:rPr lang="en-US" dirty="0" smtClean="0"/>
              <a:t>3-5 </a:t>
            </a:r>
            <a:r>
              <a:rPr lang="en-US" dirty="0" err="1" smtClean="0"/>
              <a:t>hrs</a:t>
            </a:r>
            <a:r>
              <a:rPr lang="en-US" dirty="0" smtClean="0"/>
              <a:t> of therapy/day (PT, OT, ST)</a:t>
            </a:r>
          </a:p>
          <a:p>
            <a:r>
              <a:rPr lang="en-US" dirty="0" smtClean="0"/>
              <a:t>X5 days/wk</a:t>
            </a:r>
          </a:p>
          <a:p>
            <a:r>
              <a:rPr lang="en-US" dirty="0" smtClean="0"/>
              <a:t>LOS: usually 30 days (mostly 7-14 days)</a:t>
            </a:r>
          </a:p>
          <a:p>
            <a:r>
              <a:rPr lang="en-US" dirty="0" smtClean="0"/>
              <a:t>Medicare pays 80% of the costs</a:t>
            </a:r>
          </a:p>
          <a:p>
            <a:r>
              <a:rPr lang="en-US" dirty="0" smtClean="0"/>
              <a:t>D/C destination: community; home if able or other alternative living arrangement</a:t>
            </a:r>
          </a:p>
        </p:txBody>
      </p:sp>
      <p:pic>
        <p:nvPicPr>
          <p:cNvPr id="2" name="S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7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0"/>
            <a:r>
              <a:rPr lang="en-US" dirty="0" smtClean="0"/>
              <a:t>List of Medical Conditions Requiring Intensive Rehabilitative Services</a:t>
            </a:r>
            <a:endParaRPr lang="en-US" dirty="0"/>
          </a:p>
        </p:txBody>
      </p:sp>
      <p:sp>
        <p:nvSpPr>
          <p:cNvPr id="6" name="Text Placeholder 5"/>
          <p:cNvSpPr>
            <a:spLocks noGrp="1"/>
          </p:cNvSpPr>
          <p:nvPr>
            <p:ph type="body" idx="1"/>
          </p:nvPr>
        </p:nvSpPr>
        <p:spPr>
          <a:xfrm>
            <a:off x="457200" y="1600200"/>
            <a:ext cx="4114800" cy="4967700"/>
          </a:xfrm>
        </p:spPr>
        <p:txBody>
          <a:bodyPr/>
          <a:lstStyle/>
          <a:p>
            <a:pPr marL="514350" indent="-514350">
              <a:buFont typeface="+mj-lt"/>
              <a:buAutoNum type="arabicPeriod"/>
            </a:pPr>
            <a:r>
              <a:rPr lang="en-US" dirty="0" smtClean="0"/>
              <a:t>Stroke</a:t>
            </a:r>
            <a:endParaRPr lang="en-US" dirty="0"/>
          </a:p>
          <a:p>
            <a:pPr marL="514350" indent="-514350">
              <a:buFont typeface="+mj-lt"/>
              <a:buAutoNum type="arabicPeriod"/>
            </a:pPr>
            <a:r>
              <a:rPr lang="en-US" dirty="0" smtClean="0"/>
              <a:t>Spinal </a:t>
            </a:r>
            <a:r>
              <a:rPr lang="en-US" dirty="0"/>
              <a:t>cord </a:t>
            </a:r>
            <a:r>
              <a:rPr lang="en-US" dirty="0" smtClean="0"/>
              <a:t>injury</a:t>
            </a:r>
            <a:endParaRPr lang="en-US" dirty="0"/>
          </a:p>
          <a:p>
            <a:pPr marL="514350" indent="-514350">
              <a:buFont typeface="+mj-lt"/>
              <a:buAutoNum type="arabicPeriod"/>
            </a:pPr>
            <a:r>
              <a:rPr lang="en-US" dirty="0" smtClean="0"/>
              <a:t>Congenital deformity</a:t>
            </a:r>
            <a:endParaRPr lang="en-US" dirty="0"/>
          </a:p>
          <a:p>
            <a:pPr marL="514350" indent="-514350">
              <a:buFont typeface="+mj-lt"/>
              <a:buAutoNum type="arabicPeriod"/>
            </a:pPr>
            <a:r>
              <a:rPr lang="en-US" dirty="0" smtClean="0"/>
              <a:t>Amputation</a:t>
            </a:r>
            <a:endParaRPr lang="en-US" dirty="0"/>
          </a:p>
          <a:p>
            <a:pPr marL="514350" indent="-514350">
              <a:buFont typeface="+mj-lt"/>
              <a:buAutoNum type="arabicPeriod"/>
            </a:pPr>
            <a:r>
              <a:rPr lang="en-US" dirty="0" smtClean="0"/>
              <a:t>Major </a:t>
            </a:r>
            <a:r>
              <a:rPr lang="en-US" dirty="0"/>
              <a:t>multiple </a:t>
            </a:r>
            <a:r>
              <a:rPr lang="en-US" dirty="0" smtClean="0"/>
              <a:t>trauma</a:t>
            </a:r>
            <a:endParaRPr lang="en-US" dirty="0"/>
          </a:p>
          <a:p>
            <a:pPr marL="514350" indent="-514350">
              <a:buFont typeface="+mj-lt"/>
              <a:buAutoNum type="arabicPeriod"/>
            </a:pPr>
            <a:r>
              <a:rPr lang="en-US" dirty="0" smtClean="0"/>
              <a:t>Fracture </a:t>
            </a:r>
            <a:r>
              <a:rPr lang="en-US" dirty="0"/>
              <a:t>of femur (hip fracture</a:t>
            </a:r>
            <a:r>
              <a:rPr lang="en-US" dirty="0" smtClean="0"/>
              <a:t>)</a:t>
            </a:r>
          </a:p>
          <a:p>
            <a:pPr marL="514350" indent="-514350">
              <a:buFont typeface="+mj-lt"/>
              <a:buAutoNum type="arabicPeriod"/>
            </a:pPr>
            <a:r>
              <a:rPr lang="en-US" dirty="0"/>
              <a:t>Brain injury</a:t>
            </a:r>
          </a:p>
          <a:p>
            <a:pPr marL="514350" indent="-514350">
              <a:buFont typeface="+mj-lt"/>
              <a:buAutoNum type="arabicPeriod"/>
            </a:pPr>
            <a:endParaRPr lang="en-US" dirty="0"/>
          </a:p>
        </p:txBody>
      </p:sp>
      <p:sp>
        <p:nvSpPr>
          <p:cNvPr id="7" name="Text Placeholder 6"/>
          <p:cNvSpPr>
            <a:spLocks noGrp="1"/>
          </p:cNvSpPr>
          <p:nvPr>
            <p:ph type="body" idx="2"/>
          </p:nvPr>
        </p:nvSpPr>
        <p:spPr>
          <a:xfrm>
            <a:off x="4495800" y="1600200"/>
            <a:ext cx="4190973" cy="4967700"/>
          </a:xfrm>
        </p:spPr>
        <p:txBody>
          <a:bodyPr/>
          <a:lstStyle/>
          <a:p>
            <a:pPr marL="514350" indent="-514350">
              <a:buFont typeface="+mj-lt"/>
              <a:buAutoNum type="arabicPeriod" startAt="8"/>
            </a:pPr>
            <a:r>
              <a:rPr lang="en-US" dirty="0" smtClean="0"/>
              <a:t>Neurological </a:t>
            </a:r>
            <a:r>
              <a:rPr lang="en-US" dirty="0"/>
              <a:t>disorders, including multiple sclerosis, motor neuron diseases, polyneuropathy, muscular dystrophy, and Parkinson's </a:t>
            </a:r>
            <a:r>
              <a:rPr lang="en-US" dirty="0" smtClean="0"/>
              <a:t>disease</a:t>
            </a:r>
            <a:endParaRPr lang="en-US" dirty="0"/>
          </a:p>
          <a:p>
            <a:pPr marL="514350" indent="-514350">
              <a:buFont typeface="+mj-lt"/>
              <a:buAutoNum type="arabicPeriod" startAt="8"/>
            </a:pPr>
            <a:r>
              <a:rPr lang="en-US" dirty="0"/>
              <a:t>Burns </a:t>
            </a:r>
          </a:p>
          <a:p>
            <a:pPr marL="514350" indent="-514350">
              <a:buFont typeface="+mj-lt"/>
              <a:buAutoNum type="arabicPeriod" startAt="8"/>
            </a:pPr>
            <a:endParaRPr lang="en-US" dirty="0"/>
          </a:p>
        </p:txBody>
      </p:sp>
      <p:sp>
        <p:nvSpPr>
          <p:cNvPr id="8" name="Rectangle 7"/>
          <p:cNvSpPr/>
          <p:nvPr/>
        </p:nvSpPr>
        <p:spPr>
          <a:xfrm>
            <a:off x="7162452" y="6290846"/>
            <a:ext cx="1792478" cy="338554"/>
          </a:xfrm>
          <a:prstGeom prst="rect">
            <a:avLst/>
          </a:prstGeom>
        </p:spPr>
        <p:txBody>
          <a:bodyPr wrap="none">
            <a:spAutoFit/>
          </a:bodyPr>
          <a:lstStyle/>
          <a:p>
            <a:r>
              <a:rPr lang="en-US" sz="1600" dirty="0" err="1" smtClean="0"/>
              <a:t>Guccione</a:t>
            </a:r>
            <a:r>
              <a:rPr lang="en-US" sz="1600" dirty="0" smtClean="0"/>
              <a:t> Box 26-2</a:t>
            </a:r>
            <a:endParaRPr lang="en-US" sz="1600" dirty="0"/>
          </a:p>
        </p:txBody>
      </p:sp>
    </p:spTree>
    <p:extLst>
      <p:ext uri="{BB962C8B-B14F-4D97-AF65-F5344CB8AC3E}">
        <p14:creationId xmlns:p14="http://schemas.microsoft.com/office/powerpoint/2010/main" val="2050200220"/>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2">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2_Theme4">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4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5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3_Theme4">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3">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eme4">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Theme4">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heme5">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Theme2</Template>
  <TotalTime>5820</TotalTime>
  <Words>6423</Words>
  <Application>Microsoft Office PowerPoint</Application>
  <PresentationFormat>On-screen Show (4:3)</PresentationFormat>
  <Paragraphs>629</Paragraphs>
  <Slides>55</Slides>
  <Notes>47</Notes>
  <HiddenSlides>0</HiddenSlides>
  <MMClips>41</MMClips>
  <ScaleCrop>false</ScaleCrop>
  <HeadingPairs>
    <vt:vector size="4" baseType="variant">
      <vt:variant>
        <vt:lpstr>Theme</vt:lpstr>
      </vt:variant>
      <vt:variant>
        <vt:i4>13</vt:i4>
      </vt:variant>
      <vt:variant>
        <vt:lpstr>Slide Titles</vt:lpstr>
      </vt:variant>
      <vt:variant>
        <vt:i4>55</vt:i4>
      </vt:variant>
    </vt:vector>
  </HeadingPairs>
  <TitlesOfParts>
    <vt:vector size="68" baseType="lpstr">
      <vt:lpstr>Theme2</vt:lpstr>
      <vt:lpstr>Custom Design</vt:lpstr>
      <vt:lpstr>Theme3</vt:lpstr>
      <vt:lpstr>1_Custom Design</vt:lpstr>
      <vt:lpstr>Theme4</vt:lpstr>
      <vt:lpstr>2_Custom Design</vt:lpstr>
      <vt:lpstr>3_Custom Design</vt:lpstr>
      <vt:lpstr>1_Theme4</vt:lpstr>
      <vt:lpstr>Theme5</vt:lpstr>
      <vt:lpstr>2_Theme4</vt:lpstr>
      <vt:lpstr>4_Custom Design</vt:lpstr>
      <vt:lpstr>5_Custom Design</vt:lpstr>
      <vt:lpstr>3_Theme4</vt:lpstr>
      <vt:lpstr> Continuum of Care,  Teams</vt:lpstr>
      <vt:lpstr>Learning Objectives</vt:lpstr>
      <vt:lpstr>Reading assignments</vt:lpstr>
      <vt:lpstr>What are we talking about?</vt:lpstr>
      <vt:lpstr>Types of health care environments</vt:lpstr>
      <vt:lpstr>Acute Hospital Stay</vt:lpstr>
      <vt:lpstr>DRGs (diagnosis related group) assessments</vt:lpstr>
      <vt:lpstr>Inpatient Rehabilitation Facilities (IRFs)</vt:lpstr>
      <vt:lpstr>List of Medical Conditions Requiring Intensive Rehabilitative Services</vt:lpstr>
      <vt:lpstr>PowerPoint Presentation</vt:lpstr>
      <vt:lpstr>Swing Bed Services</vt:lpstr>
      <vt:lpstr>Skilled Nursing Facility (Sub-Acute Rehabilitation)</vt:lpstr>
      <vt:lpstr>Skilled Nursing Facility (Sub-Acute Rehabilitation)</vt:lpstr>
      <vt:lpstr>SNF prospective pay system (PPS)</vt:lpstr>
      <vt:lpstr>BOX 26-2. Major RUG-IV Classification Category Requirements</vt:lpstr>
      <vt:lpstr>PowerPoint Presentation</vt:lpstr>
      <vt:lpstr>PowerPoint Presentation</vt:lpstr>
      <vt:lpstr>PowerPoint Presentation</vt:lpstr>
      <vt:lpstr>Extended Care Facilities (ECF) or Long Term Care (LTC)</vt:lpstr>
      <vt:lpstr>PowerPoint Presentation</vt:lpstr>
      <vt:lpstr>Assisted Living</vt:lpstr>
      <vt:lpstr>Assisted Living </vt:lpstr>
      <vt:lpstr>Amenities at Assisted Living </vt:lpstr>
      <vt:lpstr>Personal Care Services at Assisted Living </vt:lpstr>
      <vt:lpstr>Adult Foster Care (AFC)</vt:lpstr>
      <vt:lpstr>Home for the Aged (HFA)</vt:lpstr>
      <vt:lpstr>Outpatient Care</vt:lpstr>
      <vt:lpstr>Home Health Care</vt:lpstr>
      <vt:lpstr>Risk factors for medical adverse events among home care recipients </vt:lpstr>
      <vt:lpstr>Home Environments</vt:lpstr>
      <vt:lpstr>In Home Services</vt:lpstr>
      <vt:lpstr>Community Based Services</vt:lpstr>
      <vt:lpstr>Senior Centers</vt:lpstr>
      <vt:lpstr>Congregate Meals Programs</vt:lpstr>
      <vt:lpstr>Adult Day Care Centers</vt:lpstr>
      <vt:lpstr>Respite Care</vt:lpstr>
      <vt:lpstr>Hospice</vt:lpstr>
      <vt:lpstr>Palliative Care</vt:lpstr>
      <vt:lpstr>Types of Teams</vt:lpstr>
      <vt:lpstr>Case Managers</vt:lpstr>
      <vt:lpstr>Basic Principles of Rehab for Older Adults</vt:lpstr>
      <vt:lpstr>Rehab goals must be </vt:lpstr>
      <vt:lpstr>Goals of community reintegration: criteria for community mobility</vt:lpstr>
      <vt:lpstr>Goals for patients with potential for community ambulators upon discharge</vt:lpstr>
      <vt:lpstr>When considering safety for driving…</vt:lpstr>
      <vt:lpstr>Factors to consider with Goal Achievement</vt:lpstr>
      <vt:lpstr>Justification of home care</vt:lpstr>
      <vt:lpstr>Example statements to justify the continuation of home care</vt:lpstr>
      <vt:lpstr>Home exercise program</vt:lpstr>
      <vt:lpstr>Home exercise program examples</vt:lpstr>
      <vt:lpstr>Client’s caregiver</vt:lpstr>
      <vt:lpstr>Resources</vt:lpstr>
      <vt:lpstr>www.medicare.gov/hospitalcompare/search.aspx</vt:lpstr>
      <vt:lpstr>www.medicare.gov/nursinghomecompare/</vt:lpstr>
      <vt:lpstr>www.medicare.gov/homehealthcompare/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Blackwood</dc:creator>
  <cp:lastModifiedBy>SWEET, CHRISTINA</cp:lastModifiedBy>
  <cp:revision>243</cp:revision>
  <dcterms:created xsi:type="dcterms:W3CDTF">2009-04-21T19:48:01Z</dcterms:created>
  <dcterms:modified xsi:type="dcterms:W3CDTF">2013-06-10T15:29:45Z</dcterms:modified>
</cp:coreProperties>
</file>