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6.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7.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8.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9.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10.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1.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12.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5" r:id="rId3"/>
    <p:sldMasterId id="2147483683" r:id="rId4"/>
    <p:sldMasterId id="2147483690" r:id="rId5"/>
    <p:sldMasterId id="2147483698" r:id="rId6"/>
    <p:sldMasterId id="2147483705" r:id="rId7"/>
    <p:sldMasterId id="2147483712" r:id="rId8"/>
    <p:sldMasterId id="2147483719" r:id="rId9"/>
    <p:sldMasterId id="2147483731" r:id="rId10"/>
    <p:sldMasterId id="2147483744" r:id="rId11"/>
    <p:sldMasterId id="2147483751" r:id="rId12"/>
    <p:sldMasterId id="2147483758" r:id="rId13"/>
  </p:sldMasterIdLst>
  <p:notesMasterIdLst>
    <p:notesMasterId r:id="rId47"/>
  </p:notesMasterIdLst>
  <p:sldIdLst>
    <p:sldId id="256" r:id="rId14"/>
    <p:sldId id="298" r:id="rId15"/>
    <p:sldId id="299" r:id="rId16"/>
    <p:sldId id="257" r:id="rId17"/>
    <p:sldId id="300" r:id="rId18"/>
    <p:sldId id="301" r:id="rId19"/>
    <p:sldId id="258" r:id="rId20"/>
    <p:sldId id="259" r:id="rId21"/>
    <p:sldId id="311" r:id="rId22"/>
    <p:sldId id="260" r:id="rId23"/>
    <p:sldId id="267" r:id="rId24"/>
    <p:sldId id="266" r:id="rId25"/>
    <p:sldId id="261" r:id="rId26"/>
    <p:sldId id="262" r:id="rId27"/>
    <p:sldId id="263" r:id="rId28"/>
    <p:sldId id="264" r:id="rId29"/>
    <p:sldId id="288" r:id="rId30"/>
    <p:sldId id="312" r:id="rId31"/>
    <p:sldId id="313" r:id="rId32"/>
    <p:sldId id="314" r:id="rId33"/>
    <p:sldId id="315" r:id="rId34"/>
    <p:sldId id="316" r:id="rId35"/>
    <p:sldId id="291" r:id="rId36"/>
    <p:sldId id="292" r:id="rId37"/>
    <p:sldId id="308" r:id="rId38"/>
    <p:sldId id="309" r:id="rId39"/>
    <p:sldId id="307" r:id="rId40"/>
    <p:sldId id="310" r:id="rId41"/>
    <p:sldId id="294" r:id="rId42"/>
    <p:sldId id="295" r:id="rId43"/>
    <p:sldId id="297" r:id="rId44"/>
    <p:sldId id="296" r:id="rId45"/>
    <p:sldId id="302"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4729" autoAdjust="0"/>
  </p:normalViewPr>
  <p:slideViewPr>
    <p:cSldViewPr>
      <p:cViewPr varScale="1">
        <p:scale>
          <a:sx n="83" d="100"/>
          <a:sy n="83" d="100"/>
        </p:scale>
        <p:origin x="-35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C724EF-1D6D-41C1-ABD3-FEF687C342E6}" type="datetimeFigureOut">
              <a:rPr lang="en-US" smtClean="0"/>
              <a:t>6/7/2013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DEE1B7-40D7-4917-8B8E-7CFE4BE5A0FA}" type="slidenum">
              <a:rPr lang="en-US" smtClean="0"/>
              <a:t>‹#›</a:t>
            </a:fld>
            <a:endParaRPr lang="en-US"/>
          </a:p>
        </p:txBody>
      </p:sp>
    </p:spTree>
    <p:extLst>
      <p:ext uri="{BB962C8B-B14F-4D97-AF65-F5344CB8AC3E}">
        <p14:creationId xmlns:p14="http://schemas.microsoft.com/office/powerpoint/2010/main" val="2843639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ncbi.nlm.nih.gov/pubmed/?term=jagger+2001+adl" TargetMode="External"/><Relationship Id="rId7" Type="http://schemas.openxmlformats.org/officeDocument/2006/relationships/hyperlink" Target="http://www.ncbi.nlm.nih.gov/pubmed?term=Clarke%20M%5bAuthor%5d&amp;cauthor=true&amp;cauthor_uid=11347783"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www.ncbi.nlm.nih.gov/pubmed?term=Spiers%20NA%5bAuthor%5d&amp;cauthor=true&amp;cauthor_uid=11347783" TargetMode="External"/><Relationship Id="rId5" Type="http://schemas.openxmlformats.org/officeDocument/2006/relationships/hyperlink" Target="http://www.ncbi.nlm.nih.gov/pubmed?term=Arthur%20AJ%5bAuthor%5d&amp;cauthor=true&amp;cauthor_uid=11347783" TargetMode="External"/><Relationship Id="rId4" Type="http://schemas.openxmlformats.org/officeDocument/2006/relationships/hyperlink" Target="http://www.ncbi.nlm.nih.gov/pubmed?term=Jagger%20C%5bAuthor%5d&amp;cauthor=true&amp;cauthor_uid=11347783"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ww.ncbi.nlm.nih.gov/pubmed?term=Schultz%20AB%5bAuthor%5d&amp;cauthor=true&amp;cauthor_uid=11083316" TargetMode="External"/><Relationship Id="rId3" Type="http://schemas.openxmlformats.org/officeDocument/2006/relationships/hyperlink" Target="http://www.ncbi.nlm.nih.gov/pubmed/11083316" TargetMode="External"/><Relationship Id="rId7" Type="http://schemas.openxmlformats.org/officeDocument/2006/relationships/hyperlink" Target="http://www.ncbi.nlm.nih.gov/pubmed?term=Ashton-Miller%20JA%5bAuthor%5d&amp;cauthor=true&amp;cauthor_uid=11083316"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www.ncbi.nlm.nih.gov/pubmed?term=Thelen%20DG%5bAuthor%5d&amp;cauthor=true&amp;cauthor_uid=11083316" TargetMode="External"/><Relationship Id="rId5" Type="http://schemas.openxmlformats.org/officeDocument/2006/relationships/hyperlink" Target="http://www.ncbi.nlm.nih.gov/pubmed?term=Guire%20KE%5bAuthor%5d&amp;cauthor=true&amp;cauthor_uid=11083316" TargetMode="External"/><Relationship Id="rId10" Type="http://schemas.openxmlformats.org/officeDocument/2006/relationships/hyperlink" Target="http://www.ncbi.nlm.nih.gov/pubmed?term=Giordani%20B%5bAuthor%5d&amp;cauthor=true&amp;cauthor_uid=11083316" TargetMode="External"/><Relationship Id="rId4" Type="http://schemas.openxmlformats.org/officeDocument/2006/relationships/hyperlink" Target="http://www.ncbi.nlm.nih.gov/pubmed?term=Alexander%20NB%5bAuthor%5d&amp;cauthor=true&amp;cauthor_uid=11083316" TargetMode="External"/><Relationship Id="rId9" Type="http://schemas.openxmlformats.org/officeDocument/2006/relationships/hyperlink" Target="http://www.ncbi.nlm.nih.gov/pubmed?term=Grunawalt%20JC%5bAuthor%5d&amp;cauthor=true&amp;cauthor_uid=11083316"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tooltip="Journal of the American Geriatrics Society."/>
              </a:rPr>
              <a:t>http://onlinelibrary.wiley.com/doi/10.1046/j.1532-5415.2001.49083.x/abstract;jsessionid=26EBD7209D729AD3048A1AAB6B1710B0.d02t03 </a:t>
            </a:r>
          </a:p>
          <a:p>
            <a:r>
              <a:rPr lang="en-US" dirty="0" smtClean="0">
                <a:hlinkClick r:id="rId3" tooltip="Journal of the American Geriatrics Society."/>
              </a:rPr>
              <a:t>J Am </a:t>
            </a:r>
            <a:r>
              <a:rPr lang="en-US" dirty="0" err="1" smtClean="0">
                <a:hlinkClick r:id="rId3" tooltip="Journal of the American Geriatrics Society."/>
              </a:rPr>
              <a:t>Geriatr</a:t>
            </a:r>
            <a:r>
              <a:rPr lang="en-US" dirty="0" smtClean="0">
                <a:hlinkClick r:id="rId3" tooltip="Journal of the American Geriatrics Society."/>
              </a:rPr>
              <a:t> Soc.</a:t>
            </a:r>
            <a:r>
              <a:rPr lang="en-US" dirty="0" smtClean="0"/>
              <a:t> 2001 Apr;49(4):404-9.</a:t>
            </a:r>
          </a:p>
          <a:p>
            <a:r>
              <a:rPr lang="en-US" b="1" dirty="0" smtClean="0"/>
              <a:t>Patterns of onset of disability in activities of daily living with age.</a:t>
            </a:r>
          </a:p>
          <a:p>
            <a:r>
              <a:rPr lang="en-US" dirty="0" err="1" smtClean="0">
                <a:hlinkClick r:id="rId4"/>
              </a:rPr>
              <a:t>Jagger</a:t>
            </a:r>
            <a:r>
              <a:rPr lang="en-US" dirty="0" smtClean="0">
                <a:hlinkClick r:id="rId4"/>
              </a:rPr>
              <a:t> C</a:t>
            </a:r>
            <a:r>
              <a:rPr lang="en-US" dirty="0" smtClean="0"/>
              <a:t>, </a:t>
            </a:r>
            <a:r>
              <a:rPr lang="en-US" dirty="0" smtClean="0">
                <a:hlinkClick r:id="rId5"/>
              </a:rPr>
              <a:t>Arthur AJ</a:t>
            </a:r>
            <a:r>
              <a:rPr lang="en-US" dirty="0" smtClean="0"/>
              <a:t>, </a:t>
            </a:r>
            <a:r>
              <a:rPr lang="en-US" dirty="0" err="1" smtClean="0">
                <a:hlinkClick r:id="rId6"/>
              </a:rPr>
              <a:t>Spiers</a:t>
            </a:r>
            <a:r>
              <a:rPr lang="en-US" dirty="0" smtClean="0">
                <a:hlinkClick r:id="rId6"/>
              </a:rPr>
              <a:t> NA</a:t>
            </a:r>
            <a:r>
              <a:rPr lang="en-US" dirty="0" smtClean="0"/>
              <a:t>, </a:t>
            </a:r>
            <a:r>
              <a:rPr lang="en-US" dirty="0" smtClean="0">
                <a:hlinkClick r:id="rId7"/>
              </a:rPr>
              <a:t>Clarke M</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Jagger</a:t>
            </a:r>
            <a:r>
              <a:rPr lang="en-US" dirty="0" smtClean="0"/>
              <a:t> et al  (2001) found an orderly progression of disability with those &gt;75.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b="1" dirty="0" smtClean="0"/>
              <a:t>Abstract</a:t>
            </a:r>
          </a:p>
          <a:p>
            <a:r>
              <a:rPr lang="en-US" b="1" dirty="0" smtClean="0"/>
              <a:t>OBJECTIVES: </a:t>
            </a:r>
          </a:p>
          <a:p>
            <a:r>
              <a:rPr lang="en-US" dirty="0" smtClean="0"/>
              <a:t>To investigate the order in which activities of daily living (ADLs) are lost and whether the order is invariant between the sexes and age groups.</a:t>
            </a:r>
          </a:p>
          <a:p>
            <a:r>
              <a:rPr lang="en-US" b="1" dirty="0" smtClean="0"/>
              <a:t>DESIGN: </a:t>
            </a:r>
          </a:p>
          <a:p>
            <a:r>
              <a:rPr lang="en-US" dirty="0" smtClean="0"/>
              <a:t>Longitudinal data from the first five rounds of a routine health assessment by a nurse in participant's own home.</a:t>
            </a:r>
          </a:p>
          <a:p>
            <a:r>
              <a:rPr lang="en-US" b="1" dirty="0" smtClean="0"/>
              <a:t>SETTING: </a:t>
            </a:r>
          </a:p>
          <a:p>
            <a:r>
              <a:rPr lang="en-US" dirty="0" smtClean="0"/>
              <a:t>One large UK general practice with a list size of 32,500.</a:t>
            </a:r>
          </a:p>
          <a:p>
            <a:r>
              <a:rPr lang="en-US" b="1" dirty="0" smtClean="0"/>
              <a:t>PARTICIPANTS: </a:t>
            </a:r>
          </a:p>
          <a:p>
            <a:r>
              <a:rPr lang="en-US" dirty="0" smtClean="0"/>
              <a:t>Patients registered with the practice and age 75 and older.</a:t>
            </a:r>
          </a:p>
          <a:p>
            <a:r>
              <a:rPr lang="en-US" b="1" dirty="0" smtClean="0"/>
              <a:t>MEASUREMENTS: </a:t>
            </a:r>
          </a:p>
          <a:p>
            <a:r>
              <a:rPr lang="en-US" dirty="0" smtClean="0"/>
              <a:t>Disability was measured by self-report of performance in seven ADLs: mobility around the home, getting to and from the toilet, transfer from chair, transfer from bed, feeding, dressing, and bathing. Disability in each ADL was classified as being independent but having difficulty, using aids or help, or being unable to perform. Age at onset of disability in each ADL was calculated and analyzed using Kaplan-Meier plots and Cox regression models. Subjects who had died or remained independent by their last assessment were not included.</a:t>
            </a:r>
          </a:p>
          <a:p>
            <a:r>
              <a:rPr lang="en-US" b="1" dirty="0" smtClean="0"/>
              <a:t>RESULTS: </a:t>
            </a:r>
          </a:p>
          <a:p>
            <a:r>
              <a:rPr lang="en-US" dirty="0" smtClean="0"/>
              <a:t>The mean times between health assessments was approximately 20 months but with substantial variability both within and between individuals. A total of 1,344 people reported no difficulty in any ADL initially and 47.6% (640) subsequently reported disability. The order of activity restriction was bathing, mobility, toileting, dressing, transfers from bed and chair, and feeding. Women had a higher risk of disability in bathing (relative risk (RR) = 1.6, 95% confidence interval (CI) 1.3-1.9, P &lt; .001) and toileting (RR = 1.7, 95% CI 1.2-2.5, P = .003), while for all ADLs there was a significant increase in the risk of disability with increasing age. The order of onset of disability for ADLs was invariant across sex and age groups.</a:t>
            </a:r>
          </a:p>
          <a:p>
            <a:r>
              <a:rPr lang="en-US" b="1" dirty="0" smtClean="0"/>
              <a:t>CONCLUSION: </a:t>
            </a:r>
          </a:p>
          <a:p>
            <a:r>
              <a:rPr lang="en-US" dirty="0" smtClean="0"/>
              <a:t>Lower-extremity strength (bathing, mobility, toileting) appears to be lost in older people before upper-extremity strength (dressing, feeding). Further work is now needed to develop prevention strategies to delay the onset of these disabilities.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p>
          <a:p>
            <a:endParaRPr lang="en-US" dirty="0"/>
          </a:p>
        </p:txBody>
      </p:sp>
      <p:sp>
        <p:nvSpPr>
          <p:cNvPr id="4" name="Slide Number Placeholder 3"/>
          <p:cNvSpPr>
            <a:spLocks noGrp="1"/>
          </p:cNvSpPr>
          <p:nvPr>
            <p:ph type="sldNum" sz="quarter" idx="10"/>
          </p:nvPr>
        </p:nvSpPr>
        <p:spPr/>
        <p:txBody>
          <a:bodyPr/>
          <a:lstStyle/>
          <a:p>
            <a:fld id="{9A2D7CB9-22EA-4144-A05A-F33DF7C50AE2}" type="slidenum">
              <a:rPr lang="en-US" smtClean="0"/>
              <a:pPr/>
              <a:t>4</a:t>
            </a:fld>
            <a:endParaRPr lang="en-US"/>
          </a:p>
        </p:txBody>
      </p:sp>
    </p:spTree>
    <p:extLst>
      <p:ext uri="{BB962C8B-B14F-4D97-AF65-F5344CB8AC3E}">
        <p14:creationId xmlns:p14="http://schemas.microsoft.com/office/powerpoint/2010/main" val="4032085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http://search.proquest.com/docview/220962500/fulltextPDF/13E7AD8F5DB5EBF20D0/10?accountid=14584</a:t>
            </a:r>
            <a:endParaRPr lang="en-US" dirty="0"/>
          </a:p>
        </p:txBody>
      </p:sp>
      <p:sp>
        <p:nvSpPr>
          <p:cNvPr id="4" name="Slide Number Placeholder 3"/>
          <p:cNvSpPr>
            <a:spLocks noGrp="1"/>
          </p:cNvSpPr>
          <p:nvPr>
            <p:ph type="sldNum" sz="quarter" idx="10"/>
          </p:nvPr>
        </p:nvSpPr>
        <p:spPr/>
        <p:txBody>
          <a:bodyPr/>
          <a:lstStyle/>
          <a:p>
            <a:fld id="{9A2D7CB9-22EA-4144-A05A-F33DF7C50AE2}" type="slidenum">
              <a:rPr lang="en-US" smtClean="0"/>
              <a:pPr/>
              <a:t>8</a:t>
            </a:fld>
            <a:endParaRPr lang="en-US"/>
          </a:p>
        </p:txBody>
      </p:sp>
    </p:spTree>
    <p:extLst>
      <p:ext uri="{BB962C8B-B14F-4D97-AF65-F5344CB8AC3E}">
        <p14:creationId xmlns:p14="http://schemas.microsoft.com/office/powerpoint/2010/main" val="3894874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8307CD27-0796-4885-B8A9-5207CB3D264D}" type="slidenum">
              <a:rPr lang="en-US" sz="1200"/>
              <a:pPr eaLnBrk="1" hangingPunct="1"/>
              <a:t>9</a:t>
            </a:fld>
            <a:endParaRPr lang="en-US" sz="120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OARS; older american resourses and services multidimensional functional assessment questionnaire.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Allows for objective assessment of impact of their disease on disability</a:t>
            </a:r>
          </a:p>
          <a:p>
            <a:r>
              <a:rPr lang="en-US" dirty="0" smtClean="0"/>
              <a:t>May detect a functional limitation before it impacts a full ADL</a:t>
            </a:r>
            <a:endParaRPr lang="en-US" dirty="0"/>
          </a:p>
        </p:txBody>
      </p:sp>
      <p:sp>
        <p:nvSpPr>
          <p:cNvPr id="4" name="Slide Number Placeholder 3"/>
          <p:cNvSpPr>
            <a:spLocks noGrp="1"/>
          </p:cNvSpPr>
          <p:nvPr>
            <p:ph type="sldNum" sz="quarter" idx="10"/>
          </p:nvPr>
        </p:nvSpPr>
        <p:spPr/>
        <p:txBody>
          <a:bodyPr/>
          <a:lstStyle/>
          <a:p>
            <a:fld id="{2DDEE1B7-40D7-4917-8B8E-7CFE4BE5A0FA}" type="slidenum">
              <a:rPr lang="en-US" smtClean="0"/>
              <a:t>15</a:t>
            </a:fld>
            <a:endParaRPr lang="en-US"/>
          </a:p>
        </p:txBody>
      </p:sp>
    </p:spTree>
    <p:extLst>
      <p:ext uri="{BB962C8B-B14F-4D97-AF65-F5344CB8AC3E}">
        <p14:creationId xmlns:p14="http://schemas.microsoft.com/office/powerpoint/2010/main" val="1285037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tooltip="Journal of the American Geriatrics Society."/>
              </a:rPr>
              <a:t>J Am </a:t>
            </a:r>
            <a:r>
              <a:rPr lang="en-US" dirty="0" err="1" smtClean="0">
                <a:hlinkClick r:id="rId3" tooltip="Journal of the American Geriatrics Society."/>
              </a:rPr>
              <a:t>Geriatr</a:t>
            </a:r>
            <a:r>
              <a:rPr lang="en-US" dirty="0" smtClean="0">
                <a:hlinkClick r:id="rId3" tooltip="Journal of the American Geriatrics Society."/>
              </a:rPr>
              <a:t> Soc.</a:t>
            </a:r>
            <a:r>
              <a:rPr lang="en-US" dirty="0" smtClean="0"/>
              <a:t> 2000 Nov;48(11):1408-13.</a:t>
            </a:r>
          </a:p>
          <a:p>
            <a:r>
              <a:rPr lang="en-US" b="1" dirty="0" smtClean="0"/>
              <a:t>Self-reported walking ability predicts functional mobility performance in frail older adults.</a:t>
            </a:r>
          </a:p>
          <a:p>
            <a:r>
              <a:rPr lang="en-US" dirty="0" smtClean="0">
                <a:hlinkClick r:id="rId4"/>
              </a:rPr>
              <a:t>Alexander NB</a:t>
            </a:r>
            <a:r>
              <a:rPr lang="en-US" dirty="0" smtClean="0"/>
              <a:t>, </a:t>
            </a:r>
            <a:r>
              <a:rPr lang="en-US" dirty="0" err="1" smtClean="0">
                <a:hlinkClick r:id="rId5"/>
              </a:rPr>
              <a:t>Guire</a:t>
            </a:r>
            <a:r>
              <a:rPr lang="en-US" dirty="0" smtClean="0">
                <a:hlinkClick r:id="rId5"/>
              </a:rPr>
              <a:t> KE</a:t>
            </a:r>
            <a:r>
              <a:rPr lang="en-US" dirty="0" smtClean="0"/>
              <a:t>, </a:t>
            </a:r>
            <a:r>
              <a:rPr lang="en-US" dirty="0" err="1" smtClean="0">
                <a:hlinkClick r:id="rId6"/>
              </a:rPr>
              <a:t>Thelen</a:t>
            </a:r>
            <a:r>
              <a:rPr lang="en-US" dirty="0" smtClean="0">
                <a:hlinkClick r:id="rId6"/>
              </a:rPr>
              <a:t> DG</a:t>
            </a:r>
            <a:r>
              <a:rPr lang="en-US" dirty="0" smtClean="0"/>
              <a:t>, </a:t>
            </a:r>
            <a:r>
              <a:rPr lang="en-US" dirty="0" smtClean="0">
                <a:hlinkClick r:id="rId7"/>
              </a:rPr>
              <a:t>Ashton-Miller JA</a:t>
            </a:r>
            <a:r>
              <a:rPr lang="en-US" dirty="0" smtClean="0"/>
              <a:t>, </a:t>
            </a:r>
            <a:r>
              <a:rPr lang="en-US" dirty="0" smtClean="0">
                <a:hlinkClick r:id="rId8"/>
              </a:rPr>
              <a:t>Schultz AB</a:t>
            </a:r>
            <a:r>
              <a:rPr lang="en-US" dirty="0" smtClean="0"/>
              <a:t>, </a:t>
            </a:r>
            <a:r>
              <a:rPr lang="en-US" dirty="0" err="1" smtClean="0">
                <a:hlinkClick r:id="rId9"/>
              </a:rPr>
              <a:t>Grunawalt</a:t>
            </a:r>
            <a:r>
              <a:rPr lang="en-US" dirty="0" smtClean="0">
                <a:hlinkClick r:id="rId9"/>
              </a:rPr>
              <a:t> JC</a:t>
            </a:r>
            <a:r>
              <a:rPr lang="en-US" dirty="0" smtClean="0"/>
              <a:t>, </a:t>
            </a:r>
            <a:r>
              <a:rPr lang="en-US" dirty="0" err="1" smtClean="0">
                <a:hlinkClick r:id="rId10"/>
              </a:rPr>
              <a:t>Giordani</a:t>
            </a:r>
            <a:r>
              <a:rPr lang="en-US" dirty="0" smtClean="0">
                <a:hlinkClick r:id="rId10"/>
              </a:rPr>
              <a:t> B</a:t>
            </a:r>
            <a:r>
              <a:rPr lang="en-US" dirty="0" smtClean="0"/>
              <a:t>.</a:t>
            </a:r>
          </a:p>
          <a:p>
            <a:r>
              <a:rPr lang="en-US" b="1" dirty="0" smtClean="0"/>
              <a:t>Source</a:t>
            </a:r>
          </a:p>
          <a:p>
            <a:r>
              <a:rPr lang="en-US" dirty="0" smtClean="0"/>
              <a:t>Geriatric Research, Education and Clinical Center, Department of Veterans Affairs Medical Center, Ann Arbor, Michigan, USA.</a:t>
            </a:r>
          </a:p>
          <a:p>
            <a:r>
              <a:rPr lang="en-US" b="1" dirty="0" smtClean="0"/>
              <a:t>Abstract</a:t>
            </a:r>
          </a:p>
          <a:p>
            <a:r>
              <a:rPr lang="en-US" b="1" dirty="0" smtClean="0"/>
              <a:t>OBJECTIVE: </a:t>
            </a:r>
          </a:p>
          <a:p>
            <a:r>
              <a:rPr lang="en-US" dirty="0" smtClean="0"/>
              <a:t>To determine how self-reported physical function relates to performance in each of three mobility domains: walking, stance maintenance, and rising from chairs.</a:t>
            </a:r>
          </a:p>
          <a:p>
            <a:r>
              <a:rPr lang="en-US" b="1" dirty="0" smtClean="0"/>
              <a:t>DESIGN: </a:t>
            </a:r>
          </a:p>
          <a:p>
            <a:r>
              <a:rPr lang="en-US" dirty="0" smtClean="0"/>
              <a:t>Cross-sectional analysis of older adults.</a:t>
            </a:r>
          </a:p>
          <a:p>
            <a:r>
              <a:rPr lang="en-US" b="1" dirty="0" smtClean="0"/>
              <a:t>SETTING: </a:t>
            </a:r>
          </a:p>
          <a:p>
            <a:r>
              <a:rPr lang="en-US" dirty="0" smtClean="0"/>
              <a:t>University-based laboratory and community-based congregate housing facilities.</a:t>
            </a:r>
          </a:p>
          <a:p>
            <a:r>
              <a:rPr lang="en-US" b="1" dirty="0" smtClean="0"/>
              <a:t>PARTICIPANTS: </a:t>
            </a:r>
          </a:p>
          <a:p>
            <a:r>
              <a:rPr lang="en-US" dirty="0" smtClean="0"/>
              <a:t>Two hundred twenty-one older adults (mean age, 79.9 years; range, 60-102 years) without clinical evidence of dementia (mean </a:t>
            </a:r>
            <a:r>
              <a:rPr lang="en-US" dirty="0" err="1" smtClean="0"/>
              <a:t>Folstein</a:t>
            </a:r>
            <a:r>
              <a:rPr lang="en-US" dirty="0" smtClean="0"/>
              <a:t> Mini-Mental State score, 28; range, 24-30).</a:t>
            </a:r>
          </a:p>
          <a:p>
            <a:r>
              <a:rPr lang="en-US" b="1" dirty="0" smtClean="0"/>
              <a:t>INTERVENTION AND MAIN OUTCOME MEASURES: </a:t>
            </a:r>
          </a:p>
          <a:p>
            <a:r>
              <a:rPr lang="en-US" dirty="0" smtClean="0"/>
              <a:t>We compared the responses of these older adults on a questionnaire battery used by the Established Populations for the Epidemiologic Study of the Elderly (EPESE) project, to performance on mobility tasks of graded difficulty. Responses to the EPESE battery included: (1) whether assistance was required to perform seven Katz activities of daily living (ADL) items, specifically with walking and transferring; (2) three </a:t>
            </a:r>
            <a:r>
              <a:rPr lang="en-US" dirty="0" err="1" smtClean="0"/>
              <a:t>Rosow</a:t>
            </a:r>
            <a:r>
              <a:rPr lang="en-US" dirty="0" smtClean="0"/>
              <a:t>-Breslau items, including the ability to walk up stairs and walk a half mile; and (3) five </a:t>
            </a:r>
            <a:r>
              <a:rPr lang="en-US" dirty="0" err="1" smtClean="0"/>
              <a:t>Nagi</a:t>
            </a:r>
            <a:r>
              <a:rPr lang="en-US" dirty="0" smtClean="0"/>
              <a:t> items, including difficulty stooping, reaching, and lifting objects. The performance measures included the ability to perform, and time taken to perform, tasks in three summary score domains: (1) walking ("Walking," seven tasks, including walking with an assistive device, turning, stair climbing, tandem walking); (2) stance maintenance ("Stance," six tasks, including </a:t>
            </a:r>
            <a:r>
              <a:rPr lang="en-US" dirty="0" err="1" smtClean="0"/>
              <a:t>unipedal</a:t>
            </a:r>
            <a:r>
              <a:rPr lang="en-US" dirty="0" smtClean="0"/>
              <a:t>, bipedal, tandem, and maximum lean); and (3) chair rise ("Chair Rise," six tasks, including rising from a variety of seat heights with and without the use of hands for assistance). A total score combines scores in each Walking, Stance, and Chair Rise domain. We also analyzed how cognitive/ behavioral factors such as depression and self-efficacy related to the residuals from the self-report and performance-based ANOVA models.</a:t>
            </a:r>
          </a:p>
          <a:p>
            <a:r>
              <a:rPr lang="en-US" b="1" dirty="0" smtClean="0"/>
              <a:t>RESULTS: </a:t>
            </a:r>
          </a:p>
          <a:p>
            <a:r>
              <a:rPr lang="en-US" dirty="0" err="1" smtClean="0"/>
              <a:t>Rosow</a:t>
            </a:r>
            <a:r>
              <a:rPr lang="en-US" dirty="0" smtClean="0"/>
              <a:t>-Breslau items have the strongest relationship with the three performance domains, Walking, Stance, and Chair Rise (eta-squared ranging from 0.21 to 0.44). These three performance domains are as strongly related to one Katz ADL item, walking (eta-squared ranging from 0.15 to 0.33) as all of the Katz ADL items combined (eta-squared ranging from 0.21 to 0.35). Tests of problem solving and psychomotor speed, the Trails A and Trails B tests, are significantly correlated with the residuals from the self-report and performance-based ANOVA models.</a:t>
            </a:r>
          </a:p>
          <a:p>
            <a:r>
              <a:rPr lang="en-US" b="1" dirty="0" smtClean="0"/>
              <a:t>CONCLUSIONS: </a:t>
            </a:r>
          </a:p>
          <a:p>
            <a:r>
              <a:rPr lang="en-US" dirty="0" smtClean="0"/>
              <a:t>Compared with the rest of the EPESE self-report items, self-report items related to walking (such as Katz walking and </a:t>
            </a:r>
            <a:r>
              <a:rPr lang="en-US" dirty="0" err="1" smtClean="0"/>
              <a:t>Rosow</a:t>
            </a:r>
            <a:r>
              <a:rPr lang="en-US" dirty="0" smtClean="0"/>
              <a:t>-Breslau items) are better predictors of functional mobility performance on tasks involving walking, stance maintenance, and rising from chairs. Compared with other self-report items, self-reported walking ability may be the best predictor of overall functional mobility.</a:t>
            </a:r>
          </a:p>
          <a:p>
            <a:endParaRPr lang="en-US" dirty="0"/>
          </a:p>
        </p:txBody>
      </p:sp>
      <p:sp>
        <p:nvSpPr>
          <p:cNvPr id="4" name="Slide Number Placeholder 3"/>
          <p:cNvSpPr>
            <a:spLocks noGrp="1"/>
          </p:cNvSpPr>
          <p:nvPr>
            <p:ph type="sldNum" sz="quarter" idx="10"/>
          </p:nvPr>
        </p:nvSpPr>
        <p:spPr/>
        <p:txBody>
          <a:bodyPr/>
          <a:lstStyle/>
          <a:p>
            <a:fld id="{2DDEE1B7-40D7-4917-8B8E-7CFE4BE5A0FA}" type="slidenum">
              <a:rPr lang="en-US" smtClean="0"/>
              <a:t>18</a:t>
            </a:fld>
            <a:endParaRPr lang="en-US"/>
          </a:p>
        </p:txBody>
      </p:sp>
    </p:spTree>
    <p:extLst>
      <p:ext uri="{BB962C8B-B14F-4D97-AF65-F5344CB8AC3E}">
        <p14:creationId xmlns:p14="http://schemas.microsoft.com/office/powerpoint/2010/main" val="2621227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A2D7CB9-22EA-4144-A05A-F33DF7C50AE2}" type="slidenum">
              <a:rPr lang="en-US" smtClean="0"/>
              <a:pPr/>
              <a:t>23</a:t>
            </a:fld>
            <a:endParaRPr lang="en-US"/>
          </a:p>
        </p:txBody>
      </p:sp>
    </p:spTree>
    <p:extLst>
      <p:ext uri="{BB962C8B-B14F-4D97-AF65-F5344CB8AC3E}">
        <p14:creationId xmlns:p14="http://schemas.microsoft.com/office/powerpoint/2010/main" val="4095339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http://www.rehabmeasures.org/Lists/RehabMeasures/DispForm.aspx?ID=916&amp;Source=http%3A%2F%2Fwww.rehabmeasures.org%2Frehabweb%2Fallmeasures.aspx%3FPageView%3DShared </a:t>
            </a:r>
            <a:endParaRPr lang="en-US" dirty="0"/>
          </a:p>
        </p:txBody>
      </p:sp>
      <p:sp>
        <p:nvSpPr>
          <p:cNvPr id="4" name="Slide Number Placeholder 3"/>
          <p:cNvSpPr>
            <a:spLocks noGrp="1"/>
          </p:cNvSpPr>
          <p:nvPr>
            <p:ph type="sldNum" sz="quarter" idx="10"/>
          </p:nvPr>
        </p:nvSpPr>
        <p:spPr/>
        <p:txBody>
          <a:bodyPr/>
          <a:lstStyle/>
          <a:p>
            <a:fld id="{2DDEE1B7-40D7-4917-8B8E-7CFE4BE5A0FA}" type="slidenum">
              <a:rPr lang="en-US" smtClean="0"/>
              <a:t>24</a:t>
            </a:fld>
            <a:endParaRPr lang="en-US"/>
          </a:p>
        </p:txBody>
      </p:sp>
    </p:spTree>
    <p:extLst>
      <p:ext uri="{BB962C8B-B14F-4D97-AF65-F5344CB8AC3E}">
        <p14:creationId xmlns:p14="http://schemas.microsoft.com/office/powerpoint/2010/main" val="1416773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http://www.rehabmeasures.org/Lists/RehabMeasures/DispForm.aspx?ID=889&amp;Source=http%3A%2F%2Fwww.rehabmeasures.org%2Frehabweb%2Fallmeasures.aspx%3FPageView%3DShared</a:t>
            </a:r>
            <a:endParaRPr lang="en-US" dirty="0"/>
          </a:p>
        </p:txBody>
      </p:sp>
      <p:sp>
        <p:nvSpPr>
          <p:cNvPr id="4" name="Slide Number Placeholder 3"/>
          <p:cNvSpPr>
            <a:spLocks noGrp="1"/>
          </p:cNvSpPr>
          <p:nvPr>
            <p:ph type="sldNum" sz="quarter" idx="10"/>
          </p:nvPr>
        </p:nvSpPr>
        <p:spPr/>
        <p:txBody>
          <a:bodyPr/>
          <a:lstStyle/>
          <a:p>
            <a:fld id="{2DDEE1B7-40D7-4917-8B8E-7CFE4BE5A0FA}" type="slidenum">
              <a:rPr lang="en-US" smtClean="0"/>
              <a:t>27</a:t>
            </a:fld>
            <a:endParaRPr lang="en-US"/>
          </a:p>
        </p:txBody>
      </p:sp>
    </p:spTree>
    <p:extLst>
      <p:ext uri="{BB962C8B-B14F-4D97-AF65-F5344CB8AC3E}">
        <p14:creationId xmlns:p14="http://schemas.microsoft.com/office/powerpoint/2010/main" val="1602196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http://www.rehabmeasures.org/Lists/RehabMeasures/DispForm.aspx?ID=889&amp;Source=http%3A%2F%2Fwww.rehabmeasures.org%2Frehabweb%2Fallmeasures.aspx%3FPageView%3DShared</a:t>
            </a:r>
          </a:p>
          <a:p>
            <a:endParaRPr lang="en-US" dirty="0"/>
          </a:p>
        </p:txBody>
      </p:sp>
      <p:sp>
        <p:nvSpPr>
          <p:cNvPr id="4" name="Slide Number Placeholder 3"/>
          <p:cNvSpPr>
            <a:spLocks noGrp="1"/>
          </p:cNvSpPr>
          <p:nvPr>
            <p:ph type="sldNum" sz="quarter" idx="10"/>
          </p:nvPr>
        </p:nvSpPr>
        <p:spPr/>
        <p:txBody>
          <a:bodyPr/>
          <a:lstStyle/>
          <a:p>
            <a:fld id="{2DDEE1B7-40D7-4917-8B8E-7CFE4BE5A0FA}" type="slidenum">
              <a:rPr lang="en-US" smtClean="0"/>
              <a:t>28</a:t>
            </a:fld>
            <a:endParaRPr lang="en-US"/>
          </a:p>
        </p:txBody>
      </p:sp>
    </p:spTree>
    <p:extLst>
      <p:ext uri="{BB962C8B-B14F-4D97-AF65-F5344CB8AC3E}">
        <p14:creationId xmlns:p14="http://schemas.microsoft.com/office/powerpoint/2010/main" val="3652109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cxnSp>
        <p:nvCxnSpPr>
          <p:cNvPr id="11" name="Shape 11"/>
          <p:cNvCxnSpPr/>
          <p:nvPr/>
        </p:nvCxnSpPr>
        <p:spPr>
          <a:xfrm>
            <a:off x="457200" y="548639"/>
            <a:ext cx="8229600" cy="0"/>
          </a:xfrm>
          <a:prstGeom prst="straightConnector1">
            <a:avLst/>
          </a:prstGeom>
          <a:noFill/>
          <a:ln w="57150" cap="flat">
            <a:solidFill>
              <a:schemeClr val="accent1"/>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chemeClr val="accent1"/>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6000" b="0" i="0" u="none" strike="noStrike" cap="none" baseline="0">
                <a:solidFill>
                  <a:srgbClr val="0070C0"/>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36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solidFill>
              <a:srgbClr val="00B0F0"/>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rgbClr val="00B0F0"/>
            </a:solidFill>
            <a:prstDash val="solid"/>
            <a:round/>
            <a:headEnd type="none" w="sm" len="sm"/>
            <a:tailEnd type="none" w="sm" len="sm"/>
          </a:ln>
        </p:spPr>
      </p:cxn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231775" indent="-3175"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rtl="0">
              <a:buSzPct val="100000"/>
              <a:buFont typeface="Arial" pitchFamily="34" charset="0"/>
              <a:buChar char="•"/>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gradFill>
              <a:gsLst>
                <a:gs pos="0">
                  <a:schemeClr val="bg1"/>
                </a:gs>
                <a:gs pos="44000">
                  <a:srgbClr val="21D6E0"/>
                </a:gs>
                <a:gs pos="60000">
                  <a:srgbClr val="0087E6"/>
                </a:gs>
                <a:gs pos="87000">
                  <a:srgbClr val="005CBF"/>
                </a:gs>
              </a:gsLst>
              <a:lin ang="5400000" scaled="0"/>
            </a:gradFill>
            <a:prstDash val="solid"/>
            <a:round/>
            <a:headEnd type="none" w="sm" len="sm"/>
            <a:tailEnd type="none" w="sm" len="sm"/>
          </a:ln>
          <a:effectLst>
            <a:outerShdw blurRad="50800" dist="50800" dir="5400000" algn="ctr" rotWithShape="0">
              <a:schemeClr val="bg1"/>
            </a:outerShdw>
          </a:effectLst>
        </p:spPr>
      </p:cxn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0">
                  <a:schemeClr val="bg1">
                    <a:lumMod val="95000"/>
                  </a:schemeClr>
                </a:gs>
                <a:gs pos="25000">
                  <a:srgbClr val="21D6E0"/>
                </a:gs>
                <a:gs pos="75000">
                  <a:srgbClr val="0087E6"/>
                </a:gs>
                <a:gs pos="100000">
                  <a:srgbClr val="005CBF"/>
                </a:gs>
              </a:gsLst>
              <a:lin ang="5400000" scaled="0"/>
            </a:gradFill>
            <a:prstDash val="solid"/>
            <a:round/>
            <a:headEnd type="none" w="sm" len="sm"/>
            <a:tailEnd type="none" w="sm" len="sm"/>
          </a:ln>
        </p:spPr>
      </p:cxn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dt" sz="half" idx="10"/>
          </p:nvPr>
        </p:nvSpPr>
        <p:spPr>
          <a:xfrm>
            <a:off x="685800" y="6248400"/>
            <a:ext cx="1905000" cy="457200"/>
          </a:xfrm>
          <a:prstGeom prst="rect">
            <a:avLst/>
          </a:prstGeom>
          <a:ln/>
        </p:spPr>
        <p:txBody>
          <a:bodyPr/>
          <a:lstStyle>
            <a:lvl1pPr>
              <a:defRPr/>
            </a:lvl1pPr>
          </a:lstStyle>
          <a:p>
            <a:endParaRPr lang="en-US"/>
          </a:p>
        </p:txBody>
      </p:sp>
      <p:sp>
        <p:nvSpPr>
          <p:cNvPr id="5" name="Rectangle 1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p>
        </p:txBody>
      </p:sp>
      <p:sp>
        <p:nvSpPr>
          <p:cNvPr id="6" name="Rectangle 1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979056FF-6FD4-4ADA-964B-2551258708C0}" type="slidenum">
              <a:rPr lang="en-US"/>
              <a:pPr/>
              <a:t>‹#›</a:t>
            </a:fld>
            <a:endParaRPr lang="en-US"/>
          </a:p>
        </p:txBody>
      </p:sp>
    </p:spTree>
    <p:extLst>
      <p:ext uri="{BB962C8B-B14F-4D97-AF65-F5344CB8AC3E}">
        <p14:creationId xmlns:p14="http://schemas.microsoft.com/office/powerpoint/2010/main" val="42486727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fld id="{979056FF-6FD4-4ADA-964B-2551258708C0}" type="slidenum">
              <a:rPr lang="en-US" smtClean="0"/>
              <a:pPr/>
              <a:t>‹#›</a:t>
            </a:fld>
            <a:endParaRPr lang="en-US"/>
          </a:p>
        </p:txBody>
      </p:sp>
    </p:spTree>
    <p:extLst>
      <p:ext uri="{BB962C8B-B14F-4D97-AF65-F5344CB8AC3E}">
        <p14:creationId xmlns:p14="http://schemas.microsoft.com/office/powerpoint/2010/main" val="23909510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cxnSp>
        <p:nvCxnSpPr>
          <p:cNvPr id="24" name="Shape 24"/>
          <p:cNvCxnSpPr/>
          <p:nvPr/>
        </p:nvCxnSpPr>
        <p:spPr>
          <a:xfrm>
            <a:off x="457200" y="1524000"/>
            <a:ext cx="8229600" cy="0"/>
          </a:xfrm>
          <a:prstGeom prst="straightConnector1">
            <a:avLst/>
          </a:prstGeom>
          <a:noFill/>
          <a:ln w="50800" cap="flat">
            <a:solidFill>
              <a:schemeClr val="accent1"/>
            </a:solidFill>
            <a:prstDash val="solid"/>
            <a:round/>
            <a:headEnd type="none" w="sm" len="sm"/>
            <a:tailEnd type="none" w="sm" len="sm"/>
          </a:ln>
        </p:spPr>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rgbClr val="0070C0"/>
              </a:buClr>
              <a:buSzPct val="100000"/>
              <a:buFont typeface="Wingdings" pitchFamily="2" charset="2"/>
              <a:buChar char="§"/>
              <a:defRPr/>
            </a:lvl1pPr>
            <a:lvl2pPr marL="742950" indent="-285750">
              <a:buClr>
                <a:schemeClr val="accent5"/>
              </a:buClr>
              <a:buFont typeface="Arial" pitchFamily="34" charset="0"/>
              <a:buChar char="•"/>
              <a:defRPr/>
            </a:lvl2pPr>
            <a:lvl3pPr marL="1143000" indent="-228600">
              <a:buClr>
                <a:schemeClr val="accent6">
                  <a:lumMod val="75000"/>
                </a:schemeClr>
              </a:buClr>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chemeClr val="accent2">
                  <a:lumMod val="75000"/>
                </a:schemeClr>
              </a:buClr>
              <a:buSzPct val="100000"/>
              <a:buFont typeface="Wingdings" pitchFamily="2" charset="2"/>
              <a:buChar char="§"/>
              <a:defRPr/>
            </a:lvl1pPr>
            <a:lvl2pPr marL="742950" indent="-285750">
              <a:buClr>
                <a:schemeClr val="accent5"/>
              </a:buClr>
              <a:buFont typeface="Arial" pitchFamily="34" charset="0"/>
              <a:buChar char="•"/>
              <a:defRPr/>
            </a:lvl2pPr>
            <a:lvl3pPr marL="1143000" indent="-228600">
              <a:buClr>
                <a:schemeClr val="accent6">
                  <a:lumMod val="75000"/>
                </a:schemeClr>
              </a:buClr>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600"/>
              </a:spcAft>
              <a:buSzPct val="100000"/>
              <a:buFont typeface="Arial" pitchFamily="34" charset="0"/>
              <a:buChar char="•"/>
              <a:defRPr/>
            </a:lvl1pPr>
            <a:lvl2pPr marL="742950" indent="-285750">
              <a:spcBef>
                <a:spcPts val="600"/>
              </a:spcBef>
              <a:spcAft>
                <a:spcPts val="600"/>
              </a:spcAft>
              <a:buFont typeface="Calibri" pitchFamily="34" charset="0"/>
              <a:buChar char="―"/>
              <a:defRPr/>
            </a:lvl2pPr>
            <a:lvl3pPr marL="1143000" indent="-228600">
              <a:spcBef>
                <a:spcPts val="600"/>
              </a:spcBef>
              <a:spcAft>
                <a:spcPts val="600"/>
              </a:spcAft>
              <a:buFont typeface="Courier New" pitchFamily="49" charset="0"/>
              <a:buChar char="o"/>
              <a:defRPr/>
            </a:lvl3pPr>
            <a:lvl4pPr marL="1600200" indent="-228600">
              <a:spcBef>
                <a:spcPts val="600"/>
              </a:spcBef>
              <a:spcAft>
                <a:spcPts val="600"/>
              </a:spcAft>
              <a:buSzPct val="100000"/>
              <a:buFont typeface="Wingdings" pitchFamily="2" charset="2"/>
              <a:buChar char="§"/>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fld id="{EF283053-8066-49F0-B518-48A7EA51E9D9}" type="datetimeFigureOut">
              <a:rPr lang="en-US"/>
              <a:pPr>
                <a:defRPr/>
              </a:pPr>
              <a:t>6/7/2013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E53E67D-A769-45FE-A117-AB57B3056306}" type="slidenum">
              <a:rPr lang="en-US"/>
              <a:pPr>
                <a:defRPr/>
              </a:pPr>
              <a:t>‹#›</a:t>
            </a:fld>
            <a:endParaRPr lang="en-US" dirty="0">
              <a:solidFill>
                <a:schemeClr val="tx2"/>
              </a:solidFill>
            </a:endParaRPr>
          </a:p>
        </p:txBody>
      </p:sp>
    </p:spTree>
    <p:extLst>
      <p:ext uri="{BB962C8B-B14F-4D97-AF65-F5344CB8AC3E}">
        <p14:creationId xmlns:p14="http://schemas.microsoft.com/office/powerpoint/2010/main" val="290030811"/>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6/7/2013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A64420CB-DE85-48B8-B3E2-D8C1BC23EC3C}" type="datetime1">
              <a:rPr lang="en-US"/>
              <a:pPr>
                <a:defRPr/>
              </a:pPr>
              <a:t>6/7/2013</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r>
              <a:rPr lang="en-US"/>
              <a:t>1</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981F088-66F5-41A4-AECE-02062B3668B3}" type="slidenum">
              <a:rPr lang="en-US"/>
              <a:pPr>
                <a:defRPr/>
              </a:pPr>
              <a:t>‹#›</a:t>
            </a:fld>
            <a:endParaRPr lang="en-US" dirty="0"/>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dt" sz="half" idx="10"/>
          </p:nvPr>
        </p:nvSpPr>
        <p:spPr>
          <a:xfrm>
            <a:off x="685800" y="6248400"/>
            <a:ext cx="1905000" cy="457200"/>
          </a:xfrm>
          <a:prstGeom prst="rect">
            <a:avLst/>
          </a:prstGeom>
          <a:ln/>
        </p:spPr>
        <p:txBody>
          <a:bodyPr/>
          <a:lstStyle>
            <a:lvl1pPr>
              <a:defRPr/>
            </a:lvl1pPr>
          </a:lstStyle>
          <a:p>
            <a:fld id="{CC418B90-7FD7-4F7F-B454-05CB0D7D473F}" type="datetimeFigureOut">
              <a:rPr lang="en-US" smtClean="0"/>
              <a:t>6/7/2013</a:t>
            </a:fld>
            <a:endParaRPr lang="en-US"/>
          </a:p>
        </p:txBody>
      </p:sp>
      <p:sp>
        <p:nvSpPr>
          <p:cNvPr id="5" name="Rectangle 13"/>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a:p>
        </p:txBody>
      </p:sp>
      <p:sp>
        <p:nvSpPr>
          <p:cNvPr id="6" name="Rectangle 14"/>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012257A6-296E-47B9-89DC-B912C176DA0E}" type="slidenum">
              <a:rPr lang="en-US" smtClean="0"/>
              <a:t>‹#›</a:t>
            </a:fld>
            <a:endParaRPr lang="en-US"/>
          </a:p>
        </p:txBody>
      </p:sp>
    </p:spTree>
    <p:extLst>
      <p:ext uri="{BB962C8B-B14F-4D97-AF65-F5344CB8AC3E}">
        <p14:creationId xmlns:p14="http://schemas.microsoft.com/office/powerpoint/2010/main" val="42486727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rgbClr val="00B0F0"/>
              </a:buClr>
              <a:buSzPct val="110000"/>
              <a:buFont typeface="Arial" pitchFamily="34" charset="0"/>
              <a:buChar char="•"/>
              <a:defRPr/>
            </a:lvl1pPr>
            <a:lvl2pPr marL="742950" indent="-285750">
              <a:buClr>
                <a:schemeClr val="accent5"/>
              </a:buClr>
              <a:buFont typeface="Wingdings" pitchFamily="2" charset="2"/>
              <a:buChar char="§"/>
              <a:defRPr/>
            </a:lvl2pPr>
            <a:lvl3pPr marL="1143000" indent="-228600">
              <a:buClr>
                <a:schemeClr val="accent6">
                  <a:lumMod val="75000"/>
                </a:schemeClr>
              </a:buClr>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Clr>
                <a:srgbClr val="00B0F0"/>
              </a:buClr>
              <a:buSzPct val="100000"/>
              <a:buFont typeface="Arial" pitchFamily="34" charset="0"/>
              <a:buChar char="•"/>
              <a:defRPr/>
            </a:lvl1pPr>
            <a:lvl2pPr marL="742950" indent="-285750">
              <a:buClr>
                <a:schemeClr val="accent5"/>
              </a:buClr>
              <a:buFont typeface="Wingdings" pitchFamily="2" charset="2"/>
              <a:buChar char="§"/>
              <a:defRPr/>
            </a:lvl2pPr>
            <a:lvl3pPr marL="1143000" indent="-228600">
              <a:buClr>
                <a:schemeClr val="accent6">
                  <a:lumMod val="75000"/>
                </a:schemeClr>
              </a:buClr>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0"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6/7/2013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theme" Target="../theme/theme1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77.xml"/><Relationship Id="rId7" Type="http://schemas.openxmlformats.org/officeDocument/2006/relationships/theme" Target="../theme/theme11.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5" Type="http://schemas.openxmlformats.org/officeDocument/2006/relationships/slideLayout" Target="../slideLayouts/slideLayout79.xml"/><Relationship Id="rId4" Type="http://schemas.openxmlformats.org/officeDocument/2006/relationships/slideLayout" Target="../slideLayouts/slideLayout78.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83.xml"/><Relationship Id="rId7" Type="http://schemas.openxmlformats.org/officeDocument/2006/relationships/theme" Target="../theme/theme1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5" Type="http://schemas.openxmlformats.org/officeDocument/2006/relationships/slideLayout" Target="../slideLayouts/slideLayout85.xml"/><Relationship Id="rId4" Type="http://schemas.openxmlformats.org/officeDocument/2006/relationships/slideLayout" Target="../slideLayouts/slideLayout84.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5" Type="http://schemas.openxmlformats.org/officeDocument/2006/relationships/slideLayout" Target="../slideLayouts/slideLayout91.xml"/><Relationship Id="rId4" Type="http://schemas.openxmlformats.org/officeDocument/2006/relationships/slideLayout" Target="../slideLayouts/slideLayout90.xml"/><Relationship Id="rId9" Type="http://schemas.openxmlformats.org/officeDocument/2006/relationships/theme" Target="../theme/theme1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3.xml"/><Relationship Id="rId7" Type="http://schemas.openxmlformats.org/officeDocument/2006/relationships/theme" Target="../theme/theme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theme" Target="../theme/theme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2.xml"/><Relationship Id="rId7" Type="http://schemas.openxmlformats.org/officeDocument/2006/relationships/theme" Target="../theme/theme7.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5" Type="http://schemas.openxmlformats.org/officeDocument/2006/relationships/slideLayout" Target="../slideLayouts/slideLayout44.xml"/><Relationship Id="rId4" Type="http://schemas.openxmlformats.org/officeDocument/2006/relationships/slideLayout" Target="../slideLayouts/slideLayout4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8.xml"/><Relationship Id="rId7" Type="http://schemas.openxmlformats.org/officeDocument/2006/relationships/theme" Target="../theme/theme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59.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theme" Target="../theme/theme9.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Lst>
  <p:hf hdr="0" ftr="0" dt="0"/>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hf hdr="0" ftr="0" dt="0"/>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18.xml.rels><?xml version="1.0" encoding="UTF-8" standalone="yes"?>
<Relationships xmlns="http://schemas.openxmlformats.org/package/2006/relationships"><Relationship Id="rId3" Type="http://schemas.openxmlformats.org/officeDocument/2006/relationships/hyperlink" Target="http://www.ncbi.nlm.nih.gov/pubmed/11083316" TargetMode="External"/><Relationship Id="rId2" Type="http://schemas.openxmlformats.org/officeDocument/2006/relationships/notesSlide" Target="../notesSlides/notesSlide5.xml"/><Relationship Id="rId1" Type="http://schemas.openxmlformats.org/officeDocument/2006/relationships/slideLayout" Target="../slideLayouts/slideLayout8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0.xml.rels><?xml version="1.0" encoding="UTF-8" standalone="yes"?>
<Relationships xmlns="http://schemas.openxmlformats.org/package/2006/relationships"><Relationship Id="rId2" Type="http://schemas.openxmlformats.org/officeDocument/2006/relationships/hyperlink" Target="http://www.ncbi.nlm.nih.gov/pubmed/11083316" TargetMode="External"/><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7.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8.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7.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9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3.xml.rels><?xml version="1.0" encoding="UTF-8" standalone="yes"?>
<Relationships xmlns="http://schemas.openxmlformats.org/package/2006/relationships"><Relationship Id="rId3" Type="http://schemas.openxmlformats.org/officeDocument/2006/relationships/hyperlink" Target="http://www.rehabmeasures.org/rehabweb/allmeasures.aspx?PageView=Shared&amp;View=%7b0C859D90-7478-4C9B-9575-784C4A9A2D85%7d&amp;FilterField1=Journal&amp;FilterValue1=Activities%20of%20Daily%20Living" TargetMode="External"/><Relationship Id="rId2" Type="http://schemas.openxmlformats.org/officeDocument/2006/relationships/hyperlink" Target="http://web.missouri.edu/~proste/tool/funct/index.htm" TargetMode="External"/><Relationship Id="rId1" Type="http://schemas.openxmlformats.org/officeDocument/2006/relationships/slideLayout" Target="../slideLayouts/slideLayout8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8.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dirty="0"/>
              <a:t/>
            </a:r>
            <a:br>
              <a:rPr lang="en-US" dirty="0"/>
            </a:br>
            <a:r>
              <a:rPr lang="en-US" dirty="0" smtClean="0"/>
              <a:t>ADLs</a:t>
            </a:r>
            <a:endParaRPr lang="en-US" dirty="0"/>
          </a:p>
        </p:txBody>
      </p:sp>
      <p:sp>
        <p:nvSpPr>
          <p:cNvPr id="3" name="Subtitle 2"/>
          <p:cNvSpPr>
            <a:spLocks noGrp="1"/>
          </p:cNvSpPr>
          <p:nvPr>
            <p:ph type="subTitle" idx="1"/>
          </p:nvPr>
        </p:nvSpPr>
        <p:spPr/>
        <p:txBody>
          <a:bodyPr/>
          <a:lstStyle/>
          <a:p>
            <a:r>
              <a:rPr lang="en-US" smtClean="0"/>
              <a:t>Min H. Huang, PT, PhD, NCS</a:t>
            </a:r>
            <a:endParaRPr lang="en-US" dirty="0"/>
          </a:p>
        </p:txBody>
      </p:sp>
    </p:spTree>
    <p:extLst>
      <p:ext uri="{BB962C8B-B14F-4D97-AF65-F5344CB8AC3E}">
        <p14:creationId xmlns:p14="http://schemas.microsoft.com/office/powerpoint/2010/main" val="3558629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Implicit Hierarchy of Actions, Tasks, and Activities</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Actions: e.g. rolling, bending, sitting, standing, lifting, and reaching.  </a:t>
            </a:r>
          </a:p>
          <a:p>
            <a:r>
              <a:rPr lang="en-US" dirty="0" smtClean="0"/>
              <a:t>Actions involve multiple systems to maintain a posture, transition to other postures, or perform safe and efficient movements.</a:t>
            </a:r>
          </a:p>
          <a:p>
            <a:r>
              <a:rPr lang="en-US" dirty="0" smtClean="0"/>
              <a:t>Tasks and Activities: e.g. bathing, dressing, grooming, cooking, and driving.</a:t>
            </a:r>
          </a:p>
          <a:p>
            <a:endParaRPr lang="en-US" dirty="0"/>
          </a:p>
        </p:txBody>
      </p:sp>
    </p:spTree>
    <p:extLst>
      <p:ext uri="{BB962C8B-B14F-4D97-AF65-F5344CB8AC3E}">
        <p14:creationId xmlns:p14="http://schemas.microsoft.com/office/powerpoint/2010/main" val="4086665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Breaking Down Tasks and Activities for Analysis</a:t>
            </a:r>
            <a:endParaRPr lang="en-US" dirty="0"/>
          </a:p>
        </p:txBody>
      </p:sp>
      <p:sp>
        <p:nvSpPr>
          <p:cNvPr id="3" name="Content Placeholder 2"/>
          <p:cNvSpPr>
            <a:spLocks noGrp="1"/>
          </p:cNvSpPr>
          <p:nvPr>
            <p:ph idx="1"/>
          </p:nvPr>
        </p:nvSpPr>
        <p:spPr/>
        <p:txBody>
          <a:bodyPr/>
          <a:lstStyle/>
          <a:p>
            <a:r>
              <a:rPr lang="en-US" dirty="0" smtClean="0"/>
              <a:t>Some functional tasks and activities may need to be analyzed more precisely  </a:t>
            </a:r>
          </a:p>
          <a:p>
            <a:pPr lvl="1"/>
            <a:r>
              <a:rPr lang="en-US" dirty="0" smtClean="0">
                <a:solidFill>
                  <a:srgbClr val="FF0000"/>
                </a:solidFill>
              </a:rPr>
              <a:t>Critical element of movement </a:t>
            </a:r>
            <a:r>
              <a:rPr lang="en-US" dirty="0" smtClean="0"/>
              <a:t>that is needed in order to carry out the task safely or efficiently</a:t>
            </a:r>
          </a:p>
          <a:p>
            <a:r>
              <a:rPr lang="en-US" dirty="0" smtClean="0"/>
              <a:t>Example: elements of movement involving in bed mobility</a:t>
            </a:r>
          </a:p>
          <a:p>
            <a:pPr lvl="1"/>
            <a:r>
              <a:rPr lang="en-US" dirty="0" smtClean="0"/>
              <a:t>(1) scooting in bed (2) rolling onto the side (3) lowering the legs (4) sitting up (5) balancing at the edge of the bed</a:t>
            </a:r>
          </a:p>
          <a:p>
            <a:pPr lvl="1"/>
            <a:r>
              <a:rPr lang="en-US" dirty="0" smtClean="0"/>
              <a:t>A functional loss of independence in bed mobility can result from any of these elements</a:t>
            </a:r>
          </a:p>
          <a:p>
            <a:endParaRPr lang="en-US" dirty="0" smtClean="0"/>
          </a:p>
        </p:txBody>
      </p:sp>
    </p:spTree>
    <p:extLst>
      <p:ext uri="{BB962C8B-B14F-4D97-AF65-F5344CB8AC3E}">
        <p14:creationId xmlns:p14="http://schemas.microsoft.com/office/powerpoint/2010/main" val="19090127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Questions for Interpreting Test Results</a:t>
            </a:r>
            <a:endParaRPr lang="en-US" dirty="0"/>
          </a:p>
        </p:txBody>
      </p:sp>
      <p:sp>
        <p:nvSpPr>
          <p:cNvPr id="3" name="Content Placeholder 2"/>
          <p:cNvSpPr>
            <a:spLocks noGrp="1"/>
          </p:cNvSpPr>
          <p:nvPr>
            <p:ph idx="1"/>
          </p:nvPr>
        </p:nvSpPr>
        <p:spPr/>
        <p:txBody>
          <a:bodyPr/>
          <a:lstStyle/>
          <a:p>
            <a:r>
              <a:rPr lang="en-US" dirty="0" smtClean="0"/>
              <a:t>What are the </a:t>
            </a:r>
            <a:r>
              <a:rPr lang="en-US" dirty="0" smtClean="0">
                <a:solidFill>
                  <a:srgbClr val="FF0000"/>
                </a:solidFill>
              </a:rPr>
              <a:t>normal movements </a:t>
            </a:r>
            <a:r>
              <a:rPr lang="en-US" dirty="0" smtClean="0"/>
              <a:t>necessary to perform the task?</a:t>
            </a:r>
          </a:p>
          <a:p>
            <a:r>
              <a:rPr lang="en-US" dirty="0" smtClean="0"/>
              <a:t>Which </a:t>
            </a:r>
            <a:r>
              <a:rPr lang="en-US" dirty="0" smtClean="0">
                <a:solidFill>
                  <a:srgbClr val="FF0000"/>
                </a:solidFill>
              </a:rPr>
              <a:t>impairments</a:t>
            </a:r>
            <a:r>
              <a:rPr lang="en-US" dirty="0" smtClean="0"/>
              <a:t> inhibit performance or completion of the task?</a:t>
            </a:r>
          </a:p>
          <a:p>
            <a:r>
              <a:rPr lang="en-US" dirty="0" smtClean="0"/>
              <a:t>Are the patient’s </a:t>
            </a:r>
            <a:r>
              <a:rPr lang="en-US" dirty="0" smtClean="0">
                <a:solidFill>
                  <a:srgbClr val="FF0000"/>
                </a:solidFill>
              </a:rPr>
              <a:t>functional deficits </a:t>
            </a:r>
            <a:r>
              <a:rPr lang="en-US" dirty="0" smtClean="0"/>
              <a:t>the result of impaired communication, perception, vision, hearing, or cognition?</a:t>
            </a:r>
            <a:endParaRPr lang="en-US" dirty="0"/>
          </a:p>
        </p:txBody>
      </p:sp>
    </p:spTree>
    <p:extLst>
      <p:ext uri="{BB962C8B-B14F-4D97-AF65-F5344CB8AC3E}">
        <p14:creationId xmlns:p14="http://schemas.microsoft.com/office/powerpoint/2010/main" val="441833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Purpose of Examination of Function</a:t>
            </a:r>
            <a:endParaRPr lang="en-US" dirty="0"/>
          </a:p>
        </p:txBody>
      </p:sp>
      <p:sp>
        <p:nvSpPr>
          <p:cNvPr id="3" name="Content Placeholder 2"/>
          <p:cNvSpPr>
            <a:spLocks noGrp="1"/>
          </p:cNvSpPr>
          <p:nvPr>
            <p:ph idx="1"/>
          </p:nvPr>
        </p:nvSpPr>
        <p:spPr/>
        <p:txBody>
          <a:bodyPr/>
          <a:lstStyle/>
          <a:p>
            <a:r>
              <a:rPr lang="en-US" dirty="0" smtClean="0"/>
              <a:t>For setting functional goals and expected outcomes of interventions</a:t>
            </a:r>
          </a:p>
          <a:p>
            <a:r>
              <a:rPr lang="en-US" dirty="0" smtClean="0"/>
              <a:t>Indicators of a person’s initial abilities</a:t>
            </a:r>
          </a:p>
          <a:p>
            <a:r>
              <a:rPr lang="en-US" dirty="0" smtClean="0"/>
              <a:t>Criteria for placement decisions</a:t>
            </a:r>
          </a:p>
          <a:p>
            <a:r>
              <a:rPr lang="en-US" dirty="0" smtClean="0"/>
              <a:t>Indicators of a person’s level of safety in performing a task</a:t>
            </a:r>
          </a:p>
          <a:p>
            <a:r>
              <a:rPr lang="en-US" dirty="0" smtClean="0"/>
              <a:t>Evidence of the effectiveness of a specific intervention on function</a:t>
            </a:r>
          </a:p>
          <a:p>
            <a:endParaRPr lang="en-US" dirty="0"/>
          </a:p>
        </p:txBody>
      </p:sp>
    </p:spTree>
    <p:extLst>
      <p:ext uri="{BB962C8B-B14F-4D97-AF65-F5344CB8AC3E}">
        <p14:creationId xmlns:p14="http://schemas.microsoft.com/office/powerpoint/2010/main" val="1211458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 of Instruments</a:t>
            </a:r>
            <a:endParaRPr lang="en-US" dirty="0"/>
          </a:p>
        </p:txBody>
      </p:sp>
      <p:sp>
        <p:nvSpPr>
          <p:cNvPr id="3" name="Content Placeholder 2"/>
          <p:cNvSpPr>
            <a:spLocks noGrp="1"/>
          </p:cNvSpPr>
          <p:nvPr>
            <p:ph idx="1"/>
          </p:nvPr>
        </p:nvSpPr>
        <p:spPr/>
        <p:txBody>
          <a:bodyPr/>
          <a:lstStyle/>
          <a:p>
            <a:r>
              <a:rPr lang="en-US" sz="3200" dirty="0" smtClean="0">
                <a:solidFill>
                  <a:srgbClr val="FF0000"/>
                </a:solidFill>
              </a:rPr>
              <a:t>Performance-based</a:t>
            </a:r>
            <a:r>
              <a:rPr lang="en-US" sz="3200" dirty="0" smtClean="0"/>
              <a:t> </a:t>
            </a:r>
          </a:p>
          <a:p>
            <a:pPr lvl="1"/>
            <a:r>
              <a:rPr lang="en-US" sz="2800" dirty="0" smtClean="0"/>
              <a:t>Observational assessment</a:t>
            </a:r>
          </a:p>
          <a:p>
            <a:pPr lvl="1"/>
            <a:r>
              <a:rPr lang="en-US" sz="2800" dirty="0" smtClean="0"/>
              <a:t>Administered by a therapist who observes the patient during the performance of an activity</a:t>
            </a:r>
          </a:p>
          <a:p>
            <a:r>
              <a:rPr lang="en-US" sz="3200" dirty="0" smtClean="0">
                <a:solidFill>
                  <a:srgbClr val="FF0000"/>
                </a:solidFill>
              </a:rPr>
              <a:t>Self-Reports</a:t>
            </a:r>
            <a:endParaRPr lang="en-US" sz="3200" dirty="0"/>
          </a:p>
          <a:p>
            <a:pPr lvl="1"/>
            <a:r>
              <a:rPr lang="en-US" sz="2800" dirty="0" smtClean="0"/>
              <a:t>The patient is asked directly either by the therapist or a trained interviewer or through the use of a self-administered report instrument</a:t>
            </a:r>
            <a:endParaRPr lang="en-US" sz="2800" dirty="0"/>
          </a:p>
        </p:txBody>
      </p:sp>
    </p:spTree>
    <p:extLst>
      <p:ext uri="{BB962C8B-B14F-4D97-AF65-F5344CB8AC3E}">
        <p14:creationId xmlns:p14="http://schemas.microsoft.com/office/powerpoint/2010/main" val="3483252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Performance-Based Tests of ADLs</a:t>
            </a:r>
            <a:endParaRPr lang="en-US" dirty="0"/>
          </a:p>
        </p:txBody>
      </p:sp>
      <p:sp>
        <p:nvSpPr>
          <p:cNvPr id="3" name="Content Placeholder 2"/>
          <p:cNvSpPr>
            <a:spLocks noGrp="1"/>
          </p:cNvSpPr>
          <p:nvPr>
            <p:ph idx="1"/>
          </p:nvPr>
        </p:nvSpPr>
        <p:spPr/>
        <p:txBody>
          <a:bodyPr>
            <a:normAutofit fontScale="92500" lnSpcReduction="10000"/>
          </a:bodyPr>
          <a:lstStyle/>
          <a:p>
            <a:pPr>
              <a:spcAft>
                <a:spcPts val="600"/>
              </a:spcAft>
            </a:pPr>
            <a:r>
              <a:rPr lang="en-US" dirty="0" smtClean="0"/>
              <a:t>What a patient can do under a specific circumstance, which may or may not be similar to the individual’s actual environment. </a:t>
            </a:r>
          </a:p>
          <a:p>
            <a:pPr>
              <a:spcAft>
                <a:spcPts val="600"/>
              </a:spcAft>
            </a:pPr>
            <a:r>
              <a:rPr lang="en-US" dirty="0" smtClean="0"/>
              <a:t>Often do not measure a specific BADL or IADL in the real world of the patient.</a:t>
            </a:r>
          </a:p>
          <a:p>
            <a:pPr>
              <a:spcAft>
                <a:spcPts val="600"/>
              </a:spcAft>
            </a:pPr>
            <a:r>
              <a:rPr lang="en-US" dirty="0" smtClean="0"/>
              <a:t>Described the patient’s current level of function or the maximum level of function possible.</a:t>
            </a:r>
          </a:p>
          <a:p>
            <a:pPr>
              <a:spcAft>
                <a:spcPts val="600"/>
              </a:spcAft>
            </a:pPr>
            <a:r>
              <a:rPr lang="en-US" dirty="0" smtClean="0"/>
              <a:t>e.g. “Push your wheelchair over to that red chair (as quickly as you can) and stop” – testing usual (maximum) capacity; 6-minute walk, Timed up &amp; go.</a:t>
            </a:r>
            <a:endParaRPr lang="en-US" dirty="0"/>
          </a:p>
        </p:txBody>
      </p:sp>
    </p:spTree>
    <p:extLst>
      <p:ext uri="{BB962C8B-B14F-4D97-AF65-F5344CB8AC3E}">
        <p14:creationId xmlns:p14="http://schemas.microsoft.com/office/powerpoint/2010/main" val="455083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Self-Reported Assessment of ADLs</a:t>
            </a:r>
            <a:endParaRPr lang="en-US" dirty="0"/>
          </a:p>
        </p:txBody>
      </p:sp>
      <p:sp>
        <p:nvSpPr>
          <p:cNvPr id="3" name="Content Placeholder 2"/>
          <p:cNvSpPr>
            <a:spLocks noGrp="1"/>
          </p:cNvSpPr>
          <p:nvPr>
            <p:ph idx="1"/>
          </p:nvPr>
        </p:nvSpPr>
        <p:spPr/>
        <p:txBody>
          <a:bodyPr>
            <a:normAutofit fontScale="92500" lnSpcReduction="10000"/>
          </a:bodyPr>
          <a:lstStyle/>
          <a:p>
            <a:pPr>
              <a:spcAft>
                <a:spcPts val="600"/>
              </a:spcAft>
            </a:pPr>
            <a:r>
              <a:rPr lang="en-US" dirty="0" smtClean="0"/>
              <a:t>Tests need to be designed in a standard format to measure function accurately and without bias.</a:t>
            </a:r>
          </a:p>
          <a:p>
            <a:pPr>
              <a:spcAft>
                <a:spcPts val="600"/>
              </a:spcAft>
            </a:pPr>
            <a:r>
              <a:rPr lang="en-US" dirty="0" smtClean="0"/>
              <a:t>Limited by the patient’s mental capacity and the clinician’s training in administering the test.</a:t>
            </a:r>
          </a:p>
          <a:p>
            <a:pPr>
              <a:spcAft>
                <a:spcPts val="600"/>
              </a:spcAft>
            </a:pPr>
            <a:r>
              <a:rPr lang="en-US" dirty="0" smtClean="0"/>
              <a:t>A self-report is a valid method of determining function and may be preferable to performance-based methods In some circumstances. </a:t>
            </a:r>
          </a:p>
          <a:p>
            <a:pPr>
              <a:spcAft>
                <a:spcPts val="600"/>
              </a:spcAft>
            </a:pPr>
            <a:r>
              <a:rPr lang="en-US" dirty="0" smtClean="0"/>
              <a:t>Distinguish between “habitual” (e.g. “Do you cook your own meals?) vs. “perceived” (e.g. If you had to, could you cook your own meals?”) capacity of performance.</a:t>
            </a:r>
          </a:p>
          <a:p>
            <a:pPr>
              <a:spcAft>
                <a:spcPts val="600"/>
              </a:spcAft>
            </a:pPr>
            <a:endParaRPr lang="en-US" dirty="0" smtClean="0"/>
          </a:p>
          <a:p>
            <a:pPr>
              <a:spcAft>
                <a:spcPts val="600"/>
              </a:spcAft>
            </a:pPr>
            <a:endParaRPr lang="en-US" dirty="0"/>
          </a:p>
        </p:txBody>
      </p:sp>
    </p:spTree>
    <p:extLst>
      <p:ext uri="{BB962C8B-B14F-4D97-AF65-F5344CB8AC3E}">
        <p14:creationId xmlns:p14="http://schemas.microsoft.com/office/powerpoint/2010/main" val="1088020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r>
              <a:rPr lang="en-US" dirty="0" smtClean="0"/>
              <a:t>Self-Reported </a:t>
            </a:r>
            <a:r>
              <a:rPr lang="en-US" dirty="0"/>
              <a:t>Assessment of ADLs</a:t>
            </a:r>
            <a:endParaRPr lang="en-US" dirty="0" smtClean="0"/>
          </a:p>
        </p:txBody>
      </p:sp>
      <p:sp>
        <p:nvSpPr>
          <p:cNvPr id="35844" name="Rectangle 3"/>
          <p:cNvSpPr>
            <a:spLocks noGrp="1" noChangeArrowheads="1"/>
          </p:cNvSpPr>
          <p:nvPr>
            <p:ph idx="1"/>
          </p:nvPr>
        </p:nvSpPr>
        <p:spPr/>
        <p:txBody>
          <a:bodyPr/>
          <a:lstStyle/>
          <a:p>
            <a:r>
              <a:rPr lang="en-US" smtClean="0"/>
              <a:t>Gives self report of perceptions of disability and may indicate better at how they will function</a:t>
            </a:r>
          </a:p>
          <a:p>
            <a:r>
              <a:rPr lang="en-US" smtClean="0"/>
              <a:t>Heavily influenced by psychological state during testing.</a:t>
            </a:r>
          </a:p>
          <a:p>
            <a:r>
              <a:rPr lang="en-US" smtClean="0"/>
              <a:t>Susceptible to bias (say what you want to hear, fears of institutionalization)</a:t>
            </a:r>
          </a:p>
        </p:txBody>
      </p:sp>
      <p:sp>
        <p:nvSpPr>
          <p:cNvPr id="4" name="TextBox 3"/>
          <p:cNvSpPr txBox="1"/>
          <p:nvPr/>
        </p:nvSpPr>
        <p:spPr>
          <a:xfrm>
            <a:off x="6934200" y="6324600"/>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3765471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Self-Reported Walking Ability Predicts Functional Mobility Performance in Frail Older Adults</a:t>
            </a:r>
            <a:endParaRPr lang="en-US" sz="2800" dirty="0"/>
          </a:p>
        </p:txBody>
      </p:sp>
      <p:sp>
        <p:nvSpPr>
          <p:cNvPr id="3" name="Content Placeholder 2"/>
          <p:cNvSpPr>
            <a:spLocks noGrp="1"/>
          </p:cNvSpPr>
          <p:nvPr>
            <p:ph idx="1"/>
          </p:nvPr>
        </p:nvSpPr>
        <p:spPr/>
        <p:txBody>
          <a:bodyPr/>
          <a:lstStyle/>
          <a:p>
            <a:r>
              <a:rPr lang="en-US" sz="3200" dirty="0" smtClean="0"/>
              <a:t>Self-reported physical function</a:t>
            </a:r>
          </a:p>
          <a:p>
            <a:pPr lvl="1">
              <a:spcBef>
                <a:spcPts val="600"/>
              </a:spcBef>
            </a:pPr>
            <a:r>
              <a:rPr lang="en-US" sz="2800" dirty="0" smtClean="0"/>
              <a:t>Katz activities of daily living (ADL) items</a:t>
            </a:r>
          </a:p>
          <a:p>
            <a:pPr lvl="1">
              <a:spcBef>
                <a:spcPts val="600"/>
              </a:spcBef>
            </a:pPr>
            <a:r>
              <a:rPr lang="en-US" sz="2800" dirty="0" err="1" smtClean="0"/>
              <a:t>Rosow</a:t>
            </a:r>
            <a:r>
              <a:rPr lang="en-US" sz="2800" dirty="0" smtClean="0"/>
              <a:t>-Breslau items: ability to do heavy work around the house, walk up stairs, and walk a half mile  </a:t>
            </a:r>
          </a:p>
          <a:p>
            <a:pPr lvl="1">
              <a:spcBef>
                <a:spcPts val="600"/>
              </a:spcBef>
            </a:pPr>
            <a:r>
              <a:rPr lang="en-US" sz="2800" dirty="0" err="1" smtClean="0"/>
              <a:t>Nagi</a:t>
            </a:r>
            <a:r>
              <a:rPr lang="en-US" sz="2800" dirty="0" smtClean="0"/>
              <a:t> items: difficulty stooping, crouching, kneeling, reaching above shoulder level, pushing or pulling a large object, lifting or carrying weights over 10 </a:t>
            </a:r>
            <a:r>
              <a:rPr lang="en-US" sz="2800" dirty="0" err="1" smtClean="0"/>
              <a:t>lb</a:t>
            </a:r>
            <a:r>
              <a:rPr lang="en-US" sz="2800" dirty="0" smtClean="0"/>
              <a:t>, writing or handling small objects.</a:t>
            </a:r>
          </a:p>
        </p:txBody>
      </p:sp>
      <p:sp>
        <p:nvSpPr>
          <p:cNvPr id="4" name="TextBox 3"/>
          <p:cNvSpPr txBox="1"/>
          <p:nvPr/>
        </p:nvSpPr>
        <p:spPr>
          <a:xfrm>
            <a:off x="457200" y="6248400"/>
            <a:ext cx="8305800" cy="369332"/>
          </a:xfrm>
          <a:prstGeom prst="rect">
            <a:avLst/>
          </a:prstGeom>
          <a:noFill/>
        </p:spPr>
        <p:txBody>
          <a:bodyPr wrap="square" rtlCol="0">
            <a:spAutoFit/>
          </a:bodyPr>
          <a:lstStyle/>
          <a:p>
            <a:r>
              <a:rPr lang="en-US" dirty="0" smtClean="0">
                <a:latin typeface="Calibri" pitchFamily="34" charset="0"/>
                <a:hlinkClick r:id="rId3"/>
              </a:rPr>
              <a:t>www.ncbi.nlm.nih.gov/pubmed/11083316</a:t>
            </a:r>
            <a:r>
              <a:rPr lang="en-US" dirty="0" smtClean="0">
                <a:latin typeface="Calibri" pitchFamily="34" charset="0"/>
              </a:rPr>
              <a:t> </a:t>
            </a:r>
            <a:endParaRPr lang="en-US" dirty="0">
              <a:latin typeface="Calibri" pitchFamily="34" charset="0"/>
            </a:endParaRPr>
          </a:p>
        </p:txBody>
      </p:sp>
      <p:sp>
        <p:nvSpPr>
          <p:cNvPr id="11" name="Rectangle 10"/>
          <p:cNvSpPr/>
          <p:nvPr/>
        </p:nvSpPr>
        <p:spPr>
          <a:xfrm>
            <a:off x="6705600" y="6248400"/>
            <a:ext cx="1800493" cy="369332"/>
          </a:xfrm>
          <a:prstGeom prst="rect">
            <a:avLst/>
          </a:prstGeom>
        </p:spPr>
        <p:txBody>
          <a:bodyPr wrap="none">
            <a:spAutoFit/>
          </a:bodyPr>
          <a:lstStyle/>
          <a:p>
            <a:r>
              <a:rPr lang="en-US" dirty="0" smtClean="0"/>
              <a:t>Alexander 2000</a:t>
            </a:r>
            <a:endParaRPr lang="en-US" dirty="0"/>
          </a:p>
        </p:txBody>
      </p:sp>
    </p:spTree>
    <p:extLst>
      <p:ext uri="{BB962C8B-B14F-4D97-AF65-F5344CB8AC3E}">
        <p14:creationId xmlns:p14="http://schemas.microsoft.com/office/powerpoint/2010/main" val="7752095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28600"/>
            <a:ext cx="4456143"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6705600" y="6248400"/>
            <a:ext cx="1800493" cy="369332"/>
          </a:xfrm>
          <a:prstGeom prst="rect">
            <a:avLst/>
          </a:prstGeom>
        </p:spPr>
        <p:txBody>
          <a:bodyPr wrap="none">
            <a:spAutoFit/>
          </a:bodyPr>
          <a:lstStyle/>
          <a:p>
            <a:r>
              <a:rPr lang="en-US" dirty="0" smtClean="0"/>
              <a:t>Alexander 2000</a:t>
            </a:r>
            <a:endParaRPr lang="en-US" dirty="0"/>
          </a:p>
        </p:txBody>
      </p:sp>
    </p:spTree>
    <p:extLst>
      <p:ext uri="{BB962C8B-B14F-4D97-AF65-F5344CB8AC3E}">
        <p14:creationId xmlns:p14="http://schemas.microsoft.com/office/powerpoint/2010/main" val="2732807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a:t>
            </a:r>
            <a:endParaRPr lang="en-US" dirty="0"/>
          </a:p>
        </p:txBody>
      </p:sp>
      <p:sp>
        <p:nvSpPr>
          <p:cNvPr id="5" name="Content Placeholder 4"/>
          <p:cNvSpPr>
            <a:spLocks noGrp="1"/>
          </p:cNvSpPr>
          <p:nvPr>
            <p:ph idx="1"/>
          </p:nvPr>
        </p:nvSpPr>
        <p:spPr/>
        <p:txBody>
          <a:bodyPr/>
          <a:lstStyle/>
          <a:p>
            <a:r>
              <a:rPr lang="en-US" dirty="0" smtClean="0"/>
              <a:t>Apply tests </a:t>
            </a:r>
            <a:r>
              <a:rPr lang="en-US" dirty="0"/>
              <a:t>and measures for the examination of </a:t>
            </a:r>
            <a:r>
              <a:rPr lang="en-US" dirty="0" smtClean="0"/>
              <a:t>ADLs for a geriatric client</a:t>
            </a:r>
          </a:p>
          <a:p>
            <a:r>
              <a:rPr lang="en-US" dirty="0" smtClean="0"/>
              <a:t>Interpret and analyze the examination findings of ADLs in geriatric clients</a:t>
            </a:r>
          </a:p>
          <a:p>
            <a:r>
              <a:rPr lang="en-US" dirty="0" smtClean="0"/>
              <a:t>Formulate hypotheses of the variables associated with limitations in ADLs for geriatric clients</a:t>
            </a:r>
            <a:endParaRPr lang="en-US" dirty="0"/>
          </a:p>
          <a:p>
            <a:endParaRPr lang="en-US" dirty="0"/>
          </a:p>
        </p:txBody>
      </p:sp>
    </p:spTree>
    <p:extLst>
      <p:ext uri="{BB962C8B-B14F-4D97-AF65-F5344CB8AC3E}">
        <p14:creationId xmlns:p14="http://schemas.microsoft.com/office/powerpoint/2010/main" val="7774995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smtClean="0"/>
              <a:t>Self-Reported Walking Ability Predicts Functional Mobility Performance in Frail Older Adults</a:t>
            </a:r>
            <a:endParaRPr lang="en-US" sz="2800" dirty="0"/>
          </a:p>
        </p:txBody>
      </p:sp>
      <p:sp>
        <p:nvSpPr>
          <p:cNvPr id="3" name="Content Placeholder 2"/>
          <p:cNvSpPr>
            <a:spLocks noGrp="1"/>
          </p:cNvSpPr>
          <p:nvPr>
            <p:ph idx="1"/>
          </p:nvPr>
        </p:nvSpPr>
        <p:spPr/>
        <p:txBody>
          <a:bodyPr/>
          <a:lstStyle/>
          <a:p>
            <a:r>
              <a:rPr lang="en-US" smtClean="0"/>
              <a:t>Performance measures (ability and time taken to perform the task)</a:t>
            </a:r>
          </a:p>
          <a:p>
            <a:pPr lvl="1"/>
            <a:r>
              <a:rPr lang="en-US" smtClean="0"/>
              <a:t>Walking tasks: walk 10 ft, turn 180 degrees, and return 10 ft, tandem walk, walk up and down 2 steps, 360 degree turn. </a:t>
            </a:r>
          </a:p>
          <a:p>
            <a:pPr lvl="1"/>
            <a:r>
              <a:rPr lang="en-US" smtClean="0"/>
              <a:t>Maintaining stance: bipedal stance with eyes open/closed, lean as far forward/backward as possible, tandem stance, one leg stance with eyes open/closed.</a:t>
            </a:r>
          </a:p>
          <a:p>
            <a:pPr lvl="1"/>
            <a:r>
              <a:rPr lang="en-US" smtClean="0"/>
              <a:t>Chair rise: from a variety of seat heights with and without the use of hands for assistance.</a:t>
            </a:r>
          </a:p>
          <a:p>
            <a:pPr lvl="2"/>
            <a:endParaRPr lang="en-US" smtClean="0"/>
          </a:p>
          <a:p>
            <a:endParaRPr lang="en-US" dirty="0"/>
          </a:p>
        </p:txBody>
      </p:sp>
      <p:sp>
        <p:nvSpPr>
          <p:cNvPr id="5" name="TextBox 4"/>
          <p:cNvSpPr txBox="1"/>
          <p:nvPr/>
        </p:nvSpPr>
        <p:spPr>
          <a:xfrm>
            <a:off x="457200" y="6248400"/>
            <a:ext cx="8305800" cy="369332"/>
          </a:xfrm>
          <a:prstGeom prst="rect">
            <a:avLst/>
          </a:prstGeom>
          <a:noFill/>
        </p:spPr>
        <p:txBody>
          <a:bodyPr wrap="square" rtlCol="0">
            <a:spAutoFit/>
          </a:bodyPr>
          <a:lstStyle/>
          <a:p>
            <a:r>
              <a:rPr lang="en-US" dirty="0" smtClean="0">
                <a:latin typeface="Calibri" pitchFamily="34" charset="0"/>
                <a:hlinkClick r:id="rId2"/>
              </a:rPr>
              <a:t>www.ncbi.nlm.nih.gov/pubmed/11083316</a:t>
            </a:r>
            <a:r>
              <a:rPr lang="en-US" dirty="0" smtClean="0">
                <a:latin typeface="Calibri" pitchFamily="34" charset="0"/>
              </a:rPr>
              <a:t> </a:t>
            </a:r>
            <a:endParaRPr lang="en-US" dirty="0">
              <a:latin typeface="Calibri" pitchFamily="34" charset="0"/>
            </a:endParaRPr>
          </a:p>
        </p:txBody>
      </p:sp>
      <p:sp>
        <p:nvSpPr>
          <p:cNvPr id="6" name="Rectangle 5"/>
          <p:cNvSpPr/>
          <p:nvPr/>
        </p:nvSpPr>
        <p:spPr>
          <a:xfrm>
            <a:off x="6705600" y="6248400"/>
            <a:ext cx="1800493" cy="369332"/>
          </a:xfrm>
          <a:prstGeom prst="rect">
            <a:avLst/>
          </a:prstGeom>
        </p:spPr>
        <p:txBody>
          <a:bodyPr wrap="none">
            <a:spAutoFit/>
          </a:bodyPr>
          <a:lstStyle/>
          <a:p>
            <a:r>
              <a:rPr lang="en-US" dirty="0" smtClean="0"/>
              <a:t>Alexander 2000</a:t>
            </a:r>
            <a:endParaRPr lang="en-US" dirty="0"/>
          </a:p>
        </p:txBody>
      </p:sp>
    </p:spTree>
    <p:extLst>
      <p:ext uri="{BB962C8B-B14F-4D97-AF65-F5344CB8AC3E}">
        <p14:creationId xmlns:p14="http://schemas.microsoft.com/office/powerpoint/2010/main" val="23360414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6911" y="228600"/>
            <a:ext cx="4992535"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705600" y="6248400"/>
            <a:ext cx="1800493" cy="369332"/>
          </a:xfrm>
          <a:prstGeom prst="rect">
            <a:avLst/>
          </a:prstGeom>
        </p:spPr>
        <p:txBody>
          <a:bodyPr wrap="none">
            <a:spAutoFit/>
          </a:bodyPr>
          <a:lstStyle/>
          <a:p>
            <a:r>
              <a:rPr lang="en-US" dirty="0" smtClean="0"/>
              <a:t>Alexander 2000</a:t>
            </a:r>
            <a:endParaRPr lang="en-US" dirty="0"/>
          </a:p>
        </p:txBody>
      </p:sp>
    </p:spTree>
    <p:extLst>
      <p:ext uri="{BB962C8B-B14F-4D97-AF65-F5344CB8AC3E}">
        <p14:creationId xmlns:p14="http://schemas.microsoft.com/office/powerpoint/2010/main" val="3268920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a:t>Self-Reported Walking Ability Predicts Functional Mobility Performance in Frail Older Adults</a:t>
            </a:r>
          </a:p>
        </p:txBody>
      </p:sp>
      <p:sp>
        <p:nvSpPr>
          <p:cNvPr id="3" name="Content Placeholder 2"/>
          <p:cNvSpPr>
            <a:spLocks noGrp="1"/>
          </p:cNvSpPr>
          <p:nvPr>
            <p:ph idx="1"/>
          </p:nvPr>
        </p:nvSpPr>
        <p:spPr/>
        <p:txBody>
          <a:bodyPr/>
          <a:lstStyle/>
          <a:p>
            <a:r>
              <a:rPr lang="en-US" dirty="0" smtClean="0">
                <a:solidFill>
                  <a:srgbClr val="FF0000"/>
                </a:solidFill>
              </a:rPr>
              <a:t>Self-reported items related to walking</a:t>
            </a:r>
            <a:r>
              <a:rPr lang="en-US" dirty="0" smtClean="0"/>
              <a:t>, such as self-report on Katz ADL walking item and the </a:t>
            </a:r>
            <a:r>
              <a:rPr lang="en-US" dirty="0" err="1" smtClean="0"/>
              <a:t>Rosow</a:t>
            </a:r>
            <a:r>
              <a:rPr lang="en-US" dirty="0" smtClean="0"/>
              <a:t>-Breslau items (the ability to do heavy work around the house, walk up stairs, and walk a half mile), are </a:t>
            </a:r>
            <a:r>
              <a:rPr lang="en-US" dirty="0" smtClean="0">
                <a:solidFill>
                  <a:srgbClr val="FF0000"/>
                </a:solidFill>
              </a:rPr>
              <a:t>better predictors </a:t>
            </a:r>
            <a:r>
              <a:rPr lang="en-US" dirty="0" smtClean="0"/>
              <a:t>of functional performance of the </a:t>
            </a:r>
            <a:r>
              <a:rPr lang="en-US" dirty="0" smtClean="0">
                <a:solidFill>
                  <a:srgbClr val="FF0000"/>
                </a:solidFill>
              </a:rPr>
              <a:t>mobility tasks </a:t>
            </a:r>
            <a:r>
              <a:rPr lang="en-US" dirty="0" smtClean="0">
                <a:solidFill>
                  <a:schemeClr val="tx1"/>
                </a:solidFill>
              </a:rPr>
              <a:t>of walking, </a:t>
            </a:r>
            <a:r>
              <a:rPr lang="en-US" dirty="0" smtClean="0"/>
              <a:t>maintaining stance and chair rise. </a:t>
            </a:r>
          </a:p>
          <a:p>
            <a:endParaRPr lang="en-US" dirty="0"/>
          </a:p>
        </p:txBody>
      </p:sp>
    </p:spTree>
    <p:extLst>
      <p:ext uri="{BB962C8B-B14F-4D97-AF65-F5344CB8AC3E}">
        <p14:creationId xmlns:p14="http://schemas.microsoft.com/office/powerpoint/2010/main" val="8733795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ChangeArrowheads="1"/>
          </p:cNvSpPr>
          <p:nvPr/>
        </p:nvSpPr>
        <p:spPr bwMode="auto">
          <a:xfrm>
            <a:off x="3175" y="-1811338"/>
            <a:ext cx="9144000"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400" b="1">
                <a:cs typeface="Times New Roman" charset="0"/>
              </a:rPr>
              <a:t>Katz Index of Independence in Activities of Daily Living</a:t>
            </a:r>
            <a:endParaRPr lang="en-US" sz="1200">
              <a:cs typeface="Times New Roman" charset="0"/>
            </a:endParaRPr>
          </a:p>
          <a:p>
            <a:pPr eaLnBrk="0" hangingPunct="0"/>
            <a:r>
              <a:rPr lang="en-US" sz="1200">
                <a:cs typeface="Times New Roman" charset="0"/>
              </a:rPr>
              <a:t> </a:t>
            </a:r>
          </a:p>
          <a:p>
            <a:pPr eaLnBrk="0" hangingPunct="0"/>
            <a:endParaRPr lang="en-US"/>
          </a:p>
        </p:txBody>
      </p:sp>
      <p:grpSp>
        <p:nvGrpSpPr>
          <p:cNvPr id="38916" name="Group 3"/>
          <p:cNvGrpSpPr>
            <a:grpSpLocks/>
          </p:cNvGrpSpPr>
          <p:nvPr/>
        </p:nvGrpSpPr>
        <p:grpSpPr bwMode="auto">
          <a:xfrm>
            <a:off x="1905000" y="228600"/>
            <a:ext cx="6858000" cy="6324600"/>
            <a:chOff x="-3" y="534"/>
            <a:chExt cx="3806" cy="5436"/>
          </a:xfrm>
        </p:grpSpPr>
        <p:grpSp>
          <p:nvGrpSpPr>
            <p:cNvPr id="38919" name="Group 4"/>
            <p:cNvGrpSpPr>
              <a:grpSpLocks/>
            </p:cNvGrpSpPr>
            <p:nvPr/>
          </p:nvGrpSpPr>
          <p:grpSpPr bwMode="auto">
            <a:xfrm>
              <a:off x="0" y="537"/>
              <a:ext cx="3800" cy="5430"/>
              <a:chOff x="0" y="537"/>
              <a:chExt cx="3800" cy="5430"/>
            </a:xfrm>
          </p:grpSpPr>
          <p:grpSp>
            <p:nvGrpSpPr>
              <p:cNvPr id="38921" name="Group 5"/>
              <p:cNvGrpSpPr>
                <a:grpSpLocks/>
              </p:cNvGrpSpPr>
              <p:nvPr/>
            </p:nvGrpSpPr>
            <p:grpSpPr bwMode="auto">
              <a:xfrm>
                <a:off x="0" y="537"/>
                <a:ext cx="1065" cy="787"/>
                <a:chOff x="0" y="537"/>
                <a:chExt cx="1065" cy="787"/>
              </a:xfrm>
            </p:grpSpPr>
            <p:sp>
              <p:nvSpPr>
                <p:cNvPr id="38982" name="Rectangle 6"/>
                <p:cNvSpPr>
                  <a:spLocks noChangeArrowheads="1"/>
                </p:cNvSpPr>
                <p:nvPr/>
              </p:nvSpPr>
              <p:spPr bwMode="auto">
                <a:xfrm>
                  <a:off x="43" y="537"/>
                  <a:ext cx="979" cy="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1100" b="1" dirty="0">
                      <a:latin typeface="+mj-lt"/>
                      <a:cs typeface="Times New Roman" charset="0"/>
                    </a:rPr>
                    <a:t>Activities</a:t>
                  </a:r>
                </a:p>
                <a:p>
                  <a:pPr algn="ctr" eaLnBrk="0" hangingPunct="0"/>
                  <a:r>
                    <a:rPr lang="en-US" sz="1100" dirty="0">
                      <a:latin typeface="+mj-lt"/>
                      <a:cs typeface="Times New Roman" charset="0"/>
                    </a:rPr>
                    <a:t>Points (1 or 0)</a:t>
                  </a:r>
                </a:p>
                <a:p>
                  <a:pPr algn="ctr" eaLnBrk="0" hangingPunct="0"/>
                  <a:endParaRPr lang="en-US" sz="1100" dirty="0">
                    <a:latin typeface="+mj-lt"/>
                  </a:endParaRPr>
                </a:p>
              </p:txBody>
            </p:sp>
            <p:sp>
              <p:nvSpPr>
                <p:cNvPr id="38983" name="Rectangle 7"/>
                <p:cNvSpPr>
                  <a:spLocks noChangeArrowheads="1"/>
                </p:cNvSpPr>
                <p:nvPr/>
              </p:nvSpPr>
              <p:spPr bwMode="auto">
                <a:xfrm>
                  <a:off x="0" y="537"/>
                  <a:ext cx="1065" cy="78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2" name="Group 8"/>
              <p:cNvGrpSpPr>
                <a:grpSpLocks/>
              </p:cNvGrpSpPr>
              <p:nvPr/>
            </p:nvGrpSpPr>
            <p:grpSpPr bwMode="auto">
              <a:xfrm>
                <a:off x="1065" y="537"/>
                <a:ext cx="1310" cy="787"/>
                <a:chOff x="1065" y="537"/>
                <a:chExt cx="1310" cy="787"/>
              </a:xfrm>
            </p:grpSpPr>
            <p:sp>
              <p:nvSpPr>
                <p:cNvPr id="38980" name="Rectangle 9"/>
                <p:cNvSpPr>
                  <a:spLocks noChangeArrowheads="1"/>
                </p:cNvSpPr>
                <p:nvPr/>
              </p:nvSpPr>
              <p:spPr bwMode="auto">
                <a:xfrm>
                  <a:off x="1108" y="537"/>
                  <a:ext cx="1224" cy="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1100" b="1" dirty="0">
                      <a:latin typeface="+mj-lt"/>
                      <a:cs typeface="Times New Roman" charset="0"/>
                    </a:rPr>
                    <a:t>Independence</a:t>
                  </a:r>
                </a:p>
                <a:p>
                  <a:pPr algn="ctr" eaLnBrk="0" hangingPunct="0"/>
                  <a:r>
                    <a:rPr lang="en-US" sz="1100" dirty="0">
                      <a:latin typeface="+mj-lt"/>
                      <a:cs typeface="Times New Roman" charset="0"/>
                    </a:rPr>
                    <a:t>(1 Point)</a:t>
                  </a:r>
                </a:p>
                <a:p>
                  <a:pPr algn="ctr" eaLnBrk="0" hangingPunct="0"/>
                  <a:r>
                    <a:rPr lang="en-US" sz="1100" dirty="0">
                      <a:latin typeface="+mj-lt"/>
                      <a:cs typeface="Times New Roman" charset="0"/>
                    </a:rPr>
                    <a:t>NO supervision, direction or personal assistance</a:t>
                  </a:r>
                </a:p>
                <a:p>
                  <a:pPr algn="ctr" eaLnBrk="0" hangingPunct="0"/>
                  <a:endParaRPr lang="en-US" sz="1100" dirty="0">
                    <a:latin typeface="+mj-lt"/>
                  </a:endParaRPr>
                </a:p>
              </p:txBody>
            </p:sp>
            <p:sp>
              <p:nvSpPr>
                <p:cNvPr id="38981" name="Rectangle 10"/>
                <p:cNvSpPr>
                  <a:spLocks noChangeArrowheads="1"/>
                </p:cNvSpPr>
                <p:nvPr/>
              </p:nvSpPr>
              <p:spPr bwMode="auto">
                <a:xfrm>
                  <a:off x="1065" y="537"/>
                  <a:ext cx="1310" cy="78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3" name="Group 11"/>
              <p:cNvGrpSpPr>
                <a:grpSpLocks/>
              </p:cNvGrpSpPr>
              <p:nvPr/>
            </p:nvGrpSpPr>
            <p:grpSpPr bwMode="auto">
              <a:xfrm>
                <a:off x="2375" y="537"/>
                <a:ext cx="1425" cy="787"/>
                <a:chOff x="2375" y="537"/>
                <a:chExt cx="1425" cy="787"/>
              </a:xfrm>
            </p:grpSpPr>
            <p:sp>
              <p:nvSpPr>
                <p:cNvPr id="38978" name="Rectangle 12"/>
                <p:cNvSpPr>
                  <a:spLocks noChangeArrowheads="1"/>
                </p:cNvSpPr>
                <p:nvPr/>
              </p:nvSpPr>
              <p:spPr bwMode="auto">
                <a:xfrm>
                  <a:off x="2418" y="537"/>
                  <a:ext cx="1339" cy="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sz="1100" b="1" dirty="0">
                      <a:latin typeface="+mj-lt"/>
                      <a:cs typeface="Times New Roman" charset="0"/>
                    </a:rPr>
                    <a:t>Dependence</a:t>
                  </a:r>
                </a:p>
                <a:p>
                  <a:pPr algn="ctr" eaLnBrk="0" hangingPunct="0"/>
                  <a:r>
                    <a:rPr lang="en-US" sz="1100" dirty="0">
                      <a:latin typeface="+mj-lt"/>
                      <a:cs typeface="Times New Roman" charset="0"/>
                    </a:rPr>
                    <a:t>(0 Points)</a:t>
                  </a:r>
                </a:p>
                <a:p>
                  <a:pPr algn="ctr" eaLnBrk="0" hangingPunct="0"/>
                  <a:r>
                    <a:rPr lang="en-US" sz="1100" dirty="0">
                      <a:latin typeface="+mj-lt"/>
                      <a:cs typeface="Times New Roman" charset="0"/>
                    </a:rPr>
                    <a:t>WITH supervision, direction, personal assistance or total care</a:t>
                  </a:r>
                </a:p>
                <a:p>
                  <a:pPr algn="ctr" eaLnBrk="0" hangingPunct="0"/>
                  <a:endParaRPr lang="en-US" sz="1100" dirty="0">
                    <a:latin typeface="+mj-lt"/>
                  </a:endParaRPr>
                </a:p>
              </p:txBody>
            </p:sp>
            <p:sp>
              <p:nvSpPr>
                <p:cNvPr id="38979" name="Rectangle 13"/>
                <p:cNvSpPr>
                  <a:spLocks noChangeArrowheads="1"/>
                </p:cNvSpPr>
                <p:nvPr/>
              </p:nvSpPr>
              <p:spPr bwMode="auto">
                <a:xfrm>
                  <a:off x="2375" y="537"/>
                  <a:ext cx="1425" cy="787"/>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4" name="Group 14"/>
              <p:cNvGrpSpPr>
                <a:grpSpLocks/>
              </p:cNvGrpSpPr>
              <p:nvPr/>
            </p:nvGrpSpPr>
            <p:grpSpPr bwMode="auto">
              <a:xfrm>
                <a:off x="0" y="1324"/>
                <a:ext cx="1065" cy="768"/>
                <a:chOff x="0" y="1324"/>
                <a:chExt cx="1065" cy="768"/>
              </a:xfrm>
            </p:grpSpPr>
            <p:sp>
              <p:nvSpPr>
                <p:cNvPr id="38976" name="Rectangle 15"/>
                <p:cNvSpPr>
                  <a:spLocks noChangeArrowheads="1"/>
                </p:cNvSpPr>
                <p:nvPr/>
              </p:nvSpPr>
              <p:spPr bwMode="auto">
                <a:xfrm>
                  <a:off x="43" y="1324"/>
                  <a:ext cx="979"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dirty="0">
                      <a:latin typeface="+mj-lt"/>
                      <a:cs typeface="Times New Roman" charset="0"/>
                    </a:rPr>
                    <a:t>BATHING</a:t>
                  </a:r>
                </a:p>
                <a:p>
                  <a:pPr eaLnBrk="0" hangingPunct="0"/>
                  <a:r>
                    <a:rPr lang="en-US" sz="1100" dirty="0">
                      <a:latin typeface="+mj-lt"/>
                      <a:cs typeface="Times New Roman" charset="0"/>
                    </a:rPr>
                    <a:t> </a:t>
                  </a:r>
                </a:p>
                <a:p>
                  <a:pPr eaLnBrk="0" hangingPunct="0"/>
                  <a:r>
                    <a:rPr lang="en-US" sz="1100" dirty="0">
                      <a:latin typeface="+mj-lt"/>
                      <a:cs typeface="Times New Roman" charset="0"/>
                    </a:rPr>
                    <a:t>     Points: __________</a:t>
                  </a:r>
                </a:p>
                <a:p>
                  <a:pPr eaLnBrk="0" hangingPunct="0"/>
                  <a:endParaRPr lang="en-US" sz="1100" dirty="0">
                    <a:latin typeface="+mj-lt"/>
                  </a:endParaRPr>
                </a:p>
              </p:txBody>
            </p:sp>
            <p:sp>
              <p:nvSpPr>
                <p:cNvPr id="38977" name="Rectangle 16"/>
                <p:cNvSpPr>
                  <a:spLocks noChangeArrowheads="1"/>
                </p:cNvSpPr>
                <p:nvPr/>
              </p:nvSpPr>
              <p:spPr bwMode="auto">
                <a:xfrm>
                  <a:off x="0" y="1324"/>
                  <a:ext cx="1065" cy="7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5" name="Group 17"/>
              <p:cNvGrpSpPr>
                <a:grpSpLocks/>
              </p:cNvGrpSpPr>
              <p:nvPr/>
            </p:nvGrpSpPr>
            <p:grpSpPr bwMode="auto">
              <a:xfrm>
                <a:off x="1065" y="1324"/>
                <a:ext cx="1310" cy="768"/>
                <a:chOff x="1065" y="1324"/>
                <a:chExt cx="1310" cy="768"/>
              </a:xfrm>
            </p:grpSpPr>
            <p:sp>
              <p:nvSpPr>
                <p:cNvPr id="38974" name="Rectangle 18"/>
                <p:cNvSpPr>
                  <a:spLocks noChangeArrowheads="1"/>
                </p:cNvSpPr>
                <p:nvPr/>
              </p:nvSpPr>
              <p:spPr bwMode="auto">
                <a:xfrm>
                  <a:off x="1108" y="1324"/>
                  <a:ext cx="1224"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dirty="0">
                      <a:latin typeface="+mj-lt"/>
                      <a:cs typeface="Times New Roman" charset="0"/>
                    </a:rPr>
                    <a:t>(1 POINT) Bathes self completely or needs help in bathing only a single part of the body such as the back, genital area or disabled extremity</a:t>
                  </a:r>
                </a:p>
                <a:p>
                  <a:pPr eaLnBrk="0" hangingPunct="0"/>
                  <a:endParaRPr lang="en-US" sz="1100" dirty="0">
                    <a:latin typeface="+mj-lt"/>
                  </a:endParaRPr>
                </a:p>
              </p:txBody>
            </p:sp>
            <p:sp>
              <p:nvSpPr>
                <p:cNvPr id="38975" name="Rectangle 19"/>
                <p:cNvSpPr>
                  <a:spLocks noChangeArrowheads="1"/>
                </p:cNvSpPr>
                <p:nvPr/>
              </p:nvSpPr>
              <p:spPr bwMode="auto">
                <a:xfrm>
                  <a:off x="1065" y="1324"/>
                  <a:ext cx="1310" cy="7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6" name="Group 20"/>
              <p:cNvGrpSpPr>
                <a:grpSpLocks/>
              </p:cNvGrpSpPr>
              <p:nvPr/>
            </p:nvGrpSpPr>
            <p:grpSpPr bwMode="auto">
              <a:xfrm>
                <a:off x="2375" y="1324"/>
                <a:ext cx="1425" cy="768"/>
                <a:chOff x="2375" y="1324"/>
                <a:chExt cx="1425" cy="768"/>
              </a:xfrm>
            </p:grpSpPr>
            <p:sp>
              <p:nvSpPr>
                <p:cNvPr id="38972" name="Rectangle 21"/>
                <p:cNvSpPr>
                  <a:spLocks noChangeArrowheads="1"/>
                </p:cNvSpPr>
                <p:nvPr/>
              </p:nvSpPr>
              <p:spPr bwMode="auto">
                <a:xfrm>
                  <a:off x="2418" y="1324"/>
                  <a:ext cx="1339"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(0 POINTS) Need help with bathing more than one part of the body, getting in or out of the tub or shower. Requires total bathing</a:t>
                  </a:r>
                </a:p>
                <a:p>
                  <a:pPr eaLnBrk="0" hangingPunct="0"/>
                  <a:endParaRPr lang="en-US" sz="1100">
                    <a:latin typeface="+mj-lt"/>
                  </a:endParaRPr>
                </a:p>
              </p:txBody>
            </p:sp>
            <p:sp>
              <p:nvSpPr>
                <p:cNvPr id="38973" name="Rectangle 22"/>
                <p:cNvSpPr>
                  <a:spLocks noChangeArrowheads="1"/>
                </p:cNvSpPr>
                <p:nvPr/>
              </p:nvSpPr>
              <p:spPr bwMode="auto">
                <a:xfrm>
                  <a:off x="2375" y="1324"/>
                  <a:ext cx="1425" cy="7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7" name="Group 23"/>
              <p:cNvGrpSpPr>
                <a:grpSpLocks/>
              </p:cNvGrpSpPr>
              <p:nvPr/>
            </p:nvGrpSpPr>
            <p:grpSpPr bwMode="auto">
              <a:xfrm>
                <a:off x="0" y="2092"/>
                <a:ext cx="1065" cy="768"/>
                <a:chOff x="0" y="2092"/>
                <a:chExt cx="1065" cy="768"/>
              </a:xfrm>
            </p:grpSpPr>
            <p:sp>
              <p:nvSpPr>
                <p:cNvPr id="38970" name="Rectangle 24"/>
                <p:cNvSpPr>
                  <a:spLocks noChangeArrowheads="1"/>
                </p:cNvSpPr>
                <p:nvPr/>
              </p:nvSpPr>
              <p:spPr bwMode="auto">
                <a:xfrm>
                  <a:off x="43" y="2092"/>
                  <a:ext cx="979"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DRESSING</a:t>
                  </a:r>
                </a:p>
                <a:p>
                  <a:pPr eaLnBrk="0" hangingPunct="0"/>
                  <a:r>
                    <a:rPr lang="en-US" sz="1100">
                      <a:latin typeface="+mj-lt"/>
                      <a:cs typeface="Times New Roman" charset="0"/>
                    </a:rPr>
                    <a:t> </a:t>
                  </a:r>
                </a:p>
                <a:p>
                  <a:pPr eaLnBrk="0" hangingPunct="0"/>
                  <a:r>
                    <a:rPr lang="en-US" sz="1100">
                      <a:latin typeface="+mj-lt"/>
                      <a:cs typeface="Times New Roman" charset="0"/>
                    </a:rPr>
                    <a:t>     Points: __________</a:t>
                  </a:r>
                </a:p>
                <a:p>
                  <a:pPr eaLnBrk="0" hangingPunct="0"/>
                  <a:endParaRPr lang="en-US" sz="1100">
                    <a:latin typeface="+mj-lt"/>
                  </a:endParaRPr>
                </a:p>
              </p:txBody>
            </p:sp>
            <p:sp>
              <p:nvSpPr>
                <p:cNvPr id="38971" name="Rectangle 25"/>
                <p:cNvSpPr>
                  <a:spLocks noChangeArrowheads="1"/>
                </p:cNvSpPr>
                <p:nvPr/>
              </p:nvSpPr>
              <p:spPr bwMode="auto">
                <a:xfrm>
                  <a:off x="0" y="2092"/>
                  <a:ext cx="1065" cy="7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8" name="Group 26"/>
              <p:cNvGrpSpPr>
                <a:grpSpLocks/>
              </p:cNvGrpSpPr>
              <p:nvPr/>
            </p:nvGrpSpPr>
            <p:grpSpPr bwMode="auto">
              <a:xfrm>
                <a:off x="1065" y="2092"/>
                <a:ext cx="1310" cy="768"/>
                <a:chOff x="1065" y="2092"/>
                <a:chExt cx="1310" cy="768"/>
              </a:xfrm>
            </p:grpSpPr>
            <p:sp>
              <p:nvSpPr>
                <p:cNvPr id="38968" name="Rectangle 27"/>
                <p:cNvSpPr>
                  <a:spLocks noChangeArrowheads="1"/>
                </p:cNvSpPr>
                <p:nvPr/>
              </p:nvSpPr>
              <p:spPr bwMode="auto">
                <a:xfrm>
                  <a:off x="1108" y="2092"/>
                  <a:ext cx="1224"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(1 POINT) Get clothes from closets and drawers and puts on clothes and outer garments complete with fasteners. May have help tying shoes.</a:t>
                  </a:r>
                </a:p>
                <a:p>
                  <a:pPr eaLnBrk="0" hangingPunct="0"/>
                  <a:endParaRPr lang="en-US" sz="1100">
                    <a:latin typeface="+mj-lt"/>
                  </a:endParaRPr>
                </a:p>
              </p:txBody>
            </p:sp>
            <p:sp>
              <p:nvSpPr>
                <p:cNvPr id="38969" name="Rectangle 28"/>
                <p:cNvSpPr>
                  <a:spLocks noChangeArrowheads="1"/>
                </p:cNvSpPr>
                <p:nvPr/>
              </p:nvSpPr>
              <p:spPr bwMode="auto">
                <a:xfrm>
                  <a:off x="1065" y="2092"/>
                  <a:ext cx="1310" cy="7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29" name="Group 29"/>
              <p:cNvGrpSpPr>
                <a:grpSpLocks/>
              </p:cNvGrpSpPr>
              <p:nvPr/>
            </p:nvGrpSpPr>
            <p:grpSpPr bwMode="auto">
              <a:xfrm>
                <a:off x="2375" y="2092"/>
                <a:ext cx="1425" cy="768"/>
                <a:chOff x="2375" y="2092"/>
                <a:chExt cx="1425" cy="768"/>
              </a:xfrm>
            </p:grpSpPr>
            <p:sp>
              <p:nvSpPr>
                <p:cNvPr id="38966" name="Rectangle 30"/>
                <p:cNvSpPr>
                  <a:spLocks noChangeArrowheads="1"/>
                </p:cNvSpPr>
                <p:nvPr/>
              </p:nvSpPr>
              <p:spPr bwMode="auto">
                <a:xfrm>
                  <a:off x="2418" y="2092"/>
                  <a:ext cx="1339"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(0 POINTS) Needs help with dressing self or needs to be completely dressed.</a:t>
                  </a:r>
                </a:p>
                <a:p>
                  <a:pPr eaLnBrk="0" hangingPunct="0"/>
                  <a:endParaRPr lang="en-US" sz="1100">
                    <a:latin typeface="+mj-lt"/>
                  </a:endParaRPr>
                </a:p>
              </p:txBody>
            </p:sp>
            <p:sp>
              <p:nvSpPr>
                <p:cNvPr id="38967" name="Rectangle 31"/>
                <p:cNvSpPr>
                  <a:spLocks noChangeArrowheads="1"/>
                </p:cNvSpPr>
                <p:nvPr/>
              </p:nvSpPr>
              <p:spPr bwMode="auto">
                <a:xfrm>
                  <a:off x="2375" y="2092"/>
                  <a:ext cx="1425" cy="7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0" name="Group 32"/>
              <p:cNvGrpSpPr>
                <a:grpSpLocks/>
              </p:cNvGrpSpPr>
              <p:nvPr/>
            </p:nvGrpSpPr>
            <p:grpSpPr bwMode="auto">
              <a:xfrm>
                <a:off x="0" y="2860"/>
                <a:ext cx="1065" cy="748"/>
                <a:chOff x="0" y="2860"/>
                <a:chExt cx="1065" cy="748"/>
              </a:xfrm>
            </p:grpSpPr>
            <p:sp>
              <p:nvSpPr>
                <p:cNvPr id="38964" name="Rectangle 33"/>
                <p:cNvSpPr>
                  <a:spLocks noChangeArrowheads="1"/>
                </p:cNvSpPr>
                <p:nvPr/>
              </p:nvSpPr>
              <p:spPr bwMode="auto">
                <a:xfrm>
                  <a:off x="43" y="2860"/>
                  <a:ext cx="979"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TOILETING</a:t>
                  </a:r>
                </a:p>
                <a:p>
                  <a:pPr eaLnBrk="0" hangingPunct="0"/>
                  <a:r>
                    <a:rPr lang="en-US" sz="1100">
                      <a:latin typeface="+mj-lt"/>
                      <a:cs typeface="Times New Roman" charset="0"/>
                    </a:rPr>
                    <a:t> </a:t>
                  </a:r>
                </a:p>
                <a:p>
                  <a:pPr eaLnBrk="0" hangingPunct="0"/>
                  <a:r>
                    <a:rPr lang="en-US" sz="1100">
                      <a:latin typeface="+mj-lt"/>
                      <a:cs typeface="Times New Roman" charset="0"/>
                    </a:rPr>
                    <a:t>     Points: __________</a:t>
                  </a:r>
                </a:p>
                <a:p>
                  <a:pPr eaLnBrk="0" hangingPunct="0"/>
                  <a:endParaRPr lang="en-US" sz="1100">
                    <a:latin typeface="+mj-lt"/>
                  </a:endParaRPr>
                </a:p>
              </p:txBody>
            </p:sp>
            <p:sp>
              <p:nvSpPr>
                <p:cNvPr id="38965" name="Rectangle 34"/>
                <p:cNvSpPr>
                  <a:spLocks noChangeArrowheads="1"/>
                </p:cNvSpPr>
                <p:nvPr/>
              </p:nvSpPr>
              <p:spPr bwMode="auto">
                <a:xfrm>
                  <a:off x="0" y="2860"/>
                  <a:ext cx="1065"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1" name="Group 35"/>
              <p:cNvGrpSpPr>
                <a:grpSpLocks/>
              </p:cNvGrpSpPr>
              <p:nvPr/>
            </p:nvGrpSpPr>
            <p:grpSpPr bwMode="auto">
              <a:xfrm>
                <a:off x="1065" y="2860"/>
                <a:ext cx="1310" cy="748"/>
                <a:chOff x="1065" y="2860"/>
                <a:chExt cx="1310" cy="748"/>
              </a:xfrm>
            </p:grpSpPr>
            <p:sp>
              <p:nvSpPr>
                <p:cNvPr id="38962" name="Rectangle 36"/>
                <p:cNvSpPr>
                  <a:spLocks noChangeArrowheads="1"/>
                </p:cNvSpPr>
                <p:nvPr/>
              </p:nvSpPr>
              <p:spPr bwMode="auto">
                <a:xfrm>
                  <a:off x="1108" y="2860"/>
                  <a:ext cx="1224"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(1 POINT) Goes to toilet, gets on and off, arranges clothes, cleans genital area without help.</a:t>
                  </a:r>
                </a:p>
                <a:p>
                  <a:pPr eaLnBrk="0" hangingPunct="0"/>
                  <a:endParaRPr lang="en-US" sz="1100">
                    <a:latin typeface="+mj-lt"/>
                  </a:endParaRPr>
                </a:p>
              </p:txBody>
            </p:sp>
            <p:sp>
              <p:nvSpPr>
                <p:cNvPr id="38963" name="Rectangle 37"/>
                <p:cNvSpPr>
                  <a:spLocks noChangeArrowheads="1"/>
                </p:cNvSpPr>
                <p:nvPr/>
              </p:nvSpPr>
              <p:spPr bwMode="auto">
                <a:xfrm>
                  <a:off x="1065" y="2860"/>
                  <a:ext cx="1310"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2" name="Group 38"/>
              <p:cNvGrpSpPr>
                <a:grpSpLocks/>
              </p:cNvGrpSpPr>
              <p:nvPr/>
            </p:nvGrpSpPr>
            <p:grpSpPr bwMode="auto">
              <a:xfrm>
                <a:off x="2375" y="2860"/>
                <a:ext cx="1425" cy="748"/>
                <a:chOff x="2375" y="2860"/>
                <a:chExt cx="1425" cy="748"/>
              </a:xfrm>
            </p:grpSpPr>
            <p:sp>
              <p:nvSpPr>
                <p:cNvPr id="38960" name="Rectangle 39"/>
                <p:cNvSpPr>
                  <a:spLocks noChangeArrowheads="1"/>
                </p:cNvSpPr>
                <p:nvPr/>
              </p:nvSpPr>
              <p:spPr bwMode="auto">
                <a:xfrm>
                  <a:off x="2418" y="2860"/>
                  <a:ext cx="1339"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(0 POINTS) Needs help transferring to the toilet, cleaning self or uses bedpan or commode.</a:t>
                  </a:r>
                </a:p>
                <a:p>
                  <a:pPr eaLnBrk="0" hangingPunct="0"/>
                  <a:endParaRPr lang="en-US" sz="1100">
                    <a:latin typeface="+mj-lt"/>
                  </a:endParaRPr>
                </a:p>
              </p:txBody>
            </p:sp>
            <p:sp>
              <p:nvSpPr>
                <p:cNvPr id="38961" name="Rectangle 40"/>
                <p:cNvSpPr>
                  <a:spLocks noChangeArrowheads="1"/>
                </p:cNvSpPr>
                <p:nvPr/>
              </p:nvSpPr>
              <p:spPr bwMode="auto">
                <a:xfrm>
                  <a:off x="2375" y="2860"/>
                  <a:ext cx="1425"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3" name="Group 41"/>
              <p:cNvGrpSpPr>
                <a:grpSpLocks/>
              </p:cNvGrpSpPr>
              <p:nvPr/>
            </p:nvGrpSpPr>
            <p:grpSpPr bwMode="auto">
              <a:xfrm>
                <a:off x="0" y="3608"/>
                <a:ext cx="1065" cy="748"/>
                <a:chOff x="0" y="3608"/>
                <a:chExt cx="1065" cy="748"/>
              </a:xfrm>
            </p:grpSpPr>
            <p:sp>
              <p:nvSpPr>
                <p:cNvPr id="38958" name="Rectangle 42"/>
                <p:cNvSpPr>
                  <a:spLocks noChangeArrowheads="1"/>
                </p:cNvSpPr>
                <p:nvPr/>
              </p:nvSpPr>
              <p:spPr bwMode="auto">
                <a:xfrm>
                  <a:off x="43" y="3608"/>
                  <a:ext cx="979"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TRANSFERRING</a:t>
                  </a:r>
                </a:p>
                <a:p>
                  <a:pPr eaLnBrk="0" hangingPunct="0"/>
                  <a:r>
                    <a:rPr lang="en-US" sz="1100">
                      <a:latin typeface="+mj-lt"/>
                      <a:cs typeface="Times New Roman" charset="0"/>
                    </a:rPr>
                    <a:t> </a:t>
                  </a:r>
                </a:p>
                <a:p>
                  <a:pPr eaLnBrk="0" hangingPunct="0"/>
                  <a:r>
                    <a:rPr lang="en-US" sz="1100">
                      <a:latin typeface="+mj-lt"/>
                      <a:cs typeface="Times New Roman" charset="0"/>
                    </a:rPr>
                    <a:t>     Points: __________</a:t>
                  </a:r>
                </a:p>
                <a:p>
                  <a:pPr eaLnBrk="0" hangingPunct="0"/>
                  <a:endParaRPr lang="en-US" sz="1100">
                    <a:latin typeface="+mj-lt"/>
                  </a:endParaRPr>
                </a:p>
              </p:txBody>
            </p:sp>
            <p:sp>
              <p:nvSpPr>
                <p:cNvPr id="38959" name="Rectangle 43"/>
                <p:cNvSpPr>
                  <a:spLocks noChangeArrowheads="1"/>
                </p:cNvSpPr>
                <p:nvPr/>
              </p:nvSpPr>
              <p:spPr bwMode="auto">
                <a:xfrm>
                  <a:off x="0" y="3608"/>
                  <a:ext cx="1065"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4" name="Group 44"/>
              <p:cNvGrpSpPr>
                <a:grpSpLocks/>
              </p:cNvGrpSpPr>
              <p:nvPr/>
            </p:nvGrpSpPr>
            <p:grpSpPr bwMode="auto">
              <a:xfrm>
                <a:off x="1065" y="3608"/>
                <a:ext cx="1310" cy="748"/>
                <a:chOff x="1065" y="3608"/>
                <a:chExt cx="1310" cy="748"/>
              </a:xfrm>
            </p:grpSpPr>
            <p:sp>
              <p:nvSpPr>
                <p:cNvPr id="38956" name="Rectangle 45"/>
                <p:cNvSpPr>
                  <a:spLocks noChangeArrowheads="1"/>
                </p:cNvSpPr>
                <p:nvPr/>
              </p:nvSpPr>
              <p:spPr bwMode="auto">
                <a:xfrm>
                  <a:off x="1108" y="3608"/>
                  <a:ext cx="1224"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(1 POINT) Moves in and out of bed or chair unassisted. Mechanical transfer aids are acceptable</a:t>
                  </a:r>
                </a:p>
                <a:p>
                  <a:pPr eaLnBrk="0" hangingPunct="0"/>
                  <a:endParaRPr lang="en-US" sz="1100">
                    <a:latin typeface="+mj-lt"/>
                  </a:endParaRPr>
                </a:p>
              </p:txBody>
            </p:sp>
            <p:sp>
              <p:nvSpPr>
                <p:cNvPr id="38957" name="Rectangle 46"/>
                <p:cNvSpPr>
                  <a:spLocks noChangeArrowheads="1"/>
                </p:cNvSpPr>
                <p:nvPr/>
              </p:nvSpPr>
              <p:spPr bwMode="auto">
                <a:xfrm>
                  <a:off x="1065" y="3608"/>
                  <a:ext cx="1310"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5" name="Group 47"/>
              <p:cNvGrpSpPr>
                <a:grpSpLocks/>
              </p:cNvGrpSpPr>
              <p:nvPr/>
            </p:nvGrpSpPr>
            <p:grpSpPr bwMode="auto">
              <a:xfrm>
                <a:off x="2375" y="3608"/>
                <a:ext cx="1425" cy="748"/>
                <a:chOff x="2375" y="3608"/>
                <a:chExt cx="1425" cy="748"/>
              </a:xfrm>
            </p:grpSpPr>
            <p:sp>
              <p:nvSpPr>
                <p:cNvPr id="38954" name="Rectangle 48"/>
                <p:cNvSpPr>
                  <a:spLocks noChangeArrowheads="1"/>
                </p:cNvSpPr>
                <p:nvPr/>
              </p:nvSpPr>
              <p:spPr bwMode="auto">
                <a:xfrm>
                  <a:off x="2418" y="3608"/>
                  <a:ext cx="1339"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(0 POINTS)Needs help in moving from bed to chair or requires a complete transfer.</a:t>
                  </a:r>
                </a:p>
                <a:p>
                  <a:pPr eaLnBrk="0" hangingPunct="0"/>
                  <a:endParaRPr lang="en-US" sz="1100">
                    <a:latin typeface="+mj-lt"/>
                  </a:endParaRPr>
                </a:p>
              </p:txBody>
            </p:sp>
            <p:sp>
              <p:nvSpPr>
                <p:cNvPr id="38955" name="Rectangle 49"/>
                <p:cNvSpPr>
                  <a:spLocks noChangeArrowheads="1"/>
                </p:cNvSpPr>
                <p:nvPr/>
              </p:nvSpPr>
              <p:spPr bwMode="auto">
                <a:xfrm>
                  <a:off x="2375" y="3608"/>
                  <a:ext cx="1425"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6" name="Group 50"/>
              <p:cNvGrpSpPr>
                <a:grpSpLocks/>
              </p:cNvGrpSpPr>
              <p:nvPr/>
            </p:nvGrpSpPr>
            <p:grpSpPr bwMode="auto">
              <a:xfrm>
                <a:off x="0" y="4356"/>
                <a:ext cx="1065" cy="748"/>
                <a:chOff x="0" y="4356"/>
                <a:chExt cx="1065" cy="748"/>
              </a:xfrm>
            </p:grpSpPr>
            <p:sp>
              <p:nvSpPr>
                <p:cNvPr id="38952" name="Rectangle 51"/>
                <p:cNvSpPr>
                  <a:spLocks noChangeArrowheads="1"/>
                </p:cNvSpPr>
                <p:nvPr/>
              </p:nvSpPr>
              <p:spPr bwMode="auto">
                <a:xfrm>
                  <a:off x="43" y="4356"/>
                  <a:ext cx="979"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CONTINENCE</a:t>
                  </a:r>
                </a:p>
                <a:p>
                  <a:pPr eaLnBrk="0" hangingPunct="0"/>
                  <a:r>
                    <a:rPr lang="en-US" sz="1100">
                      <a:latin typeface="+mj-lt"/>
                      <a:cs typeface="Times New Roman" charset="0"/>
                    </a:rPr>
                    <a:t> </a:t>
                  </a:r>
                </a:p>
                <a:p>
                  <a:pPr eaLnBrk="0" hangingPunct="0"/>
                  <a:r>
                    <a:rPr lang="en-US" sz="1100">
                      <a:latin typeface="+mj-lt"/>
                      <a:cs typeface="Times New Roman" charset="0"/>
                    </a:rPr>
                    <a:t>     Points: __________</a:t>
                  </a:r>
                </a:p>
                <a:p>
                  <a:pPr eaLnBrk="0" hangingPunct="0"/>
                  <a:endParaRPr lang="en-US" sz="1100">
                    <a:latin typeface="+mj-lt"/>
                  </a:endParaRPr>
                </a:p>
              </p:txBody>
            </p:sp>
            <p:sp>
              <p:nvSpPr>
                <p:cNvPr id="38953" name="Rectangle 52"/>
                <p:cNvSpPr>
                  <a:spLocks noChangeArrowheads="1"/>
                </p:cNvSpPr>
                <p:nvPr/>
              </p:nvSpPr>
              <p:spPr bwMode="auto">
                <a:xfrm>
                  <a:off x="0" y="4356"/>
                  <a:ext cx="1065"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7" name="Group 53"/>
              <p:cNvGrpSpPr>
                <a:grpSpLocks/>
              </p:cNvGrpSpPr>
              <p:nvPr/>
            </p:nvGrpSpPr>
            <p:grpSpPr bwMode="auto">
              <a:xfrm>
                <a:off x="1065" y="4356"/>
                <a:ext cx="1310" cy="748"/>
                <a:chOff x="1065" y="4356"/>
                <a:chExt cx="1310" cy="748"/>
              </a:xfrm>
            </p:grpSpPr>
            <p:sp>
              <p:nvSpPr>
                <p:cNvPr id="38950" name="Rectangle 54"/>
                <p:cNvSpPr>
                  <a:spLocks noChangeArrowheads="1"/>
                </p:cNvSpPr>
                <p:nvPr/>
              </p:nvSpPr>
              <p:spPr bwMode="auto">
                <a:xfrm>
                  <a:off x="1108" y="4356"/>
                  <a:ext cx="1224"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dirty="0">
                      <a:latin typeface="+mj-lt"/>
                      <a:cs typeface="Times New Roman" charset="0"/>
                    </a:rPr>
                    <a:t>(1 POINT) Exercises complete self control over urination and defecation.</a:t>
                  </a:r>
                </a:p>
                <a:p>
                  <a:pPr eaLnBrk="0" hangingPunct="0"/>
                  <a:endParaRPr lang="en-US" sz="1100" dirty="0">
                    <a:latin typeface="+mj-lt"/>
                  </a:endParaRPr>
                </a:p>
              </p:txBody>
            </p:sp>
            <p:sp>
              <p:nvSpPr>
                <p:cNvPr id="38951" name="Rectangle 55"/>
                <p:cNvSpPr>
                  <a:spLocks noChangeArrowheads="1"/>
                </p:cNvSpPr>
                <p:nvPr/>
              </p:nvSpPr>
              <p:spPr bwMode="auto">
                <a:xfrm>
                  <a:off x="1065" y="4356"/>
                  <a:ext cx="1310"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8" name="Group 56"/>
              <p:cNvGrpSpPr>
                <a:grpSpLocks/>
              </p:cNvGrpSpPr>
              <p:nvPr/>
            </p:nvGrpSpPr>
            <p:grpSpPr bwMode="auto">
              <a:xfrm>
                <a:off x="2375" y="4356"/>
                <a:ext cx="1425" cy="748"/>
                <a:chOff x="2375" y="4356"/>
                <a:chExt cx="1425" cy="748"/>
              </a:xfrm>
            </p:grpSpPr>
            <p:sp>
              <p:nvSpPr>
                <p:cNvPr id="38948" name="Rectangle 57"/>
                <p:cNvSpPr>
                  <a:spLocks noChangeArrowheads="1"/>
                </p:cNvSpPr>
                <p:nvPr/>
              </p:nvSpPr>
              <p:spPr bwMode="auto">
                <a:xfrm>
                  <a:off x="2418" y="4356"/>
                  <a:ext cx="1339"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(0 POINTS) Is partially or totally incontinent of bowel or bladder</a:t>
                  </a:r>
                </a:p>
                <a:p>
                  <a:pPr eaLnBrk="0" hangingPunct="0"/>
                  <a:endParaRPr lang="en-US" sz="1100">
                    <a:latin typeface="+mj-lt"/>
                  </a:endParaRPr>
                </a:p>
              </p:txBody>
            </p:sp>
            <p:sp>
              <p:nvSpPr>
                <p:cNvPr id="38949" name="Rectangle 58"/>
                <p:cNvSpPr>
                  <a:spLocks noChangeArrowheads="1"/>
                </p:cNvSpPr>
                <p:nvPr/>
              </p:nvSpPr>
              <p:spPr bwMode="auto">
                <a:xfrm>
                  <a:off x="2375" y="4356"/>
                  <a:ext cx="1425" cy="74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39" name="Group 59"/>
              <p:cNvGrpSpPr>
                <a:grpSpLocks/>
              </p:cNvGrpSpPr>
              <p:nvPr/>
            </p:nvGrpSpPr>
            <p:grpSpPr bwMode="auto">
              <a:xfrm>
                <a:off x="0" y="5104"/>
                <a:ext cx="1065" cy="863"/>
                <a:chOff x="0" y="5104"/>
                <a:chExt cx="1065" cy="863"/>
              </a:xfrm>
            </p:grpSpPr>
            <p:sp>
              <p:nvSpPr>
                <p:cNvPr id="38946" name="Rectangle 60"/>
                <p:cNvSpPr>
                  <a:spLocks noChangeArrowheads="1"/>
                </p:cNvSpPr>
                <p:nvPr/>
              </p:nvSpPr>
              <p:spPr bwMode="auto">
                <a:xfrm>
                  <a:off x="43" y="5104"/>
                  <a:ext cx="979" cy="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a:latin typeface="+mj-lt"/>
                      <a:cs typeface="Times New Roman" charset="0"/>
                    </a:rPr>
                    <a:t>FEEDING</a:t>
                  </a:r>
                </a:p>
                <a:p>
                  <a:pPr eaLnBrk="0" hangingPunct="0"/>
                  <a:r>
                    <a:rPr lang="en-US" sz="1100">
                      <a:latin typeface="+mj-lt"/>
                      <a:cs typeface="Times New Roman" charset="0"/>
                    </a:rPr>
                    <a:t> </a:t>
                  </a:r>
                </a:p>
                <a:p>
                  <a:pPr eaLnBrk="0" hangingPunct="0"/>
                  <a:r>
                    <a:rPr lang="en-US" sz="1100">
                      <a:latin typeface="+mj-lt"/>
                      <a:cs typeface="Times New Roman" charset="0"/>
                    </a:rPr>
                    <a:t> </a:t>
                  </a:r>
                </a:p>
                <a:p>
                  <a:pPr eaLnBrk="0" hangingPunct="0"/>
                  <a:r>
                    <a:rPr lang="en-US" sz="1100">
                      <a:latin typeface="+mj-lt"/>
                      <a:cs typeface="Times New Roman" charset="0"/>
                    </a:rPr>
                    <a:t>     Points: __________</a:t>
                  </a:r>
                </a:p>
                <a:p>
                  <a:pPr eaLnBrk="0" hangingPunct="0"/>
                  <a:endParaRPr lang="en-US" sz="1100">
                    <a:latin typeface="+mj-lt"/>
                  </a:endParaRPr>
                </a:p>
              </p:txBody>
            </p:sp>
            <p:sp>
              <p:nvSpPr>
                <p:cNvPr id="38947" name="Rectangle 61"/>
                <p:cNvSpPr>
                  <a:spLocks noChangeArrowheads="1"/>
                </p:cNvSpPr>
                <p:nvPr/>
              </p:nvSpPr>
              <p:spPr bwMode="auto">
                <a:xfrm>
                  <a:off x="0" y="5104"/>
                  <a:ext cx="1065" cy="86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40" name="Group 62"/>
              <p:cNvGrpSpPr>
                <a:grpSpLocks/>
              </p:cNvGrpSpPr>
              <p:nvPr/>
            </p:nvGrpSpPr>
            <p:grpSpPr bwMode="auto">
              <a:xfrm>
                <a:off x="1065" y="5104"/>
                <a:ext cx="1310" cy="863"/>
                <a:chOff x="1065" y="5104"/>
                <a:chExt cx="1310" cy="863"/>
              </a:xfrm>
            </p:grpSpPr>
            <p:sp>
              <p:nvSpPr>
                <p:cNvPr id="38944" name="Rectangle 63"/>
                <p:cNvSpPr>
                  <a:spLocks noChangeArrowheads="1"/>
                </p:cNvSpPr>
                <p:nvPr/>
              </p:nvSpPr>
              <p:spPr bwMode="auto">
                <a:xfrm>
                  <a:off x="1108" y="5104"/>
                  <a:ext cx="1224" cy="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dirty="0">
                      <a:latin typeface="+mj-lt"/>
                      <a:cs typeface="Times New Roman" charset="0"/>
                    </a:rPr>
                    <a:t>(1 POINT) Gets food from plate into mouth without help. Preparation of food may be done by another person.</a:t>
                  </a:r>
                </a:p>
                <a:p>
                  <a:pPr eaLnBrk="0" hangingPunct="0"/>
                  <a:endParaRPr lang="en-US" sz="1100" dirty="0">
                    <a:latin typeface="+mj-lt"/>
                  </a:endParaRPr>
                </a:p>
              </p:txBody>
            </p:sp>
            <p:sp>
              <p:nvSpPr>
                <p:cNvPr id="38945" name="Rectangle 64"/>
                <p:cNvSpPr>
                  <a:spLocks noChangeArrowheads="1"/>
                </p:cNvSpPr>
                <p:nvPr/>
              </p:nvSpPr>
              <p:spPr bwMode="auto">
                <a:xfrm>
                  <a:off x="1065" y="5104"/>
                  <a:ext cx="1310" cy="86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nvGrpSpPr>
              <p:cNvPr id="38941" name="Group 65"/>
              <p:cNvGrpSpPr>
                <a:grpSpLocks/>
              </p:cNvGrpSpPr>
              <p:nvPr/>
            </p:nvGrpSpPr>
            <p:grpSpPr bwMode="auto">
              <a:xfrm>
                <a:off x="2375" y="5104"/>
                <a:ext cx="1425" cy="863"/>
                <a:chOff x="2375" y="5104"/>
                <a:chExt cx="1425" cy="863"/>
              </a:xfrm>
            </p:grpSpPr>
            <p:sp>
              <p:nvSpPr>
                <p:cNvPr id="38942" name="Rectangle 66"/>
                <p:cNvSpPr>
                  <a:spLocks noChangeArrowheads="1"/>
                </p:cNvSpPr>
                <p:nvPr/>
              </p:nvSpPr>
              <p:spPr bwMode="auto">
                <a:xfrm>
                  <a:off x="2418" y="5104"/>
                  <a:ext cx="1339" cy="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100" dirty="0">
                      <a:latin typeface="+mj-lt"/>
                      <a:cs typeface="Times New Roman" charset="0"/>
                    </a:rPr>
                    <a:t>(0 POINTS) Needs partial or total help with feeding or requires parenteral feeding.</a:t>
                  </a:r>
                </a:p>
                <a:p>
                  <a:pPr eaLnBrk="0" hangingPunct="0"/>
                  <a:endParaRPr lang="en-US" sz="1100" dirty="0">
                    <a:latin typeface="+mj-lt"/>
                  </a:endParaRPr>
                </a:p>
              </p:txBody>
            </p:sp>
            <p:sp>
              <p:nvSpPr>
                <p:cNvPr id="38943" name="Rectangle 67"/>
                <p:cNvSpPr>
                  <a:spLocks noChangeArrowheads="1"/>
                </p:cNvSpPr>
                <p:nvPr/>
              </p:nvSpPr>
              <p:spPr bwMode="auto">
                <a:xfrm>
                  <a:off x="2375" y="5104"/>
                  <a:ext cx="1425" cy="86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grpSp>
        <p:sp>
          <p:nvSpPr>
            <p:cNvPr id="38920" name="Rectangle 68"/>
            <p:cNvSpPr>
              <a:spLocks noChangeArrowheads="1"/>
            </p:cNvSpPr>
            <p:nvPr/>
          </p:nvSpPr>
          <p:spPr bwMode="auto">
            <a:xfrm>
              <a:off x="-3" y="534"/>
              <a:ext cx="3806" cy="5436"/>
            </a:xfrm>
            <a:prstGeom prst="rect">
              <a:avLst/>
            </a:prstGeom>
            <a:noFill/>
            <a:ln w="25400">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100">
                <a:latin typeface="+mj-lt"/>
              </a:endParaRPr>
            </a:p>
          </p:txBody>
        </p:sp>
      </p:grpSp>
      <p:sp>
        <p:nvSpPr>
          <p:cNvPr id="38917" name="Rectangle 69"/>
          <p:cNvSpPr>
            <a:spLocks noChangeArrowheads="1"/>
          </p:cNvSpPr>
          <p:nvPr/>
        </p:nvSpPr>
        <p:spPr bwMode="auto">
          <a:xfrm>
            <a:off x="3175" y="7666038"/>
            <a:ext cx="914400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cs typeface="Times New Roman" charset="0"/>
              </a:rPr>
              <a:t> </a:t>
            </a:r>
          </a:p>
          <a:p>
            <a:pPr eaLnBrk="0" hangingPunct="0"/>
            <a:r>
              <a:rPr lang="en-US" sz="1200">
                <a:cs typeface="Times New Roman" charset="0"/>
              </a:rPr>
              <a:t>Total Points: ________</a:t>
            </a:r>
          </a:p>
          <a:p>
            <a:pPr eaLnBrk="0" hangingPunct="0"/>
            <a:r>
              <a:rPr lang="en-US" sz="1200">
                <a:cs typeface="Times New Roman" charset="0"/>
              </a:rPr>
              <a:t> </a:t>
            </a:r>
          </a:p>
          <a:p>
            <a:pPr eaLnBrk="0" hangingPunct="0"/>
            <a:r>
              <a:rPr lang="en-US" sz="1200">
                <a:cs typeface="Times New Roman" charset="0"/>
              </a:rPr>
              <a:t>Score of 6 = High, Patient is independent.</a:t>
            </a:r>
          </a:p>
          <a:p>
            <a:pPr eaLnBrk="0" hangingPunct="0"/>
            <a:r>
              <a:rPr lang="en-US" sz="1200">
                <a:cs typeface="Times New Roman" charset="0"/>
              </a:rPr>
              <a:t>Score of 0 = Low, patient is very dependent.</a:t>
            </a:r>
            <a:r>
              <a:rPr lang="en-US" sz="1100"/>
              <a:t> </a:t>
            </a:r>
            <a:endParaRPr lang="en-US"/>
          </a:p>
        </p:txBody>
      </p:sp>
      <p:sp>
        <p:nvSpPr>
          <p:cNvPr id="38918" name="Text Box 70"/>
          <p:cNvSpPr txBox="1">
            <a:spLocks noChangeArrowheads="1"/>
          </p:cNvSpPr>
          <p:nvPr/>
        </p:nvSpPr>
        <p:spPr bwMode="auto">
          <a:xfrm>
            <a:off x="381000" y="2057400"/>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dirty="0">
                <a:solidFill>
                  <a:srgbClr val="FF0000"/>
                </a:solidFill>
                <a:effectLst>
                  <a:outerShdw blurRad="38100" dist="38100" dir="2700000" algn="tl">
                    <a:srgbClr val="000000">
                      <a:alpha val="43137"/>
                    </a:srgbClr>
                  </a:outerShdw>
                </a:effectLst>
              </a:rPr>
              <a:t>Katz </a:t>
            </a:r>
            <a:r>
              <a:rPr lang="en-US" dirty="0" smtClean="0">
                <a:solidFill>
                  <a:srgbClr val="FF0000"/>
                </a:solidFill>
                <a:effectLst>
                  <a:outerShdw blurRad="38100" dist="38100" dir="2700000" algn="tl">
                    <a:srgbClr val="000000">
                      <a:alpha val="43137"/>
                    </a:srgbClr>
                  </a:outerShdw>
                </a:effectLst>
              </a:rPr>
              <a:t>Index </a:t>
            </a:r>
            <a:endParaRPr lang="en-US"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70648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Barthel Index</a:t>
            </a:r>
            <a:endParaRPr lang="en-US" dirty="0"/>
          </a:p>
        </p:txBody>
      </p:sp>
      <p:sp>
        <p:nvSpPr>
          <p:cNvPr id="39939" name="Rectangle 3"/>
          <p:cNvSpPr>
            <a:spLocks noGrp="1" noChangeArrowheads="1"/>
          </p:cNvSpPr>
          <p:nvPr>
            <p:ph idx="1"/>
          </p:nvPr>
        </p:nvSpPr>
        <p:spPr/>
        <p:txBody>
          <a:bodyPr/>
          <a:lstStyle/>
          <a:p>
            <a:r>
              <a:rPr lang="en-US" sz="3200" dirty="0" smtClean="0"/>
              <a:t>10 activities of ADLs</a:t>
            </a:r>
          </a:p>
          <a:p>
            <a:r>
              <a:rPr lang="en-US" sz="3200" dirty="0"/>
              <a:t>Items are rated based on the amount of assistance required to complete each activity</a:t>
            </a:r>
            <a:endParaRPr lang="en-US" sz="3200" dirty="0" smtClean="0"/>
          </a:p>
          <a:p>
            <a:r>
              <a:rPr lang="en-US" sz="3200" dirty="0" smtClean="0"/>
              <a:t>3 point scale</a:t>
            </a:r>
          </a:p>
          <a:p>
            <a:pPr lvl="1"/>
            <a:r>
              <a:rPr lang="en-US" sz="2800" dirty="0" smtClean="0"/>
              <a:t> 0, 5, 10 or 15 which gives more weight to mobility &amp; continence over others</a:t>
            </a:r>
          </a:p>
          <a:p>
            <a:r>
              <a:rPr lang="en-US" sz="3200" dirty="0" smtClean="0"/>
              <a:t>Modified </a:t>
            </a:r>
            <a:r>
              <a:rPr lang="en-US" sz="3200" dirty="0" err="1" smtClean="0"/>
              <a:t>Barthel</a:t>
            </a:r>
            <a:r>
              <a:rPr lang="en-US" sz="3200" dirty="0" smtClean="0"/>
              <a:t> Index</a:t>
            </a:r>
          </a:p>
          <a:p>
            <a:pPr lvl="1"/>
            <a:r>
              <a:rPr lang="en-US" sz="2800" dirty="0" smtClean="0"/>
              <a:t>Changes scoring system (1-5) and better operational definitions</a:t>
            </a:r>
          </a:p>
        </p:txBody>
      </p:sp>
      <p:sp>
        <p:nvSpPr>
          <p:cNvPr id="4" name="TextBox 3"/>
          <p:cNvSpPr txBox="1"/>
          <p:nvPr/>
        </p:nvSpPr>
        <p:spPr>
          <a:xfrm>
            <a:off x="7010400" y="6298096"/>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22365282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2391" y="2133600"/>
            <a:ext cx="6400800" cy="3370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pPr algn="ctr"/>
            <a:r>
              <a:rPr lang="en-US" dirty="0" err="1" smtClean="0"/>
              <a:t>Barthel</a:t>
            </a:r>
            <a:r>
              <a:rPr lang="en-US" dirty="0" smtClean="0"/>
              <a:t> Index scoring form</a:t>
            </a:r>
            <a:endParaRPr lang="en-US" dirty="0"/>
          </a:p>
        </p:txBody>
      </p:sp>
    </p:spTree>
    <p:extLst>
      <p:ext uri="{BB962C8B-B14F-4D97-AF65-F5344CB8AC3E}">
        <p14:creationId xmlns:p14="http://schemas.microsoft.com/office/powerpoint/2010/main" val="1961900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err="1" smtClean="0"/>
              <a:t>Barthel</a:t>
            </a:r>
            <a:r>
              <a:rPr lang="en-US" dirty="0" smtClean="0"/>
              <a:t> Index scoring form</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057400"/>
            <a:ext cx="6400800" cy="4122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469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FIM (Functional Independence Measure</a:t>
            </a:r>
            <a:r>
              <a:rPr lang="en-US" dirty="0" smtClean="0"/>
              <a:t>)</a:t>
            </a:r>
            <a:endParaRPr lang="en-US" dirty="0"/>
          </a:p>
        </p:txBody>
      </p:sp>
      <p:sp>
        <p:nvSpPr>
          <p:cNvPr id="39939" name="Rectangle 3"/>
          <p:cNvSpPr>
            <a:spLocks noGrp="1" noChangeArrowheads="1"/>
          </p:cNvSpPr>
          <p:nvPr>
            <p:ph idx="1"/>
          </p:nvPr>
        </p:nvSpPr>
        <p:spPr/>
        <p:txBody>
          <a:bodyPr>
            <a:normAutofit lnSpcReduction="10000"/>
          </a:bodyPr>
          <a:lstStyle/>
          <a:p>
            <a:r>
              <a:rPr lang="en-US" dirty="0" smtClean="0"/>
              <a:t>Not free</a:t>
            </a:r>
          </a:p>
          <a:p>
            <a:r>
              <a:rPr lang="en-US" dirty="0" smtClean="0"/>
              <a:t>18 items (13 motor tasks, 5 cognitive tasks)</a:t>
            </a:r>
          </a:p>
          <a:p>
            <a:r>
              <a:rPr lang="en-US" dirty="0" smtClean="0"/>
              <a:t>Rated on 7 point scale from complete independence to total assistance</a:t>
            </a:r>
          </a:p>
          <a:p>
            <a:r>
              <a:rPr lang="en-US" dirty="0"/>
              <a:t>Scores range from 18 (lowest) to 126 (highest) indicating level of </a:t>
            </a:r>
            <a:r>
              <a:rPr lang="en-US" dirty="0" smtClean="0"/>
              <a:t>function</a:t>
            </a:r>
          </a:p>
          <a:p>
            <a:r>
              <a:rPr lang="en-US" dirty="0" smtClean="0"/>
              <a:t>Assess ADL deficits, motor, and cognition</a:t>
            </a:r>
          </a:p>
          <a:p>
            <a:r>
              <a:rPr lang="en-US" dirty="0" smtClean="0"/>
              <a:t>More application for institutionalized persons</a:t>
            </a:r>
          </a:p>
          <a:p>
            <a:r>
              <a:rPr lang="en-US" dirty="0"/>
              <a:t>Scores are generally rated at admission and </a:t>
            </a:r>
            <a:r>
              <a:rPr lang="en-US" dirty="0" smtClean="0"/>
              <a:t>discharge (often daily at inpatient rehab)</a:t>
            </a:r>
          </a:p>
        </p:txBody>
      </p:sp>
    </p:spTree>
    <p:extLst>
      <p:ext uri="{BB962C8B-B14F-4D97-AF65-F5344CB8AC3E}">
        <p14:creationId xmlns:p14="http://schemas.microsoft.com/office/powerpoint/2010/main" val="1348543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330" y="685800"/>
            <a:ext cx="8229600" cy="56175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6309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mtClean="0"/>
              <a:t>Suggestions for safety of ADLs</a:t>
            </a:r>
          </a:p>
        </p:txBody>
      </p:sp>
      <p:sp>
        <p:nvSpPr>
          <p:cNvPr id="41988" name="Rectangle 3"/>
          <p:cNvSpPr>
            <a:spLocks noGrp="1" noChangeArrowheads="1"/>
          </p:cNvSpPr>
          <p:nvPr>
            <p:ph idx="1"/>
          </p:nvPr>
        </p:nvSpPr>
        <p:spPr/>
        <p:txBody>
          <a:bodyPr>
            <a:normAutofit fontScale="92500"/>
          </a:bodyPr>
          <a:lstStyle/>
          <a:p>
            <a:r>
              <a:rPr lang="en-US" dirty="0" smtClean="0"/>
              <a:t>Evaluate the </a:t>
            </a:r>
            <a:r>
              <a:rPr lang="en-US" dirty="0" err="1" smtClean="0"/>
              <a:t>pt</a:t>
            </a:r>
            <a:r>
              <a:rPr lang="en-US" dirty="0" smtClean="0"/>
              <a:t> and determine the safest way to perform the activity.</a:t>
            </a:r>
          </a:p>
          <a:p>
            <a:r>
              <a:rPr lang="en-US" dirty="0" smtClean="0"/>
              <a:t>Give training in the method and use of equipment.</a:t>
            </a:r>
          </a:p>
          <a:p>
            <a:r>
              <a:rPr lang="en-US" dirty="0" smtClean="0"/>
              <a:t>Determine if the client can consistently perform the activity safely and any assistance needed.</a:t>
            </a:r>
          </a:p>
          <a:p>
            <a:r>
              <a:rPr lang="en-US" dirty="0" smtClean="0"/>
              <a:t>Arrange for supervision if not Independent with task.</a:t>
            </a:r>
          </a:p>
          <a:p>
            <a:r>
              <a:rPr lang="en-US" dirty="0" smtClean="0"/>
              <a:t>Help arrange for someone to check up on </a:t>
            </a:r>
            <a:r>
              <a:rPr lang="en-US" dirty="0" err="1" smtClean="0"/>
              <a:t>pt</a:t>
            </a:r>
            <a:r>
              <a:rPr lang="en-US" dirty="0" smtClean="0"/>
              <a:t> if they live alone.</a:t>
            </a:r>
          </a:p>
        </p:txBody>
      </p:sp>
      <p:sp>
        <p:nvSpPr>
          <p:cNvPr id="4" name="TextBox 3"/>
          <p:cNvSpPr txBox="1"/>
          <p:nvPr/>
        </p:nvSpPr>
        <p:spPr>
          <a:xfrm>
            <a:off x="7010400" y="6298096"/>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3380202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ADLs Outcome Measures References </a:t>
            </a:r>
            <a:endParaRPr lang="en-US" dirty="0"/>
          </a:p>
        </p:txBody>
      </p:sp>
      <p:sp>
        <p:nvSpPr>
          <p:cNvPr id="3" name="Content Placeholder 2"/>
          <p:cNvSpPr>
            <a:spLocks noGrp="1"/>
          </p:cNvSpPr>
          <p:nvPr>
            <p:ph idx="1"/>
          </p:nvPr>
        </p:nvSpPr>
        <p:spPr/>
        <p:txBody>
          <a:bodyPr/>
          <a:lstStyle/>
          <a:p>
            <a:r>
              <a:rPr lang="en-US" dirty="0" smtClean="0"/>
              <a:t>Geriatric Examination Tool Kit</a:t>
            </a:r>
          </a:p>
          <a:p>
            <a:pPr lvl="1"/>
            <a:r>
              <a:rPr lang="en-US" dirty="0" smtClean="0">
                <a:hlinkClick r:id="rId2"/>
              </a:rPr>
              <a:t>http://web.missouri.edu/~proste/tool/funct/index.htm</a:t>
            </a:r>
            <a:r>
              <a:rPr lang="en-US" dirty="0" smtClean="0"/>
              <a:t> </a:t>
            </a:r>
          </a:p>
          <a:p>
            <a:pPr lvl="1"/>
            <a:endParaRPr lang="en-US" dirty="0" smtClean="0"/>
          </a:p>
          <a:p>
            <a:r>
              <a:rPr lang="en-US" dirty="0" smtClean="0"/>
              <a:t>Rehabilitation Measures Database</a:t>
            </a:r>
          </a:p>
          <a:p>
            <a:pPr lvl="1"/>
            <a:r>
              <a:rPr lang="en-US" dirty="0" smtClean="0">
                <a:hlinkClick r:id="rId3"/>
              </a:rPr>
              <a:t>http</a:t>
            </a:r>
            <a:r>
              <a:rPr lang="en-US" dirty="0">
                <a:hlinkClick r:id="rId3"/>
              </a:rPr>
              <a:t>://www.rehabmeasures.org/rehabweb/allmeasures.aspx?PageView=Shared&amp;View={0C859D90-7478-4C9B-9575-784C4A9A2D85}&amp;</a:t>
            </a:r>
            <a:r>
              <a:rPr lang="en-US" dirty="0" smtClean="0">
                <a:hlinkClick r:id="rId3"/>
              </a:rPr>
              <a:t>FilterField1=Journal&amp;FilterValue1=Activities%20of%20Daily%20Living</a:t>
            </a:r>
            <a:r>
              <a:rPr lang="en-US" dirty="0" smtClean="0"/>
              <a:t>  </a:t>
            </a:r>
          </a:p>
        </p:txBody>
      </p:sp>
    </p:spTree>
    <p:extLst>
      <p:ext uri="{BB962C8B-B14F-4D97-AF65-F5344CB8AC3E}">
        <p14:creationId xmlns:p14="http://schemas.microsoft.com/office/powerpoint/2010/main" val="14283752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r>
              <a:rPr lang="en-US" smtClean="0"/>
              <a:t>Interventions to assist with ADLs</a:t>
            </a:r>
          </a:p>
        </p:txBody>
      </p:sp>
      <p:sp>
        <p:nvSpPr>
          <p:cNvPr id="43012" name="Rectangle 3"/>
          <p:cNvSpPr>
            <a:spLocks noGrp="1" noChangeArrowheads="1"/>
          </p:cNvSpPr>
          <p:nvPr>
            <p:ph idx="1"/>
          </p:nvPr>
        </p:nvSpPr>
        <p:spPr/>
        <p:txBody>
          <a:bodyPr/>
          <a:lstStyle/>
          <a:p>
            <a:r>
              <a:rPr lang="en-US" sz="3200" dirty="0" smtClean="0"/>
              <a:t>3 options</a:t>
            </a:r>
          </a:p>
          <a:p>
            <a:pPr lvl="1"/>
            <a:r>
              <a:rPr lang="en-US" sz="2800" dirty="0" smtClean="0"/>
              <a:t>modify behavior</a:t>
            </a:r>
          </a:p>
          <a:p>
            <a:pPr lvl="1"/>
            <a:r>
              <a:rPr lang="en-US" sz="2800" dirty="0" smtClean="0"/>
              <a:t>use assistive devices</a:t>
            </a:r>
          </a:p>
          <a:p>
            <a:pPr lvl="1"/>
            <a:r>
              <a:rPr lang="en-US" sz="2800" dirty="0" smtClean="0"/>
              <a:t>accept assistance from caregivers</a:t>
            </a:r>
          </a:p>
          <a:p>
            <a:r>
              <a:rPr lang="en-US" sz="3200" dirty="0" smtClean="0"/>
              <a:t>Values, lifestyle, cost &amp; degree of disability play a role in accepting interventions</a:t>
            </a:r>
          </a:p>
          <a:p>
            <a:r>
              <a:rPr lang="en-US" sz="3200" dirty="0" smtClean="0"/>
              <a:t>Barriers and poor maintenance of outdoor environments can  impede mobility.</a:t>
            </a:r>
          </a:p>
          <a:p>
            <a:endParaRPr lang="en-US" sz="3200" dirty="0" smtClean="0"/>
          </a:p>
        </p:txBody>
      </p:sp>
      <p:sp>
        <p:nvSpPr>
          <p:cNvPr id="4" name="TextBox 3"/>
          <p:cNvSpPr txBox="1"/>
          <p:nvPr/>
        </p:nvSpPr>
        <p:spPr>
          <a:xfrm>
            <a:off x="7010400" y="6298096"/>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1453604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r>
              <a:rPr lang="en-US" smtClean="0"/>
              <a:t>Assessing independence with ADLs</a:t>
            </a:r>
          </a:p>
        </p:txBody>
      </p:sp>
      <p:sp>
        <p:nvSpPr>
          <p:cNvPr id="45060" name="Rectangle 3"/>
          <p:cNvSpPr>
            <a:spLocks noGrp="1" noChangeArrowheads="1"/>
          </p:cNvSpPr>
          <p:nvPr>
            <p:ph idx="1"/>
          </p:nvPr>
        </p:nvSpPr>
        <p:spPr/>
        <p:txBody>
          <a:bodyPr/>
          <a:lstStyle/>
          <a:p>
            <a:r>
              <a:rPr lang="en-US" dirty="0" smtClean="0"/>
              <a:t>In order for a person to be truly independent with an ADL or IADL they must function at all arenas independently. This presents a challenge in the geriatric population because although they may be independent with one area of an ADL, in the total picture they might not be. </a:t>
            </a:r>
          </a:p>
          <a:p>
            <a:pPr lvl="1"/>
            <a:r>
              <a:rPr lang="en-US" dirty="0"/>
              <a:t>e</a:t>
            </a:r>
            <a:r>
              <a:rPr lang="en-US" dirty="0" smtClean="0"/>
              <a:t>.g. food prep (making a list=&gt;shopping=&gt;)</a:t>
            </a:r>
          </a:p>
        </p:txBody>
      </p:sp>
      <p:sp>
        <p:nvSpPr>
          <p:cNvPr id="4" name="TextBox 3"/>
          <p:cNvSpPr txBox="1"/>
          <p:nvPr/>
        </p:nvSpPr>
        <p:spPr>
          <a:xfrm>
            <a:off x="7010400" y="6298096"/>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2128880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p:txBody>
          <a:bodyPr>
            <a:normAutofit fontScale="90000"/>
          </a:bodyPr>
          <a:lstStyle/>
          <a:p>
            <a:r>
              <a:rPr lang="en-US" smtClean="0"/>
              <a:t>Types of Interventions to Assist with ADLs</a:t>
            </a:r>
          </a:p>
        </p:txBody>
      </p:sp>
      <p:sp>
        <p:nvSpPr>
          <p:cNvPr id="44036" name="Rectangle 3"/>
          <p:cNvSpPr>
            <a:spLocks noGrp="1" noChangeArrowheads="1"/>
          </p:cNvSpPr>
          <p:nvPr>
            <p:ph idx="1"/>
          </p:nvPr>
        </p:nvSpPr>
        <p:spPr/>
        <p:txBody>
          <a:bodyPr/>
          <a:lstStyle/>
          <a:p>
            <a:r>
              <a:rPr lang="en-US" sz="3200" dirty="0" smtClean="0"/>
              <a:t>Assistive devices</a:t>
            </a:r>
          </a:p>
          <a:p>
            <a:pPr lvl="1"/>
            <a:r>
              <a:rPr lang="en-US" sz="2800" dirty="0" smtClean="0"/>
              <a:t>Physical and sensory</a:t>
            </a:r>
          </a:p>
          <a:p>
            <a:pPr lvl="1"/>
            <a:r>
              <a:rPr lang="en-US" sz="2800" dirty="0" smtClean="0"/>
              <a:t>Stigma may be attached</a:t>
            </a:r>
          </a:p>
          <a:p>
            <a:r>
              <a:rPr lang="en-US" sz="3200" dirty="0" smtClean="0"/>
              <a:t>Environmental modifications</a:t>
            </a:r>
          </a:p>
          <a:p>
            <a:pPr lvl="1"/>
            <a:r>
              <a:rPr lang="en-US" sz="2800" dirty="0" smtClean="0"/>
              <a:t>e.g. raised toilet seat, grab bars, ramps</a:t>
            </a:r>
          </a:p>
          <a:p>
            <a:pPr lvl="1"/>
            <a:r>
              <a:rPr lang="en-US" sz="2800" dirty="0" smtClean="0"/>
              <a:t>‘Homey’ factors impact compliance</a:t>
            </a:r>
          </a:p>
          <a:p>
            <a:pPr lvl="1"/>
            <a:r>
              <a:rPr lang="en-US" sz="2800" dirty="0" smtClean="0"/>
              <a:t>Barriers in the home highly underreported with self-report ADL assessments</a:t>
            </a:r>
          </a:p>
        </p:txBody>
      </p:sp>
      <p:sp>
        <p:nvSpPr>
          <p:cNvPr id="4" name="TextBox 3"/>
          <p:cNvSpPr txBox="1"/>
          <p:nvPr/>
        </p:nvSpPr>
        <p:spPr>
          <a:xfrm>
            <a:off x="7162800" y="6275769"/>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9715552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smtClean="0">
                <a:solidFill>
                  <a:srgbClr val="FF0000"/>
                </a:solidFill>
                <a:effectLst>
                  <a:outerShdw blurRad="38100" dist="38100" dir="2700000" algn="tl">
                    <a:srgbClr val="000000">
                      <a:alpha val="43137"/>
                    </a:srgbClr>
                  </a:outerShdw>
                </a:effectLst>
              </a:rPr>
              <a:t>Pulling it all together: </a:t>
            </a:r>
            <a:r>
              <a:rPr lang="en-US" sz="3200" dirty="0" smtClean="0"/>
              <a:t>Association between Impairments, Activity, and Participation</a:t>
            </a:r>
            <a:endParaRPr lang="en-US" sz="3200" dirty="0"/>
          </a:p>
        </p:txBody>
      </p:sp>
      <p:sp>
        <p:nvSpPr>
          <p:cNvPr id="5" name="Subtitle 4"/>
          <p:cNvSpPr>
            <a:spLocks noGrp="1"/>
          </p:cNvSpPr>
          <p:nvPr>
            <p:ph idx="1"/>
          </p:nvPr>
        </p:nvSpPr>
        <p:spPr/>
        <p:txBody>
          <a:bodyPr/>
          <a:lstStyle/>
          <a:p>
            <a:r>
              <a:rPr lang="en-US" dirty="0" smtClean="0"/>
              <a:t>How do we formulate a hypothesis on the causes underlying an observed functional impairment?  </a:t>
            </a:r>
          </a:p>
          <a:p>
            <a:r>
              <a:rPr lang="en-US" dirty="0" smtClean="0"/>
              <a:t>Studies have examined various variables measured at each ICF domain and analyzed the correlation between these variables. </a:t>
            </a:r>
          </a:p>
          <a:p>
            <a:r>
              <a:rPr lang="en-US" dirty="0" smtClean="0"/>
              <a:t>More research work needs to be done…..</a:t>
            </a:r>
          </a:p>
        </p:txBody>
      </p:sp>
    </p:spTree>
    <p:extLst>
      <p:ext uri="{BB962C8B-B14F-4D97-AF65-F5344CB8AC3E}">
        <p14:creationId xmlns:p14="http://schemas.microsoft.com/office/powerpoint/2010/main" val="41120807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dirty="0" smtClean="0"/>
              <a:t>Progression of loss of ADL ability </a:t>
            </a:r>
            <a:r>
              <a:rPr lang="en-US" sz="2400" dirty="0" smtClean="0"/>
              <a:t>(</a:t>
            </a:r>
            <a:r>
              <a:rPr lang="en-US" sz="2400" dirty="0" err="1" smtClean="0"/>
              <a:t>Jagger</a:t>
            </a:r>
            <a:r>
              <a:rPr lang="en-US" sz="2400" dirty="0" smtClean="0"/>
              <a:t> 2001)</a:t>
            </a:r>
          </a:p>
        </p:txBody>
      </p:sp>
      <p:sp>
        <p:nvSpPr>
          <p:cNvPr id="31748" name="Rectangle 3"/>
          <p:cNvSpPr>
            <a:spLocks noGrp="1" noChangeArrowheads="1"/>
          </p:cNvSpPr>
          <p:nvPr>
            <p:ph idx="1"/>
          </p:nvPr>
        </p:nvSpPr>
        <p:spPr/>
        <p:txBody>
          <a:bodyPr/>
          <a:lstStyle/>
          <a:p>
            <a:r>
              <a:rPr lang="en-US" dirty="0" smtClean="0"/>
              <a:t>LE strength (bathing, mobility, toileting) appear to be lost before UE strength (dressing, feeding)</a:t>
            </a:r>
          </a:p>
          <a:p>
            <a:r>
              <a:rPr lang="en-US" dirty="0" smtClean="0"/>
              <a:t>With increase in # of diseases: greater chance of difficulty with ADL completion</a:t>
            </a:r>
          </a:p>
          <a:p>
            <a:r>
              <a:rPr lang="en-US" dirty="0" smtClean="0"/>
              <a:t>Rates of progressive disability increase with age and are greatest with those &gt;85y.o.  </a:t>
            </a:r>
            <a:r>
              <a:rPr lang="en-US" sz="2400" dirty="0" smtClean="0"/>
              <a:t>(</a:t>
            </a:r>
            <a:r>
              <a:rPr lang="en-US" sz="2400" dirty="0" err="1" smtClean="0"/>
              <a:t>Guralnik</a:t>
            </a:r>
            <a:r>
              <a:rPr lang="en-US" sz="2400" dirty="0" smtClean="0"/>
              <a:t> et al 2001)</a:t>
            </a:r>
          </a:p>
          <a:p>
            <a:r>
              <a:rPr lang="en-US" dirty="0" smtClean="0"/>
              <a:t>Increased risk of ADL disability with age</a:t>
            </a:r>
          </a:p>
        </p:txBody>
      </p:sp>
      <p:sp>
        <p:nvSpPr>
          <p:cNvPr id="2" name="TextBox 1"/>
          <p:cNvSpPr txBox="1"/>
          <p:nvPr/>
        </p:nvSpPr>
        <p:spPr>
          <a:xfrm>
            <a:off x="6934200" y="6324600"/>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3604081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t>Age at onset of ADL disability (n=1,344) (</a:t>
            </a:r>
            <a:r>
              <a:rPr lang="en-US" sz="2400" dirty="0" err="1" smtClean="0"/>
              <a:t>Jagger</a:t>
            </a:r>
            <a:r>
              <a:rPr lang="en-US" sz="2400" dirty="0" smtClean="0"/>
              <a:t> 2012)</a:t>
            </a:r>
            <a:endParaRPr lang="en-US"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70" y="1765645"/>
            <a:ext cx="8229600" cy="4720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9764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smtClean="0"/>
              <a:t>Median age in years of onset of disability in ADL by sex</a:t>
            </a:r>
            <a:endParaRPr lang="en-US" sz="2400" dirty="0"/>
          </a:p>
        </p:txBody>
      </p:sp>
      <p:sp>
        <p:nvSpPr>
          <p:cNvPr id="3" name="Content Placeholder 2"/>
          <p:cNvSpPr>
            <a:spLocks noGrp="1"/>
          </p:cNvSpPr>
          <p:nvPr>
            <p:ph idx="1"/>
          </p:nvPr>
        </p:nvSpPr>
        <p:spPr>
          <a:xfrm>
            <a:off x="457200" y="4350140"/>
            <a:ext cx="8229600" cy="1995900"/>
          </a:xfrm>
        </p:spPr>
        <p:txBody>
          <a:bodyPr/>
          <a:lstStyle/>
          <a:p>
            <a:r>
              <a:rPr lang="en-US" sz="3200" dirty="0"/>
              <a:t>The order of onset of disability for ADLs is invariant across sex and age group</a:t>
            </a:r>
          </a:p>
          <a:p>
            <a:r>
              <a:rPr lang="en-US" sz="3200" dirty="0" smtClean="0"/>
              <a:t>Women </a:t>
            </a:r>
            <a:r>
              <a:rPr lang="en-US" sz="3200" dirty="0"/>
              <a:t>had a higher risk of disability in bathing (relative risk = 1.6)</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0200"/>
            <a:ext cx="8229600" cy="2749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3314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r>
              <a:rPr lang="en-US" smtClean="0"/>
              <a:t>Importance of ADLs</a:t>
            </a:r>
          </a:p>
        </p:txBody>
      </p:sp>
      <p:sp>
        <p:nvSpPr>
          <p:cNvPr id="32772" name="Rectangle 3"/>
          <p:cNvSpPr>
            <a:spLocks noGrp="1" noChangeArrowheads="1"/>
          </p:cNvSpPr>
          <p:nvPr>
            <p:ph idx="1"/>
          </p:nvPr>
        </p:nvSpPr>
        <p:spPr/>
        <p:txBody>
          <a:bodyPr/>
          <a:lstStyle/>
          <a:p>
            <a:r>
              <a:rPr lang="en-US" dirty="0" smtClean="0"/>
              <a:t>Role of self satisfaction and performance of ADLs</a:t>
            </a:r>
          </a:p>
          <a:p>
            <a:r>
              <a:rPr lang="en-US" dirty="0" smtClean="0"/>
              <a:t>Many ADLs viewed differently to each person (between patients and also between patient &amp; therapist)</a:t>
            </a:r>
          </a:p>
          <a:p>
            <a:r>
              <a:rPr lang="en-US" dirty="0" smtClean="0"/>
              <a:t>IADLs more sensitive in detecting dysfunction in elderly than ADLs due to ‘ceiling effect’ </a:t>
            </a:r>
            <a:r>
              <a:rPr lang="en-US" sz="2400" dirty="0" smtClean="0"/>
              <a:t>(Ward 1998)</a:t>
            </a:r>
            <a:endParaRPr lang="en-US" dirty="0" smtClean="0"/>
          </a:p>
        </p:txBody>
      </p:sp>
      <p:sp>
        <p:nvSpPr>
          <p:cNvPr id="4" name="TextBox 3"/>
          <p:cNvSpPr txBox="1"/>
          <p:nvPr/>
        </p:nvSpPr>
        <p:spPr>
          <a:xfrm>
            <a:off x="6934200" y="6324600"/>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2034927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descr="http://www.commonwealthfund.org/usr_img/medicarekomisarcht.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17443"/>
            <a:ext cx="7315200" cy="5702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6934200" y="6324600"/>
            <a:ext cx="1981200" cy="369332"/>
          </a:xfrm>
          <a:prstGeom prst="rect">
            <a:avLst/>
          </a:prstGeom>
          <a:noFill/>
        </p:spPr>
        <p:txBody>
          <a:bodyPr wrap="square" rtlCol="0">
            <a:spAutoFit/>
          </a:bodyPr>
          <a:lstStyle/>
          <a:p>
            <a:r>
              <a:rPr lang="en-US" dirty="0" smtClean="0">
                <a:latin typeface="Calibri" pitchFamily="34" charset="0"/>
                <a:cs typeface="Times New Roman" pitchFamily="18" charset="0"/>
              </a:rPr>
              <a:t>J. Blackwood</a:t>
            </a:r>
            <a:endParaRPr lang="en-US" dirty="0">
              <a:latin typeface="Calibri" pitchFamily="34" charset="0"/>
              <a:cs typeface="Times New Roman" pitchFamily="18" charset="0"/>
            </a:endParaRPr>
          </a:p>
        </p:txBody>
      </p:sp>
    </p:spTree>
    <p:extLst>
      <p:ext uri="{BB962C8B-B14F-4D97-AF65-F5344CB8AC3E}">
        <p14:creationId xmlns:p14="http://schemas.microsoft.com/office/powerpoint/2010/main" val="3287467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normAutofit fontScale="90000"/>
          </a:bodyPr>
          <a:lstStyle/>
          <a:p>
            <a:r>
              <a:rPr lang="en-US" smtClean="0"/>
              <a:t>Measuring Independence in the Elderly</a:t>
            </a:r>
          </a:p>
        </p:txBody>
      </p:sp>
      <p:sp>
        <p:nvSpPr>
          <p:cNvPr id="34820" name="Rectangle 3"/>
          <p:cNvSpPr>
            <a:spLocks noGrp="1" noChangeArrowheads="1"/>
          </p:cNvSpPr>
          <p:nvPr>
            <p:ph idx="1"/>
          </p:nvPr>
        </p:nvSpPr>
        <p:spPr/>
        <p:txBody>
          <a:bodyPr/>
          <a:lstStyle/>
          <a:p>
            <a:r>
              <a:rPr lang="en-US" smtClean="0"/>
              <a:t>Many different instruments available:</a:t>
            </a:r>
          </a:p>
          <a:p>
            <a:pPr lvl="1"/>
            <a:r>
              <a:rPr lang="en-US" smtClean="0"/>
              <a:t>Katz Index of ADL</a:t>
            </a:r>
          </a:p>
          <a:p>
            <a:pPr lvl="1"/>
            <a:r>
              <a:rPr lang="en-US" smtClean="0"/>
              <a:t>Barthel Index</a:t>
            </a:r>
          </a:p>
          <a:p>
            <a:pPr lvl="1"/>
            <a:r>
              <a:rPr lang="en-US" smtClean="0"/>
              <a:t>FIM (ranges from 1: complete dependence to 7: complete independence)</a:t>
            </a:r>
          </a:p>
          <a:p>
            <a:pPr lvl="1"/>
            <a:endParaRPr lang="en-US" smtClean="0"/>
          </a:p>
          <a:p>
            <a:r>
              <a:rPr lang="en-US" smtClean="0"/>
              <a:t>Either: self report, observational ratings, or direct examination by trained professionals.</a:t>
            </a:r>
            <a:endParaRPr lang="en-US" dirty="0" smtClean="0"/>
          </a:p>
        </p:txBody>
      </p:sp>
    </p:spTree>
    <p:extLst>
      <p:ext uri="{BB962C8B-B14F-4D97-AF65-F5344CB8AC3E}">
        <p14:creationId xmlns:p14="http://schemas.microsoft.com/office/powerpoint/2010/main" val="388410370"/>
      </p:ext>
    </p:extLst>
  </p:cSld>
  <p:clrMapOvr>
    <a:masterClrMapping/>
  </p:clrMapOvr>
</p:sld>
</file>

<file path=ppt/theme/theme1.xml><?xml version="1.0" encoding="utf-8"?>
<a:theme xmlns:a="http://schemas.openxmlformats.org/drawingml/2006/main" name="Outline">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5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3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eme3">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heme5">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Outline</Template>
  <TotalTime>132</TotalTime>
  <Words>2859</Words>
  <Application>Microsoft Office PowerPoint</Application>
  <PresentationFormat>On-screen Show (4:3)</PresentationFormat>
  <Paragraphs>249</Paragraphs>
  <Slides>33</Slides>
  <Notes>9</Notes>
  <HiddenSlides>0</HiddenSlides>
  <MMClips>0</MMClips>
  <ScaleCrop>false</ScaleCrop>
  <HeadingPairs>
    <vt:vector size="4" baseType="variant">
      <vt:variant>
        <vt:lpstr>Theme</vt:lpstr>
      </vt:variant>
      <vt:variant>
        <vt:i4>13</vt:i4>
      </vt:variant>
      <vt:variant>
        <vt:lpstr>Slide Titles</vt:lpstr>
      </vt:variant>
      <vt:variant>
        <vt:i4>33</vt:i4>
      </vt:variant>
    </vt:vector>
  </HeadingPairs>
  <TitlesOfParts>
    <vt:vector size="46" baseType="lpstr">
      <vt:lpstr>Outline</vt:lpstr>
      <vt:lpstr>Custom Design</vt:lpstr>
      <vt:lpstr>Theme3</vt:lpstr>
      <vt:lpstr>1_Custom Design</vt:lpstr>
      <vt:lpstr>Theme4</vt:lpstr>
      <vt:lpstr>2_Custom Design</vt:lpstr>
      <vt:lpstr>3_Custom Design</vt:lpstr>
      <vt:lpstr>1_Theme4</vt:lpstr>
      <vt:lpstr>Theme5</vt:lpstr>
      <vt:lpstr>2_Theme4</vt:lpstr>
      <vt:lpstr>4_Custom Design</vt:lpstr>
      <vt:lpstr>5_Custom Design</vt:lpstr>
      <vt:lpstr>3_Theme4</vt:lpstr>
      <vt:lpstr>  ADLs</vt:lpstr>
      <vt:lpstr>Learning Objectives</vt:lpstr>
      <vt:lpstr>ADLs Outcome Measures References </vt:lpstr>
      <vt:lpstr>Progression of loss of ADL ability (Jagger 2001)</vt:lpstr>
      <vt:lpstr>Age at onset of ADL disability (n=1,344) (Jagger 2012)</vt:lpstr>
      <vt:lpstr>Median age in years of onset of disability in ADL by sex</vt:lpstr>
      <vt:lpstr>Importance of ADLs</vt:lpstr>
      <vt:lpstr>PowerPoint Presentation</vt:lpstr>
      <vt:lpstr>Measuring Independence in the Elderly</vt:lpstr>
      <vt:lpstr>Implicit Hierarchy of Actions, Tasks, and Activities</vt:lpstr>
      <vt:lpstr>Breaking Down Tasks and Activities for Analysis</vt:lpstr>
      <vt:lpstr>Key Questions for Interpreting Test Results</vt:lpstr>
      <vt:lpstr>Purpose of Examination of Function</vt:lpstr>
      <vt:lpstr>Type of Instruments</vt:lpstr>
      <vt:lpstr>Performance-Based Tests of ADLs</vt:lpstr>
      <vt:lpstr>Self-Reported Assessment of ADLs</vt:lpstr>
      <vt:lpstr>Self-Reported Assessment of ADLs</vt:lpstr>
      <vt:lpstr>Self-Reported Walking Ability Predicts Functional Mobility Performance in Frail Older Adults</vt:lpstr>
      <vt:lpstr>PowerPoint Presentation</vt:lpstr>
      <vt:lpstr>Self-Reported Walking Ability Predicts Functional Mobility Performance in Frail Older Adults</vt:lpstr>
      <vt:lpstr>PowerPoint Presentation</vt:lpstr>
      <vt:lpstr>Self-Reported Walking Ability Predicts Functional Mobility Performance in Frail Older Adults</vt:lpstr>
      <vt:lpstr>PowerPoint Presentation</vt:lpstr>
      <vt:lpstr>Barthel Index</vt:lpstr>
      <vt:lpstr>Barthel Index scoring form</vt:lpstr>
      <vt:lpstr>Barthel Index scoring form</vt:lpstr>
      <vt:lpstr>FIM (Functional Independence Measure)</vt:lpstr>
      <vt:lpstr>PowerPoint Presentation</vt:lpstr>
      <vt:lpstr>Suggestions for safety of ADLs</vt:lpstr>
      <vt:lpstr>Interventions to assist with ADLs</vt:lpstr>
      <vt:lpstr>Assessing independence with ADLs</vt:lpstr>
      <vt:lpstr>Types of Interventions to Assist with ADLs</vt:lpstr>
      <vt:lpstr>Pulling it all together: Association between Impairments, Activity, and Participation</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ADLs</dc:title>
  <dc:creator>Huang, Min-Hui</dc:creator>
  <cp:lastModifiedBy>SWEET, CHRISTINA</cp:lastModifiedBy>
  <cp:revision>34</cp:revision>
  <dcterms:created xsi:type="dcterms:W3CDTF">2013-06-05T14:46:57Z</dcterms:created>
  <dcterms:modified xsi:type="dcterms:W3CDTF">2013-06-07T14:01:45Z</dcterms:modified>
</cp:coreProperties>
</file>