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1"/>
  </p:sldMasterIdLst>
  <p:notesMasterIdLst>
    <p:notesMasterId r:id="rId52"/>
  </p:notesMasterIdLst>
  <p:sldIdLst>
    <p:sldId id="256" r:id="rId2"/>
    <p:sldId id="338" r:id="rId3"/>
    <p:sldId id="267" r:id="rId4"/>
    <p:sldId id="278" r:id="rId5"/>
    <p:sldId id="339" r:id="rId6"/>
    <p:sldId id="340" r:id="rId7"/>
    <p:sldId id="270" r:id="rId8"/>
    <p:sldId id="277" r:id="rId9"/>
    <p:sldId id="328" r:id="rId10"/>
    <p:sldId id="326" r:id="rId11"/>
    <p:sldId id="279" r:id="rId12"/>
    <p:sldId id="334" r:id="rId13"/>
    <p:sldId id="335" r:id="rId14"/>
    <p:sldId id="281" r:id="rId15"/>
    <p:sldId id="282" r:id="rId16"/>
    <p:sldId id="283" r:id="rId17"/>
    <p:sldId id="284" r:id="rId18"/>
    <p:sldId id="285" r:id="rId19"/>
    <p:sldId id="286" r:id="rId20"/>
    <p:sldId id="287" r:id="rId21"/>
    <p:sldId id="288" r:id="rId22"/>
    <p:sldId id="290" r:id="rId23"/>
    <p:sldId id="291" r:id="rId24"/>
    <p:sldId id="292" r:id="rId25"/>
    <p:sldId id="293" r:id="rId26"/>
    <p:sldId id="299" r:id="rId27"/>
    <p:sldId id="300" r:id="rId28"/>
    <p:sldId id="301" r:id="rId29"/>
    <p:sldId id="305" r:id="rId30"/>
    <p:sldId id="306" r:id="rId31"/>
    <p:sldId id="307" r:id="rId32"/>
    <p:sldId id="308" r:id="rId33"/>
    <p:sldId id="309" r:id="rId34"/>
    <p:sldId id="311" r:id="rId35"/>
    <p:sldId id="312" r:id="rId36"/>
    <p:sldId id="313" r:id="rId37"/>
    <p:sldId id="314" r:id="rId38"/>
    <p:sldId id="315" r:id="rId39"/>
    <p:sldId id="336" r:id="rId40"/>
    <p:sldId id="329" r:id="rId41"/>
    <p:sldId id="331" r:id="rId42"/>
    <p:sldId id="333" r:id="rId43"/>
    <p:sldId id="332" r:id="rId44"/>
    <p:sldId id="321" r:id="rId45"/>
    <p:sldId id="322" r:id="rId46"/>
    <p:sldId id="341" r:id="rId47"/>
    <p:sldId id="327" r:id="rId48"/>
    <p:sldId id="319" r:id="rId49"/>
    <p:sldId id="342" r:id="rId50"/>
    <p:sldId id="325"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829" autoAdjust="0"/>
  </p:normalViewPr>
  <p:slideViewPr>
    <p:cSldViewPr>
      <p:cViewPr>
        <p:scale>
          <a:sx n="80" d="100"/>
          <a:sy n="80" d="100"/>
        </p:scale>
        <p:origin x="-1086" y="1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9F6791-95F4-43E4-95C4-CFAFFC1241F4}"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n-US"/>
        </a:p>
      </dgm:t>
    </dgm:pt>
    <dgm:pt modelId="{62376FBD-45FB-4CF9-9635-5794FFE302B0}">
      <dgm:prSet phldrT="[Text]"/>
      <dgm:spPr/>
      <dgm:t>
        <a:bodyPr/>
        <a:lstStyle/>
        <a:p>
          <a:r>
            <a:rPr lang="en-US" dirty="0" smtClean="0"/>
            <a:t>Appointments &amp; Referrals</a:t>
          </a:r>
          <a:endParaRPr lang="en-US" dirty="0"/>
        </a:p>
      </dgm:t>
    </dgm:pt>
    <dgm:pt modelId="{097F9527-7B5A-48BA-B901-B4E93748F162}" type="parTrans" cxnId="{15B255E3-540B-444D-A543-0596FC17792A}">
      <dgm:prSet/>
      <dgm:spPr/>
      <dgm:t>
        <a:bodyPr/>
        <a:lstStyle/>
        <a:p>
          <a:endParaRPr lang="en-US"/>
        </a:p>
      </dgm:t>
    </dgm:pt>
    <dgm:pt modelId="{2E2E532F-E3E1-48F1-9576-756E84263D75}" type="sibTrans" cxnId="{15B255E3-540B-444D-A543-0596FC17792A}">
      <dgm:prSet/>
      <dgm:spPr/>
      <dgm:t>
        <a:bodyPr/>
        <a:lstStyle/>
        <a:p>
          <a:endParaRPr lang="en-US"/>
        </a:p>
      </dgm:t>
    </dgm:pt>
    <dgm:pt modelId="{01D339D1-FA11-488D-A5C7-EDDD84DC97A7}">
      <dgm:prSet phldrT="[Text]"/>
      <dgm:spPr/>
      <dgm:t>
        <a:bodyPr/>
        <a:lstStyle/>
        <a:p>
          <a:r>
            <a:rPr lang="en-US" dirty="0" smtClean="0"/>
            <a:t>Testing</a:t>
          </a:r>
          <a:endParaRPr lang="en-US" dirty="0"/>
        </a:p>
      </dgm:t>
    </dgm:pt>
    <dgm:pt modelId="{263AB5D5-646F-4676-AEDB-95D9EE7A3B61}" type="parTrans" cxnId="{F4655020-70E6-4436-A0DA-D72D94F0898C}">
      <dgm:prSet/>
      <dgm:spPr/>
      <dgm:t>
        <a:bodyPr/>
        <a:lstStyle/>
        <a:p>
          <a:endParaRPr lang="en-US"/>
        </a:p>
      </dgm:t>
    </dgm:pt>
    <dgm:pt modelId="{8E321636-4604-4B08-99B0-003D6344A94B}" type="sibTrans" cxnId="{F4655020-70E6-4436-A0DA-D72D94F0898C}">
      <dgm:prSet/>
      <dgm:spPr/>
      <dgm:t>
        <a:bodyPr/>
        <a:lstStyle/>
        <a:p>
          <a:endParaRPr lang="en-US"/>
        </a:p>
      </dgm:t>
    </dgm:pt>
    <dgm:pt modelId="{D77684F1-5E41-4015-AF07-6E728EE195DE}">
      <dgm:prSet phldrT="[Text]"/>
      <dgm:spPr/>
      <dgm:t>
        <a:bodyPr/>
        <a:lstStyle/>
        <a:p>
          <a:r>
            <a:rPr lang="en-US" dirty="0" smtClean="0"/>
            <a:t>Payment structures</a:t>
          </a:r>
          <a:endParaRPr lang="en-US" dirty="0"/>
        </a:p>
      </dgm:t>
    </dgm:pt>
    <dgm:pt modelId="{079B8625-6622-4652-B59A-3BCEA0D4675A}" type="parTrans" cxnId="{0F171E25-71EA-496C-A16E-EF43F3D7496E}">
      <dgm:prSet/>
      <dgm:spPr/>
      <dgm:t>
        <a:bodyPr/>
        <a:lstStyle/>
        <a:p>
          <a:endParaRPr lang="en-US"/>
        </a:p>
      </dgm:t>
    </dgm:pt>
    <dgm:pt modelId="{3A41822C-6FF9-4E41-9486-452CF38E7B24}" type="sibTrans" cxnId="{0F171E25-71EA-496C-A16E-EF43F3D7496E}">
      <dgm:prSet/>
      <dgm:spPr/>
      <dgm:t>
        <a:bodyPr/>
        <a:lstStyle/>
        <a:p>
          <a:endParaRPr lang="en-US"/>
        </a:p>
      </dgm:t>
    </dgm:pt>
    <dgm:pt modelId="{63C70573-C528-4A70-BBB6-70BB22FE0410}">
      <dgm:prSet phldrT="[Text]"/>
      <dgm:spPr/>
      <dgm:t>
        <a:bodyPr/>
        <a:lstStyle/>
        <a:p>
          <a:r>
            <a:rPr lang="en-US" dirty="0" smtClean="0"/>
            <a:t>The complexity of the healthcare system exacerbates literacy vulnerabilities</a:t>
          </a:r>
          <a:endParaRPr lang="en-US" dirty="0"/>
        </a:p>
      </dgm:t>
    </dgm:pt>
    <dgm:pt modelId="{AB721073-33C3-4C27-9E2A-A7F29459CA10}" type="parTrans" cxnId="{2762476A-06EE-4935-945D-B6A6A35E9D58}">
      <dgm:prSet/>
      <dgm:spPr/>
      <dgm:t>
        <a:bodyPr/>
        <a:lstStyle/>
        <a:p>
          <a:endParaRPr lang="en-US"/>
        </a:p>
      </dgm:t>
    </dgm:pt>
    <dgm:pt modelId="{D157E498-928F-4895-AEBF-01EAFB38F831}" type="sibTrans" cxnId="{2762476A-06EE-4935-945D-B6A6A35E9D58}">
      <dgm:prSet/>
      <dgm:spPr/>
      <dgm:t>
        <a:bodyPr/>
        <a:lstStyle/>
        <a:p>
          <a:endParaRPr lang="en-US"/>
        </a:p>
      </dgm:t>
    </dgm:pt>
    <dgm:pt modelId="{FEBEEF71-C1A1-4282-AA50-A4BF687D7F61}" type="pres">
      <dgm:prSet presAssocID="{399F6791-95F4-43E4-95C4-CFAFFC1241F4}" presName="Name0" presStyleCnt="0">
        <dgm:presLayoutVars>
          <dgm:chMax val="4"/>
          <dgm:resizeHandles val="exact"/>
        </dgm:presLayoutVars>
      </dgm:prSet>
      <dgm:spPr/>
      <dgm:t>
        <a:bodyPr/>
        <a:lstStyle/>
        <a:p>
          <a:endParaRPr lang="en-US"/>
        </a:p>
      </dgm:t>
    </dgm:pt>
    <dgm:pt modelId="{B0F11995-AF14-4FC8-842C-BBFCE85F39B5}" type="pres">
      <dgm:prSet presAssocID="{399F6791-95F4-43E4-95C4-CFAFFC1241F4}" presName="ellipse" presStyleLbl="trBgShp" presStyleIdx="0" presStyleCnt="1"/>
      <dgm:spPr/>
    </dgm:pt>
    <dgm:pt modelId="{4D55BF1D-F6A7-43CB-A417-A88DC9DC26B1}" type="pres">
      <dgm:prSet presAssocID="{399F6791-95F4-43E4-95C4-CFAFFC1241F4}" presName="arrow1" presStyleLbl="fgShp" presStyleIdx="0" presStyleCnt="1"/>
      <dgm:spPr/>
    </dgm:pt>
    <dgm:pt modelId="{4FB93321-B6D2-49A7-8992-D821C6DD8CE6}" type="pres">
      <dgm:prSet presAssocID="{399F6791-95F4-43E4-95C4-CFAFFC1241F4}" presName="rectangle" presStyleLbl="revTx" presStyleIdx="0" presStyleCnt="1" custScaleX="127240">
        <dgm:presLayoutVars>
          <dgm:bulletEnabled val="1"/>
        </dgm:presLayoutVars>
      </dgm:prSet>
      <dgm:spPr/>
      <dgm:t>
        <a:bodyPr/>
        <a:lstStyle/>
        <a:p>
          <a:endParaRPr lang="en-US"/>
        </a:p>
      </dgm:t>
    </dgm:pt>
    <dgm:pt modelId="{4979ACE1-5DF1-4F94-A224-2CCECE3CFF06}" type="pres">
      <dgm:prSet presAssocID="{01D339D1-FA11-488D-A5C7-EDDD84DC97A7}" presName="item1" presStyleLbl="node1" presStyleIdx="0" presStyleCnt="3">
        <dgm:presLayoutVars>
          <dgm:bulletEnabled val="1"/>
        </dgm:presLayoutVars>
      </dgm:prSet>
      <dgm:spPr/>
      <dgm:t>
        <a:bodyPr/>
        <a:lstStyle/>
        <a:p>
          <a:endParaRPr lang="en-US"/>
        </a:p>
      </dgm:t>
    </dgm:pt>
    <dgm:pt modelId="{A58A43E0-A349-48C7-B212-040D04FFBF96}" type="pres">
      <dgm:prSet presAssocID="{D77684F1-5E41-4015-AF07-6E728EE195DE}" presName="item2" presStyleLbl="node1" presStyleIdx="1" presStyleCnt="3">
        <dgm:presLayoutVars>
          <dgm:bulletEnabled val="1"/>
        </dgm:presLayoutVars>
      </dgm:prSet>
      <dgm:spPr/>
      <dgm:t>
        <a:bodyPr/>
        <a:lstStyle/>
        <a:p>
          <a:endParaRPr lang="en-US"/>
        </a:p>
      </dgm:t>
    </dgm:pt>
    <dgm:pt modelId="{07D5A56F-A194-4528-B447-74EC35661C73}" type="pres">
      <dgm:prSet presAssocID="{63C70573-C528-4A70-BBB6-70BB22FE0410}" presName="item3" presStyleLbl="node1" presStyleIdx="2" presStyleCnt="3">
        <dgm:presLayoutVars>
          <dgm:bulletEnabled val="1"/>
        </dgm:presLayoutVars>
      </dgm:prSet>
      <dgm:spPr/>
      <dgm:t>
        <a:bodyPr/>
        <a:lstStyle/>
        <a:p>
          <a:endParaRPr lang="en-US"/>
        </a:p>
      </dgm:t>
    </dgm:pt>
    <dgm:pt modelId="{7947E6FF-5EED-48B8-A607-6D1A49E05865}" type="pres">
      <dgm:prSet presAssocID="{399F6791-95F4-43E4-95C4-CFAFFC1241F4}" presName="funnel" presStyleLbl="trAlignAcc1" presStyleIdx="0" presStyleCnt="1"/>
      <dgm:spPr/>
    </dgm:pt>
  </dgm:ptLst>
  <dgm:cxnLst>
    <dgm:cxn modelId="{F4655020-70E6-4436-A0DA-D72D94F0898C}" srcId="{399F6791-95F4-43E4-95C4-CFAFFC1241F4}" destId="{01D339D1-FA11-488D-A5C7-EDDD84DC97A7}" srcOrd="1" destOrd="0" parTransId="{263AB5D5-646F-4676-AEDB-95D9EE7A3B61}" sibTransId="{8E321636-4604-4B08-99B0-003D6344A94B}"/>
    <dgm:cxn modelId="{2762476A-06EE-4935-945D-B6A6A35E9D58}" srcId="{399F6791-95F4-43E4-95C4-CFAFFC1241F4}" destId="{63C70573-C528-4A70-BBB6-70BB22FE0410}" srcOrd="3" destOrd="0" parTransId="{AB721073-33C3-4C27-9E2A-A7F29459CA10}" sibTransId="{D157E498-928F-4895-AEBF-01EAFB38F831}"/>
    <dgm:cxn modelId="{C4BE0204-BCAD-459B-A1AC-8C90FDE9C2C8}" type="presOf" srcId="{01D339D1-FA11-488D-A5C7-EDDD84DC97A7}" destId="{A58A43E0-A349-48C7-B212-040D04FFBF96}" srcOrd="0" destOrd="0" presId="urn:microsoft.com/office/officeart/2005/8/layout/funnel1"/>
    <dgm:cxn modelId="{3BCE631D-292F-42C0-84E3-B71629B1C6F1}" type="presOf" srcId="{63C70573-C528-4A70-BBB6-70BB22FE0410}" destId="{4FB93321-B6D2-49A7-8992-D821C6DD8CE6}" srcOrd="0" destOrd="0" presId="urn:microsoft.com/office/officeart/2005/8/layout/funnel1"/>
    <dgm:cxn modelId="{1BC1B405-0099-4FA2-8792-EC7793E53473}" type="presOf" srcId="{D77684F1-5E41-4015-AF07-6E728EE195DE}" destId="{4979ACE1-5DF1-4F94-A224-2CCECE3CFF06}" srcOrd="0" destOrd="0" presId="urn:microsoft.com/office/officeart/2005/8/layout/funnel1"/>
    <dgm:cxn modelId="{7C9A9943-9CA7-464E-ACA3-D6B7C69C433E}" type="presOf" srcId="{62376FBD-45FB-4CF9-9635-5794FFE302B0}" destId="{07D5A56F-A194-4528-B447-74EC35661C73}" srcOrd="0" destOrd="0" presId="urn:microsoft.com/office/officeart/2005/8/layout/funnel1"/>
    <dgm:cxn modelId="{0F171E25-71EA-496C-A16E-EF43F3D7496E}" srcId="{399F6791-95F4-43E4-95C4-CFAFFC1241F4}" destId="{D77684F1-5E41-4015-AF07-6E728EE195DE}" srcOrd="2" destOrd="0" parTransId="{079B8625-6622-4652-B59A-3BCEA0D4675A}" sibTransId="{3A41822C-6FF9-4E41-9486-452CF38E7B24}"/>
    <dgm:cxn modelId="{36B93306-062A-47B9-826F-E4A706337482}" type="presOf" srcId="{399F6791-95F4-43E4-95C4-CFAFFC1241F4}" destId="{FEBEEF71-C1A1-4282-AA50-A4BF687D7F61}" srcOrd="0" destOrd="0" presId="urn:microsoft.com/office/officeart/2005/8/layout/funnel1"/>
    <dgm:cxn modelId="{15B255E3-540B-444D-A543-0596FC17792A}" srcId="{399F6791-95F4-43E4-95C4-CFAFFC1241F4}" destId="{62376FBD-45FB-4CF9-9635-5794FFE302B0}" srcOrd="0" destOrd="0" parTransId="{097F9527-7B5A-48BA-B901-B4E93748F162}" sibTransId="{2E2E532F-E3E1-48F1-9576-756E84263D75}"/>
    <dgm:cxn modelId="{46FAACD2-5CEB-4731-BE82-D6B3036EE39B}" type="presParOf" srcId="{FEBEEF71-C1A1-4282-AA50-A4BF687D7F61}" destId="{B0F11995-AF14-4FC8-842C-BBFCE85F39B5}" srcOrd="0" destOrd="0" presId="urn:microsoft.com/office/officeart/2005/8/layout/funnel1"/>
    <dgm:cxn modelId="{C4229D2C-DA13-4BD0-9F04-78F35C815026}" type="presParOf" srcId="{FEBEEF71-C1A1-4282-AA50-A4BF687D7F61}" destId="{4D55BF1D-F6A7-43CB-A417-A88DC9DC26B1}" srcOrd="1" destOrd="0" presId="urn:microsoft.com/office/officeart/2005/8/layout/funnel1"/>
    <dgm:cxn modelId="{10E51861-1465-4777-A023-845985B257C8}" type="presParOf" srcId="{FEBEEF71-C1A1-4282-AA50-A4BF687D7F61}" destId="{4FB93321-B6D2-49A7-8992-D821C6DD8CE6}" srcOrd="2" destOrd="0" presId="urn:microsoft.com/office/officeart/2005/8/layout/funnel1"/>
    <dgm:cxn modelId="{ACED3339-F738-4528-8B93-22511E8525FD}" type="presParOf" srcId="{FEBEEF71-C1A1-4282-AA50-A4BF687D7F61}" destId="{4979ACE1-5DF1-4F94-A224-2CCECE3CFF06}" srcOrd="3" destOrd="0" presId="urn:microsoft.com/office/officeart/2005/8/layout/funnel1"/>
    <dgm:cxn modelId="{B0402197-5D6B-4F1C-B7FA-B2CE6D17E04E}" type="presParOf" srcId="{FEBEEF71-C1A1-4282-AA50-A4BF687D7F61}" destId="{A58A43E0-A349-48C7-B212-040D04FFBF96}" srcOrd="4" destOrd="0" presId="urn:microsoft.com/office/officeart/2005/8/layout/funnel1"/>
    <dgm:cxn modelId="{70352C73-1956-4CF6-AE19-A355DDE53D7A}" type="presParOf" srcId="{FEBEEF71-C1A1-4282-AA50-A4BF687D7F61}" destId="{07D5A56F-A194-4528-B447-74EC35661C73}" srcOrd="5" destOrd="0" presId="urn:microsoft.com/office/officeart/2005/8/layout/funnel1"/>
    <dgm:cxn modelId="{C05AA192-4134-4D32-A079-524B20C1A15F}" type="presParOf" srcId="{FEBEEF71-C1A1-4282-AA50-A4BF687D7F61}" destId="{7947E6FF-5EED-48B8-A607-6D1A49E05865}"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F11995-AF14-4FC8-842C-BBFCE85F39B5}">
      <dsp:nvSpPr>
        <dsp:cNvPr id="0" name=""/>
        <dsp:cNvSpPr/>
      </dsp:nvSpPr>
      <dsp:spPr>
        <a:xfrm>
          <a:off x="1250784" y="519874"/>
          <a:ext cx="4570857" cy="1587398"/>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55BF1D-F6A7-43CB-A417-A88DC9DC26B1}">
      <dsp:nvSpPr>
        <dsp:cNvPr id="0" name=""/>
        <dsp:cNvSpPr/>
      </dsp:nvSpPr>
      <dsp:spPr>
        <a:xfrm>
          <a:off x="3100387" y="4406874"/>
          <a:ext cx="885825" cy="566928"/>
        </a:xfrm>
        <a:prstGeom prst="downArrow">
          <a:avLst/>
        </a:prstGeom>
        <a:solidFill>
          <a:schemeClr val="accent1">
            <a:tint val="6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B93321-B6D2-49A7-8992-D821C6DD8CE6}">
      <dsp:nvSpPr>
        <dsp:cNvPr id="0" name=""/>
        <dsp:cNvSpPr/>
      </dsp:nvSpPr>
      <dsp:spPr>
        <a:xfrm>
          <a:off x="838203" y="4860416"/>
          <a:ext cx="5410193" cy="1062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The complexity of the healthcare system exacerbates literacy vulnerabilities</a:t>
          </a:r>
          <a:endParaRPr lang="en-US" sz="2000" kern="1200" dirty="0"/>
        </a:p>
      </dsp:txBody>
      <dsp:txXfrm>
        <a:off x="838203" y="4860416"/>
        <a:ext cx="5410193" cy="1062990"/>
      </dsp:txXfrm>
    </dsp:sp>
    <dsp:sp modelId="{4979ACE1-5DF1-4F94-A224-2CCECE3CFF06}">
      <dsp:nvSpPr>
        <dsp:cNvPr id="0" name=""/>
        <dsp:cNvSpPr/>
      </dsp:nvSpPr>
      <dsp:spPr>
        <a:xfrm>
          <a:off x="2912592" y="2229871"/>
          <a:ext cx="1594485" cy="1594485"/>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Payment structures</a:t>
          </a:r>
          <a:endParaRPr lang="en-US" sz="1200" kern="1200" dirty="0"/>
        </a:p>
      </dsp:txBody>
      <dsp:txXfrm>
        <a:off x="3146099" y="2463378"/>
        <a:ext cx="1127471" cy="1127471"/>
      </dsp:txXfrm>
    </dsp:sp>
    <dsp:sp modelId="{A58A43E0-A349-48C7-B212-040D04FFBF96}">
      <dsp:nvSpPr>
        <dsp:cNvPr id="0" name=""/>
        <dsp:cNvSpPr/>
      </dsp:nvSpPr>
      <dsp:spPr>
        <a:xfrm>
          <a:off x="1771650" y="1033652"/>
          <a:ext cx="1594485" cy="1594485"/>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Testing</a:t>
          </a:r>
          <a:endParaRPr lang="en-US" sz="1200" kern="1200" dirty="0"/>
        </a:p>
      </dsp:txBody>
      <dsp:txXfrm>
        <a:off x="2005157" y="1267159"/>
        <a:ext cx="1127471" cy="1127471"/>
      </dsp:txXfrm>
    </dsp:sp>
    <dsp:sp modelId="{07D5A56F-A194-4528-B447-74EC35661C73}">
      <dsp:nvSpPr>
        <dsp:cNvPr id="0" name=""/>
        <dsp:cNvSpPr/>
      </dsp:nvSpPr>
      <dsp:spPr>
        <a:xfrm>
          <a:off x="3401568" y="648141"/>
          <a:ext cx="1594485" cy="1594485"/>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Appointments &amp; Referrals</a:t>
          </a:r>
          <a:endParaRPr lang="en-US" sz="1200" kern="1200" dirty="0"/>
        </a:p>
      </dsp:txBody>
      <dsp:txXfrm>
        <a:off x="3635075" y="881648"/>
        <a:ext cx="1127471" cy="1127471"/>
      </dsp:txXfrm>
    </dsp:sp>
    <dsp:sp modelId="{7947E6FF-5EED-48B8-A607-6D1A49E05865}">
      <dsp:nvSpPr>
        <dsp:cNvPr id="0" name=""/>
        <dsp:cNvSpPr/>
      </dsp:nvSpPr>
      <dsp:spPr>
        <a:xfrm>
          <a:off x="1062990" y="324992"/>
          <a:ext cx="4960620" cy="3968496"/>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0C8B46-CF18-4EBD-BD44-26F5F2861845}" type="datetimeFigureOut">
              <a:rPr lang="en-US" smtClean="0"/>
              <a:pPr/>
              <a:t>6/28/2013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8C827E-9BC9-42D5-8477-13A031C482D0}" type="slidenum">
              <a:rPr lang="en-US" smtClean="0"/>
              <a:pPr/>
              <a:t>‹#›</a:t>
            </a:fld>
            <a:endParaRPr lang="en-US"/>
          </a:p>
        </p:txBody>
      </p:sp>
    </p:spTree>
    <p:extLst>
      <p:ext uri="{BB962C8B-B14F-4D97-AF65-F5344CB8AC3E}">
        <p14:creationId xmlns:p14="http://schemas.microsoft.com/office/powerpoint/2010/main" val="800981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01FCF33-659A-41C2-B73C-2D938F529FC8}" type="slidenum">
              <a:rPr lang="en-US" smtClean="0"/>
              <a:pPr/>
              <a:t>4</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r>
              <a:rPr lang="en-US" dirty="0" smtClean="0"/>
              <a:t>So, without spending a lot of time on definitions, I would propose that we accept this one.  The key aspect of thinking about health literacy is that people have trouble understanding health information.  Most of the research to date has focused on the barrier of low general literacy.  Low literacy is, indeed, an important barrier and one we need to keep forefront on our minds.  However, I think we can all recognize that a large part of the problem in health care is the complexity of the system and the complexity of information we give to our clients.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EB16097A-267B-4469-9A31-432BCD5534C9}" type="slidenum">
              <a:rPr lang="en-US" smtClean="0"/>
              <a:pPr/>
              <a:t>17</a:t>
            </a:fld>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6D4AF79A-1E9F-4FF3-8617-EB476425EB4A}" type="slidenum">
              <a:rPr lang="en-US" smtClean="0"/>
              <a:pPr/>
              <a:t>18</a:t>
            </a:fld>
            <a:endParaRPr lang="en-US"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7582C23D-90C4-4C4D-B724-DBF5DC39333A}" type="slidenum">
              <a:rPr lang="en-US" smtClean="0"/>
              <a:pPr/>
              <a:t>19</a:t>
            </a:fld>
            <a:endParaRPr lang="en-US"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p:cNvSpPr>
            <a:spLocks noGrp="1" noChangeArrowheads="1"/>
          </p:cNvSpPr>
          <p:nvPr>
            <p:ph type="dt" sz="quarter" idx="1"/>
          </p:nvPr>
        </p:nvSpPr>
        <p:spPr>
          <a:noFill/>
        </p:spPr>
        <p:txBody>
          <a:bodyPr/>
          <a:lstStyle/>
          <a:p>
            <a:fld id="{6AC34AA7-A892-46F1-9745-3D95258A165E}" type="datetime1">
              <a:rPr lang="en-US" smtClean="0"/>
              <a:pPr/>
              <a:t>6/28/2013</a:t>
            </a:fld>
            <a:endParaRPr lang="en-US" smtClean="0"/>
          </a:p>
        </p:txBody>
      </p:sp>
      <p:sp>
        <p:nvSpPr>
          <p:cNvPr id="93187" name="Rectangle 6"/>
          <p:cNvSpPr>
            <a:spLocks noGrp="1" noChangeArrowheads="1"/>
          </p:cNvSpPr>
          <p:nvPr>
            <p:ph type="ftr" sz="quarter" idx="4"/>
          </p:nvPr>
        </p:nvSpPr>
        <p:spPr>
          <a:noFill/>
        </p:spPr>
        <p:txBody>
          <a:bodyPr/>
          <a:lstStyle/>
          <a:p>
            <a:r>
              <a:rPr lang="en-US" smtClean="0"/>
              <a:t>Carolinas Health System</a:t>
            </a:r>
          </a:p>
        </p:txBody>
      </p:sp>
      <p:sp>
        <p:nvSpPr>
          <p:cNvPr id="93188" name="Rectangle 7"/>
          <p:cNvSpPr>
            <a:spLocks noGrp="1" noChangeArrowheads="1"/>
          </p:cNvSpPr>
          <p:nvPr>
            <p:ph type="sldNum" sz="quarter" idx="5"/>
          </p:nvPr>
        </p:nvSpPr>
        <p:spPr>
          <a:noFill/>
        </p:spPr>
        <p:txBody>
          <a:bodyPr/>
          <a:lstStyle/>
          <a:p>
            <a:fld id="{1F03C11A-8FD9-47C5-B9BD-64DBDC3956AC}" type="slidenum">
              <a:rPr lang="en-US" smtClean="0"/>
              <a:pPr/>
              <a:t>20</a:t>
            </a:fld>
            <a:endParaRPr lang="en-US" smtClean="0"/>
          </a:p>
        </p:txBody>
      </p:sp>
      <p:sp>
        <p:nvSpPr>
          <p:cNvPr id="93189" name="Rectangle 2"/>
          <p:cNvSpPr>
            <a:spLocks noGrp="1" noRot="1" noChangeAspect="1" noChangeArrowheads="1" noTextEdit="1"/>
          </p:cNvSpPr>
          <p:nvPr>
            <p:ph type="sldImg"/>
          </p:nvPr>
        </p:nvSpPr>
        <p:spPr>
          <a:ln/>
        </p:spPr>
      </p:sp>
      <p:sp>
        <p:nvSpPr>
          <p:cNvPr id="9319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49B8CFEC-8653-418F-9352-A4911EA6477B}" type="slidenum">
              <a:rPr lang="en-US" smtClean="0"/>
              <a:pPr/>
              <a:t>21</a:t>
            </a:fld>
            <a:endParaRPr lang="en-US"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r>
              <a:rPr lang="en-US" dirty="0" smtClean="0"/>
              <a:t>As you can see in this slide as literacy declines so does survival rate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fld id="{71485271-540F-4502-A979-14B002B7F63D}" type="datetime1">
              <a:rPr lang="en-US" smtClean="0"/>
              <a:pPr/>
              <a:t>6/28/2013</a:t>
            </a:fld>
            <a:endParaRPr lang="en-US" smtClean="0"/>
          </a:p>
        </p:txBody>
      </p:sp>
      <p:sp>
        <p:nvSpPr>
          <p:cNvPr id="98307" name="Rectangle 6"/>
          <p:cNvSpPr>
            <a:spLocks noGrp="1" noChangeArrowheads="1"/>
          </p:cNvSpPr>
          <p:nvPr>
            <p:ph type="ftr" sz="quarter" idx="4"/>
          </p:nvPr>
        </p:nvSpPr>
        <p:spPr>
          <a:noFill/>
        </p:spPr>
        <p:txBody>
          <a:bodyPr/>
          <a:lstStyle/>
          <a:p>
            <a:r>
              <a:rPr lang="en-US" smtClean="0"/>
              <a:t>Carolinas Health System</a:t>
            </a:r>
          </a:p>
        </p:txBody>
      </p:sp>
      <p:sp>
        <p:nvSpPr>
          <p:cNvPr id="98308" name="Rectangle 7"/>
          <p:cNvSpPr>
            <a:spLocks noGrp="1" noChangeArrowheads="1"/>
          </p:cNvSpPr>
          <p:nvPr>
            <p:ph type="sldNum" sz="quarter" idx="5"/>
          </p:nvPr>
        </p:nvSpPr>
        <p:spPr>
          <a:noFill/>
        </p:spPr>
        <p:txBody>
          <a:bodyPr/>
          <a:lstStyle/>
          <a:p>
            <a:fld id="{1CB57B1F-2280-4F05-A1E0-EAE6FB9C9238}" type="slidenum">
              <a:rPr lang="en-US" smtClean="0"/>
              <a:pPr/>
              <a:t>22</a:t>
            </a:fld>
            <a:endParaRPr lang="en-US" smtClean="0"/>
          </a:p>
        </p:txBody>
      </p:sp>
      <p:sp>
        <p:nvSpPr>
          <p:cNvPr id="9830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AEB00018-C11D-4706-8515-5014B48F64B2}" type="slidenum">
              <a:rPr lang="en-US" sz="1200"/>
              <a:pPr algn="r"/>
              <a:t>22</a:t>
            </a:fld>
            <a:endParaRPr lang="en-US" sz="1200"/>
          </a:p>
        </p:txBody>
      </p:sp>
      <p:sp>
        <p:nvSpPr>
          <p:cNvPr id="98310" name="Rectangle 2"/>
          <p:cNvSpPr>
            <a:spLocks noGrp="1" noRot="1" noChangeAspect="1" noChangeArrowheads="1" noTextEdit="1"/>
          </p:cNvSpPr>
          <p:nvPr>
            <p:ph type="sldImg"/>
          </p:nvPr>
        </p:nvSpPr>
        <p:spPr>
          <a:ln/>
        </p:spPr>
      </p:sp>
      <p:sp>
        <p:nvSpPr>
          <p:cNvPr id="98311"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3"/>
          <p:cNvSpPr>
            <a:spLocks noGrp="1" noChangeArrowheads="1"/>
          </p:cNvSpPr>
          <p:nvPr>
            <p:ph type="dt" sz="quarter" idx="1"/>
          </p:nvPr>
        </p:nvSpPr>
        <p:spPr>
          <a:noFill/>
        </p:spPr>
        <p:txBody>
          <a:bodyPr/>
          <a:lstStyle/>
          <a:p>
            <a:fld id="{2E49BDB6-E189-4DF4-83C9-F09B6F892220}" type="datetime1">
              <a:rPr lang="en-US" smtClean="0"/>
              <a:pPr/>
              <a:t>6/28/2013</a:t>
            </a:fld>
            <a:endParaRPr lang="en-US" smtClean="0"/>
          </a:p>
        </p:txBody>
      </p:sp>
      <p:sp>
        <p:nvSpPr>
          <p:cNvPr id="99331" name="Rectangle 6"/>
          <p:cNvSpPr>
            <a:spLocks noGrp="1" noChangeArrowheads="1"/>
          </p:cNvSpPr>
          <p:nvPr>
            <p:ph type="ftr" sz="quarter" idx="4"/>
          </p:nvPr>
        </p:nvSpPr>
        <p:spPr>
          <a:noFill/>
        </p:spPr>
        <p:txBody>
          <a:bodyPr/>
          <a:lstStyle/>
          <a:p>
            <a:r>
              <a:rPr lang="en-US" smtClean="0"/>
              <a:t>Carolinas Health System</a:t>
            </a:r>
          </a:p>
        </p:txBody>
      </p:sp>
      <p:sp>
        <p:nvSpPr>
          <p:cNvPr id="99332" name="Rectangle 7"/>
          <p:cNvSpPr>
            <a:spLocks noGrp="1" noChangeArrowheads="1"/>
          </p:cNvSpPr>
          <p:nvPr>
            <p:ph type="sldNum" sz="quarter" idx="5"/>
          </p:nvPr>
        </p:nvSpPr>
        <p:spPr>
          <a:noFill/>
        </p:spPr>
        <p:txBody>
          <a:bodyPr/>
          <a:lstStyle/>
          <a:p>
            <a:fld id="{C113CA7A-D1D9-4A87-9270-70B56F83613E}" type="slidenum">
              <a:rPr lang="en-US" smtClean="0"/>
              <a:pPr/>
              <a:t>23</a:t>
            </a:fld>
            <a:endParaRPr lang="en-US" smtClean="0"/>
          </a:p>
        </p:txBody>
      </p:sp>
      <p:sp>
        <p:nvSpPr>
          <p:cNvPr id="9933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74F210F6-FEC9-444B-83A5-C4491E35B40A}" type="slidenum">
              <a:rPr lang="en-US" sz="1200"/>
              <a:pPr algn="r"/>
              <a:t>23</a:t>
            </a:fld>
            <a:endParaRPr lang="en-US" sz="1200"/>
          </a:p>
        </p:txBody>
      </p:sp>
      <p:sp>
        <p:nvSpPr>
          <p:cNvPr id="99334" name="Rectangle 2"/>
          <p:cNvSpPr>
            <a:spLocks noGrp="1" noRot="1" noChangeAspect="1" noChangeArrowheads="1" noTextEdit="1"/>
          </p:cNvSpPr>
          <p:nvPr>
            <p:ph type="sldImg"/>
          </p:nvPr>
        </p:nvSpPr>
        <p:spPr>
          <a:ln/>
        </p:spPr>
      </p:sp>
      <p:sp>
        <p:nvSpPr>
          <p:cNvPr id="9933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3"/>
          <p:cNvSpPr>
            <a:spLocks noGrp="1" noChangeArrowheads="1"/>
          </p:cNvSpPr>
          <p:nvPr>
            <p:ph type="dt" sz="quarter" idx="1"/>
          </p:nvPr>
        </p:nvSpPr>
        <p:spPr>
          <a:noFill/>
        </p:spPr>
        <p:txBody>
          <a:bodyPr/>
          <a:lstStyle/>
          <a:p>
            <a:fld id="{3458F5F4-8DF6-4AF1-81E2-4BD355864071}" type="datetime1">
              <a:rPr lang="en-US" smtClean="0"/>
              <a:pPr/>
              <a:t>6/28/2013</a:t>
            </a:fld>
            <a:endParaRPr lang="en-US" smtClean="0"/>
          </a:p>
        </p:txBody>
      </p:sp>
      <p:sp>
        <p:nvSpPr>
          <p:cNvPr id="100355" name="Rectangle 6"/>
          <p:cNvSpPr>
            <a:spLocks noGrp="1" noChangeArrowheads="1"/>
          </p:cNvSpPr>
          <p:nvPr>
            <p:ph type="ftr" sz="quarter" idx="4"/>
          </p:nvPr>
        </p:nvSpPr>
        <p:spPr>
          <a:noFill/>
        </p:spPr>
        <p:txBody>
          <a:bodyPr/>
          <a:lstStyle/>
          <a:p>
            <a:r>
              <a:rPr lang="en-US" smtClean="0"/>
              <a:t>Carolinas Health System</a:t>
            </a:r>
          </a:p>
        </p:txBody>
      </p:sp>
      <p:sp>
        <p:nvSpPr>
          <p:cNvPr id="100356" name="Rectangle 7"/>
          <p:cNvSpPr>
            <a:spLocks noGrp="1" noChangeArrowheads="1"/>
          </p:cNvSpPr>
          <p:nvPr>
            <p:ph type="sldNum" sz="quarter" idx="5"/>
          </p:nvPr>
        </p:nvSpPr>
        <p:spPr>
          <a:noFill/>
        </p:spPr>
        <p:txBody>
          <a:bodyPr/>
          <a:lstStyle/>
          <a:p>
            <a:fld id="{A3593162-4EB7-4D33-8F47-B6EBB16E2478}" type="slidenum">
              <a:rPr lang="en-US" smtClean="0"/>
              <a:pPr/>
              <a:t>24</a:t>
            </a:fld>
            <a:endParaRPr lang="en-US" smtClean="0"/>
          </a:p>
        </p:txBody>
      </p:sp>
      <p:sp>
        <p:nvSpPr>
          <p:cNvPr id="10035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B961BBCA-0AB6-474B-993F-929599E8C459}" type="slidenum">
              <a:rPr lang="en-US" sz="1200"/>
              <a:pPr algn="r"/>
              <a:t>24</a:t>
            </a:fld>
            <a:endParaRPr lang="en-US" sz="1200"/>
          </a:p>
        </p:txBody>
      </p:sp>
      <p:sp>
        <p:nvSpPr>
          <p:cNvPr id="100358" name="Rectangle 2"/>
          <p:cNvSpPr>
            <a:spLocks noGrp="1" noRot="1" noChangeAspect="1" noChangeArrowheads="1" noTextEdit="1"/>
          </p:cNvSpPr>
          <p:nvPr>
            <p:ph type="sldImg"/>
          </p:nvPr>
        </p:nvSpPr>
        <p:spPr>
          <a:ln/>
        </p:spPr>
      </p:sp>
      <p:sp>
        <p:nvSpPr>
          <p:cNvPr id="1003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3"/>
          <p:cNvSpPr>
            <a:spLocks noGrp="1" noChangeArrowheads="1"/>
          </p:cNvSpPr>
          <p:nvPr>
            <p:ph type="dt" sz="quarter" idx="1"/>
          </p:nvPr>
        </p:nvSpPr>
        <p:spPr>
          <a:noFill/>
        </p:spPr>
        <p:txBody>
          <a:bodyPr/>
          <a:lstStyle/>
          <a:p>
            <a:fld id="{C3AB794E-6849-4809-9AD1-FE9D6A0724CD}" type="datetime1">
              <a:rPr lang="en-US" smtClean="0"/>
              <a:pPr/>
              <a:t>6/28/2013</a:t>
            </a:fld>
            <a:endParaRPr lang="en-US" smtClean="0"/>
          </a:p>
        </p:txBody>
      </p:sp>
      <p:sp>
        <p:nvSpPr>
          <p:cNvPr id="101379" name="Rectangle 6"/>
          <p:cNvSpPr>
            <a:spLocks noGrp="1" noChangeArrowheads="1"/>
          </p:cNvSpPr>
          <p:nvPr>
            <p:ph type="ftr" sz="quarter" idx="4"/>
          </p:nvPr>
        </p:nvSpPr>
        <p:spPr>
          <a:noFill/>
        </p:spPr>
        <p:txBody>
          <a:bodyPr/>
          <a:lstStyle/>
          <a:p>
            <a:r>
              <a:rPr lang="en-US" smtClean="0"/>
              <a:t>Carolinas Health System</a:t>
            </a:r>
          </a:p>
        </p:txBody>
      </p:sp>
      <p:sp>
        <p:nvSpPr>
          <p:cNvPr id="101380" name="Rectangle 7"/>
          <p:cNvSpPr>
            <a:spLocks noGrp="1" noChangeArrowheads="1"/>
          </p:cNvSpPr>
          <p:nvPr>
            <p:ph type="sldNum" sz="quarter" idx="5"/>
          </p:nvPr>
        </p:nvSpPr>
        <p:spPr>
          <a:noFill/>
        </p:spPr>
        <p:txBody>
          <a:bodyPr/>
          <a:lstStyle/>
          <a:p>
            <a:fld id="{9A38C024-0F53-4585-9AD6-E2602D531F57}" type="slidenum">
              <a:rPr lang="en-US" smtClean="0"/>
              <a:pPr/>
              <a:t>25</a:t>
            </a:fld>
            <a:endParaRPr lang="en-US" smtClean="0"/>
          </a:p>
        </p:txBody>
      </p:sp>
      <p:sp>
        <p:nvSpPr>
          <p:cNvPr id="10138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B2255072-BA2F-44F8-BE94-D3550D585E2C}" type="slidenum">
              <a:rPr lang="en-US" sz="1200"/>
              <a:pPr algn="r"/>
              <a:t>25</a:t>
            </a:fld>
            <a:endParaRPr lang="en-US" sz="1200"/>
          </a:p>
        </p:txBody>
      </p:sp>
      <p:sp>
        <p:nvSpPr>
          <p:cNvPr id="101382" name="Rectangle 2"/>
          <p:cNvSpPr>
            <a:spLocks noGrp="1" noRot="1" noChangeAspect="1" noChangeArrowheads="1" noTextEdit="1"/>
          </p:cNvSpPr>
          <p:nvPr>
            <p:ph type="sldImg"/>
          </p:nvPr>
        </p:nvSpPr>
        <p:spPr>
          <a:ln/>
        </p:spPr>
      </p:sp>
      <p:sp>
        <p:nvSpPr>
          <p:cNvPr id="10138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28E2E61F-CD86-44D8-9CC2-5E428E82FE97}" type="slidenum">
              <a:rPr lang="en-US" smtClean="0"/>
              <a:pPr/>
              <a:t>26</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8C827E-9BC9-42D5-8477-13A031C482D0}" type="slidenum">
              <a:rPr lang="en-US" smtClean="0"/>
              <a:pPr/>
              <a:t>6</a:t>
            </a:fld>
            <a:endParaRPr lang="en-US"/>
          </a:p>
        </p:txBody>
      </p:sp>
    </p:spTree>
    <p:extLst>
      <p:ext uri="{BB962C8B-B14F-4D97-AF65-F5344CB8AC3E}">
        <p14:creationId xmlns:p14="http://schemas.microsoft.com/office/powerpoint/2010/main" val="12730834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A2CE283-6E32-48FC-8A92-D6C95A020333}" type="slidenum">
              <a:rPr lang="en-US" smtClean="0"/>
              <a:pPr/>
              <a:t>27</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55CA6D3F-D48A-48E8-8F85-445E339BDF18}" type="slidenum">
              <a:rPr lang="en-US" smtClean="0"/>
              <a:pPr/>
              <a:t>28</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06626CA3-D362-49CC-8FDA-F2381D49DF04}" type="slidenum">
              <a:rPr lang="en-US" smtClean="0"/>
              <a:pPr/>
              <a:t>29</a:t>
            </a:fld>
            <a:endParaRPr 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2AA98D60-9CB5-4B2B-963D-F7D4821E8E7E}" type="slidenum">
              <a:rPr lang="en-US" smtClean="0"/>
              <a:pPr/>
              <a:t>30</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7D475DCF-7432-41C7-99AE-DF685AA1BDEF}" type="slidenum">
              <a:rPr lang="en-US" smtClean="0"/>
              <a:pPr/>
              <a:t>31</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B79FE0E4-79D4-4EA8-B71B-AF265502BEA6}" type="slidenum">
              <a:rPr lang="en-US" smtClean="0"/>
              <a:pPr/>
              <a:t>32</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9FDE5A57-BA04-43DE-9C18-2774DDFACEEE}" type="slidenum">
              <a:rPr lang="en-US" smtClean="0"/>
              <a:pPr/>
              <a:t>33</a:t>
            </a:fld>
            <a:endParaRPr 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dirty="0" smtClean="0"/>
              <a:t>Cloze method:</a:t>
            </a:r>
            <a:r>
              <a:rPr lang="en-US" baseline="0" dirty="0" smtClean="0"/>
              <a:t> </a:t>
            </a:r>
            <a:r>
              <a:rPr lang="en-US" dirty="0" smtClean="0"/>
              <a:t>Today, I went to the ________ and bought some milk and eggs. I knew it was going to rain, but I forgot to take my ________, and ended up getting wet on the way ________. 	”</a:t>
            </a:r>
          </a:p>
          <a:p>
            <a:pPr eaLnBrk="1" hangingPunct="1"/>
            <a:endParaRPr lang="en-US" dirty="0" smtClean="0"/>
          </a:p>
          <a:p>
            <a:pPr eaLnBrk="1" hangingPunct="1"/>
            <a:r>
              <a:rPr lang="en-US" dirty="0" smtClean="0"/>
              <a:t>Students would then be required to fill in the blanks with words that would best complete the passage.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227B1C2-F245-4495-9840-454758BBDF3E}" type="slidenum">
              <a:rPr lang="en-US" smtClean="0"/>
              <a:pPr/>
              <a:t>37</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33CEEA54-BE30-406D-8DA9-A3547237FD60}" type="slidenum">
              <a:rPr lang="en-US" smtClean="0"/>
              <a:pPr/>
              <a:t>38</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340096B4-EAAC-4F0D-87EF-D44DD8768AE8}" type="slidenum">
              <a:rPr lang="en-US" smtClean="0"/>
              <a:pPr/>
              <a:t>40</a:t>
            </a:fld>
            <a:endParaRPr lang="en-U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938D80A0-CB00-4F4D-96F5-BA5346502800}" type="slidenum">
              <a:rPr lang="en-US" smtClean="0"/>
              <a:pPr/>
              <a:t>8</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A724BE4D-B0F4-4CE0-B8F7-3615132AB480}" type="slidenum">
              <a:rPr lang="en-US" smtClean="0"/>
              <a:pPr/>
              <a:t>41</a:t>
            </a:fld>
            <a:endParaRPr lang="en-US"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5BB062D6-D646-4437-B2D3-0FBF1575D60E}" type="slidenum">
              <a:rPr lang="en-US" smtClean="0"/>
              <a:pPr/>
              <a:t>42</a:t>
            </a:fld>
            <a:endParaRPr lang="en-US" smtClean="0"/>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86019A87-F882-4558-80CB-D8CCFC499D4C}" type="slidenum">
              <a:rPr lang="en-US" smtClean="0"/>
              <a:pPr/>
              <a:t>43</a:t>
            </a:fld>
            <a:endParaRPr lang="en-US" smtClean="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xfrm>
            <a:off x="914400" y="4343400"/>
            <a:ext cx="5029200" cy="4114800"/>
          </a:xfrm>
          <a:noFill/>
          <a:ln/>
        </p:spPr>
        <p:txBody>
          <a:bodyPr/>
          <a:lstStyle/>
          <a:p>
            <a:r>
              <a:rPr lang="en-US" smtClean="0"/>
              <a:t>Here is a schematic of the teach back method.  The idea is to explain the self-management process, then assess the persons knowledge by asking them to teach it back to the clinician.  The clinician can then clarify if the patient doesn’t quite have it down.  This cycle can be repeated until there is a shared understanding.</a:t>
            </a:r>
          </a:p>
          <a:p>
            <a:endParaRPr lang="en-US" smtClean="0"/>
          </a:p>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B9A1D70-2D9A-4951-8546-351961A6E67A}" type="slidenum">
              <a:rPr lang="en-US" smtClean="0"/>
              <a:pPr/>
              <a:t>48</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090D1546-4F3B-4D75-A41B-D8EF98E4C2E9}" type="slidenum">
              <a:rPr lang="en-US" smtClean="0"/>
              <a:pPr/>
              <a:t>10</a:t>
            </a:fld>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7AC3DA62-6F4A-4075-9360-4EC2BFF8F66D}" type="slidenum">
              <a:rPr lang="en-US" smtClean="0"/>
              <a:pPr/>
              <a:t>11</a:t>
            </a:fld>
            <a:endParaRPr lang="en-US" smtClean="0"/>
          </a:p>
        </p:txBody>
      </p:sp>
      <p:sp>
        <p:nvSpPr>
          <p:cNvPr id="72707"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a:p>
        </p:txBody>
      </p:sp>
      <p:sp>
        <p:nvSpPr>
          <p:cNvPr id="72708"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90482" tIns="44448" rIns="90482" bIns="44448" anchor="b"/>
          <a:lstStyle/>
          <a:p>
            <a:pPr algn="r" eaLnBrk="0" hangingPunct="0"/>
            <a:r>
              <a:rPr lang="en-US" sz="1200">
                <a:latin typeface="Times" pitchFamily="18" charset="0"/>
              </a:rPr>
              <a:t>5</a:t>
            </a:r>
          </a:p>
        </p:txBody>
      </p:sp>
      <p:sp>
        <p:nvSpPr>
          <p:cNvPr id="72709"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a:p>
        </p:txBody>
      </p:sp>
      <p:sp>
        <p:nvSpPr>
          <p:cNvPr id="72710"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a:p>
        </p:txBody>
      </p:sp>
      <p:sp>
        <p:nvSpPr>
          <p:cNvPr id="72711" name="Rectangle 6"/>
          <p:cNvSpPr>
            <a:spLocks noGrp="1" noRot="1" noChangeAspect="1" noChangeArrowheads="1" noTextEdit="1"/>
          </p:cNvSpPr>
          <p:nvPr>
            <p:ph type="sldImg"/>
          </p:nvPr>
        </p:nvSpPr>
        <p:spPr>
          <a:xfrm>
            <a:off x="1150938" y="692150"/>
            <a:ext cx="4554537" cy="3416300"/>
          </a:xfrm>
          <a:ln w="12700" cap="flat"/>
        </p:spPr>
      </p:sp>
      <p:sp>
        <p:nvSpPr>
          <p:cNvPr id="72712" name="Rectangle 7"/>
          <p:cNvSpPr>
            <a:spLocks noGrp="1" noChangeArrowheads="1"/>
          </p:cNvSpPr>
          <p:nvPr>
            <p:ph type="body" idx="1"/>
          </p:nvPr>
        </p:nvSpPr>
        <p:spPr>
          <a:xfrm>
            <a:off x="914400" y="4343400"/>
            <a:ext cx="5029200" cy="4114800"/>
          </a:xfrm>
          <a:noFill/>
          <a:ln/>
        </p:spPr>
        <p:txBody>
          <a:bodyPr lIns="90482" tIns="44448" rIns="90482" bIns="44448"/>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8C827E-9BC9-42D5-8477-13A031C482D0}" type="slidenum">
              <a:rPr lang="en-US" smtClean="0"/>
              <a:pPr/>
              <a:t>13</a:t>
            </a:fld>
            <a:endParaRPr lang="en-US"/>
          </a:p>
        </p:txBody>
      </p:sp>
    </p:spTree>
    <p:extLst>
      <p:ext uri="{BB962C8B-B14F-4D97-AF65-F5344CB8AC3E}">
        <p14:creationId xmlns:p14="http://schemas.microsoft.com/office/powerpoint/2010/main" val="1092424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23462298-8FED-460B-8E42-34370427B1BC}" type="slidenum">
              <a:rPr lang="en-US" smtClean="0"/>
              <a:pPr/>
              <a:t>14</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0A6FF3EA-8704-492C-8BA9-3CDF47048CDA}" type="slidenum">
              <a:rPr lang="en-US" smtClean="0"/>
              <a:pPr/>
              <a:t>15</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D58AD708-FEA6-4F0A-AADD-3A4D52C619B5}" type="slidenum">
              <a:rPr lang="en-US" smtClean="0"/>
              <a:pPr/>
              <a:t>16</a:t>
            </a:fld>
            <a:endParaRPr lang="en-U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1015258-8472-43B6-B923-1ADA1B09800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1015258-8472-43B6-B923-1ADA1B0980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1015258-8472-43B6-B923-1ADA1B09800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9F5324B-6912-48C0-8B5B-8E3D0C758703}"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BC177FD-649A-478F-B1F9-C5EE197377E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1015258-8472-43B6-B923-1ADA1B098004}"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1015258-8472-43B6-B923-1ADA1B098004}"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1015258-8472-43B6-B923-1ADA1B098004}"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1015258-8472-43B6-B923-1ADA1B09800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1015258-8472-43B6-B923-1ADA1B098004}"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1015258-8472-43B6-B923-1ADA1B0980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1015258-8472-43B6-B923-1ADA1B09800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1015258-8472-43B6-B923-1ADA1B098004}"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1015258-8472-43B6-B923-1ADA1B09800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Learning Theories and Health </a:t>
            </a:r>
            <a:r>
              <a:rPr lang="en-US" dirty="0"/>
              <a:t>L</a:t>
            </a:r>
            <a:r>
              <a:rPr lang="en-US" dirty="0" smtClean="0"/>
              <a:t>iteracy</a:t>
            </a:r>
            <a:endParaRPr lang="en-US" dirty="0"/>
          </a:p>
        </p:txBody>
      </p:sp>
      <p:sp>
        <p:nvSpPr>
          <p:cNvPr id="3" name="Subtitle 2"/>
          <p:cNvSpPr>
            <a:spLocks noGrp="1"/>
          </p:cNvSpPr>
          <p:nvPr>
            <p:ph type="subTitle" idx="1"/>
          </p:nvPr>
        </p:nvSpPr>
        <p:spPr/>
        <p:txBody>
          <a:bodyPr/>
          <a:lstStyle/>
          <a:p>
            <a:r>
              <a:rPr lang="en-US" dirty="0" smtClean="0">
                <a:solidFill>
                  <a:schemeClr val="tx1"/>
                </a:solidFill>
              </a:rPr>
              <a:t>PTP 783</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A1015258-8472-43B6-B923-1ADA1B098004}"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57200" y="1676400"/>
            <a:ext cx="8229600" cy="4525963"/>
          </a:xfrm>
        </p:spPr>
        <p:txBody>
          <a:bodyPr/>
          <a:lstStyle/>
          <a:p>
            <a:pPr eaLnBrk="1" hangingPunct="1"/>
            <a:r>
              <a:rPr lang="en-US" sz="2800" dirty="0" smtClean="0"/>
              <a:t>Fills out intake forms incompletely</a:t>
            </a:r>
          </a:p>
          <a:p>
            <a:pPr eaLnBrk="1" hangingPunct="1"/>
            <a:endParaRPr lang="en-US" sz="800" dirty="0" smtClean="0"/>
          </a:p>
          <a:p>
            <a:pPr eaLnBrk="1" hangingPunct="1"/>
            <a:r>
              <a:rPr lang="en-US" sz="2800" dirty="0" smtClean="0"/>
              <a:t>Misspelling many words</a:t>
            </a:r>
          </a:p>
          <a:p>
            <a:pPr eaLnBrk="1" hangingPunct="1"/>
            <a:endParaRPr lang="en-US" sz="800" dirty="0" smtClean="0"/>
          </a:p>
          <a:p>
            <a:pPr eaLnBrk="1" hangingPunct="1"/>
            <a:r>
              <a:rPr lang="en-US" sz="2800" dirty="0" smtClean="0"/>
              <a:t>Leaves the clinic before completing forms</a:t>
            </a:r>
          </a:p>
          <a:p>
            <a:pPr eaLnBrk="1" hangingPunct="1"/>
            <a:endParaRPr lang="en-US" sz="800" dirty="0" smtClean="0"/>
          </a:p>
          <a:p>
            <a:pPr eaLnBrk="1" hangingPunct="1"/>
            <a:r>
              <a:rPr lang="en-US" sz="2800" dirty="0" smtClean="0"/>
              <a:t>Gets angry about forms</a:t>
            </a:r>
          </a:p>
          <a:p>
            <a:pPr eaLnBrk="1" hangingPunct="1"/>
            <a:endParaRPr lang="en-US" sz="800" dirty="0" smtClean="0"/>
          </a:p>
          <a:p>
            <a:pPr eaLnBrk="1" hangingPunct="1"/>
            <a:r>
              <a:rPr lang="en-US" sz="2800" dirty="0" smtClean="0"/>
              <a:t>Identifies medication by looking at pill rather than reading the label</a:t>
            </a:r>
            <a:endParaRPr lang="en-US" dirty="0" smtClean="0"/>
          </a:p>
        </p:txBody>
      </p:sp>
      <p:sp>
        <p:nvSpPr>
          <p:cNvPr id="5" name="Slide Number Placeholder 4"/>
          <p:cNvSpPr>
            <a:spLocks noGrp="1"/>
          </p:cNvSpPr>
          <p:nvPr>
            <p:ph type="sldNum" sz="quarter" idx="12"/>
          </p:nvPr>
        </p:nvSpPr>
        <p:spPr/>
        <p:txBody>
          <a:bodyPr/>
          <a:lstStyle/>
          <a:p>
            <a:fld id="{A1015258-8472-43B6-B923-1ADA1B098004}" type="slidenum">
              <a:rPr lang="en-US" smtClean="0"/>
              <a:pPr/>
              <a:t>10</a:t>
            </a:fld>
            <a:endParaRPr lang="en-US"/>
          </a:p>
        </p:txBody>
      </p:sp>
      <p:sp>
        <p:nvSpPr>
          <p:cNvPr id="6146" name="Rectangle 2"/>
          <p:cNvSpPr>
            <a:spLocks noGrp="1" noChangeArrowheads="1"/>
          </p:cNvSpPr>
          <p:nvPr>
            <p:ph type="title"/>
          </p:nvPr>
        </p:nvSpPr>
        <p:spPr>
          <a:xfrm>
            <a:off x="152400" y="76200"/>
            <a:ext cx="8305800" cy="1143000"/>
          </a:xfrm>
        </p:spPr>
        <p:txBody>
          <a:bodyPr>
            <a:normAutofit fontScale="90000"/>
          </a:bodyPr>
          <a:lstStyle/>
          <a:p>
            <a:pPr eaLnBrk="1" hangingPunct="1"/>
            <a:r>
              <a:rPr lang="en-US" dirty="0" smtClean="0"/>
              <a:t>Informal methods to </a:t>
            </a:r>
            <a:r>
              <a:rPr lang="en-US" dirty="0"/>
              <a:t>a</a:t>
            </a:r>
            <a:r>
              <a:rPr lang="en-US" dirty="0" smtClean="0"/>
              <a:t>ssess </a:t>
            </a:r>
            <a:r>
              <a:rPr lang="en-US" dirty="0"/>
              <a:t>h</a:t>
            </a:r>
            <a:r>
              <a:rPr lang="en-US" dirty="0" smtClean="0"/>
              <a:t>ealth </a:t>
            </a:r>
            <a:r>
              <a:rPr lang="en-US" dirty="0"/>
              <a:t>l</a:t>
            </a:r>
            <a:r>
              <a:rPr lang="en-US" dirty="0" smtClean="0"/>
              <a:t>iteracy </a:t>
            </a:r>
          </a:p>
        </p:txBody>
      </p:sp>
      <p:sp>
        <p:nvSpPr>
          <p:cNvPr id="6148" name="Text Box 4"/>
          <p:cNvSpPr txBox="1">
            <a:spLocks noChangeArrowheads="1"/>
          </p:cNvSpPr>
          <p:nvPr/>
        </p:nvSpPr>
        <p:spPr bwMode="auto">
          <a:xfrm>
            <a:off x="4343400" y="5867400"/>
            <a:ext cx="4572000" cy="307975"/>
          </a:xfrm>
          <a:prstGeom prst="rect">
            <a:avLst/>
          </a:prstGeom>
          <a:noFill/>
          <a:ln w="9525">
            <a:noFill/>
            <a:miter lim="800000"/>
            <a:headEnd/>
            <a:tailEnd/>
          </a:ln>
        </p:spPr>
        <p:txBody>
          <a:bodyPr wrap="none">
            <a:spAutoFit/>
          </a:bodyPr>
          <a:lstStyle/>
          <a:p>
            <a:r>
              <a:rPr lang="en-US" sz="1400">
                <a:latin typeface="Arial" charset="0"/>
              </a:rPr>
              <a:t>Weiss BD. Health literacy: a manual for clinicians. 2003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838200" y="1447800"/>
            <a:ext cx="7543800" cy="4572000"/>
          </a:xfrm>
          <a:noFill/>
        </p:spPr>
        <p:txBody>
          <a:bodyPr lIns="90487" tIns="44450" rIns="90487" bIns="44450">
            <a:normAutofit lnSpcReduction="10000"/>
          </a:bodyPr>
          <a:lstStyle/>
          <a:p>
            <a:pPr algn="r" eaLnBrk="1" hangingPunct="1">
              <a:spcAft>
                <a:spcPct val="30000"/>
              </a:spcAft>
              <a:buClr>
                <a:srgbClr val="003366"/>
              </a:buClr>
              <a:buFontTx/>
              <a:buNone/>
            </a:pPr>
            <a:r>
              <a:rPr lang="en-US" sz="2000" dirty="0" smtClean="0"/>
              <a:t>n = 19,714</a:t>
            </a:r>
          </a:p>
          <a:p>
            <a:pPr eaLnBrk="1" hangingPunct="1">
              <a:spcAft>
                <a:spcPct val="30000"/>
              </a:spcAft>
              <a:buClr>
                <a:srgbClr val="003366"/>
              </a:buClr>
              <a:buFont typeface="Wingdings" pitchFamily="2" charset="2"/>
              <a:buNone/>
            </a:pPr>
            <a:r>
              <a:rPr lang="en-US" sz="1800" dirty="0" smtClean="0">
                <a:cs typeface="Arial" charset="0"/>
              </a:rPr>
              <a:t>●</a:t>
            </a:r>
            <a:r>
              <a:rPr lang="en-US" sz="2800" dirty="0" smtClean="0"/>
              <a:t>	Most up to date portrait of literacy in U.S.</a:t>
            </a:r>
          </a:p>
          <a:p>
            <a:pPr eaLnBrk="1" hangingPunct="1">
              <a:spcAft>
                <a:spcPct val="30000"/>
              </a:spcAft>
              <a:buClr>
                <a:srgbClr val="003366"/>
              </a:buClr>
              <a:buFont typeface="Wingdings" pitchFamily="2" charset="2"/>
              <a:buNone/>
            </a:pPr>
            <a:r>
              <a:rPr lang="en-US" sz="1800" dirty="0" smtClean="0">
                <a:cs typeface="Arial" charset="0"/>
              </a:rPr>
              <a:t>●</a:t>
            </a:r>
            <a:r>
              <a:rPr lang="en-US" sz="2800" dirty="0" smtClean="0"/>
              <a:t>	Scored on 4 levels</a:t>
            </a:r>
          </a:p>
          <a:p>
            <a:pPr eaLnBrk="1" hangingPunct="1">
              <a:spcAft>
                <a:spcPct val="30000"/>
              </a:spcAft>
              <a:buClr>
                <a:srgbClr val="003366"/>
              </a:buClr>
              <a:buFont typeface="Wingdings" pitchFamily="2" charset="2"/>
              <a:buNone/>
            </a:pPr>
            <a:r>
              <a:rPr lang="en-US" sz="1800" dirty="0" smtClean="0">
                <a:cs typeface="Arial" charset="0"/>
              </a:rPr>
              <a:t>●</a:t>
            </a:r>
            <a:r>
              <a:rPr lang="en-US" sz="2800" dirty="0" smtClean="0"/>
              <a:t>	Levels 1 and 2 cannot: </a:t>
            </a:r>
          </a:p>
          <a:p>
            <a:pPr lvl="1" eaLnBrk="1" hangingPunct="1">
              <a:spcAft>
                <a:spcPct val="30000"/>
              </a:spcAft>
              <a:buClr>
                <a:srgbClr val="003366"/>
              </a:buClr>
              <a:buFontTx/>
              <a:buNone/>
            </a:pPr>
            <a:r>
              <a:rPr lang="en-US" sz="2400" dirty="0" smtClean="0">
                <a:cs typeface="Arial" charset="0"/>
              </a:rPr>
              <a:t>◦</a:t>
            </a:r>
            <a:r>
              <a:rPr lang="en-US" sz="2400" dirty="0" smtClean="0"/>
              <a:t> Use a bus schedule or bar graph</a:t>
            </a:r>
          </a:p>
          <a:p>
            <a:pPr lvl="1" eaLnBrk="1" hangingPunct="1">
              <a:spcAft>
                <a:spcPct val="30000"/>
              </a:spcAft>
              <a:buClr>
                <a:srgbClr val="003366"/>
              </a:buClr>
              <a:buFontTx/>
              <a:buNone/>
            </a:pPr>
            <a:r>
              <a:rPr lang="en-US" sz="2400" dirty="0" smtClean="0">
                <a:cs typeface="Arial" charset="0"/>
              </a:rPr>
              <a:t>◦</a:t>
            </a:r>
            <a:r>
              <a:rPr lang="en-US" sz="2400" dirty="0" smtClean="0"/>
              <a:t>	Explain the difference in two types of employee benefits</a:t>
            </a:r>
          </a:p>
          <a:p>
            <a:pPr lvl="1" eaLnBrk="1" hangingPunct="1">
              <a:spcAft>
                <a:spcPct val="30000"/>
              </a:spcAft>
              <a:buClr>
                <a:srgbClr val="003366"/>
              </a:buClr>
              <a:buFontTx/>
              <a:buNone/>
            </a:pPr>
            <a:r>
              <a:rPr lang="en-US" sz="2400" dirty="0" smtClean="0">
                <a:cs typeface="Arial" charset="0"/>
              </a:rPr>
              <a:t>◦</a:t>
            </a:r>
            <a:r>
              <a:rPr lang="en-US" sz="2400" dirty="0" smtClean="0"/>
              <a:t>	Write a simple letter explaining an error on a bill</a:t>
            </a:r>
          </a:p>
        </p:txBody>
      </p:sp>
      <p:sp>
        <p:nvSpPr>
          <p:cNvPr id="5" name="Slide Number Placeholder 4"/>
          <p:cNvSpPr>
            <a:spLocks noGrp="1"/>
          </p:cNvSpPr>
          <p:nvPr>
            <p:ph type="sldNum" sz="quarter" idx="12"/>
          </p:nvPr>
        </p:nvSpPr>
        <p:spPr/>
        <p:txBody>
          <a:bodyPr/>
          <a:lstStyle/>
          <a:p>
            <a:fld id="{A1015258-8472-43B6-B923-1ADA1B098004}" type="slidenum">
              <a:rPr lang="en-US" smtClean="0"/>
              <a:pPr/>
              <a:t>11</a:t>
            </a:fld>
            <a:endParaRPr lang="en-US"/>
          </a:p>
        </p:txBody>
      </p:sp>
      <p:sp>
        <p:nvSpPr>
          <p:cNvPr id="16386" name="Rectangle 2"/>
          <p:cNvSpPr>
            <a:spLocks noGrp="1" noChangeArrowheads="1"/>
          </p:cNvSpPr>
          <p:nvPr>
            <p:ph type="title"/>
          </p:nvPr>
        </p:nvSpPr>
        <p:spPr>
          <a:xfrm>
            <a:off x="261938" y="152400"/>
            <a:ext cx="8882062" cy="1143000"/>
          </a:xfrm>
          <a:noFill/>
        </p:spPr>
        <p:txBody>
          <a:bodyPr lIns="90487" tIns="44450" rIns="90487" bIns="44450">
            <a:normAutofit fontScale="90000"/>
          </a:bodyPr>
          <a:lstStyle/>
          <a:p>
            <a:pPr eaLnBrk="1" hangingPunct="1"/>
            <a:r>
              <a:rPr lang="en-US" sz="4000" dirty="0" smtClean="0"/>
              <a:t>National Assessment of Adult Literacy (NAAL)</a:t>
            </a:r>
            <a:r>
              <a:rPr lang="en-US" sz="4000" baseline="30000" dirty="0" smtClean="0"/>
              <a:t>*</a:t>
            </a:r>
            <a:endParaRPr lang="en-US" sz="4000" dirty="0" smtClean="0"/>
          </a:p>
        </p:txBody>
      </p:sp>
      <p:sp>
        <p:nvSpPr>
          <p:cNvPr id="16388" name="Text Box 6"/>
          <p:cNvSpPr txBox="1">
            <a:spLocks noChangeArrowheads="1"/>
          </p:cNvSpPr>
          <p:nvPr/>
        </p:nvSpPr>
        <p:spPr bwMode="auto">
          <a:xfrm>
            <a:off x="1600200" y="6096000"/>
            <a:ext cx="6629400" cy="304800"/>
          </a:xfrm>
          <a:prstGeom prst="rect">
            <a:avLst/>
          </a:prstGeom>
          <a:noFill/>
          <a:ln w="9525">
            <a:noFill/>
            <a:miter lim="800000"/>
            <a:headEnd/>
            <a:tailEnd/>
          </a:ln>
        </p:spPr>
        <p:txBody>
          <a:bodyPr>
            <a:spAutoFit/>
          </a:bodyPr>
          <a:lstStyle/>
          <a:p>
            <a:pPr>
              <a:spcBef>
                <a:spcPct val="50000"/>
              </a:spcBef>
            </a:pPr>
            <a:r>
              <a:rPr lang="en-US" sz="1200"/>
              <a:t>National  </a:t>
            </a:r>
            <a:r>
              <a:rPr lang="en-US" sz="1400"/>
              <a:t>Center for Educational Statistics, U.S. Department of Education</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457200" y="273132"/>
            <a:ext cx="8534400" cy="5775244"/>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A1015258-8472-43B6-B923-1ADA1B098004}"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304800" y="323850"/>
            <a:ext cx="8793632" cy="584835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A1015258-8472-43B6-B923-1ADA1B098004}"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p:cNvPicPr>
            <a:picLocks noChangeAspect="1" noChangeArrowheads="1"/>
          </p:cNvPicPr>
          <p:nvPr/>
        </p:nvPicPr>
        <p:blipFill>
          <a:blip r:embed="rId3" cstate="print"/>
          <a:srcRect/>
          <a:stretch>
            <a:fillRect/>
          </a:stretch>
        </p:blipFill>
        <p:spPr bwMode="auto">
          <a:xfrm>
            <a:off x="1219200" y="762000"/>
            <a:ext cx="6705600" cy="5337175"/>
          </a:xfrm>
          <a:prstGeom prst="rect">
            <a:avLst/>
          </a:prstGeom>
          <a:noFill/>
          <a:ln w="12700">
            <a:noFill/>
            <a:miter lim="800000"/>
            <a:headEnd type="none" w="sm" len="sm"/>
            <a:tailEnd type="none" w="sm" len="sm"/>
          </a:ln>
        </p:spPr>
      </p:pic>
      <p:sp>
        <p:nvSpPr>
          <p:cNvPr id="3" name="Slide Number Placeholder 2"/>
          <p:cNvSpPr>
            <a:spLocks noGrp="1"/>
          </p:cNvSpPr>
          <p:nvPr>
            <p:ph type="sldNum" sz="quarter" idx="12"/>
          </p:nvPr>
        </p:nvSpPr>
        <p:spPr/>
        <p:txBody>
          <a:bodyPr/>
          <a:lstStyle/>
          <a:p>
            <a:fld id="{A1015258-8472-43B6-B923-1ADA1B098004}"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533400" y="0"/>
            <a:ext cx="8001000" cy="1143000"/>
          </a:xfrm>
          <a:prstGeom prst="rect">
            <a:avLst/>
          </a:prstGeom>
          <a:noFill/>
          <a:ln w="9525">
            <a:noFill/>
            <a:miter lim="800000"/>
            <a:headEnd/>
            <a:tailEnd/>
          </a:ln>
        </p:spPr>
        <p:txBody>
          <a:bodyPr lIns="92075" tIns="46038" rIns="92075" bIns="46038" anchor="ctr"/>
          <a:lstStyle/>
          <a:p>
            <a:pPr algn="ctr"/>
            <a:r>
              <a:rPr lang="en-US" sz="3600" dirty="0">
                <a:solidFill>
                  <a:srgbClr val="FF0000"/>
                </a:solidFill>
              </a:rPr>
              <a:t>Outcomes Associated </a:t>
            </a:r>
            <a:r>
              <a:rPr lang="en-US" sz="3600" dirty="0" smtClean="0">
                <a:solidFill>
                  <a:srgbClr val="FF0000"/>
                </a:solidFill>
              </a:rPr>
              <a:t>with Health  </a:t>
            </a:r>
            <a:r>
              <a:rPr lang="en-US" sz="3600" dirty="0">
                <a:solidFill>
                  <a:srgbClr val="FF0000"/>
                </a:solidFill>
              </a:rPr>
              <a:t>Literacy</a:t>
            </a:r>
          </a:p>
        </p:txBody>
      </p:sp>
      <p:sp>
        <p:nvSpPr>
          <p:cNvPr id="25603" name="Rectangle 3"/>
          <p:cNvSpPr>
            <a:spLocks noChangeArrowheads="1"/>
          </p:cNvSpPr>
          <p:nvPr/>
        </p:nvSpPr>
        <p:spPr bwMode="auto">
          <a:xfrm>
            <a:off x="381000" y="1295400"/>
            <a:ext cx="4346575" cy="4419600"/>
          </a:xfrm>
          <a:prstGeom prst="rect">
            <a:avLst/>
          </a:prstGeom>
          <a:noFill/>
          <a:ln w="9525">
            <a:noFill/>
            <a:miter lim="800000"/>
            <a:headEnd/>
            <a:tailEnd/>
          </a:ln>
        </p:spPr>
        <p:txBody>
          <a:bodyPr lIns="92075" tIns="46038" rIns="92075" bIns="46038"/>
          <a:lstStyle/>
          <a:p>
            <a:pPr marL="342900" indent="-342900">
              <a:lnSpc>
                <a:spcPct val="90000"/>
              </a:lnSpc>
              <a:spcBef>
                <a:spcPct val="20000"/>
              </a:spcBef>
            </a:pPr>
            <a:r>
              <a:rPr lang="en-US" sz="2000" u="sng" dirty="0">
                <a:solidFill>
                  <a:srgbClr val="FF0000"/>
                </a:solidFill>
              </a:rPr>
              <a:t>Health Outcomes/Health Services</a:t>
            </a:r>
          </a:p>
          <a:p>
            <a:pPr marL="342900" indent="-342900">
              <a:lnSpc>
                <a:spcPct val="90000"/>
              </a:lnSpc>
              <a:spcBef>
                <a:spcPct val="20000"/>
              </a:spcBef>
              <a:buFontTx/>
              <a:buChar char="•"/>
            </a:pPr>
            <a:r>
              <a:rPr lang="en-US" sz="2000" dirty="0">
                <a:solidFill>
                  <a:srgbClr val="FF0000"/>
                </a:solidFill>
              </a:rPr>
              <a:t>General health status</a:t>
            </a:r>
          </a:p>
          <a:p>
            <a:pPr marL="342900" indent="-342900">
              <a:lnSpc>
                <a:spcPct val="90000"/>
              </a:lnSpc>
              <a:spcBef>
                <a:spcPct val="20000"/>
              </a:spcBef>
              <a:buFontTx/>
              <a:buChar char="•"/>
            </a:pPr>
            <a:r>
              <a:rPr lang="en-US" sz="2000" dirty="0">
                <a:solidFill>
                  <a:srgbClr val="FF0000"/>
                </a:solidFill>
              </a:rPr>
              <a:t>Hospitalization</a:t>
            </a:r>
          </a:p>
          <a:p>
            <a:pPr marL="342900" indent="-342900">
              <a:lnSpc>
                <a:spcPct val="90000"/>
              </a:lnSpc>
              <a:spcBef>
                <a:spcPct val="20000"/>
              </a:spcBef>
              <a:buFontTx/>
              <a:buChar char="•"/>
            </a:pPr>
            <a:r>
              <a:rPr lang="en-US" sz="2000" dirty="0">
                <a:solidFill>
                  <a:srgbClr val="FF0000"/>
                </a:solidFill>
              </a:rPr>
              <a:t>Prostate cancer stage</a:t>
            </a:r>
          </a:p>
          <a:p>
            <a:pPr marL="342900" indent="-342900">
              <a:lnSpc>
                <a:spcPct val="90000"/>
              </a:lnSpc>
              <a:spcBef>
                <a:spcPct val="20000"/>
              </a:spcBef>
              <a:buFontTx/>
              <a:buChar char="•"/>
            </a:pPr>
            <a:r>
              <a:rPr lang="en-US" sz="2000" dirty="0">
                <a:solidFill>
                  <a:srgbClr val="FF0000"/>
                </a:solidFill>
              </a:rPr>
              <a:t>Depression</a:t>
            </a:r>
          </a:p>
          <a:p>
            <a:pPr marL="342900" indent="-342900">
              <a:lnSpc>
                <a:spcPct val="90000"/>
              </a:lnSpc>
              <a:spcBef>
                <a:spcPct val="20000"/>
              </a:spcBef>
              <a:buFontTx/>
              <a:buChar char="•"/>
            </a:pPr>
            <a:r>
              <a:rPr lang="en-US" sz="2000" dirty="0">
                <a:solidFill>
                  <a:srgbClr val="FF0000"/>
                </a:solidFill>
              </a:rPr>
              <a:t>Asthma</a:t>
            </a:r>
          </a:p>
          <a:p>
            <a:pPr marL="342900" indent="-342900">
              <a:lnSpc>
                <a:spcPct val="90000"/>
              </a:lnSpc>
              <a:spcBef>
                <a:spcPct val="20000"/>
              </a:spcBef>
              <a:buFontTx/>
              <a:buChar char="•"/>
            </a:pPr>
            <a:r>
              <a:rPr lang="en-US" sz="2000" dirty="0">
                <a:solidFill>
                  <a:srgbClr val="FF0000"/>
                </a:solidFill>
              </a:rPr>
              <a:t>Diabetes control</a:t>
            </a:r>
          </a:p>
          <a:p>
            <a:pPr marL="342900" indent="-342900">
              <a:lnSpc>
                <a:spcPct val="90000"/>
              </a:lnSpc>
              <a:spcBef>
                <a:spcPct val="20000"/>
              </a:spcBef>
              <a:buFontTx/>
              <a:buChar char="•"/>
            </a:pPr>
            <a:r>
              <a:rPr lang="en-US" sz="2000" dirty="0">
                <a:solidFill>
                  <a:srgbClr val="FF0000"/>
                </a:solidFill>
              </a:rPr>
              <a:t>HIV control</a:t>
            </a:r>
          </a:p>
          <a:p>
            <a:pPr marL="342900" indent="-342900">
              <a:lnSpc>
                <a:spcPct val="90000"/>
              </a:lnSpc>
              <a:spcBef>
                <a:spcPct val="20000"/>
              </a:spcBef>
              <a:buFontTx/>
              <a:buChar char="•"/>
            </a:pPr>
            <a:r>
              <a:rPr lang="en-US" sz="2000" dirty="0">
                <a:solidFill>
                  <a:srgbClr val="FF0000"/>
                </a:solidFill>
              </a:rPr>
              <a:t>Mammography</a:t>
            </a:r>
          </a:p>
          <a:p>
            <a:pPr marL="342900" indent="-342900">
              <a:lnSpc>
                <a:spcPct val="90000"/>
              </a:lnSpc>
              <a:spcBef>
                <a:spcPct val="20000"/>
              </a:spcBef>
              <a:buFontTx/>
              <a:buChar char="•"/>
            </a:pPr>
            <a:r>
              <a:rPr lang="en-US" sz="2000" dirty="0">
                <a:solidFill>
                  <a:srgbClr val="FF0000"/>
                </a:solidFill>
              </a:rPr>
              <a:t>Pap smear</a:t>
            </a:r>
          </a:p>
          <a:p>
            <a:pPr marL="342900" indent="-342900">
              <a:lnSpc>
                <a:spcPct val="90000"/>
              </a:lnSpc>
              <a:spcBef>
                <a:spcPct val="20000"/>
              </a:spcBef>
              <a:buFontTx/>
              <a:buChar char="•"/>
            </a:pPr>
            <a:r>
              <a:rPr lang="en-US" sz="2000" dirty="0">
                <a:solidFill>
                  <a:srgbClr val="FF0000"/>
                </a:solidFill>
              </a:rPr>
              <a:t>Pneumococcal immunization</a:t>
            </a:r>
          </a:p>
          <a:p>
            <a:pPr marL="342900" indent="-342900">
              <a:lnSpc>
                <a:spcPct val="90000"/>
              </a:lnSpc>
              <a:spcBef>
                <a:spcPct val="20000"/>
              </a:spcBef>
              <a:buFontTx/>
              <a:buChar char="•"/>
            </a:pPr>
            <a:r>
              <a:rPr lang="en-US" sz="2000" dirty="0">
                <a:solidFill>
                  <a:srgbClr val="FF0000"/>
                </a:solidFill>
              </a:rPr>
              <a:t>Influenza immunization</a:t>
            </a:r>
          </a:p>
          <a:p>
            <a:pPr marL="342900" indent="-342900">
              <a:lnSpc>
                <a:spcPct val="90000"/>
              </a:lnSpc>
              <a:spcBef>
                <a:spcPct val="20000"/>
              </a:spcBef>
              <a:buFontTx/>
              <a:buChar char="•"/>
            </a:pPr>
            <a:r>
              <a:rPr lang="en-US" sz="2000" dirty="0">
                <a:solidFill>
                  <a:srgbClr val="FF0000"/>
                </a:solidFill>
              </a:rPr>
              <a:t>STD screening</a:t>
            </a:r>
          </a:p>
          <a:p>
            <a:pPr marL="342900" indent="-342900">
              <a:lnSpc>
                <a:spcPct val="90000"/>
              </a:lnSpc>
              <a:spcBef>
                <a:spcPct val="20000"/>
              </a:spcBef>
            </a:pPr>
            <a:endParaRPr lang="en-US" sz="2000" dirty="0">
              <a:solidFill>
                <a:srgbClr val="FF0000"/>
              </a:solidFill>
            </a:endParaRPr>
          </a:p>
        </p:txBody>
      </p:sp>
      <p:sp>
        <p:nvSpPr>
          <p:cNvPr id="25604" name="Rectangle 4"/>
          <p:cNvSpPr>
            <a:spLocks noChangeArrowheads="1"/>
          </p:cNvSpPr>
          <p:nvPr/>
        </p:nvSpPr>
        <p:spPr bwMode="auto">
          <a:xfrm>
            <a:off x="5102225" y="1295400"/>
            <a:ext cx="4041775" cy="4419600"/>
          </a:xfrm>
          <a:prstGeom prst="rect">
            <a:avLst/>
          </a:prstGeom>
          <a:noFill/>
          <a:ln w="9525">
            <a:noFill/>
            <a:miter lim="800000"/>
            <a:headEnd/>
            <a:tailEnd/>
          </a:ln>
        </p:spPr>
        <p:txBody>
          <a:bodyPr lIns="92075" tIns="46038" rIns="92075" bIns="46038"/>
          <a:lstStyle/>
          <a:p>
            <a:pPr marL="342900" indent="-342900">
              <a:lnSpc>
                <a:spcPct val="90000"/>
              </a:lnSpc>
              <a:spcBef>
                <a:spcPct val="20000"/>
              </a:spcBef>
            </a:pPr>
            <a:r>
              <a:rPr lang="en-US" sz="2000" u="sng" dirty="0">
                <a:solidFill>
                  <a:srgbClr val="FF0000"/>
                </a:solidFill>
              </a:rPr>
              <a:t>Behaviors Only</a:t>
            </a:r>
          </a:p>
          <a:p>
            <a:pPr marL="342900" indent="-342900">
              <a:lnSpc>
                <a:spcPct val="90000"/>
              </a:lnSpc>
              <a:spcBef>
                <a:spcPct val="20000"/>
              </a:spcBef>
              <a:buFontTx/>
              <a:buChar char="•"/>
            </a:pPr>
            <a:r>
              <a:rPr lang="en-US" sz="2000" dirty="0">
                <a:solidFill>
                  <a:srgbClr val="FF0000"/>
                </a:solidFill>
              </a:rPr>
              <a:t>Substance abuse</a:t>
            </a:r>
          </a:p>
          <a:p>
            <a:pPr marL="342900" indent="-342900">
              <a:lnSpc>
                <a:spcPct val="90000"/>
              </a:lnSpc>
              <a:spcBef>
                <a:spcPct val="20000"/>
              </a:spcBef>
              <a:buFontTx/>
              <a:buChar char="•"/>
            </a:pPr>
            <a:r>
              <a:rPr lang="en-US" sz="2000" dirty="0">
                <a:solidFill>
                  <a:srgbClr val="FF0000"/>
                </a:solidFill>
              </a:rPr>
              <a:t>Breastfeeding</a:t>
            </a:r>
          </a:p>
          <a:p>
            <a:pPr marL="342900" indent="-342900">
              <a:lnSpc>
                <a:spcPct val="90000"/>
              </a:lnSpc>
              <a:spcBef>
                <a:spcPct val="20000"/>
              </a:spcBef>
              <a:buFontTx/>
              <a:buChar char="•"/>
            </a:pPr>
            <a:r>
              <a:rPr lang="en-US" sz="2000" dirty="0">
                <a:solidFill>
                  <a:srgbClr val="FF0000"/>
                </a:solidFill>
              </a:rPr>
              <a:t>Behavioral problems</a:t>
            </a:r>
          </a:p>
          <a:p>
            <a:pPr marL="342900" indent="-342900">
              <a:lnSpc>
                <a:spcPct val="90000"/>
              </a:lnSpc>
              <a:spcBef>
                <a:spcPct val="20000"/>
              </a:spcBef>
              <a:buFontTx/>
              <a:buChar char="•"/>
            </a:pPr>
            <a:r>
              <a:rPr lang="en-US" sz="2000" dirty="0">
                <a:solidFill>
                  <a:srgbClr val="FF0000"/>
                </a:solidFill>
              </a:rPr>
              <a:t>Adherence to medication</a:t>
            </a:r>
          </a:p>
          <a:p>
            <a:pPr marL="342900" indent="-342900">
              <a:lnSpc>
                <a:spcPct val="90000"/>
              </a:lnSpc>
              <a:spcBef>
                <a:spcPct val="20000"/>
              </a:spcBef>
              <a:buFontTx/>
              <a:buChar char="•"/>
            </a:pPr>
            <a:r>
              <a:rPr lang="en-US" sz="2000" dirty="0">
                <a:solidFill>
                  <a:srgbClr val="FF0000"/>
                </a:solidFill>
              </a:rPr>
              <a:t>Smoking</a:t>
            </a:r>
          </a:p>
          <a:p>
            <a:pPr marL="342900" indent="-342900">
              <a:lnSpc>
                <a:spcPct val="90000"/>
              </a:lnSpc>
              <a:spcBef>
                <a:spcPct val="20000"/>
              </a:spcBef>
              <a:buFontTx/>
              <a:buChar char="•"/>
            </a:pPr>
            <a:endParaRPr lang="en-US" sz="2000" dirty="0">
              <a:solidFill>
                <a:srgbClr val="FF0000"/>
              </a:solidFill>
            </a:endParaRPr>
          </a:p>
          <a:p>
            <a:pPr marL="342900" indent="-342900">
              <a:lnSpc>
                <a:spcPct val="90000"/>
              </a:lnSpc>
              <a:spcBef>
                <a:spcPct val="20000"/>
              </a:spcBef>
            </a:pPr>
            <a:r>
              <a:rPr lang="en-US" sz="2000" u="sng" dirty="0">
                <a:solidFill>
                  <a:srgbClr val="FF0000"/>
                </a:solidFill>
              </a:rPr>
              <a:t>Knowledge Only</a:t>
            </a:r>
          </a:p>
          <a:p>
            <a:pPr marL="342900" indent="-342900">
              <a:lnSpc>
                <a:spcPct val="90000"/>
              </a:lnSpc>
              <a:spcBef>
                <a:spcPct val="20000"/>
              </a:spcBef>
              <a:buFontTx/>
              <a:buChar char="•"/>
            </a:pPr>
            <a:r>
              <a:rPr lang="en-US" sz="2000" dirty="0">
                <a:solidFill>
                  <a:srgbClr val="FF0000"/>
                </a:solidFill>
              </a:rPr>
              <a:t>Birth control knowledge</a:t>
            </a:r>
          </a:p>
          <a:p>
            <a:pPr marL="342900" indent="-342900">
              <a:lnSpc>
                <a:spcPct val="90000"/>
              </a:lnSpc>
              <a:spcBef>
                <a:spcPct val="20000"/>
              </a:spcBef>
              <a:buFontTx/>
              <a:buChar char="•"/>
            </a:pPr>
            <a:r>
              <a:rPr lang="en-US" sz="2000" dirty="0">
                <a:solidFill>
                  <a:srgbClr val="FF0000"/>
                </a:solidFill>
              </a:rPr>
              <a:t>Cervical cancer screening</a:t>
            </a:r>
          </a:p>
          <a:p>
            <a:pPr marL="342900" indent="-342900">
              <a:lnSpc>
                <a:spcPct val="90000"/>
              </a:lnSpc>
              <a:spcBef>
                <a:spcPct val="20000"/>
              </a:spcBef>
              <a:buFontTx/>
              <a:buChar char="•"/>
            </a:pPr>
            <a:r>
              <a:rPr lang="en-US" sz="2000" dirty="0">
                <a:solidFill>
                  <a:srgbClr val="FF0000"/>
                </a:solidFill>
              </a:rPr>
              <a:t>Emergency department instructions</a:t>
            </a:r>
          </a:p>
          <a:p>
            <a:pPr marL="342900" indent="-342900">
              <a:lnSpc>
                <a:spcPct val="90000"/>
              </a:lnSpc>
              <a:spcBef>
                <a:spcPct val="20000"/>
              </a:spcBef>
              <a:buFontTx/>
              <a:buChar char="•"/>
            </a:pPr>
            <a:r>
              <a:rPr lang="en-US" sz="2000" dirty="0">
                <a:solidFill>
                  <a:srgbClr val="FF0000"/>
                </a:solidFill>
              </a:rPr>
              <a:t>Asthma knowledge</a:t>
            </a:r>
          </a:p>
          <a:p>
            <a:pPr marL="342900" indent="-342900">
              <a:lnSpc>
                <a:spcPct val="90000"/>
              </a:lnSpc>
              <a:spcBef>
                <a:spcPct val="20000"/>
              </a:spcBef>
              <a:buFontTx/>
              <a:buChar char="•"/>
            </a:pPr>
            <a:r>
              <a:rPr lang="en-US" sz="2000" dirty="0">
                <a:solidFill>
                  <a:srgbClr val="FF0000"/>
                </a:solidFill>
              </a:rPr>
              <a:t>Hypertension knowledge</a:t>
            </a:r>
          </a:p>
          <a:p>
            <a:pPr marL="342900" indent="-342900">
              <a:lnSpc>
                <a:spcPct val="90000"/>
              </a:lnSpc>
              <a:spcBef>
                <a:spcPct val="20000"/>
              </a:spcBef>
              <a:buFontTx/>
              <a:buChar char="•"/>
            </a:pPr>
            <a:endParaRPr lang="en-US" sz="2000" dirty="0">
              <a:solidFill>
                <a:srgbClr val="FF0000"/>
              </a:solidFill>
            </a:endParaRPr>
          </a:p>
        </p:txBody>
      </p:sp>
      <p:sp>
        <p:nvSpPr>
          <p:cNvPr id="25605" name="Text Box 5"/>
          <p:cNvSpPr txBox="1">
            <a:spLocks noChangeArrowheads="1"/>
          </p:cNvSpPr>
          <p:nvPr/>
        </p:nvSpPr>
        <p:spPr bwMode="auto">
          <a:xfrm>
            <a:off x="5105400" y="6096000"/>
            <a:ext cx="3381375" cy="307975"/>
          </a:xfrm>
          <a:prstGeom prst="rect">
            <a:avLst/>
          </a:prstGeom>
          <a:noFill/>
          <a:ln w="9525">
            <a:noFill/>
            <a:miter lim="800000"/>
            <a:headEnd/>
            <a:tailEnd/>
          </a:ln>
        </p:spPr>
        <p:txBody>
          <a:bodyPr wrap="none">
            <a:spAutoFit/>
          </a:bodyPr>
          <a:lstStyle/>
          <a:p>
            <a:r>
              <a:rPr lang="en-US" sz="1400">
                <a:solidFill>
                  <a:schemeClr val="bg1"/>
                </a:solidFill>
                <a:cs typeface="Arial" charset="0"/>
              </a:rPr>
              <a:t>DeWalt, et al.  JGIM 2004;19:1228-1239</a:t>
            </a:r>
          </a:p>
        </p:txBody>
      </p:sp>
      <p:sp>
        <p:nvSpPr>
          <p:cNvPr id="6" name="Slide Number Placeholder 5"/>
          <p:cNvSpPr>
            <a:spLocks noGrp="1"/>
          </p:cNvSpPr>
          <p:nvPr>
            <p:ph type="sldNum" sz="quarter" idx="12"/>
          </p:nvPr>
        </p:nvSpPr>
        <p:spPr/>
        <p:txBody>
          <a:bodyPr/>
          <a:lstStyle/>
          <a:p>
            <a:fld id="{A1015258-8472-43B6-B923-1ADA1B098004}"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a:xfrm>
            <a:off x="381000" y="1752600"/>
            <a:ext cx="8534400" cy="4648200"/>
          </a:xfrm>
        </p:spPr>
        <p:txBody>
          <a:bodyPr>
            <a:normAutofit lnSpcReduction="10000"/>
          </a:bodyPr>
          <a:lstStyle/>
          <a:p>
            <a:pPr eaLnBrk="1" hangingPunct="1">
              <a:lnSpc>
                <a:spcPct val="115000"/>
              </a:lnSpc>
            </a:pPr>
            <a:r>
              <a:rPr lang="en-US" sz="2500" dirty="0" smtClean="0"/>
              <a:t>90 million Americans have trouble                                understanding &amp; acting on                                           health information</a:t>
            </a:r>
          </a:p>
          <a:p>
            <a:pPr eaLnBrk="1" hangingPunct="1">
              <a:lnSpc>
                <a:spcPct val="115000"/>
              </a:lnSpc>
            </a:pPr>
            <a:endParaRPr lang="en-US" sz="1000" dirty="0" smtClean="0"/>
          </a:p>
          <a:p>
            <a:pPr eaLnBrk="1" hangingPunct="1">
              <a:lnSpc>
                <a:spcPct val="115000"/>
              </a:lnSpc>
            </a:pPr>
            <a:r>
              <a:rPr lang="en-US" sz="2500" dirty="0" smtClean="0"/>
              <a:t>Unfamiliar/complex text most			  difficult to read</a:t>
            </a:r>
          </a:p>
          <a:p>
            <a:pPr eaLnBrk="1" hangingPunct="1">
              <a:lnSpc>
                <a:spcPct val="115000"/>
              </a:lnSpc>
            </a:pPr>
            <a:endParaRPr lang="en-US" sz="1000" dirty="0" smtClean="0"/>
          </a:p>
          <a:p>
            <a:pPr eaLnBrk="1" hangingPunct="1">
              <a:lnSpc>
                <a:spcPct val="115000"/>
              </a:lnSpc>
            </a:pPr>
            <a:r>
              <a:rPr lang="en-US" sz="2500" dirty="0" smtClean="0">
                <a:solidFill>
                  <a:schemeClr val="accent2"/>
                </a:solidFill>
              </a:rPr>
              <a:t>3 billion </a:t>
            </a:r>
            <a:r>
              <a:rPr lang="en-US" sz="2500" dirty="0" smtClean="0"/>
              <a:t>Rx written a year</a:t>
            </a:r>
          </a:p>
          <a:p>
            <a:pPr eaLnBrk="1" hangingPunct="1">
              <a:lnSpc>
                <a:spcPct val="115000"/>
              </a:lnSpc>
            </a:pPr>
            <a:endParaRPr lang="en-US" sz="1000" dirty="0" smtClean="0"/>
          </a:p>
          <a:p>
            <a:pPr eaLnBrk="1" hangingPunct="1">
              <a:lnSpc>
                <a:spcPct val="115000"/>
              </a:lnSpc>
            </a:pPr>
            <a:r>
              <a:rPr lang="en-US" sz="2500" dirty="0" smtClean="0"/>
              <a:t>Pharmacist/physician time is limited</a:t>
            </a:r>
          </a:p>
          <a:p>
            <a:pPr eaLnBrk="1" hangingPunct="1">
              <a:lnSpc>
                <a:spcPct val="115000"/>
              </a:lnSpc>
            </a:pPr>
            <a:endParaRPr lang="en-US" sz="1000" dirty="0" smtClean="0"/>
          </a:p>
          <a:p>
            <a:pPr eaLnBrk="1" hangingPunct="1">
              <a:lnSpc>
                <a:spcPct val="115000"/>
              </a:lnSpc>
            </a:pPr>
            <a:r>
              <a:rPr lang="en-US" sz="2500" dirty="0" smtClean="0"/>
              <a:t>Elderly fill 30 Rx/year, see 8 physicians, on average</a:t>
            </a:r>
          </a:p>
          <a:p>
            <a:pPr eaLnBrk="1" hangingPunct="1">
              <a:lnSpc>
                <a:spcPct val="115000"/>
              </a:lnSpc>
              <a:buFont typeface="Wingdings" pitchFamily="2" charset="2"/>
              <a:buNone/>
            </a:pPr>
            <a:endParaRPr lang="en-US" sz="2800" dirty="0" smtClean="0"/>
          </a:p>
        </p:txBody>
      </p:sp>
      <p:sp>
        <p:nvSpPr>
          <p:cNvPr id="6" name="Slide Number Placeholder 5"/>
          <p:cNvSpPr>
            <a:spLocks noGrp="1"/>
          </p:cNvSpPr>
          <p:nvPr>
            <p:ph type="sldNum" sz="quarter" idx="12"/>
          </p:nvPr>
        </p:nvSpPr>
        <p:spPr/>
        <p:txBody>
          <a:bodyPr/>
          <a:lstStyle/>
          <a:p>
            <a:fld id="{A1015258-8472-43B6-B923-1ADA1B098004}" type="slidenum">
              <a:rPr lang="en-US" smtClean="0"/>
              <a:pPr/>
              <a:t>16</a:t>
            </a:fld>
            <a:endParaRPr lang="en-US"/>
          </a:p>
        </p:txBody>
      </p:sp>
      <p:sp>
        <p:nvSpPr>
          <p:cNvPr id="26626" name="Rectangle 2"/>
          <p:cNvSpPr>
            <a:spLocks noGrp="1" noChangeArrowheads="1"/>
          </p:cNvSpPr>
          <p:nvPr>
            <p:ph type="title"/>
          </p:nvPr>
        </p:nvSpPr>
        <p:spPr>
          <a:xfrm>
            <a:off x="304800" y="228600"/>
            <a:ext cx="8686800" cy="1066800"/>
          </a:xfrm>
        </p:spPr>
        <p:txBody>
          <a:bodyPr/>
          <a:lstStyle/>
          <a:p>
            <a:pPr eaLnBrk="1" hangingPunct="1"/>
            <a:r>
              <a:rPr lang="en-US" sz="4000" dirty="0" smtClean="0"/>
              <a:t>Patient Safety</a:t>
            </a:r>
          </a:p>
        </p:txBody>
      </p:sp>
      <p:sp>
        <p:nvSpPr>
          <p:cNvPr id="26628" name="Text Box 6"/>
          <p:cNvSpPr txBox="1">
            <a:spLocks noChangeArrowheads="1"/>
          </p:cNvSpPr>
          <p:nvPr/>
        </p:nvSpPr>
        <p:spPr bwMode="auto">
          <a:xfrm>
            <a:off x="838200" y="1143000"/>
            <a:ext cx="8077200" cy="457200"/>
          </a:xfrm>
          <a:prstGeom prst="rect">
            <a:avLst/>
          </a:prstGeom>
          <a:noFill/>
          <a:ln w="9525">
            <a:noFill/>
            <a:miter lim="800000"/>
            <a:headEnd/>
            <a:tailEnd/>
          </a:ln>
        </p:spPr>
        <p:txBody>
          <a:bodyPr>
            <a:spAutoFit/>
          </a:bodyPr>
          <a:lstStyle/>
          <a:p>
            <a:pPr>
              <a:spcBef>
                <a:spcPct val="50000"/>
              </a:spcBef>
            </a:pPr>
            <a:r>
              <a:rPr lang="en-US" sz="2400" b="1" i="1"/>
              <a:t>Medication error: most common medical mistake</a:t>
            </a:r>
          </a:p>
        </p:txBody>
      </p:sp>
      <p:pic>
        <p:nvPicPr>
          <p:cNvPr id="43015" name="Picture 7" descr="Diabetes 019"/>
          <p:cNvPicPr>
            <a:picLocks noChangeAspect="1" noChangeArrowheads="1"/>
          </p:cNvPicPr>
          <p:nvPr/>
        </p:nvPicPr>
        <p:blipFill>
          <a:blip r:embed="rId3" cstate="print"/>
          <a:srcRect/>
          <a:stretch>
            <a:fillRect/>
          </a:stretch>
        </p:blipFill>
        <p:spPr bwMode="auto">
          <a:xfrm>
            <a:off x="5562600" y="2362200"/>
            <a:ext cx="3581400" cy="2379663"/>
          </a:xfrm>
          <a:prstGeom prst="rect">
            <a:avLst/>
          </a:prstGeom>
          <a:ln>
            <a:noFill/>
          </a:ln>
          <a:effectLst>
            <a:outerShdw blurRad="190500" algn="tl" rotWithShape="0">
              <a:srgbClr val="000000">
                <a:alpha val="70000"/>
              </a:srgbClr>
            </a:outerShdw>
          </a:effec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381000" y="152400"/>
            <a:ext cx="8534400" cy="641350"/>
          </a:xfrm>
          <a:prstGeom prst="rect">
            <a:avLst/>
          </a:prstGeom>
          <a:noFill/>
          <a:ln w="9525">
            <a:noFill/>
            <a:miter lim="800000"/>
            <a:headEnd/>
            <a:tailEnd/>
          </a:ln>
        </p:spPr>
        <p:txBody>
          <a:bodyPr>
            <a:spAutoFit/>
          </a:bodyPr>
          <a:lstStyle/>
          <a:p>
            <a:pPr algn="ctr"/>
            <a:r>
              <a:rPr lang="en-US" sz="3600" b="1" dirty="0">
                <a:solidFill>
                  <a:srgbClr val="FF0000"/>
                </a:solidFill>
              </a:rPr>
              <a:t>“How would you take this medicine?”</a:t>
            </a:r>
          </a:p>
        </p:txBody>
      </p:sp>
      <p:pic>
        <p:nvPicPr>
          <p:cNvPr id="27651" name="Picture 3" descr="Icon samples"/>
          <p:cNvPicPr>
            <a:picLocks noChangeAspect="1" noChangeArrowheads="1"/>
          </p:cNvPicPr>
          <p:nvPr/>
        </p:nvPicPr>
        <p:blipFill>
          <a:blip r:embed="rId3" cstate="print"/>
          <a:srcRect/>
          <a:stretch>
            <a:fillRect/>
          </a:stretch>
        </p:blipFill>
        <p:spPr bwMode="auto">
          <a:xfrm>
            <a:off x="561474" y="1219200"/>
            <a:ext cx="5334000" cy="3305175"/>
          </a:xfrm>
          <a:prstGeom prst="rect">
            <a:avLst/>
          </a:prstGeom>
          <a:ln>
            <a:noFill/>
          </a:ln>
          <a:effectLst>
            <a:outerShdw blurRad="190500" algn="tl" rotWithShape="0">
              <a:srgbClr val="000000">
                <a:alpha val="70000"/>
              </a:srgbClr>
            </a:outerShdw>
          </a:effectLst>
        </p:spPr>
      </p:pic>
      <p:sp>
        <p:nvSpPr>
          <p:cNvPr id="27652" name="Text Box 4"/>
          <p:cNvSpPr txBox="1">
            <a:spLocks noChangeArrowheads="1"/>
          </p:cNvSpPr>
          <p:nvPr/>
        </p:nvSpPr>
        <p:spPr bwMode="auto">
          <a:xfrm>
            <a:off x="685800" y="3962400"/>
            <a:ext cx="8534400" cy="2585323"/>
          </a:xfrm>
          <a:prstGeom prst="rect">
            <a:avLst/>
          </a:prstGeom>
          <a:noFill/>
          <a:ln w="9525">
            <a:noFill/>
            <a:miter lim="800000"/>
            <a:headEnd/>
            <a:tailEnd/>
          </a:ln>
        </p:spPr>
        <p:txBody>
          <a:bodyPr>
            <a:spAutoFit/>
          </a:bodyPr>
          <a:lstStyle/>
          <a:p>
            <a:pPr marL="342900" indent="-342900">
              <a:spcBef>
                <a:spcPct val="50000"/>
              </a:spcBef>
            </a:pPr>
            <a:endParaRPr lang="en-US" sz="2200" dirty="0">
              <a:solidFill>
                <a:srgbClr val="FF0000"/>
              </a:solidFill>
            </a:endParaRPr>
          </a:p>
          <a:p>
            <a:pPr marL="342900" indent="-342900">
              <a:spcBef>
                <a:spcPct val="50000"/>
              </a:spcBef>
              <a:buFontTx/>
              <a:buChar char="•"/>
            </a:pPr>
            <a:r>
              <a:rPr lang="en-US" sz="2800" b="1" dirty="0">
                <a:solidFill>
                  <a:srgbClr val="FF0000"/>
                </a:solidFill>
              </a:rPr>
              <a:t>46%</a:t>
            </a:r>
            <a:r>
              <a:rPr lang="en-US" sz="2800" dirty="0">
                <a:solidFill>
                  <a:srgbClr val="FF0000"/>
                </a:solidFill>
              </a:rPr>
              <a:t> </a:t>
            </a:r>
            <a:r>
              <a:rPr lang="en-US" sz="2800" dirty="0" smtClean="0">
                <a:solidFill>
                  <a:srgbClr val="FF0000"/>
                </a:solidFill>
              </a:rPr>
              <a:t> did </a:t>
            </a:r>
            <a:r>
              <a:rPr lang="en-US" sz="2800" dirty="0">
                <a:solidFill>
                  <a:srgbClr val="FF0000"/>
                </a:solidFill>
              </a:rPr>
              <a:t>not understand instructions </a:t>
            </a:r>
            <a:r>
              <a:rPr lang="en-US" sz="2800" dirty="0">
                <a:solidFill>
                  <a:srgbClr val="FF0000"/>
                </a:solidFill>
                <a:cs typeface="Arial" charset="0"/>
              </a:rPr>
              <a:t>≥</a:t>
            </a:r>
            <a:r>
              <a:rPr lang="en-US" sz="2800" dirty="0">
                <a:solidFill>
                  <a:srgbClr val="FF0000"/>
                </a:solidFill>
              </a:rPr>
              <a:t> 1 labels</a:t>
            </a:r>
          </a:p>
          <a:p>
            <a:pPr marL="342900" indent="-342900">
              <a:spcBef>
                <a:spcPct val="50000"/>
              </a:spcBef>
              <a:buFontTx/>
              <a:buChar char="•"/>
            </a:pPr>
            <a:r>
              <a:rPr lang="en-US" sz="2800" b="1" dirty="0">
                <a:solidFill>
                  <a:srgbClr val="FF0000"/>
                </a:solidFill>
              </a:rPr>
              <a:t>38%</a:t>
            </a:r>
            <a:r>
              <a:rPr lang="en-US" sz="2800" dirty="0">
                <a:solidFill>
                  <a:srgbClr val="FF0000"/>
                </a:solidFill>
              </a:rPr>
              <a:t> </a:t>
            </a:r>
            <a:r>
              <a:rPr lang="en-US" sz="2800" dirty="0" smtClean="0">
                <a:solidFill>
                  <a:srgbClr val="FF0000"/>
                </a:solidFill>
              </a:rPr>
              <a:t> with </a:t>
            </a:r>
            <a:r>
              <a:rPr lang="en-US" sz="2800" dirty="0">
                <a:solidFill>
                  <a:srgbClr val="FF0000"/>
                </a:solidFill>
              </a:rPr>
              <a:t>adequate literacy missed at least 1 label</a:t>
            </a:r>
          </a:p>
        </p:txBody>
      </p:sp>
      <p:sp>
        <p:nvSpPr>
          <p:cNvPr id="27653" name="Text Box 5"/>
          <p:cNvSpPr txBox="1">
            <a:spLocks noChangeArrowheads="1"/>
          </p:cNvSpPr>
          <p:nvPr/>
        </p:nvSpPr>
        <p:spPr bwMode="auto">
          <a:xfrm>
            <a:off x="533400" y="762000"/>
            <a:ext cx="8077200" cy="457200"/>
          </a:xfrm>
          <a:prstGeom prst="rect">
            <a:avLst/>
          </a:prstGeom>
          <a:noFill/>
          <a:ln w="9525">
            <a:noFill/>
            <a:miter lim="800000"/>
            <a:headEnd/>
            <a:tailEnd/>
          </a:ln>
        </p:spPr>
        <p:txBody>
          <a:bodyPr>
            <a:spAutoFit/>
          </a:bodyPr>
          <a:lstStyle/>
          <a:p>
            <a:pPr algn="r">
              <a:spcBef>
                <a:spcPct val="50000"/>
              </a:spcBef>
            </a:pPr>
            <a:r>
              <a:rPr lang="en-US" sz="2400">
                <a:solidFill>
                  <a:srgbClr val="FF0000"/>
                </a:solidFill>
              </a:rPr>
              <a:t>395 primary care patients in 3 states</a:t>
            </a:r>
          </a:p>
        </p:txBody>
      </p:sp>
      <p:sp>
        <p:nvSpPr>
          <p:cNvPr id="27654" name="TextBox 5"/>
          <p:cNvSpPr txBox="1">
            <a:spLocks noChangeArrowheads="1"/>
          </p:cNvSpPr>
          <p:nvPr/>
        </p:nvSpPr>
        <p:spPr bwMode="auto">
          <a:xfrm>
            <a:off x="6553200" y="6334125"/>
            <a:ext cx="2590800" cy="523875"/>
          </a:xfrm>
          <a:prstGeom prst="rect">
            <a:avLst/>
          </a:prstGeom>
          <a:noFill/>
          <a:ln w="9525">
            <a:noFill/>
            <a:miter lim="800000"/>
            <a:headEnd/>
            <a:tailEnd/>
          </a:ln>
        </p:spPr>
        <p:txBody>
          <a:bodyPr>
            <a:spAutoFit/>
          </a:bodyPr>
          <a:lstStyle/>
          <a:p>
            <a:r>
              <a:rPr lang="en-US" sz="1400" dirty="0">
                <a:solidFill>
                  <a:srgbClr val="FF0000"/>
                </a:solidFill>
              </a:rPr>
              <a:t>Davis TC , et al. Annals </a:t>
            </a:r>
            <a:r>
              <a:rPr lang="en-US" sz="1400" dirty="0" err="1">
                <a:solidFill>
                  <a:srgbClr val="FF0000"/>
                </a:solidFill>
              </a:rPr>
              <a:t>Int</a:t>
            </a:r>
            <a:r>
              <a:rPr lang="en-US" sz="1400" dirty="0">
                <a:solidFill>
                  <a:srgbClr val="FF0000"/>
                </a:solidFill>
              </a:rPr>
              <a:t> Med 2006, slide by T Davis</a:t>
            </a:r>
          </a:p>
        </p:txBody>
      </p:sp>
      <p:sp>
        <p:nvSpPr>
          <p:cNvPr id="7" name="Slide Number Placeholder 6"/>
          <p:cNvSpPr>
            <a:spLocks noGrp="1"/>
          </p:cNvSpPr>
          <p:nvPr>
            <p:ph type="sldNum" sz="quarter" idx="12"/>
          </p:nvPr>
        </p:nvSpPr>
        <p:spPr/>
        <p:txBody>
          <a:bodyPr/>
          <a:lstStyle/>
          <a:p>
            <a:fld id="{A1015258-8472-43B6-B923-1ADA1B098004}" type="slidenum">
              <a:rPr lang="en-US" smtClean="0"/>
              <a:pPr/>
              <a:t>17</a:t>
            </a:fld>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1015258-8472-43B6-B923-1ADA1B098004}" type="slidenum">
              <a:rPr lang="en-US" smtClean="0"/>
              <a:pPr/>
              <a:t>18</a:t>
            </a:fld>
            <a:endParaRPr lang="en-US"/>
          </a:p>
        </p:txBody>
      </p:sp>
      <p:sp>
        <p:nvSpPr>
          <p:cNvPr id="3075" name="Rectangle 2"/>
          <p:cNvSpPr>
            <a:spLocks noGrp="1" noChangeArrowheads="1"/>
          </p:cNvSpPr>
          <p:nvPr>
            <p:ph type="title"/>
          </p:nvPr>
        </p:nvSpPr>
        <p:spPr>
          <a:xfrm>
            <a:off x="533400" y="533400"/>
            <a:ext cx="8229600" cy="1066800"/>
          </a:xfrm>
        </p:spPr>
        <p:txBody>
          <a:bodyPr>
            <a:normAutofit fontScale="90000"/>
          </a:bodyPr>
          <a:lstStyle/>
          <a:p>
            <a:pPr eaLnBrk="1" hangingPunct="1"/>
            <a:r>
              <a:rPr lang="en-US" sz="4000" smtClean="0"/>
              <a:t>“Show Me How Many Pills You Would Take in 1 Day”</a:t>
            </a:r>
          </a:p>
        </p:txBody>
      </p:sp>
      <p:grpSp>
        <p:nvGrpSpPr>
          <p:cNvPr id="2" name="Group 3"/>
          <p:cNvGrpSpPr>
            <a:grpSpLocks/>
          </p:cNvGrpSpPr>
          <p:nvPr/>
        </p:nvGrpSpPr>
        <p:grpSpPr bwMode="auto">
          <a:xfrm>
            <a:off x="2743200" y="1981200"/>
            <a:ext cx="3733800" cy="4343400"/>
            <a:chOff x="4176" y="1248"/>
            <a:chExt cx="1456" cy="2712"/>
          </a:xfrm>
        </p:grpSpPr>
        <p:graphicFrame>
          <p:nvGraphicFramePr>
            <p:cNvPr id="3074" name="Object 4"/>
            <p:cNvGraphicFramePr>
              <a:graphicFrameLocks/>
            </p:cNvGraphicFramePr>
            <p:nvPr/>
          </p:nvGraphicFramePr>
          <p:xfrm>
            <a:off x="4176" y="1248"/>
            <a:ext cx="1456" cy="2712"/>
          </p:xfrm>
          <a:graphic>
            <a:graphicData uri="http://schemas.openxmlformats.org/presentationml/2006/ole">
              <mc:AlternateContent xmlns:mc="http://schemas.openxmlformats.org/markup-compatibility/2006">
                <mc:Choice xmlns:v="urn:schemas-microsoft-com:vml" Requires="v">
                  <p:oleObj spid="_x0000_s2073" r:id="rId4" imgW="2311200" imgH="4305240" progId="">
                    <p:embed/>
                  </p:oleObj>
                </mc:Choice>
                <mc:Fallback>
                  <p:oleObj r:id="rId4" imgW="2311200" imgH="4305240" progId="">
                    <p:embed/>
                    <p:pic>
                      <p:nvPicPr>
                        <p:cNvPr id="0" name="Object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6" y="1248"/>
                          <a:ext cx="1456" cy="2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9" name="Rectangle 5"/>
            <p:cNvSpPr>
              <a:spLocks noChangeArrowheads="1"/>
            </p:cNvSpPr>
            <p:nvPr/>
          </p:nvSpPr>
          <p:spPr bwMode="auto">
            <a:xfrm>
              <a:off x="4363" y="2600"/>
              <a:ext cx="71" cy="170"/>
            </a:xfrm>
            <a:prstGeom prst="rect">
              <a:avLst/>
            </a:prstGeom>
            <a:noFill/>
            <a:ln w="9525">
              <a:noFill/>
              <a:miter lim="800000"/>
              <a:headEnd/>
              <a:tailEnd/>
            </a:ln>
          </p:spPr>
          <p:txBody>
            <a:bodyPr wrap="none" lIns="90488" tIns="44450" rIns="90488" bIns="44450">
              <a:spAutoFit/>
            </a:bodyPr>
            <a:lstStyle/>
            <a:p>
              <a:pPr eaLnBrk="0" hangingPunct="0"/>
              <a:endParaRPr lang="en-US" sz="1200" b="1">
                <a:latin typeface="Helvetica" pitchFamily="34" charset="0"/>
              </a:endParaRPr>
            </a:p>
          </p:txBody>
        </p:sp>
        <p:sp>
          <p:nvSpPr>
            <p:cNvPr id="3080" name="Rectangle 6"/>
            <p:cNvSpPr>
              <a:spLocks noChangeArrowheads="1"/>
            </p:cNvSpPr>
            <p:nvPr/>
          </p:nvSpPr>
          <p:spPr bwMode="auto">
            <a:xfrm>
              <a:off x="4460" y="3226"/>
              <a:ext cx="71" cy="151"/>
            </a:xfrm>
            <a:prstGeom prst="rect">
              <a:avLst/>
            </a:prstGeom>
            <a:noFill/>
            <a:ln w="9525">
              <a:noFill/>
              <a:miter lim="800000"/>
              <a:headEnd/>
              <a:tailEnd/>
            </a:ln>
          </p:spPr>
          <p:txBody>
            <a:bodyPr wrap="none" lIns="90488" tIns="44450" rIns="90488" bIns="44450">
              <a:spAutoFit/>
            </a:bodyPr>
            <a:lstStyle/>
            <a:p>
              <a:pPr eaLnBrk="0" hangingPunct="0"/>
              <a:endParaRPr lang="en-US" sz="1000">
                <a:latin typeface="Helvetica" pitchFamily="34" charset="0"/>
              </a:endParaRPr>
            </a:p>
          </p:txBody>
        </p:sp>
      </p:grpSp>
      <p:sp>
        <p:nvSpPr>
          <p:cNvPr id="3077" name="Rectangle 7"/>
          <p:cNvSpPr>
            <a:spLocks noChangeArrowheads="1"/>
          </p:cNvSpPr>
          <p:nvPr/>
        </p:nvSpPr>
        <p:spPr bwMode="auto">
          <a:xfrm>
            <a:off x="3352800" y="3886200"/>
            <a:ext cx="2743200" cy="2014538"/>
          </a:xfrm>
          <a:prstGeom prst="rect">
            <a:avLst/>
          </a:prstGeom>
          <a:noFill/>
          <a:ln w="9525">
            <a:noFill/>
            <a:miter lim="800000"/>
            <a:headEnd/>
            <a:tailEnd/>
          </a:ln>
        </p:spPr>
        <p:txBody>
          <a:bodyPr>
            <a:spAutoFit/>
          </a:bodyPr>
          <a:lstStyle/>
          <a:p>
            <a:r>
              <a:rPr lang="en-US">
                <a:latin typeface="Georgia" pitchFamily="18" charset="0"/>
              </a:rPr>
              <a:t>John Smith        Dr. Red</a:t>
            </a:r>
          </a:p>
          <a:p>
            <a:endParaRPr lang="en-US" b="1">
              <a:latin typeface="Georgia" pitchFamily="18" charset="0"/>
            </a:endParaRPr>
          </a:p>
          <a:p>
            <a:r>
              <a:rPr lang="en-US" b="1">
                <a:latin typeface="Georgia" pitchFamily="18" charset="0"/>
              </a:rPr>
              <a:t>Take two tablets by mouth twice daily.</a:t>
            </a:r>
          </a:p>
          <a:p>
            <a:endParaRPr lang="en-US">
              <a:latin typeface="Georgia" pitchFamily="18" charset="0"/>
            </a:endParaRPr>
          </a:p>
          <a:p>
            <a:r>
              <a:rPr lang="en-US">
                <a:latin typeface="Georgia" pitchFamily="18" charset="0"/>
              </a:rPr>
              <a:t>Humibid LA       600MG</a:t>
            </a:r>
          </a:p>
          <a:p>
            <a:r>
              <a:rPr lang="en-US">
                <a:latin typeface="Georgia" pitchFamily="18" charset="0"/>
              </a:rPr>
              <a:t>1 refill</a:t>
            </a:r>
          </a:p>
        </p:txBody>
      </p:sp>
      <p:sp>
        <p:nvSpPr>
          <p:cNvPr id="3078" name="TextBox 7"/>
          <p:cNvSpPr txBox="1">
            <a:spLocks noChangeArrowheads="1"/>
          </p:cNvSpPr>
          <p:nvPr/>
        </p:nvSpPr>
        <p:spPr bwMode="auto">
          <a:xfrm>
            <a:off x="7162800" y="6550025"/>
            <a:ext cx="1981200" cy="307975"/>
          </a:xfrm>
          <a:prstGeom prst="rect">
            <a:avLst/>
          </a:prstGeom>
          <a:noFill/>
          <a:ln w="9525">
            <a:noFill/>
            <a:miter lim="800000"/>
            <a:headEnd/>
            <a:tailEnd/>
          </a:ln>
        </p:spPr>
        <p:txBody>
          <a:bodyPr>
            <a:spAutoFit/>
          </a:bodyPr>
          <a:lstStyle/>
          <a:p>
            <a:r>
              <a:rPr lang="en-US" sz="1400">
                <a:solidFill>
                  <a:schemeClr val="bg1"/>
                </a:solidFill>
              </a:rPr>
              <a:t>Slide by Terry Davis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4"/>
          <p:cNvSpPr txBox="1">
            <a:spLocks noChangeArrowheads="1"/>
          </p:cNvSpPr>
          <p:nvPr/>
        </p:nvSpPr>
        <p:spPr bwMode="auto">
          <a:xfrm>
            <a:off x="2057400" y="2133600"/>
            <a:ext cx="609600" cy="396875"/>
          </a:xfrm>
          <a:prstGeom prst="rect">
            <a:avLst/>
          </a:prstGeom>
          <a:noFill/>
          <a:ln w="9525">
            <a:noFill/>
            <a:miter lim="800000"/>
            <a:headEnd/>
            <a:tailEnd/>
          </a:ln>
        </p:spPr>
        <p:txBody>
          <a:bodyPr>
            <a:spAutoFit/>
          </a:bodyPr>
          <a:lstStyle/>
          <a:p>
            <a:pPr algn="ctr">
              <a:spcBef>
                <a:spcPct val="50000"/>
              </a:spcBef>
            </a:pPr>
            <a:r>
              <a:rPr lang="en-US" sz="2000" b="1">
                <a:solidFill>
                  <a:schemeClr val="bg1"/>
                </a:solidFill>
              </a:rPr>
              <a:t>71</a:t>
            </a:r>
          </a:p>
        </p:txBody>
      </p:sp>
      <p:sp>
        <p:nvSpPr>
          <p:cNvPr id="4101" name="Text Box 5"/>
          <p:cNvSpPr txBox="1">
            <a:spLocks noChangeArrowheads="1"/>
          </p:cNvSpPr>
          <p:nvPr/>
        </p:nvSpPr>
        <p:spPr bwMode="auto">
          <a:xfrm>
            <a:off x="5867400" y="1752600"/>
            <a:ext cx="533400" cy="396875"/>
          </a:xfrm>
          <a:prstGeom prst="rect">
            <a:avLst/>
          </a:prstGeom>
          <a:noFill/>
          <a:ln w="9525">
            <a:noFill/>
            <a:miter lim="800000"/>
            <a:headEnd/>
            <a:tailEnd/>
          </a:ln>
        </p:spPr>
        <p:txBody>
          <a:bodyPr>
            <a:spAutoFit/>
          </a:bodyPr>
          <a:lstStyle/>
          <a:p>
            <a:pPr algn="ctr">
              <a:spcBef>
                <a:spcPct val="50000"/>
              </a:spcBef>
            </a:pPr>
            <a:r>
              <a:rPr lang="en-US" sz="2000" b="1">
                <a:solidFill>
                  <a:schemeClr val="bg1"/>
                </a:solidFill>
              </a:rPr>
              <a:t>80</a:t>
            </a:r>
          </a:p>
        </p:txBody>
      </p:sp>
      <p:sp>
        <p:nvSpPr>
          <p:cNvPr id="4102" name="Text Box 6"/>
          <p:cNvSpPr txBox="1">
            <a:spLocks noChangeArrowheads="1"/>
          </p:cNvSpPr>
          <p:nvPr/>
        </p:nvSpPr>
        <p:spPr bwMode="auto">
          <a:xfrm>
            <a:off x="5410200" y="1447800"/>
            <a:ext cx="609600" cy="396875"/>
          </a:xfrm>
          <a:prstGeom prst="rect">
            <a:avLst/>
          </a:prstGeom>
          <a:noFill/>
          <a:ln w="9525">
            <a:noFill/>
            <a:miter lim="800000"/>
            <a:headEnd/>
            <a:tailEnd/>
          </a:ln>
        </p:spPr>
        <p:txBody>
          <a:bodyPr>
            <a:spAutoFit/>
          </a:bodyPr>
          <a:lstStyle/>
          <a:p>
            <a:pPr algn="ctr">
              <a:spcBef>
                <a:spcPct val="50000"/>
              </a:spcBef>
            </a:pPr>
            <a:r>
              <a:rPr lang="en-US" sz="2000" b="1">
                <a:solidFill>
                  <a:schemeClr val="bg1"/>
                </a:solidFill>
              </a:rPr>
              <a:t>89</a:t>
            </a:r>
          </a:p>
        </p:txBody>
      </p:sp>
      <p:sp>
        <p:nvSpPr>
          <p:cNvPr id="4103" name="Text Box 7"/>
          <p:cNvSpPr txBox="1">
            <a:spLocks noChangeArrowheads="1"/>
          </p:cNvSpPr>
          <p:nvPr/>
        </p:nvSpPr>
        <p:spPr bwMode="auto">
          <a:xfrm>
            <a:off x="4267200" y="2362200"/>
            <a:ext cx="533400" cy="400050"/>
          </a:xfrm>
          <a:prstGeom prst="rect">
            <a:avLst/>
          </a:prstGeom>
          <a:noFill/>
          <a:ln w="9525">
            <a:noFill/>
            <a:miter lim="800000"/>
            <a:headEnd/>
            <a:tailEnd/>
          </a:ln>
        </p:spPr>
        <p:txBody>
          <a:bodyPr>
            <a:spAutoFit/>
          </a:bodyPr>
          <a:lstStyle/>
          <a:p>
            <a:pPr algn="ctr">
              <a:spcBef>
                <a:spcPct val="50000"/>
              </a:spcBef>
            </a:pPr>
            <a:r>
              <a:rPr lang="en-US" sz="2000" b="1">
                <a:solidFill>
                  <a:schemeClr val="bg1"/>
                </a:solidFill>
              </a:rPr>
              <a:t>63</a:t>
            </a:r>
          </a:p>
        </p:txBody>
      </p:sp>
      <p:sp>
        <p:nvSpPr>
          <p:cNvPr id="4104" name="Text Box 8"/>
          <p:cNvSpPr txBox="1">
            <a:spLocks noChangeArrowheads="1"/>
          </p:cNvSpPr>
          <p:nvPr/>
        </p:nvSpPr>
        <p:spPr bwMode="auto">
          <a:xfrm>
            <a:off x="3733800" y="1676400"/>
            <a:ext cx="533400" cy="396875"/>
          </a:xfrm>
          <a:prstGeom prst="rect">
            <a:avLst/>
          </a:prstGeom>
          <a:noFill/>
          <a:ln w="9525">
            <a:noFill/>
            <a:miter lim="800000"/>
            <a:headEnd/>
            <a:tailEnd/>
          </a:ln>
        </p:spPr>
        <p:txBody>
          <a:bodyPr>
            <a:spAutoFit/>
          </a:bodyPr>
          <a:lstStyle/>
          <a:p>
            <a:pPr algn="ctr">
              <a:spcBef>
                <a:spcPct val="50000"/>
              </a:spcBef>
            </a:pPr>
            <a:r>
              <a:rPr lang="en-US" sz="2000" b="1" dirty="0">
                <a:solidFill>
                  <a:schemeClr val="bg1"/>
                </a:solidFill>
              </a:rPr>
              <a:t>84</a:t>
            </a:r>
          </a:p>
        </p:txBody>
      </p:sp>
      <p:sp>
        <p:nvSpPr>
          <p:cNvPr id="4105" name="Text Box 9"/>
          <p:cNvSpPr txBox="1">
            <a:spLocks noChangeArrowheads="1"/>
          </p:cNvSpPr>
          <p:nvPr/>
        </p:nvSpPr>
        <p:spPr bwMode="auto">
          <a:xfrm>
            <a:off x="2590800" y="3276600"/>
            <a:ext cx="533400" cy="396875"/>
          </a:xfrm>
          <a:prstGeom prst="rect">
            <a:avLst/>
          </a:prstGeom>
          <a:noFill/>
          <a:ln w="9525">
            <a:noFill/>
            <a:miter lim="800000"/>
            <a:headEnd/>
            <a:tailEnd/>
          </a:ln>
        </p:spPr>
        <p:txBody>
          <a:bodyPr>
            <a:spAutoFit/>
          </a:bodyPr>
          <a:lstStyle/>
          <a:p>
            <a:pPr algn="ctr">
              <a:spcBef>
                <a:spcPct val="50000"/>
              </a:spcBef>
            </a:pPr>
            <a:r>
              <a:rPr lang="en-US" sz="2000" b="1">
                <a:solidFill>
                  <a:schemeClr val="bg1"/>
                </a:solidFill>
              </a:rPr>
              <a:t>35</a:t>
            </a:r>
          </a:p>
        </p:txBody>
      </p:sp>
      <p:sp>
        <p:nvSpPr>
          <p:cNvPr id="4106" name="TextBox 9"/>
          <p:cNvSpPr txBox="1">
            <a:spLocks noChangeArrowheads="1"/>
          </p:cNvSpPr>
          <p:nvPr/>
        </p:nvSpPr>
        <p:spPr bwMode="auto">
          <a:xfrm>
            <a:off x="6781800" y="6334125"/>
            <a:ext cx="2362200" cy="523875"/>
          </a:xfrm>
          <a:prstGeom prst="rect">
            <a:avLst/>
          </a:prstGeom>
          <a:noFill/>
          <a:ln w="9525">
            <a:noFill/>
            <a:miter lim="800000"/>
            <a:headEnd/>
            <a:tailEnd/>
          </a:ln>
        </p:spPr>
        <p:txBody>
          <a:bodyPr>
            <a:spAutoFit/>
          </a:bodyPr>
          <a:lstStyle/>
          <a:p>
            <a:r>
              <a:rPr lang="en-US" sz="1400">
                <a:solidFill>
                  <a:schemeClr val="bg1"/>
                </a:solidFill>
              </a:rPr>
              <a:t>Davis TC , et al. Annals Int Med 2006</a:t>
            </a:r>
          </a:p>
        </p:txBody>
      </p:sp>
      <p:pic>
        <p:nvPicPr>
          <p:cNvPr id="3075" name="Picture 3"/>
          <p:cNvPicPr>
            <a:picLocks noChangeAspect="1" noChangeArrowheads="1"/>
          </p:cNvPicPr>
          <p:nvPr/>
        </p:nvPicPr>
        <p:blipFill>
          <a:blip r:embed="rId3" cstate="print"/>
          <a:srcRect/>
          <a:stretch>
            <a:fillRect/>
          </a:stretch>
        </p:blipFill>
        <p:spPr bwMode="auto">
          <a:xfrm>
            <a:off x="373636" y="304800"/>
            <a:ext cx="8236964" cy="6129513"/>
          </a:xfrm>
          <a:prstGeom prst="rect">
            <a:avLst/>
          </a:prstGeom>
          <a:noFill/>
          <a:ln w="9525">
            <a:noFill/>
            <a:miter lim="800000"/>
            <a:headEnd/>
            <a:tailEnd/>
          </a:ln>
        </p:spPr>
      </p:pic>
      <p:sp>
        <p:nvSpPr>
          <p:cNvPr id="14" name="Slide Number Placeholder 13"/>
          <p:cNvSpPr>
            <a:spLocks noGrp="1"/>
          </p:cNvSpPr>
          <p:nvPr>
            <p:ph type="sldNum" sz="quarter" idx="12"/>
          </p:nvPr>
        </p:nvSpPr>
        <p:spPr/>
        <p:txBody>
          <a:bodyPr/>
          <a:lstStyle/>
          <a:p>
            <a:pPr>
              <a:defRPr/>
            </a:pPr>
            <a:fld id="{19F5324B-6912-48C0-8B5B-8E3D0C758703}"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624078" indent="-514350">
              <a:buFont typeface="+mj-lt"/>
              <a:buAutoNum type="arabicPeriod"/>
            </a:pPr>
            <a:r>
              <a:rPr lang="en-US" dirty="0" smtClean="0"/>
              <a:t>Review </a:t>
            </a:r>
            <a:r>
              <a:rPr lang="en-US" dirty="0"/>
              <a:t>l</a:t>
            </a:r>
            <a:r>
              <a:rPr lang="en-US" dirty="0" smtClean="0"/>
              <a:t>earning theories</a:t>
            </a:r>
          </a:p>
          <a:p>
            <a:pPr marL="624078" indent="-514350">
              <a:buFont typeface="+mj-lt"/>
              <a:buAutoNum type="arabicPeriod"/>
            </a:pPr>
            <a:endParaRPr lang="en-US" dirty="0" smtClean="0"/>
          </a:p>
          <a:p>
            <a:pPr marL="624078" indent="-514350">
              <a:buFont typeface="+mj-lt"/>
              <a:buAutoNum type="arabicPeriod"/>
            </a:pPr>
            <a:r>
              <a:rPr lang="en-US" dirty="0" smtClean="0"/>
              <a:t>Discuss a framework in which learning can occur in Geriatric PT practice.</a:t>
            </a:r>
          </a:p>
          <a:p>
            <a:pPr marL="624078" indent="-514350">
              <a:buFont typeface="+mj-lt"/>
              <a:buAutoNum type="arabicPeriod"/>
            </a:pPr>
            <a:endParaRPr lang="en-US" dirty="0" smtClean="0"/>
          </a:p>
          <a:p>
            <a:pPr marL="624078" indent="-514350">
              <a:buFont typeface="+mj-lt"/>
              <a:buAutoNum type="arabicPeriod"/>
            </a:pPr>
            <a:r>
              <a:rPr lang="en-US" dirty="0" smtClean="0"/>
              <a:t>Discuss how health </a:t>
            </a:r>
            <a:r>
              <a:rPr lang="en-US" dirty="0"/>
              <a:t>l</a:t>
            </a:r>
            <a:r>
              <a:rPr lang="en-US" dirty="0" smtClean="0"/>
              <a:t>iteracy impacts Geriatric PT practice.</a:t>
            </a:r>
          </a:p>
          <a:p>
            <a:pPr marL="624078" indent="-514350">
              <a:buFont typeface="+mj-lt"/>
              <a:buAutoNum type="arabicPeriod"/>
            </a:pPr>
            <a:endParaRPr lang="en-US" dirty="0"/>
          </a:p>
          <a:p>
            <a:pPr marL="624078" indent="-514350">
              <a:buFont typeface="+mj-lt"/>
              <a:buAutoNum type="arabicPeriod"/>
            </a:pPr>
            <a:r>
              <a:rPr lang="en-US" dirty="0" smtClean="0"/>
              <a:t>Identify strategies to address assessing health literacy in verbal and written communications. </a:t>
            </a:r>
            <a:endParaRPr lang="en-US" dirty="0"/>
          </a:p>
        </p:txBody>
      </p:sp>
      <p:sp>
        <p:nvSpPr>
          <p:cNvPr id="3" name="Slide Number Placeholder 2"/>
          <p:cNvSpPr>
            <a:spLocks noGrp="1"/>
          </p:cNvSpPr>
          <p:nvPr>
            <p:ph type="sldNum" sz="quarter" idx="12"/>
          </p:nvPr>
        </p:nvSpPr>
        <p:spPr/>
        <p:txBody>
          <a:bodyPr/>
          <a:lstStyle/>
          <a:p>
            <a:fld id="{A1015258-8472-43B6-B923-1ADA1B098004}" type="slidenum">
              <a:rPr lang="en-US" smtClean="0"/>
              <a:pPr/>
              <a:t>2</a:t>
            </a:fld>
            <a:endParaRPr lang="en-US"/>
          </a:p>
        </p:txBody>
      </p:sp>
      <p:sp>
        <p:nvSpPr>
          <p:cNvPr id="4" name="Title 3"/>
          <p:cNvSpPr>
            <a:spLocks noGrp="1"/>
          </p:cNvSpPr>
          <p:nvPr>
            <p:ph type="title"/>
          </p:nvPr>
        </p:nvSpPr>
        <p:spPr/>
        <p:txBody>
          <a:bodyPr/>
          <a:lstStyle/>
          <a:p>
            <a:r>
              <a:rPr lang="en-US" dirty="0" smtClean="0"/>
              <a:t>Objectives</a:t>
            </a:r>
            <a:endParaRPr lang="en-US" dirty="0"/>
          </a:p>
        </p:txBody>
      </p:sp>
    </p:spTree>
    <p:extLst>
      <p:ext uri="{BB962C8B-B14F-4D97-AF65-F5344CB8AC3E}">
        <p14:creationId xmlns:p14="http://schemas.microsoft.com/office/powerpoint/2010/main" val="39315586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p:txBody>
          <a:bodyPr/>
          <a:lstStyle/>
          <a:p>
            <a:r>
              <a:rPr lang="en-US" sz="2800" dirty="0" smtClean="0"/>
              <a:t>People with low literacy have 30-70% increased risk of hospitalization</a:t>
            </a:r>
          </a:p>
          <a:p>
            <a:pPr>
              <a:buFontTx/>
              <a:buNone/>
            </a:pPr>
            <a:endParaRPr lang="en-US" sz="2800" dirty="0" smtClean="0"/>
          </a:p>
          <a:p>
            <a:r>
              <a:rPr lang="en-US" sz="2800" dirty="0" smtClean="0"/>
              <a:t>RR = 1.29 (1.07-1.55)   Medicare Managed Care</a:t>
            </a:r>
          </a:p>
          <a:p>
            <a:r>
              <a:rPr lang="en-US" sz="2800" dirty="0" smtClean="0"/>
              <a:t>RR = 1.69 (1.13-2.53)  Urban Public Hospital</a:t>
            </a:r>
          </a:p>
          <a:p>
            <a:endParaRPr lang="en-US" sz="2800" dirty="0" smtClean="0"/>
          </a:p>
        </p:txBody>
      </p:sp>
      <p:sp>
        <p:nvSpPr>
          <p:cNvPr id="7" name="Slide Number Placeholder 6"/>
          <p:cNvSpPr>
            <a:spLocks noGrp="1"/>
          </p:cNvSpPr>
          <p:nvPr>
            <p:ph type="sldNum" sz="quarter" idx="12"/>
          </p:nvPr>
        </p:nvSpPr>
        <p:spPr/>
        <p:txBody>
          <a:bodyPr/>
          <a:lstStyle/>
          <a:p>
            <a:fld id="{A1015258-8472-43B6-B923-1ADA1B098004}" type="slidenum">
              <a:rPr lang="en-US" smtClean="0"/>
              <a:pPr/>
              <a:t>20</a:t>
            </a:fld>
            <a:endParaRPr lang="en-US"/>
          </a:p>
        </p:txBody>
      </p:sp>
      <p:sp>
        <p:nvSpPr>
          <p:cNvPr id="30722" name="Rectangle 2"/>
          <p:cNvSpPr>
            <a:spLocks noGrp="1" noChangeArrowheads="1"/>
          </p:cNvSpPr>
          <p:nvPr>
            <p:ph type="title"/>
          </p:nvPr>
        </p:nvSpPr>
        <p:spPr/>
        <p:txBody>
          <a:bodyPr/>
          <a:lstStyle/>
          <a:p>
            <a:r>
              <a:rPr lang="en-US" smtClean="0"/>
              <a:t>Adult Hospitalization</a:t>
            </a:r>
          </a:p>
        </p:txBody>
      </p:sp>
      <p:sp>
        <p:nvSpPr>
          <p:cNvPr id="30724" name="Rectangle 7"/>
          <p:cNvSpPr>
            <a:spLocks noChangeArrowheads="1"/>
          </p:cNvSpPr>
          <p:nvPr/>
        </p:nvSpPr>
        <p:spPr bwMode="auto">
          <a:xfrm>
            <a:off x="838200" y="4953000"/>
            <a:ext cx="7505700" cy="643766"/>
          </a:xfrm>
          <a:prstGeom prst="rect">
            <a:avLst/>
          </a:prstGeom>
          <a:noFill/>
          <a:ln w="12700">
            <a:noFill/>
            <a:miter lim="800000"/>
            <a:headEnd/>
            <a:tailEnd/>
          </a:ln>
        </p:spPr>
        <p:txBody>
          <a:bodyPr lIns="90487" tIns="44450" rIns="90487" bIns="44450">
            <a:spAutoFit/>
          </a:bodyPr>
          <a:lstStyle/>
          <a:p>
            <a:pPr algn="ctr" eaLnBrk="0" hangingPunct="0">
              <a:spcBef>
                <a:spcPct val="50000"/>
              </a:spcBef>
            </a:pPr>
            <a:r>
              <a:rPr lang="en-US" dirty="0">
                <a:solidFill>
                  <a:srgbClr val="FF0000"/>
                </a:solidFill>
              </a:rPr>
              <a:t>*Adjusted for age, gender, socioeconomic status,</a:t>
            </a:r>
            <a:br>
              <a:rPr lang="en-US" dirty="0">
                <a:solidFill>
                  <a:srgbClr val="FF0000"/>
                </a:solidFill>
              </a:rPr>
            </a:br>
            <a:r>
              <a:rPr lang="en-US" dirty="0">
                <a:solidFill>
                  <a:srgbClr val="FF0000"/>
                </a:solidFill>
              </a:rPr>
              <a:t>  health status, and regular source of care.</a:t>
            </a:r>
          </a:p>
        </p:txBody>
      </p:sp>
      <p:sp>
        <p:nvSpPr>
          <p:cNvPr id="30725" name="Text Box 5"/>
          <p:cNvSpPr txBox="1">
            <a:spLocks noChangeArrowheads="1"/>
          </p:cNvSpPr>
          <p:nvPr/>
        </p:nvSpPr>
        <p:spPr bwMode="auto">
          <a:xfrm>
            <a:off x="5943600" y="5943600"/>
            <a:ext cx="2971800" cy="307975"/>
          </a:xfrm>
          <a:prstGeom prst="rect">
            <a:avLst/>
          </a:prstGeom>
          <a:noFill/>
          <a:ln w="9525">
            <a:noFill/>
            <a:miter lim="800000"/>
            <a:headEnd/>
            <a:tailEnd/>
          </a:ln>
        </p:spPr>
        <p:txBody>
          <a:bodyPr>
            <a:spAutoFit/>
          </a:bodyPr>
          <a:lstStyle/>
          <a:p>
            <a:r>
              <a:rPr lang="en-US" sz="1400" dirty="0">
                <a:solidFill>
                  <a:srgbClr val="FF0000"/>
                </a:solidFill>
              </a:rPr>
              <a:t>Baker et al. AJPH. 2002. 92:1278.</a:t>
            </a:r>
          </a:p>
        </p:txBody>
      </p:sp>
      <p:sp>
        <p:nvSpPr>
          <p:cNvPr id="30726" name="Text Box 6"/>
          <p:cNvSpPr txBox="1">
            <a:spLocks noChangeArrowheads="1"/>
          </p:cNvSpPr>
          <p:nvPr/>
        </p:nvSpPr>
        <p:spPr bwMode="auto">
          <a:xfrm>
            <a:off x="5943600" y="6550025"/>
            <a:ext cx="3200400" cy="307975"/>
          </a:xfrm>
          <a:prstGeom prst="rect">
            <a:avLst/>
          </a:prstGeom>
          <a:noFill/>
          <a:ln w="9525">
            <a:noFill/>
            <a:miter lim="800000"/>
            <a:headEnd/>
            <a:tailEnd/>
          </a:ln>
        </p:spPr>
        <p:txBody>
          <a:bodyPr>
            <a:spAutoFit/>
          </a:bodyPr>
          <a:lstStyle/>
          <a:p>
            <a:r>
              <a:rPr lang="en-US" sz="1400" dirty="0">
                <a:solidFill>
                  <a:srgbClr val="FF0000"/>
                </a:solidFill>
              </a:rPr>
              <a:t>Baker et al. JGIM. 1998. 13:791.</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1015258-8472-43B6-B923-1ADA1B098004}" type="slidenum">
              <a:rPr lang="en-US" smtClean="0"/>
              <a:pPr/>
              <a:t>21</a:t>
            </a:fld>
            <a:endParaRPr lang="en-US"/>
          </a:p>
        </p:txBody>
      </p:sp>
      <p:sp>
        <p:nvSpPr>
          <p:cNvPr id="31746" name="Rectangle 4"/>
          <p:cNvSpPr>
            <a:spLocks noGrp="1" noChangeArrowheads="1"/>
          </p:cNvSpPr>
          <p:nvPr>
            <p:ph type="title"/>
          </p:nvPr>
        </p:nvSpPr>
        <p:spPr>
          <a:xfrm>
            <a:off x="457200" y="0"/>
            <a:ext cx="8229600" cy="1143000"/>
          </a:xfrm>
        </p:spPr>
        <p:txBody>
          <a:bodyPr/>
          <a:lstStyle/>
          <a:p>
            <a:pPr eaLnBrk="1" hangingPunct="1"/>
            <a:r>
              <a:rPr lang="en-US" smtClean="0"/>
              <a:t>Literacy and Mortality</a:t>
            </a:r>
          </a:p>
        </p:txBody>
      </p:sp>
      <p:pic>
        <p:nvPicPr>
          <p:cNvPr id="31747" name="Picture 6" descr="jgi_539_f1"/>
          <p:cNvPicPr>
            <a:picLocks noChangeAspect="1" noChangeArrowheads="1"/>
          </p:cNvPicPr>
          <p:nvPr/>
        </p:nvPicPr>
        <p:blipFill>
          <a:blip r:embed="rId3" cstate="print"/>
          <a:srcRect/>
          <a:stretch>
            <a:fillRect/>
          </a:stretch>
        </p:blipFill>
        <p:spPr bwMode="auto">
          <a:xfrm>
            <a:off x="1676400" y="1143000"/>
            <a:ext cx="5867400" cy="4271963"/>
          </a:xfrm>
          <a:prstGeom prst="rect">
            <a:avLst/>
          </a:prstGeom>
          <a:noFill/>
          <a:ln w="9525">
            <a:noFill/>
            <a:miter lim="800000"/>
            <a:headEnd/>
            <a:tailEnd/>
          </a:ln>
        </p:spPr>
      </p:pic>
      <p:sp>
        <p:nvSpPr>
          <p:cNvPr id="31748" name="Text Box 7"/>
          <p:cNvSpPr txBox="1">
            <a:spLocks noChangeArrowheads="1"/>
          </p:cNvSpPr>
          <p:nvPr/>
        </p:nvSpPr>
        <p:spPr bwMode="auto">
          <a:xfrm>
            <a:off x="3200400" y="6019800"/>
            <a:ext cx="3200400" cy="304800"/>
          </a:xfrm>
          <a:prstGeom prst="rect">
            <a:avLst/>
          </a:prstGeom>
          <a:noFill/>
          <a:ln w="12700">
            <a:noFill/>
            <a:miter lim="800000"/>
            <a:headEnd type="none" w="sm" len="sm"/>
            <a:tailEnd type="none" w="sm" len="sm"/>
          </a:ln>
        </p:spPr>
        <p:txBody>
          <a:bodyPr>
            <a:spAutoFit/>
          </a:bodyPr>
          <a:lstStyle/>
          <a:p>
            <a:pPr>
              <a:spcBef>
                <a:spcPct val="50000"/>
              </a:spcBef>
            </a:pPr>
            <a:r>
              <a:rPr lang="en-US" sz="1400">
                <a:solidFill>
                  <a:schemeClr val="bg1"/>
                </a:solidFill>
              </a:rPr>
              <a:t>Sudore et al. JGIM 2006; 21: 806-812</a:t>
            </a:r>
          </a:p>
        </p:txBody>
      </p:sp>
      <p:sp>
        <p:nvSpPr>
          <p:cNvPr id="31749" name="Text Box 8"/>
          <p:cNvSpPr txBox="1">
            <a:spLocks noChangeArrowheads="1"/>
          </p:cNvSpPr>
          <p:nvPr/>
        </p:nvSpPr>
        <p:spPr bwMode="auto">
          <a:xfrm>
            <a:off x="2438400" y="5638800"/>
            <a:ext cx="5257800" cy="369888"/>
          </a:xfrm>
          <a:prstGeom prst="rect">
            <a:avLst/>
          </a:prstGeom>
          <a:noFill/>
          <a:ln w="12700">
            <a:noFill/>
            <a:miter lim="800000"/>
            <a:headEnd type="none" w="sm" len="sm"/>
            <a:tailEnd type="none" w="sm" len="sm"/>
          </a:ln>
        </p:spPr>
        <p:txBody>
          <a:bodyPr>
            <a:spAutoFit/>
          </a:bodyPr>
          <a:lstStyle/>
          <a:p>
            <a:pPr>
              <a:spcBef>
                <a:spcPct val="50000"/>
              </a:spcBef>
            </a:pPr>
            <a:r>
              <a:rPr lang="en-US">
                <a:solidFill>
                  <a:schemeClr val="bg1"/>
                </a:solidFill>
              </a:rPr>
              <a:t>Health, Aging, and Body Composition Study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304800" y="381000"/>
            <a:ext cx="8686800" cy="1311275"/>
          </a:xfrm>
          <a:prstGeom prst="rect">
            <a:avLst/>
          </a:prstGeom>
          <a:noFill/>
          <a:ln w="9525">
            <a:noFill/>
            <a:miter lim="800000"/>
            <a:headEnd/>
            <a:tailEnd/>
          </a:ln>
        </p:spPr>
        <p:txBody>
          <a:bodyPr>
            <a:spAutoFit/>
          </a:bodyPr>
          <a:lstStyle/>
          <a:p>
            <a:pPr algn="ctr"/>
            <a:r>
              <a:rPr lang="en-US" sz="4000" dirty="0">
                <a:solidFill>
                  <a:srgbClr val="FF0000"/>
                </a:solidFill>
              </a:rPr>
              <a:t>Simple Familiar Wording             Understood by Most Patients</a:t>
            </a:r>
          </a:p>
        </p:txBody>
      </p:sp>
      <p:sp>
        <p:nvSpPr>
          <p:cNvPr id="45059" name="Text Box 3"/>
          <p:cNvSpPr txBox="1">
            <a:spLocks noChangeArrowheads="1"/>
          </p:cNvSpPr>
          <p:nvPr/>
        </p:nvSpPr>
        <p:spPr bwMode="auto">
          <a:xfrm>
            <a:off x="5867400" y="3048000"/>
            <a:ext cx="2057400" cy="858248"/>
          </a:xfrm>
          <a:prstGeom prst="rect">
            <a:avLst/>
          </a:prstGeom>
          <a:noFill/>
          <a:ln w="9525">
            <a:noFill/>
            <a:miter lim="800000"/>
            <a:headEnd/>
            <a:tailEnd/>
          </a:ln>
        </p:spPr>
        <p:txBody>
          <a:bodyPr>
            <a:spAutoFit/>
          </a:bodyPr>
          <a:lstStyle/>
          <a:p>
            <a:pPr algn="ctr">
              <a:lnSpc>
                <a:spcPct val="155000"/>
              </a:lnSpc>
              <a:spcBef>
                <a:spcPct val="50000"/>
              </a:spcBef>
            </a:pPr>
            <a:r>
              <a:rPr lang="en-US" sz="3600" dirty="0">
                <a:solidFill>
                  <a:srgbClr val="FF0000"/>
                </a:solidFill>
              </a:rPr>
              <a:t>84%</a:t>
            </a:r>
          </a:p>
        </p:txBody>
      </p:sp>
      <p:pic>
        <p:nvPicPr>
          <p:cNvPr id="61444" name="Picture 4" descr="Food"/>
          <p:cNvPicPr>
            <a:picLocks noChangeAspect="1" noChangeArrowheads="1"/>
          </p:cNvPicPr>
          <p:nvPr/>
        </p:nvPicPr>
        <p:blipFill>
          <a:blip r:embed="rId3" cstate="print"/>
          <a:srcRect/>
          <a:stretch>
            <a:fillRect/>
          </a:stretch>
        </p:blipFill>
        <p:spPr bwMode="auto">
          <a:xfrm>
            <a:off x="1295400" y="2819400"/>
            <a:ext cx="4648200" cy="15224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5845" name="Text Box 5"/>
          <p:cNvSpPr txBox="1">
            <a:spLocks noChangeArrowheads="1"/>
          </p:cNvSpPr>
          <p:nvPr/>
        </p:nvSpPr>
        <p:spPr bwMode="auto">
          <a:xfrm>
            <a:off x="2971800" y="4495800"/>
            <a:ext cx="1905000" cy="369332"/>
          </a:xfrm>
          <a:prstGeom prst="rect">
            <a:avLst/>
          </a:prstGeom>
          <a:noFill/>
          <a:ln w="9525">
            <a:noFill/>
            <a:miter lim="800000"/>
            <a:headEnd/>
            <a:tailEnd/>
          </a:ln>
        </p:spPr>
        <p:txBody>
          <a:bodyPr>
            <a:spAutoFit/>
          </a:bodyPr>
          <a:lstStyle/>
          <a:p>
            <a:pPr algn="ctr">
              <a:spcBef>
                <a:spcPct val="50000"/>
              </a:spcBef>
            </a:pPr>
            <a:r>
              <a:rPr lang="en-US" dirty="0"/>
              <a:t>(1</a:t>
            </a:r>
            <a:r>
              <a:rPr lang="en-US" baseline="30000" dirty="0"/>
              <a:t>st</a:t>
            </a:r>
            <a:r>
              <a:rPr lang="en-US" dirty="0"/>
              <a:t> grade</a:t>
            </a:r>
            <a:r>
              <a:rPr lang="en-US" dirty="0" smtClean="0"/>
              <a:t>.)</a:t>
            </a:r>
            <a:endParaRPr lang="en-US" dirty="0"/>
          </a:p>
        </p:txBody>
      </p:sp>
      <p:sp>
        <p:nvSpPr>
          <p:cNvPr id="35846" name="Text Box 8"/>
          <p:cNvSpPr txBox="1">
            <a:spLocks noChangeArrowheads="1"/>
          </p:cNvSpPr>
          <p:nvPr/>
        </p:nvSpPr>
        <p:spPr bwMode="auto">
          <a:xfrm>
            <a:off x="7599363" y="6583363"/>
            <a:ext cx="1544637" cy="274637"/>
          </a:xfrm>
          <a:prstGeom prst="rect">
            <a:avLst/>
          </a:prstGeom>
          <a:noFill/>
          <a:ln w="12700">
            <a:noFill/>
            <a:miter lim="800000"/>
            <a:headEnd type="none" w="sm" len="sm"/>
            <a:tailEnd type="none" w="sm" len="sm"/>
          </a:ln>
        </p:spPr>
        <p:txBody>
          <a:bodyPr wrap="none">
            <a:spAutoFit/>
          </a:bodyPr>
          <a:lstStyle/>
          <a:p>
            <a:r>
              <a:rPr lang="en-US" sz="1200">
                <a:solidFill>
                  <a:schemeClr val="bg1"/>
                </a:solidFill>
              </a:rPr>
              <a:t>Slide by Terry Davis</a:t>
            </a:r>
          </a:p>
        </p:txBody>
      </p:sp>
      <p:sp>
        <p:nvSpPr>
          <p:cNvPr id="7" name="Slide Number Placeholder 6"/>
          <p:cNvSpPr>
            <a:spLocks noGrp="1"/>
          </p:cNvSpPr>
          <p:nvPr>
            <p:ph type="sldNum" sz="quarter" idx="12"/>
          </p:nvPr>
        </p:nvSpPr>
        <p:spPr/>
        <p:txBody>
          <a:bodyPr/>
          <a:lstStyle/>
          <a:p>
            <a:fld id="{A1015258-8472-43B6-B923-1ADA1B098004}" type="slidenum">
              <a:rPr lang="en-US" smtClean="0"/>
              <a:pPr/>
              <a:t>22</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304800" y="381000"/>
            <a:ext cx="8610600" cy="1311275"/>
          </a:xfrm>
          <a:prstGeom prst="rect">
            <a:avLst/>
          </a:prstGeom>
          <a:noFill/>
          <a:ln w="9525">
            <a:noFill/>
            <a:miter lim="800000"/>
            <a:headEnd/>
            <a:tailEnd/>
          </a:ln>
        </p:spPr>
        <p:txBody>
          <a:bodyPr>
            <a:spAutoFit/>
          </a:bodyPr>
          <a:lstStyle/>
          <a:p>
            <a:pPr algn="ctr"/>
            <a:r>
              <a:rPr lang="en-US" sz="4000" dirty="0">
                <a:solidFill>
                  <a:srgbClr val="FF0000"/>
                </a:solidFill>
              </a:rPr>
              <a:t>More Complex Message Limited Comprehension</a:t>
            </a:r>
          </a:p>
        </p:txBody>
      </p:sp>
      <p:sp>
        <p:nvSpPr>
          <p:cNvPr id="46083" name="Text Box 3"/>
          <p:cNvSpPr txBox="1">
            <a:spLocks noChangeArrowheads="1"/>
          </p:cNvSpPr>
          <p:nvPr/>
        </p:nvSpPr>
        <p:spPr bwMode="auto">
          <a:xfrm>
            <a:off x="6477000" y="2971800"/>
            <a:ext cx="1676400" cy="858248"/>
          </a:xfrm>
          <a:prstGeom prst="rect">
            <a:avLst/>
          </a:prstGeom>
          <a:noFill/>
          <a:ln w="9525">
            <a:noFill/>
            <a:miter lim="800000"/>
            <a:headEnd/>
            <a:tailEnd/>
          </a:ln>
        </p:spPr>
        <p:txBody>
          <a:bodyPr>
            <a:spAutoFit/>
          </a:bodyPr>
          <a:lstStyle/>
          <a:p>
            <a:pPr algn="ctr">
              <a:lnSpc>
                <a:spcPct val="155000"/>
              </a:lnSpc>
              <a:spcBef>
                <a:spcPct val="50000"/>
              </a:spcBef>
            </a:pPr>
            <a:r>
              <a:rPr lang="en-US" sz="3600" dirty="0">
                <a:solidFill>
                  <a:srgbClr val="FF0000"/>
                </a:solidFill>
              </a:rPr>
              <a:t>59%</a:t>
            </a:r>
          </a:p>
        </p:txBody>
      </p:sp>
      <p:sp>
        <p:nvSpPr>
          <p:cNvPr id="36868" name="Text Box 4"/>
          <p:cNvSpPr txBox="1">
            <a:spLocks noChangeArrowheads="1"/>
          </p:cNvSpPr>
          <p:nvPr/>
        </p:nvSpPr>
        <p:spPr bwMode="auto">
          <a:xfrm>
            <a:off x="5867400" y="5181600"/>
            <a:ext cx="2590800" cy="457200"/>
          </a:xfrm>
          <a:prstGeom prst="rect">
            <a:avLst/>
          </a:prstGeom>
          <a:noFill/>
          <a:ln w="9525">
            <a:noFill/>
            <a:miter lim="800000"/>
            <a:headEnd/>
            <a:tailEnd/>
          </a:ln>
        </p:spPr>
        <p:txBody>
          <a:bodyPr>
            <a:spAutoFit/>
          </a:bodyPr>
          <a:lstStyle/>
          <a:p>
            <a:pPr algn="ctr">
              <a:spcBef>
                <a:spcPct val="50000"/>
              </a:spcBef>
            </a:pPr>
            <a:endParaRPr lang="en-US">
              <a:solidFill>
                <a:srgbClr val="073471"/>
              </a:solidFill>
            </a:endParaRPr>
          </a:p>
        </p:txBody>
      </p:sp>
      <p:pic>
        <p:nvPicPr>
          <p:cNvPr id="36869" name="Picture 5" descr="Water"/>
          <p:cNvPicPr>
            <a:picLocks noChangeAspect="1" noChangeArrowheads="1"/>
          </p:cNvPicPr>
          <p:nvPr/>
        </p:nvPicPr>
        <p:blipFill>
          <a:blip r:embed="rId3" cstate="print"/>
          <a:srcRect/>
          <a:stretch>
            <a:fillRect/>
          </a:stretch>
        </p:blipFill>
        <p:spPr bwMode="auto">
          <a:xfrm>
            <a:off x="2209800" y="2819400"/>
            <a:ext cx="4419600" cy="1446213"/>
          </a:xfrm>
          <a:prstGeom prst="rect">
            <a:avLst/>
          </a:prstGeom>
          <a:noFill/>
          <a:ln w="9525">
            <a:noFill/>
            <a:miter lim="800000"/>
            <a:headEnd/>
            <a:tailEnd/>
          </a:ln>
        </p:spPr>
      </p:pic>
      <p:sp>
        <p:nvSpPr>
          <p:cNvPr id="36870" name="Text Box 6"/>
          <p:cNvSpPr txBox="1">
            <a:spLocks noChangeArrowheads="1"/>
          </p:cNvSpPr>
          <p:nvPr/>
        </p:nvSpPr>
        <p:spPr bwMode="auto">
          <a:xfrm>
            <a:off x="3200400" y="4495800"/>
            <a:ext cx="2590800" cy="369332"/>
          </a:xfrm>
          <a:prstGeom prst="rect">
            <a:avLst/>
          </a:prstGeom>
          <a:noFill/>
          <a:ln w="9525">
            <a:noFill/>
            <a:miter lim="800000"/>
            <a:headEnd/>
            <a:tailEnd/>
          </a:ln>
        </p:spPr>
        <p:txBody>
          <a:bodyPr>
            <a:spAutoFit/>
          </a:bodyPr>
          <a:lstStyle/>
          <a:p>
            <a:pPr algn="ctr">
              <a:spcBef>
                <a:spcPct val="50000"/>
              </a:spcBef>
            </a:pPr>
            <a:r>
              <a:rPr lang="en-US" dirty="0">
                <a:solidFill>
                  <a:schemeClr val="bg1"/>
                </a:solidFill>
              </a:rPr>
              <a:t>(</a:t>
            </a:r>
            <a:r>
              <a:rPr lang="en-US" dirty="0"/>
              <a:t>10</a:t>
            </a:r>
            <a:r>
              <a:rPr lang="en-US" baseline="30000" dirty="0"/>
              <a:t>th</a:t>
            </a:r>
            <a:r>
              <a:rPr lang="en-US" dirty="0"/>
              <a:t>-12</a:t>
            </a:r>
            <a:r>
              <a:rPr lang="en-US" baseline="30000" dirty="0"/>
              <a:t>th</a:t>
            </a:r>
            <a:r>
              <a:rPr lang="en-US" dirty="0"/>
              <a:t> grade</a:t>
            </a:r>
            <a:r>
              <a:rPr lang="en-US" dirty="0" smtClean="0"/>
              <a:t>.</a:t>
            </a:r>
            <a:endParaRPr lang="en-US" dirty="0"/>
          </a:p>
        </p:txBody>
      </p:sp>
      <p:sp>
        <p:nvSpPr>
          <p:cNvPr id="36871" name="Text Box 9"/>
          <p:cNvSpPr txBox="1">
            <a:spLocks noChangeArrowheads="1"/>
          </p:cNvSpPr>
          <p:nvPr/>
        </p:nvSpPr>
        <p:spPr bwMode="auto">
          <a:xfrm>
            <a:off x="7599363" y="6583363"/>
            <a:ext cx="1544637" cy="274637"/>
          </a:xfrm>
          <a:prstGeom prst="rect">
            <a:avLst/>
          </a:prstGeom>
          <a:noFill/>
          <a:ln w="12700">
            <a:noFill/>
            <a:miter lim="800000"/>
            <a:headEnd type="none" w="sm" len="sm"/>
            <a:tailEnd type="none" w="sm" len="sm"/>
          </a:ln>
        </p:spPr>
        <p:txBody>
          <a:bodyPr wrap="none">
            <a:spAutoFit/>
          </a:bodyPr>
          <a:lstStyle/>
          <a:p>
            <a:r>
              <a:rPr lang="en-US" sz="1200">
                <a:solidFill>
                  <a:schemeClr val="bg1"/>
                </a:solidFill>
              </a:rPr>
              <a:t>Slide by Terry Davis</a:t>
            </a:r>
          </a:p>
        </p:txBody>
      </p:sp>
      <p:sp>
        <p:nvSpPr>
          <p:cNvPr id="8" name="Slide Number Placeholder 7"/>
          <p:cNvSpPr>
            <a:spLocks noGrp="1"/>
          </p:cNvSpPr>
          <p:nvPr>
            <p:ph type="sldNum" sz="quarter" idx="12"/>
          </p:nvPr>
        </p:nvSpPr>
        <p:spPr/>
        <p:txBody>
          <a:bodyPr/>
          <a:lstStyle/>
          <a:p>
            <a:fld id="{A1015258-8472-43B6-B923-1ADA1B098004}" type="slidenum">
              <a:rPr lang="en-US" smtClean="0"/>
              <a:pPr/>
              <a:t>23</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304800" y="457200"/>
            <a:ext cx="8686800" cy="1311275"/>
          </a:xfrm>
          <a:prstGeom prst="rect">
            <a:avLst/>
          </a:prstGeom>
          <a:noFill/>
          <a:ln w="9525">
            <a:noFill/>
            <a:miter lim="800000"/>
            <a:headEnd/>
            <a:tailEnd/>
          </a:ln>
        </p:spPr>
        <p:txBody>
          <a:bodyPr>
            <a:spAutoFit/>
          </a:bodyPr>
          <a:lstStyle/>
          <a:p>
            <a:pPr algn="ctr"/>
            <a:r>
              <a:rPr lang="en-US" sz="4000" dirty="0">
                <a:solidFill>
                  <a:srgbClr val="FF0000"/>
                </a:solidFill>
              </a:rPr>
              <a:t>Unfamiliar Multi-step Instructions Rarely Understood</a:t>
            </a:r>
          </a:p>
        </p:txBody>
      </p:sp>
      <p:sp>
        <p:nvSpPr>
          <p:cNvPr id="47107" name="Text Box 3"/>
          <p:cNvSpPr txBox="1">
            <a:spLocks noChangeArrowheads="1"/>
          </p:cNvSpPr>
          <p:nvPr/>
        </p:nvSpPr>
        <p:spPr bwMode="auto">
          <a:xfrm>
            <a:off x="7086600" y="2971800"/>
            <a:ext cx="1066800" cy="712824"/>
          </a:xfrm>
          <a:prstGeom prst="rect">
            <a:avLst/>
          </a:prstGeom>
          <a:noFill/>
          <a:ln w="9525">
            <a:noFill/>
            <a:miter lim="800000"/>
            <a:headEnd/>
            <a:tailEnd/>
          </a:ln>
        </p:spPr>
        <p:txBody>
          <a:bodyPr>
            <a:spAutoFit/>
          </a:bodyPr>
          <a:lstStyle/>
          <a:p>
            <a:pPr>
              <a:lnSpc>
                <a:spcPct val="120000"/>
              </a:lnSpc>
              <a:spcBef>
                <a:spcPct val="50000"/>
              </a:spcBef>
            </a:pPr>
            <a:r>
              <a:rPr lang="en-US" sz="3600" dirty="0">
                <a:solidFill>
                  <a:srgbClr val="FF0000"/>
                </a:solidFill>
              </a:rPr>
              <a:t>8%</a:t>
            </a:r>
          </a:p>
        </p:txBody>
      </p:sp>
      <p:pic>
        <p:nvPicPr>
          <p:cNvPr id="37892" name="Picture 4" descr="antacids_iron_dairy"/>
          <p:cNvPicPr>
            <a:picLocks noChangeAspect="1" noChangeArrowheads="1"/>
          </p:cNvPicPr>
          <p:nvPr/>
        </p:nvPicPr>
        <p:blipFill>
          <a:blip r:embed="rId3" cstate="print"/>
          <a:srcRect/>
          <a:stretch>
            <a:fillRect/>
          </a:stretch>
        </p:blipFill>
        <p:spPr bwMode="auto">
          <a:xfrm>
            <a:off x="1981200" y="2590800"/>
            <a:ext cx="4724400" cy="1704975"/>
          </a:xfrm>
          <a:prstGeom prst="rect">
            <a:avLst/>
          </a:prstGeom>
          <a:noFill/>
          <a:ln w="9525">
            <a:noFill/>
            <a:miter lim="800000"/>
            <a:headEnd/>
            <a:tailEnd/>
          </a:ln>
        </p:spPr>
      </p:pic>
      <p:sp>
        <p:nvSpPr>
          <p:cNvPr id="37893" name="Text Box 5"/>
          <p:cNvSpPr txBox="1">
            <a:spLocks noChangeArrowheads="1"/>
          </p:cNvSpPr>
          <p:nvPr/>
        </p:nvSpPr>
        <p:spPr bwMode="auto">
          <a:xfrm>
            <a:off x="2819400" y="4495800"/>
            <a:ext cx="3276600" cy="369332"/>
          </a:xfrm>
          <a:prstGeom prst="rect">
            <a:avLst/>
          </a:prstGeom>
          <a:noFill/>
          <a:ln w="9525">
            <a:noFill/>
            <a:miter lim="800000"/>
            <a:headEnd/>
            <a:tailEnd/>
          </a:ln>
        </p:spPr>
        <p:txBody>
          <a:bodyPr>
            <a:spAutoFit/>
          </a:bodyPr>
          <a:lstStyle/>
          <a:p>
            <a:pPr algn="ctr">
              <a:spcBef>
                <a:spcPct val="50000"/>
              </a:spcBef>
            </a:pPr>
            <a:r>
              <a:rPr lang="en-US" dirty="0">
                <a:solidFill>
                  <a:schemeClr val="bg1"/>
                </a:solidFill>
              </a:rPr>
              <a:t>(</a:t>
            </a:r>
            <a:r>
              <a:rPr lang="en-US" dirty="0"/>
              <a:t>12</a:t>
            </a:r>
            <a:r>
              <a:rPr lang="en-US" baseline="30000" dirty="0"/>
              <a:t>th</a:t>
            </a:r>
            <a:r>
              <a:rPr lang="en-US" dirty="0"/>
              <a:t>-13</a:t>
            </a:r>
            <a:r>
              <a:rPr lang="en-US" baseline="30000" dirty="0"/>
              <a:t>th</a:t>
            </a:r>
            <a:r>
              <a:rPr lang="en-US" dirty="0">
                <a:solidFill>
                  <a:schemeClr val="bg1"/>
                </a:solidFill>
              </a:rPr>
              <a:t> </a:t>
            </a:r>
            <a:r>
              <a:rPr lang="en-US" dirty="0"/>
              <a:t>grade</a:t>
            </a:r>
            <a:r>
              <a:rPr lang="en-US" dirty="0">
                <a:solidFill>
                  <a:schemeClr val="bg1"/>
                </a:solidFill>
              </a:rPr>
              <a:t>)</a:t>
            </a:r>
          </a:p>
        </p:txBody>
      </p:sp>
      <p:sp>
        <p:nvSpPr>
          <p:cNvPr id="37894" name="Text Box 8"/>
          <p:cNvSpPr txBox="1">
            <a:spLocks noChangeArrowheads="1"/>
          </p:cNvSpPr>
          <p:nvPr/>
        </p:nvSpPr>
        <p:spPr bwMode="auto">
          <a:xfrm>
            <a:off x="7599363" y="6583363"/>
            <a:ext cx="1544637" cy="274637"/>
          </a:xfrm>
          <a:prstGeom prst="rect">
            <a:avLst/>
          </a:prstGeom>
          <a:noFill/>
          <a:ln w="12700">
            <a:noFill/>
            <a:miter lim="800000"/>
            <a:headEnd type="none" w="sm" len="sm"/>
            <a:tailEnd type="none" w="sm" len="sm"/>
          </a:ln>
        </p:spPr>
        <p:txBody>
          <a:bodyPr wrap="none">
            <a:spAutoFit/>
          </a:bodyPr>
          <a:lstStyle/>
          <a:p>
            <a:r>
              <a:rPr lang="en-US" sz="1200">
                <a:solidFill>
                  <a:schemeClr val="bg1"/>
                </a:solidFill>
              </a:rPr>
              <a:t>Slide by Terry Davis</a:t>
            </a:r>
          </a:p>
        </p:txBody>
      </p:sp>
      <p:sp>
        <p:nvSpPr>
          <p:cNvPr id="7" name="Slide Number Placeholder 6"/>
          <p:cNvSpPr>
            <a:spLocks noGrp="1"/>
          </p:cNvSpPr>
          <p:nvPr>
            <p:ph type="sldNum" sz="quarter" idx="12"/>
          </p:nvPr>
        </p:nvSpPr>
        <p:spPr/>
        <p:txBody>
          <a:bodyPr/>
          <a:lstStyle/>
          <a:p>
            <a:fld id="{A1015258-8472-43B6-B923-1ADA1B098004}" type="slidenum">
              <a:rPr lang="en-US" smtClean="0"/>
              <a:pPr/>
              <a:t>24</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0" y="0"/>
            <a:ext cx="8686800" cy="1311275"/>
          </a:xfrm>
          <a:prstGeom prst="rect">
            <a:avLst/>
          </a:prstGeom>
          <a:noFill/>
          <a:ln w="9525">
            <a:noFill/>
            <a:miter lim="800000"/>
            <a:headEnd/>
            <a:tailEnd/>
          </a:ln>
        </p:spPr>
        <p:txBody>
          <a:bodyPr>
            <a:spAutoFit/>
          </a:bodyPr>
          <a:lstStyle/>
          <a:p>
            <a:pPr algn="ctr">
              <a:spcBef>
                <a:spcPct val="50000"/>
              </a:spcBef>
            </a:pPr>
            <a:r>
              <a:rPr lang="en-US" sz="4000" dirty="0"/>
              <a:t>Comprehension Increased with           Patient Literacy Level</a:t>
            </a:r>
          </a:p>
        </p:txBody>
      </p:sp>
      <p:sp>
        <p:nvSpPr>
          <p:cNvPr id="38915" name="Text Box 3"/>
          <p:cNvSpPr txBox="1">
            <a:spLocks noChangeArrowheads="1"/>
          </p:cNvSpPr>
          <p:nvPr/>
        </p:nvSpPr>
        <p:spPr bwMode="auto">
          <a:xfrm>
            <a:off x="291872" y="5015873"/>
            <a:ext cx="8229600" cy="973138"/>
          </a:xfrm>
          <a:prstGeom prst="rect">
            <a:avLst/>
          </a:prstGeom>
          <a:noFill/>
          <a:ln w="9525">
            <a:noFill/>
            <a:miter lim="800000"/>
            <a:headEnd/>
            <a:tailEnd/>
          </a:ln>
        </p:spPr>
        <p:txBody>
          <a:bodyPr>
            <a:spAutoFit/>
          </a:bodyPr>
          <a:lstStyle/>
          <a:p>
            <a:pPr>
              <a:lnSpc>
                <a:spcPct val="90000"/>
              </a:lnSpc>
              <a:spcBef>
                <a:spcPct val="50000"/>
              </a:spcBef>
            </a:pPr>
            <a:r>
              <a:rPr lang="en-US" b="1" dirty="0"/>
              <a:t>In multivariate analysis only </a:t>
            </a:r>
            <a:r>
              <a:rPr lang="en-US" b="1" dirty="0">
                <a:solidFill>
                  <a:srgbClr val="00B050"/>
                </a:solidFill>
              </a:rPr>
              <a:t>literacy and age </a:t>
            </a:r>
            <a:r>
              <a:rPr lang="en-US" b="1" dirty="0"/>
              <a:t>predicted comprehension.</a:t>
            </a:r>
          </a:p>
          <a:p>
            <a:pPr>
              <a:lnSpc>
                <a:spcPct val="90000"/>
              </a:lnSpc>
              <a:spcBef>
                <a:spcPct val="50000"/>
              </a:spcBef>
            </a:pPr>
            <a:r>
              <a:rPr lang="en-US" dirty="0"/>
              <a:t>Patients with low literacy (&lt; 6th gd.) 3x more likely to incorrectly interpret warning labels.</a:t>
            </a:r>
          </a:p>
        </p:txBody>
      </p:sp>
      <p:sp>
        <p:nvSpPr>
          <p:cNvPr id="38916" name="Text Box 4"/>
          <p:cNvSpPr txBox="1">
            <a:spLocks noChangeArrowheads="1"/>
          </p:cNvSpPr>
          <p:nvPr/>
        </p:nvSpPr>
        <p:spPr bwMode="auto">
          <a:xfrm>
            <a:off x="2819400" y="1250907"/>
            <a:ext cx="5257800" cy="3265509"/>
          </a:xfrm>
          <a:prstGeom prst="rect">
            <a:avLst/>
          </a:prstGeom>
          <a:noFill/>
          <a:ln w="9525">
            <a:noFill/>
            <a:miter lim="800000"/>
            <a:headEnd/>
            <a:tailEnd/>
          </a:ln>
        </p:spPr>
        <p:txBody>
          <a:bodyPr>
            <a:spAutoFit/>
          </a:bodyPr>
          <a:lstStyle/>
          <a:p>
            <a:pPr>
              <a:lnSpc>
                <a:spcPct val="160000"/>
              </a:lnSpc>
              <a:spcBef>
                <a:spcPct val="50000"/>
              </a:spcBef>
            </a:pPr>
            <a:r>
              <a:rPr lang="en-US" sz="2200" u="sng" dirty="0">
                <a:solidFill>
                  <a:srgbClr val="FF0000"/>
                </a:solidFill>
              </a:rPr>
              <a:t>&lt;6</a:t>
            </a:r>
            <a:r>
              <a:rPr lang="en-US" sz="2200" dirty="0">
                <a:solidFill>
                  <a:srgbClr val="FF0000"/>
                </a:solidFill>
              </a:rPr>
              <a:t>		</a:t>
            </a:r>
            <a:r>
              <a:rPr lang="en-US" sz="2200" u="sng" dirty="0">
                <a:solidFill>
                  <a:srgbClr val="FF0000"/>
                </a:solidFill>
              </a:rPr>
              <a:t>7-8</a:t>
            </a:r>
            <a:r>
              <a:rPr lang="en-US" sz="2200" dirty="0">
                <a:solidFill>
                  <a:srgbClr val="FF0000"/>
                </a:solidFill>
              </a:rPr>
              <a:t>		</a:t>
            </a:r>
            <a:r>
              <a:rPr lang="en-US" sz="2200" u="sng" dirty="0">
                <a:solidFill>
                  <a:srgbClr val="FF0000"/>
                </a:solidFill>
              </a:rPr>
              <a:t>&gt;9</a:t>
            </a:r>
            <a:endParaRPr lang="en-US" sz="2200" dirty="0">
              <a:solidFill>
                <a:srgbClr val="FF0000"/>
              </a:solidFill>
            </a:endParaRPr>
          </a:p>
          <a:p>
            <a:pPr>
              <a:lnSpc>
                <a:spcPct val="140000"/>
              </a:lnSpc>
              <a:spcBef>
                <a:spcPct val="50000"/>
              </a:spcBef>
            </a:pPr>
            <a:r>
              <a:rPr lang="en-US" dirty="0">
                <a:solidFill>
                  <a:srgbClr val="FF0000"/>
                </a:solidFill>
              </a:rPr>
              <a:t>79%		86%		88% </a:t>
            </a:r>
            <a:r>
              <a:rPr lang="en-US" baseline="30000" dirty="0">
                <a:solidFill>
                  <a:srgbClr val="FF0000"/>
                </a:solidFill>
                <a:cs typeface="Times New Roman" pitchFamily="18" charset="0"/>
              </a:rPr>
              <a:t>†</a:t>
            </a:r>
            <a:endParaRPr lang="en-US" baseline="30000" dirty="0">
              <a:solidFill>
                <a:srgbClr val="FF0000"/>
              </a:solidFill>
            </a:endParaRPr>
          </a:p>
          <a:p>
            <a:pPr>
              <a:lnSpc>
                <a:spcPct val="140000"/>
              </a:lnSpc>
              <a:spcBef>
                <a:spcPct val="50000"/>
              </a:spcBef>
            </a:pPr>
            <a:r>
              <a:rPr lang="en-US" dirty="0">
                <a:solidFill>
                  <a:srgbClr val="FF0000"/>
                </a:solidFill>
              </a:rPr>
              <a:t>35%		66%		78% *</a:t>
            </a:r>
          </a:p>
          <a:p>
            <a:pPr>
              <a:lnSpc>
                <a:spcPct val="140000"/>
              </a:lnSpc>
              <a:spcBef>
                <a:spcPct val="50000"/>
              </a:spcBef>
            </a:pPr>
            <a:r>
              <a:rPr lang="en-US" dirty="0">
                <a:solidFill>
                  <a:srgbClr val="FF0000"/>
                </a:solidFill>
              </a:rPr>
              <a:t>8%		64%		82% *</a:t>
            </a:r>
          </a:p>
          <a:p>
            <a:pPr>
              <a:lnSpc>
                <a:spcPct val="140000"/>
              </a:lnSpc>
              <a:spcBef>
                <a:spcPct val="50000"/>
              </a:spcBef>
            </a:pPr>
            <a:r>
              <a:rPr lang="en-US" dirty="0">
                <a:solidFill>
                  <a:srgbClr val="FF0000"/>
                </a:solidFill>
              </a:rPr>
              <a:t>8%		18%		23% *</a:t>
            </a:r>
          </a:p>
          <a:p>
            <a:pPr>
              <a:lnSpc>
                <a:spcPct val="140000"/>
              </a:lnSpc>
              <a:spcBef>
                <a:spcPct val="50000"/>
              </a:spcBef>
            </a:pPr>
            <a:r>
              <a:rPr lang="en-US" dirty="0">
                <a:solidFill>
                  <a:srgbClr val="FF0000"/>
                </a:solidFill>
              </a:rPr>
              <a:t>0%		6%		15% *</a:t>
            </a:r>
          </a:p>
        </p:txBody>
      </p:sp>
      <p:sp>
        <p:nvSpPr>
          <p:cNvPr id="38917" name="Text Box 5"/>
          <p:cNvSpPr txBox="1">
            <a:spLocks noChangeArrowheads="1"/>
          </p:cNvSpPr>
          <p:nvPr/>
        </p:nvSpPr>
        <p:spPr bwMode="auto">
          <a:xfrm>
            <a:off x="7010400" y="838200"/>
            <a:ext cx="2286000" cy="646331"/>
          </a:xfrm>
          <a:prstGeom prst="rect">
            <a:avLst/>
          </a:prstGeom>
          <a:noFill/>
          <a:ln w="9525">
            <a:noFill/>
            <a:miter lim="800000"/>
            <a:headEnd/>
            <a:tailEnd/>
          </a:ln>
        </p:spPr>
        <p:txBody>
          <a:bodyPr>
            <a:spAutoFit/>
          </a:bodyPr>
          <a:lstStyle/>
          <a:p>
            <a:pPr>
              <a:spcBef>
                <a:spcPct val="50000"/>
              </a:spcBef>
            </a:pPr>
            <a:r>
              <a:rPr lang="en-US" dirty="0">
                <a:solidFill>
                  <a:srgbClr val="FF0000"/>
                </a:solidFill>
              </a:rPr>
              <a:t>* p&lt;.0001, </a:t>
            </a:r>
            <a:r>
              <a:rPr lang="en-US" baseline="30000" dirty="0">
                <a:solidFill>
                  <a:srgbClr val="FF0000"/>
                </a:solidFill>
                <a:cs typeface="Times New Roman" pitchFamily="18" charset="0"/>
              </a:rPr>
              <a:t>†</a:t>
            </a:r>
            <a:r>
              <a:rPr lang="en-US" baseline="30000" dirty="0">
                <a:solidFill>
                  <a:srgbClr val="FF0000"/>
                </a:solidFill>
              </a:rPr>
              <a:t> </a:t>
            </a:r>
            <a:r>
              <a:rPr lang="en-US" dirty="0">
                <a:solidFill>
                  <a:srgbClr val="FF0000"/>
                </a:solidFill>
              </a:rPr>
              <a:t>p&lt;.05</a:t>
            </a:r>
          </a:p>
        </p:txBody>
      </p:sp>
      <p:pic>
        <p:nvPicPr>
          <p:cNvPr id="38918" name="Picture 6" descr="Refrigerate"/>
          <p:cNvPicPr>
            <a:picLocks noChangeAspect="1" noChangeArrowheads="1"/>
          </p:cNvPicPr>
          <p:nvPr/>
        </p:nvPicPr>
        <p:blipFill>
          <a:blip r:embed="rId3" cstate="print"/>
          <a:srcRect/>
          <a:stretch>
            <a:fillRect/>
          </a:stretch>
        </p:blipFill>
        <p:spPr bwMode="auto">
          <a:xfrm>
            <a:off x="762000" y="3657600"/>
            <a:ext cx="1828800" cy="436563"/>
          </a:xfrm>
          <a:prstGeom prst="rect">
            <a:avLst/>
          </a:prstGeom>
          <a:noFill/>
          <a:ln w="9525">
            <a:noFill/>
            <a:miter lim="800000"/>
            <a:headEnd/>
            <a:tailEnd/>
          </a:ln>
        </p:spPr>
      </p:pic>
      <p:pic>
        <p:nvPicPr>
          <p:cNvPr id="38919" name="Picture 7" descr="antacids_iron_dairy"/>
          <p:cNvPicPr>
            <a:picLocks noChangeAspect="1" noChangeArrowheads="1"/>
          </p:cNvPicPr>
          <p:nvPr/>
        </p:nvPicPr>
        <p:blipFill>
          <a:blip r:embed="rId4" cstate="print"/>
          <a:srcRect/>
          <a:stretch>
            <a:fillRect/>
          </a:stretch>
        </p:blipFill>
        <p:spPr bwMode="auto">
          <a:xfrm>
            <a:off x="685800" y="4267200"/>
            <a:ext cx="1828800" cy="436563"/>
          </a:xfrm>
          <a:prstGeom prst="rect">
            <a:avLst/>
          </a:prstGeom>
          <a:noFill/>
          <a:ln w="9525">
            <a:noFill/>
            <a:miter lim="800000"/>
            <a:headEnd/>
            <a:tailEnd/>
          </a:ln>
        </p:spPr>
      </p:pic>
      <p:pic>
        <p:nvPicPr>
          <p:cNvPr id="38920" name="Picture 8" descr="external use only"/>
          <p:cNvPicPr>
            <a:picLocks noChangeAspect="1" noChangeArrowheads="1"/>
          </p:cNvPicPr>
          <p:nvPr/>
        </p:nvPicPr>
        <p:blipFill>
          <a:blip r:embed="rId5" cstate="print"/>
          <a:srcRect/>
          <a:stretch>
            <a:fillRect/>
          </a:stretch>
        </p:blipFill>
        <p:spPr bwMode="auto">
          <a:xfrm>
            <a:off x="762000" y="3048000"/>
            <a:ext cx="1828800" cy="438150"/>
          </a:xfrm>
          <a:prstGeom prst="rect">
            <a:avLst/>
          </a:prstGeom>
          <a:noFill/>
          <a:ln w="9525">
            <a:noFill/>
            <a:miter lim="800000"/>
            <a:headEnd/>
            <a:tailEnd/>
          </a:ln>
        </p:spPr>
      </p:pic>
      <p:pic>
        <p:nvPicPr>
          <p:cNvPr id="38921" name="Picture 9" descr="Swallow whole"/>
          <p:cNvPicPr>
            <a:picLocks noChangeAspect="1" noChangeArrowheads="1"/>
          </p:cNvPicPr>
          <p:nvPr/>
        </p:nvPicPr>
        <p:blipFill>
          <a:blip r:embed="rId6" cstate="print"/>
          <a:srcRect/>
          <a:stretch>
            <a:fillRect/>
          </a:stretch>
        </p:blipFill>
        <p:spPr bwMode="auto">
          <a:xfrm>
            <a:off x="762000" y="2438400"/>
            <a:ext cx="1828800" cy="438150"/>
          </a:xfrm>
          <a:prstGeom prst="rect">
            <a:avLst/>
          </a:prstGeom>
          <a:noFill/>
          <a:ln w="9525">
            <a:noFill/>
            <a:miter lim="800000"/>
            <a:headEnd/>
            <a:tailEnd/>
          </a:ln>
        </p:spPr>
      </p:pic>
      <p:pic>
        <p:nvPicPr>
          <p:cNvPr id="38922" name="Picture 10" descr="take with food"/>
          <p:cNvPicPr>
            <a:picLocks noChangeAspect="1" noChangeArrowheads="1"/>
          </p:cNvPicPr>
          <p:nvPr/>
        </p:nvPicPr>
        <p:blipFill>
          <a:blip r:embed="rId7" cstate="print"/>
          <a:srcRect/>
          <a:stretch>
            <a:fillRect/>
          </a:stretch>
        </p:blipFill>
        <p:spPr bwMode="auto">
          <a:xfrm>
            <a:off x="762000" y="1828800"/>
            <a:ext cx="1828800" cy="438150"/>
          </a:xfrm>
          <a:prstGeom prst="rect">
            <a:avLst/>
          </a:prstGeom>
          <a:noFill/>
          <a:ln w="9525">
            <a:solidFill>
              <a:schemeClr val="tx1"/>
            </a:solidFill>
            <a:miter lim="800000"/>
            <a:headEnd/>
            <a:tailEnd/>
          </a:ln>
        </p:spPr>
      </p:pic>
      <p:sp>
        <p:nvSpPr>
          <p:cNvPr id="38923" name="Rectangle 13"/>
          <p:cNvSpPr>
            <a:spLocks noChangeArrowheads="1"/>
          </p:cNvSpPr>
          <p:nvPr/>
        </p:nvSpPr>
        <p:spPr bwMode="auto">
          <a:xfrm>
            <a:off x="6096000" y="6248400"/>
            <a:ext cx="2425472" cy="276999"/>
          </a:xfrm>
          <a:prstGeom prst="rect">
            <a:avLst/>
          </a:prstGeom>
          <a:noFill/>
          <a:ln w="12700">
            <a:noFill/>
            <a:miter lim="800000"/>
            <a:headEnd type="none" w="sm" len="sm"/>
            <a:tailEnd type="none" w="sm" len="sm"/>
          </a:ln>
        </p:spPr>
        <p:txBody>
          <a:bodyPr wrap="none">
            <a:spAutoFit/>
          </a:bodyPr>
          <a:lstStyle/>
          <a:p>
            <a:r>
              <a:rPr lang="en-US" sz="1200" dirty="0">
                <a:solidFill>
                  <a:srgbClr val="FF0000"/>
                </a:solidFill>
              </a:rPr>
              <a:t>Davis et al. JGIM 2006; 21:847–851.</a:t>
            </a:r>
          </a:p>
        </p:txBody>
      </p:sp>
      <p:sp>
        <p:nvSpPr>
          <p:cNvPr id="12" name="Slide Number Placeholder 11"/>
          <p:cNvSpPr>
            <a:spLocks noGrp="1"/>
          </p:cNvSpPr>
          <p:nvPr>
            <p:ph type="sldNum" sz="quarter" idx="12"/>
          </p:nvPr>
        </p:nvSpPr>
        <p:spPr/>
        <p:txBody>
          <a:bodyPr/>
          <a:lstStyle/>
          <a:p>
            <a:fld id="{A1015258-8472-43B6-B923-1ADA1B098004}" type="slidenum">
              <a:rPr lang="en-US" smtClean="0"/>
              <a:pPr/>
              <a:t>25</a:t>
            </a:fld>
            <a:endParaRPr lang="en-US"/>
          </a:p>
        </p:txBody>
      </p:sp>
      <p:sp>
        <p:nvSpPr>
          <p:cNvPr id="2" name="TextBox 1"/>
          <p:cNvSpPr txBox="1"/>
          <p:nvPr/>
        </p:nvSpPr>
        <p:spPr>
          <a:xfrm>
            <a:off x="7848600" y="2876550"/>
            <a:ext cx="1447800" cy="923330"/>
          </a:xfrm>
          <a:prstGeom prst="rect">
            <a:avLst/>
          </a:prstGeom>
          <a:noFill/>
        </p:spPr>
        <p:txBody>
          <a:bodyPr wrap="square" rtlCol="0">
            <a:spAutoFit/>
          </a:bodyPr>
          <a:lstStyle/>
          <a:p>
            <a:r>
              <a:rPr lang="en-US" dirty="0" smtClean="0"/>
              <a:t>% with a correct response</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685800" y="1447800"/>
            <a:ext cx="7772400" cy="4419600"/>
          </a:xfrm>
        </p:spPr>
        <p:txBody>
          <a:bodyPr/>
          <a:lstStyle/>
          <a:p>
            <a:pPr eaLnBrk="1" hangingPunct="1"/>
            <a:r>
              <a:rPr lang="en-US" sz="2800" dirty="0" smtClean="0"/>
              <a:t>Rapid Estimate of Adult Literacy in Medicine </a:t>
            </a:r>
            <a:r>
              <a:rPr lang="en-US" sz="2800" dirty="0" smtClean="0">
                <a:solidFill>
                  <a:srgbClr val="00B050"/>
                </a:solidFill>
              </a:rPr>
              <a:t>(REALM)</a:t>
            </a:r>
          </a:p>
          <a:p>
            <a:pPr eaLnBrk="1" hangingPunct="1"/>
            <a:endParaRPr lang="en-US" sz="800" dirty="0" smtClean="0"/>
          </a:p>
          <a:p>
            <a:pPr eaLnBrk="1" hangingPunct="1"/>
            <a:endParaRPr lang="en-US" sz="800" dirty="0" smtClean="0"/>
          </a:p>
          <a:p>
            <a:pPr eaLnBrk="1" hangingPunct="1"/>
            <a:r>
              <a:rPr lang="en-US" sz="2800" dirty="0" smtClean="0"/>
              <a:t>Test of Functional Health Literacy in Adults </a:t>
            </a:r>
            <a:r>
              <a:rPr lang="en-US" sz="2800" dirty="0" smtClean="0">
                <a:solidFill>
                  <a:srgbClr val="00B050"/>
                </a:solidFill>
              </a:rPr>
              <a:t>(TOFHLA)</a:t>
            </a:r>
          </a:p>
          <a:p>
            <a:pPr eaLnBrk="1" hangingPunct="1"/>
            <a:endParaRPr lang="en-US" sz="2800" dirty="0" smtClean="0">
              <a:solidFill>
                <a:srgbClr val="00B050"/>
              </a:solidFill>
            </a:endParaRPr>
          </a:p>
          <a:p>
            <a:pPr eaLnBrk="1" hangingPunct="1"/>
            <a:endParaRPr lang="en-US" sz="800" dirty="0" smtClean="0"/>
          </a:p>
          <a:p>
            <a:pPr eaLnBrk="1" hangingPunct="1"/>
            <a:r>
              <a:rPr lang="en-US" sz="2800" dirty="0" smtClean="0"/>
              <a:t>The Newest Vital Sign </a:t>
            </a:r>
            <a:r>
              <a:rPr lang="en-US" sz="2800" dirty="0" smtClean="0">
                <a:solidFill>
                  <a:srgbClr val="00B050"/>
                </a:solidFill>
              </a:rPr>
              <a:t>(NVS): </a:t>
            </a:r>
          </a:p>
          <a:p>
            <a:pPr lvl="1"/>
            <a:r>
              <a:rPr lang="en-US" sz="2400" dirty="0" smtClean="0"/>
              <a:t>recently developed and tested</a:t>
            </a:r>
          </a:p>
          <a:p>
            <a:pPr eaLnBrk="1" hangingPunct="1"/>
            <a:endParaRPr lang="en-US" sz="2800" dirty="0" smtClean="0"/>
          </a:p>
        </p:txBody>
      </p:sp>
      <p:sp>
        <p:nvSpPr>
          <p:cNvPr id="4" name="Slide Number Placeholder 3"/>
          <p:cNvSpPr>
            <a:spLocks noGrp="1"/>
          </p:cNvSpPr>
          <p:nvPr>
            <p:ph type="sldNum" sz="quarter" idx="12"/>
          </p:nvPr>
        </p:nvSpPr>
        <p:spPr/>
        <p:txBody>
          <a:bodyPr/>
          <a:lstStyle/>
          <a:p>
            <a:fld id="{A1015258-8472-43B6-B923-1ADA1B098004}" type="slidenum">
              <a:rPr lang="en-US" smtClean="0"/>
              <a:pPr/>
              <a:t>26</a:t>
            </a:fld>
            <a:endParaRPr lang="en-US"/>
          </a:p>
        </p:txBody>
      </p:sp>
      <p:sp>
        <p:nvSpPr>
          <p:cNvPr id="8194" name="Rectangle 2"/>
          <p:cNvSpPr>
            <a:spLocks noGrp="1" noChangeArrowheads="1"/>
          </p:cNvSpPr>
          <p:nvPr>
            <p:ph type="title"/>
          </p:nvPr>
        </p:nvSpPr>
        <p:spPr>
          <a:xfrm>
            <a:off x="381000" y="304800"/>
            <a:ext cx="8382000" cy="1143000"/>
          </a:xfrm>
        </p:spPr>
        <p:txBody>
          <a:bodyPr/>
          <a:lstStyle/>
          <a:p>
            <a:pPr eaLnBrk="1" hangingPunct="1"/>
            <a:r>
              <a:rPr lang="en-US" sz="4000" smtClean="0"/>
              <a:t>Common Instruments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685800" y="1371600"/>
            <a:ext cx="7772400" cy="4114800"/>
          </a:xfrm>
        </p:spPr>
        <p:txBody>
          <a:bodyPr>
            <a:normAutofit/>
          </a:bodyPr>
          <a:lstStyle/>
          <a:p>
            <a:pPr eaLnBrk="1" hangingPunct="1"/>
            <a:r>
              <a:rPr lang="en-US" smtClean="0"/>
              <a:t>Word recognition and pronunciation</a:t>
            </a:r>
          </a:p>
          <a:p>
            <a:pPr eaLnBrk="1" hangingPunct="1"/>
            <a:endParaRPr lang="en-US" sz="800" smtClean="0"/>
          </a:p>
          <a:p>
            <a:pPr eaLnBrk="1" hangingPunct="1"/>
            <a:r>
              <a:rPr lang="en-US" smtClean="0"/>
              <a:t>Read aloud a list of 66 medical words</a:t>
            </a:r>
          </a:p>
          <a:p>
            <a:pPr eaLnBrk="1" hangingPunct="1"/>
            <a:endParaRPr lang="en-US" sz="800" smtClean="0"/>
          </a:p>
          <a:p>
            <a:pPr eaLnBrk="1" hangingPunct="1"/>
            <a:r>
              <a:rPr lang="en-US" smtClean="0"/>
              <a:t>Takes 2-3 minutes to administer</a:t>
            </a:r>
          </a:p>
          <a:p>
            <a:pPr eaLnBrk="1" hangingPunct="1"/>
            <a:endParaRPr lang="en-US" sz="800" smtClean="0"/>
          </a:p>
          <a:p>
            <a:pPr eaLnBrk="1" hangingPunct="1"/>
            <a:r>
              <a:rPr lang="en-US" smtClean="0"/>
              <a:t>Highly correlated with other standard tests of reading ability (0.88-0.97)</a:t>
            </a:r>
          </a:p>
          <a:p>
            <a:pPr eaLnBrk="1" hangingPunct="1"/>
            <a:endParaRPr lang="en-US" sz="800" smtClean="0"/>
          </a:p>
          <a:p>
            <a:pPr eaLnBrk="1" hangingPunct="1"/>
            <a:r>
              <a:rPr lang="en-US" smtClean="0"/>
              <a:t>Does not test comprehension</a:t>
            </a:r>
          </a:p>
          <a:p>
            <a:pPr eaLnBrk="1" hangingPunct="1"/>
            <a:endParaRPr lang="en-US" sz="800" smtClean="0"/>
          </a:p>
          <a:p>
            <a:pPr eaLnBrk="1" hangingPunct="1"/>
            <a:r>
              <a:rPr lang="en-US" smtClean="0"/>
              <a:t>Not available in other languages</a:t>
            </a:r>
          </a:p>
        </p:txBody>
      </p:sp>
      <p:sp>
        <p:nvSpPr>
          <p:cNvPr id="4" name="Slide Number Placeholder 3"/>
          <p:cNvSpPr>
            <a:spLocks noGrp="1"/>
          </p:cNvSpPr>
          <p:nvPr>
            <p:ph type="sldNum" sz="quarter" idx="12"/>
          </p:nvPr>
        </p:nvSpPr>
        <p:spPr/>
        <p:txBody>
          <a:bodyPr/>
          <a:lstStyle/>
          <a:p>
            <a:fld id="{A1015258-8472-43B6-B923-1ADA1B098004}" type="slidenum">
              <a:rPr lang="en-US" smtClean="0"/>
              <a:pPr/>
              <a:t>27</a:t>
            </a:fld>
            <a:endParaRPr lang="en-US"/>
          </a:p>
        </p:txBody>
      </p:sp>
      <p:sp>
        <p:nvSpPr>
          <p:cNvPr id="9218" name="Rectangle 2"/>
          <p:cNvSpPr>
            <a:spLocks noGrp="1" noChangeArrowheads="1"/>
          </p:cNvSpPr>
          <p:nvPr>
            <p:ph type="title"/>
          </p:nvPr>
        </p:nvSpPr>
        <p:spPr>
          <a:xfrm>
            <a:off x="685800" y="0"/>
            <a:ext cx="8153400" cy="1143000"/>
          </a:xfrm>
        </p:spPr>
        <p:txBody>
          <a:bodyPr>
            <a:normAutofit fontScale="90000"/>
          </a:bodyPr>
          <a:lstStyle/>
          <a:p>
            <a:r>
              <a:rPr lang="en-US" sz="4000" dirty="0"/>
              <a:t>REALM (Rapid Estimate of Adult Literacy in </a:t>
            </a:r>
            <a:r>
              <a:rPr lang="en-US" sz="4000" dirty="0" smtClean="0"/>
              <a:t>Medicine)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3429000" y="304800"/>
            <a:ext cx="1289050" cy="6134100"/>
          </a:xfrm>
          <a:prstGeom prst="rect">
            <a:avLst/>
          </a:prstGeom>
          <a:noFill/>
          <a:ln w="9525">
            <a:noFill/>
            <a:miter lim="800000"/>
            <a:headEnd/>
            <a:tailEnd/>
          </a:ln>
        </p:spPr>
        <p:txBody>
          <a:bodyPr wrap="none" anchor="ctr">
            <a:spAutoFit/>
          </a:bodyPr>
          <a:lstStyle/>
          <a:p>
            <a:pPr algn="ctr"/>
            <a:r>
              <a:rPr lang="en-US" sz="1800" b="1">
                <a:latin typeface="Arial" charset="0"/>
              </a:rPr>
              <a:t>fat</a:t>
            </a:r>
            <a:endParaRPr lang="en-US" sz="1800">
              <a:latin typeface="Arial" charset="0"/>
            </a:endParaRPr>
          </a:p>
          <a:p>
            <a:pPr algn="ctr"/>
            <a:r>
              <a:rPr lang="en-US" sz="1800" b="1">
                <a:latin typeface="Arial" charset="0"/>
              </a:rPr>
              <a:t>flu</a:t>
            </a:r>
            <a:endParaRPr lang="en-US" sz="1800">
              <a:latin typeface="Arial" charset="0"/>
            </a:endParaRPr>
          </a:p>
          <a:p>
            <a:pPr algn="ctr"/>
            <a:r>
              <a:rPr lang="en-US" sz="1800" b="1">
                <a:latin typeface="Arial" charset="0"/>
              </a:rPr>
              <a:t>pill</a:t>
            </a:r>
            <a:endParaRPr lang="en-US" sz="1800">
              <a:latin typeface="Arial" charset="0"/>
            </a:endParaRPr>
          </a:p>
          <a:p>
            <a:pPr algn="ctr"/>
            <a:r>
              <a:rPr lang="en-US" sz="1800" b="1">
                <a:latin typeface="Arial" charset="0"/>
              </a:rPr>
              <a:t>dose</a:t>
            </a:r>
            <a:endParaRPr lang="en-US" sz="1800">
              <a:latin typeface="Arial" charset="0"/>
            </a:endParaRPr>
          </a:p>
          <a:p>
            <a:pPr algn="ctr"/>
            <a:r>
              <a:rPr lang="en-US" sz="1800" b="1">
                <a:latin typeface="Arial" charset="0"/>
              </a:rPr>
              <a:t>eye</a:t>
            </a:r>
            <a:endParaRPr lang="en-US" sz="1800">
              <a:latin typeface="Arial" charset="0"/>
            </a:endParaRPr>
          </a:p>
          <a:p>
            <a:pPr algn="ctr"/>
            <a:r>
              <a:rPr lang="en-US" sz="1800" b="1">
                <a:latin typeface="Arial" charset="0"/>
              </a:rPr>
              <a:t>stress</a:t>
            </a:r>
            <a:endParaRPr lang="en-US" sz="1800">
              <a:latin typeface="Arial" charset="0"/>
            </a:endParaRPr>
          </a:p>
          <a:p>
            <a:pPr algn="ctr"/>
            <a:r>
              <a:rPr lang="en-US" sz="1800" b="1">
                <a:latin typeface="Arial" charset="0"/>
              </a:rPr>
              <a:t>smear</a:t>
            </a:r>
            <a:endParaRPr lang="en-US" sz="1800">
              <a:latin typeface="Arial" charset="0"/>
            </a:endParaRPr>
          </a:p>
          <a:p>
            <a:pPr algn="ctr"/>
            <a:r>
              <a:rPr lang="en-US" sz="1800" b="1">
                <a:latin typeface="Arial" charset="0"/>
              </a:rPr>
              <a:t>nerves</a:t>
            </a:r>
            <a:endParaRPr lang="en-US" sz="1800">
              <a:latin typeface="Arial" charset="0"/>
            </a:endParaRPr>
          </a:p>
          <a:p>
            <a:pPr algn="ctr"/>
            <a:r>
              <a:rPr lang="en-US" sz="1800" b="1">
                <a:latin typeface="Arial" charset="0"/>
              </a:rPr>
              <a:t>germs</a:t>
            </a:r>
            <a:endParaRPr lang="en-US" sz="1800">
              <a:latin typeface="Arial" charset="0"/>
            </a:endParaRPr>
          </a:p>
          <a:p>
            <a:pPr algn="ctr"/>
            <a:r>
              <a:rPr lang="en-US" sz="1800" b="1">
                <a:latin typeface="Arial" charset="0"/>
              </a:rPr>
              <a:t>meals</a:t>
            </a:r>
            <a:endParaRPr lang="en-US" sz="1800">
              <a:latin typeface="Arial" charset="0"/>
            </a:endParaRPr>
          </a:p>
          <a:p>
            <a:pPr algn="ctr"/>
            <a:r>
              <a:rPr lang="en-US" sz="1800" b="1">
                <a:latin typeface="Arial" charset="0"/>
              </a:rPr>
              <a:t>disease</a:t>
            </a:r>
            <a:endParaRPr lang="en-US" sz="1800">
              <a:latin typeface="Arial" charset="0"/>
            </a:endParaRPr>
          </a:p>
          <a:p>
            <a:pPr algn="ctr"/>
            <a:r>
              <a:rPr lang="en-US" sz="1800" b="1">
                <a:latin typeface="Arial" charset="0"/>
              </a:rPr>
              <a:t>cancer</a:t>
            </a:r>
            <a:endParaRPr lang="en-US" sz="1800">
              <a:latin typeface="Arial" charset="0"/>
            </a:endParaRPr>
          </a:p>
          <a:p>
            <a:pPr algn="ctr"/>
            <a:r>
              <a:rPr lang="en-US" sz="1800" b="1">
                <a:latin typeface="Arial" charset="0"/>
              </a:rPr>
              <a:t>caffeine</a:t>
            </a:r>
            <a:endParaRPr lang="en-US" sz="1800">
              <a:latin typeface="Arial" charset="0"/>
            </a:endParaRPr>
          </a:p>
          <a:p>
            <a:pPr algn="ctr"/>
            <a:r>
              <a:rPr lang="en-US" sz="1800" b="1">
                <a:latin typeface="Arial" charset="0"/>
              </a:rPr>
              <a:t>attack</a:t>
            </a:r>
            <a:endParaRPr lang="en-US" sz="1800">
              <a:latin typeface="Arial" charset="0"/>
            </a:endParaRPr>
          </a:p>
          <a:p>
            <a:pPr algn="ctr"/>
            <a:r>
              <a:rPr lang="en-US" sz="1800" b="1">
                <a:latin typeface="Arial" charset="0"/>
              </a:rPr>
              <a:t>kidney</a:t>
            </a:r>
            <a:endParaRPr lang="en-US" sz="1800">
              <a:latin typeface="Arial" charset="0"/>
            </a:endParaRPr>
          </a:p>
          <a:p>
            <a:pPr algn="ctr"/>
            <a:r>
              <a:rPr lang="en-US" sz="1800" b="1">
                <a:latin typeface="Arial" charset="0"/>
              </a:rPr>
              <a:t>hormones</a:t>
            </a:r>
            <a:endParaRPr lang="en-US" sz="1800">
              <a:latin typeface="Arial" charset="0"/>
            </a:endParaRPr>
          </a:p>
          <a:p>
            <a:pPr algn="ctr"/>
            <a:r>
              <a:rPr lang="en-US" sz="1800" b="1">
                <a:latin typeface="Arial" charset="0"/>
              </a:rPr>
              <a:t>herpes</a:t>
            </a:r>
            <a:endParaRPr lang="en-US" sz="1800">
              <a:latin typeface="Arial" charset="0"/>
            </a:endParaRPr>
          </a:p>
          <a:p>
            <a:pPr algn="ctr"/>
            <a:r>
              <a:rPr lang="en-US" sz="1800" b="1">
                <a:latin typeface="Arial" charset="0"/>
              </a:rPr>
              <a:t>seizure</a:t>
            </a:r>
            <a:endParaRPr lang="en-US" sz="1800">
              <a:latin typeface="Arial" charset="0"/>
            </a:endParaRPr>
          </a:p>
          <a:p>
            <a:pPr algn="ctr"/>
            <a:r>
              <a:rPr lang="en-US" sz="1800" b="1">
                <a:latin typeface="Arial" charset="0"/>
              </a:rPr>
              <a:t>bowel</a:t>
            </a:r>
            <a:endParaRPr lang="en-US" sz="1800">
              <a:latin typeface="Arial" charset="0"/>
            </a:endParaRPr>
          </a:p>
          <a:p>
            <a:pPr algn="ctr"/>
            <a:r>
              <a:rPr lang="en-US" sz="1800" b="1">
                <a:latin typeface="Arial" charset="0"/>
              </a:rPr>
              <a:t>asthma</a:t>
            </a:r>
            <a:endParaRPr lang="en-US" sz="1800">
              <a:latin typeface="Arial" charset="0"/>
            </a:endParaRPr>
          </a:p>
          <a:p>
            <a:pPr algn="ctr"/>
            <a:r>
              <a:rPr lang="en-US" sz="1800" b="1">
                <a:latin typeface="Arial" charset="0"/>
              </a:rPr>
              <a:t>rectal</a:t>
            </a:r>
            <a:endParaRPr lang="en-US" sz="1800">
              <a:latin typeface="Arial" charset="0"/>
            </a:endParaRPr>
          </a:p>
          <a:p>
            <a:pPr algn="ctr"/>
            <a:r>
              <a:rPr lang="en-US" sz="1800" b="1">
                <a:latin typeface="Arial" charset="0"/>
              </a:rPr>
              <a:t>incest</a:t>
            </a:r>
          </a:p>
        </p:txBody>
      </p:sp>
      <p:sp>
        <p:nvSpPr>
          <p:cNvPr id="10243" name="Rectangle 5"/>
          <p:cNvSpPr>
            <a:spLocks noChangeArrowheads="1"/>
          </p:cNvSpPr>
          <p:nvPr/>
        </p:nvSpPr>
        <p:spPr bwMode="auto">
          <a:xfrm>
            <a:off x="5029200" y="304800"/>
            <a:ext cx="1581150" cy="6134100"/>
          </a:xfrm>
          <a:prstGeom prst="rect">
            <a:avLst/>
          </a:prstGeom>
          <a:noFill/>
          <a:ln w="9525">
            <a:noFill/>
            <a:miter lim="800000"/>
            <a:headEnd/>
            <a:tailEnd/>
          </a:ln>
        </p:spPr>
        <p:txBody>
          <a:bodyPr wrap="none" anchor="ctr">
            <a:spAutoFit/>
          </a:bodyPr>
          <a:lstStyle/>
          <a:p>
            <a:pPr algn="ctr"/>
            <a:r>
              <a:rPr lang="en-US" sz="1800" b="1">
                <a:latin typeface="Arial" charset="0"/>
              </a:rPr>
              <a:t>fatigue</a:t>
            </a:r>
            <a:endParaRPr lang="en-US" sz="1800">
              <a:latin typeface="Arial" charset="0"/>
            </a:endParaRPr>
          </a:p>
          <a:p>
            <a:pPr algn="ctr"/>
            <a:r>
              <a:rPr lang="en-US" sz="1800" b="1">
                <a:latin typeface="Arial" charset="0"/>
              </a:rPr>
              <a:t>pelvic</a:t>
            </a:r>
            <a:endParaRPr lang="en-US" sz="1800">
              <a:latin typeface="Arial" charset="0"/>
            </a:endParaRPr>
          </a:p>
          <a:p>
            <a:pPr algn="ctr"/>
            <a:r>
              <a:rPr lang="en-US" sz="1800" b="1">
                <a:latin typeface="Arial" charset="0"/>
              </a:rPr>
              <a:t>jaundice</a:t>
            </a:r>
            <a:endParaRPr lang="en-US" sz="1800">
              <a:latin typeface="Arial" charset="0"/>
            </a:endParaRPr>
          </a:p>
          <a:p>
            <a:pPr algn="ctr"/>
            <a:r>
              <a:rPr lang="en-US" sz="1800" b="1">
                <a:latin typeface="Arial" charset="0"/>
              </a:rPr>
              <a:t>infection</a:t>
            </a:r>
            <a:endParaRPr lang="en-US" sz="1800">
              <a:latin typeface="Arial" charset="0"/>
            </a:endParaRPr>
          </a:p>
          <a:p>
            <a:pPr algn="ctr"/>
            <a:r>
              <a:rPr lang="en-US" sz="1800" b="1">
                <a:latin typeface="Arial" charset="0"/>
              </a:rPr>
              <a:t>exercise</a:t>
            </a:r>
            <a:endParaRPr lang="en-US" sz="1800">
              <a:latin typeface="Arial" charset="0"/>
            </a:endParaRPr>
          </a:p>
          <a:p>
            <a:pPr algn="ctr"/>
            <a:r>
              <a:rPr lang="en-US" sz="1800" b="1">
                <a:latin typeface="Arial" charset="0"/>
              </a:rPr>
              <a:t>behavior</a:t>
            </a:r>
            <a:endParaRPr lang="en-US" sz="1800">
              <a:latin typeface="Arial" charset="0"/>
            </a:endParaRPr>
          </a:p>
          <a:p>
            <a:pPr algn="ctr"/>
            <a:r>
              <a:rPr lang="en-US" sz="1800" b="1">
                <a:latin typeface="Arial" charset="0"/>
              </a:rPr>
              <a:t>prescription</a:t>
            </a:r>
            <a:endParaRPr lang="en-US" sz="1800">
              <a:latin typeface="Arial" charset="0"/>
            </a:endParaRPr>
          </a:p>
          <a:p>
            <a:pPr algn="ctr"/>
            <a:r>
              <a:rPr lang="en-US" sz="1800" b="1">
                <a:latin typeface="Arial" charset="0"/>
              </a:rPr>
              <a:t>notify</a:t>
            </a:r>
            <a:endParaRPr lang="en-US" sz="1800">
              <a:latin typeface="Arial" charset="0"/>
            </a:endParaRPr>
          </a:p>
          <a:p>
            <a:pPr algn="ctr"/>
            <a:r>
              <a:rPr lang="en-US" sz="1800" b="1">
                <a:latin typeface="Arial" charset="0"/>
              </a:rPr>
              <a:t>gallbladder</a:t>
            </a:r>
            <a:endParaRPr lang="en-US" sz="1800">
              <a:latin typeface="Arial" charset="0"/>
            </a:endParaRPr>
          </a:p>
          <a:p>
            <a:pPr algn="ctr"/>
            <a:r>
              <a:rPr lang="en-US" sz="1800" b="1">
                <a:latin typeface="Arial" charset="0"/>
              </a:rPr>
              <a:t>calories</a:t>
            </a:r>
            <a:endParaRPr lang="en-US" sz="1800">
              <a:latin typeface="Arial" charset="0"/>
            </a:endParaRPr>
          </a:p>
          <a:p>
            <a:pPr algn="ctr"/>
            <a:r>
              <a:rPr lang="en-US" sz="1800" b="1">
                <a:latin typeface="Arial" charset="0"/>
              </a:rPr>
              <a:t>depression</a:t>
            </a:r>
            <a:endParaRPr lang="en-US" sz="1800">
              <a:latin typeface="Arial" charset="0"/>
            </a:endParaRPr>
          </a:p>
          <a:p>
            <a:pPr algn="ctr"/>
            <a:r>
              <a:rPr lang="en-US" sz="1800" b="1">
                <a:latin typeface="Arial" charset="0"/>
              </a:rPr>
              <a:t>miscarriage</a:t>
            </a:r>
            <a:endParaRPr lang="en-US" sz="1800">
              <a:latin typeface="Arial" charset="0"/>
            </a:endParaRPr>
          </a:p>
          <a:p>
            <a:pPr algn="ctr"/>
            <a:r>
              <a:rPr lang="en-US" sz="1800" b="1">
                <a:latin typeface="Arial" charset="0"/>
              </a:rPr>
              <a:t>pregnancy</a:t>
            </a:r>
            <a:endParaRPr lang="en-US" sz="1800">
              <a:latin typeface="Arial" charset="0"/>
            </a:endParaRPr>
          </a:p>
          <a:p>
            <a:pPr algn="ctr"/>
            <a:r>
              <a:rPr lang="en-US" sz="1800" b="1">
                <a:latin typeface="Arial" charset="0"/>
              </a:rPr>
              <a:t>arthritis</a:t>
            </a:r>
            <a:endParaRPr lang="en-US" sz="1800">
              <a:latin typeface="Arial" charset="0"/>
            </a:endParaRPr>
          </a:p>
          <a:p>
            <a:pPr algn="ctr"/>
            <a:r>
              <a:rPr lang="en-US" sz="1800" b="1">
                <a:latin typeface="Arial" charset="0"/>
              </a:rPr>
              <a:t>nutrition</a:t>
            </a:r>
            <a:endParaRPr lang="en-US" sz="1800">
              <a:latin typeface="Arial" charset="0"/>
            </a:endParaRPr>
          </a:p>
          <a:p>
            <a:pPr algn="ctr"/>
            <a:r>
              <a:rPr lang="en-US" sz="1800" b="1">
                <a:latin typeface="Arial" charset="0"/>
              </a:rPr>
              <a:t>menopause</a:t>
            </a:r>
            <a:endParaRPr lang="en-US" sz="1800">
              <a:latin typeface="Arial" charset="0"/>
            </a:endParaRPr>
          </a:p>
          <a:p>
            <a:pPr algn="ctr"/>
            <a:r>
              <a:rPr lang="en-US" sz="1800" b="1">
                <a:latin typeface="Arial" charset="0"/>
              </a:rPr>
              <a:t>appendix</a:t>
            </a:r>
            <a:endParaRPr lang="en-US" sz="1800">
              <a:latin typeface="Arial" charset="0"/>
            </a:endParaRPr>
          </a:p>
          <a:p>
            <a:pPr algn="ctr"/>
            <a:r>
              <a:rPr lang="en-US" sz="1800" b="1">
                <a:latin typeface="Arial" charset="0"/>
              </a:rPr>
              <a:t>abnormal</a:t>
            </a:r>
            <a:endParaRPr lang="en-US" sz="1800">
              <a:latin typeface="Arial" charset="0"/>
            </a:endParaRPr>
          </a:p>
          <a:p>
            <a:pPr algn="ctr"/>
            <a:r>
              <a:rPr lang="en-US" sz="1800" b="1">
                <a:latin typeface="Arial" charset="0"/>
              </a:rPr>
              <a:t>syphilis</a:t>
            </a:r>
            <a:endParaRPr lang="en-US" sz="1800">
              <a:latin typeface="Arial" charset="0"/>
            </a:endParaRPr>
          </a:p>
          <a:p>
            <a:pPr algn="ctr"/>
            <a:r>
              <a:rPr lang="en-US" sz="1800" b="1">
                <a:latin typeface="Arial" charset="0"/>
              </a:rPr>
              <a:t>hemorrhoids</a:t>
            </a:r>
            <a:endParaRPr lang="en-US" sz="1800">
              <a:latin typeface="Arial" charset="0"/>
            </a:endParaRPr>
          </a:p>
          <a:p>
            <a:pPr algn="ctr"/>
            <a:r>
              <a:rPr lang="en-US" sz="1800" b="1">
                <a:latin typeface="Arial" charset="0"/>
              </a:rPr>
              <a:t>nausea</a:t>
            </a:r>
          </a:p>
          <a:p>
            <a:pPr algn="ctr"/>
            <a:r>
              <a:rPr lang="en-US" sz="1800" b="1">
                <a:latin typeface="Arial" charset="0"/>
              </a:rPr>
              <a:t>directed</a:t>
            </a:r>
            <a:r>
              <a:rPr lang="en-US" sz="1800">
                <a:latin typeface="Arial" charset="0"/>
              </a:rPr>
              <a:t> </a:t>
            </a:r>
          </a:p>
        </p:txBody>
      </p:sp>
      <p:sp>
        <p:nvSpPr>
          <p:cNvPr id="10244" name="Rectangle 6"/>
          <p:cNvSpPr>
            <a:spLocks noChangeArrowheads="1"/>
          </p:cNvSpPr>
          <p:nvPr/>
        </p:nvSpPr>
        <p:spPr bwMode="auto">
          <a:xfrm>
            <a:off x="6858000" y="304800"/>
            <a:ext cx="1619250" cy="6134100"/>
          </a:xfrm>
          <a:prstGeom prst="rect">
            <a:avLst/>
          </a:prstGeom>
          <a:noFill/>
          <a:ln w="9525">
            <a:noFill/>
            <a:miter lim="800000"/>
            <a:headEnd/>
            <a:tailEnd/>
          </a:ln>
        </p:spPr>
        <p:txBody>
          <a:bodyPr wrap="none" anchor="ctr">
            <a:spAutoFit/>
          </a:bodyPr>
          <a:lstStyle/>
          <a:p>
            <a:pPr algn="ctr"/>
            <a:r>
              <a:rPr lang="en-US" sz="1800" b="1">
                <a:latin typeface="Arial" charset="0"/>
              </a:rPr>
              <a:t>allergic</a:t>
            </a:r>
            <a:endParaRPr lang="en-US" sz="1800">
              <a:latin typeface="Arial" charset="0"/>
            </a:endParaRPr>
          </a:p>
          <a:p>
            <a:pPr algn="ctr"/>
            <a:r>
              <a:rPr lang="en-US" sz="1800" b="1">
                <a:latin typeface="Arial" charset="0"/>
              </a:rPr>
              <a:t>menstrual</a:t>
            </a:r>
            <a:endParaRPr lang="en-US" sz="1800">
              <a:latin typeface="Arial" charset="0"/>
            </a:endParaRPr>
          </a:p>
          <a:p>
            <a:pPr algn="ctr"/>
            <a:r>
              <a:rPr lang="en-US" sz="1800" b="1">
                <a:latin typeface="Arial" charset="0"/>
              </a:rPr>
              <a:t>testicle</a:t>
            </a:r>
            <a:endParaRPr lang="en-US" sz="1800">
              <a:latin typeface="Arial" charset="0"/>
            </a:endParaRPr>
          </a:p>
          <a:p>
            <a:pPr algn="ctr"/>
            <a:r>
              <a:rPr lang="en-US" sz="1800" b="1">
                <a:latin typeface="Arial" charset="0"/>
              </a:rPr>
              <a:t>colitis</a:t>
            </a:r>
            <a:endParaRPr lang="en-US" sz="1800">
              <a:latin typeface="Arial" charset="0"/>
            </a:endParaRPr>
          </a:p>
          <a:p>
            <a:pPr algn="ctr"/>
            <a:r>
              <a:rPr lang="en-US" sz="1800" b="1">
                <a:latin typeface="Arial" charset="0"/>
              </a:rPr>
              <a:t>emergency</a:t>
            </a:r>
            <a:endParaRPr lang="en-US" sz="1800">
              <a:latin typeface="Arial" charset="0"/>
            </a:endParaRPr>
          </a:p>
          <a:p>
            <a:pPr algn="ctr"/>
            <a:r>
              <a:rPr lang="en-US" sz="1800" b="1">
                <a:latin typeface="Arial" charset="0"/>
              </a:rPr>
              <a:t>medication</a:t>
            </a:r>
            <a:endParaRPr lang="en-US" sz="1800">
              <a:latin typeface="Arial" charset="0"/>
            </a:endParaRPr>
          </a:p>
          <a:p>
            <a:pPr algn="ctr"/>
            <a:r>
              <a:rPr lang="en-US" sz="1800" b="1">
                <a:latin typeface="Arial" charset="0"/>
              </a:rPr>
              <a:t>occupation</a:t>
            </a:r>
            <a:endParaRPr lang="en-US" sz="1800">
              <a:latin typeface="Arial" charset="0"/>
            </a:endParaRPr>
          </a:p>
          <a:p>
            <a:pPr algn="ctr"/>
            <a:r>
              <a:rPr lang="en-US" sz="1800" b="1">
                <a:latin typeface="Arial" charset="0"/>
              </a:rPr>
              <a:t>sexually</a:t>
            </a:r>
            <a:endParaRPr lang="en-US" sz="1800">
              <a:latin typeface="Arial" charset="0"/>
            </a:endParaRPr>
          </a:p>
          <a:p>
            <a:pPr algn="ctr"/>
            <a:r>
              <a:rPr lang="en-US" sz="1800" b="1">
                <a:latin typeface="Arial" charset="0"/>
              </a:rPr>
              <a:t>alcoholism</a:t>
            </a:r>
            <a:endParaRPr lang="en-US" sz="1800">
              <a:latin typeface="Arial" charset="0"/>
            </a:endParaRPr>
          </a:p>
          <a:p>
            <a:pPr algn="ctr"/>
            <a:r>
              <a:rPr lang="en-US" sz="1800" b="1">
                <a:latin typeface="Arial" charset="0"/>
              </a:rPr>
              <a:t>irritation</a:t>
            </a:r>
            <a:endParaRPr lang="en-US" sz="1800">
              <a:latin typeface="Arial" charset="0"/>
            </a:endParaRPr>
          </a:p>
          <a:p>
            <a:pPr algn="ctr"/>
            <a:r>
              <a:rPr lang="en-US" sz="1800" b="1">
                <a:latin typeface="Arial" charset="0"/>
              </a:rPr>
              <a:t>constipation</a:t>
            </a:r>
            <a:endParaRPr lang="en-US" sz="1800">
              <a:latin typeface="Arial" charset="0"/>
            </a:endParaRPr>
          </a:p>
          <a:p>
            <a:pPr algn="ctr"/>
            <a:r>
              <a:rPr lang="en-US" sz="1800" b="1">
                <a:latin typeface="Arial" charset="0"/>
              </a:rPr>
              <a:t>gonorrhea</a:t>
            </a:r>
            <a:endParaRPr lang="en-US" sz="1800">
              <a:latin typeface="Arial" charset="0"/>
            </a:endParaRPr>
          </a:p>
          <a:p>
            <a:pPr algn="ctr"/>
            <a:r>
              <a:rPr lang="en-US" sz="1800" b="1">
                <a:latin typeface="Arial" charset="0"/>
              </a:rPr>
              <a:t>inflammatory</a:t>
            </a:r>
            <a:endParaRPr lang="en-US" sz="1800">
              <a:latin typeface="Arial" charset="0"/>
            </a:endParaRPr>
          </a:p>
          <a:p>
            <a:pPr algn="ctr"/>
            <a:r>
              <a:rPr lang="en-US" sz="1800" b="1">
                <a:latin typeface="Arial" charset="0"/>
              </a:rPr>
              <a:t>diabetes</a:t>
            </a:r>
            <a:endParaRPr lang="en-US" sz="1800">
              <a:latin typeface="Arial" charset="0"/>
            </a:endParaRPr>
          </a:p>
          <a:p>
            <a:pPr algn="ctr"/>
            <a:r>
              <a:rPr lang="en-US" sz="1800" b="1">
                <a:latin typeface="Arial" charset="0"/>
              </a:rPr>
              <a:t>hepatitis</a:t>
            </a:r>
            <a:endParaRPr lang="en-US" sz="1800">
              <a:latin typeface="Arial" charset="0"/>
            </a:endParaRPr>
          </a:p>
          <a:p>
            <a:pPr algn="ctr"/>
            <a:r>
              <a:rPr lang="en-US" sz="1800" b="1">
                <a:latin typeface="Arial" charset="0"/>
              </a:rPr>
              <a:t>antibiotics</a:t>
            </a:r>
            <a:endParaRPr lang="en-US" sz="1800">
              <a:latin typeface="Arial" charset="0"/>
            </a:endParaRPr>
          </a:p>
          <a:p>
            <a:pPr algn="ctr"/>
            <a:r>
              <a:rPr lang="en-US" sz="1800" b="1">
                <a:latin typeface="Arial" charset="0"/>
              </a:rPr>
              <a:t>diagnosis</a:t>
            </a:r>
            <a:endParaRPr lang="en-US" sz="1800">
              <a:latin typeface="Arial" charset="0"/>
            </a:endParaRPr>
          </a:p>
          <a:p>
            <a:pPr algn="ctr"/>
            <a:r>
              <a:rPr lang="en-US" sz="1800" b="1">
                <a:latin typeface="Arial" charset="0"/>
              </a:rPr>
              <a:t>potassium</a:t>
            </a:r>
            <a:endParaRPr lang="en-US" sz="1800">
              <a:latin typeface="Arial" charset="0"/>
            </a:endParaRPr>
          </a:p>
          <a:p>
            <a:pPr algn="ctr"/>
            <a:r>
              <a:rPr lang="en-US" sz="1800" b="1">
                <a:latin typeface="Arial" charset="0"/>
              </a:rPr>
              <a:t>anemia</a:t>
            </a:r>
            <a:endParaRPr lang="en-US" sz="1800">
              <a:latin typeface="Arial" charset="0"/>
            </a:endParaRPr>
          </a:p>
          <a:p>
            <a:pPr algn="ctr"/>
            <a:r>
              <a:rPr lang="en-US" sz="1800" b="1">
                <a:latin typeface="Arial" charset="0"/>
              </a:rPr>
              <a:t>obesity</a:t>
            </a:r>
            <a:endParaRPr lang="en-US" sz="1800">
              <a:latin typeface="Arial" charset="0"/>
            </a:endParaRPr>
          </a:p>
          <a:p>
            <a:pPr algn="ctr"/>
            <a:r>
              <a:rPr lang="en-US" sz="1800" b="1">
                <a:latin typeface="Arial" charset="0"/>
              </a:rPr>
              <a:t>osteoporosis</a:t>
            </a:r>
            <a:endParaRPr lang="en-US" sz="1800">
              <a:latin typeface="Arial" charset="0"/>
            </a:endParaRPr>
          </a:p>
          <a:p>
            <a:pPr algn="ctr"/>
            <a:r>
              <a:rPr lang="en-US" sz="1800" b="1">
                <a:latin typeface="Arial" charset="0"/>
              </a:rPr>
              <a:t>impetigo</a:t>
            </a:r>
          </a:p>
        </p:txBody>
      </p:sp>
      <p:sp>
        <p:nvSpPr>
          <p:cNvPr id="10245" name="Rectangle 7"/>
          <p:cNvSpPr>
            <a:spLocks noChangeArrowheads="1"/>
          </p:cNvSpPr>
          <p:nvPr/>
        </p:nvSpPr>
        <p:spPr bwMode="auto">
          <a:xfrm>
            <a:off x="3200400" y="228600"/>
            <a:ext cx="5638800" cy="6248400"/>
          </a:xfrm>
          <a:prstGeom prst="rect">
            <a:avLst/>
          </a:prstGeom>
          <a:noFill/>
          <a:ln w="9525">
            <a:solidFill>
              <a:schemeClr val="tx1"/>
            </a:solidFill>
            <a:miter lim="800000"/>
            <a:headEnd/>
            <a:tailEnd/>
          </a:ln>
        </p:spPr>
        <p:txBody>
          <a:bodyPr wrap="none" anchor="ctr"/>
          <a:lstStyle/>
          <a:p>
            <a:endParaRPr lang="en-US"/>
          </a:p>
        </p:txBody>
      </p:sp>
      <p:sp>
        <p:nvSpPr>
          <p:cNvPr id="10246" name="Text Box 8"/>
          <p:cNvSpPr txBox="1">
            <a:spLocks noChangeArrowheads="1"/>
          </p:cNvSpPr>
          <p:nvPr/>
        </p:nvSpPr>
        <p:spPr bwMode="auto">
          <a:xfrm>
            <a:off x="381000" y="1905000"/>
            <a:ext cx="1758950" cy="641350"/>
          </a:xfrm>
          <a:prstGeom prst="rect">
            <a:avLst/>
          </a:prstGeom>
          <a:noFill/>
          <a:ln w="9525">
            <a:noFill/>
            <a:miter lim="800000"/>
            <a:headEnd/>
            <a:tailEnd/>
          </a:ln>
        </p:spPr>
        <p:txBody>
          <a:bodyPr wrap="none">
            <a:spAutoFit/>
          </a:bodyPr>
          <a:lstStyle/>
          <a:p>
            <a:r>
              <a:rPr lang="en-US" sz="3600">
                <a:solidFill>
                  <a:schemeClr val="tx2"/>
                </a:solidFill>
                <a:latin typeface="Arial" charset="0"/>
              </a:rPr>
              <a:t>REALM</a:t>
            </a:r>
          </a:p>
        </p:txBody>
      </p:sp>
      <p:sp>
        <p:nvSpPr>
          <p:cNvPr id="10247" name="Text Box 9"/>
          <p:cNvSpPr txBox="1">
            <a:spLocks noChangeArrowheads="1"/>
          </p:cNvSpPr>
          <p:nvPr/>
        </p:nvSpPr>
        <p:spPr bwMode="auto">
          <a:xfrm>
            <a:off x="304800" y="2895600"/>
            <a:ext cx="2743200" cy="1323439"/>
          </a:xfrm>
          <a:prstGeom prst="rect">
            <a:avLst/>
          </a:prstGeom>
          <a:noFill/>
          <a:ln w="9525">
            <a:noFill/>
            <a:miter lim="800000"/>
            <a:headEnd/>
            <a:tailEnd/>
          </a:ln>
        </p:spPr>
        <p:txBody>
          <a:bodyPr>
            <a:spAutoFit/>
          </a:bodyPr>
          <a:lstStyle/>
          <a:p>
            <a:r>
              <a:rPr lang="en-US" sz="1600" dirty="0">
                <a:latin typeface="Arial" charset="0"/>
              </a:rPr>
              <a:t>Prevention &amp; Patient Education Project</a:t>
            </a:r>
          </a:p>
          <a:p>
            <a:r>
              <a:rPr lang="en-US" sz="1600" dirty="0">
                <a:latin typeface="Arial" charset="0"/>
              </a:rPr>
              <a:t>Terry Davis, PhD</a:t>
            </a:r>
          </a:p>
          <a:p>
            <a:r>
              <a:rPr lang="en-US" sz="1600" dirty="0">
                <a:latin typeface="Arial" charset="0"/>
              </a:rPr>
              <a:t>P.O. B</a:t>
            </a:r>
            <a:r>
              <a:rPr lang="en-US" sz="1600" dirty="0" smtClean="0">
                <a:latin typeface="Arial" charset="0"/>
              </a:rPr>
              <a:t>ox </a:t>
            </a:r>
            <a:r>
              <a:rPr lang="en-US" sz="1600" dirty="0">
                <a:latin typeface="Arial" charset="0"/>
              </a:rPr>
              <a:t>33932</a:t>
            </a:r>
          </a:p>
          <a:p>
            <a:r>
              <a:rPr lang="en-US" sz="1600" dirty="0" smtClean="0">
                <a:latin typeface="Arial" charset="0"/>
              </a:rPr>
              <a:t>Shreveport</a:t>
            </a:r>
            <a:r>
              <a:rPr lang="en-US" sz="1600" dirty="0">
                <a:latin typeface="Arial" charset="0"/>
              </a:rPr>
              <a:t>, LA 71130-3932</a:t>
            </a:r>
          </a:p>
        </p:txBody>
      </p:sp>
      <p:sp>
        <p:nvSpPr>
          <p:cNvPr id="8" name="Slide Number Placeholder 7"/>
          <p:cNvSpPr>
            <a:spLocks noGrp="1"/>
          </p:cNvSpPr>
          <p:nvPr>
            <p:ph type="sldNum" sz="quarter" idx="12"/>
          </p:nvPr>
        </p:nvSpPr>
        <p:spPr/>
        <p:txBody>
          <a:bodyPr/>
          <a:lstStyle/>
          <a:p>
            <a:fld id="{A1015258-8472-43B6-B923-1ADA1B098004}"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685800" y="1371600"/>
            <a:ext cx="7848600" cy="5181600"/>
          </a:xfrm>
        </p:spPr>
        <p:txBody>
          <a:bodyPr>
            <a:normAutofit lnSpcReduction="10000"/>
          </a:bodyPr>
          <a:lstStyle/>
          <a:p>
            <a:pPr eaLnBrk="1" hangingPunct="1"/>
            <a:r>
              <a:rPr lang="en-US" sz="2800" dirty="0" smtClean="0"/>
              <a:t>17 numeracy items</a:t>
            </a:r>
          </a:p>
          <a:p>
            <a:pPr eaLnBrk="1" hangingPunct="1"/>
            <a:endParaRPr lang="en-US" sz="800" dirty="0" smtClean="0"/>
          </a:p>
          <a:p>
            <a:pPr eaLnBrk="1" hangingPunct="1"/>
            <a:r>
              <a:rPr lang="en-US" sz="2800" dirty="0" smtClean="0"/>
              <a:t>50 reading comprehension items</a:t>
            </a:r>
          </a:p>
          <a:p>
            <a:pPr eaLnBrk="1" hangingPunct="1"/>
            <a:endParaRPr lang="en-US" sz="800" dirty="0" smtClean="0"/>
          </a:p>
          <a:p>
            <a:pPr eaLnBrk="1" hangingPunct="1"/>
            <a:r>
              <a:rPr lang="en-US" sz="2800" dirty="0" smtClean="0"/>
              <a:t>Tests ability to read and understand several health care related items</a:t>
            </a:r>
          </a:p>
          <a:p>
            <a:pPr eaLnBrk="1" hangingPunct="1"/>
            <a:endParaRPr lang="en-US" sz="800" dirty="0" smtClean="0"/>
          </a:p>
          <a:p>
            <a:pPr eaLnBrk="1" hangingPunct="1"/>
            <a:r>
              <a:rPr lang="en-US" sz="2800" dirty="0" smtClean="0"/>
              <a:t>Takes 20-30 minutes to administer</a:t>
            </a:r>
          </a:p>
          <a:p>
            <a:pPr eaLnBrk="1" hangingPunct="1"/>
            <a:endParaRPr lang="en-US" sz="800" dirty="0" smtClean="0"/>
          </a:p>
          <a:p>
            <a:pPr eaLnBrk="1" hangingPunct="1"/>
            <a:r>
              <a:rPr lang="en-US" sz="2800" dirty="0" smtClean="0"/>
              <a:t>Best for research purposes</a:t>
            </a:r>
          </a:p>
          <a:p>
            <a:pPr eaLnBrk="1" hangingPunct="1"/>
            <a:endParaRPr lang="en-US" sz="800" dirty="0" smtClean="0"/>
          </a:p>
          <a:p>
            <a:pPr eaLnBrk="1" hangingPunct="1"/>
            <a:r>
              <a:rPr lang="en-US" sz="2800" dirty="0" smtClean="0"/>
              <a:t>Well correlated with REALM and WRAT (Wide Range Achievement Test)</a:t>
            </a:r>
          </a:p>
          <a:p>
            <a:pPr eaLnBrk="1" hangingPunct="1"/>
            <a:endParaRPr lang="en-US" sz="800" dirty="0" smtClean="0"/>
          </a:p>
          <a:p>
            <a:pPr eaLnBrk="1" hangingPunct="1"/>
            <a:r>
              <a:rPr lang="en-US" sz="2800" dirty="0" smtClean="0"/>
              <a:t>Available in Spanish</a:t>
            </a:r>
          </a:p>
        </p:txBody>
      </p:sp>
      <p:sp>
        <p:nvSpPr>
          <p:cNvPr id="4" name="Slide Number Placeholder 3"/>
          <p:cNvSpPr>
            <a:spLocks noGrp="1"/>
          </p:cNvSpPr>
          <p:nvPr>
            <p:ph type="sldNum" sz="quarter" idx="12"/>
          </p:nvPr>
        </p:nvSpPr>
        <p:spPr/>
        <p:txBody>
          <a:bodyPr/>
          <a:lstStyle/>
          <a:p>
            <a:fld id="{A1015258-8472-43B6-B923-1ADA1B098004}" type="slidenum">
              <a:rPr lang="en-US" smtClean="0"/>
              <a:pPr/>
              <a:t>29</a:t>
            </a:fld>
            <a:endParaRPr lang="en-US"/>
          </a:p>
        </p:txBody>
      </p:sp>
      <p:sp>
        <p:nvSpPr>
          <p:cNvPr id="14338" name="Rectangle 2"/>
          <p:cNvSpPr>
            <a:spLocks noGrp="1" noChangeArrowheads="1"/>
          </p:cNvSpPr>
          <p:nvPr>
            <p:ph type="title"/>
          </p:nvPr>
        </p:nvSpPr>
        <p:spPr>
          <a:xfrm>
            <a:off x="304800" y="0"/>
            <a:ext cx="8839200" cy="1143000"/>
          </a:xfrm>
        </p:spPr>
        <p:txBody>
          <a:bodyPr>
            <a:normAutofit fontScale="90000"/>
          </a:bodyPr>
          <a:lstStyle/>
          <a:p>
            <a:r>
              <a:rPr lang="en-US" dirty="0"/>
              <a:t>TOFHLA </a:t>
            </a:r>
            <a:r>
              <a:rPr lang="en-US" dirty="0" smtClean="0"/>
              <a:t>(Test </a:t>
            </a:r>
            <a:r>
              <a:rPr lang="en-US" dirty="0"/>
              <a:t>of Functional Health Literacy in </a:t>
            </a:r>
            <a:r>
              <a:rPr lang="en-US" dirty="0" smtClean="0"/>
              <a:t>Adults)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1015258-8472-43B6-B923-1ADA1B098004}" type="slidenum">
              <a:rPr lang="en-US" smtClean="0"/>
              <a:pPr/>
              <a:t>3</a:t>
            </a:fld>
            <a:endParaRPr lang="en-US"/>
          </a:p>
        </p:txBody>
      </p:sp>
      <p:sp>
        <p:nvSpPr>
          <p:cNvPr id="2" name="Title 1"/>
          <p:cNvSpPr>
            <a:spLocks noGrp="1"/>
          </p:cNvSpPr>
          <p:nvPr>
            <p:ph type="title"/>
          </p:nvPr>
        </p:nvSpPr>
        <p:spPr>
          <a:xfrm>
            <a:off x="381000" y="533400"/>
            <a:ext cx="8229600" cy="4800600"/>
          </a:xfrm>
        </p:spPr>
        <p:txBody>
          <a:bodyPr>
            <a:normAutofit/>
          </a:bodyPr>
          <a:lstStyle/>
          <a:p>
            <a:r>
              <a:rPr lang="en-US" dirty="0" smtClean="0"/>
              <a:t>Can a patient learn anything a physical therapist tells them if they are not ready to learn?</a:t>
            </a:r>
            <a:br>
              <a:rPr lang="en-US" dirty="0" smtClean="0"/>
            </a:br>
            <a:r>
              <a:rPr lang="en-US" dirty="0"/>
              <a:t/>
            </a:r>
            <a:br>
              <a:rPr lang="en-US" dirty="0"/>
            </a:br>
            <a:r>
              <a:rPr lang="en-US" dirty="0"/>
              <a:t>W</a:t>
            </a:r>
            <a:r>
              <a:rPr lang="en-US" dirty="0" smtClean="0"/>
              <a:t>hat are the barriers to learning?</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p:txBody>
          <a:bodyPr/>
          <a:lstStyle/>
          <a:p>
            <a:pPr eaLnBrk="1" hangingPunct="1">
              <a:buFontTx/>
              <a:buNone/>
            </a:pPr>
            <a:r>
              <a:rPr lang="en-US" sz="2400" dirty="0" smtClean="0"/>
              <a:t>	</a:t>
            </a:r>
            <a:r>
              <a:rPr lang="en-US" sz="2400" dirty="0" err="1" smtClean="0"/>
              <a:t>Doxycycline</a:t>
            </a:r>
            <a:endParaRPr lang="en-US" sz="2400" dirty="0" smtClean="0"/>
          </a:p>
          <a:p>
            <a:pPr eaLnBrk="1" hangingPunct="1">
              <a:buFontTx/>
              <a:buNone/>
            </a:pPr>
            <a:r>
              <a:rPr lang="en-US" sz="2400" dirty="0" smtClean="0"/>
              <a:t>	100 MG</a:t>
            </a:r>
          </a:p>
          <a:p>
            <a:pPr eaLnBrk="1" hangingPunct="1">
              <a:buFontTx/>
              <a:buNone/>
            </a:pPr>
            <a:r>
              <a:rPr lang="en-US" sz="2400" dirty="0" smtClean="0"/>
              <a:t>	Take medication on empty stomach one hour before or two hours after a meal unless otherwise directed by your doctor.</a:t>
            </a:r>
          </a:p>
          <a:p>
            <a:pPr eaLnBrk="1" hangingPunct="1">
              <a:buFontTx/>
              <a:buNone/>
            </a:pPr>
            <a:endParaRPr lang="en-US" sz="2400" dirty="0" smtClean="0">
              <a:solidFill>
                <a:srgbClr val="00B050"/>
              </a:solidFill>
            </a:endParaRPr>
          </a:p>
          <a:p>
            <a:pPr eaLnBrk="1" hangingPunct="1">
              <a:buFontTx/>
              <a:buNone/>
            </a:pPr>
            <a:r>
              <a:rPr lang="en-US" sz="2400" dirty="0" smtClean="0">
                <a:solidFill>
                  <a:srgbClr val="00B050"/>
                </a:solidFill>
              </a:rPr>
              <a:t>	</a:t>
            </a:r>
            <a:r>
              <a:rPr lang="en-US" sz="2400" i="1" dirty="0" smtClean="0">
                <a:solidFill>
                  <a:srgbClr val="00B050"/>
                </a:solidFill>
              </a:rPr>
              <a:t>If you eat lunch at 12:00 noon, and you want to take this medicine before lunch, what time should you take it?</a:t>
            </a:r>
          </a:p>
        </p:txBody>
      </p:sp>
      <p:sp>
        <p:nvSpPr>
          <p:cNvPr id="5" name="Slide Number Placeholder 4"/>
          <p:cNvSpPr>
            <a:spLocks noGrp="1"/>
          </p:cNvSpPr>
          <p:nvPr>
            <p:ph type="sldNum" sz="quarter" idx="12"/>
          </p:nvPr>
        </p:nvSpPr>
        <p:spPr/>
        <p:txBody>
          <a:bodyPr/>
          <a:lstStyle/>
          <a:p>
            <a:fld id="{A1015258-8472-43B6-B923-1ADA1B098004}" type="slidenum">
              <a:rPr lang="en-US" smtClean="0"/>
              <a:pPr/>
              <a:t>30</a:t>
            </a:fld>
            <a:endParaRPr lang="en-US"/>
          </a:p>
        </p:txBody>
      </p:sp>
      <p:sp>
        <p:nvSpPr>
          <p:cNvPr id="15362" name="Rectangle 2"/>
          <p:cNvSpPr>
            <a:spLocks noGrp="1" noChangeArrowheads="1"/>
          </p:cNvSpPr>
          <p:nvPr>
            <p:ph type="title"/>
          </p:nvPr>
        </p:nvSpPr>
        <p:spPr>
          <a:xfrm>
            <a:off x="685800" y="228600"/>
            <a:ext cx="7772400" cy="1143000"/>
          </a:xfrm>
        </p:spPr>
        <p:txBody>
          <a:bodyPr>
            <a:normAutofit fontScale="90000"/>
          </a:bodyPr>
          <a:lstStyle/>
          <a:p>
            <a:pPr eaLnBrk="1" hangingPunct="1"/>
            <a:r>
              <a:rPr lang="en-US" sz="4000" smtClean="0"/>
              <a:t>Sample TOFHLA </a:t>
            </a:r>
            <a:br>
              <a:rPr lang="en-US" sz="4000" smtClean="0"/>
            </a:br>
            <a:r>
              <a:rPr lang="en-US" sz="4000" smtClean="0"/>
              <a:t>Numeracy Question</a:t>
            </a:r>
          </a:p>
        </p:txBody>
      </p:sp>
      <p:sp>
        <p:nvSpPr>
          <p:cNvPr id="15364" name="Text Box 4"/>
          <p:cNvSpPr txBox="1">
            <a:spLocks noChangeArrowheads="1"/>
          </p:cNvSpPr>
          <p:nvPr/>
        </p:nvSpPr>
        <p:spPr bwMode="auto">
          <a:xfrm>
            <a:off x="1447800" y="5943600"/>
            <a:ext cx="6323013" cy="307975"/>
          </a:xfrm>
          <a:prstGeom prst="rect">
            <a:avLst/>
          </a:prstGeom>
          <a:noFill/>
          <a:ln w="9525">
            <a:noFill/>
            <a:miter lim="800000"/>
            <a:headEnd/>
            <a:tailEnd/>
          </a:ln>
        </p:spPr>
        <p:txBody>
          <a:bodyPr wrap="none">
            <a:spAutoFit/>
          </a:bodyPr>
          <a:lstStyle/>
          <a:p>
            <a:r>
              <a:rPr lang="en-US" sz="1400">
                <a:latin typeface="Arial" charset="0"/>
              </a:rPr>
              <a:t>Available from: Peppercorn Books &amp; Press Inc. (www.peppercornbooks.com)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5"/>
          <p:cNvSpPr txBox="1">
            <a:spLocks noChangeArrowheads="1"/>
          </p:cNvSpPr>
          <p:nvPr/>
        </p:nvSpPr>
        <p:spPr bwMode="auto">
          <a:xfrm>
            <a:off x="228600" y="1676400"/>
            <a:ext cx="7620000" cy="457200"/>
          </a:xfrm>
          <a:prstGeom prst="rect">
            <a:avLst/>
          </a:prstGeom>
          <a:noFill/>
          <a:ln w="9525">
            <a:noFill/>
            <a:miter lim="800000"/>
            <a:headEnd/>
            <a:tailEnd/>
          </a:ln>
        </p:spPr>
        <p:txBody>
          <a:bodyPr>
            <a:spAutoFit/>
          </a:bodyPr>
          <a:lstStyle/>
          <a:p>
            <a:pPr>
              <a:spcBef>
                <a:spcPct val="50000"/>
              </a:spcBef>
            </a:pPr>
            <a:r>
              <a:rPr lang="en-US" dirty="0">
                <a:latin typeface="Arial" charset="0"/>
              </a:rPr>
              <a:t>Your doctor has sent you to have a _________ X-ray.  </a:t>
            </a:r>
          </a:p>
        </p:txBody>
      </p:sp>
      <p:sp>
        <p:nvSpPr>
          <p:cNvPr id="16387" name="Text Box 8"/>
          <p:cNvSpPr txBox="1">
            <a:spLocks noChangeArrowheads="1"/>
          </p:cNvSpPr>
          <p:nvPr/>
        </p:nvSpPr>
        <p:spPr bwMode="auto">
          <a:xfrm>
            <a:off x="5029200" y="2286000"/>
            <a:ext cx="1905000" cy="1370013"/>
          </a:xfrm>
          <a:prstGeom prst="rect">
            <a:avLst/>
          </a:prstGeom>
          <a:noFill/>
          <a:ln w="9525">
            <a:noFill/>
            <a:miter lim="800000"/>
            <a:headEnd/>
            <a:tailEnd/>
          </a:ln>
        </p:spPr>
        <p:txBody>
          <a:bodyPr>
            <a:spAutoFit/>
          </a:bodyPr>
          <a:lstStyle/>
          <a:p>
            <a:pPr marL="457200" indent="-457200">
              <a:lnSpc>
                <a:spcPct val="50000"/>
              </a:lnSpc>
              <a:spcBef>
                <a:spcPct val="50000"/>
              </a:spcBef>
            </a:pPr>
            <a:r>
              <a:rPr lang="en-US" dirty="0">
                <a:latin typeface="Arial" charset="0"/>
              </a:rPr>
              <a:t>a. stomach</a:t>
            </a:r>
          </a:p>
          <a:p>
            <a:pPr marL="457200" indent="-457200">
              <a:lnSpc>
                <a:spcPct val="50000"/>
              </a:lnSpc>
              <a:spcBef>
                <a:spcPct val="50000"/>
              </a:spcBef>
            </a:pPr>
            <a:r>
              <a:rPr lang="en-US" dirty="0">
                <a:latin typeface="Arial" charset="0"/>
              </a:rPr>
              <a:t>b. diabetes</a:t>
            </a:r>
          </a:p>
          <a:p>
            <a:pPr marL="457200" indent="-457200">
              <a:lnSpc>
                <a:spcPct val="50000"/>
              </a:lnSpc>
              <a:spcBef>
                <a:spcPct val="50000"/>
              </a:spcBef>
            </a:pPr>
            <a:r>
              <a:rPr lang="en-US" dirty="0">
                <a:latin typeface="Arial" charset="0"/>
              </a:rPr>
              <a:t>c. stitches</a:t>
            </a:r>
          </a:p>
          <a:p>
            <a:pPr marL="457200" indent="-457200">
              <a:lnSpc>
                <a:spcPct val="50000"/>
              </a:lnSpc>
              <a:spcBef>
                <a:spcPct val="50000"/>
              </a:spcBef>
            </a:pPr>
            <a:r>
              <a:rPr lang="en-US" dirty="0">
                <a:latin typeface="Arial" charset="0"/>
              </a:rPr>
              <a:t>d. germs</a:t>
            </a:r>
          </a:p>
        </p:txBody>
      </p:sp>
      <p:sp>
        <p:nvSpPr>
          <p:cNvPr id="16388" name="Text Box 6"/>
          <p:cNvSpPr txBox="1">
            <a:spLocks noChangeArrowheads="1"/>
          </p:cNvSpPr>
          <p:nvPr/>
        </p:nvSpPr>
        <p:spPr bwMode="auto">
          <a:xfrm>
            <a:off x="228600" y="3886200"/>
            <a:ext cx="9144000" cy="400110"/>
          </a:xfrm>
          <a:prstGeom prst="rect">
            <a:avLst/>
          </a:prstGeom>
          <a:noFill/>
          <a:ln w="9525">
            <a:noFill/>
            <a:miter lim="800000"/>
            <a:headEnd/>
            <a:tailEnd/>
          </a:ln>
        </p:spPr>
        <p:txBody>
          <a:bodyPr>
            <a:spAutoFit/>
          </a:bodyPr>
          <a:lstStyle/>
          <a:p>
            <a:pPr>
              <a:spcBef>
                <a:spcPct val="50000"/>
              </a:spcBef>
            </a:pPr>
            <a:r>
              <a:rPr lang="en-US" dirty="0">
                <a:latin typeface="Arial" charset="0"/>
              </a:rPr>
              <a:t>You </a:t>
            </a:r>
            <a:r>
              <a:rPr lang="en-US" sz="2000" dirty="0">
                <a:latin typeface="Arial" charset="0"/>
              </a:rPr>
              <a:t>must</a:t>
            </a:r>
            <a:r>
              <a:rPr lang="en-US" dirty="0">
                <a:latin typeface="Arial" charset="0"/>
              </a:rPr>
              <a:t> have an ________ stomach when you come </a:t>
            </a:r>
            <a:r>
              <a:rPr lang="en-US" dirty="0" smtClean="0">
                <a:latin typeface="Arial" charset="0"/>
              </a:rPr>
              <a:t>in.</a:t>
            </a:r>
            <a:endParaRPr lang="en-US" dirty="0">
              <a:latin typeface="Arial" charset="0"/>
            </a:endParaRPr>
          </a:p>
        </p:txBody>
      </p:sp>
      <p:sp>
        <p:nvSpPr>
          <p:cNvPr id="16389" name="Text Box 9"/>
          <p:cNvSpPr txBox="1">
            <a:spLocks noChangeArrowheads="1"/>
          </p:cNvSpPr>
          <p:nvPr/>
        </p:nvSpPr>
        <p:spPr bwMode="auto">
          <a:xfrm>
            <a:off x="2438400" y="4419600"/>
            <a:ext cx="1981200" cy="1370013"/>
          </a:xfrm>
          <a:prstGeom prst="rect">
            <a:avLst/>
          </a:prstGeom>
          <a:noFill/>
          <a:ln w="9525">
            <a:noFill/>
            <a:miter lim="800000"/>
            <a:headEnd/>
            <a:tailEnd/>
          </a:ln>
        </p:spPr>
        <p:txBody>
          <a:bodyPr>
            <a:spAutoFit/>
          </a:bodyPr>
          <a:lstStyle/>
          <a:p>
            <a:pPr marL="457200" indent="-457200">
              <a:lnSpc>
                <a:spcPct val="50000"/>
              </a:lnSpc>
              <a:spcBef>
                <a:spcPct val="50000"/>
              </a:spcBef>
            </a:pPr>
            <a:r>
              <a:rPr lang="en-US">
                <a:latin typeface="Arial" charset="0"/>
              </a:rPr>
              <a:t>a. asthma</a:t>
            </a:r>
          </a:p>
          <a:p>
            <a:pPr marL="457200" indent="-457200">
              <a:lnSpc>
                <a:spcPct val="50000"/>
              </a:lnSpc>
              <a:spcBef>
                <a:spcPct val="50000"/>
              </a:spcBef>
            </a:pPr>
            <a:r>
              <a:rPr lang="en-US">
                <a:latin typeface="Arial" charset="0"/>
              </a:rPr>
              <a:t>b. empty</a:t>
            </a:r>
          </a:p>
          <a:p>
            <a:pPr marL="457200" indent="-457200">
              <a:lnSpc>
                <a:spcPct val="50000"/>
              </a:lnSpc>
              <a:spcBef>
                <a:spcPct val="50000"/>
              </a:spcBef>
            </a:pPr>
            <a:r>
              <a:rPr lang="en-US">
                <a:latin typeface="Arial" charset="0"/>
              </a:rPr>
              <a:t>c. incest</a:t>
            </a:r>
          </a:p>
          <a:p>
            <a:pPr marL="457200" indent="-457200">
              <a:lnSpc>
                <a:spcPct val="50000"/>
              </a:lnSpc>
              <a:spcBef>
                <a:spcPct val="50000"/>
              </a:spcBef>
            </a:pPr>
            <a:r>
              <a:rPr lang="en-US">
                <a:latin typeface="Arial" charset="0"/>
              </a:rPr>
              <a:t>d. anemia</a:t>
            </a:r>
          </a:p>
        </p:txBody>
      </p:sp>
      <p:sp>
        <p:nvSpPr>
          <p:cNvPr id="9" name="Slide Number Placeholder 8"/>
          <p:cNvSpPr>
            <a:spLocks noGrp="1"/>
          </p:cNvSpPr>
          <p:nvPr>
            <p:ph type="sldNum" sz="quarter" idx="12"/>
          </p:nvPr>
        </p:nvSpPr>
        <p:spPr/>
        <p:txBody>
          <a:bodyPr/>
          <a:lstStyle/>
          <a:p>
            <a:fld id="{A1015258-8472-43B6-B923-1ADA1B098004}" type="slidenum">
              <a:rPr lang="en-US" smtClean="0"/>
              <a:pPr/>
              <a:t>31</a:t>
            </a:fld>
            <a:endParaRPr lang="en-US"/>
          </a:p>
        </p:txBody>
      </p:sp>
      <p:sp>
        <p:nvSpPr>
          <p:cNvPr id="16391" name="Rectangle 16"/>
          <p:cNvSpPr>
            <a:spLocks noGrp="1" noChangeArrowheads="1"/>
          </p:cNvSpPr>
          <p:nvPr>
            <p:ph type="title"/>
          </p:nvPr>
        </p:nvSpPr>
        <p:spPr>
          <a:xfrm>
            <a:off x="609600" y="152400"/>
            <a:ext cx="7772400" cy="1143000"/>
          </a:xfrm>
        </p:spPr>
        <p:txBody>
          <a:bodyPr>
            <a:normAutofit fontScale="90000"/>
          </a:bodyPr>
          <a:lstStyle/>
          <a:p>
            <a:pPr eaLnBrk="1" hangingPunct="1"/>
            <a:r>
              <a:rPr lang="en-US" sz="4000" smtClean="0"/>
              <a:t>Sample TOFHLA </a:t>
            </a:r>
            <a:br>
              <a:rPr lang="en-US" sz="4000" smtClean="0"/>
            </a:br>
            <a:r>
              <a:rPr lang="en-US" sz="4000" smtClean="0"/>
              <a:t>Reading Comprehension</a:t>
            </a:r>
          </a:p>
        </p:txBody>
      </p:sp>
      <p:sp>
        <p:nvSpPr>
          <p:cNvPr id="16392" name="Text Box 18"/>
          <p:cNvSpPr txBox="1">
            <a:spLocks noChangeArrowheads="1"/>
          </p:cNvSpPr>
          <p:nvPr/>
        </p:nvSpPr>
        <p:spPr bwMode="auto">
          <a:xfrm>
            <a:off x="1371600" y="6096000"/>
            <a:ext cx="6323013" cy="307975"/>
          </a:xfrm>
          <a:prstGeom prst="rect">
            <a:avLst/>
          </a:prstGeom>
          <a:noFill/>
          <a:ln w="9525">
            <a:noFill/>
            <a:miter lim="800000"/>
            <a:headEnd/>
            <a:tailEnd/>
          </a:ln>
        </p:spPr>
        <p:txBody>
          <a:bodyPr wrap="none">
            <a:spAutoFit/>
          </a:bodyPr>
          <a:lstStyle/>
          <a:p>
            <a:r>
              <a:rPr lang="en-US" sz="1400">
                <a:latin typeface="Arial" charset="0"/>
              </a:rPr>
              <a:t>Available from: Peppercorn Books &amp; Press Inc. (www.peppercornbooks.com)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685800" y="1600200"/>
            <a:ext cx="7772400" cy="4648200"/>
          </a:xfrm>
        </p:spPr>
        <p:txBody>
          <a:bodyPr/>
          <a:lstStyle/>
          <a:p>
            <a:pPr eaLnBrk="1" hangingPunct="1"/>
            <a:r>
              <a:rPr lang="en-US" dirty="0" smtClean="0"/>
              <a:t>High correlation between first two reading comprehension passages and entire assessment (including numeracy items)</a:t>
            </a:r>
          </a:p>
          <a:p>
            <a:pPr eaLnBrk="1" hangingPunct="1"/>
            <a:endParaRPr lang="en-US" sz="800" dirty="0" smtClean="0"/>
          </a:p>
          <a:p>
            <a:pPr eaLnBrk="1" hangingPunct="1"/>
            <a:r>
              <a:rPr lang="en-US" dirty="0" smtClean="0"/>
              <a:t>Administer only the first two reading comprehension passages</a:t>
            </a:r>
          </a:p>
          <a:p>
            <a:pPr eaLnBrk="1" hangingPunct="1"/>
            <a:endParaRPr lang="en-US" sz="800" dirty="0" smtClean="0"/>
          </a:p>
          <a:p>
            <a:pPr eaLnBrk="1" hangingPunct="1"/>
            <a:r>
              <a:rPr lang="en-US" dirty="0" smtClean="0"/>
              <a:t>Takes 5-7 minutes</a:t>
            </a:r>
          </a:p>
        </p:txBody>
      </p:sp>
      <p:sp>
        <p:nvSpPr>
          <p:cNvPr id="4" name="Slide Number Placeholder 3"/>
          <p:cNvSpPr>
            <a:spLocks noGrp="1"/>
          </p:cNvSpPr>
          <p:nvPr>
            <p:ph type="sldNum" sz="quarter" idx="12"/>
          </p:nvPr>
        </p:nvSpPr>
        <p:spPr/>
        <p:txBody>
          <a:bodyPr/>
          <a:lstStyle/>
          <a:p>
            <a:fld id="{A1015258-8472-43B6-B923-1ADA1B098004}" type="slidenum">
              <a:rPr lang="en-US" smtClean="0"/>
              <a:pPr/>
              <a:t>32</a:t>
            </a:fld>
            <a:endParaRPr lang="en-US"/>
          </a:p>
        </p:txBody>
      </p:sp>
      <p:sp>
        <p:nvSpPr>
          <p:cNvPr id="17410" name="Rectangle 2"/>
          <p:cNvSpPr>
            <a:spLocks noGrp="1" noChangeArrowheads="1"/>
          </p:cNvSpPr>
          <p:nvPr>
            <p:ph type="title"/>
          </p:nvPr>
        </p:nvSpPr>
        <p:spPr>
          <a:xfrm>
            <a:off x="685800" y="304800"/>
            <a:ext cx="7772400" cy="1143000"/>
          </a:xfrm>
        </p:spPr>
        <p:txBody>
          <a:bodyPr/>
          <a:lstStyle/>
          <a:p>
            <a:pPr eaLnBrk="1" hangingPunct="1"/>
            <a:r>
              <a:rPr lang="en-US" smtClean="0"/>
              <a:t>Short-TOFHLA</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1015258-8472-43B6-B923-1ADA1B098004}" type="slidenum">
              <a:rPr lang="en-US" smtClean="0"/>
              <a:pPr/>
              <a:t>33</a:t>
            </a:fld>
            <a:endParaRPr lang="en-US"/>
          </a:p>
        </p:txBody>
      </p:sp>
      <p:sp>
        <p:nvSpPr>
          <p:cNvPr id="18434" name="Rectangle 2"/>
          <p:cNvSpPr>
            <a:spLocks noGrp="1" noChangeArrowheads="1"/>
          </p:cNvSpPr>
          <p:nvPr>
            <p:ph type="title"/>
          </p:nvPr>
        </p:nvSpPr>
        <p:spPr>
          <a:xfrm>
            <a:off x="685800" y="381000"/>
            <a:ext cx="7772400" cy="1143000"/>
          </a:xfrm>
        </p:spPr>
        <p:txBody>
          <a:bodyPr/>
          <a:lstStyle/>
          <a:p>
            <a:pPr eaLnBrk="1" hangingPunct="1"/>
            <a:r>
              <a:rPr lang="en-US" smtClean="0"/>
              <a:t>REALM vs. TOFHLA</a:t>
            </a:r>
          </a:p>
        </p:txBody>
      </p:sp>
      <p:graphicFrame>
        <p:nvGraphicFramePr>
          <p:cNvPr id="20561" name="Group 81"/>
          <p:cNvGraphicFramePr>
            <a:graphicFrameLocks noGrp="1"/>
          </p:cNvGraphicFramePr>
          <p:nvPr/>
        </p:nvGraphicFramePr>
        <p:xfrm>
          <a:off x="990600" y="1828800"/>
          <a:ext cx="7239000" cy="3678556"/>
        </p:xfrm>
        <a:graphic>
          <a:graphicData uri="http://schemas.openxmlformats.org/drawingml/2006/table">
            <a:tbl>
              <a:tblPr/>
              <a:tblGrid>
                <a:gridCol w="3619500"/>
                <a:gridCol w="3619500"/>
              </a:tblGrid>
              <a:tr h="703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REALM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TOFHLA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Word recognition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Cloze method</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2-3 minutes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5-7 minutes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Grade levels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Inadequate/marginal/adequate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English only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English and Spanish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685800" y="1447800"/>
            <a:ext cx="7772400" cy="4114800"/>
          </a:xfrm>
        </p:spPr>
        <p:txBody>
          <a:bodyPr>
            <a:normAutofit/>
          </a:bodyPr>
          <a:lstStyle/>
          <a:p>
            <a:pPr eaLnBrk="1" hangingPunct="1"/>
            <a:r>
              <a:rPr lang="en-US" dirty="0" smtClean="0"/>
              <a:t>Patients are given a nutrition label</a:t>
            </a:r>
          </a:p>
          <a:p>
            <a:pPr eaLnBrk="1" hangingPunct="1"/>
            <a:endParaRPr lang="en-US" sz="800" dirty="0" smtClean="0"/>
          </a:p>
          <a:p>
            <a:pPr eaLnBrk="1" hangingPunct="1"/>
            <a:r>
              <a:rPr lang="en-US" dirty="0" smtClean="0"/>
              <a:t>6 questions are verbally administered</a:t>
            </a:r>
          </a:p>
          <a:p>
            <a:pPr eaLnBrk="1" hangingPunct="1"/>
            <a:endParaRPr lang="en-US" sz="800" dirty="0" smtClean="0"/>
          </a:p>
          <a:p>
            <a:pPr eaLnBrk="1" hangingPunct="1"/>
            <a:r>
              <a:rPr lang="en-US" dirty="0" smtClean="0"/>
              <a:t>Assesses literacy and numeracy</a:t>
            </a:r>
          </a:p>
          <a:p>
            <a:pPr eaLnBrk="1" hangingPunct="1">
              <a:buFontTx/>
              <a:buNone/>
            </a:pPr>
            <a:endParaRPr lang="en-US" sz="800" dirty="0" smtClean="0"/>
          </a:p>
          <a:p>
            <a:pPr eaLnBrk="1" hangingPunct="1"/>
            <a:r>
              <a:rPr lang="en-US" dirty="0" smtClean="0"/>
              <a:t>Takes 3 minutes</a:t>
            </a:r>
          </a:p>
          <a:p>
            <a:pPr eaLnBrk="1" hangingPunct="1"/>
            <a:endParaRPr lang="en-US" sz="800" dirty="0" smtClean="0"/>
          </a:p>
          <a:p>
            <a:pPr eaLnBrk="1" hangingPunct="1"/>
            <a:r>
              <a:rPr lang="en-US" dirty="0" smtClean="0"/>
              <a:t>Validated against the TOFHLA</a:t>
            </a:r>
          </a:p>
          <a:p>
            <a:pPr eaLnBrk="1" hangingPunct="1"/>
            <a:endParaRPr lang="en-US" sz="800" dirty="0" smtClean="0"/>
          </a:p>
          <a:p>
            <a:pPr eaLnBrk="1" hangingPunct="1"/>
            <a:r>
              <a:rPr lang="en-US" dirty="0" smtClean="0"/>
              <a:t>Available in English and Spanish</a:t>
            </a:r>
          </a:p>
        </p:txBody>
      </p:sp>
      <p:sp>
        <p:nvSpPr>
          <p:cNvPr id="6" name="Slide Number Placeholder 5"/>
          <p:cNvSpPr>
            <a:spLocks noGrp="1"/>
          </p:cNvSpPr>
          <p:nvPr>
            <p:ph type="sldNum" sz="quarter" idx="12"/>
          </p:nvPr>
        </p:nvSpPr>
        <p:spPr/>
        <p:txBody>
          <a:bodyPr/>
          <a:lstStyle/>
          <a:p>
            <a:fld id="{A1015258-8472-43B6-B923-1ADA1B098004}" type="slidenum">
              <a:rPr lang="en-US" smtClean="0"/>
              <a:pPr/>
              <a:t>34</a:t>
            </a:fld>
            <a:endParaRPr lang="en-US"/>
          </a:p>
        </p:txBody>
      </p:sp>
      <p:sp>
        <p:nvSpPr>
          <p:cNvPr id="20482" name="Title 1"/>
          <p:cNvSpPr>
            <a:spLocks noGrp="1"/>
          </p:cNvSpPr>
          <p:nvPr>
            <p:ph type="title"/>
          </p:nvPr>
        </p:nvSpPr>
        <p:spPr>
          <a:xfrm>
            <a:off x="685800" y="228600"/>
            <a:ext cx="7772400" cy="1143000"/>
          </a:xfrm>
        </p:spPr>
        <p:txBody>
          <a:bodyPr/>
          <a:lstStyle/>
          <a:p>
            <a:pPr eaLnBrk="1" hangingPunct="1"/>
            <a:r>
              <a:rPr lang="en-US" smtClean="0"/>
              <a:t>The Newest Vital Sign (NVS)</a:t>
            </a:r>
          </a:p>
        </p:txBody>
      </p:sp>
      <p:sp>
        <p:nvSpPr>
          <p:cNvPr id="5" name="TextBox 4"/>
          <p:cNvSpPr txBox="1"/>
          <p:nvPr/>
        </p:nvSpPr>
        <p:spPr>
          <a:xfrm>
            <a:off x="5715000" y="6019800"/>
            <a:ext cx="3429000" cy="304800"/>
          </a:xfrm>
          <a:prstGeom prst="rect">
            <a:avLst/>
          </a:prstGeom>
          <a:noFill/>
        </p:spPr>
        <p:txBody>
          <a:bodyPr>
            <a:spAutoFit/>
          </a:bodyPr>
          <a:lstStyle/>
          <a:p>
            <a:pPr>
              <a:defRPr/>
            </a:pPr>
            <a:r>
              <a:rPr lang="en-US" sz="1400" dirty="0">
                <a:latin typeface="+mn-lt"/>
              </a:rPr>
              <a:t>Weiss et al., Ann </a:t>
            </a:r>
            <a:r>
              <a:rPr lang="en-US" sz="1400" dirty="0" err="1">
                <a:latin typeface="+mn-lt"/>
              </a:rPr>
              <a:t>Fam</a:t>
            </a:r>
            <a:r>
              <a:rPr lang="en-US" sz="1400" dirty="0">
                <a:latin typeface="+mn-lt"/>
              </a:rPr>
              <a:t> Med; 3(6) 2005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2"/>
          <p:cNvPicPr>
            <a:picLocks noGrp="1" noChangeAspect="1" noChangeArrowheads="1"/>
          </p:cNvPicPr>
          <p:nvPr>
            <p:ph idx="1"/>
          </p:nvPr>
        </p:nvPicPr>
        <p:blipFill>
          <a:blip r:embed="rId2" cstate="print"/>
          <a:stretch>
            <a:fillRect/>
          </a:stretch>
        </p:blipFill>
        <p:spPr>
          <a:xfrm>
            <a:off x="4800600" y="1447800"/>
            <a:ext cx="2787072" cy="4525962"/>
          </a:xfrm>
          <a:noFill/>
        </p:spPr>
      </p:pic>
      <p:sp>
        <p:nvSpPr>
          <p:cNvPr id="8" name="Slide Number Placeholder 7"/>
          <p:cNvSpPr>
            <a:spLocks noGrp="1"/>
          </p:cNvSpPr>
          <p:nvPr>
            <p:ph type="sldNum" sz="quarter" idx="12"/>
          </p:nvPr>
        </p:nvSpPr>
        <p:spPr/>
        <p:txBody>
          <a:bodyPr/>
          <a:lstStyle/>
          <a:p>
            <a:fld id="{A1015258-8472-43B6-B923-1ADA1B098004}" type="slidenum">
              <a:rPr lang="en-US" smtClean="0"/>
              <a:pPr/>
              <a:t>35</a:t>
            </a:fld>
            <a:endParaRPr lang="en-US"/>
          </a:p>
        </p:txBody>
      </p:sp>
      <p:sp>
        <p:nvSpPr>
          <p:cNvPr id="21506" name="Title 1"/>
          <p:cNvSpPr>
            <a:spLocks noGrp="1"/>
          </p:cNvSpPr>
          <p:nvPr>
            <p:ph type="title"/>
          </p:nvPr>
        </p:nvSpPr>
        <p:spPr>
          <a:xfrm>
            <a:off x="685800" y="0"/>
            <a:ext cx="7772400" cy="1143000"/>
          </a:xfrm>
        </p:spPr>
        <p:txBody>
          <a:bodyPr/>
          <a:lstStyle/>
          <a:p>
            <a:pPr eaLnBrk="1" hangingPunct="1"/>
            <a:r>
              <a:rPr lang="en-US" smtClean="0"/>
              <a:t>NVS: Example Question</a:t>
            </a:r>
          </a:p>
        </p:txBody>
      </p:sp>
      <p:sp>
        <p:nvSpPr>
          <p:cNvPr id="5" name="TextBox 4"/>
          <p:cNvSpPr txBox="1"/>
          <p:nvPr/>
        </p:nvSpPr>
        <p:spPr>
          <a:xfrm>
            <a:off x="609600" y="1905000"/>
            <a:ext cx="3810000" cy="2308225"/>
          </a:xfrm>
          <a:prstGeom prst="rect">
            <a:avLst/>
          </a:prstGeom>
          <a:noFill/>
        </p:spPr>
        <p:txBody>
          <a:bodyPr>
            <a:spAutoFit/>
          </a:bodyPr>
          <a:lstStyle/>
          <a:p>
            <a:pPr>
              <a:defRPr/>
            </a:pPr>
            <a:r>
              <a:rPr lang="en-US" i="1" dirty="0">
                <a:latin typeface="+mn-lt"/>
              </a:rPr>
              <a:t>If you usually eat 2500 calories in a day, what percentage of your daily value of calories will you be eating if you eat one serving?</a:t>
            </a:r>
          </a:p>
        </p:txBody>
      </p:sp>
      <p:sp>
        <p:nvSpPr>
          <p:cNvPr id="6" name="TextBox 5"/>
          <p:cNvSpPr txBox="1"/>
          <p:nvPr/>
        </p:nvSpPr>
        <p:spPr>
          <a:xfrm>
            <a:off x="5105400" y="6096000"/>
            <a:ext cx="3581400" cy="307777"/>
          </a:xfrm>
          <a:prstGeom prst="rect">
            <a:avLst/>
          </a:prstGeom>
          <a:noFill/>
        </p:spPr>
        <p:txBody>
          <a:bodyPr wrap="square">
            <a:spAutoFit/>
          </a:bodyPr>
          <a:lstStyle/>
          <a:p>
            <a:pPr>
              <a:defRPr/>
            </a:pPr>
            <a:r>
              <a:rPr lang="en-US" sz="1400" dirty="0">
                <a:latin typeface="+mn-lt"/>
              </a:rPr>
              <a:t>Weiss et al., Ann </a:t>
            </a:r>
            <a:r>
              <a:rPr lang="en-US" sz="1400" dirty="0" err="1">
                <a:latin typeface="+mn-lt"/>
              </a:rPr>
              <a:t>Fam</a:t>
            </a:r>
            <a:r>
              <a:rPr lang="en-US" sz="1400" dirty="0">
                <a:latin typeface="+mn-lt"/>
              </a:rPr>
              <a:t> Med; 3(6) 2005 </a:t>
            </a:r>
          </a:p>
        </p:txBody>
      </p:sp>
      <p:sp>
        <p:nvSpPr>
          <p:cNvPr id="7" name="Rectangle 6"/>
          <p:cNvSpPr/>
          <p:nvPr/>
        </p:nvSpPr>
        <p:spPr>
          <a:xfrm>
            <a:off x="609600" y="4724400"/>
            <a:ext cx="3733800" cy="1077913"/>
          </a:xfrm>
          <a:prstGeom prst="rect">
            <a:avLst/>
          </a:prstGeom>
        </p:spPr>
        <p:txBody>
          <a:bodyPr>
            <a:spAutoFit/>
          </a:bodyPr>
          <a:lstStyle/>
          <a:p>
            <a:pPr>
              <a:defRPr/>
            </a:pPr>
            <a:r>
              <a:rPr lang="en-US" sz="1600" dirty="0">
                <a:latin typeface="+mn-lt"/>
              </a:rPr>
              <a:t>Available at Pfizer Clear Communication Initiative: http://www.pfizerhealthliteracy.com/physicians-providers/newest-vital-sign.html</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A1015258-8472-43B6-B923-1ADA1B098004}" type="slidenum">
              <a:rPr lang="en-US" smtClean="0"/>
              <a:pPr/>
              <a:t>36</a:t>
            </a:fld>
            <a:endParaRPr lang="en-US"/>
          </a:p>
        </p:txBody>
      </p:sp>
      <p:sp>
        <p:nvSpPr>
          <p:cNvPr id="22530" name="Title 1"/>
          <p:cNvSpPr>
            <a:spLocks noGrp="1"/>
          </p:cNvSpPr>
          <p:nvPr>
            <p:ph type="title"/>
          </p:nvPr>
        </p:nvSpPr>
        <p:spPr/>
        <p:txBody>
          <a:bodyPr/>
          <a:lstStyle/>
          <a:p>
            <a:pPr eaLnBrk="1" hangingPunct="1"/>
            <a:r>
              <a:rPr lang="en-US" smtClean="0"/>
              <a:t>REALM vs. NVS</a:t>
            </a:r>
          </a:p>
        </p:txBody>
      </p:sp>
      <p:graphicFrame>
        <p:nvGraphicFramePr>
          <p:cNvPr id="4" name="Group 81"/>
          <p:cNvGraphicFramePr>
            <a:graphicFrameLocks noGrp="1"/>
          </p:cNvGraphicFramePr>
          <p:nvPr/>
        </p:nvGraphicFramePr>
        <p:xfrm>
          <a:off x="990600" y="1981200"/>
          <a:ext cx="7239000" cy="3411539"/>
        </p:xfrm>
        <a:graphic>
          <a:graphicData uri="http://schemas.openxmlformats.org/drawingml/2006/table">
            <a:tbl>
              <a:tblPr/>
              <a:tblGrid>
                <a:gridCol w="3619500"/>
                <a:gridCol w="3619500"/>
              </a:tblGrid>
              <a:tr h="703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REALM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NVS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Word recognition</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Problem-solving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2-3 minutes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3 minutes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rPr>
                        <a:t>Grade levels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Number correct (1-6)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English only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English and Spanish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a:xfrm>
            <a:off x="685800" y="1524000"/>
            <a:ext cx="7772400" cy="4495800"/>
          </a:xfrm>
        </p:spPr>
        <p:txBody>
          <a:bodyPr/>
          <a:lstStyle/>
          <a:p>
            <a:pPr eaLnBrk="1" hangingPunct="1">
              <a:lnSpc>
                <a:spcPct val="90000"/>
              </a:lnSpc>
            </a:pPr>
            <a:r>
              <a:rPr lang="en-US" dirty="0" smtClean="0"/>
              <a:t>If just for screening, the REALM is likely the best choice</a:t>
            </a:r>
          </a:p>
          <a:p>
            <a:pPr eaLnBrk="1" hangingPunct="1">
              <a:lnSpc>
                <a:spcPct val="90000"/>
              </a:lnSpc>
            </a:pPr>
            <a:endParaRPr lang="en-US" sz="800" dirty="0" smtClean="0"/>
          </a:p>
          <a:p>
            <a:pPr lvl="1" eaLnBrk="1" hangingPunct="1">
              <a:lnSpc>
                <a:spcPct val="90000"/>
              </a:lnSpc>
            </a:pPr>
            <a:r>
              <a:rPr lang="en-US" dirty="0" smtClean="0"/>
              <a:t>Easiest to explain to patients</a:t>
            </a:r>
          </a:p>
          <a:p>
            <a:pPr lvl="1" eaLnBrk="1" hangingPunct="1">
              <a:lnSpc>
                <a:spcPct val="90000"/>
              </a:lnSpc>
            </a:pPr>
            <a:r>
              <a:rPr lang="en-US" dirty="0" smtClean="0"/>
              <a:t>Fastest</a:t>
            </a:r>
          </a:p>
          <a:p>
            <a:pPr lvl="1" eaLnBrk="1" hangingPunct="1">
              <a:lnSpc>
                <a:spcPct val="90000"/>
              </a:lnSpc>
            </a:pPr>
            <a:r>
              <a:rPr lang="en-US" dirty="0" smtClean="0"/>
              <a:t>Reasonably accurate</a:t>
            </a:r>
          </a:p>
          <a:p>
            <a:pPr lvl="1" eaLnBrk="1" hangingPunct="1">
              <a:lnSpc>
                <a:spcPct val="90000"/>
              </a:lnSpc>
            </a:pPr>
            <a:endParaRPr lang="en-US" dirty="0" smtClean="0"/>
          </a:p>
          <a:p>
            <a:pPr eaLnBrk="1" hangingPunct="1">
              <a:lnSpc>
                <a:spcPct val="90000"/>
              </a:lnSpc>
            </a:pPr>
            <a:r>
              <a:rPr lang="en-US" dirty="0" smtClean="0"/>
              <a:t>For research purposes, REALM is good, but may consider other instruments depending on goal of research</a:t>
            </a:r>
          </a:p>
        </p:txBody>
      </p:sp>
      <p:sp>
        <p:nvSpPr>
          <p:cNvPr id="4" name="Slide Number Placeholder 3"/>
          <p:cNvSpPr>
            <a:spLocks noGrp="1"/>
          </p:cNvSpPr>
          <p:nvPr>
            <p:ph type="sldNum" sz="quarter" idx="12"/>
          </p:nvPr>
        </p:nvSpPr>
        <p:spPr/>
        <p:txBody>
          <a:bodyPr/>
          <a:lstStyle/>
          <a:p>
            <a:fld id="{A1015258-8472-43B6-B923-1ADA1B098004}" type="slidenum">
              <a:rPr lang="en-US" smtClean="0"/>
              <a:pPr/>
              <a:t>37</a:t>
            </a:fld>
            <a:endParaRPr lang="en-US"/>
          </a:p>
        </p:txBody>
      </p:sp>
      <p:sp>
        <p:nvSpPr>
          <p:cNvPr id="23554" name="Rectangle 2"/>
          <p:cNvSpPr>
            <a:spLocks noGrp="1" noChangeArrowheads="1"/>
          </p:cNvSpPr>
          <p:nvPr>
            <p:ph type="title"/>
          </p:nvPr>
        </p:nvSpPr>
        <p:spPr>
          <a:xfrm>
            <a:off x="304800" y="304800"/>
            <a:ext cx="8534400" cy="1143000"/>
          </a:xfrm>
        </p:spPr>
        <p:txBody>
          <a:bodyPr>
            <a:normAutofit/>
          </a:bodyPr>
          <a:lstStyle/>
          <a:p>
            <a:pPr eaLnBrk="1" hangingPunct="1"/>
            <a:r>
              <a:rPr lang="en-US" sz="4000" smtClean="0"/>
              <a:t>Which Instrument Should I Use?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533400" y="2057400"/>
            <a:ext cx="7772400" cy="4114800"/>
          </a:xfrm>
        </p:spPr>
        <p:txBody>
          <a:bodyPr/>
          <a:lstStyle/>
          <a:p>
            <a:pPr eaLnBrk="1" hangingPunct="1"/>
            <a:r>
              <a:rPr lang="en-US" dirty="0" smtClean="0"/>
              <a:t>Sensitive topic</a:t>
            </a:r>
          </a:p>
          <a:p>
            <a:pPr eaLnBrk="1" hangingPunct="1"/>
            <a:endParaRPr lang="en-US" sz="800" dirty="0" smtClean="0"/>
          </a:p>
          <a:p>
            <a:pPr eaLnBrk="1" hangingPunct="1"/>
            <a:r>
              <a:rPr lang="en-US" dirty="0" smtClean="0"/>
              <a:t>Patients go to great lengths to </a:t>
            </a:r>
            <a:br>
              <a:rPr lang="en-US" dirty="0" smtClean="0"/>
            </a:br>
            <a:r>
              <a:rPr lang="en-US" dirty="0" smtClean="0"/>
              <a:t>hide problems</a:t>
            </a:r>
          </a:p>
          <a:p>
            <a:pPr eaLnBrk="1" hangingPunct="1"/>
            <a:endParaRPr lang="en-US" sz="800" dirty="0" smtClean="0"/>
          </a:p>
          <a:p>
            <a:pPr eaLnBrk="1" hangingPunct="1"/>
            <a:r>
              <a:rPr lang="en-US" dirty="0" smtClean="0"/>
              <a:t>May offend some</a:t>
            </a:r>
          </a:p>
          <a:p>
            <a:pPr eaLnBrk="1" hangingPunct="1"/>
            <a:endParaRPr lang="en-US" sz="800" dirty="0" smtClean="0"/>
          </a:p>
          <a:p>
            <a:pPr eaLnBrk="1" hangingPunct="1"/>
            <a:r>
              <a:rPr lang="en-US" dirty="0" smtClean="0"/>
              <a:t>Inappropriate labeling</a:t>
            </a:r>
          </a:p>
        </p:txBody>
      </p:sp>
      <p:sp>
        <p:nvSpPr>
          <p:cNvPr id="4" name="Slide Number Placeholder 3"/>
          <p:cNvSpPr>
            <a:spLocks noGrp="1"/>
          </p:cNvSpPr>
          <p:nvPr>
            <p:ph type="sldNum" sz="quarter" idx="12"/>
          </p:nvPr>
        </p:nvSpPr>
        <p:spPr/>
        <p:txBody>
          <a:bodyPr/>
          <a:lstStyle/>
          <a:p>
            <a:fld id="{A1015258-8472-43B6-B923-1ADA1B098004}" type="slidenum">
              <a:rPr lang="en-US" smtClean="0"/>
              <a:pPr/>
              <a:t>38</a:t>
            </a:fld>
            <a:endParaRPr lang="en-US"/>
          </a:p>
        </p:txBody>
      </p:sp>
      <p:sp>
        <p:nvSpPr>
          <p:cNvPr id="24578" name="Rectangle 2"/>
          <p:cNvSpPr>
            <a:spLocks noGrp="1" noChangeArrowheads="1"/>
          </p:cNvSpPr>
          <p:nvPr>
            <p:ph type="title"/>
          </p:nvPr>
        </p:nvSpPr>
        <p:spPr/>
        <p:txBody>
          <a:bodyPr>
            <a:normAutofit fontScale="90000"/>
          </a:bodyPr>
          <a:lstStyle/>
          <a:p>
            <a:pPr eaLnBrk="1" hangingPunct="1"/>
            <a:r>
              <a:rPr lang="en-US" dirty="0" smtClean="0"/>
              <a:t>Problems with Measuring Health Literacy</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457200" y="762000"/>
            <a:ext cx="7973621" cy="52959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A1015258-8472-43B6-B923-1ADA1B098004}"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p:txBody>
          <a:bodyPr>
            <a:normAutofit/>
          </a:bodyPr>
          <a:lstStyle/>
          <a:p>
            <a:pPr eaLnBrk="1" hangingPunct="1">
              <a:buFontTx/>
              <a:buNone/>
            </a:pPr>
            <a:r>
              <a:rPr lang="en-US" sz="2800" smtClean="0"/>
              <a:t>	“</a:t>
            </a:r>
            <a:r>
              <a:rPr lang="en-US" altLang="en-US" sz="2800" smtClean="0">
                <a:cs typeface="Times New Roman" pitchFamily="18" charset="0"/>
              </a:rPr>
              <a:t>The degree to which individuals have the capacity to obtain, process, and understand basic health information and services needed to make appropriate health decisions.”</a:t>
            </a:r>
            <a:endParaRPr lang="en-US" sz="2800" smtClean="0"/>
          </a:p>
          <a:p>
            <a:pPr eaLnBrk="1" hangingPunct="1">
              <a:buFontTx/>
              <a:buNone/>
            </a:pPr>
            <a:r>
              <a:rPr lang="en-US" sz="2800" smtClean="0"/>
              <a:t>	</a:t>
            </a:r>
          </a:p>
          <a:p>
            <a:pPr eaLnBrk="1" hangingPunct="1">
              <a:buFontTx/>
              <a:buNone/>
            </a:pPr>
            <a:endParaRPr lang="en-US" sz="2800" smtClean="0"/>
          </a:p>
          <a:p>
            <a:pPr eaLnBrk="1" hangingPunct="1">
              <a:buFontTx/>
              <a:buNone/>
            </a:pPr>
            <a:r>
              <a:rPr lang="en-US" sz="2800" smtClean="0"/>
              <a:t>						</a:t>
            </a:r>
            <a:r>
              <a:rPr lang="en-US" sz="2800" smtClean="0">
                <a:cs typeface="Arial" charset="0"/>
              </a:rPr>
              <a:t>Healthy People 2010</a:t>
            </a:r>
            <a:r>
              <a:rPr lang="en-US" sz="2800" smtClean="0"/>
              <a:t/>
            </a:r>
            <a:br>
              <a:rPr lang="en-US" sz="2800" smtClean="0"/>
            </a:br>
            <a:endParaRPr lang="en-US" sz="2800" smtClean="0"/>
          </a:p>
        </p:txBody>
      </p:sp>
      <p:sp>
        <p:nvSpPr>
          <p:cNvPr id="4" name="Slide Number Placeholder 3"/>
          <p:cNvSpPr>
            <a:spLocks noGrp="1"/>
          </p:cNvSpPr>
          <p:nvPr>
            <p:ph type="sldNum" sz="quarter" idx="12"/>
          </p:nvPr>
        </p:nvSpPr>
        <p:spPr/>
        <p:txBody>
          <a:bodyPr/>
          <a:lstStyle/>
          <a:p>
            <a:fld id="{A1015258-8472-43B6-B923-1ADA1B098004}" type="slidenum">
              <a:rPr lang="en-US" smtClean="0"/>
              <a:pPr/>
              <a:t>4</a:t>
            </a:fld>
            <a:endParaRPr lang="en-US"/>
          </a:p>
        </p:txBody>
      </p:sp>
      <p:sp>
        <p:nvSpPr>
          <p:cNvPr id="14338" name="Rectangle 2"/>
          <p:cNvSpPr>
            <a:spLocks noGrp="1" noChangeArrowheads="1"/>
          </p:cNvSpPr>
          <p:nvPr>
            <p:ph type="title"/>
          </p:nvPr>
        </p:nvSpPr>
        <p:spPr/>
        <p:txBody>
          <a:bodyPr/>
          <a:lstStyle/>
          <a:p>
            <a:pPr eaLnBrk="1" hangingPunct="1"/>
            <a:r>
              <a:rPr lang="en-US" altLang="en-US" sz="4800" smtClean="0"/>
              <a:t>Health Literacy</a:t>
            </a:r>
            <a:endParaRPr lang="en-US" sz="480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5"/>
          <p:cNvSpPr>
            <a:spLocks noGrp="1" noChangeArrowheads="1"/>
          </p:cNvSpPr>
          <p:nvPr>
            <p:ph idx="1"/>
          </p:nvPr>
        </p:nvSpPr>
        <p:spPr>
          <a:xfrm>
            <a:off x="457200" y="2819400"/>
            <a:ext cx="8382000" cy="3763963"/>
          </a:xfrm>
        </p:spPr>
        <p:txBody>
          <a:bodyPr/>
          <a:lstStyle/>
          <a:p>
            <a:pPr eaLnBrk="1" hangingPunct="1"/>
            <a:r>
              <a:rPr lang="en-US" dirty="0" smtClean="0"/>
              <a:t>Raise awareness among providers</a:t>
            </a:r>
          </a:p>
          <a:p>
            <a:pPr eaLnBrk="1" hangingPunct="1"/>
            <a:r>
              <a:rPr lang="en-US" dirty="0" smtClean="0"/>
              <a:t>Develop easier to read materials</a:t>
            </a:r>
          </a:p>
          <a:p>
            <a:pPr lvl="1"/>
            <a:r>
              <a:rPr lang="en-US" dirty="0" smtClean="0"/>
              <a:t>Including your brochures- readability assessment </a:t>
            </a:r>
          </a:p>
          <a:p>
            <a:pPr eaLnBrk="1" hangingPunct="1"/>
            <a:r>
              <a:rPr lang="en-US" dirty="0" smtClean="0"/>
              <a:t>Improve communication skills</a:t>
            </a:r>
          </a:p>
          <a:p>
            <a:pPr eaLnBrk="1" hangingPunct="1"/>
            <a:r>
              <a:rPr lang="en-US" dirty="0" smtClean="0"/>
              <a:t>Practice-redesign</a:t>
            </a:r>
          </a:p>
          <a:p>
            <a:pPr eaLnBrk="1" hangingPunct="1"/>
            <a:r>
              <a:rPr lang="en-US" dirty="0" smtClean="0"/>
              <a:t>Literacy training / adult education</a:t>
            </a:r>
          </a:p>
        </p:txBody>
      </p:sp>
      <p:sp>
        <p:nvSpPr>
          <p:cNvPr id="4" name="Slide Number Placeholder 3"/>
          <p:cNvSpPr>
            <a:spLocks noGrp="1"/>
          </p:cNvSpPr>
          <p:nvPr>
            <p:ph type="sldNum" sz="quarter" idx="12"/>
          </p:nvPr>
        </p:nvSpPr>
        <p:spPr/>
        <p:txBody>
          <a:bodyPr/>
          <a:lstStyle/>
          <a:p>
            <a:fld id="{A1015258-8472-43B6-B923-1ADA1B098004}" type="slidenum">
              <a:rPr lang="en-US" smtClean="0"/>
              <a:pPr/>
              <a:t>40</a:t>
            </a:fld>
            <a:endParaRPr lang="en-US"/>
          </a:p>
        </p:txBody>
      </p:sp>
      <p:sp>
        <p:nvSpPr>
          <p:cNvPr id="33794" name="Rectangle 4"/>
          <p:cNvSpPr>
            <a:spLocks noGrp="1" noChangeArrowheads="1"/>
          </p:cNvSpPr>
          <p:nvPr>
            <p:ph type="title"/>
          </p:nvPr>
        </p:nvSpPr>
        <p:spPr>
          <a:xfrm>
            <a:off x="457200" y="274638"/>
            <a:ext cx="8077200" cy="2163762"/>
          </a:xfrm>
        </p:spPr>
        <p:txBody>
          <a:bodyPr/>
          <a:lstStyle/>
          <a:p>
            <a:pPr eaLnBrk="1" hangingPunct="1"/>
            <a:r>
              <a:rPr lang="en-US" dirty="0" smtClean="0"/>
              <a:t>Interventions to Improve </a:t>
            </a:r>
            <a:br>
              <a:rPr lang="en-US" dirty="0" smtClean="0"/>
            </a:br>
            <a:r>
              <a:rPr lang="en-US" dirty="0" smtClean="0"/>
              <a:t>Health Outcomes for Patients </a:t>
            </a:r>
            <a:br>
              <a:rPr lang="en-US" dirty="0" smtClean="0"/>
            </a:br>
            <a:r>
              <a:rPr lang="en-US" dirty="0" smtClean="0"/>
              <a:t>with Low Literacy</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a:xfrm>
            <a:off x="457200" y="1600200"/>
            <a:ext cx="8001000" cy="4602163"/>
          </a:xfrm>
        </p:spPr>
        <p:txBody>
          <a:bodyPr/>
          <a:lstStyle/>
          <a:p>
            <a:pPr eaLnBrk="1" hangingPunct="1"/>
            <a:r>
              <a:rPr lang="en-US" dirty="0" smtClean="0"/>
              <a:t>Good health information is</a:t>
            </a:r>
            <a:r>
              <a:rPr lang="en-US" dirty="0"/>
              <a:t> </a:t>
            </a:r>
            <a:r>
              <a:rPr lang="en-US" dirty="0" smtClean="0"/>
              <a:t>hard to come by</a:t>
            </a:r>
          </a:p>
          <a:p>
            <a:pPr eaLnBrk="1" hangingPunct="1">
              <a:buFontTx/>
              <a:buNone/>
            </a:pPr>
            <a:endParaRPr lang="en-US" sz="800" dirty="0" smtClean="0"/>
          </a:p>
          <a:p>
            <a:pPr eaLnBrk="1" hangingPunct="1"/>
            <a:r>
              <a:rPr lang="en-US" dirty="0" smtClean="0"/>
              <a:t>Most written at too high of a reading level</a:t>
            </a:r>
          </a:p>
          <a:p>
            <a:pPr eaLnBrk="1" hangingPunct="1"/>
            <a:endParaRPr lang="en-US" sz="800" dirty="0" smtClean="0"/>
          </a:p>
          <a:p>
            <a:pPr eaLnBrk="1" hangingPunct="1"/>
            <a:r>
              <a:rPr lang="en-US" dirty="0" smtClean="0"/>
              <a:t>Few health care systems have comprehensively integrated educational materials in their overall care plans</a:t>
            </a:r>
          </a:p>
        </p:txBody>
      </p:sp>
      <p:sp>
        <p:nvSpPr>
          <p:cNvPr id="4" name="Slide Number Placeholder 3"/>
          <p:cNvSpPr>
            <a:spLocks noGrp="1"/>
          </p:cNvSpPr>
          <p:nvPr>
            <p:ph type="sldNum" sz="quarter" idx="12"/>
          </p:nvPr>
        </p:nvSpPr>
        <p:spPr/>
        <p:txBody>
          <a:bodyPr/>
          <a:lstStyle/>
          <a:p>
            <a:fld id="{A1015258-8472-43B6-B923-1ADA1B098004}" type="slidenum">
              <a:rPr lang="en-US" smtClean="0"/>
              <a:pPr/>
              <a:t>41</a:t>
            </a:fld>
            <a:endParaRPr lang="en-US"/>
          </a:p>
        </p:txBody>
      </p:sp>
      <p:sp>
        <p:nvSpPr>
          <p:cNvPr id="44034" name="Rectangle 2"/>
          <p:cNvSpPr>
            <a:spLocks noGrp="1" noChangeArrowheads="1"/>
          </p:cNvSpPr>
          <p:nvPr>
            <p:ph type="title"/>
          </p:nvPr>
        </p:nvSpPr>
        <p:spPr/>
        <p:txBody>
          <a:bodyPr/>
          <a:lstStyle/>
          <a:p>
            <a:pPr eaLnBrk="1" hangingPunct="1"/>
            <a:r>
              <a:rPr lang="en-US" smtClean="0"/>
              <a:t>Educational Materials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idx="1"/>
          </p:nvPr>
        </p:nvSpPr>
        <p:spPr>
          <a:xfrm>
            <a:off x="457200" y="1524000"/>
            <a:ext cx="8229600" cy="4525963"/>
          </a:xfrm>
        </p:spPr>
        <p:txBody>
          <a:bodyPr>
            <a:normAutofit fontScale="77500" lnSpcReduction="20000"/>
          </a:bodyPr>
          <a:lstStyle/>
          <a:p>
            <a:r>
              <a:rPr lang="en-US" dirty="0"/>
              <a:t>Teach-back </a:t>
            </a:r>
            <a:r>
              <a:rPr lang="en-US" dirty="0" smtClean="0"/>
              <a:t>method</a:t>
            </a:r>
          </a:p>
          <a:p>
            <a:pPr marL="109728" indent="0">
              <a:buNone/>
            </a:pPr>
            <a:endParaRPr lang="en-US" dirty="0"/>
          </a:p>
          <a:p>
            <a:pPr eaLnBrk="1" hangingPunct="1"/>
            <a:r>
              <a:rPr lang="en-US" dirty="0" smtClean="0"/>
              <a:t>Patient centered </a:t>
            </a:r>
            <a:r>
              <a:rPr lang="en-US" dirty="0" smtClean="0"/>
              <a:t>learning</a:t>
            </a:r>
          </a:p>
          <a:p>
            <a:pPr lvl="1"/>
            <a:r>
              <a:rPr lang="en-US" dirty="0" smtClean="0"/>
              <a:t>What is required of them to learn</a:t>
            </a:r>
            <a:endParaRPr lang="en-US" dirty="0" smtClean="0"/>
          </a:p>
          <a:p>
            <a:pPr eaLnBrk="1" hangingPunct="1"/>
            <a:endParaRPr lang="en-US" sz="1600" dirty="0" smtClean="0"/>
          </a:p>
          <a:p>
            <a:r>
              <a:rPr lang="en-US" dirty="0"/>
              <a:t>Survival </a:t>
            </a:r>
            <a:r>
              <a:rPr lang="en-US" dirty="0" smtClean="0"/>
              <a:t>skills</a:t>
            </a:r>
          </a:p>
          <a:p>
            <a:pPr lvl="1"/>
            <a:r>
              <a:rPr lang="en-US" dirty="0" smtClean="0"/>
              <a:t>What pt. needs to know in order to get through session.</a:t>
            </a:r>
          </a:p>
          <a:p>
            <a:pPr lvl="1"/>
            <a:r>
              <a:rPr lang="en-US" dirty="0" smtClean="0"/>
              <a:t>3-5 things that are need to know </a:t>
            </a:r>
            <a:endParaRPr lang="en-US" dirty="0" smtClean="0"/>
          </a:p>
          <a:p>
            <a:endParaRPr lang="en-US" dirty="0"/>
          </a:p>
          <a:p>
            <a:r>
              <a:rPr lang="en-US" dirty="0"/>
              <a:t>Ask Me </a:t>
            </a:r>
            <a:r>
              <a:rPr lang="en-US" dirty="0" smtClean="0"/>
              <a:t>3</a:t>
            </a:r>
          </a:p>
          <a:p>
            <a:pPr lvl="1"/>
            <a:r>
              <a:rPr lang="en-US" dirty="0" smtClean="0"/>
              <a:t>Three questions about topic</a:t>
            </a:r>
            <a:endParaRPr lang="en-US" dirty="0" smtClean="0"/>
          </a:p>
          <a:p>
            <a:pPr lvl="1"/>
            <a:endParaRPr lang="en-US" dirty="0"/>
          </a:p>
          <a:p>
            <a:pPr eaLnBrk="1" hangingPunct="1"/>
            <a:r>
              <a:rPr lang="en-US" dirty="0" smtClean="0"/>
              <a:t>Therapeutic alliance</a:t>
            </a:r>
          </a:p>
          <a:p>
            <a:pPr marL="109728" indent="0" eaLnBrk="1" hangingPunct="1">
              <a:buNone/>
            </a:pPr>
            <a:endParaRPr lang="en-US" sz="1600" dirty="0" smtClean="0"/>
          </a:p>
          <a:p>
            <a:pPr eaLnBrk="1" hangingPunct="1"/>
            <a:r>
              <a:rPr lang="en-US" dirty="0" smtClean="0"/>
              <a:t>Repetition/reinforcement</a:t>
            </a:r>
          </a:p>
          <a:p>
            <a:pPr eaLnBrk="1" hangingPunct="1"/>
            <a:endParaRPr lang="en-US" sz="1600" dirty="0" smtClean="0"/>
          </a:p>
          <a:p>
            <a:pPr eaLnBrk="1" hangingPunct="1"/>
            <a:endParaRPr lang="en-US" dirty="0" smtClean="0"/>
          </a:p>
        </p:txBody>
      </p:sp>
      <p:sp>
        <p:nvSpPr>
          <p:cNvPr id="4" name="Slide Number Placeholder 3"/>
          <p:cNvSpPr>
            <a:spLocks noGrp="1"/>
          </p:cNvSpPr>
          <p:nvPr>
            <p:ph type="sldNum" sz="quarter" idx="12"/>
          </p:nvPr>
        </p:nvSpPr>
        <p:spPr/>
        <p:txBody>
          <a:bodyPr/>
          <a:lstStyle/>
          <a:p>
            <a:fld id="{A1015258-8472-43B6-B923-1ADA1B098004}" type="slidenum">
              <a:rPr lang="en-US" smtClean="0"/>
              <a:pPr/>
              <a:t>42</a:t>
            </a:fld>
            <a:endParaRPr lang="en-US"/>
          </a:p>
        </p:txBody>
      </p:sp>
      <p:sp>
        <p:nvSpPr>
          <p:cNvPr id="60418" name="Rectangle 2"/>
          <p:cNvSpPr>
            <a:spLocks noGrp="1" noChangeArrowheads="1"/>
          </p:cNvSpPr>
          <p:nvPr>
            <p:ph type="title"/>
          </p:nvPr>
        </p:nvSpPr>
        <p:spPr>
          <a:xfrm>
            <a:off x="457200" y="228600"/>
            <a:ext cx="8229600" cy="1143000"/>
          </a:xfrm>
        </p:spPr>
        <p:txBody>
          <a:bodyPr/>
          <a:lstStyle/>
          <a:p>
            <a:pPr eaLnBrk="1" hangingPunct="1"/>
            <a:r>
              <a:rPr lang="en-US" sz="4000" smtClean="0"/>
              <a:t>Educational Strategies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5715000" y="5638800"/>
            <a:ext cx="2743200" cy="762000"/>
          </a:xfrm>
          <a:prstGeom prst="rect">
            <a:avLst/>
          </a:prstGeom>
          <a:solidFill>
            <a:srgbClr val="0066FF"/>
          </a:solidFill>
          <a:ln w="38100">
            <a:solidFill>
              <a:schemeClr val="bg1"/>
            </a:solidFill>
            <a:miter lim="800000"/>
            <a:headEnd/>
            <a:tailEnd/>
          </a:ln>
        </p:spPr>
        <p:txBody>
          <a:bodyPr wrap="none" anchor="ctr"/>
          <a:lstStyle/>
          <a:p>
            <a:pPr algn="ctr"/>
            <a:r>
              <a:rPr lang="en-US" sz="2800" b="1" dirty="0">
                <a:solidFill>
                  <a:schemeClr val="bg1"/>
                </a:solidFill>
              </a:rPr>
              <a:t>Understanding</a:t>
            </a:r>
          </a:p>
        </p:txBody>
      </p:sp>
      <p:sp>
        <p:nvSpPr>
          <p:cNvPr id="57347" name="Arc 3"/>
          <p:cNvSpPr>
            <a:spLocks/>
          </p:cNvSpPr>
          <p:nvPr/>
        </p:nvSpPr>
        <p:spPr bwMode="auto">
          <a:xfrm flipH="1" flipV="1">
            <a:off x="1219200" y="2438400"/>
            <a:ext cx="914400" cy="6858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bg1"/>
            </a:solidFill>
            <a:round/>
            <a:headEnd type="triangle" w="lg" len="lg"/>
            <a:tailEnd/>
          </a:ln>
        </p:spPr>
        <p:txBody>
          <a:bodyPr wrap="none" anchor="ctr"/>
          <a:lstStyle/>
          <a:p>
            <a:endParaRPr lang="en-US"/>
          </a:p>
        </p:txBody>
      </p:sp>
      <p:sp>
        <p:nvSpPr>
          <p:cNvPr id="57348" name="Arc 4"/>
          <p:cNvSpPr>
            <a:spLocks/>
          </p:cNvSpPr>
          <p:nvPr/>
        </p:nvSpPr>
        <p:spPr bwMode="auto">
          <a:xfrm flipH="1" flipV="1">
            <a:off x="2590800" y="3581400"/>
            <a:ext cx="914400" cy="9144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bg1"/>
            </a:solidFill>
            <a:round/>
            <a:headEnd type="triangle" w="lg" len="lg"/>
            <a:tailEnd/>
          </a:ln>
        </p:spPr>
        <p:txBody>
          <a:bodyPr wrap="none" anchor="ctr"/>
          <a:lstStyle/>
          <a:p>
            <a:endParaRPr lang="en-US"/>
          </a:p>
        </p:txBody>
      </p:sp>
      <p:sp>
        <p:nvSpPr>
          <p:cNvPr id="57349" name="Arc 5"/>
          <p:cNvSpPr>
            <a:spLocks/>
          </p:cNvSpPr>
          <p:nvPr/>
        </p:nvSpPr>
        <p:spPr bwMode="auto">
          <a:xfrm flipH="1" flipV="1">
            <a:off x="4495800" y="4800600"/>
            <a:ext cx="1219200" cy="1143000"/>
          </a:xfrm>
          <a:custGeom>
            <a:avLst/>
            <a:gdLst>
              <a:gd name="T0" fmla="*/ 2147483647 w 21600"/>
              <a:gd name="T1" fmla="*/ 0 h 21583"/>
              <a:gd name="T2" fmla="*/ 2147483647 w 21600"/>
              <a:gd name="T3" fmla="*/ 2147483647 h 21583"/>
              <a:gd name="T4" fmla="*/ 0 w 21600"/>
              <a:gd name="T5" fmla="*/ 2147483647 h 21583"/>
              <a:gd name="T6" fmla="*/ 0 60000 65536"/>
              <a:gd name="T7" fmla="*/ 0 60000 65536"/>
              <a:gd name="T8" fmla="*/ 0 60000 65536"/>
              <a:gd name="T9" fmla="*/ 0 w 21600"/>
              <a:gd name="T10" fmla="*/ 0 h 21583"/>
              <a:gd name="T11" fmla="*/ 21600 w 21600"/>
              <a:gd name="T12" fmla="*/ 21583 h 21583"/>
            </a:gdLst>
            <a:ahLst/>
            <a:cxnLst>
              <a:cxn ang="T6">
                <a:pos x="T0" y="T1"/>
              </a:cxn>
              <a:cxn ang="T7">
                <a:pos x="T2" y="T3"/>
              </a:cxn>
              <a:cxn ang="T8">
                <a:pos x="T4" y="T5"/>
              </a:cxn>
            </a:cxnLst>
            <a:rect l="T9" t="T10" r="T11" b="T12"/>
            <a:pathLst>
              <a:path w="21600" h="21583" fill="none" extrusionOk="0">
                <a:moveTo>
                  <a:pt x="862" y="0"/>
                </a:moveTo>
                <a:cubicBezTo>
                  <a:pt x="12447" y="463"/>
                  <a:pt x="21600" y="9989"/>
                  <a:pt x="21600" y="21583"/>
                </a:cubicBezTo>
              </a:path>
              <a:path w="21600" h="21583" stroke="0" extrusionOk="0">
                <a:moveTo>
                  <a:pt x="862" y="0"/>
                </a:moveTo>
                <a:cubicBezTo>
                  <a:pt x="12447" y="463"/>
                  <a:pt x="21600" y="9989"/>
                  <a:pt x="21600" y="21583"/>
                </a:cubicBezTo>
                <a:lnTo>
                  <a:pt x="0" y="21583"/>
                </a:lnTo>
                <a:close/>
              </a:path>
            </a:pathLst>
          </a:custGeom>
          <a:noFill/>
          <a:ln w="57150">
            <a:solidFill>
              <a:schemeClr val="bg1"/>
            </a:solidFill>
            <a:round/>
            <a:headEnd type="triangle" w="lg" len="lg"/>
            <a:tailEnd/>
          </a:ln>
        </p:spPr>
        <p:txBody>
          <a:bodyPr wrap="none" anchor="ctr"/>
          <a:lstStyle/>
          <a:p>
            <a:endParaRPr lang="en-US"/>
          </a:p>
        </p:txBody>
      </p:sp>
      <p:sp>
        <p:nvSpPr>
          <p:cNvPr id="57350" name="Arc 6"/>
          <p:cNvSpPr>
            <a:spLocks/>
          </p:cNvSpPr>
          <p:nvPr/>
        </p:nvSpPr>
        <p:spPr bwMode="auto">
          <a:xfrm>
            <a:off x="3886200" y="3276600"/>
            <a:ext cx="914400" cy="8382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chemeClr val="bg1"/>
            </a:solidFill>
            <a:round/>
            <a:headEnd type="triangle" w="lg" len="lg"/>
            <a:tailEnd/>
          </a:ln>
        </p:spPr>
        <p:txBody>
          <a:bodyPr wrap="none" anchor="ctr"/>
          <a:lstStyle/>
          <a:p>
            <a:endParaRPr lang="en-US"/>
          </a:p>
        </p:txBody>
      </p:sp>
      <p:sp>
        <p:nvSpPr>
          <p:cNvPr id="57351" name="Rectangle 7"/>
          <p:cNvSpPr>
            <a:spLocks noChangeArrowheads="1"/>
          </p:cNvSpPr>
          <p:nvPr/>
        </p:nvSpPr>
        <p:spPr bwMode="auto">
          <a:xfrm>
            <a:off x="3505200" y="4114800"/>
            <a:ext cx="2057400" cy="685800"/>
          </a:xfrm>
          <a:prstGeom prst="rect">
            <a:avLst/>
          </a:prstGeom>
          <a:solidFill>
            <a:srgbClr val="9933FF"/>
          </a:solidFill>
          <a:ln w="38100">
            <a:solidFill>
              <a:schemeClr val="bg1"/>
            </a:solidFill>
            <a:miter lim="800000"/>
            <a:headEnd/>
            <a:tailEnd/>
          </a:ln>
        </p:spPr>
        <p:txBody>
          <a:bodyPr wrap="none" anchor="ctr"/>
          <a:lstStyle/>
          <a:p>
            <a:pPr algn="ctr"/>
            <a:r>
              <a:rPr lang="en-US" sz="2800" b="1" dirty="0">
                <a:solidFill>
                  <a:schemeClr val="bg1"/>
                </a:solidFill>
              </a:rPr>
              <a:t>Clarify</a:t>
            </a:r>
          </a:p>
        </p:txBody>
      </p:sp>
      <p:sp>
        <p:nvSpPr>
          <p:cNvPr id="57352" name="Text Box 8"/>
          <p:cNvSpPr txBox="1">
            <a:spLocks noChangeArrowheads="1"/>
          </p:cNvSpPr>
          <p:nvPr/>
        </p:nvSpPr>
        <p:spPr bwMode="auto">
          <a:xfrm>
            <a:off x="2493963" y="3013075"/>
            <a:ext cx="193675" cy="466725"/>
          </a:xfrm>
          <a:prstGeom prst="rect">
            <a:avLst/>
          </a:prstGeom>
          <a:noFill/>
          <a:ln w="9525">
            <a:solidFill>
              <a:schemeClr val="bg1"/>
            </a:solidFill>
            <a:miter lim="800000"/>
            <a:headEnd/>
            <a:tailEnd/>
          </a:ln>
        </p:spPr>
        <p:txBody>
          <a:bodyPr wrap="none">
            <a:spAutoFit/>
          </a:bodyPr>
          <a:lstStyle/>
          <a:p>
            <a:endParaRPr lang="en-US" sz="2400">
              <a:latin typeface="Times New Roman" pitchFamily="18" charset="0"/>
            </a:endParaRPr>
          </a:p>
        </p:txBody>
      </p:sp>
      <p:sp>
        <p:nvSpPr>
          <p:cNvPr id="57353" name="Rectangle 9"/>
          <p:cNvSpPr>
            <a:spLocks noChangeArrowheads="1"/>
          </p:cNvSpPr>
          <p:nvPr/>
        </p:nvSpPr>
        <p:spPr bwMode="auto">
          <a:xfrm>
            <a:off x="2133600" y="2895600"/>
            <a:ext cx="1676400" cy="685800"/>
          </a:xfrm>
          <a:prstGeom prst="rect">
            <a:avLst/>
          </a:prstGeom>
          <a:solidFill>
            <a:srgbClr val="800080"/>
          </a:solidFill>
          <a:ln w="38100">
            <a:solidFill>
              <a:schemeClr val="bg1"/>
            </a:solidFill>
            <a:miter lim="800000"/>
            <a:headEnd/>
            <a:tailEnd/>
          </a:ln>
        </p:spPr>
        <p:txBody>
          <a:bodyPr wrap="none" anchor="ctr"/>
          <a:lstStyle/>
          <a:p>
            <a:pPr algn="ctr"/>
            <a:r>
              <a:rPr lang="en-US" sz="2800" b="1" dirty="0">
                <a:solidFill>
                  <a:schemeClr val="bg1"/>
                </a:solidFill>
              </a:rPr>
              <a:t>Assess</a:t>
            </a:r>
          </a:p>
        </p:txBody>
      </p:sp>
      <p:sp>
        <p:nvSpPr>
          <p:cNvPr id="57354" name="Rectangle 10"/>
          <p:cNvSpPr>
            <a:spLocks noChangeArrowheads="1"/>
          </p:cNvSpPr>
          <p:nvPr/>
        </p:nvSpPr>
        <p:spPr bwMode="auto">
          <a:xfrm>
            <a:off x="533400" y="1752600"/>
            <a:ext cx="1752600" cy="685800"/>
          </a:xfrm>
          <a:prstGeom prst="rect">
            <a:avLst/>
          </a:prstGeom>
          <a:solidFill>
            <a:srgbClr val="CC0066"/>
          </a:solidFill>
          <a:ln w="38100">
            <a:solidFill>
              <a:schemeClr val="bg1"/>
            </a:solidFill>
            <a:miter lim="800000"/>
            <a:headEnd/>
            <a:tailEnd/>
          </a:ln>
        </p:spPr>
        <p:txBody>
          <a:bodyPr wrap="none" anchor="ctr"/>
          <a:lstStyle/>
          <a:p>
            <a:pPr algn="ctr"/>
            <a:r>
              <a:rPr lang="en-US" sz="2800" b="1" dirty="0">
                <a:solidFill>
                  <a:schemeClr val="bg1"/>
                </a:solidFill>
              </a:rPr>
              <a:t>Explain</a:t>
            </a:r>
          </a:p>
        </p:txBody>
      </p:sp>
      <p:pic>
        <p:nvPicPr>
          <p:cNvPr id="109579" name="Picture 11" descr="Blacknell"/>
          <p:cNvPicPr>
            <a:picLocks noGrp="1" noChangeAspect="1" noChangeArrowheads="1"/>
          </p:cNvPicPr>
          <p:nvPr>
            <p:ph/>
          </p:nvPr>
        </p:nvPicPr>
        <p:blipFill>
          <a:blip r:embed="rId3" cstate="print"/>
          <a:srcRect/>
          <a:stretch>
            <a:fillRect/>
          </a:stretch>
        </p:blipFill>
        <p:spPr>
          <a:xfrm>
            <a:off x="4876800" y="457200"/>
            <a:ext cx="3595688" cy="2627313"/>
          </a:xfrm>
          <a:solidFill>
            <a:srgbClr val="FFFFFF">
              <a:shade val="85000"/>
            </a:srgbClr>
          </a:solidFill>
          <a:ln w="88900" cap="sq">
            <a:solidFill>
              <a:srgbClr val="FFFFFF"/>
            </a:solidFill>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Slide Number Placeholder 12"/>
          <p:cNvSpPr>
            <a:spLocks noGrp="1"/>
          </p:cNvSpPr>
          <p:nvPr>
            <p:ph type="sldNum" sz="quarter" idx="12"/>
          </p:nvPr>
        </p:nvSpPr>
        <p:spPr/>
        <p:txBody>
          <a:bodyPr/>
          <a:lstStyle/>
          <a:p>
            <a:pPr>
              <a:defRPr/>
            </a:pPr>
            <a:fld id="{6BC177FD-649A-478F-B1F9-C5EE197377E6}" type="slidenum">
              <a:rPr lang="en-US" smtClean="0"/>
              <a:pPr>
                <a:defRPr/>
              </a:pPr>
              <a:t>43</a:t>
            </a:fld>
            <a:endParaRPr lang="en-US"/>
          </a:p>
        </p:txBody>
      </p:sp>
      <p:sp>
        <p:nvSpPr>
          <p:cNvPr id="57356" name="Text Box 12"/>
          <p:cNvSpPr txBox="1">
            <a:spLocks noChangeArrowheads="1"/>
          </p:cNvSpPr>
          <p:nvPr/>
        </p:nvSpPr>
        <p:spPr bwMode="auto">
          <a:xfrm>
            <a:off x="152400" y="533400"/>
            <a:ext cx="4114800" cy="762000"/>
          </a:xfrm>
          <a:prstGeom prst="rect">
            <a:avLst/>
          </a:prstGeom>
          <a:noFill/>
          <a:ln w="12700">
            <a:noFill/>
            <a:miter lim="800000"/>
            <a:headEnd type="none" w="sm" len="sm"/>
            <a:tailEnd type="none" w="sm" len="sm"/>
          </a:ln>
        </p:spPr>
        <p:txBody>
          <a:bodyPr wrap="square">
            <a:spAutoFit/>
          </a:bodyPr>
          <a:lstStyle/>
          <a:p>
            <a:r>
              <a:rPr lang="en-US" sz="4400" dirty="0">
                <a:solidFill>
                  <a:schemeClr val="tx2">
                    <a:lumMod val="50000"/>
                  </a:schemeClr>
                </a:solidFill>
              </a:rPr>
              <a:t>Teach-back</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Speaking or writing in every day language</a:t>
            </a:r>
          </a:p>
          <a:p>
            <a:endParaRPr lang="en-US" dirty="0" smtClean="0"/>
          </a:p>
          <a:p>
            <a:r>
              <a:rPr lang="en-US" dirty="0" smtClean="0"/>
              <a:t>Limit &amp; organize the information</a:t>
            </a:r>
          </a:p>
          <a:p>
            <a:pPr lvl="1"/>
            <a:r>
              <a:rPr lang="en-US" dirty="0"/>
              <a:t>G</a:t>
            </a:r>
            <a:r>
              <a:rPr lang="en-US" dirty="0" smtClean="0"/>
              <a:t>et the message quickly and clearly </a:t>
            </a:r>
          </a:p>
          <a:p>
            <a:pPr lvl="1"/>
            <a:r>
              <a:rPr lang="en-US" dirty="0"/>
              <a:t>M</a:t>
            </a:r>
            <a:r>
              <a:rPr lang="en-US" dirty="0" smtClean="0"/>
              <a:t>akes sense </a:t>
            </a:r>
          </a:p>
          <a:p>
            <a:endParaRPr lang="en-US" dirty="0" smtClean="0"/>
          </a:p>
          <a:p>
            <a:r>
              <a:rPr lang="en-US" dirty="0" smtClean="0"/>
              <a:t>Focus on behaviors &amp; be realistic</a:t>
            </a:r>
          </a:p>
          <a:p>
            <a:endParaRPr lang="en-US" dirty="0" smtClean="0"/>
          </a:p>
          <a:p>
            <a:r>
              <a:rPr lang="en-US" dirty="0" smtClean="0"/>
              <a:t>Use carefully phrased words as there is a tendency to take words literally </a:t>
            </a:r>
          </a:p>
          <a:p>
            <a:endParaRPr lang="en-US" dirty="0" smtClean="0"/>
          </a:p>
          <a:p>
            <a:r>
              <a:rPr lang="en-US" dirty="0" smtClean="0"/>
              <a:t>3-5 ‘need to know’ points</a:t>
            </a:r>
            <a:endParaRPr lang="en-US" dirty="0"/>
          </a:p>
        </p:txBody>
      </p:sp>
      <p:sp>
        <p:nvSpPr>
          <p:cNvPr id="4" name="Slide Number Placeholder 3"/>
          <p:cNvSpPr>
            <a:spLocks noGrp="1"/>
          </p:cNvSpPr>
          <p:nvPr>
            <p:ph type="sldNum" sz="quarter" idx="12"/>
          </p:nvPr>
        </p:nvSpPr>
        <p:spPr/>
        <p:txBody>
          <a:bodyPr/>
          <a:lstStyle/>
          <a:p>
            <a:fld id="{A1015258-8472-43B6-B923-1ADA1B098004}" type="slidenum">
              <a:rPr lang="en-US" smtClean="0"/>
              <a:pPr/>
              <a:t>44</a:t>
            </a:fld>
            <a:endParaRPr lang="en-US"/>
          </a:p>
        </p:txBody>
      </p:sp>
      <p:sp>
        <p:nvSpPr>
          <p:cNvPr id="2" name="Title 1"/>
          <p:cNvSpPr>
            <a:spLocks noGrp="1"/>
          </p:cNvSpPr>
          <p:nvPr>
            <p:ph type="title"/>
          </p:nvPr>
        </p:nvSpPr>
        <p:spPr/>
        <p:txBody>
          <a:bodyPr/>
          <a:lstStyle/>
          <a:p>
            <a:r>
              <a:rPr lang="en-US" dirty="0" smtClean="0"/>
              <a:t>Plain Language</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Frame the message: tell them what you are going to tell them before you do. </a:t>
            </a:r>
          </a:p>
          <a:p>
            <a:endParaRPr lang="en-US" dirty="0" smtClean="0"/>
          </a:p>
          <a:p>
            <a:r>
              <a:rPr lang="en-US" dirty="0" smtClean="0"/>
              <a:t>Give specific examples and real world examples.</a:t>
            </a:r>
          </a:p>
          <a:p>
            <a:endParaRPr lang="en-US" dirty="0" smtClean="0"/>
          </a:p>
          <a:p>
            <a:r>
              <a:rPr lang="en-US" dirty="0" smtClean="0"/>
              <a:t>Use analogies for key points.</a:t>
            </a:r>
          </a:p>
          <a:p>
            <a:endParaRPr lang="en-US" dirty="0" smtClean="0"/>
          </a:p>
          <a:p>
            <a:r>
              <a:rPr lang="en-US" dirty="0" smtClean="0"/>
              <a:t>Use repetition, rephrasing and interactivity</a:t>
            </a:r>
          </a:p>
          <a:p>
            <a:endParaRPr lang="en-US" dirty="0" smtClean="0"/>
          </a:p>
          <a:p>
            <a:r>
              <a:rPr lang="en-US" dirty="0" smtClean="0"/>
              <a:t>Verify understanding with teach-back technique. </a:t>
            </a:r>
            <a:endParaRPr lang="en-US" dirty="0"/>
          </a:p>
        </p:txBody>
      </p:sp>
      <p:sp>
        <p:nvSpPr>
          <p:cNvPr id="4" name="Slide Number Placeholder 3"/>
          <p:cNvSpPr>
            <a:spLocks noGrp="1"/>
          </p:cNvSpPr>
          <p:nvPr>
            <p:ph type="sldNum" sz="quarter" idx="12"/>
          </p:nvPr>
        </p:nvSpPr>
        <p:spPr/>
        <p:txBody>
          <a:bodyPr/>
          <a:lstStyle/>
          <a:p>
            <a:fld id="{A1015258-8472-43B6-B923-1ADA1B098004}" type="slidenum">
              <a:rPr lang="en-US" smtClean="0"/>
              <a:pPr/>
              <a:t>45</a:t>
            </a:fld>
            <a:endParaRPr lang="en-US"/>
          </a:p>
        </p:txBody>
      </p:sp>
      <p:sp>
        <p:nvSpPr>
          <p:cNvPr id="2" name="Title 1"/>
          <p:cNvSpPr>
            <a:spLocks noGrp="1"/>
          </p:cNvSpPr>
          <p:nvPr>
            <p:ph type="title"/>
          </p:nvPr>
        </p:nvSpPr>
        <p:spPr/>
        <p:txBody>
          <a:bodyPr/>
          <a:lstStyle/>
          <a:p>
            <a:r>
              <a:rPr lang="en-US" dirty="0" smtClean="0"/>
              <a:t>Plain language</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Every MS Office product has this capability</a:t>
            </a:r>
          </a:p>
          <a:p>
            <a:endParaRPr lang="en-US" dirty="0"/>
          </a:p>
          <a:p>
            <a:r>
              <a:rPr lang="en-US" dirty="0" smtClean="0"/>
              <a:t>Your brochures will be tested for readability</a:t>
            </a:r>
          </a:p>
          <a:p>
            <a:endParaRPr lang="en-US" dirty="0"/>
          </a:p>
          <a:p>
            <a:r>
              <a:rPr lang="en-US" dirty="0" smtClean="0"/>
              <a:t>Other resources: see the BB shell</a:t>
            </a:r>
            <a:endParaRPr lang="en-US" dirty="0"/>
          </a:p>
        </p:txBody>
      </p:sp>
      <p:sp>
        <p:nvSpPr>
          <p:cNvPr id="3" name="Slide Number Placeholder 2"/>
          <p:cNvSpPr>
            <a:spLocks noGrp="1"/>
          </p:cNvSpPr>
          <p:nvPr>
            <p:ph type="sldNum" sz="quarter" idx="12"/>
          </p:nvPr>
        </p:nvSpPr>
        <p:spPr/>
        <p:txBody>
          <a:bodyPr/>
          <a:lstStyle/>
          <a:p>
            <a:fld id="{A1015258-8472-43B6-B923-1ADA1B098004}" type="slidenum">
              <a:rPr lang="en-US" smtClean="0"/>
              <a:pPr/>
              <a:t>46</a:t>
            </a:fld>
            <a:endParaRPr lang="en-US"/>
          </a:p>
        </p:txBody>
      </p:sp>
      <p:sp>
        <p:nvSpPr>
          <p:cNvPr id="4" name="Title 3"/>
          <p:cNvSpPr>
            <a:spLocks noGrp="1"/>
          </p:cNvSpPr>
          <p:nvPr>
            <p:ph type="title"/>
          </p:nvPr>
        </p:nvSpPr>
        <p:spPr/>
        <p:txBody>
          <a:bodyPr/>
          <a:lstStyle/>
          <a:p>
            <a:r>
              <a:rPr lang="en-US" dirty="0" smtClean="0"/>
              <a:t>Readability</a:t>
            </a:r>
            <a:endParaRPr lang="en-US" dirty="0"/>
          </a:p>
        </p:txBody>
      </p:sp>
    </p:spTree>
    <p:extLst>
      <p:ext uri="{BB962C8B-B14F-4D97-AF65-F5344CB8AC3E}">
        <p14:creationId xmlns:p14="http://schemas.microsoft.com/office/powerpoint/2010/main" val="20171332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838200" y="304800"/>
            <a:ext cx="77724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4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Chew et al in</a:t>
            </a:r>
            <a:r>
              <a:rPr kumimoji="0" lang="en-US" sz="2400" b="1" i="0" u="sng" strike="noStrike" cap="none" normalizeH="0" dirty="0" smtClean="0">
                <a:ln>
                  <a:noFill/>
                </a:ln>
                <a:solidFill>
                  <a:schemeClr val="tx1"/>
                </a:solidFill>
                <a:effectLst/>
                <a:latin typeface="Calibri" pitchFamily="34" charset="0"/>
                <a:ea typeface="Calibri" pitchFamily="34" charset="0"/>
                <a:cs typeface="Times New Roman" pitchFamily="18" charset="0"/>
              </a:rPr>
              <a:t> 2004</a:t>
            </a:r>
            <a:r>
              <a:rPr kumimoji="0" lang="en-US" sz="24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Used 16 health literacy screen questions on a 5 pt </a:t>
            </a:r>
            <a:r>
              <a:rPr lang="en-US" sz="2400" dirty="0" err="1" smtClean="0">
                <a:latin typeface="Calibri" pitchFamily="34" charset="0"/>
                <a:ea typeface="Calibri" pitchFamily="34" charset="0"/>
                <a:cs typeface="Times New Roman" pitchFamily="18" charset="0"/>
              </a:rPr>
              <a:t>L</a:t>
            </a:r>
            <a:r>
              <a:rPr kumimoji="0" lang="en-US" sz="2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ikert</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scale followed by S-TOFHLA (n=322)</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4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3 questions were effective:</a:t>
            </a:r>
            <a:endParaRPr kumimoji="0" lang="en-US" sz="2400" b="1" i="0" u="sng"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How often do you have someone help you read hospital materials?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rgbClr val="FFFF00"/>
                </a:solidFill>
                <a:effectLst/>
                <a:latin typeface="Calibri" pitchFamily="34" charset="0"/>
                <a:ea typeface="Calibri" pitchFamily="34" charset="0"/>
                <a:cs typeface="Times New Roman" pitchFamily="18" charset="0"/>
              </a:rPr>
              <a:t>How confident are you filling out medical forms by yourself?</a:t>
            </a:r>
            <a:endParaRPr kumimoji="0" lang="en-US" sz="2400" b="0" i="0" u="none" strike="noStrike" cap="none" normalizeH="0" baseline="0" dirty="0" smtClean="0">
              <a:ln>
                <a:noFill/>
              </a:ln>
              <a:solidFill>
                <a:srgbClr val="FFFF00"/>
              </a:solidFill>
              <a:effectLst/>
              <a:latin typeface="Arial" pitchFamily="34" charset="0"/>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How often do you have problems learning about your medical conditions because of difficulty understanding written information?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lvl="0" eaLnBrk="0" fontAlgn="base" hangingPunct="0">
              <a:spcBef>
                <a:spcPct val="0"/>
              </a:spcBef>
              <a:spcAft>
                <a:spcPct val="0"/>
              </a:spcAft>
            </a:pPr>
            <a:r>
              <a:rPr kumimoji="0" lang="en-US" sz="24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Wallace</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followed up in 2006 identifying just the </a:t>
            </a:r>
            <a:r>
              <a:rPr kumimoji="0" lang="en-US" sz="2400" b="1"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second</a:t>
            </a:r>
            <a:r>
              <a:rPr kumimoji="0" lang="en-US" sz="2400" b="0" i="0"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question above was most accurate with detecting limited </a:t>
            </a:r>
            <a:r>
              <a:rPr lang="en-US" sz="2400" dirty="0" smtClean="0">
                <a:latin typeface="Calibri" pitchFamily="34" charset="0"/>
                <a:ea typeface="Calibri" pitchFamily="34" charset="0"/>
                <a:cs typeface="Times New Roman" pitchFamily="18" charset="0"/>
              </a:rPr>
              <a:t>health literacy skills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(83.3%  sensitivity).</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-more accurate than a screen of </a:t>
            </a:r>
            <a:r>
              <a:rPr kumimoji="0" lang="en-US" sz="2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demographicS</a:t>
            </a:r>
            <a:r>
              <a:rPr kumimoji="0" lang="en-US" sz="24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Slide Number Placeholder 2"/>
          <p:cNvSpPr>
            <a:spLocks noGrp="1"/>
          </p:cNvSpPr>
          <p:nvPr>
            <p:ph type="sldNum" sz="quarter" idx="12"/>
          </p:nvPr>
        </p:nvSpPr>
        <p:spPr/>
        <p:txBody>
          <a:bodyPr/>
          <a:lstStyle/>
          <a:p>
            <a:fld id="{A1015258-8472-43B6-B923-1ADA1B098004}"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idx="1"/>
          </p:nvPr>
        </p:nvSpPr>
        <p:spPr>
          <a:xfrm>
            <a:off x="685800" y="1066800"/>
            <a:ext cx="8077200" cy="5562600"/>
          </a:xfrm>
        </p:spPr>
        <p:txBody>
          <a:bodyPr/>
          <a:lstStyle/>
          <a:p>
            <a:pPr eaLnBrk="1" hangingPunct="1"/>
            <a:r>
              <a:rPr lang="en-US" sz="2800" dirty="0" smtClean="0"/>
              <a:t>Should we measure literacy and target interventions or should we institute “universal precautions”?</a:t>
            </a:r>
          </a:p>
          <a:p>
            <a:pPr eaLnBrk="1" hangingPunct="1"/>
            <a:endParaRPr lang="en-US" sz="800" dirty="0" smtClean="0"/>
          </a:p>
          <a:p>
            <a:pPr eaLnBrk="1" hangingPunct="1"/>
            <a:r>
              <a:rPr lang="en-US" sz="2800" dirty="0" smtClean="0"/>
              <a:t>When low health literacy is identified, what do we do?</a:t>
            </a:r>
          </a:p>
          <a:p>
            <a:pPr eaLnBrk="1" hangingPunct="1"/>
            <a:endParaRPr lang="en-US" sz="800" dirty="0" smtClean="0"/>
          </a:p>
          <a:p>
            <a:pPr eaLnBrk="1" hangingPunct="1"/>
            <a:r>
              <a:rPr lang="en-US" sz="2800" dirty="0" smtClean="0"/>
              <a:t>Is it enough to recognize that many patients have this problem?</a:t>
            </a:r>
          </a:p>
        </p:txBody>
      </p:sp>
      <p:sp>
        <p:nvSpPr>
          <p:cNvPr id="4" name="Slide Number Placeholder 3"/>
          <p:cNvSpPr>
            <a:spLocks noGrp="1"/>
          </p:cNvSpPr>
          <p:nvPr>
            <p:ph type="sldNum" sz="quarter" idx="12"/>
          </p:nvPr>
        </p:nvSpPr>
        <p:spPr/>
        <p:txBody>
          <a:bodyPr/>
          <a:lstStyle/>
          <a:p>
            <a:fld id="{A1015258-8472-43B6-B923-1ADA1B098004}" type="slidenum">
              <a:rPr lang="en-US" smtClean="0"/>
              <a:pPr/>
              <a:t>48</a:t>
            </a:fld>
            <a:endParaRPr lang="en-US"/>
          </a:p>
        </p:txBody>
      </p:sp>
      <p:sp>
        <p:nvSpPr>
          <p:cNvPr id="28674" name="Rectangle 2"/>
          <p:cNvSpPr>
            <a:spLocks noGrp="1" noChangeArrowheads="1"/>
          </p:cNvSpPr>
          <p:nvPr>
            <p:ph type="title"/>
          </p:nvPr>
        </p:nvSpPr>
        <p:spPr>
          <a:xfrm>
            <a:off x="304800" y="228600"/>
            <a:ext cx="8534400" cy="762000"/>
          </a:xfrm>
        </p:spPr>
        <p:txBody>
          <a:bodyPr/>
          <a:lstStyle/>
          <a:p>
            <a:pPr eaLnBrk="1" hangingPunct="1"/>
            <a:r>
              <a:rPr lang="en-US" smtClean="0"/>
              <a:t>Some Issues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A1015258-8472-43B6-B923-1ADA1B098004}" type="slidenum">
              <a:rPr lang="en-US" smtClean="0"/>
              <a:pPr/>
              <a:t>49</a:t>
            </a:fld>
            <a:endParaRPr lang="en-US"/>
          </a:p>
        </p:txBody>
      </p:sp>
      <p:sp>
        <p:nvSpPr>
          <p:cNvPr id="4" name="Title 3"/>
          <p:cNvSpPr>
            <a:spLocks noGrp="1"/>
          </p:cNvSpPr>
          <p:nvPr>
            <p:ph type="title"/>
          </p:nvPr>
        </p:nvSpPr>
        <p:spPr/>
        <p:txBody>
          <a:bodyPr/>
          <a:lstStyle/>
          <a:p>
            <a:r>
              <a:rPr lang="en-US" dirty="0" smtClean="0"/>
              <a:t>Extras…..</a:t>
            </a:r>
            <a:endParaRPr lang="en-US" dirty="0"/>
          </a:p>
        </p:txBody>
      </p:sp>
    </p:spTree>
    <p:extLst>
      <p:ext uri="{BB962C8B-B14F-4D97-AF65-F5344CB8AC3E}">
        <p14:creationId xmlns:p14="http://schemas.microsoft.com/office/powerpoint/2010/main" val="22233462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1015258-8472-43B6-B923-1ADA1B098004}" type="slidenum">
              <a:rPr lang="en-US" smtClean="0"/>
              <a:pPr/>
              <a:t>5</a:t>
            </a:fld>
            <a:endParaRPr lang="en-US"/>
          </a:p>
        </p:txBody>
      </p:sp>
      <p:sp>
        <p:nvSpPr>
          <p:cNvPr id="6" name="Up Arrow 5"/>
          <p:cNvSpPr/>
          <p:nvPr/>
        </p:nvSpPr>
        <p:spPr>
          <a:xfrm>
            <a:off x="1295400" y="1447800"/>
            <a:ext cx="3276600" cy="44196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Population &gt;65</a:t>
            </a:r>
          </a:p>
          <a:p>
            <a:pPr algn="ctr"/>
            <a:endParaRPr lang="en-US" dirty="0">
              <a:solidFill>
                <a:schemeClr val="bg1"/>
              </a:solidFill>
            </a:endParaRPr>
          </a:p>
          <a:p>
            <a:pPr algn="ctr"/>
            <a:r>
              <a:rPr lang="en-US" dirty="0" smtClean="0">
                <a:solidFill>
                  <a:schemeClr val="bg1"/>
                </a:solidFill>
              </a:rPr>
              <a:t>Non-English Speaking </a:t>
            </a:r>
          </a:p>
          <a:p>
            <a:pPr algn="ctr"/>
            <a:endParaRPr lang="en-US" dirty="0">
              <a:solidFill>
                <a:schemeClr val="bg1"/>
              </a:solidFill>
            </a:endParaRPr>
          </a:p>
          <a:p>
            <a:pPr algn="ctr"/>
            <a:r>
              <a:rPr lang="en-US" dirty="0" smtClean="0">
                <a:solidFill>
                  <a:schemeClr val="bg1"/>
                </a:solidFill>
              </a:rPr>
              <a:t>Medications Prescribed</a:t>
            </a:r>
          </a:p>
          <a:p>
            <a:pPr algn="ctr"/>
            <a:endParaRPr lang="en-US" dirty="0">
              <a:solidFill>
                <a:schemeClr val="bg1"/>
              </a:solidFill>
            </a:endParaRPr>
          </a:p>
          <a:p>
            <a:pPr algn="ctr"/>
            <a:r>
              <a:rPr lang="en-US" dirty="0" smtClean="0">
                <a:solidFill>
                  <a:schemeClr val="bg1"/>
                </a:solidFill>
              </a:rPr>
              <a:t>Specialists</a:t>
            </a:r>
            <a:endParaRPr lang="en-US" dirty="0">
              <a:solidFill>
                <a:schemeClr val="bg1"/>
              </a:solidFill>
            </a:endParaRPr>
          </a:p>
        </p:txBody>
      </p:sp>
      <p:sp>
        <p:nvSpPr>
          <p:cNvPr id="7" name="Down Arrow 6"/>
          <p:cNvSpPr/>
          <p:nvPr/>
        </p:nvSpPr>
        <p:spPr>
          <a:xfrm>
            <a:off x="5715000" y="1524000"/>
            <a:ext cx="3200400" cy="441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Hospital Stay Length</a:t>
            </a:r>
          </a:p>
          <a:p>
            <a:pPr algn="ctr"/>
            <a:endParaRPr lang="en-US" dirty="0">
              <a:solidFill>
                <a:schemeClr val="bg1"/>
              </a:solidFill>
            </a:endParaRPr>
          </a:p>
          <a:p>
            <a:pPr algn="ctr"/>
            <a:r>
              <a:rPr lang="en-US" dirty="0" smtClean="0">
                <a:solidFill>
                  <a:schemeClr val="bg1"/>
                </a:solidFill>
              </a:rPr>
              <a:t>Time spent with Patients</a:t>
            </a:r>
          </a:p>
          <a:p>
            <a:pPr algn="ctr"/>
            <a:endParaRPr lang="en-US" dirty="0">
              <a:solidFill>
                <a:schemeClr val="bg1"/>
              </a:solidFill>
            </a:endParaRPr>
          </a:p>
          <a:p>
            <a:pPr algn="ctr"/>
            <a:r>
              <a:rPr lang="en-US" dirty="0" smtClean="0">
                <a:solidFill>
                  <a:schemeClr val="bg1"/>
                </a:solidFill>
              </a:rPr>
              <a:t>Reimburse-</a:t>
            </a:r>
            <a:r>
              <a:rPr lang="en-US" dirty="0" err="1" smtClean="0">
                <a:solidFill>
                  <a:schemeClr val="bg1"/>
                </a:solidFill>
              </a:rPr>
              <a:t>ment</a:t>
            </a:r>
            <a:endParaRPr lang="en-US" dirty="0">
              <a:solidFill>
                <a:schemeClr val="bg1"/>
              </a:solidFill>
            </a:endParaRPr>
          </a:p>
        </p:txBody>
      </p:sp>
      <p:sp>
        <p:nvSpPr>
          <p:cNvPr id="8" name="Rectangle 2"/>
          <p:cNvSpPr>
            <a:spLocks noGrp="1" noChangeArrowheads="1"/>
          </p:cNvSpPr>
          <p:nvPr>
            <p:ph type="title"/>
          </p:nvPr>
        </p:nvSpPr>
        <p:spPr/>
        <p:txBody>
          <a:bodyPr/>
          <a:lstStyle/>
          <a:p>
            <a:pPr eaLnBrk="1" hangingPunct="1">
              <a:lnSpc>
                <a:spcPct val="85000"/>
              </a:lnSpc>
            </a:pPr>
            <a:r>
              <a:rPr lang="en-US" sz="4000" dirty="0" smtClean="0">
                <a:solidFill>
                  <a:srgbClr val="FF0000"/>
                </a:solidFill>
              </a:rPr>
              <a:t>The Health Care System is Becoming More Complex</a:t>
            </a:r>
          </a:p>
        </p:txBody>
      </p:sp>
      <p:sp>
        <p:nvSpPr>
          <p:cNvPr id="9" name="TextBox 8"/>
          <p:cNvSpPr txBox="1"/>
          <p:nvPr/>
        </p:nvSpPr>
        <p:spPr>
          <a:xfrm>
            <a:off x="4724400" y="6107668"/>
            <a:ext cx="4191000" cy="369332"/>
          </a:xfrm>
          <a:prstGeom prst="rect">
            <a:avLst/>
          </a:prstGeom>
          <a:noFill/>
        </p:spPr>
        <p:txBody>
          <a:bodyPr wrap="square" rtlCol="0">
            <a:spAutoFit/>
          </a:bodyPr>
          <a:lstStyle/>
          <a:p>
            <a:r>
              <a:rPr lang="en-US" dirty="0" smtClean="0"/>
              <a:t>More Self Management in the Home</a:t>
            </a:r>
            <a:endParaRPr lang="en-US" dirty="0"/>
          </a:p>
        </p:txBody>
      </p:sp>
    </p:spTree>
    <p:extLst>
      <p:ext uri="{BB962C8B-B14F-4D97-AF65-F5344CB8AC3E}">
        <p14:creationId xmlns:p14="http://schemas.microsoft.com/office/powerpoint/2010/main" val="12530332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What do you call your problem? What name does it have? </a:t>
            </a:r>
          </a:p>
          <a:p>
            <a:r>
              <a:rPr lang="en-US" dirty="0" smtClean="0"/>
              <a:t>What do you think caused your problem? </a:t>
            </a:r>
          </a:p>
          <a:p>
            <a:r>
              <a:rPr lang="en-US" dirty="0" smtClean="0"/>
              <a:t>Why do you think it started when it did? </a:t>
            </a:r>
          </a:p>
          <a:p>
            <a:r>
              <a:rPr lang="en-US" dirty="0" smtClean="0"/>
              <a:t>What does your sickness do to you? How does it work? </a:t>
            </a:r>
          </a:p>
          <a:p>
            <a:r>
              <a:rPr lang="en-US" dirty="0" smtClean="0"/>
              <a:t>How severe is it? Will it have a short or long course? </a:t>
            </a:r>
          </a:p>
          <a:p>
            <a:r>
              <a:rPr lang="en-US" dirty="0" smtClean="0"/>
              <a:t>What do you fear most about your disorder? </a:t>
            </a:r>
          </a:p>
          <a:p>
            <a:r>
              <a:rPr lang="en-US" dirty="0" smtClean="0"/>
              <a:t>What are the chief problems that your sickness has caused for you? </a:t>
            </a:r>
          </a:p>
          <a:p>
            <a:r>
              <a:rPr lang="en-US" dirty="0" smtClean="0"/>
              <a:t>What kind of treatment do you think you should receive? </a:t>
            </a:r>
          </a:p>
          <a:p>
            <a:r>
              <a:rPr lang="en-US" dirty="0" smtClean="0"/>
              <a:t>What are the most important results you hope to receive from the treatment? </a:t>
            </a:r>
          </a:p>
          <a:p>
            <a:endParaRPr lang="en-US" dirty="0"/>
          </a:p>
        </p:txBody>
      </p:sp>
      <p:sp>
        <p:nvSpPr>
          <p:cNvPr id="5" name="Slide Number Placeholder 4"/>
          <p:cNvSpPr>
            <a:spLocks noGrp="1"/>
          </p:cNvSpPr>
          <p:nvPr>
            <p:ph type="sldNum" sz="quarter" idx="12"/>
          </p:nvPr>
        </p:nvSpPr>
        <p:spPr/>
        <p:txBody>
          <a:bodyPr/>
          <a:lstStyle/>
          <a:p>
            <a:fld id="{A1015258-8472-43B6-B923-1ADA1B098004}" type="slidenum">
              <a:rPr lang="en-US" smtClean="0"/>
              <a:pPr/>
              <a:t>50</a:t>
            </a:fld>
            <a:endParaRPr lang="en-US"/>
          </a:p>
        </p:txBody>
      </p:sp>
      <p:sp>
        <p:nvSpPr>
          <p:cNvPr id="2" name="Title 1"/>
          <p:cNvSpPr>
            <a:spLocks noGrp="1"/>
          </p:cNvSpPr>
          <p:nvPr>
            <p:ph type="title"/>
          </p:nvPr>
        </p:nvSpPr>
        <p:spPr/>
        <p:txBody>
          <a:bodyPr>
            <a:normAutofit fontScale="90000"/>
          </a:bodyPr>
          <a:lstStyle/>
          <a:p>
            <a:r>
              <a:rPr lang="en-US" dirty="0" err="1" smtClean="0"/>
              <a:t>Kleinman’s</a:t>
            </a:r>
            <a:r>
              <a:rPr lang="en-US" dirty="0" smtClean="0"/>
              <a:t> Tool to Elicit Health Beliefs</a:t>
            </a:r>
            <a:endParaRPr lang="en-US" dirty="0"/>
          </a:p>
        </p:txBody>
      </p:sp>
      <p:sp>
        <p:nvSpPr>
          <p:cNvPr id="4" name="TextBox 3"/>
          <p:cNvSpPr txBox="1"/>
          <p:nvPr/>
        </p:nvSpPr>
        <p:spPr>
          <a:xfrm>
            <a:off x="3027947" y="5791200"/>
            <a:ext cx="5791200" cy="923330"/>
          </a:xfrm>
          <a:prstGeom prst="rect">
            <a:avLst/>
          </a:prstGeom>
          <a:noFill/>
        </p:spPr>
        <p:txBody>
          <a:bodyPr wrap="square" rtlCol="0">
            <a:spAutoFit/>
          </a:bodyPr>
          <a:lstStyle/>
          <a:p>
            <a:r>
              <a:rPr lang="en-US" dirty="0" smtClean="0"/>
              <a:t>Dr. Arthur </a:t>
            </a:r>
            <a:r>
              <a:rPr lang="en-US" dirty="0" err="1" smtClean="0"/>
              <a:t>Kleinman</a:t>
            </a:r>
            <a:r>
              <a:rPr lang="en-US" dirty="0" smtClean="0"/>
              <a:t>, Patients and Healers in the Context of Culture.</a:t>
            </a:r>
            <a:br>
              <a:rPr lang="en-US" dirty="0" smtClean="0"/>
            </a:br>
            <a:r>
              <a:rPr lang="en-US" dirty="0" smtClean="0"/>
              <a:t>The Regents of the University of California. 1981</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sz="half" idx="1"/>
            <p:extLst>
              <p:ext uri="{D42A27DB-BD31-4B8C-83A1-F6EECF244321}">
                <p14:modId xmlns:p14="http://schemas.microsoft.com/office/powerpoint/2010/main" val="4131956802"/>
              </p:ext>
            </p:extLst>
          </p:nvPr>
        </p:nvGraphicFramePr>
        <p:xfrm>
          <a:off x="1295400" y="609600"/>
          <a:ext cx="70866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A1015258-8472-43B6-B923-1ADA1B098004}" type="slidenum">
              <a:rPr lang="en-US" smtClean="0"/>
              <a:pPr/>
              <a:t>6</a:t>
            </a:fld>
            <a:endParaRPr lang="en-US"/>
          </a:p>
        </p:txBody>
      </p:sp>
      <p:sp>
        <p:nvSpPr>
          <p:cNvPr id="6" name="Rectangle 2"/>
          <p:cNvSpPr>
            <a:spLocks noGrp="1" noChangeArrowheads="1"/>
          </p:cNvSpPr>
          <p:nvPr>
            <p:ph type="title"/>
          </p:nvPr>
        </p:nvSpPr>
        <p:spPr>
          <a:xfrm>
            <a:off x="0" y="0"/>
            <a:ext cx="8229600" cy="1143000"/>
          </a:xfrm>
        </p:spPr>
        <p:txBody>
          <a:bodyPr>
            <a:normAutofit/>
          </a:bodyPr>
          <a:lstStyle/>
          <a:p>
            <a:pPr eaLnBrk="1" hangingPunct="1"/>
            <a:r>
              <a:rPr lang="en-US" sz="4000" dirty="0" smtClean="0">
                <a:solidFill>
                  <a:srgbClr val="FF0000"/>
                </a:solidFill>
              </a:rPr>
              <a:t>We Have a Problem:</a:t>
            </a:r>
          </a:p>
        </p:txBody>
      </p:sp>
    </p:spTree>
    <p:extLst>
      <p:ext uri="{BB962C8B-B14F-4D97-AF65-F5344CB8AC3E}">
        <p14:creationId xmlns:p14="http://schemas.microsoft.com/office/powerpoint/2010/main" val="1842949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609600"/>
            <a:ext cx="5638800" cy="5516563"/>
          </a:xfrm>
          <a:prstGeom prst="rect">
            <a:avLst/>
          </a:prstGeom>
        </p:spPr>
        <p:txBody>
          <a:bodyPr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600" b="0" i="0" u="none" strike="noStrike" kern="120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rgbClr val="FF0000"/>
                </a:solidFill>
                <a:effectLst/>
                <a:uLnTx/>
                <a:uFillTx/>
                <a:latin typeface="+mj-lt"/>
                <a:ea typeface="+mn-ea"/>
                <a:cs typeface="+mn-cs"/>
              </a:rPr>
              <a:t>“Every system is perfectly designed to get the results it gets” </a:t>
            </a:r>
            <a:endParaRPr kumimoji="0" lang="en-US" sz="3200" b="0" i="1" u="none" strike="noStrike" kern="1200" cap="none" spc="0" normalizeH="0" baseline="0" noProof="0" dirty="0" smtClean="0">
              <a:ln>
                <a:noFill/>
              </a:ln>
              <a:solidFill>
                <a:srgbClr val="FF0000"/>
              </a:solidFill>
              <a:effectLst/>
              <a:uLnTx/>
              <a:uFillTx/>
              <a:latin typeface="+mj-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en-US" sz="3200" b="0" i="0" u="none" strike="noStrike" kern="1200" cap="none" spc="0" normalizeH="0" baseline="0" noProof="0" dirty="0" smtClean="0">
              <a:ln>
                <a:noFill/>
              </a:ln>
              <a:solidFill>
                <a:srgbClr val="FF0000"/>
              </a:solidFill>
              <a:effectLst/>
              <a:uLnTx/>
              <a:uFillTx/>
              <a:latin typeface="+mj-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rgbClr val="FF0000"/>
                </a:solidFill>
                <a:effectLst/>
                <a:uLnTx/>
                <a:uFillTx/>
                <a:latin typeface="+mj-lt"/>
                <a:ea typeface="+mn-ea"/>
                <a:cs typeface="+mn-cs"/>
              </a:rPr>
              <a:t>“The definition of insanity is continuing to do the same thing over and over again and expecting a different result”</a:t>
            </a:r>
          </a:p>
          <a:p>
            <a:pPr marL="342900" marR="0" lvl="0" indent="-342900" algn="r"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dirty="0" smtClean="0">
                <a:ln>
                  <a:noFill/>
                </a:ln>
                <a:solidFill>
                  <a:srgbClr val="FF0000"/>
                </a:solidFill>
                <a:effectLst/>
                <a:uLnTx/>
                <a:uFillTx/>
                <a:latin typeface="+mj-lt"/>
                <a:ea typeface="+mn-ea"/>
                <a:cs typeface="+mn-cs"/>
              </a:rPr>
              <a:t>−</a:t>
            </a:r>
            <a:r>
              <a:rPr kumimoji="0" lang="en-US" sz="3200" b="0" i="0" u="none" strike="noStrike" kern="1200" cap="none" spc="0" normalizeH="0" baseline="0" noProof="0" dirty="0" err="1" smtClean="0">
                <a:ln>
                  <a:noFill/>
                </a:ln>
                <a:solidFill>
                  <a:srgbClr val="FF0000"/>
                </a:solidFill>
                <a:effectLst/>
                <a:uLnTx/>
                <a:uFillTx/>
                <a:latin typeface="+mj-lt"/>
                <a:ea typeface="+mn-ea"/>
                <a:cs typeface="+mn-cs"/>
              </a:rPr>
              <a:t>Alber</a:t>
            </a:r>
            <a:r>
              <a:rPr lang="en-US" sz="3200" dirty="0" smtClean="0">
                <a:solidFill>
                  <a:srgbClr val="FF0000"/>
                </a:solidFill>
                <a:latin typeface="+mj-lt"/>
              </a:rPr>
              <a:t>t Einstein</a:t>
            </a:r>
            <a:endParaRPr kumimoji="0" lang="en-US" sz="3200" b="0" i="0" u="none" strike="noStrike" kern="1200" cap="none" spc="0" normalizeH="0" baseline="0" noProof="0" dirty="0" smtClean="0">
              <a:ln>
                <a:noFill/>
              </a:ln>
              <a:solidFill>
                <a:srgbClr val="FF0000"/>
              </a:solidFill>
              <a:effectLst/>
              <a:uLnTx/>
              <a:uFillTx/>
              <a:latin typeface="+mj-lt"/>
              <a:ea typeface="+mn-ea"/>
              <a:cs typeface="+mn-cs"/>
            </a:endParaRPr>
          </a:p>
          <a:p>
            <a:pPr marL="342900" marR="0" lvl="0" indent="-342900" algn="r"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1600" b="0" i="0" u="none" strike="noStrike" kern="1200" cap="none" spc="0" normalizeH="0" baseline="0" noProof="0" dirty="0" smtClean="0">
                <a:ln>
                  <a:noFill/>
                </a:ln>
                <a:solidFill>
                  <a:srgbClr val="FF0000"/>
                </a:solidFill>
                <a:effectLst/>
                <a:uLnTx/>
                <a:uFillTx/>
                <a:latin typeface="+mn-lt"/>
                <a:ea typeface="+mn-ea"/>
                <a:cs typeface="+mn-cs"/>
              </a:rPr>
              <a:t> </a:t>
            </a:r>
          </a:p>
        </p:txBody>
      </p:sp>
      <p:sp>
        <p:nvSpPr>
          <p:cNvPr id="3" name="Slide Number Placeholder 2"/>
          <p:cNvSpPr>
            <a:spLocks noGrp="1"/>
          </p:cNvSpPr>
          <p:nvPr>
            <p:ph type="sldNum" sz="quarter" idx="12"/>
          </p:nvPr>
        </p:nvSpPr>
        <p:spPr/>
        <p:txBody>
          <a:bodyPr/>
          <a:lstStyle/>
          <a:p>
            <a:fld id="{A1015258-8472-43B6-B923-1ADA1B098004}" type="slidenum">
              <a:rPr lang="en-US" smtClean="0"/>
              <a:pPr/>
              <a:t>7</a:t>
            </a:fld>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304800"/>
            <a:ext cx="3019682"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A1015258-8472-43B6-B923-1ADA1B098004}" type="slidenum">
              <a:rPr lang="en-US" smtClean="0"/>
              <a:pPr/>
              <a:t>8</a:t>
            </a:fld>
            <a:endParaRPr lang="en-US"/>
          </a:p>
        </p:txBody>
      </p:sp>
      <p:pic>
        <p:nvPicPr>
          <p:cNvPr id="13314" name="Picture 2" descr="carmonatalk"/>
          <p:cNvPicPr>
            <a:picLocks noGrp="1" noChangeAspect="1" noChangeArrowheads="1"/>
          </p:cNvPicPr>
          <p:nvPr>
            <p:ph idx="4294967295"/>
          </p:nvPr>
        </p:nvPicPr>
        <p:blipFill>
          <a:blip r:embed="rId3" cstate="print"/>
          <a:srcRect l="6720" r="6720"/>
          <a:stretch>
            <a:fillRect/>
          </a:stretch>
        </p:blipFill>
        <p:spPr>
          <a:xfrm>
            <a:off x="5108575" y="533400"/>
            <a:ext cx="4035425" cy="3357563"/>
          </a:xfrm>
          <a:noFill/>
          <a:ln>
            <a:solidFill>
              <a:schemeClr val="tx1"/>
            </a:solidFill>
          </a:ln>
        </p:spPr>
      </p:pic>
      <p:sp>
        <p:nvSpPr>
          <p:cNvPr id="13315" name="Text Box 3"/>
          <p:cNvSpPr txBox="1">
            <a:spLocks noChangeArrowheads="1"/>
          </p:cNvSpPr>
          <p:nvPr/>
        </p:nvSpPr>
        <p:spPr bwMode="auto">
          <a:xfrm>
            <a:off x="304800" y="381000"/>
            <a:ext cx="4495800" cy="5324535"/>
          </a:xfrm>
          <a:prstGeom prst="rect">
            <a:avLst/>
          </a:prstGeom>
          <a:noFill/>
          <a:ln w="9525">
            <a:noFill/>
            <a:miter lim="800000"/>
            <a:headEnd/>
            <a:tailEnd/>
          </a:ln>
        </p:spPr>
        <p:txBody>
          <a:bodyPr wrap="square">
            <a:spAutoFit/>
          </a:bodyPr>
          <a:lstStyle/>
          <a:p>
            <a:pPr>
              <a:spcBef>
                <a:spcPct val="50000"/>
              </a:spcBef>
            </a:pPr>
            <a:r>
              <a:rPr lang="en-US" sz="2000" i="1" dirty="0">
                <a:solidFill>
                  <a:srgbClr val="FF0000"/>
                </a:solidFill>
              </a:rPr>
              <a:t>“As a former nurse, trauma surgeon, and public health director [I realized] there was a wall between us and the people we were trying to serve.</a:t>
            </a:r>
          </a:p>
          <a:p>
            <a:pPr>
              <a:spcBef>
                <a:spcPct val="50000"/>
              </a:spcBef>
            </a:pPr>
            <a:endParaRPr lang="en-US" sz="2000" i="1" dirty="0">
              <a:solidFill>
                <a:srgbClr val="FF0000"/>
              </a:solidFill>
            </a:endParaRPr>
          </a:p>
          <a:p>
            <a:pPr>
              <a:spcBef>
                <a:spcPct val="50000"/>
              </a:spcBef>
            </a:pPr>
            <a:r>
              <a:rPr lang="en-US" sz="2000" i="1" dirty="0">
                <a:solidFill>
                  <a:srgbClr val="FF0000"/>
                </a:solidFill>
              </a:rPr>
              <a:t>Health care professionals do not recognize that patients do not understand the health information we are trying to communicate. </a:t>
            </a:r>
          </a:p>
          <a:p>
            <a:pPr>
              <a:spcBef>
                <a:spcPct val="50000"/>
              </a:spcBef>
            </a:pPr>
            <a:endParaRPr lang="en-US" sz="2000" i="1" dirty="0">
              <a:solidFill>
                <a:srgbClr val="FF0000"/>
              </a:solidFill>
            </a:endParaRPr>
          </a:p>
          <a:p>
            <a:pPr>
              <a:spcBef>
                <a:spcPct val="50000"/>
              </a:spcBef>
            </a:pPr>
            <a:r>
              <a:rPr lang="en-US" sz="2000" i="1" dirty="0">
                <a:solidFill>
                  <a:srgbClr val="FF0000"/>
                </a:solidFill>
              </a:rPr>
              <a:t>We must close the gap between what health care professionals know and what the rest of America understands.”</a:t>
            </a:r>
          </a:p>
        </p:txBody>
      </p:sp>
      <p:sp>
        <p:nvSpPr>
          <p:cNvPr id="13316" name="Text Box 4"/>
          <p:cNvSpPr txBox="1">
            <a:spLocks noChangeArrowheads="1"/>
          </p:cNvSpPr>
          <p:nvPr/>
        </p:nvSpPr>
        <p:spPr bwMode="auto">
          <a:xfrm>
            <a:off x="4648200" y="4391152"/>
            <a:ext cx="5257800" cy="866648"/>
          </a:xfrm>
          <a:prstGeom prst="rect">
            <a:avLst/>
          </a:prstGeom>
          <a:noFill/>
          <a:ln w="9525">
            <a:noFill/>
            <a:miter lim="800000"/>
            <a:headEnd/>
            <a:tailEnd/>
          </a:ln>
        </p:spPr>
        <p:txBody>
          <a:bodyPr>
            <a:spAutoFit/>
          </a:bodyPr>
          <a:lstStyle/>
          <a:p>
            <a:pPr algn="ctr">
              <a:lnSpc>
                <a:spcPct val="70000"/>
              </a:lnSpc>
              <a:spcBef>
                <a:spcPct val="50000"/>
              </a:spcBef>
            </a:pPr>
            <a:r>
              <a:rPr lang="en-US" sz="1600" b="1" dirty="0">
                <a:solidFill>
                  <a:srgbClr val="FF0000"/>
                </a:solidFill>
              </a:rPr>
              <a:t>Dr. Richard Carmona,</a:t>
            </a:r>
          </a:p>
          <a:p>
            <a:pPr algn="ctr">
              <a:lnSpc>
                <a:spcPct val="70000"/>
              </a:lnSpc>
              <a:spcBef>
                <a:spcPct val="50000"/>
              </a:spcBef>
            </a:pPr>
            <a:r>
              <a:rPr lang="en-US" sz="1600" b="1" dirty="0">
                <a:solidFill>
                  <a:srgbClr val="FF0000"/>
                </a:solidFill>
              </a:rPr>
              <a:t>U.S. Surgeon General 2002-2006</a:t>
            </a:r>
          </a:p>
          <a:p>
            <a:pPr algn="ctr">
              <a:lnSpc>
                <a:spcPct val="70000"/>
              </a:lnSpc>
              <a:spcBef>
                <a:spcPct val="50000"/>
              </a:spcBef>
            </a:pPr>
            <a:endParaRPr lang="en-US" sz="1600" b="1" dirty="0">
              <a:solidFill>
                <a:srgbClr val="FF0000"/>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General literacy</a:t>
            </a:r>
          </a:p>
          <a:p>
            <a:r>
              <a:rPr lang="en-US" dirty="0" smtClean="0"/>
              <a:t>Experience with health care system</a:t>
            </a:r>
          </a:p>
          <a:p>
            <a:r>
              <a:rPr lang="en-US" dirty="0" smtClean="0"/>
              <a:t>Complexity of information</a:t>
            </a:r>
          </a:p>
          <a:p>
            <a:r>
              <a:rPr lang="en-US" dirty="0" smtClean="0"/>
              <a:t>Cultural and language factors: </a:t>
            </a:r>
          </a:p>
          <a:p>
            <a:pPr lvl="1"/>
            <a:r>
              <a:rPr lang="en-US" dirty="0" smtClean="0"/>
              <a:t>ESL</a:t>
            </a:r>
          </a:p>
          <a:p>
            <a:pPr lvl="1"/>
            <a:r>
              <a:rPr lang="en-US" dirty="0" smtClean="0"/>
              <a:t>Cultural experience</a:t>
            </a:r>
          </a:p>
          <a:p>
            <a:r>
              <a:rPr lang="en-US" dirty="0" smtClean="0"/>
              <a:t>How information is communicated</a:t>
            </a:r>
          </a:p>
          <a:p>
            <a:r>
              <a:rPr lang="en-US" dirty="0" smtClean="0"/>
              <a:t>Aging and disease/treatment factors</a:t>
            </a:r>
            <a:endParaRPr lang="en-US" dirty="0"/>
          </a:p>
        </p:txBody>
      </p:sp>
      <p:sp>
        <p:nvSpPr>
          <p:cNvPr id="4" name="Slide Number Placeholder 3"/>
          <p:cNvSpPr>
            <a:spLocks noGrp="1"/>
          </p:cNvSpPr>
          <p:nvPr>
            <p:ph type="sldNum" sz="quarter" idx="12"/>
          </p:nvPr>
        </p:nvSpPr>
        <p:spPr/>
        <p:txBody>
          <a:bodyPr/>
          <a:lstStyle/>
          <a:p>
            <a:fld id="{A1015258-8472-43B6-B923-1ADA1B098004}" type="slidenum">
              <a:rPr lang="en-US" smtClean="0"/>
              <a:pPr/>
              <a:t>9</a:t>
            </a:fld>
            <a:endParaRPr lang="en-US"/>
          </a:p>
        </p:txBody>
      </p:sp>
      <p:sp>
        <p:nvSpPr>
          <p:cNvPr id="2" name="Title 1"/>
          <p:cNvSpPr>
            <a:spLocks noGrp="1"/>
          </p:cNvSpPr>
          <p:nvPr>
            <p:ph type="title"/>
          </p:nvPr>
        </p:nvSpPr>
        <p:spPr/>
        <p:txBody>
          <a:bodyPr>
            <a:normAutofit fontScale="90000"/>
          </a:bodyPr>
          <a:lstStyle/>
          <a:p>
            <a:r>
              <a:rPr lang="en-US" dirty="0" smtClean="0"/>
              <a:t>Factors contributing to low health literacy</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309</TotalTime>
  <Words>1964</Words>
  <Application>Microsoft Office PowerPoint</Application>
  <PresentationFormat>On-screen Show (4:3)</PresentationFormat>
  <Paragraphs>551</Paragraphs>
  <Slides>50</Slides>
  <Notes>33</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50</vt:i4>
      </vt:variant>
    </vt:vector>
  </HeadingPairs>
  <TitlesOfParts>
    <vt:vector size="51" baseType="lpstr">
      <vt:lpstr>Concourse</vt:lpstr>
      <vt:lpstr>Learning Theories and Health Literacy</vt:lpstr>
      <vt:lpstr>Objectives</vt:lpstr>
      <vt:lpstr>Can a patient learn anything a physical therapist tells them if they are not ready to learn?  What are the barriers to learning?</vt:lpstr>
      <vt:lpstr>Health Literacy</vt:lpstr>
      <vt:lpstr>The Health Care System is Becoming More Complex</vt:lpstr>
      <vt:lpstr>We Have a Problem:</vt:lpstr>
      <vt:lpstr>PowerPoint Presentation</vt:lpstr>
      <vt:lpstr>PowerPoint Presentation</vt:lpstr>
      <vt:lpstr>Factors contributing to low health literacy</vt:lpstr>
      <vt:lpstr>Informal methods to assess health literacy </vt:lpstr>
      <vt:lpstr>National Assessment of Adult Literacy (NAAL)*</vt:lpstr>
      <vt:lpstr>PowerPoint Presentation</vt:lpstr>
      <vt:lpstr>PowerPoint Presentation</vt:lpstr>
      <vt:lpstr>PowerPoint Presentation</vt:lpstr>
      <vt:lpstr>PowerPoint Presentation</vt:lpstr>
      <vt:lpstr>Patient Safety</vt:lpstr>
      <vt:lpstr>PowerPoint Presentation</vt:lpstr>
      <vt:lpstr>“Show Me How Many Pills You Would Take in 1 Day”</vt:lpstr>
      <vt:lpstr>PowerPoint Presentation</vt:lpstr>
      <vt:lpstr>Adult Hospitalization</vt:lpstr>
      <vt:lpstr>Literacy and Mortality</vt:lpstr>
      <vt:lpstr>PowerPoint Presentation</vt:lpstr>
      <vt:lpstr>PowerPoint Presentation</vt:lpstr>
      <vt:lpstr>PowerPoint Presentation</vt:lpstr>
      <vt:lpstr>PowerPoint Presentation</vt:lpstr>
      <vt:lpstr>Common Instruments</vt:lpstr>
      <vt:lpstr>REALM (Rapid Estimate of Adult Literacy in Medicine)</vt:lpstr>
      <vt:lpstr>PowerPoint Presentation</vt:lpstr>
      <vt:lpstr>TOFHLA (Test of Functional Health Literacy in Adults)</vt:lpstr>
      <vt:lpstr>Sample TOFHLA  Numeracy Question</vt:lpstr>
      <vt:lpstr>Sample TOFHLA  Reading Comprehension</vt:lpstr>
      <vt:lpstr>Short-TOFHLA</vt:lpstr>
      <vt:lpstr>REALM vs. TOFHLA</vt:lpstr>
      <vt:lpstr>The Newest Vital Sign (NVS)</vt:lpstr>
      <vt:lpstr>NVS: Example Question</vt:lpstr>
      <vt:lpstr>REALM vs. NVS</vt:lpstr>
      <vt:lpstr>Which Instrument Should I Use?</vt:lpstr>
      <vt:lpstr>Problems with Measuring Health Literacy</vt:lpstr>
      <vt:lpstr>PowerPoint Presentation</vt:lpstr>
      <vt:lpstr>Interventions to Improve  Health Outcomes for Patients  with Low Literacy</vt:lpstr>
      <vt:lpstr>Educational Materials</vt:lpstr>
      <vt:lpstr>Educational Strategies</vt:lpstr>
      <vt:lpstr>PowerPoint Presentation</vt:lpstr>
      <vt:lpstr>Plain Language</vt:lpstr>
      <vt:lpstr>Plain language</vt:lpstr>
      <vt:lpstr>Readability</vt:lpstr>
      <vt:lpstr>PowerPoint Presentation</vt:lpstr>
      <vt:lpstr>Some Issues</vt:lpstr>
      <vt:lpstr>Extras…..</vt:lpstr>
      <vt:lpstr>Kleinman’s Tool to Elicit Health Beliefs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theoriesand health literacy</dc:title>
  <dc:creator>Jen</dc:creator>
  <cp:lastModifiedBy>SWEET, CHRISTINA</cp:lastModifiedBy>
  <cp:revision>50</cp:revision>
  <dcterms:created xsi:type="dcterms:W3CDTF">2010-05-11T14:36:17Z</dcterms:created>
  <dcterms:modified xsi:type="dcterms:W3CDTF">2013-06-28T13:00:08Z</dcterms:modified>
</cp:coreProperties>
</file>