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6" r:id="rId2"/>
    <p:sldId id="257" r:id="rId3"/>
    <p:sldId id="312" r:id="rId4"/>
    <p:sldId id="313" r:id="rId5"/>
    <p:sldId id="314" r:id="rId6"/>
    <p:sldId id="315" r:id="rId7"/>
    <p:sldId id="298" r:id="rId8"/>
    <p:sldId id="296" r:id="rId9"/>
    <p:sldId id="294" r:id="rId10"/>
    <p:sldId id="302" r:id="rId11"/>
    <p:sldId id="261" r:id="rId12"/>
    <p:sldId id="258" r:id="rId13"/>
    <p:sldId id="322" r:id="rId14"/>
    <p:sldId id="323" r:id="rId15"/>
    <p:sldId id="259" r:id="rId16"/>
    <p:sldId id="290" r:id="rId17"/>
    <p:sldId id="291" r:id="rId18"/>
    <p:sldId id="307" r:id="rId19"/>
    <p:sldId id="304" r:id="rId20"/>
    <p:sldId id="325" r:id="rId21"/>
    <p:sldId id="326" r:id="rId22"/>
    <p:sldId id="327" r:id="rId23"/>
    <p:sldId id="306" r:id="rId24"/>
    <p:sldId id="305" r:id="rId25"/>
    <p:sldId id="318" r:id="rId26"/>
    <p:sldId id="319" r:id="rId27"/>
    <p:sldId id="292" r:id="rId28"/>
    <p:sldId id="293" r:id="rId29"/>
    <p:sldId id="295" r:id="rId30"/>
    <p:sldId id="303" r:id="rId31"/>
    <p:sldId id="320" r:id="rId32"/>
    <p:sldId id="308" r:id="rId33"/>
    <p:sldId id="321" r:id="rId34"/>
    <p:sldId id="309" r:id="rId35"/>
    <p:sldId id="310" r:id="rId36"/>
    <p:sldId id="317" r:id="rId37"/>
    <p:sldId id="301" r:id="rId38"/>
    <p:sldId id="268" r:id="rId39"/>
    <p:sldId id="269" r:id="rId40"/>
    <p:sldId id="270" r:id="rId41"/>
    <p:sldId id="271" r:id="rId42"/>
    <p:sldId id="272" r:id="rId43"/>
    <p:sldId id="273" r:id="rId44"/>
    <p:sldId id="274" r:id="rId45"/>
    <p:sldId id="275" r:id="rId46"/>
    <p:sldId id="277" r:id="rId47"/>
    <p:sldId id="278" r:id="rId48"/>
    <p:sldId id="279" r:id="rId49"/>
    <p:sldId id="280" r:id="rId50"/>
    <p:sldId id="281" r:id="rId51"/>
    <p:sldId id="282" r:id="rId52"/>
    <p:sldId id="316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10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E467B-3526-449C-BC11-5934B241CE99}" type="datetimeFigureOut">
              <a:rPr lang="en-US" smtClean="0"/>
              <a:pPr/>
              <a:t>6/28/2013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710C2-D28A-4EA8-97F0-A45FADF364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84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09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Functional Assessment Staging:</a:t>
            </a:r>
            <a:r>
              <a:rPr lang="en-US" baseline="0" dirty="0" smtClean="0"/>
              <a:t> from NYU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3EAE5D-2602-4401-82AF-D4C0A781AC4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MMSE cutoff score of 23 or 24 provides good sensitivity and specificity for the detection of dementia; however, several recent studies suggested that this cutoff score may be too low, particularly with highly educated individuals. </a:t>
            </a:r>
          </a:p>
          <a:p>
            <a:endParaRPr lang="en-US" dirty="0"/>
          </a:p>
          <a:p>
            <a:r>
              <a:rPr lang="en-US" dirty="0"/>
              <a:t>Mini Cog:</a:t>
            </a:r>
          </a:p>
          <a:p>
            <a:r>
              <a:rPr lang="en-US" dirty="0"/>
              <a:t>A score of O indicates positive screen for dementia.</a:t>
            </a:r>
          </a:p>
          <a:p>
            <a:r>
              <a:rPr lang="en-US" dirty="0"/>
              <a:t>A score of 1 or 2 with an abnormal CDT indicates positive screen for dementia.</a:t>
            </a:r>
          </a:p>
          <a:p>
            <a:r>
              <a:rPr lang="en-US" dirty="0"/>
              <a:t>A score of 1 or 2 with a normal CDT indicates negative screen for dementia.</a:t>
            </a:r>
          </a:p>
          <a:p>
            <a:r>
              <a:rPr lang="en-US" dirty="0"/>
              <a:t>A score of 3 indicates negative screen for dementia.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C77A9-6A17-4489-82E0-C07CBC1CD6C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31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MCD:</a:t>
            </a:r>
            <a:r>
              <a:rPr lang="en-US" baseline="0" dirty="0" smtClean="0"/>
              <a:t> mild cognitive disorder</a:t>
            </a:r>
          </a:p>
          <a:p>
            <a:r>
              <a:rPr lang="en-US" baseline="0" dirty="0" smtClean="0"/>
              <a:t>Mild neurocognitive disorder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761B6A-9A96-496B-A31E-6485343C463E}" type="slidenum">
              <a:rPr lang="en-US"/>
              <a:pPr/>
              <a:t>38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Level 6: high processing, fully functional</a:t>
            </a:r>
          </a:p>
          <a:p>
            <a:r>
              <a:rPr lang="en-US"/>
              <a:t>Level 5: don’t forsee the results of their actions</a:t>
            </a:r>
          </a:p>
          <a:p>
            <a:r>
              <a:rPr lang="en-US"/>
              <a:t>Level 2-4: who we see in our facilities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B00B7F-1DB5-4BE9-9B88-63AA366818C1}" type="slidenum">
              <a:rPr lang="en-US"/>
              <a:pPr/>
              <a:t>40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Can fool you because all talk</a:t>
            </a:r>
          </a:p>
          <a:p>
            <a:r>
              <a:rPr lang="en-US"/>
              <a:t>BED HEAD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A473B-CC29-4F1E-AF40-31616089F9A5}" type="slidenum">
              <a:rPr lang="en-US"/>
              <a:pPr/>
              <a:t>44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/>
              <a:t>Distractible: eats ½ meal and then something else: wt loss, malnutrition, affects wounds, electrolyte imbalance for falls/cardiac </a:t>
            </a:r>
            <a:r>
              <a:rPr lang="en-US" dirty="0" err="1"/>
              <a:t>dx</a:t>
            </a:r>
            <a:endParaRPr lang="en-US" dirty="0"/>
          </a:p>
          <a:p>
            <a:r>
              <a:rPr lang="en-US" dirty="0"/>
              <a:t>Also: type of environment the gym is in, pain levels, confusion s/p fall with injury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5009E-D05D-4498-ABD4-ED0FCA2A9E43}" type="slidenum">
              <a:rPr lang="en-US"/>
              <a:pPr/>
              <a:t>45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Can see greater than 12” but doesn’t pay attention to this.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11C51E-2976-456B-A7B6-0137AC664A19}" type="slidenum">
              <a:rPr lang="en-US"/>
              <a:pPr/>
              <a:t>48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Disrobes; watch with e-stim </a:t>
            </a:r>
          </a:p>
          <a:p>
            <a:r>
              <a:rPr lang="en-US"/>
              <a:t>If outside BOS feels like falling off of a cliff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D8C51-5F16-40E6-BD7B-BA120045263C}" type="slidenum">
              <a:rPr lang="en-US"/>
              <a:pPr/>
              <a:t>4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Cohort</a:t>
            </a:r>
            <a:r>
              <a:rPr lang="en-US" baseline="0" dirty="0" smtClean="0"/>
              <a:t> changes, generational changes, attrition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Fluid: capacity to use unique ways of thinking to solve unfamiliar problems</a:t>
            </a:r>
          </a:p>
          <a:p>
            <a:r>
              <a:rPr lang="en-US" baseline="0" dirty="0" smtClean="0"/>
              <a:t>Crystallized: through education and acculturation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one aspect.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54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Patient is dressed well, ask date, who,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situation, but start to see masking impairment with humor, brushing off, or saying I’ve always done it this way.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patient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have gotten lost when traveling to an unfamiliar location;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co-workers become aware of patient's relatively low performance;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word and name finding deficit becomes evident;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patient may read a passage of a book and retain relatively little material;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patient may demonstrate decreased ability in remembering names upon introduction to new people;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patient may have lost or misplaced an object of value;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concentration deficit may be evident on clinical testing.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861023-D86B-4AD8-A3CE-72DC6DE8BA72}" type="slidenum">
              <a:rPr lang="en-US"/>
              <a:pPr/>
              <a:t>12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Suicidal thoughts: talk about this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 129 </a:t>
            </a:r>
            <a:r>
              <a:rPr lang="en-US" dirty="0" err="1" smtClean="0"/>
              <a:t>Guccione</a:t>
            </a:r>
            <a:r>
              <a:rPr lang="en-US" dirty="0" smtClean="0"/>
              <a:t>: favored due to not having the anticholinergic</a:t>
            </a:r>
            <a:r>
              <a:rPr lang="en-US" baseline="0" dirty="0" smtClean="0"/>
              <a:t> and hypotensive effects. </a:t>
            </a:r>
          </a:p>
          <a:p>
            <a:r>
              <a:rPr lang="en-US" baseline="0" dirty="0" smtClean="0"/>
              <a:t>Selective Serotonin Reuptake Inhibitors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42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39AFB8-99B6-45E5-916A-27536BDFC4EF}" type="slidenum">
              <a:rPr lang="en-US"/>
              <a:pPr/>
              <a:t>15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Nph: normal pressure hydrocephalus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Risk of falling: 3x age matched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710C2-D28A-4EA8-97F0-A45FADF364C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5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23724-AD44-4626-97B9-C90290E1D04E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A1190-25D1-4D9D-9C3B-9A3F0AECA971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64B3-A0C0-48CF-A4C4-12CD10DCFCE0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86659-F398-4DF3-8CBB-69BC7E10FDF4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1D40-C6A4-43FA-B9F6-3FADA61B9D29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E94C7-E67C-4F00-B09F-346F9E76D642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A56A-25BA-458A-BD2C-F91075DFE5DF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8AC2E-6E43-43EE-9522-B5E15317583E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74DA-5E14-48FD-A0D8-7F001E8E7FDB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74BB7-D6D5-4B9C-B367-2F227C06034F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0437F05-F0BB-4524-996F-E9857B7647D4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FEE4B1-AC16-4828-B1A4-31491F3664E0}" type="datetime1">
              <a:rPr lang="en-US" smtClean="0"/>
              <a:pPr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60CD495-EEFF-435C-9165-C031BACC3C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Cognitive Changes in Aging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105400"/>
            <a:ext cx="8077200" cy="1499616"/>
          </a:xfrm>
        </p:spPr>
        <p:txBody>
          <a:bodyPr/>
          <a:lstStyle/>
          <a:p>
            <a:r>
              <a:rPr lang="en-US" dirty="0" smtClean="0"/>
              <a:t>PTP 783 </a:t>
            </a:r>
          </a:p>
          <a:p>
            <a:r>
              <a:rPr lang="en-US" dirty="0" smtClean="0"/>
              <a:t>Jennifer Blackwood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 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Delirium</a:t>
            </a:r>
          </a:p>
          <a:p>
            <a:endParaRPr lang="en-US" dirty="0" smtClean="0"/>
          </a:p>
          <a:p>
            <a:r>
              <a:rPr lang="en-US" dirty="0" smtClean="0"/>
              <a:t>Depression</a:t>
            </a:r>
          </a:p>
          <a:p>
            <a:endParaRPr lang="en-US" dirty="0" smtClean="0"/>
          </a:p>
          <a:p>
            <a:r>
              <a:rPr lang="en-US" dirty="0" smtClean="0"/>
              <a:t>Dementia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Delirium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5191"/>
            <a:ext cx="8229600" cy="493040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u="sng" dirty="0"/>
              <a:t>Acute</a:t>
            </a:r>
            <a:r>
              <a:rPr lang="en-US" dirty="0"/>
              <a:t> </a:t>
            </a:r>
            <a:r>
              <a:rPr lang="en-US" dirty="0" err="1"/>
              <a:t>confusional</a:t>
            </a:r>
            <a:r>
              <a:rPr lang="en-US" dirty="0"/>
              <a:t> state </a:t>
            </a:r>
            <a:r>
              <a:rPr lang="en-US" dirty="0" smtClean="0"/>
              <a:t>(aka </a:t>
            </a:r>
            <a:r>
              <a:rPr lang="en-US" dirty="0"/>
              <a:t>acute brain </a:t>
            </a:r>
            <a:r>
              <a:rPr lang="en-US" dirty="0" smtClean="0"/>
              <a:t>syndrome)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Inattention, distractibility, drowsiness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Often accompanied by </a:t>
            </a:r>
            <a:r>
              <a:rPr lang="en-US" dirty="0" smtClean="0"/>
              <a:t>agitation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Sundowners: worse in evening &amp; </a:t>
            </a:r>
            <a:r>
              <a:rPr lang="en-US" dirty="0" smtClean="0"/>
              <a:t>night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More agitated in afternoon, therefore see in morning. 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Hallucinations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STM very significantly affected: immediate recall, attention, and retention of new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/>
              <a:t>Depression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Episode: sub acute onset</a:t>
            </a:r>
          </a:p>
          <a:p>
            <a:r>
              <a:rPr lang="en-US" dirty="0" smtClean="0"/>
              <a:t>1 </a:t>
            </a:r>
            <a:r>
              <a:rPr lang="en-US" dirty="0"/>
              <a:t>in 4 women and 1 in 10 men experience this</a:t>
            </a:r>
          </a:p>
          <a:p>
            <a:r>
              <a:rPr lang="en-US" dirty="0"/>
              <a:t>90% can be treated</a:t>
            </a:r>
          </a:p>
          <a:p>
            <a:r>
              <a:rPr lang="en-US" dirty="0"/>
              <a:t>Symptoms: recent onset, flat affect, decreased communication, feelings of sadness, helplessness, or despair, physical pains, suicidal thoughts, guilt, loss of interest or pleasure</a:t>
            </a:r>
          </a:p>
          <a:p>
            <a:r>
              <a:rPr lang="en-US" dirty="0"/>
              <a:t>Somatic concerns in 60%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Screening for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GDS</a:t>
            </a:r>
          </a:p>
          <a:p>
            <a:r>
              <a:rPr lang="en-US" dirty="0" smtClean="0"/>
              <a:t>Beck’s Inventory</a:t>
            </a:r>
          </a:p>
          <a:p>
            <a:r>
              <a:rPr lang="en-US" dirty="0" smtClean="0"/>
              <a:t>USPSTF- </a:t>
            </a:r>
          </a:p>
          <a:p>
            <a:pPr lvl="1"/>
            <a:r>
              <a:rPr lang="en-US" dirty="0" smtClean="0"/>
              <a:t>‘</a:t>
            </a:r>
            <a:r>
              <a:rPr lang="en-US" dirty="0" smtClean="0">
                <a:solidFill>
                  <a:srgbClr val="FF0000"/>
                </a:solidFill>
              </a:rPr>
              <a:t>Over the past 2 weeks, have you felt down, depressed, or hopeless?’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‘Have you felt little interest or pleasure in doing things?’</a:t>
            </a:r>
          </a:p>
          <a:p>
            <a:pPr lvl="2"/>
            <a:r>
              <a:rPr lang="en-US" dirty="0" smtClean="0"/>
              <a:t>As effective as longer screening tools for risk for depression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797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Meds for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SSRIs- favored…. Why? </a:t>
            </a:r>
          </a:p>
          <a:p>
            <a:pPr lvl="1"/>
            <a:r>
              <a:rPr lang="en-US" dirty="0" smtClean="0"/>
              <a:t>Zoloft, Paxil, Prozac</a:t>
            </a:r>
          </a:p>
          <a:p>
            <a:endParaRPr lang="en-US" dirty="0"/>
          </a:p>
          <a:p>
            <a:r>
              <a:rPr lang="en-US" dirty="0" smtClean="0"/>
              <a:t>Tricyclic Antidepressants</a:t>
            </a:r>
          </a:p>
          <a:p>
            <a:r>
              <a:rPr lang="en-US" dirty="0" smtClean="0"/>
              <a:t>Serotonin/Norepinephrine Reuptake Inhibitors</a:t>
            </a:r>
          </a:p>
          <a:p>
            <a:r>
              <a:rPr lang="en-US" dirty="0" smtClean="0"/>
              <a:t>MAO Inhibitors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38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Dementia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5191"/>
            <a:ext cx="8229600" cy="4854209"/>
          </a:xfrm>
        </p:spPr>
        <p:txBody>
          <a:bodyPr>
            <a:normAutofit/>
          </a:bodyPr>
          <a:lstStyle/>
          <a:p>
            <a:r>
              <a:rPr lang="en-US" sz="2800" dirty="0"/>
              <a:t>More frequently in </a:t>
            </a:r>
            <a:r>
              <a:rPr lang="en-US" sz="2800" dirty="0" smtClean="0"/>
              <a:t>adults age </a:t>
            </a:r>
            <a:r>
              <a:rPr lang="en-US" sz="2800" dirty="0"/>
              <a:t>75+, </a:t>
            </a:r>
            <a:r>
              <a:rPr lang="en-US" sz="2800" dirty="0" smtClean="0"/>
              <a:t>women</a:t>
            </a:r>
          </a:p>
          <a:p>
            <a:r>
              <a:rPr lang="en-US" sz="2800" dirty="0" smtClean="0"/>
              <a:t>Defined as: Global impairment of intellect, memory and personality in the absence of impaired consciousness </a:t>
            </a:r>
            <a:r>
              <a:rPr lang="en-US" sz="1700" dirty="0" smtClean="0"/>
              <a:t>(WHO, 1993)</a:t>
            </a:r>
          </a:p>
          <a:p>
            <a:r>
              <a:rPr lang="en-US" sz="2800" dirty="0" smtClean="0"/>
              <a:t>Amnesia, aphasia, </a:t>
            </a:r>
            <a:r>
              <a:rPr lang="en-US" sz="2800" dirty="0" err="1" smtClean="0"/>
              <a:t>agnosia</a:t>
            </a:r>
            <a:r>
              <a:rPr lang="en-US" sz="2800" dirty="0" smtClean="0"/>
              <a:t>, </a:t>
            </a:r>
            <a:r>
              <a:rPr lang="en-US" sz="2800" dirty="0" err="1" smtClean="0"/>
              <a:t>apraxia</a:t>
            </a:r>
            <a:r>
              <a:rPr lang="en-US" sz="2800" dirty="0" smtClean="0"/>
              <a:t>, decreased executive functioning</a:t>
            </a:r>
            <a:endParaRPr lang="en-US" sz="2800" dirty="0"/>
          </a:p>
          <a:p>
            <a:r>
              <a:rPr lang="en-US" sz="2800" u="sng" dirty="0"/>
              <a:t>Chronic</a:t>
            </a:r>
            <a:r>
              <a:rPr lang="en-US" sz="2800" dirty="0"/>
              <a:t>, non-reversible, slow onset of STM loss.</a:t>
            </a:r>
          </a:p>
          <a:p>
            <a:r>
              <a:rPr lang="en-US" sz="2800" dirty="0"/>
              <a:t>Don’t confuse confusion with dementia</a:t>
            </a:r>
          </a:p>
          <a:p>
            <a:r>
              <a:rPr lang="en-US" sz="2800" dirty="0"/>
              <a:t>Causes: Alzheimer’s, alcoholism, NPH, cerebral infarct, pernicious anemia, </a:t>
            </a:r>
            <a:r>
              <a:rPr lang="en-US" sz="2800" dirty="0" err="1"/>
              <a:t>vit</a:t>
            </a:r>
            <a:r>
              <a:rPr lang="en-US" sz="2800" dirty="0"/>
              <a:t> B</a:t>
            </a:r>
            <a:r>
              <a:rPr lang="en-US" sz="2800" baseline="-25000" dirty="0"/>
              <a:t>12</a:t>
            </a:r>
            <a:r>
              <a:rPr lang="en-US" sz="2800" dirty="0"/>
              <a:t> </a:t>
            </a:r>
            <a:r>
              <a:rPr lang="en-US" sz="2800" dirty="0" smtClean="0"/>
              <a:t>deficiency, vascular origin, </a:t>
            </a:r>
            <a:r>
              <a:rPr lang="en-US" sz="2800" dirty="0" err="1" smtClean="0"/>
              <a:t>Lewy</a:t>
            </a:r>
            <a:r>
              <a:rPr lang="en-US" sz="2800" dirty="0" smtClean="0"/>
              <a:t> body disease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Vascular Dementia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AKA Multi-Infarct </a:t>
            </a:r>
            <a:r>
              <a:rPr lang="en-US" dirty="0" smtClean="0"/>
              <a:t>Dementia (multi-TIA-”mini stoke”)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Organic mental disorder with cerebrovascular disease</a:t>
            </a:r>
          </a:p>
          <a:p>
            <a:endParaRPr lang="en-US" dirty="0" smtClean="0"/>
          </a:p>
          <a:p>
            <a:r>
              <a:rPr lang="en-US" dirty="0" smtClean="0"/>
              <a:t>Cognitive decline is due to multiple infarcts that produces a loss of brain tissue</a:t>
            </a:r>
          </a:p>
          <a:p>
            <a:endParaRPr lang="en-US" dirty="0" smtClean="0"/>
          </a:p>
          <a:p>
            <a:r>
              <a:rPr lang="en-US" dirty="0" smtClean="0"/>
              <a:t>In addition to memory impairments personality changes occur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Pseudodementia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066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Dementia like behavior is actually the result of a major depressive episode</a:t>
            </a:r>
          </a:p>
          <a:p>
            <a:endParaRPr lang="en-US" dirty="0" smtClean="0"/>
          </a:p>
          <a:p>
            <a:r>
              <a:rPr lang="en-US" dirty="0" smtClean="0"/>
              <a:t>Flat affect, disinterest in events</a:t>
            </a:r>
          </a:p>
          <a:p>
            <a:endParaRPr lang="en-US" dirty="0" smtClean="0"/>
          </a:p>
          <a:p>
            <a:r>
              <a:rPr lang="en-US" dirty="0" smtClean="0"/>
              <a:t>Depressed persons respond in a slow, labored manner but </a:t>
            </a:r>
            <a:r>
              <a:rPr lang="en-US" u="sng" dirty="0" smtClean="0"/>
              <a:t>provide accurate responses</a:t>
            </a:r>
          </a:p>
          <a:p>
            <a:endParaRPr lang="en-US" dirty="0" smtClean="0"/>
          </a:p>
          <a:p>
            <a:r>
              <a:rPr lang="en-US" dirty="0" smtClean="0"/>
              <a:t>Patients with dementia are unable to produce the correct response</a:t>
            </a:r>
          </a:p>
          <a:p>
            <a:pPr lvl="1"/>
            <a:r>
              <a:rPr lang="en-US" dirty="0" smtClean="0"/>
              <a:t>‘Don’t know’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Lewy</a:t>
            </a:r>
            <a:r>
              <a:rPr lang="en-US" dirty="0" smtClean="0"/>
              <a:t> Body Dementia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Carotid sinus hypersensitivity (as high as 50%)</a:t>
            </a:r>
          </a:p>
          <a:p>
            <a:r>
              <a:rPr lang="en-US" dirty="0" smtClean="0"/>
              <a:t>Symptoms of both AD and Parkinson’s Disease type Dementia</a:t>
            </a:r>
          </a:p>
          <a:p>
            <a:pPr lvl="1"/>
            <a:r>
              <a:rPr lang="en-US" dirty="0" smtClean="0"/>
              <a:t>Cognitive decline and motor symptoms</a:t>
            </a:r>
            <a:endParaRPr lang="en-US" dirty="0"/>
          </a:p>
          <a:p>
            <a:r>
              <a:rPr lang="en-US" u="sng" dirty="0" smtClean="0"/>
              <a:t>Fluctuating </a:t>
            </a:r>
            <a:r>
              <a:rPr lang="en-US" dirty="0" smtClean="0"/>
              <a:t>levels of cognition throughout the day</a:t>
            </a:r>
          </a:p>
          <a:p>
            <a:r>
              <a:rPr lang="en-US" dirty="0" smtClean="0"/>
              <a:t>Motor changes similar to PD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Hallucinations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97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cognition relate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fall risk (1.5-3 x the risk of cognitively normal fallers) </a:t>
            </a:r>
          </a:p>
          <a:p>
            <a:pPr lvl="1"/>
            <a:r>
              <a:rPr lang="en-US" dirty="0" smtClean="0"/>
              <a:t>Study by </a:t>
            </a:r>
            <a:r>
              <a:rPr lang="en-US" dirty="0" err="1" smtClean="0"/>
              <a:t>Tinetti</a:t>
            </a:r>
            <a:r>
              <a:rPr lang="en-US" dirty="0" smtClean="0"/>
              <a:t> found 67% with MCI fell over a year</a:t>
            </a:r>
          </a:p>
          <a:p>
            <a:r>
              <a:rPr lang="en-US" dirty="0" smtClean="0"/>
              <a:t>Decreases on the MMSE relate to a reduction in survival probability</a:t>
            </a:r>
          </a:p>
          <a:p>
            <a:pPr lvl="1"/>
            <a:r>
              <a:rPr lang="en-US" dirty="0" smtClean="0"/>
              <a:t>Every point decrease on MMSE: adjusted odds ratio for mortality was .95 (95% CI: .93-.97) and for institutionalization:  .91 (95% CI: .90-.94)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13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Cognitive Changes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648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Cognition: defined as awareness by perception, reasoning, judgment, intuition, memory, and knowledge</a:t>
            </a:r>
          </a:p>
          <a:p>
            <a:r>
              <a:rPr lang="en-US" sz="2800" dirty="0"/>
              <a:t>25% of the population 65+ have a cognitive impairment</a:t>
            </a:r>
          </a:p>
          <a:p>
            <a:pPr lvl="1"/>
            <a:r>
              <a:rPr lang="en-US" sz="2400" dirty="0"/>
              <a:t>Increases with advanced </a:t>
            </a:r>
            <a:r>
              <a:rPr lang="en-US" sz="2400" dirty="0" smtClean="0"/>
              <a:t>age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Elderly </a:t>
            </a:r>
            <a:r>
              <a:rPr lang="en-US" u="sng" dirty="0"/>
              <a:t>maintain</a:t>
            </a:r>
            <a:r>
              <a:rPr lang="en-US" dirty="0"/>
              <a:t> </a:t>
            </a:r>
            <a:r>
              <a:rPr lang="en-US" dirty="0" smtClean="0"/>
              <a:t>the ability </a:t>
            </a:r>
            <a:r>
              <a:rPr lang="en-US" dirty="0"/>
              <a:t>to understand new experience &amp; situations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Changes in this should NOT be dismissed as normal aging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Personalities remain stable with aging: if it changes possible psychiatric dysfunction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Alzheimer’s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60% of those with dementia</a:t>
            </a:r>
          </a:p>
          <a:p>
            <a:r>
              <a:rPr lang="en-US" dirty="0" smtClean="0"/>
              <a:t>Diagnosed post morbidly</a:t>
            </a:r>
          </a:p>
          <a:p>
            <a:r>
              <a:rPr lang="en-US" dirty="0" smtClean="0"/>
              <a:t>Inclusionary criteria: memory loss, aphasia, apraxia, and disturbance in executive functioning</a:t>
            </a:r>
          </a:p>
          <a:p>
            <a:pPr lvl="1"/>
            <a:r>
              <a:rPr lang="en-US" dirty="0" smtClean="0"/>
              <a:t>Severe enough to impair social or occupational function</a:t>
            </a:r>
          </a:p>
          <a:p>
            <a:r>
              <a:rPr lang="en-US" dirty="0" smtClean="0"/>
              <a:t>Difficult to diagnose in the early stages</a:t>
            </a:r>
          </a:p>
          <a:p>
            <a:r>
              <a:rPr lang="en-US" dirty="0" smtClean="0"/>
              <a:t>Masked by those with more education</a:t>
            </a:r>
          </a:p>
          <a:p>
            <a:r>
              <a:rPr lang="en-US" dirty="0" smtClean="0"/>
              <a:t>Affects 25-30% those 65 </a:t>
            </a:r>
            <a:r>
              <a:rPr lang="en-US" dirty="0" err="1" smtClean="0"/>
              <a:t>y.o</a:t>
            </a:r>
            <a:r>
              <a:rPr lang="en-US" dirty="0" smtClean="0"/>
              <a:t>; 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lder than 85 </a:t>
            </a:r>
            <a:r>
              <a:rPr lang="en-US" dirty="0" err="1" smtClean="0"/>
              <a:t>y.o</a:t>
            </a:r>
            <a:r>
              <a:rPr lang="en-US" dirty="0" smtClean="0"/>
              <a:t>.: 50% incidence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19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risk factors: APOE e4 (</a:t>
            </a:r>
            <a:r>
              <a:rPr lang="en-US" dirty="0" err="1" smtClean="0"/>
              <a:t>apolipoprotein</a:t>
            </a:r>
            <a:r>
              <a:rPr lang="en-US" dirty="0" smtClean="0"/>
              <a:t> E allele)</a:t>
            </a:r>
          </a:p>
          <a:p>
            <a:r>
              <a:rPr lang="en-US" dirty="0" smtClean="0"/>
              <a:t>Average life span: 8-10 </a:t>
            </a:r>
            <a:r>
              <a:rPr lang="en-US" dirty="0" err="1" smtClean="0"/>
              <a:t>yrs</a:t>
            </a:r>
            <a:r>
              <a:rPr lang="en-US" dirty="0" smtClean="0"/>
              <a:t> from symptom onset</a:t>
            </a:r>
          </a:p>
          <a:p>
            <a:r>
              <a:rPr lang="en-US" dirty="0" smtClean="0"/>
              <a:t>Physical changes in the brain: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75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FAST scale for Alzheimer's Disease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458200" cy="5791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u="sng" dirty="0"/>
              <a:t>Stage 1</a:t>
            </a:r>
            <a:r>
              <a:rPr lang="en-US" sz="2800" dirty="0"/>
              <a:t>: no change in function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2</a:t>
            </a:r>
            <a:r>
              <a:rPr lang="en-US" sz="2800" dirty="0"/>
              <a:t>: deficits with word finding or recall of objects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3</a:t>
            </a:r>
            <a:r>
              <a:rPr lang="en-US" sz="2800" dirty="0"/>
              <a:t>: difficulty in unfamiliar environments, missed </a:t>
            </a:r>
            <a:r>
              <a:rPr lang="en-US" sz="2800" dirty="0" err="1"/>
              <a:t>appts</a:t>
            </a:r>
            <a:r>
              <a:rPr lang="en-US" sz="2800" dirty="0"/>
              <a:t>. Hides it well. 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4</a:t>
            </a:r>
            <a:r>
              <a:rPr lang="en-US" sz="2800" dirty="0"/>
              <a:t>: needs help with complex community or domestic tasks (finances/shopping)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5</a:t>
            </a:r>
            <a:r>
              <a:rPr lang="en-US" sz="2800" dirty="0"/>
              <a:t>: not able to live alone, decreased safety awareness, simple tasks affected (changes in gait speed, tone, reaction time)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6</a:t>
            </a:r>
            <a:r>
              <a:rPr lang="en-US" sz="2800" dirty="0"/>
              <a:t>: assistance </a:t>
            </a:r>
            <a:r>
              <a:rPr lang="en-US" sz="2800" dirty="0" err="1"/>
              <a:t>nec</a:t>
            </a:r>
            <a:r>
              <a:rPr lang="en-US" sz="2800" dirty="0"/>
              <a:t> for most basic ADLs (eating, grooming, toileting)</a:t>
            </a:r>
          </a:p>
          <a:p>
            <a:pPr>
              <a:lnSpc>
                <a:spcPct val="90000"/>
              </a:lnSpc>
            </a:pPr>
            <a:r>
              <a:rPr lang="en-US" sz="2800" u="sng" dirty="0"/>
              <a:t>Stage 7</a:t>
            </a:r>
            <a:r>
              <a:rPr lang="en-US" sz="2800" dirty="0"/>
              <a:t>: dependence for all care, incoherent speech, disorientation of time, place, person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32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Medications: are they effective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Anticholinergics</a:t>
            </a:r>
            <a:endParaRPr lang="en-US" b="1" dirty="0" smtClean="0"/>
          </a:p>
          <a:p>
            <a:pPr lvl="1"/>
            <a:r>
              <a:rPr lang="en-US" dirty="0" smtClean="0"/>
              <a:t>Can only be used for certain levels of dementia</a:t>
            </a:r>
          </a:p>
          <a:p>
            <a:endParaRPr lang="en-US" dirty="0"/>
          </a:p>
          <a:p>
            <a:r>
              <a:rPr lang="en-US" b="1" dirty="0" smtClean="0"/>
              <a:t>Psychotropic meds </a:t>
            </a:r>
            <a:r>
              <a:rPr lang="en-US" dirty="0" smtClean="0"/>
              <a:t>(antipsychotics, benzodiazepines, tricyclic antidepressants, and hypnotics): increase fall risk in those with dementia by 2x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881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Gait changes with 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542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Compared to age and sex matched controls:</a:t>
            </a:r>
          </a:p>
          <a:p>
            <a:pPr lvl="1"/>
            <a:r>
              <a:rPr lang="en-US" dirty="0" smtClean="0"/>
              <a:t>Shorter step length</a:t>
            </a:r>
          </a:p>
          <a:p>
            <a:pPr lvl="1"/>
            <a:r>
              <a:rPr lang="en-US" dirty="0" smtClean="0"/>
              <a:t>Slower gait speed</a:t>
            </a:r>
          </a:p>
          <a:p>
            <a:pPr lvl="1"/>
            <a:r>
              <a:rPr lang="en-US" dirty="0" smtClean="0"/>
              <a:t>Lower step frequency</a:t>
            </a:r>
          </a:p>
          <a:p>
            <a:pPr lvl="1"/>
            <a:r>
              <a:rPr lang="en-US" dirty="0" smtClean="0"/>
              <a:t>Increased step to step variability</a:t>
            </a:r>
          </a:p>
          <a:p>
            <a:pPr lvl="1"/>
            <a:r>
              <a:rPr lang="en-US" dirty="0" smtClean="0"/>
              <a:t>Greater double support ratio</a:t>
            </a:r>
          </a:p>
          <a:p>
            <a:pPr lvl="1"/>
            <a:r>
              <a:rPr lang="en-US" dirty="0" smtClean="0"/>
              <a:t>Greater sway path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*Peripheral impairments less likely as a source, but more central processing and integration of perceptual information </a:t>
            </a:r>
            <a:r>
              <a:rPr lang="en-US" sz="1600" dirty="0" smtClean="0"/>
              <a:t>(</a:t>
            </a:r>
            <a:r>
              <a:rPr lang="en-US" sz="1600" dirty="0" err="1" smtClean="0"/>
              <a:t>Franssen</a:t>
            </a:r>
            <a:r>
              <a:rPr lang="en-US" sz="1600" dirty="0" smtClean="0"/>
              <a:t> et al, 1999)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32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Evaluate Cognition with: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MMSE</a:t>
            </a:r>
          </a:p>
          <a:p>
            <a:pPr lvl="1"/>
            <a:r>
              <a:rPr lang="en-US" dirty="0" smtClean="0"/>
              <a:t>Mini-Cog</a:t>
            </a:r>
          </a:p>
          <a:p>
            <a:pPr lvl="1"/>
            <a:r>
              <a:rPr lang="en-US" dirty="0" smtClean="0"/>
              <a:t>SLUMS</a:t>
            </a:r>
          </a:p>
          <a:p>
            <a:pPr lvl="1"/>
            <a:r>
              <a:rPr lang="en-US" dirty="0" smtClean="0"/>
              <a:t>MOCA</a:t>
            </a:r>
          </a:p>
          <a:p>
            <a:pPr lvl="1"/>
            <a:r>
              <a:rPr lang="en-US" dirty="0" smtClean="0"/>
              <a:t>Trail Making Test A, Trail Making Test B</a:t>
            </a:r>
          </a:p>
          <a:p>
            <a:pPr lvl="1"/>
            <a:r>
              <a:rPr lang="en-US" dirty="0" smtClean="0"/>
              <a:t>Others</a:t>
            </a:r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2720-5948-4F3D-9237-F63B3692808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03672" y="6488668"/>
            <a:ext cx="4086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Folstein</a:t>
            </a:r>
            <a:r>
              <a:rPr lang="en-US" dirty="0" smtClean="0"/>
              <a:t> et al, 1975, </a:t>
            </a:r>
            <a:r>
              <a:rPr lang="en-US" dirty="0" err="1" smtClean="0"/>
              <a:t>Galantino</a:t>
            </a:r>
            <a:r>
              <a:rPr lang="en-US" dirty="0" smtClean="0"/>
              <a:t> et al, 2006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0"/>
            <a:ext cx="1668613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01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Evaluate Cognition: MMSE &amp; the Mini-Cog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MMSE: 30 total points</a:t>
            </a:r>
          </a:p>
          <a:p>
            <a:pPr lvl="1"/>
            <a:r>
              <a:rPr lang="en-US" dirty="0" smtClean="0"/>
              <a:t>Assesses orientation, attention, calculation, recall, and language</a:t>
            </a:r>
          </a:p>
          <a:p>
            <a:endParaRPr lang="en-US" dirty="0" smtClean="0"/>
          </a:p>
          <a:p>
            <a:r>
              <a:rPr lang="en-US" dirty="0" smtClean="0"/>
              <a:t>Mini- Cog: </a:t>
            </a:r>
          </a:p>
          <a:p>
            <a:pPr lvl="1"/>
            <a:r>
              <a:rPr lang="en-US" dirty="0" smtClean="0"/>
              <a:t>3 minute instrument to screen for cognitive impairment:</a:t>
            </a:r>
          </a:p>
          <a:p>
            <a:pPr lvl="1"/>
            <a:r>
              <a:rPr lang="en-US" dirty="0" smtClean="0"/>
              <a:t>3 item recall test</a:t>
            </a:r>
          </a:p>
          <a:p>
            <a:pPr lvl="1"/>
            <a:r>
              <a:rPr lang="en-US" dirty="0" smtClean="0"/>
              <a:t>Clock drawing test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2C94-EA75-4E76-AFBD-7D3CF7A7EEC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6324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err="1" smtClean="0"/>
              <a:t>Folstein</a:t>
            </a:r>
            <a:r>
              <a:rPr lang="en-US" dirty="0" smtClean="0"/>
              <a:t> et al, 1975; </a:t>
            </a:r>
            <a:r>
              <a:rPr lang="en-US" dirty="0" err="1" smtClean="0"/>
              <a:t>Borson</a:t>
            </a:r>
            <a:r>
              <a:rPr lang="en-US" dirty="0"/>
              <a:t>, </a:t>
            </a:r>
            <a:r>
              <a:rPr lang="en-US" dirty="0" smtClean="0"/>
              <a:t>2000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6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MMSE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AKA: </a:t>
            </a:r>
            <a:r>
              <a:rPr lang="en-US" dirty="0" err="1" smtClean="0"/>
              <a:t>Folstein</a:t>
            </a:r>
            <a:endParaRPr lang="en-US" dirty="0" smtClean="0"/>
          </a:p>
          <a:p>
            <a:r>
              <a:rPr lang="en-US" dirty="0" smtClean="0"/>
              <a:t>0-30, median score for those 80+ is 25</a:t>
            </a:r>
          </a:p>
          <a:p>
            <a:r>
              <a:rPr lang="en-US" dirty="0" smtClean="0"/>
              <a:t>24-30: Minimal cognitive impairment</a:t>
            </a:r>
          </a:p>
          <a:p>
            <a:r>
              <a:rPr lang="en-US" dirty="0" smtClean="0"/>
              <a:t>18-23: Mild to Moderate cognitive Impairment</a:t>
            </a:r>
          </a:p>
          <a:p>
            <a:r>
              <a:rPr lang="en-US" dirty="0" smtClean="0"/>
              <a:t>0-17: Severe impairment</a:t>
            </a:r>
          </a:p>
          <a:p>
            <a:r>
              <a:rPr lang="en-US" dirty="0" smtClean="0"/>
              <a:t>Median score for those who completed 4</a:t>
            </a:r>
            <a:r>
              <a:rPr lang="en-US" baseline="30000" dirty="0" smtClean="0"/>
              <a:t>th</a:t>
            </a:r>
            <a:r>
              <a:rPr lang="en-US" dirty="0" smtClean="0"/>
              <a:t> grade: 22 or less </a:t>
            </a:r>
          </a:p>
          <a:p>
            <a:r>
              <a:rPr lang="en-US" dirty="0" smtClean="0"/>
              <a:t>Ceiling effect with MCI</a:t>
            </a:r>
          </a:p>
          <a:p>
            <a:r>
              <a:rPr lang="en-US" dirty="0" smtClean="0"/>
              <a:t>Sensitivity: 82% and Specificity: 99% in detecting dementia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SLUMS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St. Louis University Mental Status Examination</a:t>
            </a:r>
          </a:p>
          <a:p>
            <a:r>
              <a:rPr lang="en-US" dirty="0" smtClean="0"/>
              <a:t>Created because MMSE not good at detecting MCD, MCI, or MNCD</a:t>
            </a:r>
          </a:p>
          <a:p>
            <a:r>
              <a:rPr lang="en-US" dirty="0" smtClean="0"/>
              <a:t>Maximum score of 30</a:t>
            </a:r>
          </a:p>
          <a:p>
            <a:r>
              <a:rPr lang="en-US" dirty="0" smtClean="0"/>
              <a:t>Addresses attention, recall, calculation, and executive function (clock drawing)</a:t>
            </a:r>
          </a:p>
          <a:p>
            <a:r>
              <a:rPr lang="en-US" dirty="0" smtClean="0"/>
              <a:t>Addresses the difference between those who have more education versus less</a:t>
            </a:r>
          </a:p>
          <a:p>
            <a:r>
              <a:rPr lang="en-US" dirty="0" smtClean="0"/>
              <a:t>Sensitivity &amp; Specificity: 100% in detecting dementia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SLUMS norms: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133600"/>
          <a:ext cx="6477000" cy="285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8500"/>
                <a:gridCol w="3238500"/>
              </a:tblGrid>
              <a:tr h="7137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High School Education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Less Than High School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713740">
                <a:tc>
                  <a:txBody>
                    <a:bodyPr/>
                    <a:lstStyle/>
                    <a:p>
                      <a:r>
                        <a:rPr lang="en-US" dirty="0" smtClean="0"/>
                        <a:t>Normal functioning 27 to 30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to 30</a:t>
                      </a:r>
                      <a:endParaRPr lang="en-US" dirty="0"/>
                    </a:p>
                  </a:txBody>
                  <a:tcPr/>
                </a:tc>
              </a:tr>
              <a:tr h="713740">
                <a:tc>
                  <a:txBody>
                    <a:bodyPr/>
                    <a:lstStyle/>
                    <a:p>
                      <a:r>
                        <a:rPr lang="en-US" dirty="0" smtClean="0"/>
                        <a:t>MNCD 21 to 26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to 24</a:t>
                      </a:r>
                      <a:endParaRPr lang="en-US" dirty="0"/>
                    </a:p>
                  </a:txBody>
                  <a:tcPr/>
                </a:tc>
              </a:tr>
              <a:tr h="713740">
                <a:tc>
                  <a:txBody>
                    <a:bodyPr/>
                    <a:lstStyle/>
                    <a:p>
                      <a:r>
                        <a:rPr lang="en-US" dirty="0" smtClean="0"/>
                        <a:t>Dementia 1 to 20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to 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in cognition are linked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Cardiovascular disease</a:t>
            </a:r>
          </a:p>
          <a:p>
            <a:r>
              <a:rPr lang="en-US" dirty="0" smtClean="0"/>
              <a:t>DM</a:t>
            </a:r>
          </a:p>
          <a:p>
            <a:r>
              <a:rPr lang="en-US" dirty="0" smtClean="0"/>
              <a:t>HTN</a:t>
            </a:r>
          </a:p>
          <a:p>
            <a:r>
              <a:rPr lang="en-US" dirty="0" smtClean="0"/>
              <a:t>Atherosclerosis </a:t>
            </a:r>
          </a:p>
          <a:p>
            <a:r>
              <a:rPr lang="en-US" dirty="0" smtClean="0"/>
              <a:t>Low blood pressure</a:t>
            </a:r>
          </a:p>
          <a:p>
            <a:r>
              <a:rPr lang="en-US" dirty="0" smtClean="0"/>
              <a:t>Dehydration, nutritional deficits</a:t>
            </a:r>
          </a:p>
          <a:p>
            <a:r>
              <a:rPr lang="en-US" dirty="0" smtClean="0"/>
              <a:t>Infection</a:t>
            </a:r>
          </a:p>
          <a:p>
            <a:r>
              <a:rPr lang="en-US" dirty="0" smtClean="0"/>
              <a:t>Genetic link: APOE, total cholesterol </a:t>
            </a:r>
            <a:r>
              <a:rPr lang="en-US" sz="2000" dirty="0" smtClean="0"/>
              <a:t>(</a:t>
            </a:r>
            <a:r>
              <a:rPr lang="en-US" sz="2000" dirty="0" err="1" smtClean="0"/>
              <a:t>Panza</a:t>
            </a:r>
            <a:r>
              <a:rPr lang="en-US" sz="2000" dirty="0" smtClean="0"/>
              <a:t> et al, 2007)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57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Montreal Cognition Assessment</a:t>
            </a:r>
          </a:p>
          <a:p>
            <a:r>
              <a:rPr lang="en-US" dirty="0" smtClean="0"/>
              <a:t>MCI</a:t>
            </a:r>
          </a:p>
          <a:p>
            <a:r>
              <a:rPr lang="en-US" dirty="0" smtClean="0"/>
              <a:t>Assesses executive function, </a:t>
            </a:r>
            <a:r>
              <a:rPr lang="en-US" dirty="0" err="1" smtClean="0"/>
              <a:t>visuospatial</a:t>
            </a:r>
            <a:r>
              <a:rPr lang="en-US" dirty="0" smtClean="0"/>
              <a:t> abilities, memory, attention, concentration, working memory, language, &amp; orientations</a:t>
            </a:r>
          </a:p>
          <a:p>
            <a:r>
              <a:rPr lang="en-US" dirty="0" smtClean="0"/>
              <a:t>Scores range from 0-30</a:t>
            </a:r>
          </a:p>
          <a:p>
            <a:r>
              <a:rPr lang="en-US" dirty="0" smtClean="0"/>
              <a:t>Adjusts for education level</a:t>
            </a:r>
          </a:p>
          <a:p>
            <a:r>
              <a:rPr lang="en-US" dirty="0" smtClean="0"/>
              <a:t>Sensitivity (100%) &amp; </a:t>
            </a:r>
            <a:r>
              <a:rPr lang="en-US" dirty="0"/>
              <a:t>Specificity: </a:t>
            </a:r>
            <a:r>
              <a:rPr lang="en-US" dirty="0" smtClean="0"/>
              <a:t>87% </a:t>
            </a:r>
            <a:r>
              <a:rPr lang="en-US" dirty="0"/>
              <a:t>in detecting </a:t>
            </a:r>
            <a:r>
              <a:rPr lang="en-US" dirty="0" smtClean="0"/>
              <a:t>MCI in the general population using a cutoff score of 26</a:t>
            </a:r>
          </a:p>
          <a:p>
            <a:r>
              <a:rPr lang="en-US" dirty="0" smtClean="0"/>
              <a:t>Less than 24: MCI (sensitivity: 83.3%, specificity: 29.6% in those with CV disease)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021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Evaluate Cognition: Trail Making Tests A &amp;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TMT A- Assesses processing speed</a:t>
            </a:r>
          </a:p>
          <a:p>
            <a:pPr lvl="1"/>
            <a:r>
              <a:rPr lang="en-US" dirty="0" smtClean="0"/>
              <a:t>Paper/pencil, timed test to connect a trail of numbers in ascending order</a:t>
            </a:r>
          </a:p>
          <a:p>
            <a:r>
              <a:rPr lang="en-US" dirty="0" smtClean="0"/>
              <a:t>TMT B- Assesses Executive Function</a:t>
            </a:r>
          </a:p>
          <a:p>
            <a:pPr lvl="1"/>
            <a:r>
              <a:rPr lang="en-US" dirty="0" smtClean="0"/>
              <a:t>Paper/pencil, timed test to connect a trail of alternating numbers/letters in ascending order</a:t>
            </a:r>
          </a:p>
          <a:p>
            <a:pPr lvl="1"/>
            <a:r>
              <a:rPr lang="en-US" dirty="0" smtClean="0"/>
              <a:t>Norms stratified by age and education</a:t>
            </a:r>
          </a:p>
          <a:p>
            <a:pPr lvl="1"/>
            <a:r>
              <a:rPr lang="en-US" dirty="0" smtClean="0"/>
              <a:t>See Tombaugh 2004 article for norms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2C94-EA75-4E76-AFBD-7D3CF7A7EEC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4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 Making Tests A &amp;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Addresses Executive function via: visual-conceptual, </a:t>
            </a:r>
            <a:r>
              <a:rPr lang="en-US" dirty="0" err="1" smtClean="0"/>
              <a:t>visuospatial</a:t>
            </a:r>
            <a:r>
              <a:rPr lang="en-US" dirty="0" smtClean="0"/>
              <a:t>, and visual-motor tracking, attention, and task alteration</a:t>
            </a:r>
          </a:p>
          <a:p>
            <a:r>
              <a:rPr lang="en-US" dirty="0" smtClean="0"/>
              <a:t>Scores increase with age and education</a:t>
            </a:r>
          </a:p>
          <a:p>
            <a:r>
              <a:rPr lang="en-US" dirty="0" smtClean="0"/>
              <a:t>Performance in the TMT is a strong predictor of:</a:t>
            </a:r>
          </a:p>
          <a:p>
            <a:pPr lvl="1"/>
            <a:r>
              <a:rPr lang="en-US" dirty="0" smtClean="0"/>
              <a:t>Mobility impairment</a:t>
            </a:r>
          </a:p>
          <a:p>
            <a:pPr lvl="1"/>
            <a:r>
              <a:rPr lang="en-US" dirty="0" smtClean="0"/>
              <a:t>Accelerated decline in LE function</a:t>
            </a:r>
          </a:p>
          <a:p>
            <a:pPr lvl="1"/>
            <a:r>
              <a:rPr lang="en-US" dirty="0" smtClean="0"/>
              <a:t>Increased fall risk</a:t>
            </a:r>
          </a:p>
          <a:p>
            <a:pPr lvl="1"/>
            <a:r>
              <a:rPr lang="en-US" dirty="0" smtClean="0"/>
              <a:t>Mortality in community dwelling older adults </a:t>
            </a:r>
            <a:r>
              <a:rPr lang="en-US" sz="1600" dirty="0" smtClean="0"/>
              <a:t>(</a:t>
            </a:r>
            <a:r>
              <a:rPr lang="en-US" sz="1600" dirty="0" err="1" smtClean="0"/>
              <a:t>Vazzana</a:t>
            </a:r>
            <a:r>
              <a:rPr lang="en-US" sz="1600" dirty="0" smtClean="0"/>
              <a:t> et al, 2010)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904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769" y="499020"/>
            <a:ext cx="2590800" cy="1143000"/>
          </a:xfrm>
        </p:spPr>
        <p:txBody>
          <a:bodyPr/>
          <a:lstStyle/>
          <a:p>
            <a:r>
              <a:rPr lang="en-US" dirty="0" smtClean="0"/>
              <a:t>TMT 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14" y="1742440"/>
            <a:ext cx="3545711" cy="4668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83961"/>
            <a:ext cx="3900055" cy="476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49240" y="685800"/>
            <a:ext cx="20123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TMT B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D2C94-EA75-4E76-AFBD-7D3CF7A7EEC5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81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026" name="Picture 2" descr="H:\PTP 783. transitionaldpt. 2010\graded papers 2011\trail_making_test_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970" y="480601"/>
            <a:ext cx="4906060" cy="589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90600"/>
            <a:ext cx="18141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TMT </a:t>
            </a:r>
            <a:r>
              <a:rPr lang="en-US" b="1" dirty="0"/>
              <a:t>A 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Norm:</a:t>
            </a:r>
            <a:r>
              <a:rPr lang="en-US" dirty="0" smtClean="0"/>
              <a:t>29 seconds</a:t>
            </a:r>
          </a:p>
          <a:p>
            <a:endParaRPr lang="en-US" dirty="0" smtClean="0"/>
          </a:p>
          <a:p>
            <a:r>
              <a:rPr lang="en-US" dirty="0" smtClean="0"/>
              <a:t>Deficit: </a:t>
            </a:r>
            <a:r>
              <a:rPr lang="en-US" dirty="0"/>
              <a:t>&gt; 78 seconds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in 90 seconds</a:t>
            </a:r>
          </a:p>
        </p:txBody>
      </p:sp>
    </p:spTree>
    <p:extLst>
      <p:ext uri="{BB962C8B-B14F-4D97-AF65-F5344CB8AC3E}">
        <p14:creationId xmlns:p14="http://schemas.microsoft.com/office/powerpoint/2010/main" val="25870055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2050" name="Picture 2" descr="H:\PTP 783. transitionaldpt. 2010\graded papers 2011\trail_making_test_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706" y="1618997"/>
            <a:ext cx="5458587" cy="362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990600"/>
            <a:ext cx="15379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TMT B: </a:t>
            </a:r>
          </a:p>
          <a:p>
            <a:r>
              <a:rPr lang="en-US" dirty="0" smtClean="0"/>
              <a:t>Norm: 75 </a:t>
            </a:r>
            <a:r>
              <a:rPr lang="en-US" dirty="0"/>
              <a:t>seconds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Deficit:&gt; </a:t>
            </a:r>
            <a:r>
              <a:rPr lang="en-US" dirty="0"/>
              <a:t>273 seconds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Most </a:t>
            </a:r>
            <a:r>
              <a:rPr lang="en-US" dirty="0"/>
              <a:t>in 3 minutes</a:t>
            </a:r>
          </a:p>
        </p:txBody>
      </p:sp>
    </p:spTree>
    <p:extLst>
      <p:ext uri="{BB962C8B-B14F-4D97-AF65-F5344CB8AC3E}">
        <p14:creationId xmlns:p14="http://schemas.microsoft.com/office/powerpoint/2010/main" val="1839459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things proven to slow </a:t>
            </a:r>
            <a:r>
              <a:rPr lang="en-US" smtClean="0"/>
              <a:t>Cognitive decline: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087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Allen Cognitive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by Claudia Allen, OTR</a:t>
            </a:r>
          </a:p>
          <a:p>
            <a:r>
              <a:rPr lang="en-US" dirty="0" smtClean="0"/>
              <a:t>Level determined by how an individual performs on a leather lacing test</a:t>
            </a:r>
          </a:p>
          <a:p>
            <a:r>
              <a:rPr lang="en-US" dirty="0" smtClean="0"/>
              <a:t>Flows from TOP to bottom with regards to cognitive abilities</a:t>
            </a:r>
          </a:p>
          <a:p>
            <a:r>
              <a:rPr lang="en-US" dirty="0" smtClean="0"/>
              <a:t>Has 6 scales with 5 subscales for each identifying criteria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/>
              <a:t>	Allen Levels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5638800"/>
          </a:xfrm>
        </p:spPr>
        <p:txBody>
          <a:bodyPr/>
          <a:lstStyle/>
          <a:p>
            <a:r>
              <a:rPr lang="en-US" dirty="0"/>
              <a:t>Level 6	Planned Activities </a:t>
            </a:r>
            <a:r>
              <a:rPr lang="en-US" sz="2800" dirty="0"/>
              <a:t>	</a:t>
            </a:r>
          </a:p>
          <a:p>
            <a:pPr lvl="4"/>
            <a:r>
              <a:rPr lang="en-US" sz="1800" dirty="0"/>
              <a:t>CEO</a:t>
            </a:r>
          </a:p>
          <a:p>
            <a:r>
              <a:rPr lang="en-US" dirty="0"/>
              <a:t>Level 5	Independent Learning </a:t>
            </a:r>
          </a:p>
          <a:p>
            <a:pPr lvl="4"/>
            <a:r>
              <a:rPr lang="en-US" sz="1800" dirty="0"/>
              <a:t>teenager</a:t>
            </a:r>
          </a:p>
          <a:p>
            <a:r>
              <a:rPr lang="en-US" dirty="0"/>
              <a:t>Level 4	Goal Directed Activities</a:t>
            </a:r>
          </a:p>
          <a:p>
            <a:pPr lvl="3"/>
            <a:r>
              <a:rPr lang="en-US" dirty="0"/>
              <a:t>Early level dementia   ****</a:t>
            </a:r>
          </a:p>
          <a:p>
            <a:r>
              <a:rPr lang="en-US" dirty="0"/>
              <a:t>Level 3	Manual Actions </a:t>
            </a:r>
          </a:p>
          <a:p>
            <a:pPr lvl="3"/>
            <a:r>
              <a:rPr lang="en-US" dirty="0"/>
              <a:t>Middle level dementia   ****</a:t>
            </a:r>
          </a:p>
          <a:p>
            <a:r>
              <a:rPr lang="en-US" dirty="0"/>
              <a:t>Level 2	Postural Actions </a:t>
            </a:r>
          </a:p>
          <a:p>
            <a:pPr lvl="3"/>
            <a:r>
              <a:rPr lang="en-US" dirty="0"/>
              <a:t>Late level dementia   ****</a:t>
            </a:r>
          </a:p>
          <a:p>
            <a:r>
              <a:rPr lang="en-US" dirty="0"/>
              <a:t>Level 1	Automatic Actions </a:t>
            </a:r>
          </a:p>
          <a:p>
            <a:pPr lvl="4"/>
            <a:r>
              <a:rPr lang="en-US" dirty="0"/>
              <a:t>Semi-comatose</a:t>
            </a:r>
          </a:p>
        </p:txBody>
      </p:sp>
      <p:sp>
        <p:nvSpPr>
          <p:cNvPr id="96260" name="AutoShape 4"/>
          <p:cNvSpPr>
            <a:spLocks noChangeArrowheads="1"/>
          </p:cNvSpPr>
          <p:nvPr/>
        </p:nvSpPr>
        <p:spPr bwMode="auto">
          <a:xfrm>
            <a:off x="7010400" y="1219200"/>
            <a:ext cx="1524000" cy="5257800"/>
          </a:xfrm>
          <a:prstGeom prst="downArrow">
            <a:avLst>
              <a:gd name="adj1" fmla="val 50000"/>
              <a:gd name="adj2" fmla="val 8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7391400" y="14478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High</a:t>
            </a: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7467600" y="5715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Low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Cognition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81000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We will focus on LEVELS 2 through 4 with regards to dementia and physical therapy practice!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Each Level will be broken down in to ‘high’ and ‘low’ portions.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/>
              <a:t>Intelligence &amp; Learning Capacity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410200"/>
          </a:xfrm>
        </p:spPr>
        <p:txBody>
          <a:bodyPr/>
          <a:lstStyle/>
          <a:p>
            <a:r>
              <a:rPr lang="en-US" sz="2800" dirty="0"/>
              <a:t>No age related decline in spatial learning </a:t>
            </a:r>
            <a:r>
              <a:rPr lang="en-US" sz="2800" dirty="0" smtClean="0"/>
              <a:t>abilities</a:t>
            </a:r>
          </a:p>
          <a:p>
            <a:endParaRPr lang="en-US" sz="2800" dirty="0"/>
          </a:p>
          <a:p>
            <a:r>
              <a:rPr lang="en-US" sz="2800" dirty="0"/>
              <a:t> </a:t>
            </a:r>
            <a:r>
              <a:rPr lang="en-US" sz="2800" dirty="0" smtClean="0"/>
              <a:t>A minimal amount of absent-mindedness is considered normal</a:t>
            </a:r>
          </a:p>
          <a:p>
            <a:endParaRPr lang="en-US" sz="2800" dirty="0"/>
          </a:p>
          <a:p>
            <a:r>
              <a:rPr lang="en-US" sz="2800" dirty="0"/>
              <a:t>No decrease in information processing in the absence of disease or mental </a:t>
            </a:r>
            <a:r>
              <a:rPr lang="en-US" sz="2800" dirty="0" smtClean="0"/>
              <a:t>dysfunction</a:t>
            </a:r>
          </a:p>
          <a:p>
            <a:endParaRPr lang="en-US" sz="2800" dirty="0"/>
          </a:p>
          <a:p>
            <a:r>
              <a:rPr lang="en-US" sz="2800" dirty="0"/>
              <a:t>Learning progresses slower with age, affected by sensory changes (vision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r>
              <a:rPr lang="en-US" sz="2800" dirty="0" smtClean="0"/>
              <a:t>Declines difficult to research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042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Level 4 	</a:t>
            </a:r>
            <a:r>
              <a:rPr lang="en-US" i="1" u="sng"/>
              <a:t>Early Dementia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Needs cues to fully complete self care</a:t>
            </a:r>
          </a:p>
          <a:p>
            <a:pPr>
              <a:lnSpc>
                <a:spcPct val="90000"/>
              </a:lnSpc>
            </a:pPr>
            <a:r>
              <a:rPr lang="en-US" sz="2800"/>
              <a:t>Poor safety awareness</a:t>
            </a:r>
          </a:p>
          <a:p>
            <a:pPr>
              <a:lnSpc>
                <a:spcPct val="90000"/>
              </a:lnSpc>
            </a:pPr>
            <a:r>
              <a:rPr lang="en-US" sz="2800"/>
              <a:t>May wear same clothes or not comb back of head</a:t>
            </a:r>
          </a:p>
          <a:p>
            <a:pPr>
              <a:lnSpc>
                <a:spcPct val="90000"/>
              </a:lnSpc>
            </a:pPr>
            <a:r>
              <a:rPr lang="en-US" sz="2800"/>
              <a:t>Can sequence a routine, but not set up or clean up (procedural memory)</a:t>
            </a:r>
          </a:p>
          <a:p>
            <a:pPr>
              <a:lnSpc>
                <a:spcPct val="90000"/>
              </a:lnSpc>
            </a:pPr>
            <a:r>
              <a:rPr lang="en-US" sz="2800"/>
              <a:t>May not follow complex commands</a:t>
            </a:r>
          </a:p>
          <a:p>
            <a:pPr>
              <a:lnSpc>
                <a:spcPct val="90000"/>
              </a:lnSpc>
            </a:pPr>
            <a:r>
              <a:rPr lang="en-US" sz="2800"/>
              <a:t>All talk but no action</a:t>
            </a:r>
          </a:p>
          <a:p>
            <a:pPr>
              <a:lnSpc>
                <a:spcPct val="90000"/>
              </a:lnSpc>
            </a:pPr>
            <a:r>
              <a:rPr lang="en-US" sz="2800"/>
              <a:t>Very social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dirty="0"/>
              <a:t>	Level 4  </a:t>
            </a:r>
            <a:r>
              <a:rPr lang="en-US" i="1" u="sng" dirty="0"/>
              <a:t>Early Dementia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105400" y="1371600"/>
            <a:ext cx="3810000" cy="4800600"/>
          </a:xfrm>
        </p:spPr>
        <p:txBody>
          <a:bodyPr/>
          <a:lstStyle/>
          <a:p>
            <a:r>
              <a:rPr lang="en-US" b="0" u="sng" dirty="0"/>
              <a:t>Low</a:t>
            </a:r>
            <a:r>
              <a:rPr lang="en-US" u="sng" dirty="0"/>
              <a:t> level 4</a:t>
            </a:r>
          </a:p>
          <a:p>
            <a:pPr lvl="1"/>
            <a:r>
              <a:rPr lang="en-US" dirty="0"/>
              <a:t>Oriented to person, place, and </a:t>
            </a:r>
            <a:r>
              <a:rPr lang="en-US" u="sng" dirty="0"/>
              <a:t>routine</a:t>
            </a:r>
          </a:p>
          <a:p>
            <a:pPr lvl="1"/>
            <a:r>
              <a:rPr lang="en-US" dirty="0"/>
              <a:t>Reads, but not functional</a:t>
            </a:r>
          </a:p>
          <a:p>
            <a:pPr lvl="1"/>
            <a:r>
              <a:rPr lang="en-US" dirty="0"/>
              <a:t>Cues to calendar</a:t>
            </a:r>
          </a:p>
          <a:p>
            <a:pPr lvl="1"/>
            <a:r>
              <a:rPr lang="en-US" dirty="0"/>
              <a:t>Likes structure and schedules</a:t>
            </a:r>
          </a:p>
          <a:p>
            <a:pPr lvl="1"/>
            <a:r>
              <a:rPr lang="en-US" dirty="0"/>
              <a:t>Can potentially  learn to use a </a:t>
            </a:r>
            <a:r>
              <a:rPr lang="en-US" u="sng" dirty="0"/>
              <a:t>standard walker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" y="1447800"/>
            <a:ext cx="38100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u="sng" dirty="0"/>
              <a:t>High</a:t>
            </a:r>
            <a:r>
              <a:rPr lang="en-US" u="sng" dirty="0"/>
              <a:t> level 4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Oriented to person, place, and </a:t>
            </a:r>
            <a:r>
              <a:rPr lang="en-US" u="sng" dirty="0"/>
              <a:t>time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Reads instructions with errors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live alone if no stove and becomes a ‘couch potato’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Able to learn 3-4 steps but without safety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learn to use a </a:t>
            </a:r>
            <a:r>
              <a:rPr lang="en-US" u="sng" dirty="0"/>
              <a:t>quad cane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follow a list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	</a:t>
            </a:r>
            <a:r>
              <a:rPr lang="en-US">
                <a:solidFill>
                  <a:srgbClr val="FFFF00"/>
                </a:solidFill>
              </a:rPr>
              <a:t>Level 4 Interventions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Striking visual cues needed to learn new tasks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Functional exercises needed to prevent </a:t>
            </a:r>
            <a:r>
              <a:rPr lang="en-US" sz="2400" dirty="0" smtClean="0"/>
              <a:t>boredom</a:t>
            </a:r>
          </a:p>
          <a:p>
            <a:endParaRPr lang="en-US" sz="2400" dirty="0"/>
          </a:p>
          <a:p>
            <a:r>
              <a:rPr lang="en-US" sz="2400" dirty="0" err="1"/>
              <a:t>Amb</a:t>
            </a:r>
            <a:r>
              <a:rPr lang="en-US" sz="2400" dirty="0"/>
              <a:t> with device, but don’t expect to follow safety precautions.</a:t>
            </a:r>
          </a:p>
          <a:p>
            <a:endParaRPr lang="en-US" sz="2400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Gait training with scanning the </a:t>
            </a:r>
            <a:r>
              <a:rPr lang="en-US" sz="2400" dirty="0" smtClean="0"/>
              <a:t>environment</a:t>
            </a:r>
          </a:p>
          <a:p>
            <a:endParaRPr lang="en-US" sz="2400" dirty="0"/>
          </a:p>
          <a:p>
            <a:r>
              <a:rPr lang="en-US" sz="2400" dirty="0"/>
              <a:t>Practice negotiating corners and other barriers</a:t>
            </a:r>
            <a:r>
              <a:rPr lang="en-US" sz="2400" dirty="0" smtClean="0"/>
              <a:t>.</a:t>
            </a:r>
          </a:p>
          <a:p>
            <a:pPr marL="118872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/>
              <a:t>Need consistent repetition for HEP/exercise learning.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		</a:t>
            </a:r>
            <a:r>
              <a:rPr lang="en-US" dirty="0">
                <a:solidFill>
                  <a:srgbClr val="FFFF00"/>
                </a:solidFill>
              </a:rPr>
              <a:t>Level 4 treatment 				considerations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7772400" cy="5105400"/>
          </a:xfrm>
        </p:spPr>
        <p:txBody>
          <a:bodyPr>
            <a:normAutofit/>
          </a:bodyPr>
          <a:lstStyle/>
          <a:p>
            <a:r>
              <a:rPr lang="en-US" dirty="0"/>
              <a:t>Needs structure and routine for increased safety and </a:t>
            </a:r>
            <a:r>
              <a:rPr lang="en-US" dirty="0" smtClean="0"/>
              <a:t>independence</a:t>
            </a:r>
          </a:p>
          <a:p>
            <a:endParaRPr lang="en-US" dirty="0"/>
          </a:p>
          <a:p>
            <a:r>
              <a:rPr lang="en-US" dirty="0"/>
              <a:t>Establish schedules, lists, and other memory aids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Needs cues for any </a:t>
            </a:r>
            <a:r>
              <a:rPr lang="en-US" dirty="0" smtClean="0"/>
              <a:t>precautions</a:t>
            </a:r>
          </a:p>
          <a:p>
            <a:pPr marL="118872" indent="0">
              <a:buNone/>
            </a:pPr>
            <a:r>
              <a:rPr lang="en-US" dirty="0" smtClean="0"/>
              <a:t> </a:t>
            </a:r>
            <a:r>
              <a:rPr lang="en-US" dirty="0"/>
              <a:t>in order to </a:t>
            </a:r>
            <a:r>
              <a:rPr lang="en-US" dirty="0" smtClean="0"/>
              <a:t>follow</a:t>
            </a:r>
          </a:p>
          <a:p>
            <a:endParaRPr lang="en-US" dirty="0"/>
          </a:p>
          <a:p>
            <a:r>
              <a:rPr lang="en-US" dirty="0"/>
              <a:t>HEP considerations </a:t>
            </a:r>
          </a:p>
        </p:txBody>
      </p:sp>
      <p:pic>
        <p:nvPicPr>
          <p:cNvPr id="103428" name="Picture 4" descr="http://www.fotosearch.com/bthumb/ART/ART327/MED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750" y="3962400"/>
            <a:ext cx="2212975" cy="26289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  Level 3 	</a:t>
            </a:r>
            <a:r>
              <a:rPr lang="en-US" i="1" u="sng"/>
              <a:t>Middle Dementia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Easily distractible</a:t>
            </a:r>
          </a:p>
          <a:p>
            <a:pPr>
              <a:lnSpc>
                <a:spcPct val="90000"/>
              </a:lnSpc>
            </a:pPr>
            <a:r>
              <a:rPr lang="en-US"/>
              <a:t>Limited visual field</a:t>
            </a:r>
          </a:p>
          <a:p>
            <a:pPr>
              <a:lnSpc>
                <a:spcPct val="90000"/>
              </a:lnSpc>
            </a:pPr>
            <a:r>
              <a:rPr lang="en-US"/>
              <a:t>Follows 1 step directions</a:t>
            </a:r>
          </a:p>
          <a:p>
            <a:pPr>
              <a:lnSpc>
                <a:spcPct val="90000"/>
              </a:lnSpc>
            </a:pPr>
            <a:r>
              <a:rPr lang="en-US"/>
              <a:t>Loss of ability to complete basic ADLs (eating/grooming)</a:t>
            </a:r>
          </a:p>
          <a:p>
            <a:pPr>
              <a:lnSpc>
                <a:spcPct val="90000"/>
              </a:lnSpc>
            </a:pPr>
            <a:r>
              <a:rPr lang="en-US"/>
              <a:t>Constantly doing something with hands</a:t>
            </a:r>
          </a:p>
          <a:p>
            <a:pPr>
              <a:lnSpc>
                <a:spcPct val="90000"/>
              </a:lnSpc>
            </a:pPr>
            <a:r>
              <a:rPr lang="en-US"/>
              <a:t>Confused, wanders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dirty="0"/>
              <a:t>	Level 3	 </a:t>
            </a:r>
            <a:r>
              <a:rPr lang="en-US" i="1" u="sng" dirty="0"/>
              <a:t>Middle Dementia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876800" y="1524000"/>
            <a:ext cx="3810000" cy="4495800"/>
          </a:xfrm>
        </p:spPr>
        <p:txBody>
          <a:bodyPr/>
          <a:lstStyle/>
          <a:p>
            <a:r>
              <a:rPr lang="en-US" sz="2400" b="0" u="sng"/>
              <a:t>Low</a:t>
            </a:r>
            <a:r>
              <a:rPr lang="en-US" sz="2400" u="sng"/>
              <a:t> Level 3</a:t>
            </a:r>
          </a:p>
          <a:p>
            <a:pPr lvl="1"/>
            <a:r>
              <a:rPr lang="en-US" sz="2000"/>
              <a:t>One minute attention span</a:t>
            </a:r>
          </a:p>
          <a:p>
            <a:pPr lvl="1"/>
            <a:r>
              <a:rPr lang="en-US" sz="2000"/>
              <a:t>Visual field 12-14”</a:t>
            </a:r>
          </a:p>
          <a:p>
            <a:pPr lvl="1"/>
            <a:r>
              <a:rPr lang="en-US" sz="2000"/>
              <a:t>Needs constant cueing for participation</a:t>
            </a:r>
          </a:p>
          <a:p>
            <a:pPr lvl="1"/>
            <a:r>
              <a:rPr lang="en-US" sz="2000"/>
              <a:t>Attempts to climb over bed rails</a:t>
            </a:r>
          </a:p>
          <a:p>
            <a:pPr lvl="1"/>
            <a:r>
              <a:rPr lang="en-US" sz="2000"/>
              <a:t>Requires supervision when walking on uneven surfaces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09600" y="1600200"/>
            <a:ext cx="38100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u="sng" dirty="0"/>
              <a:t>High</a:t>
            </a:r>
            <a:r>
              <a:rPr lang="en-US" u="sng" dirty="0"/>
              <a:t> Level 3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Learns destination/routine after </a:t>
            </a:r>
            <a:r>
              <a:rPr lang="en-US" dirty="0">
                <a:solidFill>
                  <a:srgbClr val="FF0000"/>
                </a:solidFill>
              </a:rPr>
              <a:t>3wks of consistency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Performs tasks without completion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Needs verbal cues for sequencing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change body position to prevent loss of balance when asked.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	</a:t>
            </a:r>
            <a:r>
              <a:rPr lang="en-US">
                <a:solidFill>
                  <a:srgbClr val="FFFF00"/>
                </a:solidFill>
              </a:rPr>
              <a:t>Level 3 Interventions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Gait training with various sensory conditions and cues to start/stop.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Closed chain exercises (low level 3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Supervised stair climbing.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 chain exercises (high level 3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Most likely will </a:t>
            </a:r>
            <a:r>
              <a:rPr lang="en-US" b="1" dirty="0"/>
              <a:t>NOT</a:t>
            </a:r>
            <a:r>
              <a:rPr lang="en-US" dirty="0"/>
              <a:t> remember any </a:t>
            </a:r>
            <a:r>
              <a:rPr lang="en-US" dirty="0" smtClean="0"/>
              <a:t>precautions indicated</a:t>
            </a:r>
          </a:p>
          <a:p>
            <a:endParaRPr lang="en-US" dirty="0"/>
          </a:p>
          <a:p>
            <a:r>
              <a:rPr lang="en-US" dirty="0"/>
              <a:t>Consistent repetition with use of an assistive device for ambulation.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	</a:t>
            </a:r>
            <a:r>
              <a:rPr lang="en-US">
                <a:solidFill>
                  <a:srgbClr val="FFFF00"/>
                </a:solidFill>
              </a:rPr>
              <a:t>Level 3 	Treatment 				considerations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9050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Shorten activity to decrease risk of combativeness</a:t>
            </a:r>
          </a:p>
          <a:p>
            <a:pPr>
              <a:lnSpc>
                <a:spcPct val="90000"/>
              </a:lnSpc>
            </a:pPr>
            <a:r>
              <a:rPr lang="en-US" dirty="0"/>
              <a:t>Use clear concise directions</a:t>
            </a:r>
          </a:p>
          <a:p>
            <a:pPr>
              <a:lnSpc>
                <a:spcPct val="90000"/>
              </a:lnSpc>
            </a:pPr>
            <a:r>
              <a:rPr lang="en-US" dirty="0"/>
              <a:t>Reduce distractions by removing extraneous objects from view (mirror, other patients)</a:t>
            </a:r>
          </a:p>
          <a:p>
            <a:pPr>
              <a:lnSpc>
                <a:spcPct val="90000"/>
              </a:lnSpc>
            </a:pPr>
            <a:r>
              <a:rPr lang="en-US" dirty="0"/>
              <a:t>Provide a calming environment</a:t>
            </a:r>
          </a:p>
          <a:p>
            <a:pPr>
              <a:lnSpc>
                <a:spcPct val="90000"/>
              </a:lnSpc>
            </a:pPr>
            <a:r>
              <a:rPr lang="en-US" dirty="0"/>
              <a:t>Focus on training caregiver for HEP follow through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Level 2		</a:t>
            </a:r>
            <a:r>
              <a:rPr lang="en-US" i="1" u="sng"/>
              <a:t>Late Dementia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Postural insecurity with fear of falling (balance issues</a:t>
            </a:r>
            <a:r>
              <a:rPr lang="en-US" sz="2800" dirty="0" smtClean="0"/>
              <a:t>)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Agitated if </a:t>
            </a:r>
            <a:r>
              <a:rPr lang="en-US" sz="2800" dirty="0" smtClean="0"/>
              <a:t>hurried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Cognitively processes 2-3 times slower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Disrobes if uncomfortable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Tends to wander, resists confinement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Follows people or goes where pointed to go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Tunnel Vision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No awareness of a physical disability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/>
              <a:t>	Level 2		</a:t>
            </a:r>
            <a:r>
              <a:rPr lang="en-US" i="1" u="sng" dirty="0"/>
              <a:t>Late Dementia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800600" y="1905000"/>
            <a:ext cx="38100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 dirty="0"/>
              <a:t>Low Level 2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Overcoming gravity (provides 75% effort to move)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Uses one word to initiate communication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Loves reciprocal movement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Avoids barriers above knees, bends at waist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830263" y="1898650"/>
            <a:ext cx="3597275" cy="3740150"/>
          </a:xfrm>
        </p:spPr>
        <p:txBody>
          <a:bodyPr>
            <a:noAutofit/>
          </a:bodyPr>
          <a:lstStyle/>
          <a:p>
            <a:r>
              <a:rPr lang="en-US" sz="2400" b="1" u="sng" dirty="0"/>
              <a:t>High Level 2</a:t>
            </a:r>
          </a:p>
          <a:p>
            <a:pPr lvl="1"/>
            <a:r>
              <a:rPr lang="en-US" dirty="0"/>
              <a:t>Fearful</a:t>
            </a:r>
          </a:p>
          <a:p>
            <a:pPr lvl="1"/>
            <a:r>
              <a:rPr lang="en-US" dirty="0"/>
              <a:t>Uses intense grip on railings/grab bars or you</a:t>
            </a:r>
          </a:p>
          <a:p>
            <a:pPr lvl="1"/>
            <a:r>
              <a:rPr lang="en-US" dirty="0"/>
              <a:t>Walks to identified location</a:t>
            </a:r>
          </a:p>
          <a:p>
            <a:pPr lvl="1"/>
            <a:r>
              <a:rPr lang="en-US" dirty="0"/>
              <a:t>Confused by floor contrasts</a:t>
            </a:r>
          </a:p>
          <a:p>
            <a:pPr lvl="1"/>
            <a:r>
              <a:rPr lang="en-US" dirty="0"/>
              <a:t>Likes to push objects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Intelligence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Performance on IQ tests diminishes after a LONG period of time (55-70 </a:t>
            </a:r>
            <a:r>
              <a:rPr lang="en-US" dirty="0" err="1" smtClean="0"/>
              <a:t>yrs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Fluid Intelligence: </a:t>
            </a:r>
            <a:r>
              <a:rPr lang="en-US" dirty="0"/>
              <a:t>capacity to use unique ways of thinking to solve unfamiliar </a:t>
            </a:r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declines with age</a:t>
            </a:r>
          </a:p>
          <a:p>
            <a:endParaRPr lang="en-US" dirty="0" smtClean="0"/>
          </a:p>
          <a:p>
            <a:r>
              <a:rPr lang="en-US" dirty="0" smtClean="0"/>
              <a:t>Crystallized Intelligence: </a:t>
            </a:r>
            <a:r>
              <a:rPr lang="en-US" dirty="0"/>
              <a:t>through education and acculturation</a:t>
            </a:r>
          </a:p>
          <a:p>
            <a:pPr lvl="1"/>
            <a:r>
              <a:rPr lang="en-US" dirty="0" smtClean="0"/>
              <a:t>remains stable through age 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01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		</a:t>
            </a:r>
            <a:r>
              <a:rPr lang="en-US">
                <a:solidFill>
                  <a:srgbClr val="FFFF00"/>
                </a:solidFill>
              </a:rPr>
              <a:t>Level 2 Interventions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/>
              <a:t>Sitting activities to work on postural </a:t>
            </a:r>
            <a:r>
              <a:rPr lang="en-US" sz="2400" dirty="0" smtClean="0"/>
              <a:t>control</a:t>
            </a:r>
          </a:p>
          <a:p>
            <a:endParaRPr lang="en-US" sz="2400" dirty="0"/>
          </a:p>
          <a:p>
            <a:r>
              <a:rPr lang="en-US" sz="2400" dirty="0"/>
              <a:t>Sit&lt;-&gt;stand activities with weight shifting (count to 3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/>
              <a:t>Rhythmic repetitive </a:t>
            </a:r>
            <a:r>
              <a:rPr lang="en-US" sz="2400" dirty="0" smtClean="0"/>
              <a:t>movements </a:t>
            </a:r>
            <a:r>
              <a:rPr lang="en-US" sz="2400" dirty="0"/>
              <a:t>for gait training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Will need supervision with </a:t>
            </a:r>
            <a:r>
              <a:rPr lang="en-US" sz="2400" dirty="0" err="1"/>
              <a:t>amb</a:t>
            </a:r>
            <a:r>
              <a:rPr lang="en-US" sz="2400" dirty="0"/>
              <a:t> with </a:t>
            </a:r>
            <a:r>
              <a:rPr lang="en-US" sz="2400" dirty="0" smtClean="0"/>
              <a:t>device</a:t>
            </a:r>
          </a:p>
          <a:p>
            <a:endParaRPr lang="en-US" sz="2400" dirty="0"/>
          </a:p>
          <a:p>
            <a:r>
              <a:rPr lang="en-US" sz="2400" dirty="0"/>
              <a:t>Use slow music to encourage </a:t>
            </a:r>
            <a:r>
              <a:rPr lang="en-US" sz="2400" dirty="0" smtClean="0"/>
              <a:t>ambulation</a:t>
            </a:r>
          </a:p>
          <a:p>
            <a:endParaRPr lang="en-US" sz="2400" dirty="0"/>
          </a:p>
          <a:p>
            <a:r>
              <a:rPr lang="en-US" sz="2400" dirty="0"/>
              <a:t>Use of wide colored tape on stairs/uneven surfaces to increase visibility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/>
              <a:t>		</a:t>
            </a:r>
            <a:r>
              <a:rPr lang="en-US">
                <a:solidFill>
                  <a:srgbClr val="FFFF00"/>
                </a:solidFill>
              </a:rPr>
              <a:t>Level 2 Treatment 			Considerations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0574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Teach caregivers  proper cues for HEP completion with appropriate amount of time for </a:t>
            </a:r>
            <a:r>
              <a:rPr lang="en-US" dirty="0" smtClean="0"/>
              <a:t>processing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Responds better to tactile cues than verbal </a:t>
            </a:r>
            <a:r>
              <a:rPr lang="en-US" dirty="0" smtClean="0"/>
              <a:t>instructions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Prevent falls, contractures, wounds, and positioning issues (wedge cushions, lap tray)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www.robinmichetti.com/website_photos/dement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09613"/>
            <a:ext cx="8001000" cy="5440362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8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Combines memory, intellectual capacity, and cognitive planning</a:t>
            </a:r>
          </a:p>
          <a:p>
            <a:endParaRPr lang="en-US" dirty="0" smtClean="0"/>
          </a:p>
          <a:p>
            <a:r>
              <a:rPr lang="en-US" dirty="0" smtClean="0"/>
              <a:t>Correlated with ADLs</a:t>
            </a:r>
          </a:p>
          <a:p>
            <a:endParaRPr lang="en-US" dirty="0"/>
          </a:p>
          <a:p>
            <a:r>
              <a:rPr lang="en-US" dirty="0" smtClean="0"/>
              <a:t>PTs are concerned- decline in EF= decline in balance and increased fall risk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86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Benign Senescent Forgetfulness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loss with the normal older person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Functional decline </a:t>
            </a:r>
            <a:r>
              <a:rPr lang="en-US" dirty="0" smtClean="0"/>
              <a:t>is</a:t>
            </a:r>
            <a:r>
              <a:rPr lang="en-US" u="sng" dirty="0" smtClean="0"/>
              <a:t> </a:t>
            </a:r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</a:t>
            </a:r>
            <a:r>
              <a:rPr lang="en-US" dirty="0" smtClean="0"/>
              <a:t>present with this </a:t>
            </a:r>
          </a:p>
          <a:p>
            <a:pPr lvl="1"/>
            <a:r>
              <a:rPr lang="en-US" dirty="0" smtClean="0"/>
              <a:t>as opposed to it being present with dementia</a:t>
            </a:r>
          </a:p>
          <a:p>
            <a:endParaRPr lang="en-US" dirty="0" smtClean="0"/>
          </a:p>
          <a:p>
            <a:r>
              <a:rPr lang="en-US" dirty="0" smtClean="0"/>
              <a:t>PTs can play a role with assisting in </a:t>
            </a:r>
            <a:r>
              <a:rPr lang="en-US" dirty="0" err="1" smtClean="0"/>
              <a:t>dx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 Associated Cognitive Decline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27% of those 68-78 have AACD</a:t>
            </a:r>
          </a:p>
          <a:p>
            <a:r>
              <a:rPr lang="en-US" dirty="0" smtClean="0"/>
              <a:t>Gradual cognitive decline </a:t>
            </a:r>
            <a:r>
              <a:rPr lang="en-US" dirty="0" smtClean="0">
                <a:solidFill>
                  <a:srgbClr val="FF0000"/>
                </a:solidFill>
              </a:rPr>
              <a:t>over 6 mo</a:t>
            </a:r>
          </a:p>
          <a:p>
            <a:r>
              <a:rPr lang="en-US" dirty="0" smtClean="0"/>
              <a:t>1 SD below the normal for neuropsychological testing</a:t>
            </a:r>
          </a:p>
          <a:p>
            <a:r>
              <a:rPr lang="en-US" dirty="0" smtClean="0"/>
              <a:t>All areas of cognitive performance are limited: memory, learning, attention, concentration, thinking, language, &amp; visuospatial functioning.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Deterioration of cognitive function greater than expected for a person’s age and education level, does not meet criteria for dementia, and does not affect ADLs</a:t>
            </a:r>
          </a:p>
          <a:p>
            <a:r>
              <a:rPr lang="en-US" dirty="0" smtClean="0"/>
              <a:t>Amnestic or multiple domain</a:t>
            </a:r>
          </a:p>
          <a:p>
            <a:r>
              <a:rPr lang="en-US" dirty="0" smtClean="0"/>
              <a:t>Increased risk with CV diseases or risk factors</a:t>
            </a:r>
          </a:p>
          <a:p>
            <a:r>
              <a:rPr lang="en-US" dirty="0" smtClean="0"/>
              <a:t>12-28% progress to AD</a:t>
            </a:r>
          </a:p>
          <a:p>
            <a:r>
              <a:rPr lang="en-US" dirty="0" smtClean="0"/>
              <a:t>Difficult to detect with MMSE as it is not sensitive</a:t>
            </a:r>
          </a:p>
          <a:p>
            <a:r>
              <a:rPr lang="en-US" dirty="0" smtClean="0"/>
              <a:t>Difficult to detect objectively as patient’s behavior’s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CD495-EEFF-435C-9165-C031BACC3CD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4047</TotalTime>
  <Words>2704</Words>
  <Application>Microsoft Office PowerPoint</Application>
  <PresentationFormat>On-screen Show (4:3)</PresentationFormat>
  <Paragraphs>502</Paragraphs>
  <Slides>52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Module</vt:lpstr>
      <vt:lpstr>Cognitive Changes in Aging</vt:lpstr>
      <vt:lpstr>Cognitive Changes</vt:lpstr>
      <vt:lpstr>Changes in cognition are linked to</vt:lpstr>
      <vt:lpstr>Intelligence &amp; Learning Capacity</vt:lpstr>
      <vt:lpstr>Intelligence</vt:lpstr>
      <vt:lpstr>Executive Function</vt:lpstr>
      <vt:lpstr>Benign Senescent Forgetfulness</vt:lpstr>
      <vt:lpstr>Age Associated Cognitive Decline</vt:lpstr>
      <vt:lpstr>Mild Cognitive Impairment</vt:lpstr>
      <vt:lpstr>The 3 D’s</vt:lpstr>
      <vt:lpstr>Delirium</vt:lpstr>
      <vt:lpstr>Depression</vt:lpstr>
      <vt:lpstr>Screening for Depression</vt:lpstr>
      <vt:lpstr>Meds for Depression</vt:lpstr>
      <vt:lpstr>Dementia</vt:lpstr>
      <vt:lpstr>Vascular Dementia</vt:lpstr>
      <vt:lpstr>Pseudodementia</vt:lpstr>
      <vt:lpstr>Lewy Body Dementia</vt:lpstr>
      <vt:lpstr>Changes in cognition relate to</vt:lpstr>
      <vt:lpstr>Alzheimer’s Disease</vt:lpstr>
      <vt:lpstr>AD</vt:lpstr>
      <vt:lpstr>FAST scale for Alzheimer's Disease</vt:lpstr>
      <vt:lpstr>Medications: are they effective</vt:lpstr>
      <vt:lpstr>Gait changes with AD</vt:lpstr>
      <vt:lpstr>Evaluate Cognition with: </vt:lpstr>
      <vt:lpstr>Evaluate Cognition: MMSE &amp; the Mini-Cog</vt:lpstr>
      <vt:lpstr>MMSE</vt:lpstr>
      <vt:lpstr>SLUMS Test</vt:lpstr>
      <vt:lpstr>SLUMS norms:</vt:lpstr>
      <vt:lpstr>MoCA</vt:lpstr>
      <vt:lpstr>Evaluate Cognition: Trail Making Tests A &amp; B</vt:lpstr>
      <vt:lpstr>Trail Making Tests A &amp; B</vt:lpstr>
      <vt:lpstr>TMT A</vt:lpstr>
      <vt:lpstr>PowerPoint Presentation</vt:lpstr>
      <vt:lpstr>PowerPoint Presentation</vt:lpstr>
      <vt:lpstr>2 things proven to slow Cognitive decline: </vt:lpstr>
      <vt:lpstr>The Allen Cognitive Scale</vt:lpstr>
      <vt:lpstr> Allen Levels</vt:lpstr>
      <vt:lpstr>We will focus on LEVELS 2 through 4 with regards to dementia and physical therapy practice!  Each Level will be broken down in to ‘high’ and ‘low’ portions.</vt:lpstr>
      <vt:lpstr> Level 4  Early Dementia</vt:lpstr>
      <vt:lpstr> Level 4  Early Dementia</vt:lpstr>
      <vt:lpstr>  Level 4 Interventions</vt:lpstr>
      <vt:lpstr>  Level 4 treatment     considerations</vt:lpstr>
      <vt:lpstr>  Level 3  Middle Dementia</vt:lpstr>
      <vt:lpstr> Level 3  Middle Dementia</vt:lpstr>
      <vt:lpstr>  Level 3 Interventions</vt:lpstr>
      <vt:lpstr> Level 3  Treatment     considerations</vt:lpstr>
      <vt:lpstr> Level 2  Late Dementia</vt:lpstr>
      <vt:lpstr> Level 2  Late Dementia</vt:lpstr>
      <vt:lpstr>  Level 2 Interventions</vt:lpstr>
      <vt:lpstr>  Level 2 Treatment    Considerations</vt:lpstr>
      <vt:lpstr>PowerPoint Presentation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Gooding, Jason ( ITS Staff )</dc:creator>
  <cp:lastModifiedBy>SWEET, CHRISTINA</cp:lastModifiedBy>
  <cp:revision>87</cp:revision>
  <dcterms:created xsi:type="dcterms:W3CDTF">2010-04-29T14:46:07Z</dcterms:created>
  <dcterms:modified xsi:type="dcterms:W3CDTF">2013-07-01T00:27:35Z</dcterms:modified>
</cp:coreProperties>
</file>