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767402-8975-4D46-818B-9B5A008ADB28}" type="datetimeFigureOut">
              <a:rPr lang="en-US" smtClean="0"/>
              <a:t>6/27/2013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1845C1-06C9-4DB6-9B22-20DAB84AD924}" type="slidenum">
              <a:rPr lang="en-US" smtClean="0"/>
              <a:t>‹#›</a:t>
            </a:fld>
            <a:endParaRPr lang="en-US"/>
          </a:p>
        </p:txBody>
      </p:sp>
    </p:spTree>
    <p:extLst>
      <p:ext uri="{BB962C8B-B14F-4D97-AF65-F5344CB8AC3E}">
        <p14:creationId xmlns:p14="http://schemas.microsoft.com/office/powerpoint/2010/main" val="3879789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8C827E-9BC9-42D5-8477-13A031C482D0}"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8C827E-9BC9-42D5-8477-13A031C482D0}"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8C827E-9BC9-42D5-8477-13A031C482D0}"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8C827E-9BC9-42D5-8477-13A031C482D0}"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58C827E-9BC9-42D5-8477-13A031C482D0}"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16A7D4-0038-4855-84A4-35585DD9EDAD}"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3737963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16A7D4-0038-4855-84A4-35585DD9EDAD}"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1950912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16A7D4-0038-4855-84A4-35585DD9EDAD}"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3847031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16A7D4-0038-4855-84A4-35585DD9EDAD}"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3442937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16A7D4-0038-4855-84A4-35585DD9EDAD}" type="datetimeFigureOut">
              <a:rPr lang="en-US" smtClean="0"/>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14700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16A7D4-0038-4855-84A4-35585DD9EDAD}"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165375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16A7D4-0038-4855-84A4-35585DD9EDAD}" type="datetimeFigureOut">
              <a:rPr lang="en-US" smtClean="0"/>
              <a:t>6/27/2013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3361051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16A7D4-0038-4855-84A4-35585DD9EDAD}" type="datetimeFigureOut">
              <a:rPr lang="en-US" smtClean="0"/>
              <a:t>6/27/2013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2214412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16A7D4-0038-4855-84A4-35585DD9EDAD}" type="datetimeFigureOut">
              <a:rPr lang="en-US" smtClean="0"/>
              <a:t>6/27/2013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3900787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16A7D4-0038-4855-84A4-35585DD9EDAD}"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2102841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16A7D4-0038-4855-84A4-35585DD9EDAD}" type="datetimeFigureOut">
              <a:rPr lang="en-US" smtClean="0"/>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A3212-73A1-42DD-A853-2653C2F60875}" type="slidenum">
              <a:rPr lang="en-US" smtClean="0"/>
              <a:t>‹#›</a:t>
            </a:fld>
            <a:endParaRPr lang="en-US"/>
          </a:p>
        </p:txBody>
      </p:sp>
    </p:spTree>
    <p:extLst>
      <p:ext uri="{BB962C8B-B14F-4D97-AF65-F5344CB8AC3E}">
        <p14:creationId xmlns:p14="http://schemas.microsoft.com/office/powerpoint/2010/main" val="2305343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16A7D4-0038-4855-84A4-35585DD9EDAD}" type="datetimeFigureOut">
              <a:rPr lang="en-US" smtClean="0"/>
              <a:t>6/27/2013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5A3212-73A1-42DD-A853-2653C2F60875}" type="slidenum">
              <a:rPr lang="en-US" smtClean="0"/>
              <a:t>‹#›</a:t>
            </a:fld>
            <a:endParaRPr lang="en-US"/>
          </a:p>
        </p:txBody>
      </p:sp>
    </p:spTree>
    <p:extLst>
      <p:ext uri="{BB962C8B-B14F-4D97-AF65-F5344CB8AC3E}">
        <p14:creationId xmlns:p14="http://schemas.microsoft.com/office/powerpoint/2010/main" val="673912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Learning Theories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PTP 783</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A1015258-8472-43B6-B923-1ADA1B098004}" type="slidenum">
              <a:rPr lang="en-US" smtClean="0"/>
              <a:pPr/>
              <a:t>1</a:t>
            </a:fld>
            <a:endParaRPr lang="en-US"/>
          </a:p>
        </p:txBody>
      </p:sp>
    </p:spTree>
    <p:extLst>
      <p:ext uri="{BB962C8B-B14F-4D97-AF65-F5344CB8AC3E}">
        <p14:creationId xmlns:p14="http://schemas.microsoft.com/office/powerpoint/2010/main" val="680869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1015258-8472-43B6-B923-1ADA1B098004}" type="slidenum">
              <a:rPr lang="en-US" smtClean="0"/>
              <a:pPr/>
              <a:t>10</a:t>
            </a:fld>
            <a:endParaRPr lang="en-US"/>
          </a:p>
        </p:txBody>
      </p:sp>
      <p:sp>
        <p:nvSpPr>
          <p:cNvPr id="4" name="Title 3"/>
          <p:cNvSpPr>
            <a:spLocks noGrp="1"/>
          </p:cNvSpPr>
          <p:nvPr>
            <p:ph type="title"/>
          </p:nvPr>
        </p:nvSpPr>
        <p:spPr>
          <a:xfrm>
            <a:off x="457200" y="1371600"/>
            <a:ext cx="8229600" cy="3733800"/>
          </a:xfrm>
        </p:spPr>
        <p:txBody>
          <a:bodyPr>
            <a:normAutofit/>
          </a:bodyPr>
          <a:lstStyle/>
          <a:p>
            <a:r>
              <a:rPr lang="en-US" dirty="0" smtClean="0"/>
              <a:t>However, in PT, we have to address </a:t>
            </a:r>
            <a:r>
              <a:rPr lang="en-US" i="1" dirty="0" smtClean="0"/>
              <a:t>LEARNING</a:t>
            </a:r>
            <a:r>
              <a:rPr lang="en-US" dirty="0" smtClean="0"/>
              <a:t> within the auspices of an Injury, Impairment, or other form of health related concern.  </a:t>
            </a:r>
            <a:endParaRPr lang="en-US" dirty="0"/>
          </a:p>
        </p:txBody>
      </p:sp>
    </p:spTree>
    <p:extLst>
      <p:ext uri="{BB962C8B-B14F-4D97-AF65-F5344CB8AC3E}">
        <p14:creationId xmlns:p14="http://schemas.microsoft.com/office/powerpoint/2010/main" val="2396503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Described by Parsons in 1951</a:t>
            </a:r>
          </a:p>
          <a:p>
            <a:endParaRPr lang="en-US" dirty="0" smtClean="0"/>
          </a:p>
          <a:p>
            <a:r>
              <a:rPr lang="en-US" dirty="0" smtClean="0"/>
              <a:t>Four aspects: patient is relieved of normal social responsibilities, sick person must be taken care of and is dependent, sick person should see getting well is an obligation, sick person should seek out expert help.</a:t>
            </a:r>
          </a:p>
          <a:p>
            <a:endParaRPr lang="en-US" dirty="0" smtClean="0"/>
          </a:p>
          <a:p>
            <a:r>
              <a:rPr lang="en-US" dirty="0" smtClean="0"/>
              <a:t>Therapist or other healthcare professional is now in a position of authority</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11</a:t>
            </a:fld>
            <a:endParaRPr lang="en-US"/>
          </a:p>
        </p:txBody>
      </p:sp>
      <p:sp>
        <p:nvSpPr>
          <p:cNvPr id="2" name="Title 1"/>
          <p:cNvSpPr>
            <a:spLocks noGrp="1"/>
          </p:cNvSpPr>
          <p:nvPr>
            <p:ph type="title"/>
          </p:nvPr>
        </p:nvSpPr>
        <p:spPr/>
        <p:txBody>
          <a:bodyPr/>
          <a:lstStyle/>
          <a:p>
            <a:r>
              <a:rPr lang="en-US" dirty="0" smtClean="0"/>
              <a:t>Sick Role model</a:t>
            </a:r>
            <a:endParaRPr lang="en-US" dirty="0"/>
          </a:p>
        </p:txBody>
      </p:sp>
    </p:spTree>
    <p:extLst>
      <p:ext uri="{BB962C8B-B14F-4D97-AF65-F5344CB8AC3E}">
        <p14:creationId xmlns:p14="http://schemas.microsoft.com/office/powerpoint/2010/main" val="429005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Values patient autonomy</a:t>
            </a:r>
          </a:p>
          <a:p>
            <a:endParaRPr lang="en-US" dirty="0" smtClean="0"/>
          </a:p>
          <a:p>
            <a:r>
              <a:rPr lang="en-US" dirty="0"/>
              <a:t>C</a:t>
            </a:r>
            <a:r>
              <a:rPr lang="en-US" dirty="0" smtClean="0"/>
              <a:t>ollaboration between the patient and healthcare provider</a:t>
            </a:r>
          </a:p>
          <a:p>
            <a:endParaRPr lang="en-US" dirty="0" smtClean="0"/>
          </a:p>
          <a:p>
            <a:r>
              <a:rPr lang="en-US" dirty="0" smtClean="0"/>
              <a:t>Healthcare provider is a consultant facilitating the patient’s goals</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12</a:t>
            </a:fld>
            <a:endParaRPr lang="en-US"/>
          </a:p>
        </p:txBody>
      </p:sp>
      <p:sp>
        <p:nvSpPr>
          <p:cNvPr id="2" name="Title 1"/>
          <p:cNvSpPr>
            <a:spLocks noGrp="1"/>
          </p:cNvSpPr>
          <p:nvPr>
            <p:ph type="title"/>
          </p:nvPr>
        </p:nvSpPr>
        <p:spPr/>
        <p:txBody>
          <a:bodyPr/>
          <a:lstStyle/>
          <a:p>
            <a:r>
              <a:rPr lang="en-US" dirty="0" smtClean="0"/>
              <a:t>Care model</a:t>
            </a:r>
            <a:endParaRPr lang="en-US" dirty="0"/>
          </a:p>
        </p:txBody>
      </p:sp>
    </p:spTree>
    <p:extLst>
      <p:ext uri="{BB962C8B-B14F-4D97-AF65-F5344CB8AC3E}">
        <p14:creationId xmlns:p14="http://schemas.microsoft.com/office/powerpoint/2010/main" val="1481150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015258-8472-43B6-B923-1ADA1B098004}" type="slidenum">
              <a:rPr lang="en-US" smtClean="0"/>
              <a:pPr/>
              <a:t>13</a:t>
            </a:fld>
            <a:endParaRPr lang="en-US"/>
          </a:p>
        </p:txBody>
      </p:sp>
      <p:sp>
        <p:nvSpPr>
          <p:cNvPr id="2" name="Title 1"/>
          <p:cNvSpPr>
            <a:spLocks noGrp="1"/>
          </p:cNvSpPr>
          <p:nvPr>
            <p:ph type="title"/>
          </p:nvPr>
        </p:nvSpPr>
        <p:spPr>
          <a:xfrm>
            <a:off x="381000" y="533400"/>
            <a:ext cx="8229600" cy="4800600"/>
          </a:xfrm>
        </p:spPr>
        <p:txBody>
          <a:bodyPr>
            <a:normAutofit/>
          </a:bodyPr>
          <a:lstStyle/>
          <a:p>
            <a:r>
              <a:rPr lang="en-US" dirty="0" smtClean="0"/>
              <a:t>Can a patient learn anything a physical therapist tells them if they are not ready to learn?</a:t>
            </a:r>
            <a:br>
              <a:rPr lang="en-US" dirty="0" smtClean="0"/>
            </a:br>
            <a:r>
              <a:rPr lang="en-US" dirty="0"/>
              <a:t/>
            </a:r>
            <a:br>
              <a:rPr lang="en-US" dirty="0"/>
            </a:br>
            <a:r>
              <a:rPr lang="en-US" dirty="0"/>
              <a:t>W</a:t>
            </a:r>
            <a:r>
              <a:rPr lang="en-US" dirty="0" smtClean="0"/>
              <a:t>hat are the barriers to learning?</a:t>
            </a:r>
            <a:endParaRPr lang="en-US" dirty="0"/>
          </a:p>
        </p:txBody>
      </p:sp>
    </p:spTree>
    <p:extLst>
      <p:ext uri="{BB962C8B-B14F-4D97-AF65-F5344CB8AC3E}">
        <p14:creationId xmlns:p14="http://schemas.microsoft.com/office/powerpoint/2010/main" val="4107295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dirty="0" smtClean="0"/>
              <a:t>These are the slides that you are to review and come prepared to discuss on 6/28/13. </a:t>
            </a:r>
          </a:p>
          <a:p>
            <a:pPr marL="109728" indent="0">
              <a:buNone/>
            </a:pPr>
            <a:endParaRPr lang="en-US" dirty="0"/>
          </a:p>
          <a:p>
            <a:pPr marL="109728" indent="0">
              <a:buNone/>
            </a:pPr>
            <a:r>
              <a:rPr lang="en-US" dirty="0" smtClean="0"/>
              <a:t>We will do an assessment of your learning of these slides followed by the health literacy information slides </a:t>
            </a:r>
            <a:r>
              <a:rPr lang="en-US" smtClean="0"/>
              <a:t>and discussion. </a:t>
            </a:r>
            <a:endParaRPr lang="en-US" dirty="0"/>
          </a:p>
        </p:txBody>
      </p:sp>
      <p:sp>
        <p:nvSpPr>
          <p:cNvPr id="3" name="Slide Number Placeholder 2"/>
          <p:cNvSpPr>
            <a:spLocks noGrp="1"/>
          </p:cNvSpPr>
          <p:nvPr>
            <p:ph type="sldNum" sz="quarter" idx="12"/>
          </p:nvPr>
        </p:nvSpPr>
        <p:spPr/>
        <p:txBody>
          <a:bodyPr/>
          <a:lstStyle/>
          <a:p>
            <a:fld id="{A1015258-8472-43B6-B923-1ADA1B098004}" type="slidenum">
              <a:rPr lang="en-US" smtClean="0"/>
              <a:pPr/>
              <a:t>2</a:t>
            </a:fld>
            <a:endParaRPr lang="en-US"/>
          </a:p>
        </p:txBody>
      </p:sp>
      <p:sp>
        <p:nvSpPr>
          <p:cNvPr id="4" name="Title 3"/>
          <p:cNvSpPr>
            <a:spLocks noGrp="1"/>
          </p:cNvSpPr>
          <p:nvPr>
            <p:ph type="title"/>
          </p:nvPr>
        </p:nvSpPr>
        <p:spPr/>
        <p:txBody>
          <a:bodyPr/>
          <a:lstStyle/>
          <a:p>
            <a:r>
              <a:rPr lang="en-US" dirty="0" smtClean="0"/>
              <a:t>Information</a:t>
            </a:r>
            <a:endParaRPr lang="en-US" dirty="0"/>
          </a:p>
        </p:txBody>
      </p:sp>
    </p:spTree>
    <p:extLst>
      <p:ext uri="{BB962C8B-B14F-4D97-AF65-F5344CB8AC3E}">
        <p14:creationId xmlns:p14="http://schemas.microsoft.com/office/powerpoint/2010/main" val="787717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capacity to behave in a given fashion which results from practice or other forms of experience that causes an enduring change in behavior.”</a:t>
            </a:r>
          </a:p>
          <a:p>
            <a:endParaRPr lang="en-US" dirty="0"/>
          </a:p>
          <a:p>
            <a:r>
              <a:rPr lang="en-US" dirty="0" smtClean="0"/>
              <a:t>Involves a stimulus &amp; response and the association between the two</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3</a:t>
            </a:fld>
            <a:endParaRPr lang="en-US"/>
          </a:p>
        </p:txBody>
      </p:sp>
      <p:sp>
        <p:nvSpPr>
          <p:cNvPr id="2" name="Title 1"/>
          <p:cNvSpPr>
            <a:spLocks noGrp="1"/>
          </p:cNvSpPr>
          <p:nvPr>
            <p:ph type="title"/>
          </p:nvPr>
        </p:nvSpPr>
        <p:spPr/>
        <p:txBody>
          <a:bodyPr/>
          <a:lstStyle/>
          <a:p>
            <a:r>
              <a:rPr lang="en-US" dirty="0" smtClean="0"/>
              <a:t>What is learning?</a:t>
            </a:r>
            <a:endParaRPr lang="en-US" dirty="0"/>
          </a:p>
        </p:txBody>
      </p:sp>
    </p:spTree>
    <p:extLst>
      <p:ext uri="{BB962C8B-B14F-4D97-AF65-F5344CB8AC3E}">
        <p14:creationId xmlns:p14="http://schemas.microsoft.com/office/powerpoint/2010/main" val="1972223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Behaviorist orientation</a:t>
            </a:r>
          </a:p>
          <a:p>
            <a:r>
              <a:rPr lang="en-US" dirty="0" smtClean="0"/>
              <a:t>Cognitive orientation</a:t>
            </a:r>
          </a:p>
          <a:p>
            <a:r>
              <a:rPr lang="en-US" dirty="0" smtClean="0"/>
              <a:t>Humanist orientation</a:t>
            </a:r>
          </a:p>
          <a:p>
            <a:r>
              <a:rPr lang="en-US" dirty="0" smtClean="0"/>
              <a:t>Social learning theory</a:t>
            </a:r>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4</a:t>
            </a:fld>
            <a:endParaRPr lang="en-US"/>
          </a:p>
        </p:txBody>
      </p:sp>
      <p:sp>
        <p:nvSpPr>
          <p:cNvPr id="2" name="Title 1"/>
          <p:cNvSpPr>
            <a:spLocks noGrp="1"/>
          </p:cNvSpPr>
          <p:nvPr>
            <p:ph type="title"/>
          </p:nvPr>
        </p:nvSpPr>
        <p:spPr/>
        <p:txBody>
          <a:bodyPr/>
          <a:lstStyle/>
          <a:p>
            <a:r>
              <a:rPr lang="en-US" dirty="0" smtClean="0"/>
              <a:t>Learning theories</a:t>
            </a:r>
            <a:endParaRPr lang="en-US" dirty="0"/>
          </a:p>
        </p:txBody>
      </p:sp>
    </p:spTree>
    <p:extLst>
      <p:ext uri="{BB962C8B-B14F-4D97-AF65-F5344CB8AC3E}">
        <p14:creationId xmlns:p14="http://schemas.microsoft.com/office/powerpoint/2010/main" val="30156843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Focuses on the observable behavior shaped by environmental forces</a:t>
            </a:r>
          </a:p>
          <a:p>
            <a:pPr lvl="1"/>
            <a:r>
              <a:rPr lang="en-US" dirty="0" smtClean="0"/>
              <a:t>Environment plays a key role</a:t>
            </a:r>
          </a:p>
          <a:p>
            <a:pPr lvl="1"/>
            <a:endParaRPr lang="en-US" dirty="0" smtClean="0"/>
          </a:p>
          <a:p>
            <a:r>
              <a:rPr lang="en-US" dirty="0" smtClean="0"/>
              <a:t>Thorndike’s Law of Exercise &amp; Law of Readiness</a:t>
            </a:r>
          </a:p>
          <a:p>
            <a:endParaRPr lang="en-US" dirty="0" smtClean="0"/>
          </a:p>
          <a:p>
            <a:r>
              <a:rPr lang="en-US" dirty="0" smtClean="0"/>
              <a:t>Behaviorist orientation is ideal for recalling of facts or responses but not problem solving</a:t>
            </a:r>
          </a:p>
          <a:p>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5</a:t>
            </a:fld>
            <a:endParaRPr lang="en-US"/>
          </a:p>
        </p:txBody>
      </p:sp>
      <p:sp>
        <p:nvSpPr>
          <p:cNvPr id="2" name="Title 1"/>
          <p:cNvSpPr>
            <a:spLocks noGrp="1"/>
          </p:cNvSpPr>
          <p:nvPr>
            <p:ph type="title"/>
          </p:nvPr>
        </p:nvSpPr>
        <p:spPr/>
        <p:txBody>
          <a:bodyPr/>
          <a:lstStyle/>
          <a:p>
            <a:r>
              <a:rPr lang="en-US" dirty="0" smtClean="0"/>
              <a:t>Behaviorist orientation</a:t>
            </a:r>
            <a:endParaRPr lang="en-US" dirty="0"/>
          </a:p>
        </p:txBody>
      </p:sp>
    </p:spTree>
    <p:extLst>
      <p:ext uri="{BB962C8B-B14F-4D97-AF65-F5344CB8AC3E}">
        <p14:creationId xmlns:p14="http://schemas.microsoft.com/office/powerpoint/2010/main" val="190702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The emphasis is placed on mental processing such as thinking, problem-solving, language and concept formation</a:t>
            </a:r>
          </a:p>
          <a:p>
            <a:endParaRPr lang="en-US" dirty="0" smtClean="0"/>
          </a:p>
          <a:p>
            <a:r>
              <a:rPr lang="en-US" dirty="0" smtClean="0"/>
              <a:t>Learning principles within cognitive orientation:</a:t>
            </a:r>
          </a:p>
          <a:p>
            <a:pPr lvl="1"/>
            <a:r>
              <a:rPr lang="en-US" dirty="0" smtClean="0"/>
              <a:t>1. Motivation to learn</a:t>
            </a:r>
          </a:p>
          <a:p>
            <a:pPr lvl="1"/>
            <a:r>
              <a:rPr lang="en-US" dirty="0" smtClean="0"/>
              <a:t>2. Organization of knowledge to be taught</a:t>
            </a:r>
          </a:p>
          <a:p>
            <a:pPr lvl="1"/>
            <a:r>
              <a:rPr lang="en-US" dirty="0" smtClean="0"/>
              <a:t>3. Sequencing of materials to be learned</a:t>
            </a:r>
          </a:p>
          <a:p>
            <a:pPr lvl="1"/>
            <a:r>
              <a:rPr lang="en-US" dirty="0" smtClean="0"/>
              <a:t>4. Feedback</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6</a:t>
            </a:fld>
            <a:endParaRPr lang="en-US"/>
          </a:p>
        </p:txBody>
      </p:sp>
      <p:sp>
        <p:nvSpPr>
          <p:cNvPr id="2" name="Title 1"/>
          <p:cNvSpPr>
            <a:spLocks noGrp="1"/>
          </p:cNvSpPr>
          <p:nvPr>
            <p:ph type="title"/>
          </p:nvPr>
        </p:nvSpPr>
        <p:spPr/>
        <p:txBody>
          <a:bodyPr>
            <a:normAutofit fontScale="90000"/>
          </a:bodyPr>
          <a:lstStyle/>
          <a:p>
            <a:r>
              <a:rPr lang="en-US" dirty="0" smtClean="0"/>
              <a:t>Cognitive orientation</a:t>
            </a:r>
            <a:br>
              <a:rPr lang="en-US" dirty="0" smtClean="0"/>
            </a:br>
            <a:endParaRPr lang="en-US" dirty="0"/>
          </a:p>
        </p:txBody>
      </p:sp>
    </p:spTree>
    <p:extLst>
      <p:ext uri="{BB962C8B-B14F-4D97-AF65-F5344CB8AC3E}">
        <p14:creationId xmlns:p14="http://schemas.microsoft.com/office/powerpoint/2010/main" val="3238259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Consider learning from the potential for growth</a:t>
            </a:r>
          </a:p>
          <a:p>
            <a:endParaRPr lang="en-US" dirty="0" smtClean="0"/>
          </a:p>
          <a:p>
            <a:r>
              <a:rPr lang="en-US" dirty="0" err="1" smtClean="0"/>
              <a:t>Tenents</a:t>
            </a:r>
            <a:r>
              <a:rPr lang="en-US" dirty="0" smtClean="0"/>
              <a:t>: </a:t>
            </a:r>
          </a:p>
          <a:p>
            <a:pPr lvl="1"/>
            <a:r>
              <a:rPr lang="en-US" dirty="0"/>
              <a:t>S</a:t>
            </a:r>
            <a:r>
              <a:rPr lang="en-US" dirty="0" smtClean="0"/>
              <a:t>elf-directedness of adult learning </a:t>
            </a:r>
          </a:p>
          <a:p>
            <a:pPr lvl="1"/>
            <a:r>
              <a:rPr lang="en-US" dirty="0"/>
              <a:t>V</a:t>
            </a:r>
            <a:r>
              <a:rPr lang="en-US" dirty="0" smtClean="0"/>
              <a:t>alue of ‘experience’ in the learning process</a:t>
            </a:r>
          </a:p>
          <a:p>
            <a:pPr lvl="1"/>
            <a:endParaRPr lang="en-US" dirty="0"/>
          </a:p>
          <a:p>
            <a:r>
              <a:rPr lang="en-US" dirty="0" smtClean="0"/>
              <a:t>Learning is self-initiated</a:t>
            </a:r>
          </a:p>
          <a:p>
            <a:endParaRPr lang="en-US" dirty="0" smtClean="0"/>
          </a:p>
          <a:p>
            <a:r>
              <a:rPr lang="en-US" dirty="0"/>
              <a:t>L</a:t>
            </a:r>
            <a:r>
              <a:rPr lang="en-US" dirty="0" smtClean="0"/>
              <a:t>earner knows whether instruction is meeting an objective or a goal</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7</a:t>
            </a:fld>
            <a:endParaRPr lang="en-US"/>
          </a:p>
        </p:txBody>
      </p:sp>
      <p:sp>
        <p:nvSpPr>
          <p:cNvPr id="2" name="Title 1"/>
          <p:cNvSpPr>
            <a:spLocks noGrp="1"/>
          </p:cNvSpPr>
          <p:nvPr>
            <p:ph type="title"/>
          </p:nvPr>
        </p:nvSpPr>
        <p:spPr/>
        <p:txBody>
          <a:bodyPr/>
          <a:lstStyle/>
          <a:p>
            <a:r>
              <a:rPr lang="en-US" dirty="0" smtClean="0"/>
              <a:t>Humanist orientation</a:t>
            </a:r>
            <a:endParaRPr lang="en-US" dirty="0"/>
          </a:p>
        </p:txBody>
      </p:sp>
    </p:spTree>
    <p:extLst>
      <p:ext uri="{BB962C8B-B14F-4D97-AF65-F5344CB8AC3E}">
        <p14:creationId xmlns:p14="http://schemas.microsoft.com/office/powerpoint/2010/main" val="4262438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Based on imitation or modeling</a:t>
            </a:r>
          </a:p>
          <a:p>
            <a:endParaRPr lang="en-US" dirty="0" smtClean="0"/>
          </a:p>
          <a:p>
            <a:r>
              <a:rPr lang="en-US" dirty="0" smtClean="0"/>
              <a:t>The progressive narrowing of the stimulus may enhance success</a:t>
            </a:r>
          </a:p>
          <a:p>
            <a:pPr lvl="1"/>
            <a:r>
              <a:rPr lang="en-US" dirty="0" smtClean="0"/>
              <a:t>Modeling to ‘real life’</a:t>
            </a:r>
          </a:p>
          <a:p>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8</a:t>
            </a:fld>
            <a:endParaRPr lang="en-US"/>
          </a:p>
        </p:txBody>
      </p:sp>
      <p:sp>
        <p:nvSpPr>
          <p:cNvPr id="2" name="Title 1"/>
          <p:cNvSpPr>
            <a:spLocks noGrp="1"/>
          </p:cNvSpPr>
          <p:nvPr>
            <p:ph type="title"/>
          </p:nvPr>
        </p:nvSpPr>
        <p:spPr/>
        <p:txBody>
          <a:bodyPr>
            <a:normAutofit/>
          </a:bodyPr>
          <a:lstStyle/>
          <a:p>
            <a:r>
              <a:rPr lang="en-US" dirty="0" smtClean="0"/>
              <a:t>Social learning theory</a:t>
            </a:r>
            <a:endParaRPr lang="en-US" dirty="0"/>
          </a:p>
        </p:txBody>
      </p:sp>
    </p:spTree>
    <p:extLst>
      <p:ext uri="{BB962C8B-B14F-4D97-AF65-F5344CB8AC3E}">
        <p14:creationId xmlns:p14="http://schemas.microsoft.com/office/powerpoint/2010/main" val="2582324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Readiness to learn depends on previous learning</a:t>
            </a:r>
          </a:p>
          <a:p>
            <a:r>
              <a:rPr lang="en-US" dirty="0" smtClean="0"/>
              <a:t>Learning: </a:t>
            </a:r>
          </a:p>
          <a:p>
            <a:pPr lvl="1"/>
            <a:r>
              <a:rPr lang="en-US" dirty="0" smtClean="0"/>
              <a:t> occurs throughout the lifetime</a:t>
            </a:r>
          </a:p>
          <a:p>
            <a:pPr lvl="1"/>
            <a:r>
              <a:rPr lang="en-US" dirty="0"/>
              <a:t> </a:t>
            </a:r>
            <a:r>
              <a:rPr lang="en-US" dirty="0" smtClean="0"/>
              <a:t>is </a:t>
            </a:r>
            <a:r>
              <a:rPr lang="en-US" dirty="0"/>
              <a:t>enhanced by </a:t>
            </a:r>
            <a:r>
              <a:rPr lang="en-US" dirty="0" smtClean="0"/>
              <a:t>repetition</a:t>
            </a:r>
          </a:p>
          <a:p>
            <a:pPr lvl="1"/>
            <a:r>
              <a:rPr lang="en-US" dirty="0" smtClean="0"/>
              <a:t> affected by </a:t>
            </a:r>
            <a:r>
              <a:rPr lang="en-US" dirty="0"/>
              <a:t>e</a:t>
            </a:r>
            <a:r>
              <a:rPr lang="en-US" dirty="0" smtClean="0"/>
              <a:t>nvironmental factors</a:t>
            </a:r>
          </a:p>
          <a:p>
            <a:pPr lvl="1"/>
            <a:endParaRPr lang="en-US" dirty="0"/>
          </a:p>
          <a:p>
            <a:r>
              <a:rPr lang="en-US" dirty="0" smtClean="0"/>
              <a:t>Active participation improves retention</a:t>
            </a:r>
          </a:p>
          <a:p>
            <a:r>
              <a:rPr lang="en-US" dirty="0" smtClean="0"/>
              <a:t>Intrinsic motivation produces permanent learning</a:t>
            </a:r>
          </a:p>
        </p:txBody>
      </p:sp>
      <p:sp>
        <p:nvSpPr>
          <p:cNvPr id="4" name="Slide Number Placeholder 3"/>
          <p:cNvSpPr>
            <a:spLocks noGrp="1"/>
          </p:cNvSpPr>
          <p:nvPr>
            <p:ph type="sldNum" sz="quarter" idx="12"/>
          </p:nvPr>
        </p:nvSpPr>
        <p:spPr/>
        <p:txBody>
          <a:bodyPr/>
          <a:lstStyle/>
          <a:p>
            <a:fld id="{A1015258-8472-43B6-B923-1ADA1B098004}" type="slidenum">
              <a:rPr lang="en-US" smtClean="0"/>
              <a:pPr/>
              <a:t>9</a:t>
            </a:fld>
            <a:endParaRPr lang="en-US"/>
          </a:p>
        </p:txBody>
      </p:sp>
      <p:sp>
        <p:nvSpPr>
          <p:cNvPr id="2" name="Title 1"/>
          <p:cNvSpPr>
            <a:spLocks noGrp="1"/>
          </p:cNvSpPr>
          <p:nvPr>
            <p:ph type="title"/>
          </p:nvPr>
        </p:nvSpPr>
        <p:spPr/>
        <p:txBody>
          <a:bodyPr/>
          <a:lstStyle/>
          <a:p>
            <a:r>
              <a:rPr lang="en-US" dirty="0" smtClean="0"/>
              <a:t>Adult learners</a:t>
            </a:r>
            <a:endParaRPr lang="en-US" dirty="0"/>
          </a:p>
        </p:txBody>
      </p:sp>
    </p:spTree>
    <p:extLst>
      <p:ext uri="{BB962C8B-B14F-4D97-AF65-F5344CB8AC3E}">
        <p14:creationId xmlns:p14="http://schemas.microsoft.com/office/powerpoint/2010/main" val="12629609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422</Words>
  <Application>Microsoft Office PowerPoint</Application>
  <PresentationFormat>On-screen Show (4:3)</PresentationFormat>
  <Paragraphs>87</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Learning Theories</vt:lpstr>
      <vt:lpstr>Information</vt:lpstr>
      <vt:lpstr>What is learning?</vt:lpstr>
      <vt:lpstr>Learning theories</vt:lpstr>
      <vt:lpstr>Behaviorist orientation</vt:lpstr>
      <vt:lpstr>Cognitive orientation </vt:lpstr>
      <vt:lpstr>Humanist orientation</vt:lpstr>
      <vt:lpstr>Social learning theory</vt:lpstr>
      <vt:lpstr>Adult learners</vt:lpstr>
      <vt:lpstr>However, in PT, we have to address LEARNING within the auspices of an Injury, Impairment, or other form of health related concern.  </vt:lpstr>
      <vt:lpstr>Sick Role model</vt:lpstr>
      <vt:lpstr>Care model</vt:lpstr>
      <vt:lpstr>Can a patient learn anything a physical therapist tells them if they are not ready to learn?  What are the barriers to learning?</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Theories</dc:title>
  <dc:creator>Blackwood, Jennifer</dc:creator>
  <cp:lastModifiedBy>SWEET, CHRISTINA</cp:lastModifiedBy>
  <cp:revision>2</cp:revision>
  <dcterms:created xsi:type="dcterms:W3CDTF">2013-06-21T15:25:44Z</dcterms:created>
  <dcterms:modified xsi:type="dcterms:W3CDTF">2013-06-27T23:59:09Z</dcterms:modified>
</cp:coreProperties>
</file>