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7.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8.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9.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0.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11.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2.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5" r:id="rId3"/>
    <p:sldMasterId id="2147483683" r:id="rId4"/>
    <p:sldMasterId id="2147483690" r:id="rId5"/>
    <p:sldMasterId id="2147483702" r:id="rId6"/>
    <p:sldMasterId id="2147483715" r:id="rId7"/>
    <p:sldMasterId id="2147483722" r:id="rId8"/>
    <p:sldMasterId id="2147483729" r:id="rId9"/>
    <p:sldMasterId id="2147483738" r:id="rId10"/>
    <p:sldMasterId id="2147483750" r:id="rId11"/>
    <p:sldMasterId id="2147483763" r:id="rId12"/>
    <p:sldMasterId id="2147483770" r:id="rId13"/>
    <p:sldMasterId id="2147483777" r:id="rId14"/>
  </p:sldMasterIdLst>
  <p:notesMasterIdLst>
    <p:notesMasterId r:id="rId103"/>
  </p:notesMasterIdLst>
  <p:sldIdLst>
    <p:sldId id="256" r:id="rId15"/>
    <p:sldId id="387" r:id="rId16"/>
    <p:sldId id="306" r:id="rId17"/>
    <p:sldId id="257" r:id="rId18"/>
    <p:sldId id="388" r:id="rId19"/>
    <p:sldId id="404" r:id="rId20"/>
    <p:sldId id="393" r:id="rId21"/>
    <p:sldId id="391" r:id="rId22"/>
    <p:sldId id="399" r:id="rId23"/>
    <p:sldId id="417" r:id="rId24"/>
    <p:sldId id="418" r:id="rId25"/>
    <p:sldId id="419" r:id="rId26"/>
    <p:sldId id="414" r:id="rId27"/>
    <p:sldId id="415" r:id="rId28"/>
    <p:sldId id="400" r:id="rId29"/>
    <p:sldId id="405" r:id="rId30"/>
    <p:sldId id="402" r:id="rId31"/>
    <p:sldId id="403" r:id="rId32"/>
    <p:sldId id="406" r:id="rId33"/>
    <p:sldId id="407" r:id="rId34"/>
    <p:sldId id="390" r:id="rId35"/>
    <p:sldId id="408" r:id="rId36"/>
    <p:sldId id="413" r:id="rId37"/>
    <p:sldId id="411" r:id="rId38"/>
    <p:sldId id="422" r:id="rId39"/>
    <p:sldId id="289" r:id="rId40"/>
    <p:sldId id="291" r:id="rId41"/>
    <p:sldId id="293" r:id="rId42"/>
    <p:sldId id="392" r:id="rId43"/>
    <p:sldId id="397" r:id="rId44"/>
    <p:sldId id="409" r:id="rId45"/>
    <p:sldId id="410" r:id="rId46"/>
    <p:sldId id="412" r:id="rId47"/>
    <p:sldId id="384" r:id="rId48"/>
    <p:sldId id="395" r:id="rId49"/>
    <p:sldId id="396" r:id="rId50"/>
    <p:sldId id="425" r:id="rId51"/>
    <p:sldId id="424" r:id="rId52"/>
    <p:sldId id="429" r:id="rId53"/>
    <p:sldId id="428" r:id="rId54"/>
    <p:sldId id="379" r:id="rId55"/>
    <p:sldId id="380" r:id="rId56"/>
    <p:sldId id="381" r:id="rId57"/>
    <p:sldId id="382" r:id="rId58"/>
    <p:sldId id="385" r:id="rId59"/>
    <p:sldId id="426" r:id="rId60"/>
    <p:sldId id="427" r:id="rId61"/>
    <p:sldId id="386" r:id="rId62"/>
    <p:sldId id="314" r:id="rId63"/>
    <p:sldId id="435" r:id="rId64"/>
    <p:sldId id="446" r:id="rId65"/>
    <p:sldId id="318" r:id="rId66"/>
    <p:sldId id="431" r:id="rId67"/>
    <p:sldId id="432" r:id="rId68"/>
    <p:sldId id="434" r:id="rId69"/>
    <p:sldId id="440" r:id="rId70"/>
    <p:sldId id="319" r:id="rId71"/>
    <p:sldId id="439" r:id="rId72"/>
    <p:sldId id="433" r:id="rId73"/>
    <p:sldId id="441" r:id="rId74"/>
    <p:sldId id="437" r:id="rId75"/>
    <p:sldId id="436" r:id="rId76"/>
    <p:sldId id="322" r:id="rId77"/>
    <p:sldId id="324" r:id="rId78"/>
    <p:sldId id="442" r:id="rId79"/>
    <p:sldId id="443" r:id="rId80"/>
    <p:sldId id="330" r:id="rId81"/>
    <p:sldId id="329" r:id="rId82"/>
    <p:sldId id="444" r:id="rId83"/>
    <p:sldId id="445" r:id="rId84"/>
    <p:sldId id="447" r:id="rId85"/>
    <p:sldId id="450" r:id="rId86"/>
    <p:sldId id="454" r:id="rId87"/>
    <p:sldId id="332" r:id="rId88"/>
    <p:sldId id="449" r:id="rId89"/>
    <p:sldId id="333" r:id="rId90"/>
    <p:sldId id="448" r:id="rId91"/>
    <p:sldId id="452" r:id="rId92"/>
    <p:sldId id="337" r:id="rId93"/>
    <p:sldId id="453" r:id="rId94"/>
    <p:sldId id="342" r:id="rId95"/>
    <p:sldId id="343" r:id="rId96"/>
    <p:sldId id="344" r:id="rId97"/>
    <p:sldId id="345" r:id="rId98"/>
    <p:sldId id="346" r:id="rId99"/>
    <p:sldId id="455" r:id="rId100"/>
    <p:sldId id="347" r:id="rId101"/>
    <p:sldId id="348" r:id="rId10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3" autoAdjust="0"/>
    <p:restoredTop sz="45952" autoAdjust="0"/>
  </p:normalViewPr>
  <p:slideViewPr>
    <p:cSldViewPr>
      <p:cViewPr>
        <p:scale>
          <a:sx n="50" d="100"/>
          <a:sy n="50" d="100"/>
        </p:scale>
        <p:origin x="-1722" y="150"/>
      </p:cViewPr>
      <p:guideLst>
        <p:guide orient="horz" pos="2160"/>
        <p:guide pos="2880"/>
      </p:guideLst>
    </p:cSldViewPr>
  </p:slideViewPr>
  <p:outlineViewPr>
    <p:cViewPr>
      <p:scale>
        <a:sx n="33" d="100"/>
        <a:sy n="33" d="100"/>
      </p:scale>
      <p:origin x="53" y="14472"/>
    </p:cViewPr>
  </p:outlineViewPr>
  <p:notesTextViewPr>
    <p:cViewPr>
      <p:scale>
        <a:sx n="1" d="1"/>
        <a:sy n="1" d="1"/>
      </p:scale>
      <p:origin x="0" y="0"/>
    </p:cViewPr>
  </p:notesTextViewPr>
  <p:sorterViewPr>
    <p:cViewPr>
      <p:scale>
        <a:sx n="90" d="100"/>
        <a:sy n="90" d="100"/>
      </p:scale>
      <p:origin x="0" y="6427"/>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84" Type="http://schemas.openxmlformats.org/officeDocument/2006/relationships/slide" Target="slides/slide70.xml"/><Relationship Id="rId89" Type="http://schemas.openxmlformats.org/officeDocument/2006/relationships/slide" Target="slides/slide75.xml"/><Relationship Id="rId7" Type="http://schemas.openxmlformats.org/officeDocument/2006/relationships/slideMaster" Target="slideMasters/slideMaster7.xml"/><Relationship Id="rId71" Type="http://schemas.openxmlformats.org/officeDocument/2006/relationships/slide" Target="slides/slide57.xml"/><Relationship Id="rId92" Type="http://schemas.openxmlformats.org/officeDocument/2006/relationships/slide" Target="slides/slide78.xml"/><Relationship Id="rId2" Type="http://schemas.openxmlformats.org/officeDocument/2006/relationships/slideMaster" Target="slideMasters/slideMaster2.xml"/><Relationship Id="rId16" Type="http://schemas.openxmlformats.org/officeDocument/2006/relationships/slide" Target="slides/slide2.xml"/><Relationship Id="rId29" Type="http://schemas.openxmlformats.org/officeDocument/2006/relationships/slide" Target="slides/slide15.xml"/><Relationship Id="rId107" Type="http://schemas.openxmlformats.org/officeDocument/2006/relationships/tableStyles" Target="tableStyles.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slide" Target="slides/slide26.xml"/><Relationship Id="rId45" Type="http://schemas.openxmlformats.org/officeDocument/2006/relationships/slide" Target="slides/slide31.xml"/><Relationship Id="rId53" Type="http://schemas.openxmlformats.org/officeDocument/2006/relationships/slide" Target="slides/slide39.xml"/><Relationship Id="rId58" Type="http://schemas.openxmlformats.org/officeDocument/2006/relationships/slide" Target="slides/slide44.xml"/><Relationship Id="rId66" Type="http://schemas.openxmlformats.org/officeDocument/2006/relationships/slide" Target="slides/slide52.xml"/><Relationship Id="rId74" Type="http://schemas.openxmlformats.org/officeDocument/2006/relationships/slide" Target="slides/slide60.xml"/><Relationship Id="rId79" Type="http://schemas.openxmlformats.org/officeDocument/2006/relationships/slide" Target="slides/slide65.xml"/><Relationship Id="rId87" Type="http://schemas.openxmlformats.org/officeDocument/2006/relationships/slide" Target="slides/slide73.xml"/><Relationship Id="rId102" Type="http://schemas.openxmlformats.org/officeDocument/2006/relationships/slide" Target="slides/slide88.xml"/><Relationship Id="rId5" Type="http://schemas.openxmlformats.org/officeDocument/2006/relationships/slideMaster" Target="slideMasters/slideMaster5.xml"/><Relationship Id="rId61" Type="http://schemas.openxmlformats.org/officeDocument/2006/relationships/slide" Target="slides/slide47.xml"/><Relationship Id="rId82" Type="http://schemas.openxmlformats.org/officeDocument/2006/relationships/slide" Target="slides/slide68.xml"/><Relationship Id="rId90" Type="http://schemas.openxmlformats.org/officeDocument/2006/relationships/slide" Target="slides/slide76.xml"/><Relationship Id="rId95" Type="http://schemas.openxmlformats.org/officeDocument/2006/relationships/slide" Target="slides/slide81.xml"/><Relationship Id="rId19" Type="http://schemas.openxmlformats.org/officeDocument/2006/relationships/slide" Target="slides/slide5.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slide" Target="slides/slide63.xml"/><Relationship Id="rId100" Type="http://schemas.openxmlformats.org/officeDocument/2006/relationships/slide" Target="slides/slide86.xml"/><Relationship Id="rId105"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7.xml"/><Relationship Id="rId72" Type="http://schemas.openxmlformats.org/officeDocument/2006/relationships/slide" Target="slides/slide58.xml"/><Relationship Id="rId80" Type="http://schemas.openxmlformats.org/officeDocument/2006/relationships/slide" Target="slides/slide66.xml"/><Relationship Id="rId85" Type="http://schemas.openxmlformats.org/officeDocument/2006/relationships/slide" Target="slides/slide71.xml"/><Relationship Id="rId93" Type="http://schemas.openxmlformats.org/officeDocument/2006/relationships/slide" Target="slides/slide79.xml"/><Relationship Id="rId98" Type="http://schemas.openxmlformats.org/officeDocument/2006/relationships/slide" Target="slides/slide8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103" Type="http://schemas.openxmlformats.org/officeDocument/2006/relationships/notesMaster" Target="notesMasters/notesMaster1.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slide" Target="slides/slide61.xml"/><Relationship Id="rId83" Type="http://schemas.openxmlformats.org/officeDocument/2006/relationships/slide" Target="slides/slide69.xml"/><Relationship Id="rId88" Type="http://schemas.openxmlformats.org/officeDocument/2006/relationships/slide" Target="slides/slide74.xml"/><Relationship Id="rId91" Type="http://schemas.openxmlformats.org/officeDocument/2006/relationships/slide" Target="slides/slide77.xml"/><Relationship Id="rId96"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6"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slide" Target="slides/slide64.xml"/><Relationship Id="rId81" Type="http://schemas.openxmlformats.org/officeDocument/2006/relationships/slide" Target="slides/slide67.xml"/><Relationship Id="rId86" Type="http://schemas.openxmlformats.org/officeDocument/2006/relationships/slide" Target="slides/slide72.xml"/><Relationship Id="rId94" Type="http://schemas.openxmlformats.org/officeDocument/2006/relationships/slide" Target="slides/slide80.xml"/><Relationship Id="rId99" Type="http://schemas.openxmlformats.org/officeDocument/2006/relationships/slide" Target="slides/slide85.xml"/><Relationship Id="rId101" Type="http://schemas.openxmlformats.org/officeDocument/2006/relationships/slide" Target="slides/slide87.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6" Type="http://schemas.openxmlformats.org/officeDocument/2006/relationships/slide" Target="slides/slide62.xml"/><Relationship Id="rId97" Type="http://schemas.openxmlformats.org/officeDocument/2006/relationships/slide" Target="slides/slide83.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EE206E-8BD0-4AA6-BF3C-CBA607D6EEC2}" type="datetimeFigureOut">
              <a:rPr lang="en-US" smtClean="0"/>
              <a:t>6/21/2013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B3E766-9B9F-4E86-8581-43FB7E8E5C02}" type="slidenum">
              <a:rPr lang="en-US" smtClean="0"/>
              <a:t>‹#›</a:t>
            </a:fld>
            <a:endParaRPr lang="en-US"/>
          </a:p>
        </p:txBody>
      </p:sp>
    </p:spTree>
    <p:extLst>
      <p:ext uri="{BB962C8B-B14F-4D97-AF65-F5344CB8AC3E}">
        <p14:creationId xmlns:p14="http://schemas.microsoft.com/office/powerpoint/2010/main" val="69420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a:t>
            </a:fld>
            <a:endParaRPr lang="en-US"/>
          </a:p>
        </p:txBody>
      </p:sp>
    </p:spTree>
    <p:extLst>
      <p:ext uri="{BB962C8B-B14F-4D97-AF65-F5344CB8AC3E}">
        <p14:creationId xmlns:p14="http://schemas.microsoft.com/office/powerpoint/2010/main" val="4177510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By Michigan state laws, exploitation means an action that involves the misuse of an adult's funds, property, or personal dignity by another person.  For example, a patient offered his</a:t>
            </a:r>
            <a:r>
              <a:rPr lang="en-US" sz="1200" baseline="0" dirty="0" smtClean="0"/>
              <a:t> or her vacation home to a therapist in exchange for longer episode of care. The therapist took up the offer and had a vacation at the Bahamas.  This constitutes exploitation</a:t>
            </a:r>
            <a:r>
              <a:rPr lang="en-US" sz="1200" dirty="0" smtClean="0"/>
              <a:t>.</a:t>
            </a:r>
          </a:p>
        </p:txBody>
      </p:sp>
      <p:sp>
        <p:nvSpPr>
          <p:cNvPr id="4" name="Slide Number Placeholder 3"/>
          <p:cNvSpPr>
            <a:spLocks noGrp="1"/>
          </p:cNvSpPr>
          <p:nvPr>
            <p:ph type="sldNum" sz="quarter" idx="10"/>
          </p:nvPr>
        </p:nvSpPr>
        <p:spPr/>
        <p:txBody>
          <a:bodyPr/>
          <a:lstStyle/>
          <a:p>
            <a:fld id="{A1B3E766-9B9F-4E86-8581-43FB7E8E5C02}" type="slidenum">
              <a:rPr lang="en-US" smtClean="0"/>
              <a:t>12</a:t>
            </a:fld>
            <a:endParaRPr lang="en-US"/>
          </a:p>
        </p:txBody>
      </p:sp>
    </p:spTree>
    <p:extLst>
      <p:ext uri="{BB962C8B-B14F-4D97-AF65-F5344CB8AC3E}">
        <p14:creationId xmlns:p14="http://schemas.microsoft.com/office/powerpoint/2010/main" val="1276898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most commonly reported elder mistreatment by</a:t>
            </a:r>
            <a:r>
              <a:rPr lang="en-US" baseline="0" dirty="0" smtClean="0"/>
              <a:t> its broad definition is self-neglect.  </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13</a:t>
            </a:fld>
            <a:endParaRPr lang="en-US"/>
          </a:p>
        </p:txBody>
      </p:sp>
    </p:spTree>
    <p:extLst>
      <p:ext uri="{BB962C8B-B14F-4D97-AF65-F5344CB8AC3E}">
        <p14:creationId xmlns:p14="http://schemas.microsoft.com/office/powerpoint/2010/main" val="46644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some cultural</a:t>
            </a:r>
            <a:r>
              <a:rPr lang="en-US" baseline="0" dirty="0" smtClean="0"/>
              <a:t> differences in elder abuse. Asian and Caucasian Americans are less likely to reveal being abused because of shame.  For Japanese Americans , silence and avoidance of contacts is a form of abuse and is just as bad as physical abuse.  For Latinos have less risks of elder abuse because of their strong family ties.   For Native Americans, exploitation is considered in conflict with their culture.</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14</a:t>
            </a:fld>
            <a:endParaRPr lang="en-US"/>
          </a:p>
        </p:txBody>
      </p:sp>
    </p:spTree>
    <p:extLst>
      <p:ext uri="{BB962C8B-B14F-4D97-AF65-F5344CB8AC3E}">
        <p14:creationId xmlns:p14="http://schemas.microsoft.com/office/powerpoint/2010/main" val="13599065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 factors of being a victim of elder abuse include.</a:t>
            </a:r>
          </a:p>
          <a:p>
            <a:r>
              <a:rPr lang="en-US" dirty="0" smtClean="0"/>
              <a:t>Cognitive impairment.</a:t>
            </a:r>
          </a:p>
          <a:p>
            <a:r>
              <a:rPr lang="en-US" dirty="0" smtClean="0"/>
              <a:t>Tendency to be physically or verbally abusive.</a:t>
            </a:r>
          </a:p>
          <a:p>
            <a:r>
              <a:rPr lang="en-US" dirty="0" smtClean="0"/>
              <a:t>Psychological distress.</a:t>
            </a:r>
          </a:p>
          <a:p>
            <a:r>
              <a:rPr lang="en-US" dirty="0" smtClean="0"/>
              <a:t>Frailty</a:t>
            </a:r>
          </a:p>
          <a:p>
            <a:r>
              <a:rPr lang="en-US" dirty="0" smtClean="0"/>
              <a:t>Physical vulnerabilities .</a:t>
            </a:r>
          </a:p>
          <a:p>
            <a:r>
              <a:rPr lang="en-US" dirty="0" smtClean="0"/>
              <a:t>Need for activities of daily living assistance.</a:t>
            </a:r>
          </a:p>
          <a:p>
            <a:r>
              <a:rPr lang="en-US" dirty="0" smtClean="0"/>
              <a:t>Old age.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15</a:t>
            </a:fld>
            <a:endParaRPr lang="en-US"/>
          </a:p>
        </p:txBody>
      </p:sp>
    </p:spTree>
    <p:extLst>
      <p:ext uri="{BB962C8B-B14F-4D97-AF65-F5344CB8AC3E}">
        <p14:creationId xmlns:p14="http://schemas.microsoft.com/office/powerpoint/2010/main" val="35070045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 factors of being a victim of elder abuse</a:t>
            </a:r>
            <a:r>
              <a:rPr lang="en-US" baseline="0" dirty="0" smtClean="0"/>
              <a:t> include:</a:t>
            </a:r>
            <a:endParaRPr lang="en-US" dirty="0" smtClean="0"/>
          </a:p>
          <a:p>
            <a:r>
              <a:rPr lang="en-US" dirty="0" smtClean="0"/>
              <a:t>Women .</a:t>
            </a:r>
          </a:p>
          <a:p>
            <a:r>
              <a:rPr lang="en-US" dirty="0" smtClean="0"/>
              <a:t>Dependency on the abuser.</a:t>
            </a:r>
          </a:p>
          <a:p>
            <a:r>
              <a:rPr lang="en-US" dirty="0" smtClean="0"/>
              <a:t>Premorbid relationship to the abuser.</a:t>
            </a:r>
          </a:p>
          <a:p>
            <a:r>
              <a:rPr lang="en-US" sz="1200" kern="1200" dirty="0" smtClean="0">
                <a:solidFill>
                  <a:schemeClr val="tx1"/>
                </a:solidFill>
              </a:rPr>
              <a:t>A shared living arrangement .</a:t>
            </a:r>
            <a:endParaRPr lang="en-US" dirty="0" smtClean="0"/>
          </a:p>
          <a:p>
            <a:r>
              <a:rPr lang="en-US" dirty="0" smtClean="0">
                <a:sym typeface="Arial" panose="00000000000000000000"/>
              </a:rPr>
              <a:t>Isolation, </a:t>
            </a:r>
            <a:r>
              <a:rPr lang="en-US" dirty="0" smtClean="0"/>
              <a:t>lower levels of social network and support.</a:t>
            </a:r>
          </a:p>
          <a:p>
            <a:r>
              <a:rPr lang="en-US" dirty="0" smtClean="0">
                <a:sym typeface="Arial" panose="00000000000000000000"/>
              </a:rPr>
              <a:t>Absence of anyone to call on for help.</a:t>
            </a:r>
          </a:p>
          <a:p>
            <a:r>
              <a:rPr lang="en-US" dirty="0" smtClean="0"/>
              <a:t>Lower household income.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16</a:t>
            </a:fld>
            <a:endParaRPr lang="en-US"/>
          </a:p>
        </p:txBody>
      </p:sp>
    </p:spTree>
    <p:extLst>
      <p:ext uri="{BB962C8B-B14F-4D97-AF65-F5344CB8AC3E}">
        <p14:creationId xmlns:p14="http://schemas.microsoft.com/office/powerpoint/2010/main" val="3507004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Factors predispose a caregiver to abuse an elderly</a:t>
            </a:r>
            <a:r>
              <a:rPr lang="en-US" baseline="0" dirty="0" smtClean="0"/>
              <a:t> person include.</a:t>
            </a:r>
            <a:endParaRPr lang="en-US" dirty="0" smtClean="0"/>
          </a:p>
          <a:p>
            <a:r>
              <a:rPr lang="en-US" dirty="0" smtClean="0"/>
              <a:t>The abuser is a family member.</a:t>
            </a:r>
          </a:p>
          <a:p>
            <a:r>
              <a:rPr lang="en-US" dirty="0" smtClean="0"/>
              <a:t>Substance abuse, such as alcoholism</a:t>
            </a:r>
            <a:r>
              <a:rPr lang="en-US" baseline="0" dirty="0" smtClean="0"/>
              <a:t> or</a:t>
            </a:r>
            <a:r>
              <a:rPr lang="en-US" dirty="0" smtClean="0"/>
              <a:t> drugs by the abuser.</a:t>
            </a:r>
          </a:p>
          <a:p>
            <a:r>
              <a:rPr lang="en-US" dirty="0" smtClean="0"/>
              <a:t>Abuser has Mental illness.</a:t>
            </a:r>
          </a:p>
          <a:p>
            <a:r>
              <a:rPr lang="en-US" dirty="0" smtClean="0"/>
              <a:t>Abuse is</a:t>
            </a:r>
            <a:r>
              <a:rPr lang="en-US" baseline="0" dirty="0" smtClean="0"/>
              <a:t> </a:t>
            </a:r>
            <a:r>
              <a:rPr lang="en-US" dirty="0" smtClean="0"/>
              <a:t>Unemployed.</a:t>
            </a:r>
          </a:p>
          <a:p>
            <a:r>
              <a:rPr lang="en-US" dirty="0" smtClean="0"/>
              <a:t>The abuser is a Caregiver for the victim and suffers caregiving stress.</a:t>
            </a:r>
          </a:p>
          <a:p>
            <a:r>
              <a:rPr lang="en-US" dirty="0" smtClean="0"/>
              <a:t>The abuser is Financial dependency on the care receiver.</a:t>
            </a:r>
          </a:p>
          <a:p>
            <a:r>
              <a:rPr lang="en-US" dirty="0" smtClean="0"/>
              <a:t>The abuser is male.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17</a:t>
            </a:fld>
            <a:endParaRPr lang="en-US" dirty="0"/>
          </a:p>
        </p:txBody>
      </p:sp>
    </p:spTree>
    <p:extLst>
      <p:ext uri="{BB962C8B-B14F-4D97-AF65-F5344CB8AC3E}">
        <p14:creationId xmlns:p14="http://schemas.microsoft.com/office/powerpoint/2010/main" val="856832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Risk factors of self-neglect include.</a:t>
            </a:r>
          </a:p>
          <a:p>
            <a:pPr>
              <a:spcAft>
                <a:spcPts val="0"/>
              </a:spcAft>
            </a:pPr>
            <a:r>
              <a:rPr lang="en-US" dirty="0" smtClean="0"/>
              <a:t>Age older than 75 years .</a:t>
            </a:r>
          </a:p>
          <a:p>
            <a:pPr>
              <a:spcAft>
                <a:spcPts val="0"/>
              </a:spcAft>
            </a:pPr>
            <a:r>
              <a:rPr lang="en-US" dirty="0" smtClean="0"/>
              <a:t>African Americans.</a:t>
            </a:r>
          </a:p>
          <a:p>
            <a:pPr>
              <a:spcAft>
                <a:spcPts val="0"/>
              </a:spcAft>
            </a:pPr>
            <a:r>
              <a:rPr lang="en-US" dirty="0" smtClean="0"/>
              <a:t>Lower socioeconomic status.</a:t>
            </a:r>
          </a:p>
          <a:p>
            <a:pPr>
              <a:spcAft>
                <a:spcPts val="0"/>
              </a:spcAft>
            </a:pPr>
            <a:r>
              <a:rPr lang="en-US" dirty="0" smtClean="0"/>
              <a:t>Cognitive impairment , especially the </a:t>
            </a:r>
            <a:r>
              <a:rPr lang="en-US" dirty="0" smtClean="0">
                <a:solidFill>
                  <a:srgbClr val="FF0000"/>
                </a:solidFill>
              </a:rPr>
              <a:t>executive function. </a:t>
            </a:r>
            <a:r>
              <a:rPr lang="en-US" dirty="0" smtClean="0"/>
              <a:t>Mini-Mental is not very useful in identifying</a:t>
            </a:r>
            <a:r>
              <a:rPr lang="en-US" baseline="0" dirty="0" smtClean="0"/>
              <a:t> people at risk of self neglect.</a:t>
            </a:r>
            <a:endParaRPr lang="en-US" dirty="0" smtClean="0"/>
          </a:p>
          <a:p>
            <a:pPr>
              <a:spcAft>
                <a:spcPts val="0"/>
              </a:spcAft>
            </a:pPr>
            <a:r>
              <a:rPr lang="en-US" dirty="0" smtClean="0"/>
              <a:t>Physical disability .</a:t>
            </a:r>
          </a:p>
          <a:p>
            <a:pPr>
              <a:spcAft>
                <a:spcPts val="0"/>
              </a:spcAft>
            </a:pPr>
            <a:r>
              <a:rPr lang="en-US" dirty="0" smtClean="0"/>
              <a:t>Psychological distress or depression.</a:t>
            </a:r>
          </a:p>
          <a:p>
            <a:pPr>
              <a:spcAft>
                <a:spcPts val="0"/>
              </a:spcAft>
            </a:pPr>
            <a:r>
              <a:rPr lang="en-US" dirty="0" smtClean="0"/>
              <a:t>Lower levels of social relations.</a:t>
            </a:r>
          </a:p>
          <a:p>
            <a:pPr>
              <a:spcAft>
                <a:spcPts val="0"/>
              </a:spcAft>
            </a:pPr>
            <a:r>
              <a:rPr lang="en-US" dirty="0" smtClean="0"/>
              <a:t>Alcoholism.</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18</a:t>
            </a:fld>
            <a:endParaRPr lang="en-US" dirty="0"/>
          </a:p>
        </p:txBody>
      </p:sp>
    </p:spTree>
    <p:extLst>
      <p:ext uri="{BB962C8B-B14F-4D97-AF65-F5344CB8AC3E}">
        <p14:creationId xmlns:p14="http://schemas.microsoft.com/office/powerpoint/2010/main" val="3083370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estimated that about 14% of community living, non-institutionalized older adults had experienced physical, psychological, or sexual abuse, neglect, or financial exploitation in the past year. </a:t>
            </a:r>
          </a:p>
          <a:p>
            <a:r>
              <a:rPr lang="en-US" dirty="0" smtClean="0"/>
              <a:t>Other Estimate ranges from 2.2% to 18.4%. </a:t>
            </a:r>
          </a:p>
          <a:p>
            <a:r>
              <a:rPr lang="en-US" dirty="0" smtClean="0"/>
              <a:t>African Americans are at the highest risks of financial abuse.</a:t>
            </a:r>
          </a:p>
          <a:p>
            <a:r>
              <a:rPr lang="en-US" dirty="0" smtClean="0"/>
              <a:t>People without a spouse</a:t>
            </a:r>
            <a:r>
              <a:rPr lang="en-US" baseline="0" dirty="0" smtClean="0"/>
              <a:t> or </a:t>
            </a:r>
            <a:r>
              <a:rPr lang="en-US" dirty="0" smtClean="0"/>
              <a:t>partner are also at higher risks of financial abuse compared to People with a spouse</a:t>
            </a:r>
            <a:r>
              <a:rPr lang="en-US" baseline="0" dirty="0" smtClean="0"/>
              <a:t> or </a:t>
            </a:r>
            <a:r>
              <a:rPr lang="en-US" dirty="0" smtClean="0"/>
              <a:t>partner.</a:t>
            </a:r>
          </a:p>
          <a:p>
            <a:endParaRPr lang="en-US" dirty="0" smtClean="0"/>
          </a:p>
          <a:p>
            <a:r>
              <a:rPr lang="en-US" dirty="0" smtClean="0"/>
              <a:t>Financial mistreatment</a:t>
            </a:r>
          </a:p>
          <a:p>
            <a:pPr lvl="1"/>
            <a:r>
              <a:rPr lang="en-US" dirty="0" smtClean="0"/>
              <a:t>African Americans &gt; Whites &gt; Latinos</a:t>
            </a:r>
          </a:p>
          <a:p>
            <a:pPr lvl="1"/>
            <a:r>
              <a:rPr lang="en-US" dirty="0" smtClean="0"/>
              <a:t>People without a spouse/partner &gt; People with a spouse/partner</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19</a:t>
            </a:fld>
            <a:endParaRPr lang="en-US" dirty="0"/>
          </a:p>
        </p:txBody>
      </p:sp>
    </p:spTree>
    <p:extLst>
      <p:ext uri="{BB962C8B-B14F-4D97-AF65-F5344CB8AC3E}">
        <p14:creationId xmlns:p14="http://schemas.microsoft.com/office/powerpoint/2010/main" val="6077335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solidFill>
                  <a:srgbClr val="FF0000"/>
                </a:solidFill>
              </a:rPr>
              <a:t>The bottom line is If you’ve seen 15 or 20 older people a day, you have probably met an elder abuse victim.</a:t>
            </a:r>
            <a:br>
              <a:rPr lang="en-US" i="1" dirty="0" smtClean="0">
                <a:solidFill>
                  <a:srgbClr val="FF0000"/>
                </a:solidFill>
              </a:rPr>
            </a:b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20</a:t>
            </a:fld>
            <a:endParaRPr lang="en-US"/>
          </a:p>
        </p:txBody>
      </p:sp>
    </p:spTree>
    <p:extLst>
      <p:ext uri="{BB962C8B-B14F-4D97-AF65-F5344CB8AC3E}">
        <p14:creationId xmlns:p14="http://schemas.microsoft.com/office/powerpoint/2010/main" val="246747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Elder abuse is associated with morbidity and mortality, especially among vulnerable populations.</a:t>
            </a:r>
          </a:p>
          <a:p>
            <a:r>
              <a:rPr lang="en-US" dirty="0" smtClean="0"/>
              <a:t>In 2009, federal agencies spent $11.9 million for all activities related to elder abuse.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21</a:t>
            </a:fld>
            <a:endParaRPr lang="en-US"/>
          </a:p>
        </p:txBody>
      </p:sp>
    </p:spTree>
    <p:extLst>
      <p:ext uri="{BB962C8B-B14F-4D97-AF65-F5344CB8AC3E}">
        <p14:creationId xmlns:p14="http://schemas.microsoft.com/office/powerpoint/2010/main" val="1616663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learning objectives are.</a:t>
            </a:r>
          </a:p>
          <a:p>
            <a:r>
              <a:rPr lang="en-US" dirty="0" smtClean="0"/>
              <a:t>Differentiate between elder abuse, self neglect, and exploitation.</a:t>
            </a:r>
          </a:p>
          <a:p>
            <a:r>
              <a:rPr lang="en-US" dirty="0" smtClean="0"/>
              <a:t>Identify the risk factors and screening methods for elder mistreatment.</a:t>
            </a:r>
          </a:p>
          <a:p>
            <a:r>
              <a:rPr lang="en-US" dirty="0" smtClean="0"/>
              <a:t>Describe the signs and acts suggestive of elder mistreatment.</a:t>
            </a:r>
          </a:p>
          <a:p>
            <a:r>
              <a:rPr lang="en-US" dirty="0" smtClean="0"/>
              <a:t>Take appropriate actions to protect geriatric clients from mistreatment.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a:t>
            </a:fld>
            <a:endParaRPr lang="en-US"/>
          </a:p>
        </p:txBody>
      </p:sp>
    </p:spTree>
    <p:extLst>
      <p:ext uri="{BB962C8B-B14F-4D97-AF65-F5344CB8AC3E}">
        <p14:creationId xmlns:p14="http://schemas.microsoft.com/office/powerpoint/2010/main" val="25878569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an office visit, you should ask direct questions of the elder and, if available, the caregiver.</a:t>
            </a:r>
          </a:p>
          <a:p>
            <a:endParaRPr lang="en-US" dirty="0" smtClean="0"/>
          </a:p>
          <a:p>
            <a:r>
              <a:rPr lang="en-US" dirty="0" smtClean="0"/>
              <a:t>You should ask the client:</a:t>
            </a:r>
          </a:p>
          <a:p>
            <a:r>
              <a:rPr lang="en-US" sz="1200" dirty="0" smtClean="0"/>
              <a:t>Has anybody hurt you?</a:t>
            </a:r>
          </a:p>
          <a:p>
            <a:r>
              <a:rPr lang="en-US" sz="1200" dirty="0" smtClean="0"/>
              <a:t>Are you afraid of anybody?</a:t>
            </a:r>
          </a:p>
          <a:p>
            <a:r>
              <a:rPr lang="en-US" sz="1200" dirty="0" smtClean="0"/>
              <a:t>Is anyone taking or using your money without your permission?</a:t>
            </a:r>
          </a:p>
          <a:p>
            <a:endParaRPr lang="en-US" sz="1200" dirty="0" smtClean="0"/>
          </a:p>
          <a:p>
            <a:r>
              <a:rPr lang="en-US" sz="1200" dirty="0" smtClean="0"/>
              <a:t>You should ask the caregiver:</a:t>
            </a:r>
          </a:p>
          <a:p>
            <a:r>
              <a:rPr lang="en-US" sz="1200" dirty="0" smtClean="0"/>
              <a:t>Are your mom’s needs more than you are really able to handle?</a:t>
            </a:r>
          </a:p>
          <a:p>
            <a:r>
              <a:rPr lang="en-US" sz="1200" dirty="0" smtClean="0"/>
              <a:t>Are you worried that you might hit your mom?</a:t>
            </a:r>
          </a:p>
          <a:p>
            <a:r>
              <a:rPr lang="en-US" sz="1200" dirty="0" smtClean="0"/>
              <a:t>Have you hit your mom?</a:t>
            </a:r>
          </a:p>
          <a:p>
            <a:endParaRPr lang="en-US" sz="1200" dirty="0" smtClean="0"/>
          </a:p>
          <a:p>
            <a:endParaRPr lang="en-US" dirty="0" smtClean="0"/>
          </a:p>
        </p:txBody>
      </p:sp>
      <p:sp>
        <p:nvSpPr>
          <p:cNvPr id="4" name="Slide Number Placeholder 3"/>
          <p:cNvSpPr>
            <a:spLocks noGrp="1"/>
          </p:cNvSpPr>
          <p:nvPr>
            <p:ph type="sldNum" sz="quarter" idx="10"/>
          </p:nvPr>
        </p:nvSpPr>
        <p:spPr/>
        <p:txBody>
          <a:bodyPr/>
          <a:lstStyle/>
          <a:p>
            <a:fld id="{A1B3E766-9B9F-4E86-8581-43FB7E8E5C02}" type="slidenum">
              <a:rPr lang="en-US" smtClean="0"/>
              <a:t>22</a:t>
            </a:fld>
            <a:endParaRPr lang="en-US" dirty="0"/>
          </a:p>
        </p:txBody>
      </p:sp>
    </p:spTree>
    <p:extLst>
      <p:ext uri="{BB962C8B-B14F-4D97-AF65-F5344CB8AC3E}">
        <p14:creationId xmlns:p14="http://schemas.microsoft.com/office/powerpoint/2010/main" val="2497963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spcAft>
                <a:spcPts val="0"/>
              </a:spcAft>
            </a:pPr>
            <a:r>
              <a:rPr lang="en-US" dirty="0" smtClean="0"/>
              <a:t>For the assessment of elder abuse, you should observe the patient and the caregiver’s interaction.  </a:t>
            </a:r>
          </a:p>
          <a:p>
            <a:pPr>
              <a:spcBef>
                <a:spcPts val="1200"/>
              </a:spcBef>
              <a:spcAft>
                <a:spcPts val="0"/>
              </a:spcAft>
            </a:pPr>
            <a:r>
              <a:rPr lang="en-US" dirty="0" smtClean="0"/>
              <a:t>If an elder seems fearful of the caregiver, you</a:t>
            </a:r>
            <a:r>
              <a:rPr lang="en-US" baseline="0" dirty="0" smtClean="0"/>
              <a:t> should </a:t>
            </a:r>
            <a:r>
              <a:rPr lang="en-US" dirty="0" smtClean="0"/>
              <a:t>conduct a private interview and exam,</a:t>
            </a:r>
            <a:r>
              <a:rPr lang="en-US" baseline="0" dirty="0" smtClean="0"/>
              <a:t> without the caregiver being present</a:t>
            </a:r>
            <a:r>
              <a:rPr lang="en-US" dirty="0" smtClean="0"/>
              <a:t>.</a:t>
            </a:r>
          </a:p>
          <a:p>
            <a:pPr>
              <a:spcBef>
                <a:spcPts val="1200"/>
              </a:spcBef>
              <a:spcAft>
                <a:spcPts val="0"/>
              </a:spcAft>
            </a:pPr>
            <a:r>
              <a:rPr lang="en-US" dirty="0" smtClean="0"/>
              <a:t>Note any Bruises, lacerations, burns, and other injuries,</a:t>
            </a:r>
            <a:r>
              <a:rPr lang="en-US" baseline="0" dirty="0" smtClean="0"/>
              <a:t> especially if these are found </a:t>
            </a:r>
            <a:r>
              <a:rPr lang="en-US" dirty="0" smtClean="0"/>
              <a:t>in unusual locations and without reasonable explanation.</a:t>
            </a:r>
          </a:p>
          <a:p>
            <a:pPr>
              <a:spcBef>
                <a:spcPts val="1200"/>
              </a:spcBef>
              <a:spcAft>
                <a:spcPts val="0"/>
              </a:spcAft>
            </a:pPr>
            <a:r>
              <a:rPr lang="en-US" dirty="0" smtClean="0"/>
              <a:t>You should Assess patient’s function and cognition.  Patients with impaired</a:t>
            </a:r>
            <a:r>
              <a:rPr lang="en-US" baseline="0" dirty="0" smtClean="0"/>
              <a:t> cognition and function are at risks of elder abuse.</a:t>
            </a:r>
            <a:endParaRPr lang="en-US" dirty="0" smtClean="0"/>
          </a:p>
          <a:p>
            <a:pPr>
              <a:spcBef>
                <a:spcPts val="1200"/>
              </a:spcBef>
              <a:spcAft>
                <a:spcPts val="0"/>
              </a:spcAft>
            </a:pPr>
            <a:r>
              <a:rPr lang="en-US" dirty="0" smtClean="0"/>
              <a:t>You should note any inconsistencies between the history and the physical exam</a:t>
            </a:r>
            <a:r>
              <a:rPr lang="en-US" baseline="0" dirty="0" smtClean="0"/>
              <a:t> </a:t>
            </a:r>
            <a:r>
              <a:rPr lang="en-US" dirty="0" smtClean="0"/>
              <a:t>findings.</a:t>
            </a:r>
          </a:p>
          <a:p>
            <a:pPr>
              <a:spcBef>
                <a:spcPts val="1200"/>
              </a:spcBef>
              <a:spcAft>
                <a:spcPts val="0"/>
              </a:spcAft>
            </a:pPr>
            <a:r>
              <a:rPr lang="en-US" dirty="0" smtClean="0"/>
              <a:t>For</a:t>
            </a:r>
            <a:r>
              <a:rPr lang="en-US" baseline="0" dirty="0" smtClean="0"/>
              <a:t> example, a</a:t>
            </a:r>
            <a:r>
              <a:rPr lang="en-US" dirty="0" smtClean="0"/>
              <a:t> patient with good balance tell</a:t>
            </a:r>
            <a:r>
              <a:rPr lang="en-US" baseline="0" dirty="0" smtClean="0"/>
              <a:t> you: </a:t>
            </a:r>
          </a:p>
          <a:p>
            <a:pPr>
              <a:spcBef>
                <a:spcPts val="1200"/>
              </a:spcBef>
              <a:spcAft>
                <a:spcPts val="0"/>
              </a:spcAft>
            </a:pPr>
            <a:r>
              <a:rPr lang="en-US" baseline="0" dirty="0" smtClean="0"/>
              <a:t>“</a:t>
            </a:r>
            <a:r>
              <a:rPr lang="en-US" dirty="0" smtClean="0"/>
              <a:t>I tripped over a rug and fell”. The patient presents with multiple facial bruises, and circumferential bruises on the upper arm.  These are</a:t>
            </a:r>
            <a:r>
              <a:rPr lang="en-US" baseline="0" dirty="0" smtClean="0"/>
              <a:t> signs of physical abuse.</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23</a:t>
            </a:fld>
            <a:endParaRPr lang="en-US"/>
          </a:p>
        </p:txBody>
      </p:sp>
    </p:spTree>
    <p:extLst>
      <p:ext uri="{BB962C8B-B14F-4D97-AF65-F5344CB8AC3E}">
        <p14:creationId xmlns:p14="http://schemas.microsoft.com/office/powerpoint/2010/main" val="8177830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US" dirty="0" smtClean="0"/>
              <a:t>There are signs of financial abuse.</a:t>
            </a:r>
          </a:p>
          <a:p>
            <a:pPr>
              <a:spcAft>
                <a:spcPts val="0"/>
              </a:spcAft>
            </a:pPr>
            <a:r>
              <a:rPr lang="en-US" dirty="0" smtClean="0"/>
              <a:t>For example, an elder who is no longer able to afford some basic items should raise a red flag.</a:t>
            </a:r>
          </a:p>
          <a:p>
            <a:pPr>
              <a:spcAft>
                <a:spcPts val="0"/>
              </a:spcAft>
            </a:pPr>
            <a:r>
              <a:rPr lang="en-US" dirty="0" smtClean="0"/>
              <a:t>An elder who suddenly appear at appointments with a new friend or caregiver, and the person seems intrusive or over protective, or is reluctant to leave the room.</a:t>
            </a:r>
          </a:p>
          <a:p>
            <a:pPr>
              <a:spcAft>
                <a:spcPts val="0"/>
              </a:spcAft>
            </a:pPr>
            <a:r>
              <a:rPr lang="en-US" dirty="0" smtClean="0"/>
              <a:t>The patient reports that there are people asking or mishandling their money.</a:t>
            </a:r>
          </a:p>
          <a:p>
            <a:pPr>
              <a:spcAft>
                <a:spcPts val="0"/>
              </a:spcAft>
            </a:pPr>
            <a:r>
              <a:rPr lang="en-US" dirty="0" smtClean="0"/>
              <a:t>You should also ask: “Is anyone taking or using your money without your permission?”</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24</a:t>
            </a:fld>
            <a:endParaRPr lang="en-US"/>
          </a:p>
        </p:txBody>
      </p:sp>
    </p:spTree>
    <p:extLst>
      <p:ext uri="{BB962C8B-B14F-4D97-AF65-F5344CB8AC3E}">
        <p14:creationId xmlns:p14="http://schemas.microsoft.com/office/powerpoint/2010/main" val="1113587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Elder Abuse Suspicion Index is</a:t>
            </a:r>
            <a:r>
              <a:rPr lang="en-US" baseline="0" dirty="0" smtClean="0"/>
              <a:t> a screening tool.</a:t>
            </a:r>
          </a:p>
          <a:p>
            <a:r>
              <a:rPr lang="en-US" baseline="0" dirty="0" smtClean="0"/>
              <a:t>It can be used at an outpatient setting for older adults with Mini-mental of 24 and over.</a:t>
            </a:r>
            <a:endParaRPr lang="en-US" dirty="0" smtClean="0"/>
          </a:p>
          <a:p>
            <a:r>
              <a:rPr lang="en-US" dirty="0" smtClean="0"/>
              <a:t>One or more positive</a:t>
            </a:r>
            <a:r>
              <a:rPr lang="en-US" baseline="0" dirty="0" smtClean="0"/>
              <a:t> </a:t>
            </a:r>
            <a:r>
              <a:rPr lang="en-US" dirty="0" smtClean="0"/>
              <a:t>responses on question</a:t>
            </a:r>
            <a:r>
              <a:rPr lang="en-US" baseline="0" dirty="0" smtClean="0"/>
              <a:t> </a:t>
            </a:r>
            <a:r>
              <a:rPr lang="en-US" dirty="0" smtClean="0"/>
              <a:t>2 to 6 would suggest elder abuse.</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err="1" smtClean="0">
                <a:solidFill>
                  <a:schemeClr val="tx1"/>
                </a:solidFill>
                <a:latin typeface="+mn-lt"/>
                <a:ea typeface="+mn-ea"/>
                <a:cs typeface="+mn-cs"/>
              </a:rPr>
              <a:t>Yaffe</a:t>
            </a:r>
            <a:r>
              <a:rPr lang="en-US" sz="1200" b="0" i="0" u="none" strike="noStrike" kern="1200" baseline="0" dirty="0" smtClean="0">
                <a:solidFill>
                  <a:schemeClr val="tx1"/>
                </a:solidFill>
                <a:latin typeface="+mn-lt"/>
                <a:ea typeface="+mn-ea"/>
                <a:cs typeface="+mn-cs"/>
              </a:rPr>
              <a:t> MJ, </a:t>
            </a:r>
            <a:r>
              <a:rPr lang="en-US" sz="1200" b="0" i="0" u="none" strike="noStrike" kern="1200" baseline="0" dirty="0" err="1" smtClean="0">
                <a:solidFill>
                  <a:schemeClr val="tx1"/>
                </a:solidFill>
                <a:latin typeface="+mn-lt"/>
                <a:ea typeface="+mn-ea"/>
                <a:cs typeface="+mn-cs"/>
              </a:rPr>
              <a:t>Wolfson</a:t>
            </a:r>
            <a:r>
              <a:rPr lang="en-US" sz="1200" b="0" i="0" u="none" strike="noStrike" kern="1200" baseline="0" dirty="0" smtClean="0">
                <a:solidFill>
                  <a:schemeClr val="tx1"/>
                </a:solidFill>
                <a:latin typeface="+mn-lt"/>
                <a:ea typeface="+mn-ea"/>
                <a:cs typeface="+mn-cs"/>
              </a:rPr>
              <a:t> C, </a:t>
            </a:r>
            <a:r>
              <a:rPr lang="en-US" sz="1200" b="0" i="0" u="none" strike="noStrike" kern="1200" baseline="0" dirty="0" err="1" smtClean="0">
                <a:solidFill>
                  <a:schemeClr val="tx1"/>
                </a:solidFill>
                <a:latin typeface="+mn-lt"/>
                <a:ea typeface="+mn-ea"/>
                <a:cs typeface="+mn-cs"/>
              </a:rPr>
              <a:t>Lithwick</a:t>
            </a:r>
            <a:r>
              <a:rPr lang="en-US" sz="1200" b="0" i="0" u="none" strike="noStrike" kern="1200" baseline="0" dirty="0" smtClean="0">
                <a:solidFill>
                  <a:schemeClr val="tx1"/>
                </a:solidFill>
                <a:latin typeface="+mn-lt"/>
                <a:ea typeface="+mn-ea"/>
                <a:cs typeface="+mn-cs"/>
              </a:rPr>
              <a:t> M, Weiss D. Development and validation of a tool</a:t>
            </a:r>
          </a:p>
          <a:p>
            <a:r>
              <a:rPr lang="en-US" sz="1200" b="0" i="0" u="none" strike="noStrike" kern="1200" baseline="0" dirty="0" smtClean="0">
                <a:solidFill>
                  <a:schemeClr val="tx1"/>
                </a:solidFill>
                <a:latin typeface="+mn-lt"/>
                <a:ea typeface="+mn-ea"/>
                <a:cs typeface="+mn-cs"/>
              </a:rPr>
              <a:t>to improve physician identification of elder abuse: the Elder Abuse Suspicion Index</a:t>
            </a:r>
          </a:p>
          <a:p>
            <a:r>
              <a:rPr lang="en-US" sz="1200" b="0" i="0" u="none" strike="noStrike" kern="1200" baseline="0" dirty="0" smtClean="0">
                <a:solidFill>
                  <a:schemeClr val="tx1"/>
                </a:solidFill>
                <a:latin typeface="+mn-lt"/>
                <a:ea typeface="+mn-ea"/>
                <a:cs typeface="+mn-cs"/>
              </a:rPr>
              <a:t>(EASI). </a:t>
            </a:r>
            <a:r>
              <a:rPr lang="en-US" sz="1200" b="0" i="1" u="none" strike="noStrike" kern="1200" baseline="0" dirty="0" smtClean="0">
                <a:solidFill>
                  <a:schemeClr val="tx1"/>
                </a:solidFill>
                <a:latin typeface="+mn-lt"/>
                <a:ea typeface="+mn-ea"/>
                <a:cs typeface="+mn-cs"/>
              </a:rPr>
              <a:t>J Elder Abuse </a:t>
            </a:r>
            <a:r>
              <a:rPr lang="en-US" sz="1200" b="0" i="1" u="none" strike="noStrike" kern="1200" baseline="0" dirty="0" err="1" smtClean="0">
                <a:solidFill>
                  <a:schemeClr val="tx1"/>
                </a:solidFill>
                <a:latin typeface="+mn-lt"/>
                <a:ea typeface="+mn-ea"/>
                <a:cs typeface="+mn-cs"/>
              </a:rPr>
              <a:t>Negl</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2008;20(3):276-300</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25</a:t>
            </a:fld>
            <a:endParaRPr lang="en-US"/>
          </a:p>
        </p:txBody>
      </p:sp>
    </p:spTree>
    <p:extLst>
      <p:ext uri="{BB962C8B-B14F-4D97-AF65-F5344CB8AC3E}">
        <p14:creationId xmlns:p14="http://schemas.microsoft.com/office/powerpoint/2010/main" val="35186565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26</a:t>
            </a:fld>
            <a:endParaRPr lang="en-US"/>
          </a:p>
        </p:txBody>
      </p:sp>
    </p:spTree>
    <p:extLst>
      <p:ext uri="{BB962C8B-B14F-4D97-AF65-F5344CB8AC3E}">
        <p14:creationId xmlns:p14="http://schemas.microsoft.com/office/powerpoint/2010/main" val="2415156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A1B3E766-9B9F-4E86-8581-43FB7E8E5C02}" type="slidenum">
              <a:rPr lang="en-US" smtClean="0"/>
              <a:t>27</a:t>
            </a:fld>
            <a:endParaRPr lang="en-US"/>
          </a:p>
        </p:txBody>
      </p:sp>
    </p:spTree>
    <p:extLst>
      <p:ext uri="{BB962C8B-B14F-4D97-AF65-F5344CB8AC3E}">
        <p14:creationId xmlns:p14="http://schemas.microsoft.com/office/powerpoint/2010/main" val="9241445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table</a:t>
            </a:r>
            <a:r>
              <a:rPr lang="en-US" baseline="0" dirty="0" smtClean="0"/>
              <a:t> shows some signs of physical abuse.</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28</a:t>
            </a:fld>
            <a:endParaRPr lang="en-US"/>
          </a:p>
        </p:txBody>
      </p:sp>
    </p:spTree>
    <p:extLst>
      <p:ext uri="{BB962C8B-B14F-4D97-AF65-F5344CB8AC3E}">
        <p14:creationId xmlns:p14="http://schemas.microsoft.com/office/powerpoint/2010/main" val="2182501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30</a:t>
            </a:fld>
            <a:endParaRPr lang="en-US"/>
          </a:p>
        </p:txBody>
      </p:sp>
    </p:spTree>
    <p:extLst>
      <p:ext uri="{BB962C8B-B14F-4D97-AF65-F5344CB8AC3E}">
        <p14:creationId xmlns:p14="http://schemas.microsoft.com/office/powerpoint/2010/main" val="13612046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0000"/>
                </a:solidFill>
              </a:rPr>
              <a:t>Once you suspect an abuse, you should tell the patient you are making a report. </a:t>
            </a:r>
          </a:p>
          <a:p>
            <a:r>
              <a:rPr lang="en-US" dirty="0" smtClean="0"/>
              <a:t>You can tell the patient:</a:t>
            </a:r>
          </a:p>
          <a:p>
            <a:r>
              <a:rPr lang="en-US" dirty="0" smtClean="0"/>
              <a:t>I am concerned about this situation and want to help. </a:t>
            </a:r>
          </a:p>
          <a:p>
            <a:r>
              <a:rPr lang="en-US" dirty="0" smtClean="0"/>
              <a:t>I am going to call an organization called Adult Protective Services. </a:t>
            </a:r>
          </a:p>
          <a:p>
            <a:r>
              <a:rPr lang="en-US" dirty="0" smtClean="0"/>
              <a:t>They will send someone to see you at home and assess the situation. </a:t>
            </a:r>
          </a:p>
          <a:p>
            <a:r>
              <a:rPr lang="en-US" dirty="0" smtClean="0"/>
              <a:t>We need to see if there is something we can do to prevent this from happening again.</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31</a:t>
            </a:fld>
            <a:endParaRPr lang="en-US"/>
          </a:p>
        </p:txBody>
      </p:sp>
    </p:spTree>
    <p:extLst>
      <p:ext uri="{BB962C8B-B14F-4D97-AF65-F5344CB8AC3E}">
        <p14:creationId xmlns:p14="http://schemas.microsoft.com/office/powerpoint/2010/main" val="28449322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you are done with your assessment, you should document the</a:t>
            </a:r>
            <a:r>
              <a:rPr lang="en-US" dirty="0" smtClean="0"/>
              <a:t> injury and related history.</a:t>
            </a:r>
          </a:p>
          <a:p>
            <a:r>
              <a:rPr lang="en-US" dirty="0" smtClean="0"/>
              <a:t>Check patient’s injury for size, location, color and appearance, tenderness, swelling, and pattern.</a:t>
            </a:r>
          </a:p>
          <a:p>
            <a:r>
              <a:rPr lang="en-US" dirty="0" smtClean="0"/>
              <a:t>Note if the patient seems fearful of the caregiver.</a:t>
            </a:r>
          </a:p>
          <a:p>
            <a:r>
              <a:rPr lang="en-US" dirty="0" smtClean="0"/>
              <a:t>Document patient’s language about any possible abuse incidents.</a:t>
            </a:r>
          </a:p>
          <a:p>
            <a:r>
              <a:rPr lang="en-US" dirty="0" smtClean="0"/>
              <a:t>You</a:t>
            </a:r>
            <a:r>
              <a:rPr lang="en-US" baseline="0" dirty="0" smtClean="0"/>
              <a:t> should document the incident by directly quoting and use the patient’s own words.</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32</a:t>
            </a:fld>
            <a:endParaRPr lang="en-US"/>
          </a:p>
        </p:txBody>
      </p:sp>
    </p:spTree>
    <p:extLst>
      <p:ext uri="{BB962C8B-B14F-4D97-AF65-F5344CB8AC3E}">
        <p14:creationId xmlns:p14="http://schemas.microsoft.com/office/powerpoint/2010/main" val="801435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buFont typeface="Arial" pitchFamily="34" charset="0"/>
              <a:buNone/>
            </a:pPr>
            <a:r>
              <a:rPr lang="en-US" sz="3200" dirty="0" smtClean="0"/>
              <a:t>Elder mistreatment typically includes</a:t>
            </a:r>
            <a:r>
              <a:rPr lang="en-US" sz="3200" baseline="0" dirty="0" smtClean="0"/>
              <a:t> both </a:t>
            </a:r>
            <a:r>
              <a:rPr lang="en-US" sz="3200" dirty="0" smtClean="0"/>
              <a:t>elder abuse and self-neglect.</a:t>
            </a:r>
          </a:p>
          <a:p>
            <a:pPr marL="0" lvl="1" indent="0">
              <a:buFont typeface="Arial" pitchFamily="34" charset="0"/>
              <a:buNone/>
            </a:pPr>
            <a:r>
              <a:rPr lang="en-US" sz="3200" dirty="0" smtClean="0"/>
              <a:t>National Research Council excluded self-neglect from the definition of elder mistreatment.  By that definition, elder mistreatment is elder abuse.  There is</a:t>
            </a:r>
            <a:r>
              <a:rPr lang="en-US" sz="3200" baseline="0" dirty="0" smtClean="0"/>
              <a:t> some inconsistency in the terms used to describe elder abuse, elder treatment, and self neglect.  This highlights the confusion among clinicians as to what constitutes abuse.</a:t>
            </a:r>
          </a:p>
          <a:p>
            <a:pPr marL="0" lvl="1" indent="0">
              <a:buFont typeface="Arial" pitchFamily="34" charset="0"/>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By NRC’s definition, elder mistreatment or abuse can occur as a result of ignorance.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Most elder abuse is believed to be non-accidental or</a:t>
            </a:r>
            <a:r>
              <a:rPr lang="en-US" dirty="0" smtClean="0">
                <a:solidFill>
                  <a:srgbClr val="FF0000"/>
                </a:solidFill>
              </a:rPr>
              <a:t> intentional.</a:t>
            </a:r>
          </a:p>
          <a:p>
            <a:r>
              <a:rPr lang="en-US" dirty="0" smtClean="0"/>
              <a:t>Examples of elder abuse include.</a:t>
            </a:r>
          </a:p>
          <a:p>
            <a:r>
              <a:rPr lang="en-US" dirty="0" smtClean="0"/>
              <a:t>Single or repeated acts of omission of commission, such as food or appropriate clothing.</a:t>
            </a:r>
          </a:p>
          <a:p>
            <a:r>
              <a:rPr lang="en-US" dirty="0" smtClean="0"/>
              <a:t>Causing harm or distress to an older person.</a:t>
            </a:r>
          </a:p>
          <a:p>
            <a:r>
              <a:rPr lang="en-US" dirty="0" smtClean="0"/>
              <a:t>Occurring within </a:t>
            </a:r>
            <a:r>
              <a:rPr lang="en-US" dirty="0" smtClean="0">
                <a:solidFill>
                  <a:srgbClr val="FF0000"/>
                </a:solidFill>
              </a:rPr>
              <a:t>any relationship</a:t>
            </a:r>
            <a:r>
              <a:rPr lang="en-US" dirty="0" smtClean="0"/>
              <a:t> where there is </a:t>
            </a:r>
            <a:r>
              <a:rPr lang="en-US" dirty="0" smtClean="0">
                <a:solidFill>
                  <a:srgbClr val="FF0000"/>
                </a:solidFill>
              </a:rPr>
              <a:t>an expectation of trust.  An i</a:t>
            </a:r>
            <a:r>
              <a:rPr lang="en-US" dirty="0" smtClean="0"/>
              <a:t>ndividual who</a:t>
            </a:r>
            <a:r>
              <a:rPr lang="en-US" baseline="0" dirty="0" smtClean="0"/>
              <a:t> is in charge of caring for the older person violate or abuse the trust relationship. This could be a caregiver, a friend, or a family member. </a:t>
            </a:r>
            <a:r>
              <a:rPr lang="en-US" dirty="0" smtClean="0"/>
              <a:t>Friendship.</a:t>
            </a:r>
          </a:p>
          <a:p>
            <a:endParaRPr lang="en-US" sz="1200" dirty="0" smtClean="0"/>
          </a:p>
          <a:p>
            <a:endParaRPr lang="en-US" sz="1200" dirty="0" smtClean="0"/>
          </a:p>
          <a:p>
            <a:r>
              <a:rPr lang="en-US" sz="1200" dirty="0" smtClean="0"/>
              <a:t>National Research Council (NRC) by Bonnie &amp; Wallace, 2003, (p. 39)</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a:t>
            </a:fld>
            <a:endParaRPr lang="en-US"/>
          </a:p>
        </p:txBody>
      </p:sp>
    </p:spTree>
    <p:extLst>
      <p:ext uri="{BB962C8B-B14F-4D97-AF65-F5344CB8AC3E}">
        <p14:creationId xmlns:p14="http://schemas.microsoft.com/office/powerpoint/2010/main" val="25558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documentation should include the patient’s and caregiver’s descriptions of how the injury had happened.</a:t>
            </a:r>
          </a:p>
          <a:p>
            <a:r>
              <a:rPr lang="en-US" dirty="0" smtClean="0"/>
              <a:t>Use direct quotes when possible. For example, “my daughter hit me with a broom handle”.</a:t>
            </a:r>
          </a:p>
          <a:p>
            <a:r>
              <a:rPr lang="en-US" dirty="0" smtClean="0"/>
              <a:t>Include photographs  if available.</a:t>
            </a:r>
          </a:p>
          <a:p>
            <a:r>
              <a:rPr lang="en-US" dirty="0" smtClean="0"/>
              <a:t>Include a clear, concise description of the injuries.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33</a:t>
            </a:fld>
            <a:endParaRPr lang="en-US"/>
          </a:p>
        </p:txBody>
      </p:sp>
    </p:spTree>
    <p:extLst>
      <p:ext uri="{BB962C8B-B14F-4D97-AF65-F5344CB8AC3E}">
        <p14:creationId xmlns:p14="http://schemas.microsoft.com/office/powerpoint/2010/main" val="2868146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2800" dirty="0" smtClean="0"/>
              <a:t>If social workers are available at your facility,</a:t>
            </a:r>
            <a:r>
              <a:rPr lang="en-US" sz="2800" baseline="0" dirty="0" smtClean="0"/>
              <a:t> you should contact them and document your follow up with the social worker.</a:t>
            </a:r>
          </a:p>
          <a:p>
            <a:pPr eaLnBrk="1" hangingPunct="1"/>
            <a:r>
              <a:rPr lang="en-US" sz="2800" baseline="0" dirty="0" smtClean="0"/>
              <a:t>For example, you should write in the chart that you spoke with social worker, and the social worker will contact the state agency, or you had discussed with social worker, and the social worker had contacted state agency.</a:t>
            </a:r>
          </a:p>
          <a:p>
            <a:pPr eaLnBrk="1" hangingPunct="1"/>
            <a:r>
              <a:rPr lang="en-US" sz="2800" baseline="0" dirty="0" smtClean="0"/>
              <a:t>If you are working at a private practice, you still need to document steps taken.  You may be the one directly report to the state agency.  You can also consult with social worker if available.</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34</a:t>
            </a:fld>
            <a:endParaRPr lang="en-US"/>
          </a:p>
        </p:txBody>
      </p:sp>
    </p:spTree>
    <p:extLst>
      <p:ext uri="{BB962C8B-B14F-4D97-AF65-F5344CB8AC3E}">
        <p14:creationId xmlns:p14="http://schemas.microsoft.com/office/powerpoint/2010/main" val="11984178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Self-neglect</a:t>
            </a:r>
            <a:r>
              <a:rPr lang="en-US" baseline="0" dirty="0" smtClean="0"/>
              <a:t> is not elder abuse.  </a:t>
            </a:r>
          </a:p>
          <a:p>
            <a:r>
              <a:rPr lang="en-US" baseline="0" dirty="0" smtClean="0"/>
              <a:t>The cardinal signs of self-neglect include:</a:t>
            </a:r>
          </a:p>
          <a:p>
            <a:r>
              <a:rPr lang="en-US" baseline="0" dirty="0" smtClean="0"/>
              <a:t>Patients do not follow up with their doctors even when they do have a doctor.</a:t>
            </a:r>
          </a:p>
          <a:p>
            <a:r>
              <a:rPr lang="en-US" dirty="0" smtClean="0"/>
              <a:t>The just refuse to go.</a:t>
            </a:r>
          </a:p>
          <a:p>
            <a:r>
              <a:rPr lang="en-US" dirty="0" smtClean="0"/>
              <a:t>They’ve gotten so sick that they end up in an emergency department.</a:t>
            </a:r>
          </a:p>
          <a:p>
            <a:r>
              <a:rPr lang="en-US" dirty="0" smtClean="0"/>
              <a:t>It turns out that they haven’t been to a doctor for some 15 or 20 years.</a:t>
            </a:r>
          </a:p>
          <a:p>
            <a:r>
              <a:rPr lang="en-US" dirty="0" smtClean="0"/>
              <a:t>Usually they are unkempt.  They may look frail and malnourished. </a:t>
            </a:r>
          </a:p>
          <a:p>
            <a:r>
              <a:rPr lang="en-US" dirty="0" smtClean="0"/>
              <a:t>They may have untreated medical conditions even though they have prescription medications.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35</a:t>
            </a:fld>
            <a:endParaRPr lang="en-US"/>
          </a:p>
        </p:txBody>
      </p:sp>
    </p:spTree>
    <p:extLst>
      <p:ext uri="{BB962C8B-B14F-4D97-AF65-F5344CB8AC3E}">
        <p14:creationId xmlns:p14="http://schemas.microsoft.com/office/powerpoint/2010/main" val="31296463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300"/>
              </a:spcAft>
            </a:pPr>
            <a:r>
              <a:rPr lang="en-US" dirty="0" smtClean="0"/>
              <a:t>For the</a:t>
            </a:r>
            <a:r>
              <a:rPr lang="en-US" baseline="0" dirty="0" smtClean="0"/>
              <a:t> assessment of self neglect, you should a</a:t>
            </a:r>
            <a:r>
              <a:rPr lang="en-US" dirty="0" smtClean="0"/>
              <a:t>sk how the patient manages his</a:t>
            </a:r>
            <a:r>
              <a:rPr lang="en-US" baseline="0" dirty="0" smtClean="0"/>
              <a:t> or </a:t>
            </a:r>
            <a:r>
              <a:rPr lang="en-US" dirty="0" smtClean="0"/>
              <a:t>her daily lives.</a:t>
            </a:r>
          </a:p>
          <a:p>
            <a:pPr>
              <a:spcAft>
                <a:spcPts val="300"/>
              </a:spcAft>
            </a:pPr>
            <a:r>
              <a:rPr lang="en-US" dirty="0" smtClean="0"/>
              <a:t>In fact, you should ask this question during your interview with any geriatric client.</a:t>
            </a:r>
          </a:p>
          <a:p>
            <a:pPr>
              <a:spcAft>
                <a:spcPts val="300"/>
              </a:spcAft>
            </a:pPr>
            <a:r>
              <a:rPr lang="en-US" dirty="0" smtClean="0"/>
              <a:t>Ask them to talk about what they do on a typical day.</a:t>
            </a:r>
          </a:p>
          <a:p>
            <a:pPr>
              <a:spcAft>
                <a:spcPts val="300"/>
              </a:spcAft>
            </a:pPr>
            <a:r>
              <a:rPr lang="en-US" dirty="0" smtClean="0"/>
              <a:t>You can tell from their answers if they have</a:t>
            </a:r>
            <a:r>
              <a:rPr lang="en-US" baseline="0" dirty="0" smtClean="0"/>
              <a:t> problems that will affect their ability to live independently</a:t>
            </a:r>
            <a:r>
              <a:rPr lang="en-US" dirty="0" smtClean="0"/>
              <a:t>.</a:t>
            </a:r>
          </a:p>
          <a:p>
            <a:pPr>
              <a:spcAft>
                <a:spcPts val="300"/>
              </a:spcAft>
            </a:pPr>
            <a:r>
              <a:rPr lang="en-US" dirty="0" smtClean="0"/>
              <a:t>For example, a</a:t>
            </a:r>
            <a:r>
              <a:rPr lang="en-US" baseline="0" dirty="0" smtClean="0"/>
              <a:t> patient tells you she mostly sits in a recliner all day, and that someone comes by to get them meals or get them to bed, Or that they don’t take a bath unless a helper comes.  You should investigate further about the patient’s functional ability, family support, and living situations.</a:t>
            </a:r>
          </a:p>
          <a:p>
            <a:pPr>
              <a:spcAft>
                <a:spcPts val="300"/>
              </a:spcAft>
            </a:pPr>
            <a:endParaRPr lang="en-US" baseline="0" dirty="0" smtClean="0"/>
          </a:p>
          <a:p>
            <a:pPr>
              <a:spcAft>
                <a:spcPts val="300"/>
              </a:spcAft>
            </a:pPr>
            <a:r>
              <a:rPr lang="en-US" dirty="0" smtClean="0"/>
              <a:t>Minor difficulties in daily</a:t>
            </a:r>
            <a:r>
              <a:rPr lang="en-US" baseline="0" dirty="0" smtClean="0"/>
              <a:t> activities may predict future self-neglect.</a:t>
            </a:r>
          </a:p>
          <a:p>
            <a:pPr>
              <a:spcAft>
                <a:spcPts val="300"/>
              </a:spcAft>
            </a:pPr>
            <a:endParaRPr lang="en-US" dirty="0" smtClean="0"/>
          </a:p>
          <a:p>
            <a:pPr>
              <a:spcAft>
                <a:spcPts val="300"/>
              </a:spcAft>
            </a:pPr>
            <a:r>
              <a:rPr lang="en-US" dirty="0" smtClean="0"/>
              <a:t>Early detection and interventions are important.  You should Treat underlying conditions, help</a:t>
            </a:r>
            <a:r>
              <a:rPr lang="en-US" baseline="0" dirty="0" smtClean="0"/>
              <a:t> the patient find </a:t>
            </a:r>
            <a:r>
              <a:rPr lang="en-US" dirty="0" smtClean="0"/>
              <a:t>Community-based services, and appropriately involving family or caregivers when possible.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36</a:t>
            </a:fld>
            <a:endParaRPr lang="en-US"/>
          </a:p>
        </p:txBody>
      </p:sp>
    </p:spTree>
    <p:extLst>
      <p:ext uri="{BB962C8B-B14F-4D97-AF65-F5344CB8AC3E}">
        <p14:creationId xmlns:p14="http://schemas.microsoft.com/office/powerpoint/2010/main" val="13793981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you suspect a case of self-neglect and want to screen for cognition, </a:t>
            </a:r>
            <a:r>
              <a:rPr lang="en-US" dirty="0" smtClean="0"/>
              <a:t>Mini-mental</a:t>
            </a:r>
            <a:r>
              <a:rPr lang="en-US" baseline="0" dirty="0" smtClean="0"/>
              <a:t> is not very useful.</a:t>
            </a:r>
          </a:p>
          <a:p>
            <a:r>
              <a:rPr lang="en-US" baseline="0" dirty="0" smtClean="0"/>
              <a:t>This figure is the result of a woman with Mini-mental of 24.  You can tell her clock drawing test is not normal.  The spacing and location of the 12 numbers is off.  There are no pointers on the clock to indicate the time.  </a:t>
            </a:r>
          </a:p>
          <a:p>
            <a:r>
              <a:rPr lang="en-US" baseline="0" dirty="0" smtClean="0"/>
              <a:t>When screening for cognition, you should use tests of executive function, such as trail making A and B.</a:t>
            </a:r>
          </a:p>
        </p:txBody>
      </p:sp>
      <p:sp>
        <p:nvSpPr>
          <p:cNvPr id="4" name="Slide Number Placeholder 3"/>
          <p:cNvSpPr>
            <a:spLocks noGrp="1"/>
          </p:cNvSpPr>
          <p:nvPr>
            <p:ph type="sldNum" sz="quarter" idx="10"/>
          </p:nvPr>
        </p:nvSpPr>
        <p:spPr/>
        <p:txBody>
          <a:bodyPr/>
          <a:lstStyle/>
          <a:p>
            <a:fld id="{A1B3E766-9B9F-4E86-8581-43FB7E8E5C02}" type="slidenum">
              <a:rPr lang="en-US" smtClean="0"/>
              <a:t>37</a:t>
            </a:fld>
            <a:endParaRPr lang="en-US"/>
          </a:p>
        </p:txBody>
      </p:sp>
    </p:spTree>
    <p:extLst>
      <p:ext uri="{BB962C8B-B14F-4D97-AF65-F5344CB8AC3E}">
        <p14:creationId xmlns:p14="http://schemas.microsoft.com/office/powerpoint/2010/main" val="30874118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Helvetica" charset="0"/>
              </a:rPr>
              <a:t>In</a:t>
            </a:r>
            <a:r>
              <a:rPr lang="en-US" sz="1200" baseline="0" dirty="0" smtClean="0">
                <a:latin typeface="Helvetica" charset="0"/>
              </a:rPr>
              <a:t> the reading this week, there is an algorithm for clinical management of self-neglect.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latin typeface="Helvetica" charset="0"/>
              </a:rPr>
              <a:t>Use this as a reference for your future clinical work.</a:t>
            </a:r>
            <a:endParaRPr lang="en-US" sz="1200" dirty="0" smtClean="0">
              <a:latin typeface="Helvetica"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Helvetica"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Helvetica" charset="0"/>
              </a:rPr>
              <a:t>JAMA. 2011;306(5):532-540. doi:10.1001/jama.2011.1085</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Helvetica" charset="0"/>
              </a:rPr>
              <a:t>Elder Abuse and Self-neglect:  “I Don't Care Anything About Going to the Doctor, to Be Honest. . . .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latin typeface="Helvetica" charset="0"/>
            </a:endParaRP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38</a:t>
            </a:fld>
            <a:endParaRPr lang="en-US"/>
          </a:p>
        </p:txBody>
      </p:sp>
    </p:spTree>
    <p:extLst>
      <p:ext uri="{BB962C8B-B14F-4D97-AF65-F5344CB8AC3E}">
        <p14:creationId xmlns:p14="http://schemas.microsoft.com/office/powerpoint/2010/main" val="11006763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it comes</a:t>
            </a:r>
            <a:r>
              <a:rPr lang="en-US" baseline="0" dirty="0" smtClean="0"/>
              <a:t> to self-neglect, you might wonder if the patients have the right to live whatever way they like.</a:t>
            </a:r>
          </a:p>
          <a:p>
            <a:r>
              <a:rPr lang="en-US" dirty="0" smtClean="0"/>
              <a:t>Can we not leave them alone?  Under what circumstance do the medical community and society at-large have a responsibility to override an adult’s wishes?</a:t>
            </a:r>
          </a:p>
          <a:p>
            <a:r>
              <a:rPr lang="en-US" dirty="0" smtClean="0"/>
              <a:t>The bottom line is there is often</a:t>
            </a:r>
            <a:r>
              <a:rPr lang="en-US" baseline="0" dirty="0" smtClean="0"/>
              <a:t> a gray area.  A patient </a:t>
            </a:r>
            <a:r>
              <a:rPr lang="en-US" dirty="0" smtClean="0"/>
              <a:t>Capacity to make decision is often NOT completely gone.</a:t>
            </a:r>
          </a:p>
          <a:p>
            <a:r>
              <a:rPr lang="en-US" dirty="0" smtClean="0"/>
              <a:t>You are forced to make it black or white, so that you can decide</a:t>
            </a:r>
            <a:r>
              <a:rPr lang="en-US" baseline="0" dirty="0" smtClean="0"/>
              <a:t> what to do with the patient.</a:t>
            </a:r>
          </a:p>
          <a:p>
            <a:r>
              <a:rPr lang="en-US" baseline="0" dirty="0" smtClean="0"/>
              <a:t>The algorithm forces you to make yes versus no decision along the path of clinical management.</a:t>
            </a:r>
            <a:endParaRPr lang="en-US" dirty="0" smtClean="0"/>
          </a:p>
          <a:p>
            <a:r>
              <a:rPr lang="en-US" dirty="0" smtClean="0"/>
              <a:t>Again, Commonly used screening tests, such</a:t>
            </a:r>
            <a:r>
              <a:rPr lang="en-US" baseline="0" dirty="0" smtClean="0"/>
              <a:t> as </a:t>
            </a:r>
            <a:r>
              <a:rPr lang="en-US" dirty="0" smtClean="0"/>
              <a:t>Mini Mental, are inadequate to determine capacity except when the scores are low.</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39</a:t>
            </a:fld>
            <a:endParaRPr lang="en-US"/>
          </a:p>
        </p:txBody>
      </p:sp>
    </p:spTree>
    <p:extLst>
      <p:ext uri="{BB962C8B-B14F-4D97-AF65-F5344CB8AC3E}">
        <p14:creationId xmlns:p14="http://schemas.microsoft.com/office/powerpoint/2010/main" val="27052207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2800" dirty="0" smtClean="0"/>
              <a:t>Anyone who is employed, licensed</a:t>
            </a:r>
            <a:r>
              <a:rPr lang="en-US" sz="2800" baseline="0" dirty="0" smtClean="0"/>
              <a:t> </a:t>
            </a:r>
            <a:r>
              <a:rPr lang="en-US" sz="2800" dirty="0" smtClean="0"/>
              <a:t>or certified to provide health care should report elder abuse and self-neglect.</a:t>
            </a:r>
          </a:p>
          <a:p>
            <a:r>
              <a:rPr lang="en-US" sz="3200" dirty="0" smtClean="0"/>
              <a:t>You must report and you must follow through!</a:t>
            </a:r>
          </a:p>
          <a:p>
            <a:r>
              <a:rPr lang="en-US" sz="3200" dirty="0" smtClean="0"/>
              <a:t>You</a:t>
            </a:r>
            <a:r>
              <a:rPr lang="en-US" sz="3200" baseline="0" dirty="0" smtClean="0"/>
              <a:t> should tell the patient and caregiver that you’re filing a report.</a:t>
            </a:r>
          </a:p>
          <a:p>
            <a:r>
              <a:rPr lang="en-US" sz="3200" baseline="0" dirty="0" smtClean="0"/>
              <a:t>You don’t have to tell them only when you suspect that reporting will cause harm or escalate a violent situation.</a:t>
            </a:r>
          </a:p>
          <a:p>
            <a:r>
              <a:rPr lang="en-US" sz="3200" dirty="0" smtClean="0"/>
              <a:t>According to a U.S. House Select Committee on Aging report, only 1 in 14 cases of elder abuse are reported.</a:t>
            </a:r>
          </a:p>
          <a:p>
            <a:r>
              <a:rPr lang="en-US" sz="3200" dirty="0" smtClean="0"/>
              <a:t>Failure to report may result in jail time and fine.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40</a:t>
            </a:fld>
            <a:endParaRPr lang="en-US"/>
          </a:p>
        </p:txBody>
      </p:sp>
    </p:spTree>
    <p:extLst>
      <p:ext uri="{BB962C8B-B14F-4D97-AF65-F5344CB8AC3E}">
        <p14:creationId xmlns:p14="http://schemas.microsoft.com/office/powerpoint/2010/main" val="442516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dirty="0" smtClean="0"/>
              <a:t>You should report all suspected cases or incidents of a vulnerable person.</a:t>
            </a:r>
          </a:p>
          <a:p>
            <a:r>
              <a:rPr lang="en-US" sz="1200" dirty="0" smtClean="0"/>
              <a:t>Vulnerable means</a:t>
            </a:r>
            <a:r>
              <a:rPr lang="en-US" sz="1200" baseline="0" dirty="0" smtClean="0"/>
              <a:t> </a:t>
            </a:r>
            <a:r>
              <a:rPr lang="en-US" sz="1200" dirty="0" smtClean="0"/>
              <a:t>“condition in which an adult is unable to protect self from abuse, neglect or exploitation because of physical or mental impairment or advanced age” .</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41</a:t>
            </a:fld>
            <a:endParaRPr lang="en-US"/>
          </a:p>
        </p:txBody>
      </p:sp>
    </p:spTree>
    <p:extLst>
      <p:ext uri="{BB962C8B-B14F-4D97-AF65-F5344CB8AC3E}">
        <p14:creationId xmlns:p14="http://schemas.microsoft.com/office/powerpoint/2010/main" val="16676121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You should report Immediately</a:t>
            </a:r>
            <a:r>
              <a:rPr lang="en-US" baseline="0" dirty="0" smtClean="0"/>
              <a:t> when you </a:t>
            </a:r>
            <a:r>
              <a:rPr lang="en-US" dirty="0" smtClean="0"/>
              <a:t>suspect or have reasonable doubt</a:t>
            </a:r>
            <a:r>
              <a:rPr lang="en-US" baseline="0" dirty="0" smtClean="0"/>
              <a:t> that </a:t>
            </a:r>
            <a:r>
              <a:rPr lang="en-US" dirty="0" smtClean="0"/>
              <a:t>an elderly has been abused, neglected or exploited.</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42</a:t>
            </a:fld>
            <a:endParaRPr lang="en-US"/>
          </a:p>
        </p:txBody>
      </p:sp>
    </p:spTree>
    <p:extLst>
      <p:ext uri="{BB962C8B-B14F-4D97-AF65-F5344CB8AC3E}">
        <p14:creationId xmlns:p14="http://schemas.microsoft.com/office/powerpoint/2010/main" val="1205937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definition of elder abuse by National Research Council highlights three key</a:t>
            </a:r>
            <a:r>
              <a:rPr lang="en-US" baseline="0" dirty="0" smtClean="0"/>
              <a:t> elements:</a:t>
            </a:r>
          </a:p>
          <a:p>
            <a:r>
              <a:rPr lang="en-US" sz="3200" dirty="0" smtClean="0"/>
              <a:t>Older adults, Intentional harm, and trust relationship.</a:t>
            </a:r>
          </a:p>
          <a:p>
            <a:r>
              <a:rPr lang="en-US" sz="3200" dirty="0" smtClean="0"/>
              <a:t>Older adults</a:t>
            </a:r>
            <a:r>
              <a:rPr lang="en-US" sz="3200" baseline="0" dirty="0" smtClean="0"/>
              <a:t> could be anyone aged </a:t>
            </a:r>
            <a:r>
              <a:rPr lang="en-US" sz="2800" dirty="0" smtClean="0"/>
              <a:t>55 or</a:t>
            </a:r>
            <a:r>
              <a:rPr lang="en-US" sz="2800" baseline="0" dirty="0" smtClean="0"/>
              <a:t> 65 years and older, as defined by laws</a:t>
            </a:r>
            <a:r>
              <a:rPr lang="en-US" sz="2800" dirty="0" smtClean="0"/>
              <a:t>.</a:t>
            </a:r>
          </a:p>
          <a:p>
            <a:r>
              <a:rPr lang="en-US" sz="3200" dirty="0" smtClean="0"/>
              <a:t>Intentional harm usually falls into five categories:</a:t>
            </a:r>
          </a:p>
          <a:p>
            <a:pPr lvl="1"/>
            <a:r>
              <a:rPr lang="en-US" sz="2800" dirty="0" smtClean="0"/>
              <a:t>Psychological abuse.</a:t>
            </a:r>
          </a:p>
          <a:p>
            <a:pPr lvl="1"/>
            <a:r>
              <a:rPr lang="en-US" sz="2800" dirty="0" smtClean="0"/>
              <a:t>Financial abuse.</a:t>
            </a:r>
          </a:p>
          <a:p>
            <a:pPr lvl="1"/>
            <a:r>
              <a:rPr lang="en-US" sz="2800" dirty="0" smtClean="0"/>
              <a:t>Physical abuse.</a:t>
            </a:r>
          </a:p>
          <a:p>
            <a:pPr lvl="1"/>
            <a:r>
              <a:rPr lang="en-US" sz="2800" dirty="0" smtClean="0"/>
              <a:t>Sexual abuse.</a:t>
            </a:r>
          </a:p>
          <a:p>
            <a:pPr lvl="1"/>
            <a:r>
              <a:rPr lang="en-US" sz="2800" dirty="0" smtClean="0"/>
              <a:t>Neglect.</a:t>
            </a:r>
          </a:p>
          <a:p>
            <a:r>
              <a:rPr lang="en-US" sz="2800" dirty="0" smtClean="0"/>
              <a:t>The trust relationship exists</a:t>
            </a:r>
            <a:r>
              <a:rPr lang="en-US" sz="2800" baseline="0" dirty="0" smtClean="0"/>
              <a:t> when an older adults has reasonable confidence with an individual</a:t>
            </a:r>
            <a:r>
              <a:rPr lang="en-US" sz="2800" dirty="0" smtClean="0"/>
              <a:t>. This could be family members, close acquaintances, professionals, and paraprofessionals.</a:t>
            </a:r>
          </a:p>
          <a:p>
            <a:pPr lvl="1"/>
            <a:endParaRPr lang="en-US" sz="2800"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a:t>
            </a:fld>
            <a:endParaRPr lang="en-US"/>
          </a:p>
        </p:txBody>
      </p:sp>
    </p:spTree>
    <p:extLst>
      <p:ext uri="{BB962C8B-B14F-4D97-AF65-F5344CB8AC3E}">
        <p14:creationId xmlns:p14="http://schemas.microsoft.com/office/powerpoint/2010/main" val="84360880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should report to the Local office of the Family Independence Agency in the county where the incidence</a:t>
            </a:r>
            <a:r>
              <a:rPr lang="en-US" baseline="0" dirty="0" smtClean="0"/>
              <a:t> took plate.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National Center on Elder Abuse supports elder abuse reporting agencies and resources in each state.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Adult protective services are available</a:t>
            </a:r>
            <a:r>
              <a:rPr lang="en-US" baseline="0" dirty="0" smtClean="0"/>
              <a:t> statewide.</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43</a:t>
            </a:fld>
            <a:endParaRPr lang="en-US"/>
          </a:p>
        </p:txBody>
      </p:sp>
    </p:spTree>
    <p:extLst>
      <p:ext uri="{BB962C8B-B14F-4D97-AF65-F5344CB8AC3E}">
        <p14:creationId xmlns:p14="http://schemas.microsoft.com/office/powerpoint/2010/main" val="13067740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report can be verbal by</a:t>
            </a:r>
            <a:r>
              <a:rPr lang="en-US" baseline="0" dirty="0" smtClean="0"/>
              <a:t> phone call or in writing.</a:t>
            </a:r>
          </a:p>
          <a:p>
            <a:r>
              <a:rPr lang="en-US" baseline="0" dirty="0" smtClean="0"/>
              <a:t>You should include the patient’s name, description of the incidence, other information about the cause, and patient’s age, address, and guardian who lives with the patient.</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44</a:t>
            </a:fld>
            <a:endParaRPr lang="en-US"/>
          </a:p>
        </p:txBody>
      </p:sp>
    </p:spTree>
    <p:extLst>
      <p:ext uri="{BB962C8B-B14F-4D97-AF65-F5344CB8AC3E}">
        <p14:creationId xmlns:p14="http://schemas.microsoft.com/office/powerpoint/2010/main" val="33615901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Failure to report can</a:t>
            </a:r>
            <a:r>
              <a:rPr lang="en-US" baseline="0" dirty="0" smtClean="0"/>
              <a:t> cause </a:t>
            </a:r>
            <a:r>
              <a:rPr lang="en-US" dirty="0" smtClean="0"/>
              <a:t>Civil fine up to $500.00 per case.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45</a:t>
            </a:fld>
            <a:endParaRPr lang="en-US"/>
          </a:p>
        </p:txBody>
      </p:sp>
    </p:spTree>
    <p:extLst>
      <p:ext uri="{BB962C8B-B14F-4D97-AF65-F5344CB8AC3E}">
        <p14:creationId xmlns:p14="http://schemas.microsoft.com/office/powerpoint/2010/main" val="6902592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prevent institutional abuse, Michigan state laws requires nursing</a:t>
            </a:r>
            <a:r>
              <a:rPr lang="en-US" baseline="0" dirty="0" smtClean="0"/>
              <a:t> home employee to report suspected cases of elder abuse or neglect.  The nursing home management may not retaliate against the patient or the employee who file a complaint.</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46</a:t>
            </a:fld>
            <a:endParaRPr lang="en-US"/>
          </a:p>
        </p:txBody>
      </p:sp>
    </p:spTree>
    <p:extLst>
      <p:ext uri="{BB962C8B-B14F-4D97-AF65-F5344CB8AC3E}">
        <p14:creationId xmlns:p14="http://schemas.microsoft.com/office/powerpoint/2010/main" val="28775056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Michigan state laws</a:t>
            </a:r>
            <a:r>
              <a:rPr lang="en-US" baseline="0" dirty="0" smtClean="0"/>
              <a:t> also require health care providers, law enforcement, education, social welfare, mental health, and employees of other services to report suspected abuse, neglect, or exploitation to the Family Independence Agency.</a:t>
            </a:r>
          </a:p>
          <a:p>
            <a:r>
              <a:rPr lang="en-US" baseline="0" dirty="0" smtClean="0"/>
              <a:t>Reporting does not violate the patient-health care provider communication privilege.</a:t>
            </a:r>
          </a:p>
          <a:p>
            <a:r>
              <a:rPr lang="en-US" baseline="0" dirty="0" smtClean="0"/>
              <a:t>The identify of the person who makes a report should remain confidential.</a:t>
            </a:r>
          </a:p>
          <a:p>
            <a:endParaRPr lang="en-US" baseline="0" dirty="0" smtClean="0"/>
          </a:p>
        </p:txBody>
      </p:sp>
      <p:sp>
        <p:nvSpPr>
          <p:cNvPr id="4" name="Slide Number Placeholder 3"/>
          <p:cNvSpPr>
            <a:spLocks noGrp="1"/>
          </p:cNvSpPr>
          <p:nvPr>
            <p:ph type="sldNum" sz="quarter" idx="10"/>
          </p:nvPr>
        </p:nvSpPr>
        <p:spPr/>
        <p:txBody>
          <a:bodyPr/>
          <a:lstStyle/>
          <a:p>
            <a:fld id="{A1B3E766-9B9F-4E86-8581-43FB7E8E5C02}" type="slidenum">
              <a:rPr lang="en-US" smtClean="0"/>
              <a:t>47</a:t>
            </a:fld>
            <a:endParaRPr lang="en-US"/>
          </a:p>
        </p:txBody>
      </p:sp>
    </p:spTree>
    <p:extLst>
      <p:ext uri="{BB962C8B-B14F-4D97-AF65-F5344CB8AC3E}">
        <p14:creationId xmlns:p14="http://schemas.microsoft.com/office/powerpoint/2010/main" val="17250822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though one</a:t>
            </a:r>
            <a:r>
              <a:rPr lang="en-US" baseline="0" dirty="0" smtClean="0"/>
              <a:t> in about 15 to 20 elderly clients would be the victim of elder abuse, most are not reported by clinicians. The reasons may include:</a:t>
            </a:r>
          </a:p>
          <a:p>
            <a:r>
              <a:rPr lang="en-US" dirty="0" smtClean="0"/>
              <a:t>Lack of confidence in the referral agency.</a:t>
            </a:r>
          </a:p>
          <a:p>
            <a:r>
              <a:rPr lang="en-US" dirty="0" smtClean="0"/>
              <a:t>Professional confidentiality.</a:t>
            </a:r>
          </a:p>
          <a:p>
            <a:r>
              <a:rPr lang="en-US" dirty="0" smtClean="0"/>
              <a:t>Fear of losing rapport with clients.</a:t>
            </a:r>
          </a:p>
          <a:p>
            <a:r>
              <a:rPr lang="en-US" dirty="0" smtClean="0"/>
              <a:t>Fear of litigation.</a:t>
            </a:r>
          </a:p>
          <a:p>
            <a:r>
              <a:rPr lang="en-US" dirty="0" smtClean="0"/>
              <a:t>Lack of awareness about reporting.</a:t>
            </a:r>
          </a:p>
          <a:p>
            <a:r>
              <a:rPr lang="en-US" dirty="0" smtClean="0"/>
              <a:t>Belief in the sanctity of the family.</a:t>
            </a:r>
          </a:p>
          <a:p>
            <a:r>
              <a:rPr lang="en-US" dirty="0" smtClean="0"/>
              <a:t>Desire to avoid possible court involvement.</a:t>
            </a:r>
          </a:p>
          <a:p>
            <a:r>
              <a:rPr lang="en-US" i="1" dirty="0" smtClean="0">
                <a:solidFill>
                  <a:srgbClr val="FF0000"/>
                </a:solidFill>
              </a:rPr>
              <a:t>Or Someone else will do it.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48</a:t>
            </a:fld>
            <a:endParaRPr lang="en-US"/>
          </a:p>
        </p:txBody>
      </p:sp>
    </p:spTree>
    <p:extLst>
      <p:ext uri="{BB962C8B-B14F-4D97-AF65-F5344CB8AC3E}">
        <p14:creationId xmlns:p14="http://schemas.microsoft.com/office/powerpoint/2010/main" val="35398523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50</a:t>
            </a:fld>
            <a:endParaRPr lang="en-US"/>
          </a:p>
        </p:txBody>
      </p:sp>
    </p:spTree>
    <p:extLst>
      <p:ext uri="{BB962C8B-B14F-4D97-AF65-F5344CB8AC3E}">
        <p14:creationId xmlns:p14="http://schemas.microsoft.com/office/powerpoint/2010/main" val="21899005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learning objectives are to:</a:t>
            </a:r>
          </a:p>
          <a:p>
            <a:r>
              <a:rPr lang="en-US" dirty="0" smtClean="0"/>
              <a:t>Differentiate between capacity and competency.</a:t>
            </a:r>
          </a:p>
          <a:p>
            <a:r>
              <a:rPr lang="en-US" dirty="0" smtClean="0"/>
              <a:t>Describe the assessment and determination of a patient’s capacity.</a:t>
            </a:r>
          </a:p>
          <a:p>
            <a:r>
              <a:rPr lang="en-US" dirty="0" smtClean="0"/>
              <a:t>Describe the information communicated with a patient during the informed consent process.</a:t>
            </a:r>
          </a:p>
          <a:p>
            <a:r>
              <a:rPr lang="en-US" dirty="0" smtClean="0"/>
              <a:t>Discuss the best practice for providing an informed consent to a patient.</a:t>
            </a:r>
          </a:p>
        </p:txBody>
      </p:sp>
      <p:sp>
        <p:nvSpPr>
          <p:cNvPr id="4" name="Slide Number Placeholder 3"/>
          <p:cNvSpPr>
            <a:spLocks noGrp="1"/>
          </p:cNvSpPr>
          <p:nvPr>
            <p:ph type="sldNum" sz="quarter" idx="10"/>
          </p:nvPr>
        </p:nvSpPr>
        <p:spPr/>
        <p:txBody>
          <a:bodyPr/>
          <a:lstStyle/>
          <a:p>
            <a:fld id="{A1B3E766-9B9F-4E86-8581-43FB7E8E5C02}" type="slidenum">
              <a:rPr lang="en-US" smtClean="0"/>
              <a:t>51</a:t>
            </a:fld>
            <a:endParaRPr lang="en-US"/>
          </a:p>
        </p:txBody>
      </p:sp>
    </p:spTree>
    <p:extLst>
      <p:ext uri="{BB962C8B-B14F-4D97-AF65-F5344CB8AC3E}">
        <p14:creationId xmlns:p14="http://schemas.microsoft.com/office/powerpoint/2010/main" val="251630623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Capacity is determined clinically.</a:t>
            </a:r>
            <a:r>
              <a:rPr lang="en-US" baseline="0" dirty="0" smtClean="0"/>
              <a:t>  Capacity refers to a </a:t>
            </a:r>
            <a:r>
              <a:rPr lang="en-US" dirty="0" smtClean="0"/>
              <a:t>patient’s ability to make decisions about treatment interventions or other health care issues.</a:t>
            </a:r>
          </a:p>
          <a:p>
            <a:r>
              <a:rPr lang="en-US" dirty="0" smtClean="0"/>
              <a:t>Clinicians are called on to make decisions about patients’ capacity, but </a:t>
            </a:r>
            <a:r>
              <a:rPr lang="en-US" dirty="0" smtClean="0">
                <a:solidFill>
                  <a:srgbClr val="FF0000"/>
                </a:solidFill>
              </a:rPr>
              <a:t>NOT competency.</a:t>
            </a:r>
          </a:p>
          <a:p>
            <a:r>
              <a:rPr lang="en-US" dirty="0" smtClean="0">
                <a:solidFill>
                  <a:srgbClr val="FF0000"/>
                </a:solidFill>
              </a:rPr>
              <a:t>Competency is a legal issue</a:t>
            </a:r>
            <a:r>
              <a:rPr lang="en-US" baseline="0" dirty="0" smtClean="0">
                <a:solidFill>
                  <a:srgbClr val="FF0000"/>
                </a:solidFill>
              </a:rPr>
              <a:t> and is determined by the court.</a:t>
            </a:r>
            <a:endParaRPr lang="en-US"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52</a:t>
            </a:fld>
            <a:endParaRPr lang="en-US"/>
          </a:p>
        </p:txBody>
      </p:sp>
    </p:spTree>
    <p:extLst>
      <p:ext uri="{BB962C8B-B14F-4D97-AF65-F5344CB8AC3E}">
        <p14:creationId xmlns:p14="http://schemas.microsoft.com/office/powerpoint/2010/main" val="27985740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dirty="0" smtClean="0"/>
              <a:t>Clinicians</a:t>
            </a:r>
            <a:r>
              <a:rPr lang="en-US" sz="3200" baseline="0" dirty="0" smtClean="0"/>
              <a:t> should assess a patient’ capacity when the following situations arise.</a:t>
            </a:r>
          </a:p>
          <a:p>
            <a:r>
              <a:rPr lang="en-US" sz="3200" baseline="0" dirty="0" smtClean="0"/>
              <a:t>When </a:t>
            </a:r>
            <a:r>
              <a:rPr lang="en-US" sz="3200" dirty="0" smtClean="0"/>
              <a:t>Patients have an abrupt change in mental status, clinicians must assess if the patient</a:t>
            </a:r>
            <a:r>
              <a:rPr lang="en-US" sz="3200" baseline="0" dirty="0" smtClean="0"/>
              <a:t> has capacity to make sound medical decision.</a:t>
            </a:r>
          </a:p>
          <a:p>
            <a:r>
              <a:rPr lang="en-US" sz="3200" baseline="0" dirty="0" smtClean="0"/>
              <a:t>Mental status changes can be </a:t>
            </a:r>
            <a:r>
              <a:rPr lang="en-US" sz="2600" dirty="0" smtClean="0"/>
              <a:t>caused by hypoxia, infection, medication, metabolic disturbances, an acute neurologic or psychiatric process, or other medical problem.</a:t>
            </a:r>
          </a:p>
          <a:p>
            <a:endParaRPr lang="en-US" sz="3200" dirty="0" smtClean="0"/>
          </a:p>
          <a:p>
            <a:r>
              <a:rPr lang="en-US" sz="3200" dirty="0" smtClean="0"/>
              <a:t>You should assess capacity when the Patients refuse recommended treatment,</a:t>
            </a:r>
            <a:r>
              <a:rPr lang="en-US" sz="3200" baseline="0" dirty="0" smtClean="0"/>
              <a:t>  but are </a:t>
            </a:r>
            <a:r>
              <a:rPr lang="en-US" sz="2600" dirty="0" smtClean="0"/>
              <a:t>unwilling to discuss why they refuse.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53</a:t>
            </a:fld>
            <a:endParaRPr lang="en-US"/>
          </a:p>
        </p:txBody>
      </p:sp>
    </p:spTree>
    <p:extLst>
      <p:ext uri="{BB962C8B-B14F-4D97-AF65-F5344CB8AC3E}">
        <p14:creationId xmlns:p14="http://schemas.microsoft.com/office/powerpoint/2010/main" val="1253870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Elder abuse can occur</a:t>
            </a:r>
            <a:r>
              <a:rPr lang="en-US" baseline="0" dirty="0" smtClean="0"/>
              <a:t> at an institution. It </a:t>
            </a:r>
            <a:r>
              <a:rPr lang="en-US" dirty="0" smtClean="0"/>
              <a:t>is not limited to the home or to a community encounter, but might occur within retirement homes, assisted living facilities, nursing homes, and hospitals.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a:t>
            </a:fld>
            <a:endParaRPr lang="en-US"/>
          </a:p>
        </p:txBody>
      </p:sp>
    </p:spTree>
    <p:extLst>
      <p:ext uri="{BB962C8B-B14F-4D97-AF65-F5344CB8AC3E}">
        <p14:creationId xmlns:p14="http://schemas.microsoft.com/office/powerpoint/2010/main" val="24206284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Patients consent to a high risk procedure without careful consideration of the risks and benefits, clinicians</a:t>
            </a:r>
            <a:r>
              <a:rPr lang="en-US" baseline="0" dirty="0" smtClean="0"/>
              <a:t> need to assess their capacity.</a:t>
            </a:r>
            <a:endParaRPr lang="en-US" dirty="0" smtClean="0"/>
          </a:p>
          <a:p>
            <a:r>
              <a:rPr lang="en-US" dirty="0" smtClean="0"/>
              <a:t>Patients have a known risk factor for impaired decision-making should</a:t>
            </a:r>
            <a:r>
              <a:rPr lang="en-US" baseline="0" dirty="0" smtClean="0"/>
              <a:t> also be assessed.</a:t>
            </a:r>
          </a:p>
          <a:p>
            <a:r>
              <a:rPr lang="en-US" baseline="0" dirty="0" smtClean="0"/>
              <a:t>These may include </a:t>
            </a:r>
            <a:r>
              <a:rPr lang="en-US" dirty="0" smtClean="0"/>
              <a:t>a chronic neurologic or psychiatric condition, a significant cultural or language barrier, an education level concern, an acknowledged fear or discomfort with institutional health care settings, or adults older than 85 years.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54</a:t>
            </a:fld>
            <a:endParaRPr lang="en-US"/>
          </a:p>
        </p:txBody>
      </p:sp>
    </p:spTree>
    <p:extLst>
      <p:ext uri="{BB962C8B-B14F-4D97-AF65-F5344CB8AC3E}">
        <p14:creationId xmlns:p14="http://schemas.microsoft.com/office/powerpoint/2010/main" val="39916016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table lists the questions you can ask</a:t>
            </a:r>
            <a:r>
              <a:rPr lang="en-US" baseline="0" dirty="0" smtClean="0"/>
              <a:t> for the assessment of medical decision making capacity.</a:t>
            </a:r>
          </a:p>
          <a:p>
            <a:endParaRPr lang="en-US" baseline="0" dirty="0" smtClean="0"/>
          </a:p>
          <a:p>
            <a:r>
              <a:rPr lang="en-US" dirty="0" smtClean="0"/>
              <a:t>Can the Patient Decide? Evaluating Patient Capacity in Practice</a:t>
            </a:r>
          </a:p>
          <a:p>
            <a:r>
              <a:rPr lang="en-US" dirty="0" smtClean="0"/>
              <a:t>MARC TUNZI, M.D., </a:t>
            </a:r>
            <a:r>
              <a:rPr lang="en-US" dirty="0" err="1" smtClean="0"/>
              <a:t>Natividad</a:t>
            </a:r>
            <a:r>
              <a:rPr lang="en-US" dirty="0" smtClean="0"/>
              <a:t> Medical Center, Salinas, California</a:t>
            </a:r>
          </a:p>
          <a:p>
            <a:r>
              <a:rPr lang="en-US" dirty="0" smtClean="0"/>
              <a:t>Am </a:t>
            </a:r>
            <a:r>
              <a:rPr lang="en-US" dirty="0" err="1" smtClean="0"/>
              <a:t>Fam</a:t>
            </a:r>
            <a:r>
              <a:rPr lang="en-US" dirty="0" smtClean="0"/>
              <a:t> Physician. 2001 Jul 15;64(2):299-308.</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55</a:t>
            </a:fld>
            <a:endParaRPr lang="en-US"/>
          </a:p>
        </p:txBody>
      </p:sp>
    </p:spTree>
    <p:extLst>
      <p:ext uri="{BB962C8B-B14F-4D97-AF65-F5344CB8AC3E}">
        <p14:creationId xmlns:p14="http://schemas.microsoft.com/office/powerpoint/2010/main" val="2159029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assessment should start with direct interview with the patient.</a:t>
            </a:r>
          </a:p>
          <a:p>
            <a:r>
              <a:rPr lang="en-US" dirty="0" smtClean="0"/>
              <a:t>Start</a:t>
            </a:r>
            <a:r>
              <a:rPr lang="en-US" baseline="0" dirty="0" smtClean="0"/>
              <a:t> from the information gathered from other therapists and caregivers.</a:t>
            </a:r>
          </a:p>
          <a:p>
            <a:r>
              <a:rPr lang="en-US" baseline="0" dirty="0" smtClean="0"/>
              <a:t>Conduct a physical and cognitive assessment, review lab tests and neuroimaging studies.</a:t>
            </a:r>
            <a:endParaRPr lang="en-US" dirty="0" smtClean="0"/>
          </a:p>
        </p:txBody>
      </p:sp>
      <p:sp>
        <p:nvSpPr>
          <p:cNvPr id="4" name="Slide Number Placeholder 3"/>
          <p:cNvSpPr>
            <a:spLocks noGrp="1"/>
          </p:cNvSpPr>
          <p:nvPr>
            <p:ph type="sldNum" sz="quarter" idx="10"/>
          </p:nvPr>
        </p:nvSpPr>
        <p:spPr/>
        <p:txBody>
          <a:bodyPr/>
          <a:lstStyle/>
          <a:p>
            <a:fld id="{A1B3E766-9B9F-4E86-8581-43FB7E8E5C02}" type="slidenum">
              <a:rPr lang="en-US" smtClean="0"/>
              <a:t>56</a:t>
            </a:fld>
            <a:endParaRPr lang="en-US"/>
          </a:p>
        </p:txBody>
      </p:sp>
    </p:spTree>
    <p:extLst>
      <p:ext uri="{BB962C8B-B14F-4D97-AF65-F5344CB8AC3E}">
        <p14:creationId xmlns:p14="http://schemas.microsoft.com/office/powerpoint/2010/main" val="5556976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3200" dirty="0" smtClean="0"/>
              <a:t>Patients is deemed to have decision making capacity if demonstrate</a:t>
            </a:r>
            <a:r>
              <a:rPr lang="en-US" sz="3200" baseline="0" dirty="0" smtClean="0"/>
              <a:t> the following:</a:t>
            </a:r>
            <a:endParaRPr lang="en-US" sz="3200" dirty="0" smtClean="0"/>
          </a:p>
          <a:p>
            <a:pPr lvl="0" eaLnBrk="1" hangingPunct="1"/>
            <a:r>
              <a:rPr lang="en-US" sz="2600" dirty="0" smtClean="0"/>
              <a:t>They Understand their health condition.</a:t>
            </a:r>
          </a:p>
          <a:p>
            <a:pPr lvl="0" eaLnBrk="1" hangingPunct="1"/>
            <a:r>
              <a:rPr lang="en-US" sz="2600" dirty="0" smtClean="0"/>
              <a:t>They ask and talk about the benefits, burdens, and risks</a:t>
            </a:r>
            <a:r>
              <a:rPr lang="en-US" sz="2600" baseline="0" dirty="0" smtClean="0"/>
              <a:t> of a procedure.</a:t>
            </a:r>
            <a:endParaRPr lang="en-US" sz="2600" dirty="0" smtClean="0"/>
          </a:p>
          <a:p>
            <a:pPr lvl="0" eaLnBrk="1" hangingPunct="1"/>
            <a:r>
              <a:rPr lang="en-US" sz="2600" dirty="0" smtClean="0"/>
              <a:t>The consider the consequences of treatment and their preferences and values.</a:t>
            </a:r>
          </a:p>
          <a:p>
            <a:pPr lvl="0" eaLnBrk="1" hangingPunct="1"/>
            <a:r>
              <a:rPr lang="en-US" sz="2600" dirty="0" smtClean="0"/>
              <a:t>They Reach a decision that</a:t>
            </a:r>
            <a:r>
              <a:rPr lang="en-US" sz="2600" baseline="0" dirty="0" smtClean="0"/>
              <a:t> is consistent </a:t>
            </a:r>
            <a:r>
              <a:rPr lang="en-US" sz="2600" dirty="0" smtClean="0"/>
              <a:t>over time. </a:t>
            </a:r>
          </a:p>
          <a:p>
            <a:pPr lvl="0" eaLnBrk="1" hangingPunct="1"/>
            <a:r>
              <a:rPr lang="en-US" sz="2600" dirty="0" smtClean="0"/>
              <a:t>They talk about their decisions with</a:t>
            </a:r>
            <a:r>
              <a:rPr lang="en-US" sz="2600" baseline="0" dirty="0" smtClean="0"/>
              <a:t> others</a:t>
            </a:r>
            <a:r>
              <a:rPr lang="en-US" sz="2600" dirty="0" smtClean="0"/>
              <a: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57</a:t>
            </a:fld>
            <a:endParaRPr lang="en-US"/>
          </a:p>
        </p:txBody>
      </p:sp>
    </p:spTree>
    <p:extLst>
      <p:ext uri="{BB962C8B-B14F-4D97-AF65-F5344CB8AC3E}">
        <p14:creationId xmlns:p14="http://schemas.microsoft.com/office/powerpoint/2010/main" val="38703828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patient’s capacity is determined based on the </a:t>
            </a:r>
            <a:r>
              <a:rPr lang="en-US" sz="1200" u="sng" dirty="0" smtClean="0"/>
              <a:t>clinician’s belief</a:t>
            </a:r>
            <a:r>
              <a:rPr lang="en-US" sz="1200" u="sng" baseline="0" dirty="0" smtClean="0"/>
              <a:t> about the patient’s thinking and behaviors.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baseline="0" dirty="0" smtClean="0"/>
              <a:t>If the clinician believes </a:t>
            </a:r>
            <a:r>
              <a:rPr lang="en-US" sz="1200" dirty="0" smtClean="0"/>
              <a:t>that the patient does not have any significant condition</a:t>
            </a:r>
            <a:r>
              <a:rPr lang="en-US" sz="1200" baseline="0" dirty="0" smtClean="0"/>
              <a:t> that may affect their </a:t>
            </a:r>
            <a:r>
              <a:rPr lang="en-US" sz="1200" dirty="0" smtClean="0"/>
              <a:t>thinking, the</a:t>
            </a:r>
            <a:r>
              <a:rPr lang="en-US" sz="1200" baseline="0" dirty="0" smtClean="0"/>
              <a:t> patient may be capable of making the medical decision.</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58</a:t>
            </a:fld>
            <a:endParaRPr lang="en-US"/>
          </a:p>
        </p:txBody>
      </p:sp>
    </p:spTree>
    <p:extLst>
      <p:ext uri="{BB962C8B-B14F-4D97-AF65-F5344CB8AC3E}">
        <p14:creationId xmlns:p14="http://schemas.microsoft.com/office/powerpoint/2010/main" val="323151861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lack of </a:t>
            </a:r>
            <a:r>
              <a:rPr lang="en-US" u="sng" dirty="0" smtClean="0"/>
              <a:t>any one </a:t>
            </a:r>
            <a:r>
              <a:rPr lang="en-US" dirty="0" smtClean="0"/>
              <a:t>ability does NOT mean that a patient lacks the </a:t>
            </a:r>
            <a:r>
              <a:rPr lang="en-US" u="sng" dirty="0" smtClean="0"/>
              <a:t>overall</a:t>
            </a:r>
            <a:r>
              <a:rPr lang="en-US" dirty="0" smtClean="0"/>
              <a:t> ability to make a decision.</a:t>
            </a:r>
          </a:p>
          <a:p>
            <a:r>
              <a:rPr lang="en-US" sz="2800" dirty="0" smtClean="0"/>
              <a:t>For</a:t>
            </a:r>
            <a:r>
              <a:rPr lang="en-US" sz="2800" baseline="0" dirty="0" smtClean="0"/>
              <a:t> example, </a:t>
            </a:r>
            <a:r>
              <a:rPr lang="en-US" sz="2800" dirty="0" smtClean="0"/>
              <a:t>patients with limited education, with diverse cultural backgrounds or with minimal prior experience in a medical setting may not completely understand all the alternatives to, or all the major risks of, a proposed treatment. However, they may still have enough understanding overall to make their own decisions.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59</a:t>
            </a:fld>
            <a:endParaRPr lang="en-US"/>
          </a:p>
        </p:txBody>
      </p:sp>
    </p:spTree>
    <p:extLst>
      <p:ext uri="{BB962C8B-B14F-4D97-AF65-F5344CB8AC3E}">
        <p14:creationId xmlns:p14="http://schemas.microsoft.com/office/powerpoint/2010/main" val="12640721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Capacity depends on a sliding scale threshold that is determined based on the patient’s decision, and the specific risks and benefits of the proposed treatment</a:t>
            </a:r>
          </a:p>
          <a:p>
            <a:endParaRPr lang="en-US" dirty="0" smtClean="0"/>
          </a:p>
          <a:p>
            <a:r>
              <a:rPr lang="en-US" dirty="0" smtClean="0"/>
              <a:t>STEP 1 is to collect information</a:t>
            </a:r>
            <a:r>
              <a:rPr lang="en-US" baseline="0" dirty="0" smtClean="0"/>
              <a:t> about the case, specifically the risk-benefit analysis of the procedure and the patient’s decision.</a:t>
            </a:r>
          </a:p>
          <a:p>
            <a:r>
              <a:rPr lang="en-US" dirty="0" smtClean="0"/>
              <a:t>STEP 2 is to</a:t>
            </a:r>
            <a:r>
              <a:rPr lang="en-US" baseline="0" dirty="0" smtClean="0"/>
              <a:t> determine the threshold by following the algorithm presented on the following slide.</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60</a:t>
            </a:fld>
            <a:endParaRPr lang="en-US"/>
          </a:p>
        </p:txBody>
      </p:sp>
    </p:spTree>
    <p:extLst>
      <p:ext uri="{BB962C8B-B14F-4D97-AF65-F5344CB8AC3E}">
        <p14:creationId xmlns:p14="http://schemas.microsoft.com/office/powerpoint/2010/main" val="23010950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61</a:t>
            </a:fld>
            <a:endParaRPr lang="en-US"/>
          </a:p>
        </p:txBody>
      </p:sp>
    </p:spTree>
    <p:extLst>
      <p:ext uri="{BB962C8B-B14F-4D97-AF65-F5344CB8AC3E}">
        <p14:creationId xmlns:p14="http://schemas.microsoft.com/office/powerpoint/2010/main" val="30701648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Capacity is not the same as competency.</a:t>
            </a:r>
          </a:p>
          <a:p>
            <a:r>
              <a:rPr lang="en-US" dirty="0" smtClean="0"/>
              <a:t>Competency is not</a:t>
            </a:r>
            <a:r>
              <a:rPr lang="en-US" baseline="0" dirty="0" smtClean="0"/>
              <a:t> determined by the physicians but by the court.</a:t>
            </a:r>
          </a:p>
          <a:p>
            <a:r>
              <a:rPr lang="en-US" baseline="0" dirty="0" smtClean="0"/>
              <a:t>The court’s legal determination of competency usually agrees with the physician’s assessment of capacity.</a:t>
            </a:r>
          </a:p>
          <a:p>
            <a:r>
              <a:rPr lang="en-US" dirty="0" smtClean="0"/>
              <a:t>A legal determination of incapacity is generally limited to specified rights.</a:t>
            </a:r>
          </a:p>
          <a:p>
            <a:r>
              <a:rPr lang="en-US" dirty="0" smtClean="0"/>
              <a:t>In contrast, incompetency is associated with a loss of legal rights.</a:t>
            </a:r>
          </a:p>
          <a:p>
            <a:r>
              <a:rPr lang="en-US" dirty="0" smtClean="0"/>
              <a:t>Both legally and ethically, Western culture favors patient autonomy.</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62</a:t>
            </a:fld>
            <a:endParaRPr lang="en-US"/>
          </a:p>
        </p:txBody>
      </p:sp>
    </p:spTree>
    <p:extLst>
      <p:ext uri="{BB962C8B-B14F-4D97-AF65-F5344CB8AC3E}">
        <p14:creationId xmlns:p14="http://schemas.microsoft.com/office/powerpoint/2010/main" val="19563004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Competence Usually occurs at age 18.</a:t>
            </a:r>
          </a:p>
          <a:p>
            <a:r>
              <a:rPr lang="en-US" dirty="0" smtClean="0"/>
              <a:t>It is A </a:t>
            </a:r>
            <a:r>
              <a:rPr lang="en-US" u="sng" dirty="0" smtClean="0"/>
              <a:t>legal designation. </a:t>
            </a:r>
          </a:p>
          <a:p>
            <a:r>
              <a:rPr lang="en-US" u="sng" dirty="0" smtClean="0"/>
              <a:t>It </a:t>
            </a:r>
            <a:r>
              <a:rPr lang="en-US" dirty="0" smtClean="0"/>
              <a:t>recognizes that persons beyond a certain age, usually 18, have the cognitive ability to negotiate certain legal tasks, such as entering into a contract or making a will.</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63</a:t>
            </a:fld>
            <a:endParaRPr lang="en-US"/>
          </a:p>
        </p:txBody>
      </p:sp>
    </p:spTree>
    <p:extLst>
      <p:ext uri="{BB962C8B-B14F-4D97-AF65-F5344CB8AC3E}">
        <p14:creationId xmlns:p14="http://schemas.microsoft.com/office/powerpoint/2010/main" val="2818341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200" dirty="0" smtClean="0"/>
              <a:t>The National Center on Elder Abuse defined self-neglect as the following.			</a:t>
            </a:r>
          </a:p>
          <a:p>
            <a:endParaRPr lang="en-US" sz="3200" dirty="0" smtClean="0"/>
          </a:p>
          <a:p>
            <a:r>
              <a:rPr lang="en-US" sz="2800" dirty="0" smtClean="0"/>
              <a:t>The </a:t>
            </a:r>
            <a:r>
              <a:rPr lang="en-US" sz="2800" dirty="0" smtClean="0">
                <a:solidFill>
                  <a:srgbClr val="FF0000"/>
                </a:solidFill>
              </a:rPr>
              <a:t>behavior of an elderly person </a:t>
            </a:r>
            <a:r>
              <a:rPr lang="en-US" sz="2800" dirty="0" smtClean="0"/>
              <a:t>that threatens his or her own health and safety. Self neglect generally manifests itself in an older person as a </a:t>
            </a:r>
            <a:r>
              <a:rPr lang="en-US" sz="2800" dirty="0" smtClean="0">
                <a:solidFill>
                  <a:srgbClr val="FF0000"/>
                </a:solidFill>
              </a:rPr>
              <a:t>refusal or failure to provide himself or herself </a:t>
            </a:r>
            <a:r>
              <a:rPr lang="en-US" sz="2800" dirty="0" smtClean="0"/>
              <a:t>with adequate food, water, clothing, shelter, personal hygiene, medication when indicated, and safety precautions.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a:t>
            </a:fld>
            <a:endParaRPr lang="en-US"/>
          </a:p>
        </p:txBody>
      </p:sp>
    </p:spTree>
    <p:extLst>
      <p:ext uri="{BB962C8B-B14F-4D97-AF65-F5344CB8AC3E}">
        <p14:creationId xmlns:p14="http://schemas.microsoft.com/office/powerpoint/2010/main" val="37863643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Prior to the 1990’s a person could be deemed incompetent by virtue of belonging to a particular category:</a:t>
            </a:r>
          </a:p>
          <a:p>
            <a:pPr lvl="1"/>
            <a:r>
              <a:rPr lang="en-US" dirty="0" smtClean="0"/>
              <a:t>Elderly.</a:t>
            </a:r>
          </a:p>
          <a:p>
            <a:pPr lvl="1"/>
            <a:r>
              <a:rPr lang="en-US" dirty="0" smtClean="0"/>
              <a:t>Mentally ill.</a:t>
            </a:r>
          </a:p>
          <a:p>
            <a:pPr lvl="1"/>
            <a:r>
              <a:rPr lang="en-US" dirty="0" smtClean="0"/>
              <a:t>Or Physical addiction.</a:t>
            </a:r>
          </a:p>
          <a:p>
            <a:r>
              <a:rPr lang="en-US" dirty="0" smtClean="0"/>
              <a:t>Court would designate a guardian.</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64</a:t>
            </a:fld>
            <a:endParaRPr lang="en-US"/>
          </a:p>
        </p:txBody>
      </p:sp>
    </p:spTree>
    <p:extLst>
      <p:ext uri="{BB962C8B-B14F-4D97-AF65-F5344CB8AC3E}">
        <p14:creationId xmlns:p14="http://schemas.microsoft.com/office/powerpoint/2010/main" val="24659069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Informed consent is A process of communication between a patient and clinicians that results in the patient's authorization or agreement to undergo a specific intervention .</a:t>
            </a:r>
          </a:p>
          <a:p>
            <a:r>
              <a:rPr lang="en-US" dirty="0" smtClean="0"/>
              <a:t>A capable patient’s legally binding to a medical decision .</a:t>
            </a:r>
          </a:p>
          <a:p>
            <a:r>
              <a:rPr lang="en-US" dirty="0" smtClean="0"/>
              <a:t>Informed consent is More than simply getting a patient to sign a written consent form.</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65</a:t>
            </a:fld>
            <a:endParaRPr lang="en-US"/>
          </a:p>
        </p:txBody>
      </p:sp>
    </p:spTree>
    <p:extLst>
      <p:ext uri="{BB962C8B-B14F-4D97-AF65-F5344CB8AC3E}">
        <p14:creationId xmlns:p14="http://schemas.microsoft.com/office/powerpoint/2010/main" val="415629249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a:t>
            </a:r>
            <a:r>
              <a:rPr lang="en-US" baseline="0" dirty="0" smtClean="0"/>
              <a:t> the consent process, </a:t>
            </a:r>
            <a:r>
              <a:rPr lang="en-US" dirty="0" smtClean="0"/>
              <a:t>Clinicians should discuss with the patient on</a:t>
            </a:r>
            <a:r>
              <a:rPr lang="en-US" baseline="0" dirty="0" smtClean="0"/>
              <a:t> the following things:</a:t>
            </a:r>
            <a:endParaRPr lang="en-US" dirty="0" smtClean="0"/>
          </a:p>
          <a:p>
            <a:pPr lvl="1"/>
            <a:r>
              <a:rPr lang="en-US" dirty="0" smtClean="0"/>
              <a:t>The patient's diagnosis, if known.</a:t>
            </a:r>
          </a:p>
          <a:p>
            <a:pPr lvl="1"/>
            <a:r>
              <a:rPr lang="en-US" dirty="0" smtClean="0"/>
              <a:t>The nature and purpose of a proposed treatment or procedure.</a:t>
            </a:r>
          </a:p>
          <a:p>
            <a:pPr lvl="1"/>
            <a:r>
              <a:rPr lang="en-US" dirty="0" smtClean="0"/>
              <a:t>The risks and benefits of a proposed treatment or procedure and the alternatives.  The costs for the care should not be an</a:t>
            </a:r>
            <a:r>
              <a:rPr lang="en-US" baseline="0" dirty="0" smtClean="0"/>
              <a:t> issue during the discussion</a:t>
            </a:r>
            <a:r>
              <a:rPr lang="en-US" dirty="0" smtClean="0"/>
              <a:t>.</a:t>
            </a:r>
          </a:p>
          <a:p>
            <a:pPr lvl="1"/>
            <a:r>
              <a:rPr lang="en-US" dirty="0" smtClean="0"/>
              <a:t>The risks and benefits of not receiving or undergoing a treatment or procedure.</a:t>
            </a:r>
          </a:p>
          <a:p>
            <a:r>
              <a:rPr lang="en-US" dirty="0" smtClean="0"/>
              <a:t>Patient should have an opportunity to ask questions during the consent process.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66</a:t>
            </a:fld>
            <a:endParaRPr lang="en-US"/>
          </a:p>
        </p:txBody>
      </p:sp>
    </p:spTree>
    <p:extLst>
      <p:ext uri="{BB962C8B-B14F-4D97-AF65-F5344CB8AC3E}">
        <p14:creationId xmlns:p14="http://schemas.microsoft.com/office/powerpoint/2010/main" val="35358055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During the consent process, the disclosure of relevant medical information is an ethical duty.</a:t>
            </a:r>
          </a:p>
          <a:p>
            <a:r>
              <a:rPr lang="en-US" dirty="0" smtClean="0"/>
              <a:t>The clinicians need to tailor the disclosures to each individual patient.</a:t>
            </a:r>
          </a:p>
          <a:p>
            <a:r>
              <a:rPr lang="en-US" dirty="0" smtClean="0"/>
              <a:t>This means that clinicians are</a:t>
            </a:r>
            <a:r>
              <a:rPr lang="en-US" baseline="0" dirty="0" smtClean="0"/>
              <a:t> allowed to </a:t>
            </a:r>
            <a:r>
              <a:rPr lang="en-US" dirty="0" smtClean="0"/>
              <a:t>withhold certain information, </a:t>
            </a:r>
          </a:p>
          <a:p>
            <a:pPr lvl="1"/>
            <a:r>
              <a:rPr lang="en-US" dirty="0" smtClean="0"/>
              <a:t>If the clinicians believe the patient would suffer from direct and immediate harm, as a result of the disclosure.</a:t>
            </a:r>
          </a:p>
          <a:p>
            <a:r>
              <a:rPr lang="en-US" dirty="0" smtClean="0"/>
              <a:t>The right to make informed decisions does not mean the patient has the right to demand medically unnecessary or inappropriate care.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67</a:t>
            </a:fld>
            <a:endParaRPr lang="en-US"/>
          </a:p>
        </p:txBody>
      </p:sp>
    </p:spTree>
    <p:extLst>
      <p:ext uri="{BB962C8B-B14F-4D97-AF65-F5344CB8AC3E}">
        <p14:creationId xmlns:p14="http://schemas.microsoft.com/office/powerpoint/2010/main" val="240677856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should Document the </a:t>
            </a:r>
            <a:r>
              <a:rPr lang="en-US" u="sng" dirty="0" smtClean="0"/>
              <a:t>consent process </a:t>
            </a:r>
            <a:r>
              <a:rPr lang="en-US" dirty="0" smtClean="0"/>
              <a:t>on the medical record to protect yourself in litigation.</a:t>
            </a:r>
          </a:p>
          <a:p>
            <a:r>
              <a:rPr lang="en-US" dirty="0" smtClean="0"/>
              <a:t>A comprehensive listing will be difficult for the patient to understand and any omission from the list will likely be presumed undisclosed. </a:t>
            </a:r>
          </a:p>
          <a:p>
            <a:r>
              <a:rPr lang="en-US" dirty="0" smtClean="0"/>
              <a:t>If you are using a form that contains a list, consider, with your attorney, inserting language indicating that the list is </a:t>
            </a:r>
            <a:r>
              <a:rPr lang="en-US" dirty="0" smtClean="0">
                <a:solidFill>
                  <a:srgbClr val="FF0000"/>
                </a:solidFill>
              </a:rPr>
              <a:t>not exclusive</a:t>
            </a:r>
            <a:r>
              <a:rPr lang="en-US" dirty="0" smtClean="0"/>
              <a:t> before the list begins. </a:t>
            </a:r>
          </a:p>
        </p:txBody>
      </p:sp>
      <p:sp>
        <p:nvSpPr>
          <p:cNvPr id="4" name="Slide Number Placeholder 3"/>
          <p:cNvSpPr>
            <a:spLocks noGrp="1"/>
          </p:cNvSpPr>
          <p:nvPr>
            <p:ph type="sldNum" sz="quarter" idx="10"/>
          </p:nvPr>
        </p:nvSpPr>
        <p:spPr/>
        <p:txBody>
          <a:bodyPr/>
          <a:lstStyle/>
          <a:p>
            <a:fld id="{A1B3E766-9B9F-4E86-8581-43FB7E8E5C02}" type="slidenum">
              <a:rPr lang="en-US" smtClean="0"/>
              <a:t>68</a:t>
            </a:fld>
            <a:endParaRPr lang="en-US"/>
          </a:p>
        </p:txBody>
      </p:sp>
    </p:spTree>
    <p:extLst>
      <p:ext uri="{BB962C8B-B14F-4D97-AF65-F5344CB8AC3E}">
        <p14:creationId xmlns:p14="http://schemas.microsoft.com/office/powerpoint/2010/main" val="8893197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should Allow sufficient time for the patient to respond or discuss during</a:t>
            </a:r>
            <a:r>
              <a:rPr lang="en-US" baseline="0" dirty="0" smtClean="0"/>
              <a:t> the consent process.</a:t>
            </a:r>
            <a:endParaRPr lang="en-US" dirty="0" smtClean="0"/>
          </a:p>
          <a:p>
            <a:r>
              <a:rPr lang="en-US" dirty="0" smtClean="0"/>
              <a:t>You should Find out the reason for the refusal.</a:t>
            </a:r>
          </a:p>
          <a:p>
            <a:r>
              <a:rPr lang="en-US" dirty="0" smtClean="0"/>
              <a:t>Talk with patient alone.</a:t>
            </a:r>
          </a:p>
          <a:p>
            <a:r>
              <a:rPr lang="en-US" dirty="0" smtClean="0"/>
              <a:t>And Honor the use of family decision, however, keep checking with the patient.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69</a:t>
            </a:fld>
            <a:endParaRPr lang="en-US"/>
          </a:p>
        </p:txBody>
      </p:sp>
    </p:spTree>
    <p:extLst>
      <p:ext uri="{BB962C8B-B14F-4D97-AF65-F5344CB8AC3E}">
        <p14:creationId xmlns:p14="http://schemas.microsoft.com/office/powerpoint/2010/main" val="265573581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situations when an informed consent is not required.</a:t>
            </a:r>
          </a:p>
          <a:p>
            <a:r>
              <a:rPr lang="en-US" dirty="0" smtClean="0"/>
              <a:t>Individuals who make decisions must be legally recognized as </a:t>
            </a:r>
            <a:r>
              <a:rPr lang="en-US" u="sng" dirty="0" smtClean="0"/>
              <a:t>adults</a:t>
            </a:r>
            <a:r>
              <a:rPr lang="en-US" dirty="0" smtClean="0"/>
              <a:t> in the state where treatment is given.</a:t>
            </a:r>
          </a:p>
          <a:p>
            <a:r>
              <a:rPr lang="en-US" dirty="0" smtClean="0"/>
              <a:t>In an </a:t>
            </a:r>
            <a:r>
              <a:rPr lang="en-US" u="sng" dirty="0" smtClean="0"/>
              <a:t>emergency</a:t>
            </a:r>
            <a:r>
              <a:rPr lang="en-US" dirty="0" smtClean="0"/>
              <a:t>, if a person is unconscious and in danger of death or other serious outcome if medical care is not given right away.</a:t>
            </a:r>
          </a:p>
          <a:p>
            <a:r>
              <a:rPr lang="en-US" dirty="0" smtClean="0"/>
              <a:t>Decision made by the parent, guardian, or an incompetent adult may be challenged by the doctor or facility, and then the </a:t>
            </a:r>
            <a:r>
              <a:rPr lang="en-US" u="sng" dirty="0" smtClean="0"/>
              <a:t>court.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70</a:t>
            </a:fld>
            <a:endParaRPr lang="en-US"/>
          </a:p>
        </p:txBody>
      </p:sp>
    </p:spTree>
    <p:extLst>
      <p:ext uri="{BB962C8B-B14F-4D97-AF65-F5344CB8AC3E}">
        <p14:creationId xmlns:p14="http://schemas.microsoft.com/office/powerpoint/2010/main" val="41556953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72</a:t>
            </a:fld>
            <a:endParaRPr lang="en-US"/>
          </a:p>
        </p:txBody>
      </p:sp>
    </p:spTree>
    <p:extLst>
      <p:ext uri="{BB962C8B-B14F-4D97-AF65-F5344CB8AC3E}">
        <p14:creationId xmlns:p14="http://schemas.microsoft.com/office/powerpoint/2010/main" val="425729969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learning objectives</a:t>
            </a:r>
            <a:r>
              <a:rPr lang="en-US" baseline="0" dirty="0" smtClean="0"/>
              <a:t> are: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Describe different types of documents in the Advanced Directives, including Living Wills, </a:t>
            </a:r>
            <a:r>
              <a:rPr lang="en-US" sz="1200" dirty="0" smtClean="0"/>
              <a:t>Medical or health care power of attorney, and Do Not Resuscitate order.</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73</a:t>
            </a:fld>
            <a:endParaRPr lang="en-US"/>
          </a:p>
        </p:txBody>
      </p:sp>
    </p:spTree>
    <p:extLst>
      <p:ext uri="{BB962C8B-B14F-4D97-AF65-F5344CB8AC3E}">
        <p14:creationId xmlns:p14="http://schemas.microsoft.com/office/powerpoint/2010/main" val="32735800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advance directive tells your doctor what kind of care you would like to have if you become unable to make medical decisions . A good advance directive describes the kind of treatment you would want depending on how sick you are. For example, the directives would describe what kind of care you want if you have an illness that you are unlikely to recover from, or if you are permanently unconscious. </a:t>
            </a:r>
          </a:p>
          <a:p>
            <a:endParaRPr lang="en-US" dirty="0" smtClean="0"/>
          </a:p>
          <a:p>
            <a:r>
              <a:rPr lang="en-US" dirty="0" smtClean="0"/>
              <a:t>http://www.aha.org/advocacy-issues/initiatives/piiw/index.shtml</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74</a:t>
            </a:fld>
            <a:endParaRPr lang="en-US"/>
          </a:p>
        </p:txBody>
      </p:sp>
    </p:spTree>
    <p:extLst>
      <p:ext uri="{BB962C8B-B14F-4D97-AF65-F5344CB8AC3E}">
        <p14:creationId xmlns:p14="http://schemas.microsoft.com/office/powerpoint/2010/main" val="52289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 neglect is not elder abuse.  Self neglect is the MOST COMMON form of elder mistreatment</a:t>
            </a:r>
            <a:r>
              <a:rPr lang="en-US" baseline="0" dirty="0" smtClean="0"/>
              <a:t> </a:t>
            </a:r>
            <a:r>
              <a:rPr lang="en-US" dirty="0" smtClean="0"/>
              <a:t>in clinical settings.</a:t>
            </a:r>
          </a:p>
          <a:p>
            <a:r>
              <a:rPr lang="en-US" dirty="0" smtClean="0"/>
              <a:t>Self-neglect might result from underlying personal problems, such</a:t>
            </a:r>
            <a:r>
              <a:rPr lang="en-US" baseline="0" dirty="0" smtClean="0"/>
              <a:t> as alcohol abuse or dementia</a:t>
            </a:r>
            <a:r>
              <a:rPr lang="en-US" dirty="0" smtClean="0"/>
              <a:t>. </a:t>
            </a:r>
          </a:p>
          <a:p>
            <a:r>
              <a:rPr lang="en-US" dirty="0" smtClean="0"/>
              <a:t>Self-neglect is mistreatment caused by </a:t>
            </a:r>
            <a:r>
              <a:rPr lang="en-US" dirty="0" smtClean="0">
                <a:solidFill>
                  <a:srgbClr val="FF0000"/>
                </a:solidFill>
              </a:rPr>
              <a:t>self .</a:t>
            </a:r>
          </a:p>
          <a:p>
            <a:r>
              <a:rPr lang="en-US" dirty="0" smtClean="0"/>
              <a:t>Elder abuse refers to mistreatment by </a:t>
            </a:r>
            <a:r>
              <a:rPr lang="en-US" dirty="0" smtClean="0">
                <a:solidFill>
                  <a:srgbClr val="FF0000"/>
                </a:solidFill>
              </a:rPr>
              <a:t>others.</a:t>
            </a:r>
          </a:p>
          <a:p>
            <a:r>
              <a:rPr lang="en-US" dirty="0" smtClean="0"/>
              <a:t>Both self-neglect and elder abuse together</a:t>
            </a:r>
            <a:r>
              <a:rPr lang="en-US" baseline="0" dirty="0" smtClean="0"/>
              <a:t> are required to be reported to the state agency by law.</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9</a:t>
            </a:fld>
            <a:endParaRPr lang="en-US"/>
          </a:p>
        </p:txBody>
      </p:sp>
    </p:spTree>
    <p:extLst>
      <p:ext uri="{BB962C8B-B14F-4D97-AF65-F5344CB8AC3E}">
        <p14:creationId xmlns:p14="http://schemas.microsoft.com/office/powerpoint/2010/main" val="225340573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There are three different types of documents under</a:t>
            </a:r>
            <a:r>
              <a:rPr lang="en-US" sz="2800" baseline="0" dirty="0" smtClean="0"/>
              <a:t> the Advanced Directives.</a:t>
            </a:r>
            <a:r>
              <a:rPr lang="en-US" sz="2800" dirty="0" smtClean="0"/>
              <a:t> </a:t>
            </a:r>
            <a:endParaRPr lang="en-US" sz="2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800" baseline="0" dirty="0" smtClean="0"/>
              <a:t>These include the </a:t>
            </a:r>
            <a:r>
              <a:rPr lang="en-US" sz="2800" dirty="0" smtClean="0"/>
              <a:t>Living will, Medical or health care power of attorney,</a:t>
            </a:r>
            <a:r>
              <a:rPr lang="en-US" sz="2800" baseline="0" dirty="0" smtClean="0"/>
              <a:t> and </a:t>
            </a:r>
            <a:r>
              <a:rPr lang="en-US" sz="2800" dirty="0" smtClean="0"/>
              <a:t>Do not resuscitate (DNR) order.</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Living</a:t>
            </a:r>
            <a:r>
              <a:rPr lang="en-US" sz="2800" baseline="0" dirty="0" smtClean="0"/>
              <a:t> will is </a:t>
            </a:r>
            <a:r>
              <a:rPr lang="en-US" sz="2600" dirty="0" smtClean="0"/>
              <a:t>a legal document specifies the types of medical treatments and life-sustaining measures desired.</a:t>
            </a:r>
          </a:p>
          <a:p>
            <a:r>
              <a:rPr lang="en-US" sz="2800" dirty="0" smtClean="0"/>
              <a:t>Medical or health care power of attorney is</a:t>
            </a:r>
            <a:r>
              <a:rPr lang="en-US" sz="2800" baseline="0" dirty="0" smtClean="0"/>
              <a:t> </a:t>
            </a:r>
            <a:r>
              <a:rPr lang="en-US" sz="2600" dirty="0" smtClean="0"/>
              <a:t>a legal document that designates an person or</a:t>
            </a:r>
            <a:r>
              <a:rPr lang="en-US" sz="2600" baseline="0" dirty="0" smtClean="0"/>
              <a:t> proxy </a:t>
            </a:r>
            <a:r>
              <a:rPr lang="en-US" sz="2600" dirty="0" smtClean="0"/>
              <a:t>to make medical decisions.</a:t>
            </a:r>
          </a:p>
          <a:p>
            <a:r>
              <a:rPr lang="en-US" sz="2800" dirty="0" smtClean="0"/>
              <a:t>Do not resuscitate order is </a:t>
            </a:r>
            <a:r>
              <a:rPr lang="en-US" sz="2600" dirty="0" smtClean="0"/>
              <a:t>a request to not have C P R.  However, it does not mean refusal of medical care.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75</a:t>
            </a:fld>
            <a:endParaRPr lang="en-US"/>
          </a:p>
        </p:txBody>
      </p:sp>
    </p:spTree>
    <p:extLst>
      <p:ext uri="{BB962C8B-B14F-4D97-AF65-F5344CB8AC3E}">
        <p14:creationId xmlns:p14="http://schemas.microsoft.com/office/powerpoint/2010/main" val="25745235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Living will describe the types of medical or life-sustaining treatments you would want if you were seriously ill.</a:t>
            </a:r>
          </a:p>
          <a:p>
            <a:r>
              <a:rPr lang="en-US" dirty="0" smtClean="0"/>
              <a:t>For</a:t>
            </a:r>
            <a:r>
              <a:rPr lang="en-US" baseline="0" dirty="0" smtClean="0"/>
              <a:t> example, </a:t>
            </a:r>
            <a:r>
              <a:rPr lang="en-US" baseline="0" dirty="0" err="1" smtClean="0"/>
              <a:t>individauls</a:t>
            </a:r>
            <a:r>
              <a:rPr lang="en-US" baseline="0" dirty="0" smtClean="0"/>
              <a:t> may decide if mechanical ventilation, </a:t>
            </a:r>
            <a:r>
              <a:rPr lang="en-US" dirty="0" smtClean="0"/>
              <a:t>tube feeding or resuscitation would be desirable</a:t>
            </a:r>
            <a:r>
              <a:rPr lang="en-US" baseline="0" dirty="0" smtClean="0"/>
              <a:t> to sustain their life.</a:t>
            </a:r>
            <a:endParaRPr lang="en-US" dirty="0" smtClean="0"/>
          </a:p>
          <a:p>
            <a:r>
              <a:rPr lang="en-US" dirty="0" smtClean="0"/>
              <a:t>In some states, living wills is called health care declarations or health care directives.</a:t>
            </a:r>
          </a:p>
          <a:p>
            <a:r>
              <a:rPr lang="en-US" dirty="0" smtClean="0"/>
              <a:t>A living will </a:t>
            </a:r>
            <a:r>
              <a:rPr lang="en-US" dirty="0" smtClean="0">
                <a:solidFill>
                  <a:srgbClr val="FF0000"/>
                </a:solidFill>
              </a:rPr>
              <a:t>does NOT</a:t>
            </a:r>
            <a:r>
              <a:rPr lang="en-US" dirty="0" smtClean="0"/>
              <a:t> let you select someone to make decisions for you.</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76</a:t>
            </a:fld>
            <a:endParaRPr lang="en-US"/>
          </a:p>
        </p:txBody>
      </p:sp>
    </p:spTree>
    <p:extLst>
      <p:ext uri="{BB962C8B-B14F-4D97-AF65-F5344CB8AC3E}">
        <p14:creationId xmlns:p14="http://schemas.microsoft.com/office/powerpoint/2010/main" val="133814735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Medical or health care power of attorney  is A legal document that designates an person</a:t>
            </a:r>
            <a:r>
              <a:rPr lang="en-US" baseline="0" dirty="0" smtClean="0"/>
              <a:t> </a:t>
            </a:r>
            <a:r>
              <a:rPr lang="en-US" dirty="0" smtClean="0"/>
              <a:t>to make medical decisions for you when  you're unable to do so.</a:t>
            </a:r>
          </a:p>
          <a:p>
            <a:r>
              <a:rPr lang="en-US" dirty="0" smtClean="0"/>
              <a:t>Medical or health care power of attorney is different from a power of attorney</a:t>
            </a:r>
            <a:r>
              <a:rPr lang="en-US" baseline="0" dirty="0" smtClean="0"/>
              <a:t> for managing finance</a:t>
            </a:r>
            <a:r>
              <a:rPr lang="en-US" dirty="0" smtClean="0"/>
              <a:t>.</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77</a:t>
            </a:fld>
            <a:endParaRPr lang="en-US"/>
          </a:p>
        </p:txBody>
      </p:sp>
    </p:spTree>
    <p:extLst>
      <p:ext uri="{BB962C8B-B14F-4D97-AF65-F5344CB8AC3E}">
        <p14:creationId xmlns:p14="http://schemas.microsoft.com/office/powerpoint/2010/main" val="198810796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D N R order is A request to not have cardiopulmonary resuscitation if your heart stops or if you stop breathing. </a:t>
            </a:r>
          </a:p>
          <a:p>
            <a:r>
              <a:rPr lang="en-US" dirty="0" smtClean="0"/>
              <a:t>Advance directives do not have to include a D N R order.</a:t>
            </a:r>
          </a:p>
          <a:p>
            <a:r>
              <a:rPr lang="en-US" dirty="0" smtClean="0"/>
              <a:t>You don't have to have an advance directive to have a D N R order. </a:t>
            </a:r>
          </a:p>
          <a:p>
            <a:r>
              <a:rPr lang="en-US" dirty="0" smtClean="0"/>
              <a:t>The D N R order should be placed in the medical chart.</a:t>
            </a:r>
          </a:p>
          <a:p>
            <a:r>
              <a:rPr lang="en-US" dirty="0" smtClean="0"/>
              <a:t>Home care patient should put their D N R order on the</a:t>
            </a:r>
            <a:r>
              <a:rPr lang="en-US" baseline="0" dirty="0" smtClean="0"/>
              <a:t> fridge door or at a place people can easily identify.</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78</a:t>
            </a:fld>
            <a:endParaRPr lang="en-US"/>
          </a:p>
        </p:txBody>
      </p:sp>
    </p:spTree>
    <p:extLst>
      <p:ext uri="{BB962C8B-B14F-4D97-AF65-F5344CB8AC3E}">
        <p14:creationId xmlns:p14="http://schemas.microsoft.com/office/powerpoint/2010/main" val="125157942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Currently Assisted Suicide or</a:t>
            </a:r>
            <a:r>
              <a:rPr lang="en-US" baseline="0" dirty="0" smtClean="0"/>
              <a:t> </a:t>
            </a:r>
            <a:r>
              <a:rPr lang="en-US" dirty="0" smtClean="0"/>
              <a:t>voluntary euthanasia is legal in Oregon and Washington  only.</a:t>
            </a:r>
          </a:p>
          <a:p>
            <a:r>
              <a:rPr lang="en-US" dirty="0" smtClean="0"/>
              <a:t>Non-voluntary Euthanasia , or mercy killing,</a:t>
            </a:r>
            <a:r>
              <a:rPr lang="en-US" baseline="0" dirty="0" smtClean="0"/>
              <a:t> is  </a:t>
            </a:r>
            <a:r>
              <a:rPr lang="en-US" dirty="0" smtClean="0"/>
              <a:t>Illegal in all countries.</a:t>
            </a:r>
          </a:p>
          <a:p>
            <a:r>
              <a:rPr lang="en-US" dirty="0" smtClean="0"/>
              <a:t>Involuntary euthanasia is in fact, Murder.</a:t>
            </a:r>
          </a:p>
        </p:txBody>
      </p:sp>
      <p:sp>
        <p:nvSpPr>
          <p:cNvPr id="4" name="Slide Number Placeholder 3"/>
          <p:cNvSpPr>
            <a:spLocks noGrp="1"/>
          </p:cNvSpPr>
          <p:nvPr>
            <p:ph type="sldNum" sz="quarter" idx="10"/>
          </p:nvPr>
        </p:nvSpPr>
        <p:spPr/>
        <p:txBody>
          <a:bodyPr/>
          <a:lstStyle/>
          <a:p>
            <a:fld id="{A1B3E766-9B9F-4E86-8581-43FB7E8E5C02}" type="slidenum">
              <a:rPr lang="en-US" smtClean="0"/>
              <a:t>79</a:t>
            </a:fld>
            <a:endParaRPr lang="en-US"/>
          </a:p>
        </p:txBody>
      </p:sp>
    </p:spTree>
    <p:extLst>
      <p:ext uri="{BB962C8B-B14F-4D97-AF65-F5344CB8AC3E}">
        <p14:creationId xmlns:p14="http://schemas.microsoft.com/office/powerpoint/2010/main" val="265454021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Palliative care is specialized medical care for</a:t>
            </a:r>
            <a:r>
              <a:rPr lang="en-US" baseline="0" dirty="0" smtClean="0"/>
              <a:t> </a:t>
            </a:r>
            <a:r>
              <a:rPr lang="en-US" dirty="0" smtClean="0"/>
              <a:t>people with serious illnesses.</a:t>
            </a:r>
          </a:p>
          <a:p>
            <a:r>
              <a:rPr lang="en-US" dirty="0" smtClean="0"/>
              <a:t>It focuses on relieve</a:t>
            </a:r>
            <a:r>
              <a:rPr lang="en-US" baseline="0" dirty="0" smtClean="0"/>
              <a:t> symptoms </a:t>
            </a:r>
            <a:r>
              <a:rPr lang="en-US" dirty="0" smtClean="0"/>
              <a:t>,  such as pain, shortness of breath, fatigue, constipation, nausea, loss of appetite, difficulty sleeping and depression,</a:t>
            </a:r>
            <a:r>
              <a:rPr lang="en-US" baseline="0" dirty="0" smtClean="0"/>
              <a:t> and improve quality of life.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a:t>
            </a:r>
            <a:r>
              <a:rPr lang="en-US" baseline="0" dirty="0" smtClean="0"/>
              <a:t> may be p</a:t>
            </a:r>
            <a:r>
              <a:rPr lang="en-US" dirty="0" smtClean="0"/>
              <a:t>rovided at home or at hospice.</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80</a:t>
            </a:fld>
            <a:endParaRPr lang="en-US"/>
          </a:p>
        </p:txBody>
      </p:sp>
    </p:spTree>
    <p:extLst>
      <p:ext uri="{BB962C8B-B14F-4D97-AF65-F5344CB8AC3E}">
        <p14:creationId xmlns:p14="http://schemas.microsoft.com/office/powerpoint/2010/main" val="214148311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81</a:t>
            </a:fld>
            <a:endParaRPr lang="en-US"/>
          </a:p>
        </p:txBody>
      </p:sp>
    </p:spTree>
    <p:extLst>
      <p:ext uri="{BB962C8B-B14F-4D97-AF65-F5344CB8AC3E}">
        <p14:creationId xmlns:p14="http://schemas.microsoft.com/office/powerpoint/2010/main" val="95619874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Medical restraints can be Physical, chemical, or environmental.</a:t>
            </a:r>
          </a:p>
          <a:p>
            <a:pPr lvl="1"/>
            <a:r>
              <a:rPr lang="en-US" dirty="0" smtClean="0"/>
              <a:t>Examples</a:t>
            </a:r>
            <a:r>
              <a:rPr lang="en-US" baseline="0" dirty="0" smtClean="0"/>
              <a:t> of physical restraints may include using </a:t>
            </a:r>
            <a:r>
              <a:rPr lang="en-US" dirty="0" smtClean="0"/>
              <a:t>Belts, bands,</a:t>
            </a:r>
            <a:r>
              <a:rPr lang="en-US" baseline="0" dirty="0" smtClean="0"/>
              <a:t> </a:t>
            </a:r>
            <a:r>
              <a:rPr lang="en-US" dirty="0" smtClean="0"/>
              <a:t>Vests, Lapboards, Side rails of the bed,</a:t>
            </a:r>
            <a:r>
              <a:rPr lang="en-US" baseline="0" dirty="0" smtClean="0"/>
              <a:t> or </a:t>
            </a:r>
            <a:r>
              <a:rPr lang="en-US" dirty="0" smtClean="0"/>
              <a:t>Sheets.	</a:t>
            </a:r>
          </a:p>
          <a:p>
            <a:r>
              <a:rPr lang="en-US" dirty="0" smtClean="0"/>
              <a:t>Chemical restraints</a:t>
            </a:r>
            <a:r>
              <a:rPr lang="en-US" baseline="0" dirty="0" smtClean="0"/>
              <a:t> involve the use of </a:t>
            </a:r>
            <a:r>
              <a:rPr lang="en-US" dirty="0" smtClean="0"/>
              <a:t>Medications.</a:t>
            </a:r>
          </a:p>
          <a:p>
            <a:r>
              <a:rPr lang="en-US" dirty="0" smtClean="0"/>
              <a:t>One</a:t>
            </a:r>
            <a:r>
              <a:rPr lang="en-US" baseline="0" dirty="0" smtClean="0"/>
              <a:t> </a:t>
            </a:r>
            <a:r>
              <a:rPr lang="en-US" dirty="0" smtClean="0"/>
              <a:t>Environmental restraint is</a:t>
            </a:r>
            <a:r>
              <a:rPr lang="en-US" baseline="0" dirty="0" smtClean="0"/>
              <a:t> bedside or chair </a:t>
            </a:r>
            <a:r>
              <a:rPr lang="en-US" dirty="0" smtClean="0"/>
              <a:t>alarms</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82</a:t>
            </a:fld>
            <a:endParaRPr lang="en-US"/>
          </a:p>
        </p:txBody>
      </p:sp>
    </p:spTree>
    <p:extLst>
      <p:ext uri="{BB962C8B-B14F-4D97-AF65-F5344CB8AC3E}">
        <p14:creationId xmlns:p14="http://schemas.microsoft.com/office/powerpoint/2010/main" val="180862921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rationale for using restrains</a:t>
            </a:r>
            <a:r>
              <a:rPr lang="en-US" baseline="0" dirty="0" smtClean="0"/>
              <a:t> is to </a:t>
            </a:r>
            <a:r>
              <a:rPr lang="en-US" dirty="0" smtClean="0"/>
              <a:t>Keep patients from pulling medical equipment, moving during a procedure, falling out of bed</a:t>
            </a:r>
            <a:r>
              <a:rPr lang="en-US" baseline="0" dirty="0" smtClean="0"/>
              <a:t>, or sliding off chair.</a:t>
            </a:r>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83</a:t>
            </a:fld>
            <a:endParaRPr lang="en-US"/>
          </a:p>
        </p:txBody>
      </p:sp>
    </p:spTree>
    <p:extLst>
      <p:ext uri="{BB962C8B-B14F-4D97-AF65-F5344CB8AC3E}">
        <p14:creationId xmlns:p14="http://schemas.microsoft.com/office/powerpoint/2010/main" val="315209405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risks associated</a:t>
            </a:r>
            <a:r>
              <a:rPr lang="en-US" baseline="0" dirty="0" smtClean="0"/>
              <a:t> with the use of restraints.</a:t>
            </a:r>
          </a:p>
          <a:p>
            <a:r>
              <a:rPr lang="en-US" dirty="0" smtClean="0"/>
              <a:t>Although restraints may elimination problems,</a:t>
            </a:r>
            <a:r>
              <a:rPr lang="en-US" baseline="0" dirty="0" smtClean="0"/>
              <a:t> they can cause </a:t>
            </a:r>
            <a:r>
              <a:rPr lang="en-US" dirty="0" smtClean="0"/>
              <a:t>Injury</a:t>
            </a:r>
            <a:r>
              <a:rPr lang="en-US" baseline="0" dirty="0" smtClean="0"/>
              <a:t>.</a:t>
            </a:r>
          </a:p>
          <a:p>
            <a:r>
              <a:rPr lang="en-US" baseline="0" dirty="0" smtClean="0"/>
              <a:t>For example, injury from patients </a:t>
            </a:r>
            <a:r>
              <a:rPr lang="en-US" dirty="0" smtClean="0"/>
              <a:t>Pulling against restraints,</a:t>
            </a:r>
            <a:r>
              <a:rPr lang="en-US" baseline="0" dirty="0" smtClean="0"/>
              <a:t> or the restraints wrap around the patients.</a:t>
            </a:r>
            <a:endParaRPr lang="en-US" dirty="0" smtClean="0"/>
          </a:p>
          <a:p>
            <a:r>
              <a:rPr lang="en-US" dirty="0" smtClean="0"/>
              <a:t>Restraints reduce</a:t>
            </a:r>
            <a:r>
              <a:rPr lang="en-US" baseline="0" dirty="0" smtClean="0"/>
              <a:t> patient’s mobility, and subsequently cause </a:t>
            </a:r>
            <a:r>
              <a:rPr lang="en-US" dirty="0" smtClean="0"/>
              <a:t>Pulmonary, Skin problems, D V T, and Weakness.</a:t>
            </a:r>
          </a:p>
          <a:p>
            <a:r>
              <a:rPr lang="en-US" dirty="0" smtClean="0"/>
              <a:t>Depression and Death are not unheard of with using the restraints.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84</a:t>
            </a:fld>
            <a:endParaRPr lang="en-US"/>
          </a:p>
        </p:txBody>
      </p:sp>
    </p:spTree>
    <p:extLst>
      <p:ext uri="{BB962C8B-B14F-4D97-AF65-F5344CB8AC3E}">
        <p14:creationId xmlns:p14="http://schemas.microsoft.com/office/powerpoint/2010/main" val="252488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Michigan state</a:t>
            </a:r>
            <a:r>
              <a:rPr lang="en-US" baseline="0" dirty="0" smtClean="0"/>
              <a:t> laws defined </a:t>
            </a:r>
            <a:r>
              <a:rPr lang="en-US" dirty="0" smtClean="0"/>
              <a:t>Abuse as harm or threatened harm to an adult's health or welfare caused by another person. Abuse includes, but is not limited to, non-accidental physical or mental injury, sexual abuse, or maltreatment.</a:t>
            </a:r>
          </a:p>
          <a:p>
            <a:r>
              <a:rPr lang="en-US" dirty="0" smtClean="0"/>
              <a:t>Adult in need of protective services or adult means a vulnerable person not less than 18 years of age who is suspected of being or believed to be abused, neglected, or exploited.</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10</a:t>
            </a:fld>
            <a:endParaRPr lang="en-US"/>
          </a:p>
        </p:txBody>
      </p:sp>
    </p:spTree>
    <p:extLst>
      <p:ext uri="{BB962C8B-B14F-4D97-AF65-F5344CB8AC3E}">
        <p14:creationId xmlns:p14="http://schemas.microsoft.com/office/powerpoint/2010/main" val="269961851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types of restraints</a:t>
            </a:r>
            <a:r>
              <a:rPr lang="en-US" baseline="0" dirty="0" smtClean="0"/>
              <a:t> include:</a:t>
            </a:r>
          </a:p>
          <a:p>
            <a:r>
              <a:rPr lang="en-US" dirty="0" smtClean="0"/>
              <a:t>Wrist or Ankle Strap.</a:t>
            </a:r>
          </a:p>
          <a:p>
            <a:r>
              <a:rPr lang="en-US" dirty="0" smtClean="0"/>
              <a:t>Protective Mitt.</a:t>
            </a:r>
          </a:p>
          <a:p>
            <a:r>
              <a:rPr lang="en-US" dirty="0" smtClean="0"/>
              <a:t>Posey Vest</a:t>
            </a:r>
            <a:r>
              <a:rPr lang="en-US" baseline="0" dirty="0" smtClean="0"/>
              <a:t> restraints a patient to a wheelchair or the bed.</a:t>
            </a:r>
            <a:endParaRPr lang="en-US" dirty="0" smtClean="0"/>
          </a:p>
          <a:p>
            <a:r>
              <a:rPr lang="en-US" dirty="0" smtClean="0"/>
              <a:t>Waist Restraint.</a:t>
            </a:r>
          </a:p>
          <a:p>
            <a:r>
              <a:rPr lang="en-US" dirty="0" smtClean="0"/>
              <a:t>Sedatives.</a:t>
            </a:r>
          </a:p>
          <a:p>
            <a:r>
              <a:rPr lang="en-US" dirty="0" smtClean="0"/>
              <a:t>Bed or chair alarms.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85</a:t>
            </a:fld>
            <a:endParaRPr lang="en-US"/>
          </a:p>
        </p:txBody>
      </p:sp>
    </p:spTree>
    <p:extLst>
      <p:ext uri="{BB962C8B-B14F-4D97-AF65-F5344CB8AC3E}">
        <p14:creationId xmlns:p14="http://schemas.microsoft.com/office/powerpoint/2010/main" val="337025416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300"/>
              </a:spcAft>
            </a:pPr>
            <a:r>
              <a:rPr lang="en-US" dirty="0" smtClean="0"/>
              <a:t>The use of restraints requires a physician order.</a:t>
            </a:r>
          </a:p>
          <a:p>
            <a:pPr>
              <a:spcAft>
                <a:spcPts val="300"/>
              </a:spcAft>
            </a:pPr>
            <a:r>
              <a:rPr lang="en-US" dirty="0" smtClean="0"/>
              <a:t>A New order is required every 24 hours.</a:t>
            </a:r>
          </a:p>
          <a:p>
            <a:pPr>
              <a:spcAft>
                <a:spcPts val="300"/>
              </a:spcAft>
            </a:pPr>
            <a:r>
              <a:rPr lang="en-US" dirty="0" smtClean="0"/>
              <a:t>The</a:t>
            </a:r>
            <a:r>
              <a:rPr lang="en-US" baseline="0" dirty="0" smtClean="0"/>
              <a:t> order </a:t>
            </a:r>
            <a:r>
              <a:rPr lang="en-US" dirty="0" smtClean="0"/>
              <a:t>Needs to be very specific,</a:t>
            </a:r>
            <a:r>
              <a:rPr lang="en-US" baseline="0" dirty="0" smtClean="0"/>
              <a:t> states the </a:t>
            </a:r>
            <a:r>
              <a:rPr lang="en-US" dirty="0" smtClean="0"/>
              <a:t>Medical need.</a:t>
            </a:r>
          </a:p>
          <a:p>
            <a:pPr>
              <a:spcAft>
                <a:spcPts val="300"/>
              </a:spcAft>
            </a:pPr>
            <a:r>
              <a:rPr lang="en-US" dirty="0" smtClean="0"/>
              <a:t>Patient may refuse the order.</a:t>
            </a:r>
          </a:p>
          <a:p>
            <a:pPr>
              <a:spcAft>
                <a:spcPts val="300"/>
              </a:spcAft>
            </a:pPr>
            <a:r>
              <a:rPr lang="en-US" dirty="0" smtClean="0"/>
              <a:t>The patient must be offered mobility, bathroom, water every 2 hours.</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87</a:t>
            </a:fld>
            <a:endParaRPr lang="en-US"/>
          </a:p>
        </p:txBody>
      </p:sp>
    </p:spTree>
    <p:extLst>
      <p:ext uri="{BB962C8B-B14F-4D97-AF65-F5344CB8AC3E}">
        <p14:creationId xmlns:p14="http://schemas.microsoft.com/office/powerpoint/2010/main" val="362353723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use of restraints</a:t>
            </a:r>
            <a:r>
              <a:rPr lang="en-US" baseline="0" dirty="0" smtClean="0"/>
              <a:t> should be </a:t>
            </a:r>
            <a:r>
              <a:rPr lang="en-US" dirty="0" smtClean="0"/>
              <a:t>Discussed with family.</a:t>
            </a:r>
          </a:p>
          <a:p>
            <a:r>
              <a:rPr lang="en-US" dirty="0" smtClean="0"/>
              <a:t>It may be taken Off while family are present.</a:t>
            </a:r>
          </a:p>
          <a:p>
            <a:r>
              <a:rPr lang="en-US" dirty="0" smtClean="0"/>
              <a:t>It May require informed consent of guardian.</a:t>
            </a:r>
          </a:p>
          <a:p>
            <a:r>
              <a:rPr lang="en-US" dirty="0" smtClean="0"/>
              <a:t>Restraints should Never to be used as a form of discipline.</a:t>
            </a:r>
          </a:p>
          <a:p>
            <a:r>
              <a:rPr lang="en-US" dirty="0" smtClean="0"/>
              <a:t>Patient must be able to remove at will.</a:t>
            </a:r>
          </a:p>
          <a:p>
            <a:r>
              <a:rPr lang="en-US" dirty="0" smtClean="0"/>
              <a:t>Resident may refuse the restraint.</a:t>
            </a:r>
          </a:p>
          <a:p>
            <a:r>
              <a:rPr lang="en-US" dirty="0" smtClean="0"/>
              <a:t>No controlled study has indicated restraints reduce falls or fall preventable injuries. </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88</a:t>
            </a:fld>
            <a:endParaRPr lang="en-US"/>
          </a:p>
        </p:txBody>
      </p:sp>
    </p:spTree>
    <p:extLst>
      <p:ext uri="{BB962C8B-B14F-4D97-AF65-F5344CB8AC3E}">
        <p14:creationId xmlns:p14="http://schemas.microsoft.com/office/powerpoint/2010/main" val="1126367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By Michigan state law, Neglect means harm to an adult's health or welfare caused by the inability of the adult to respond to a harmful situation or by the conduct of a person who assumes  responsibility for a significant aspect of the adult's health or welfare.  The failure to provide adequate food, clothing, shelter, or medical care.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person shall not be considered to be abused, neglected, or in need of emergency or protective services for the sole reason that the person is receiving or relying upon treatment by spiritual means through prayer alone in accordance with the tenets and practices of a recognized church or religious denomination, and this act shall not require any medical care or treatment in contravention of the stated or implied objection of that person.</a:t>
            </a:r>
          </a:p>
          <a:p>
            <a:endParaRPr lang="en-US" dirty="0"/>
          </a:p>
        </p:txBody>
      </p:sp>
      <p:sp>
        <p:nvSpPr>
          <p:cNvPr id="4" name="Slide Number Placeholder 3"/>
          <p:cNvSpPr>
            <a:spLocks noGrp="1"/>
          </p:cNvSpPr>
          <p:nvPr>
            <p:ph type="sldNum" sz="quarter" idx="10"/>
          </p:nvPr>
        </p:nvSpPr>
        <p:spPr/>
        <p:txBody>
          <a:bodyPr/>
          <a:lstStyle/>
          <a:p>
            <a:fld id="{A1B3E766-9B9F-4E86-8581-43FB7E8E5C02}" type="slidenum">
              <a:rPr lang="en-US" smtClean="0"/>
              <a:t>11</a:t>
            </a:fld>
            <a:endParaRPr lang="en-US"/>
          </a:p>
        </p:txBody>
      </p:sp>
    </p:spTree>
    <p:extLst>
      <p:ext uri="{BB962C8B-B14F-4D97-AF65-F5344CB8AC3E}">
        <p14:creationId xmlns:p14="http://schemas.microsoft.com/office/powerpoint/2010/main" val="2617758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4.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6000" b="0" i="0" u="none" strike="noStrike" cap="none" baseline="0">
                <a:solidFill>
                  <a:srgbClr val="0070C0"/>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36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solidFill>
              <a:srgbClr val="00B0F0"/>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rgbClr val="00B0F0"/>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p:nvPr>
        </p:nvSpPr>
        <p:spPr>
          <a:xfrm>
            <a:off x="457200" y="751679"/>
            <a:ext cx="8229600" cy="4012499"/>
          </a:xfrm>
          <a:prstGeom prst="rect">
            <a:avLst/>
          </a:prstGeom>
          <a:noFill/>
          <a:ln>
            <a:noFill/>
          </a:ln>
        </p:spPr>
        <p:txBody>
          <a:bodyPr lIns="91425" tIns="91425" rIns="91425" bIns="91425" anchor="t" anchorCtr="0"/>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cxnSp>
        <p:nvCxnSpPr>
          <p:cNvPr id="11" name="Shape 11"/>
          <p:cNvCxnSpPr/>
          <p:nvPr/>
        </p:nvCxnSpPr>
        <p:spPr>
          <a:xfrm>
            <a:off x="457200" y="548639"/>
            <a:ext cx="8229600" cy="0"/>
          </a:xfrm>
          <a:prstGeom prst="straightConnector1">
            <a:avLst/>
          </a:prstGeom>
          <a:noFill/>
          <a:ln w="57150" cap="flat">
            <a:solidFill>
              <a:schemeClr val="accent1"/>
            </a:soli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solidFill>
              <a:schemeClr val="accent1"/>
            </a:solidFill>
            <a:prstDash val="solid"/>
            <a:round/>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cxnSp>
        <p:nvCxnSpPr>
          <p:cNvPr id="24" name="Shape 24"/>
          <p:cNvCxnSpPr/>
          <p:nvPr/>
        </p:nvCxnSpPr>
        <p:spPr>
          <a:xfrm>
            <a:off x="457200" y="1524000"/>
            <a:ext cx="8229600" cy="0"/>
          </a:xfrm>
          <a:prstGeom prst="straightConnector1">
            <a:avLst/>
          </a:prstGeom>
          <a:noFill/>
          <a:ln w="50800" cap="flat">
            <a:solidFill>
              <a:schemeClr val="accent1"/>
            </a:solidFill>
            <a:prstDash val="solid"/>
            <a:round/>
            <a:headEnd type="none" w="sm" len="sm"/>
            <a:tailEnd type="none" w="sm" len="sm"/>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3"/>
        <p:cNvGrpSpPr/>
        <p:nvPr/>
      </p:nvGrpSpPr>
      <p:grpSpPr>
        <a:xfrm>
          <a:off x="0" y="0"/>
          <a:ext cx="0" cy="0"/>
          <a:chOff x="0" y="0"/>
          <a:chExt cx="0" cy="0"/>
        </a:xfrm>
      </p:grpSpPr>
      <p:sp>
        <p:nvSpPr>
          <p:cNvPr id="14" name="Shape 1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231775" indent="-3175"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5" name="Shape 15"/>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rtl="0">
              <a:buSzPct val="100000"/>
              <a:buFont typeface="Arial" pitchFamily="34" charset="0"/>
              <a:buChar char="•"/>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16" name="Shape 16"/>
          <p:cNvCxnSpPr/>
          <p:nvPr/>
        </p:nvCxnSpPr>
        <p:spPr>
          <a:xfrm>
            <a:off x="457200" y="1524000"/>
            <a:ext cx="8229600" cy="0"/>
          </a:xfrm>
          <a:prstGeom prst="straightConnector1">
            <a:avLst/>
          </a:prstGeom>
          <a:noFill/>
          <a:ln w="50800" cap="flat">
            <a:gradFill>
              <a:gsLst>
                <a:gs pos="0">
                  <a:schemeClr val="bg1"/>
                </a:gs>
                <a:gs pos="44000">
                  <a:srgbClr val="21D6E0"/>
                </a:gs>
                <a:gs pos="60000">
                  <a:srgbClr val="0087E6"/>
                </a:gs>
                <a:gs pos="87000">
                  <a:srgbClr val="005CBF"/>
                </a:gs>
              </a:gsLst>
              <a:lin ang="5400000" scaled="0"/>
            </a:gradFill>
            <a:prstDash val="solid"/>
            <a:round/>
            <a:headEnd type="none" w="sm" len="sm"/>
            <a:tailEnd type="none" w="sm" len="sm"/>
          </a:ln>
          <a:effectLst>
            <a:outerShdw blurRad="50800" dist="50800" dir="5400000" algn="ctr" rotWithShape="0">
              <a:schemeClr val="bg1"/>
            </a:outerShdw>
          </a:effectLst>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6C00C06-CBC9-40F4-AEE9-A92AC031EEFC}" type="datetimeFigureOut">
              <a:rPr lang="en-US" smtClean="0"/>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16AC33CC-14C4-47E6-A608-DEA48F720FFF}" type="slidenum">
              <a:rPr lang="en-US" smtClean="0"/>
              <a:t>‹#›</a:t>
            </a:fld>
            <a:endParaRPr lang="en-US"/>
          </a:p>
        </p:txBody>
      </p:sp>
    </p:spTree>
    <p:extLst>
      <p:ext uri="{BB962C8B-B14F-4D97-AF65-F5344CB8AC3E}">
        <p14:creationId xmlns:p14="http://schemas.microsoft.com/office/powerpoint/2010/main" val="3914918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0"/>
              </a:spcAft>
              <a:buSzPct val="100000"/>
              <a:buFont typeface="Arial" pitchFamily="34" charset="0"/>
              <a:buChar char="•"/>
              <a:defRPr/>
            </a:lvl1pPr>
            <a:lvl2pPr marL="742950" indent="-285750">
              <a:spcBef>
                <a:spcPts val="600"/>
              </a:spcBef>
              <a:spcAft>
                <a:spcPts val="0"/>
              </a:spcAft>
              <a:buFont typeface="Calibri" pitchFamily="34" charset="0"/>
              <a:buChar char="―"/>
              <a:defRPr/>
            </a:lvl2pPr>
            <a:lvl3pPr marL="1143000" indent="-228600">
              <a:spcBef>
                <a:spcPts val="600"/>
              </a:spcBef>
              <a:spcAft>
                <a:spcPts val="0"/>
              </a:spcAft>
              <a:buFont typeface="Courier New" pitchFamily="49" charset="0"/>
              <a:buChar char="o"/>
              <a:defRPr/>
            </a:lvl3pPr>
            <a:lvl4pPr marL="1600200" indent="-228600">
              <a:spcBef>
                <a:spcPts val="600"/>
              </a:spcBef>
              <a:spcAft>
                <a:spcPts val="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solidFill>
              <a:srgbClr val="DA0002"/>
            </a:solidFill>
            <a:prstDash val="solid"/>
            <a:round/>
            <a:headEnd type="none" w="sm" len="sm"/>
            <a:tailEnd type="none" w="sm" len="sm"/>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AE20C53-D44D-4AD7-BFC4-6C6F3617EB32}"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157C40F8-0D7E-4866-A7BB-38DABA631B44}"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fld id="{E496C43C-8383-441B-AD9D-E076E4F514C7}" type="slidenum">
              <a:rPr lang="en-US" smtClean="0"/>
              <a:pPr/>
              <a:t>‹#›</a:t>
            </a:fld>
            <a:endParaRPr lang="en-US"/>
          </a:p>
        </p:txBody>
      </p:sp>
    </p:spTree>
    <p:extLst>
      <p:ext uri="{BB962C8B-B14F-4D97-AF65-F5344CB8AC3E}">
        <p14:creationId xmlns:p14="http://schemas.microsoft.com/office/powerpoint/2010/main" val="29003081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8329C9F2-6190-4CF3-85F8-0DC6912F3A0D}"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DFC0C560-A602-49E1-83AE-5FCEA211F142}"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0">
                  <a:schemeClr val="bg1">
                    <a:lumMod val="95000"/>
                  </a:schemeClr>
                </a:gs>
                <a:gs pos="25000">
                  <a:srgbClr val="21D6E0"/>
                </a:gs>
                <a:gs pos="75000">
                  <a:srgbClr val="0087E6"/>
                </a:gs>
                <a:gs pos="100000">
                  <a:srgbClr val="005CBF"/>
                </a:gs>
              </a:gsLst>
              <a:lin ang="5400000" scaled="0"/>
            </a:gradFill>
            <a:prstDash val="solid"/>
            <a:round/>
            <a:headEnd type="none" w="sm" len="sm"/>
            <a:tailEnd type="none" w="sm" len="sm"/>
          </a:ln>
        </p:spPr>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6/21/2013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5"/>
        <p:cNvGrpSpPr/>
        <p:nvPr/>
      </p:nvGrpSpPr>
      <p:grpSpPr>
        <a:xfrm>
          <a:off x="0" y="0"/>
          <a:ext cx="0" cy="0"/>
          <a:chOff x="0" y="0"/>
          <a:chExt cx="0" cy="0"/>
        </a:xfrm>
      </p:grpSpPr>
      <p:sp>
        <p:nvSpPr>
          <p:cNvPr id="26" name="Shape 26"/>
          <p:cNvSpPr>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cxnSp>
        <p:nvCxnSpPr>
          <p:cNvPr id="27" name="Shape 27"/>
          <p:cNvCxnSpPr/>
          <p:nvPr/>
        </p:nvCxnSpPr>
        <p:spPr>
          <a:xfrm>
            <a:off x="457200" y="5757014"/>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8460395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7779131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4246044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160185452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7009651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buSzPct val="100000"/>
              <a:buFontTx/>
              <a:buBlip>
                <a:blip r:embed="rId2"/>
              </a:buBlip>
              <a:defRPr/>
            </a:lvl1pPr>
            <a:lvl2pPr marL="742950" indent="-285750">
              <a:buFont typeface="Wingdings" pitchFamily="2" charset="2"/>
              <a:buChar char="§"/>
              <a:defRPr/>
            </a:lvl2pPr>
            <a:lvl3pPr marL="1143000" indent="-228600">
              <a:buFont typeface="Calibri" pitchFamily="34" charset="0"/>
              <a:buChar char="‒"/>
              <a:defRPr/>
            </a:lvl3pPr>
            <a:lvl4pPr marL="1600200" indent="-228600">
              <a:buSzPct val="100000"/>
              <a:buFont typeface="Courier New" pitchFamily="49" charset="0"/>
              <a:buChar char="o"/>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73573263"/>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sp>
        <p:nvSpPr>
          <p:cNvPr id="18" name="Shape 18"/>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rtl="0">
              <a:defRPr b="0">
                <a:solidFill>
                  <a:srgbClr val="0070C0"/>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dirty="0"/>
          </a:p>
        </p:txBody>
      </p:sp>
      <p:sp>
        <p:nvSpPr>
          <p:cNvPr id="19" name="Shape 19"/>
          <p:cNvSpPr>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buSzPct val="10000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21" name="Shape 21"/>
          <p:cNvCxnSpPr/>
          <p:nvPr/>
        </p:nvCxnSpPr>
        <p:spPr>
          <a:xfrm>
            <a:off x="457200" y="1524000"/>
            <a:ext cx="8229600" cy="0"/>
          </a:xfrm>
          <a:prstGeom prst="straightConnector1">
            <a:avLst/>
          </a:prstGeom>
          <a:noFill/>
          <a:ln w="50800" cap="flat">
            <a:gradFill>
              <a:gsLst>
                <a:gs pos="19000">
                  <a:schemeClr val="accent4">
                    <a:lumMod val="60000"/>
                    <a:lumOff val="40000"/>
                  </a:schemeClr>
                </a:gs>
                <a:gs pos="33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sp>
        <p:nvSpPr>
          <p:cNvPr id="23" name="Shape 23"/>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0" rtl="0">
              <a:defRPr b="0">
                <a:solidFill>
                  <a:srgbClr val="0070C0"/>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dirty="0"/>
          </a:p>
        </p:txBody>
      </p:sp>
      <p:cxnSp>
        <p:nvCxnSpPr>
          <p:cNvPr id="24" name="Shape 24"/>
          <p:cNvCxnSpPr/>
          <p:nvPr/>
        </p:nvCxnSpPr>
        <p:spPr>
          <a:xfrm>
            <a:off x="457200" y="1524000"/>
            <a:ext cx="8229600" cy="0"/>
          </a:xfrm>
          <a:prstGeom prst="straightConnector1">
            <a:avLst/>
          </a:prstGeom>
          <a:noFill/>
          <a:ln w="50800" cap="flat">
            <a:gradFill>
              <a:gsLst>
                <a:gs pos="14000">
                  <a:schemeClr val="accent4">
                    <a:lumMod val="60000"/>
                    <a:lumOff val="40000"/>
                  </a:schemeClr>
                </a:gs>
                <a:gs pos="34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9" name="Shape 29"/>
          <p:cNvCxnSpPr/>
          <p:nvPr/>
        </p:nvCxnSpPr>
        <p:spPr>
          <a:xfrm>
            <a:off x="457200" y="150852"/>
            <a:ext cx="8229600" cy="0"/>
          </a:xfrm>
          <a:prstGeom prst="straightConnector1">
            <a:avLst/>
          </a:prstGeom>
          <a:noFill/>
          <a:ln w="50800" cap="flat">
            <a:solidFill>
              <a:schemeClr val="lt2"/>
            </a:solidFill>
            <a:prstDash val="solid"/>
            <a:round/>
            <a:headEnd type="none" w="sm" len="sm"/>
            <a:tailEnd type="none" w="sm" len="sm"/>
          </a:ln>
        </p:spPr>
      </p:cxnSp>
    </p:spTree>
  </p:cSld>
  <p:clrMapOvr>
    <a:masterClrMapping/>
  </p:clrMapOvr>
  <p:timing>
    <p:tnLst>
      <p:par>
        <p:cTn id="1" dur="indefinite" restart="never" nodeType="tmRoot"/>
      </p:par>
    </p:tnLst>
  </p:timing>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649CB3D3-9DE5-499C-9627-066E23A6F85F}" type="datetimeFigureOut">
              <a:rPr lang="en-US"/>
              <a:pPr>
                <a:defRPr/>
              </a:pPr>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pPr>
              <a:defRPr/>
            </a:pPr>
            <a:fld id="{DCC22854-7F34-4ADE-81CE-4E2500177590}" type="slidenum">
              <a:rPr lang="en-US"/>
              <a:pPr>
                <a:defRPr/>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6C00C06-CBC9-40F4-AEE9-A92AC031EEFC}" type="datetimeFigureOut">
              <a:rPr lang="en-US" smtClean="0"/>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16AC33CC-14C4-47E6-A608-DEA48F720FFF}" type="slidenum">
              <a:rPr lang="en-US" smtClean="0"/>
              <a:t>‹#›</a:t>
            </a:fld>
            <a:endParaRPr lang="en-US"/>
          </a:p>
        </p:txBody>
      </p:sp>
    </p:spTree>
    <p:extLst>
      <p:ext uri="{BB962C8B-B14F-4D97-AF65-F5344CB8AC3E}">
        <p14:creationId xmlns:p14="http://schemas.microsoft.com/office/powerpoint/2010/main" val="391491858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342900" indent="-342900">
              <a:spcBef>
                <a:spcPts val="600"/>
              </a:spcBef>
              <a:spcAft>
                <a:spcPts val="600"/>
              </a:spcAft>
              <a:buSzPct val="100000"/>
              <a:buFont typeface="Arial" pitchFamily="34" charset="0"/>
              <a:buChar char="•"/>
              <a:defRPr/>
            </a:lvl1pPr>
            <a:lvl2pPr marL="742950" indent="-285750">
              <a:spcBef>
                <a:spcPts val="600"/>
              </a:spcBef>
              <a:spcAft>
                <a:spcPts val="600"/>
              </a:spcAft>
              <a:buFont typeface="Calibri" pitchFamily="34" charset="0"/>
              <a:buChar char="―"/>
              <a:defRPr/>
            </a:lvl2pPr>
            <a:lvl3pPr marL="1143000" indent="-228600">
              <a:spcBef>
                <a:spcPts val="600"/>
              </a:spcBef>
              <a:spcAft>
                <a:spcPts val="600"/>
              </a:spcAft>
              <a:buFont typeface="Courier New" pitchFamily="49" charset="0"/>
              <a:buChar char="o"/>
              <a:defRPr/>
            </a:lvl3pPr>
            <a:lvl4pPr marL="1600200" indent="-228600">
              <a:spcBef>
                <a:spcPts val="600"/>
              </a:spcBef>
              <a:spcAft>
                <a:spcPts val="600"/>
              </a:spcAft>
              <a:buSzPct val="100000"/>
              <a:buFont typeface="Wingdings" pitchFamily="2" charset="2"/>
              <a:buChar char="§"/>
              <a:defRPr/>
            </a:lvl4pPr>
            <a:lvl5pPr marL="2171700" indent="-342900">
              <a:buFont typeface="+mj-lt"/>
              <a:buAutoNum type="arabi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1009459760"/>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AE20C53-D44D-4AD7-BFC4-6C6F3617EB32}" type="slidenum">
              <a:rPr lang="en-US" smtClean="0"/>
              <a:pPr/>
              <a:t>‹#›</a:t>
            </a:fld>
            <a:endParaRPr lang="en-US"/>
          </a:p>
        </p:txBody>
      </p:sp>
      <p:cxnSp>
        <p:nvCxnSpPr>
          <p:cNvPr id="8" name="Shape 21"/>
          <p:cNvCxnSpPr/>
          <p:nvPr/>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a:spLocks noGrp="1"/>
          </p:cNvSpPr>
          <p:nvPr>
            <p:ph type="ctrTitle" hasCustomPrompt="1"/>
          </p:nvPr>
        </p:nvSpPr>
        <p:spPr>
          <a:xfrm>
            <a:off x="457200" y="751679"/>
            <a:ext cx="8229600" cy="4012499"/>
          </a:xfrm>
          <a:prstGeom prst="rect">
            <a:avLst/>
          </a:prstGeom>
          <a:noFill/>
          <a:ln>
            <a:noFill/>
          </a:ln>
        </p:spPr>
        <p:txBody>
          <a:bodyPr lIns="91425" tIns="91425" rIns="91425" bIns="91425" anchor="t" anchorCtr="0"/>
          <a:lstStyle>
            <a:lvl1pPr marL="0" indent="457200" algn="ctr" rtl="0">
              <a:spcBef>
                <a:spcPts val="0"/>
              </a:spcBef>
              <a:buClr>
                <a:schemeClr val="accent1"/>
              </a:buClr>
              <a:buSzPct val="100000"/>
              <a:buFont typeface="Arial"/>
              <a:buNone/>
              <a:defRPr sz="5400" b="0" i="0" u="none" strike="noStrike" cap="none" baseline="0">
                <a:solidFill>
                  <a:schemeClr val="tx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dirty="0" smtClean="0"/>
              <a:t/>
            </a:r>
            <a:br>
              <a:rPr lang="en-US" dirty="0" smtClean="0"/>
            </a:br>
            <a:r>
              <a:rPr lang="en-US" dirty="0" smtClean="0"/>
              <a:t>Click to edit Master title style</a:t>
            </a:r>
            <a:endParaRPr dirty="0"/>
          </a:p>
        </p:txBody>
      </p:sp>
      <p:sp>
        <p:nvSpPr>
          <p:cNvPr id="10" name="Shape 10"/>
          <p:cNvSpPr>
            <a:spLocks noGrp="1"/>
          </p:cNvSpPr>
          <p:nvPr>
            <p:ph type="subTitle" idx="1"/>
          </p:nvPr>
        </p:nvSpPr>
        <p:spPr>
          <a:xfrm>
            <a:off x="457200" y="4955189"/>
            <a:ext cx="8229600" cy="1643400"/>
          </a:xfrm>
          <a:prstGeom prst="rect">
            <a:avLst/>
          </a:prstGeom>
          <a:noFill/>
          <a:ln>
            <a:noFill/>
          </a:ln>
        </p:spPr>
        <p:txBody>
          <a:bodyPr lIns="91425" tIns="91425" rIns="91425" bIns="91425" anchor="t" anchorCtr="0"/>
          <a:lstStyle>
            <a:lvl1pPr marL="0" indent="304800" algn="ctr" rtl="0">
              <a:spcBef>
                <a:spcPts val="0"/>
              </a:spcBef>
              <a:buClr>
                <a:schemeClr val="dk2"/>
              </a:buClr>
              <a:buSzPct val="100000"/>
              <a:buFont typeface="Arial"/>
              <a:buNone/>
              <a:defRPr sz="4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dirty="0"/>
          </a:p>
        </p:txBody>
      </p:sp>
      <p:cxnSp>
        <p:nvCxnSpPr>
          <p:cNvPr id="11" name="Shape 11"/>
          <p:cNvCxnSpPr/>
          <p:nvPr/>
        </p:nvCxnSpPr>
        <p:spPr>
          <a:xfrm>
            <a:off x="457200" y="548639"/>
            <a:ext cx="8229600" cy="0"/>
          </a:xfrm>
          <a:prstGeom prst="straightConnector1">
            <a:avLst/>
          </a:prstGeom>
          <a:noFill/>
          <a:ln w="57150" cap="flat">
            <a:gradFill>
              <a:gsLst>
                <a:gs pos="0">
                  <a:schemeClr val="accent4">
                    <a:lumMod val="60000"/>
                    <a:lumOff val="40000"/>
                  </a:schemeClr>
                </a:gs>
                <a:gs pos="15000">
                  <a:schemeClr val="accent3"/>
                </a:gs>
              </a:gsLst>
              <a:lin ang="5400000" scaled="0"/>
            </a:gradFill>
            <a:prstDash val="solid"/>
            <a:round/>
            <a:headEnd type="none" w="sm" len="sm"/>
            <a:tailEnd type="none" w="sm" len="sm"/>
          </a:ln>
        </p:spPr>
      </p:cxnSp>
      <p:cxnSp>
        <p:nvCxnSpPr>
          <p:cNvPr id="12" name="Shape 12"/>
          <p:cNvCxnSpPr/>
          <p:nvPr/>
        </p:nvCxnSpPr>
        <p:spPr>
          <a:xfrm>
            <a:off x="457200" y="4844510"/>
            <a:ext cx="8229600" cy="0"/>
          </a:xfrm>
          <a:prstGeom prst="straightConnector1">
            <a:avLst/>
          </a:prstGeom>
          <a:noFill/>
          <a:ln w="57150" cap="flat">
            <a:gradFill>
              <a:gsLst>
                <a:gs pos="0">
                  <a:schemeClr val="accent4">
                    <a:lumMod val="60000"/>
                    <a:lumOff val="40000"/>
                  </a:schemeClr>
                </a:gs>
                <a:gs pos="25000">
                  <a:schemeClr val="accent3"/>
                </a:gs>
              </a:gsLst>
              <a:lin ang="5400000" scaled="0"/>
            </a:gradFill>
            <a:prstDash val="solid"/>
            <a:round/>
            <a:headEnd type="none" w="sm" len="sm"/>
            <a:tailEnd type="none" w="sm" len="sm"/>
          </a:ln>
        </p:spPr>
      </p:cxnSp>
    </p:spTree>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157C40F8-0D7E-4866-A7BB-38DABA631B44}" type="slidenum">
              <a:rPr lang="en-US" smtClean="0"/>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atin typeface="Times New Roman" pitchFamily="18" charset="0"/>
              </a:defRPr>
            </a:lvl1p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wrap="square" numCol="1" anchor="t" anchorCtr="0" compatLnSpc="1">
            <a:prstTxWarp prst="textNoShape">
              <a:avLst/>
            </a:prstTxWarp>
          </a:bodyPr>
          <a:lstStyle>
            <a:lvl1pPr>
              <a:spcBef>
                <a:spcPct val="40000"/>
              </a:spcBef>
              <a:buClr>
                <a:srgbClr val="985A4F"/>
              </a:buClr>
              <a:buSzPct val="120000"/>
              <a:buFontTx/>
              <a:buChar char="•"/>
              <a:defRPr/>
            </a:lvl1pPr>
          </a:lstStyle>
          <a:p>
            <a:fld id="{8329C9F2-6190-4CF3-85F8-0DC6912F3A0D}" type="slidenum">
              <a:rPr lang="en-US" smtClean="0"/>
              <a:pPr/>
              <a:t>‹#›</a:t>
            </a:fld>
            <a:endParaRPr lang="en-US"/>
          </a:p>
        </p:txBody>
      </p:sp>
    </p:spTree>
    <p:extLst>
      <p:ext uri="{BB962C8B-B14F-4D97-AF65-F5344CB8AC3E}">
        <p14:creationId xmlns:p14="http://schemas.microsoft.com/office/powerpoint/2010/main" val="4049980750"/>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fld id="{DFC0C560-A602-49E1-83AE-5FCEA211F142}" type="slidenum">
              <a:rPr lang="en-US" smtClean="0"/>
              <a:pPr/>
              <a:t>‹#›</a:t>
            </a:fld>
            <a:endParaRPr lang="en-US"/>
          </a:p>
        </p:txBody>
      </p:sp>
    </p:spTree>
    <p:extLst>
      <p:ext uri="{BB962C8B-B14F-4D97-AF65-F5344CB8AC3E}">
        <p14:creationId xmlns:p14="http://schemas.microsoft.com/office/powerpoint/2010/main" val="2934966164"/>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cSld name="1_Comparison">
    <p:spTree>
      <p:nvGrpSpPr>
        <p:cNvPr id="1" name=""/>
        <p:cNvGrpSpPr/>
        <p:nvPr/>
      </p:nvGrpSpPr>
      <p:grpSpPr>
        <a:xfrm>
          <a:off x="0" y="0"/>
          <a:ext cx="0" cy="0"/>
          <a:chOff x="0" y="0"/>
          <a:chExt cx="0" cy="0"/>
        </a:xfrm>
      </p:grpSpPr>
      <p:sp>
        <p:nvSpPr>
          <p:cNvPr id="7" name="Text Box 10"/>
          <p:cNvSpPr txBox="1">
            <a:spLocks noChangeArrowheads="1"/>
          </p:cNvSpPr>
          <p:nvPr/>
        </p:nvSpPr>
        <p:spPr bwMode="auto">
          <a:xfrm>
            <a:off x="0" y="152400"/>
            <a:ext cx="9144000" cy="584200"/>
          </a:xfrm>
          <a:prstGeom prst="rect">
            <a:avLst/>
          </a:prstGeom>
          <a:noFill/>
          <a:ln w="9525">
            <a:noFill/>
            <a:miter lim="800000"/>
            <a:headEnd/>
            <a:tailEnd/>
          </a:ln>
          <a:effectLst/>
        </p:spPr>
        <p:txBody>
          <a:bodyPr>
            <a:spAutoFit/>
          </a:bodyPr>
          <a:lstStyle/>
          <a:p>
            <a:pPr>
              <a:defRPr/>
            </a:pPr>
            <a:r>
              <a:rPr lang="en-US" sz="3200" b="1" baseline="0" dirty="0">
                <a:solidFill>
                  <a:schemeClr val="bg1"/>
                </a:solidFill>
                <a:effectLst>
                  <a:outerShdw blurRad="38100" dist="38100" dir="2700000" algn="tl">
                    <a:schemeClr val="bg2">
                      <a:lumMod val="85000"/>
                      <a:lumOff val="15000"/>
                    </a:schemeClr>
                  </a:outerShdw>
                </a:effectLst>
                <a:latin typeface="Arial" charset="0"/>
              </a:rPr>
              <a:t>Evidence Based Physical Therapy</a:t>
            </a:r>
          </a:p>
        </p:txBody>
      </p:sp>
      <p:sp>
        <p:nvSpPr>
          <p:cNvPr id="8" name="TextBox 7"/>
          <p:cNvSpPr txBox="1">
            <a:spLocks noChangeArrowheads="1"/>
          </p:cNvSpPr>
          <p:nvPr/>
        </p:nvSpPr>
        <p:spPr bwMode="auto">
          <a:xfrm>
            <a:off x="2667000" y="6469063"/>
            <a:ext cx="327660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aseline="-25000">
                <a:solidFill>
                  <a:schemeClr val="tx1"/>
                </a:solidFill>
                <a:latin typeface="Times New Roman" pitchFamily="18" charset="0"/>
              </a:defRPr>
            </a:lvl1pPr>
            <a:lvl2pPr marL="742950" indent="-285750" eaLnBrk="0" hangingPunct="0">
              <a:defRPr kumimoji="1" sz="2400" baseline="-25000">
                <a:solidFill>
                  <a:schemeClr val="tx1"/>
                </a:solidFill>
                <a:latin typeface="Times New Roman" pitchFamily="18" charset="0"/>
              </a:defRPr>
            </a:lvl2pPr>
            <a:lvl3pPr marL="1143000" indent="-228600" eaLnBrk="0" hangingPunct="0">
              <a:defRPr kumimoji="1" sz="2400" baseline="-25000">
                <a:solidFill>
                  <a:schemeClr val="tx1"/>
                </a:solidFill>
                <a:latin typeface="Times New Roman" pitchFamily="18" charset="0"/>
              </a:defRPr>
            </a:lvl3pPr>
            <a:lvl4pPr marL="1600200" indent="-228600" eaLnBrk="0" hangingPunct="0">
              <a:defRPr kumimoji="1" sz="2400" baseline="-25000">
                <a:solidFill>
                  <a:schemeClr val="tx1"/>
                </a:solidFill>
                <a:latin typeface="Times New Roman" pitchFamily="18" charset="0"/>
              </a:defRPr>
            </a:lvl4pPr>
            <a:lvl5pPr marL="2057400" indent="-228600" eaLnBrk="0" hangingPunct="0">
              <a:defRPr kumimoji="1" sz="2400" baseline="-25000">
                <a:solidFill>
                  <a:schemeClr val="tx1"/>
                </a:solidFill>
                <a:latin typeface="Times New Roman" pitchFamily="18" charset="0"/>
              </a:defRPr>
            </a:lvl5pPr>
            <a:lvl6pPr marL="2514600" indent="-228600" eaLnBrk="0" fontAlgn="base" hangingPunct="0">
              <a:spcBef>
                <a:spcPct val="0"/>
              </a:spcBef>
              <a:spcAft>
                <a:spcPct val="0"/>
              </a:spcAft>
              <a:defRPr kumimoji="1" sz="2400" baseline="-25000">
                <a:solidFill>
                  <a:schemeClr val="tx1"/>
                </a:solidFill>
                <a:latin typeface="Times New Roman" pitchFamily="18" charset="0"/>
              </a:defRPr>
            </a:lvl6pPr>
            <a:lvl7pPr marL="2971800" indent="-228600" eaLnBrk="0" fontAlgn="base" hangingPunct="0">
              <a:spcBef>
                <a:spcPct val="0"/>
              </a:spcBef>
              <a:spcAft>
                <a:spcPct val="0"/>
              </a:spcAft>
              <a:defRPr kumimoji="1" sz="2400" baseline="-25000">
                <a:solidFill>
                  <a:schemeClr val="tx1"/>
                </a:solidFill>
                <a:latin typeface="Times New Roman" pitchFamily="18" charset="0"/>
              </a:defRPr>
            </a:lvl7pPr>
            <a:lvl8pPr marL="3429000" indent="-228600" eaLnBrk="0" fontAlgn="base" hangingPunct="0">
              <a:spcBef>
                <a:spcPct val="0"/>
              </a:spcBef>
              <a:spcAft>
                <a:spcPct val="0"/>
              </a:spcAft>
              <a:defRPr kumimoji="1" sz="2400" baseline="-25000">
                <a:solidFill>
                  <a:schemeClr val="tx1"/>
                </a:solidFill>
                <a:latin typeface="Times New Roman" pitchFamily="18" charset="0"/>
              </a:defRPr>
            </a:lvl8pPr>
            <a:lvl9pPr marL="3886200" indent="-228600" eaLnBrk="0" fontAlgn="base" hangingPunct="0">
              <a:spcBef>
                <a:spcPct val="0"/>
              </a:spcBef>
              <a:spcAft>
                <a:spcPct val="0"/>
              </a:spcAft>
              <a:defRPr kumimoji="1" sz="2400" baseline="-25000">
                <a:solidFill>
                  <a:schemeClr val="tx1"/>
                </a:solidFill>
                <a:latin typeface="Times New Roman" pitchFamily="18" charset="0"/>
              </a:defRPr>
            </a:lvl9pPr>
          </a:lstStyle>
          <a:p>
            <a:pPr algn="ctr" eaLnBrk="1" hangingPunct="1">
              <a:defRPr/>
            </a:pPr>
            <a:r>
              <a:rPr lang="en-US" sz="1400" smtClean="0">
                <a:latin typeface="Arial" charset="0"/>
              </a:rPr>
              <a:t>Copyright © 2012 F.A. Davis Company </a:t>
            </a:r>
          </a:p>
        </p:txBody>
      </p:sp>
      <p:sp>
        <p:nvSpPr>
          <p:cNvPr id="3" name="Text Placeholder 2"/>
          <p:cNvSpPr>
            <a:spLocks noGrp="1"/>
          </p:cNvSpPr>
          <p:nvPr>
            <p:ph type="body" idx="1"/>
          </p:nvPr>
        </p:nvSpPr>
        <p:spPr>
          <a:xfrm>
            <a:off x="381000" y="14478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0875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68825" y="14478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68825" y="20875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0817070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fld id="{E496C43C-8383-441B-AD9D-E076E4F514C7}" type="slidenum">
              <a:rPr lang="en-US" smtClean="0"/>
              <a:pPr/>
              <a:t>‹#›</a:t>
            </a:fld>
            <a:endParaRPr lang="en-US"/>
          </a:p>
        </p:txBody>
      </p:sp>
    </p:spTree>
    <p:extLst>
      <p:ext uri="{BB962C8B-B14F-4D97-AF65-F5344CB8AC3E}">
        <p14:creationId xmlns:p14="http://schemas.microsoft.com/office/powerpoint/2010/main" val="3874633551"/>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8"/>
        <p:cNvGrpSpPr/>
        <p:nvPr/>
      </p:nvGrpSpPr>
      <p:grpSpPr>
        <a:xfrm>
          <a:off x="0" y="0"/>
          <a:ext cx="0" cy="0"/>
          <a:chOff x="0" y="0"/>
          <a:chExt cx="0" cy="0"/>
        </a:xfrm>
      </p:grpSpPr>
      <p:cxnSp>
        <p:nvCxnSpPr>
          <p:cNvPr id="4" name="Shape 11"/>
          <p:cNvCxnSpPr>
            <a:cxnSpLocks noChangeShapeType="1"/>
          </p:cNvCxnSpPr>
          <p:nvPr/>
        </p:nvCxnSpPr>
        <p:spPr bwMode="auto">
          <a:xfrm>
            <a:off x="457200" y="549275"/>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cxnSp>
        <p:nvCxnSpPr>
          <p:cNvPr id="5" name="Shape 12"/>
          <p:cNvCxnSpPr>
            <a:cxnSpLocks noChangeShapeType="1"/>
          </p:cNvCxnSpPr>
          <p:nvPr/>
        </p:nvCxnSpPr>
        <p:spPr bwMode="auto">
          <a:xfrm>
            <a:off x="457200" y="4845050"/>
            <a:ext cx="8229600" cy="0"/>
          </a:xfrm>
          <a:prstGeom prst="straightConnector1">
            <a:avLst/>
          </a:prstGeom>
          <a:noFill/>
          <a:ln w="5715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9" name="Shape 9"/>
          <p:cNvSpPr>
            <a:spLocks noGrp="1"/>
          </p:cNvSpPr>
          <p:nvPr>
            <p:ph type="ctrTitle"/>
          </p:nvPr>
        </p:nvSpPr>
        <p:spPr>
          <a:xfrm>
            <a:off x="457200" y="751679"/>
            <a:ext cx="8229600" cy="4012499"/>
          </a:xfrm>
          <a:prstGeom prst="rect">
            <a:avLst/>
          </a:prstGeom>
          <a:noFill/>
          <a:ln>
            <a:noFill/>
          </a:ln>
        </p:spPr>
        <p:txBody>
          <a:bodyPr anchor="t"/>
          <a:lstStyle>
            <a:lvl1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457200" algn="l" rtl="0">
              <a:spcBef>
                <a:spcPts val="0"/>
              </a:spcBef>
              <a:buClr>
                <a:schemeClr val="accent1"/>
              </a:buClr>
              <a:buSzPct val="100000"/>
              <a:buFont typeface="Arial"/>
              <a:buNone/>
              <a:defRPr sz="72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10" name="Shape 10"/>
          <p:cNvSpPr>
            <a:spLocks noGrp="1"/>
          </p:cNvSpPr>
          <p:nvPr>
            <p:ph type="subTitle" idx="1"/>
          </p:nvPr>
        </p:nvSpPr>
        <p:spPr>
          <a:xfrm>
            <a:off x="457200" y="4955189"/>
            <a:ext cx="8229600" cy="1643400"/>
          </a:xfrm>
          <a:prstGeom prst="rect">
            <a:avLst/>
          </a:prstGeom>
          <a:noFill/>
          <a:ln>
            <a:noFill/>
          </a:ln>
        </p:spPr>
        <p:txBody>
          <a:bodyPr/>
          <a:lstStyle>
            <a:lvl1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304800" algn="l" rtl="0">
              <a:spcBef>
                <a:spcPts val="0"/>
              </a:spcBef>
              <a:buClr>
                <a:schemeClr val="dk2"/>
              </a:buClr>
              <a:buSzPct val="100000"/>
              <a:buFont typeface="Arial"/>
              <a:buNone/>
              <a:defRPr sz="48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32630756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13"/>
        <p:cNvGrpSpPr/>
        <p:nvPr/>
      </p:nvGrpSpPr>
      <p:grpSpPr>
        <a:xfrm>
          <a:off x="0" y="0"/>
          <a:ext cx="0" cy="0"/>
          <a:chOff x="0" y="0"/>
          <a:chExt cx="0" cy="0"/>
        </a:xfrm>
      </p:grpSpPr>
      <p:cxnSp>
        <p:nvCxnSpPr>
          <p:cNvPr id="4" name="Shape 16"/>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4" name="Shape 14"/>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5" name="Shape 15"/>
          <p:cNvSpPr>
            <a:spLocks noGrp="1"/>
          </p:cNvSpPr>
          <p:nvPr>
            <p:ph type="body" idx="1"/>
          </p:nvPr>
        </p:nvSpPr>
        <p:spPr>
          <a:xfrm>
            <a:off x="457200" y="1600200"/>
            <a:ext cx="82296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27539277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17"/>
        <p:cNvGrpSpPr/>
        <p:nvPr/>
      </p:nvGrpSpPr>
      <p:grpSpPr>
        <a:xfrm>
          <a:off x="0" y="0"/>
          <a:ext cx="0" cy="0"/>
          <a:chOff x="0" y="0"/>
          <a:chExt cx="0" cy="0"/>
        </a:xfrm>
      </p:grpSpPr>
      <p:cxnSp>
        <p:nvCxnSpPr>
          <p:cNvPr id="5" name="Shape 21"/>
          <p:cNvCxnSpPr>
            <a:cxnSpLocks noChangeShapeType="1"/>
          </p:cNvCxnSpPr>
          <p:nvPr/>
        </p:nvCxnSpPr>
        <p:spPr bwMode="auto">
          <a:xfrm>
            <a:off x="457200" y="1524000"/>
            <a:ext cx="8229600" cy="0"/>
          </a:xfrm>
          <a:prstGeom prst="straightConnector1">
            <a:avLst/>
          </a:prstGeom>
          <a:noFill/>
          <a:ln w="50800">
            <a:solidFill>
              <a:srgbClr val="DA0002"/>
            </a:solidFill>
            <a:round/>
            <a:headEnd type="none" w="sm" len="sm"/>
            <a:tailEnd type="none" w="sm" len="sm"/>
          </a:ln>
          <a:extLst>
            <a:ext uri="{909E8E84-426E-40DD-AFC4-6F175D3DCCD1}">
              <a14:hiddenFill xmlns:a14="http://schemas.microsoft.com/office/drawing/2010/main">
                <a:noFill/>
              </a14:hiddenFill>
            </a:ext>
          </a:extLst>
        </p:spPr>
      </p:cxnSp>
      <p:sp>
        <p:nvSpPr>
          <p:cNvPr id="18" name="Shape 18"/>
          <p:cNvSpPr>
            <a:spLocks noGrp="1"/>
          </p:cNvSpPr>
          <p:nvPr>
            <p:ph type="title"/>
          </p:nvPr>
        </p:nvSpPr>
        <p:spPr>
          <a:xfrm>
            <a:off x="457200" y="274637"/>
            <a:ext cx="8229600" cy="1143000"/>
          </a:xfrm>
          <a:prstGeom prst="rect">
            <a:avLst/>
          </a:prstGeom>
          <a:noFill/>
          <a:ln>
            <a:noFill/>
          </a:ln>
        </p:spPr>
        <p:txBody>
          <a:bodyPr/>
          <a:lstStyle>
            <a:lvl1pPr rtl="0">
              <a:defRPr>
                <a:solidFill>
                  <a:srgbClr val="DA0002"/>
                </a:solidFill>
              </a:defRPr>
            </a:lvl1pPr>
            <a:lvl2pPr rtl="0">
              <a:defRPr>
                <a:solidFill>
                  <a:srgbClr val="DA0002"/>
                </a:solidFill>
              </a:defRPr>
            </a:lvl2pPr>
            <a:lvl3pPr rtl="0">
              <a:defRPr>
                <a:solidFill>
                  <a:srgbClr val="DA0002"/>
                </a:solidFill>
              </a:defRPr>
            </a:lvl3pPr>
            <a:lvl4pPr rtl="0">
              <a:defRPr>
                <a:solidFill>
                  <a:srgbClr val="DA0002"/>
                </a:solidFill>
              </a:defRPr>
            </a:lvl4pPr>
            <a:lvl5pPr rtl="0">
              <a:defRPr>
                <a:solidFill>
                  <a:srgbClr val="DA0002"/>
                </a:solidFill>
              </a:defRPr>
            </a:lvl5pPr>
            <a:lvl6pPr rtl="0">
              <a:defRPr>
                <a:solidFill>
                  <a:srgbClr val="DA0002"/>
                </a:solidFill>
              </a:defRPr>
            </a:lvl6pPr>
            <a:lvl7pPr rtl="0">
              <a:defRPr>
                <a:solidFill>
                  <a:srgbClr val="DA0002"/>
                </a:solidFill>
              </a:defRPr>
            </a:lvl7pPr>
            <a:lvl8pPr rtl="0">
              <a:defRPr>
                <a:solidFill>
                  <a:srgbClr val="DA0002"/>
                </a:solidFill>
              </a:defRPr>
            </a:lvl8pPr>
            <a:lvl9pPr rtl="0">
              <a:defRPr>
                <a:solidFill>
                  <a:srgbClr val="DA0002"/>
                </a:solidFill>
              </a:defRPr>
            </a:lvl9pPr>
          </a:lstStyle>
          <a:p>
            <a:r>
              <a:rPr lang="en-US" smtClean="0"/>
              <a:t>Click to edit Master title style</a:t>
            </a:r>
            <a:endParaRPr/>
          </a:p>
        </p:txBody>
      </p:sp>
      <p:sp>
        <p:nvSpPr>
          <p:cNvPr id="19" name="Shape 19"/>
          <p:cNvSpPr>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20" name="Shape 20"/>
          <p:cNvSpPr>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4960072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22"/>
        <p:cNvGrpSpPr/>
        <p:nvPr/>
      </p:nvGrpSpPr>
      <p:grpSpPr>
        <a:xfrm>
          <a:off x="0" y="0"/>
          <a:ext cx="0" cy="0"/>
          <a:chOff x="0" y="0"/>
          <a:chExt cx="0" cy="0"/>
        </a:xfrm>
      </p:grpSpPr>
      <p:cxnSp>
        <p:nvCxnSpPr>
          <p:cNvPr id="3" name="Shape 24"/>
          <p:cNvCxnSpPr>
            <a:cxnSpLocks noChangeShapeType="1"/>
          </p:cNvCxnSpPr>
          <p:nvPr/>
        </p:nvCxnSpPr>
        <p:spPr bwMode="auto">
          <a:xfrm>
            <a:off x="457200" y="1524000"/>
            <a:ext cx="8229600" cy="0"/>
          </a:xfrm>
          <a:prstGeom prst="straightConnector1">
            <a:avLst/>
          </a:prstGeom>
          <a:noFill/>
          <a:ln w="50800">
            <a:solidFill>
              <a:schemeClr val="accent1"/>
            </a:solidFill>
            <a:round/>
            <a:headEnd type="none" w="sm" len="sm"/>
            <a:tailEnd type="none" w="sm" len="sm"/>
          </a:ln>
          <a:extLst>
            <a:ext uri="{909E8E84-426E-40DD-AFC4-6F175D3DCCD1}">
              <a14:hiddenFill xmlns:a14="http://schemas.microsoft.com/office/drawing/2010/main">
                <a:noFill/>
              </a14:hiddenFill>
            </a:ext>
          </a:extLst>
        </p:spPr>
      </p:cxnSp>
      <p:sp>
        <p:nvSpPr>
          <p:cNvPr id="23" name="Shape 23"/>
          <p:cNvSpPr>
            <a:spLocks noGrp="1"/>
          </p:cNvSpPr>
          <p:nvPr>
            <p:ph type="title"/>
          </p:nvPr>
        </p:nvSpPr>
        <p:spPr>
          <a:xfrm>
            <a:off x="457200" y="274637"/>
            <a:ext cx="8229600" cy="1143000"/>
          </a:xfrm>
          <a:prstGeom prst="rect">
            <a:avLst/>
          </a:prstGeom>
          <a:noFill/>
          <a:ln>
            <a:noFill/>
          </a:ln>
        </p:spPr>
        <p:txBody>
          <a:bodyPr/>
          <a:lstStyle>
            <a:lvl1pPr rtl="0">
              <a:defRPr>
                <a:solidFill>
                  <a:schemeClr val="accent1"/>
                </a:solidFill>
              </a:defRPr>
            </a:lvl1pPr>
            <a:lvl2pPr rtl="0">
              <a:defRPr>
                <a:solidFill>
                  <a:schemeClr val="accent1"/>
                </a:solidFill>
              </a:defRPr>
            </a:lvl2pPr>
            <a:lvl3pPr rtl="0">
              <a:defRPr>
                <a:solidFill>
                  <a:schemeClr val="accent1"/>
                </a:solidFill>
              </a:defRPr>
            </a:lvl3pPr>
            <a:lvl4pPr rtl="0">
              <a:defRPr>
                <a:solidFill>
                  <a:schemeClr val="accent1"/>
                </a:solidFill>
              </a:defRPr>
            </a:lvl4pPr>
            <a:lvl5pPr rtl="0">
              <a:defRPr>
                <a:solidFill>
                  <a:schemeClr val="accent1"/>
                </a:solidFill>
              </a:defRPr>
            </a:lvl5pPr>
            <a:lvl6pPr rtl="0">
              <a:defRPr>
                <a:solidFill>
                  <a:schemeClr val="accent1"/>
                </a:solidFill>
              </a:defRPr>
            </a:lvl6pPr>
            <a:lvl7pPr rtl="0">
              <a:defRPr>
                <a:solidFill>
                  <a:schemeClr val="accent1"/>
                </a:solidFill>
              </a:defRPr>
            </a:lvl7pPr>
            <a:lvl8pPr rtl="0">
              <a:defRPr>
                <a:solidFill>
                  <a:schemeClr val="accent1"/>
                </a:solidFill>
              </a:defRPr>
            </a:lvl8pPr>
            <a:lvl9pPr rtl="0">
              <a:defRPr>
                <a:solidFill>
                  <a:schemeClr val="accent1"/>
                </a:solidFill>
              </a:defRPr>
            </a:lvl9pPr>
          </a:lstStyle>
          <a:p>
            <a:r>
              <a:rPr lang="en-US" smtClean="0"/>
              <a:t>Click to edit Master title style</a:t>
            </a:r>
            <a:endParaRPr/>
          </a:p>
        </p:txBody>
      </p:sp>
    </p:spTree>
    <p:extLst>
      <p:ext uri="{BB962C8B-B14F-4D97-AF65-F5344CB8AC3E}">
        <p14:creationId xmlns:p14="http://schemas.microsoft.com/office/powerpoint/2010/main" val="360514241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196F7F8-3DB1-4124-9498-C6EAA85D7118}" type="datetimeFigureOut">
              <a:rPr lang="en-US"/>
              <a:pPr>
                <a:defRPr/>
              </a:pPr>
              <a:t>6/21/2013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BAEDA2-7B0E-4D94-A924-9D787F251A81}" type="slidenum">
              <a:rPr lang="en-US"/>
              <a:pPr>
                <a:defRPr/>
              </a:pPr>
              <a:t>‹#›</a:t>
            </a:fld>
            <a:endParaRPr lang="en-US"/>
          </a:p>
        </p:txBody>
      </p:sp>
    </p:spTree>
    <p:extLst>
      <p:ext uri="{BB962C8B-B14F-4D97-AF65-F5344CB8AC3E}">
        <p14:creationId xmlns:p14="http://schemas.microsoft.com/office/powerpoint/2010/main" val="1891793776"/>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25"/>
        <p:cNvGrpSpPr/>
        <p:nvPr/>
      </p:nvGrpSpPr>
      <p:grpSpPr>
        <a:xfrm>
          <a:off x="0" y="0"/>
          <a:ext cx="0" cy="0"/>
          <a:chOff x="0" y="0"/>
          <a:chExt cx="0" cy="0"/>
        </a:xfrm>
      </p:grpSpPr>
      <p:cxnSp>
        <p:nvCxnSpPr>
          <p:cNvPr id="3" name="Shape 27"/>
          <p:cNvCxnSpPr>
            <a:cxnSpLocks noChangeShapeType="1"/>
          </p:cNvCxnSpPr>
          <p:nvPr/>
        </p:nvCxnSpPr>
        <p:spPr bwMode="auto">
          <a:xfrm>
            <a:off x="457200" y="5756275"/>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
        <p:nvSpPr>
          <p:cNvPr id="26" name="Shape 26"/>
          <p:cNvSpPr>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416047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28"/>
        <p:cNvGrpSpPr/>
        <p:nvPr/>
      </p:nvGrpSpPr>
      <p:grpSpPr>
        <a:xfrm>
          <a:off x="0" y="0"/>
          <a:ext cx="0" cy="0"/>
          <a:chOff x="0" y="0"/>
          <a:chExt cx="0" cy="0"/>
        </a:xfrm>
      </p:grpSpPr>
      <p:cxnSp>
        <p:nvCxnSpPr>
          <p:cNvPr id="2" name="Shape 29"/>
          <p:cNvCxnSpPr>
            <a:cxnSpLocks noChangeShapeType="1"/>
          </p:cNvCxnSpPr>
          <p:nvPr/>
        </p:nvCxnSpPr>
        <p:spPr bwMode="auto">
          <a:xfrm>
            <a:off x="457200" y="15081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7598546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a:xfrm>
            <a:off x="685800" y="6172200"/>
            <a:ext cx="1905000" cy="457200"/>
          </a:xfrm>
          <a:prstGeom prst="rect">
            <a:avLst/>
          </a:prstGeom>
        </p:spPr>
        <p:txBody>
          <a:bodyPr/>
          <a:lstStyle>
            <a:lvl1pPr>
              <a:defRPr/>
            </a:lvl1pPr>
          </a:lstStyle>
          <a:p>
            <a:pPr>
              <a:defRPr/>
            </a:pPr>
            <a:endParaRPr lang="en-US"/>
          </a:p>
        </p:txBody>
      </p:sp>
      <p:sp>
        <p:nvSpPr>
          <p:cNvPr id="5" name="Rectangle 9"/>
          <p:cNvSpPr>
            <a:spLocks noGrp="1" noChangeArrowheads="1"/>
          </p:cNvSpPr>
          <p:nvPr>
            <p:ph type="ftr" sz="quarter" idx="11"/>
          </p:nvPr>
        </p:nvSpPr>
        <p:spPr>
          <a:xfrm>
            <a:off x="3124200" y="6172200"/>
            <a:ext cx="2895600" cy="457200"/>
          </a:xfrm>
          <a:prstGeom prst="rect">
            <a:avLst/>
          </a:prstGeom>
        </p:spPr>
        <p:txBody>
          <a:bodyPr/>
          <a:lstStyle>
            <a:lvl1pPr>
              <a:defRPr/>
            </a:lvl1pPr>
          </a:lstStyle>
          <a:p>
            <a:pPr>
              <a:defRPr/>
            </a:pPr>
            <a:endParaRPr lang="en-US"/>
          </a:p>
        </p:txBody>
      </p:sp>
      <p:sp>
        <p:nvSpPr>
          <p:cNvPr id="6" name="Rectangle 10"/>
          <p:cNvSpPr>
            <a:spLocks noGrp="1" noChangeArrowheads="1"/>
          </p:cNvSpPr>
          <p:nvPr>
            <p:ph type="sldNum" sz="quarter" idx="12"/>
          </p:nvPr>
        </p:nvSpPr>
        <p:spPr>
          <a:xfrm>
            <a:off x="6553200" y="6172200"/>
            <a:ext cx="1905000" cy="457200"/>
          </a:xfrm>
          <a:prstGeom prst="rect">
            <a:avLst/>
          </a:prstGeom>
        </p:spPr>
        <p:txBody>
          <a:bodyPr/>
          <a:lstStyle>
            <a:lvl1pPr>
              <a:defRPr/>
            </a:lvl1pPr>
          </a:lstStyle>
          <a:p>
            <a:pPr>
              <a:defRPr/>
            </a:pPr>
            <a:fld id="{B49B1ECD-ACC3-4DB9-9FF5-E86E11C78834}" type="slidenum">
              <a:rPr lang="en-US"/>
              <a:pPr>
                <a:defRPr/>
              </a:pPr>
              <a:t>‹#›</a:t>
            </a:fld>
            <a:endParaRPr lang="en-US"/>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39095103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8366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231775" indent="-3175">
              <a:defRPr b="0">
                <a:solidFill>
                  <a:srgbClr val="0070C0"/>
                </a:solidFill>
              </a:defRPr>
            </a:lvl1pPr>
          </a:lstStyle>
          <a:p>
            <a:r>
              <a:rPr lang="en-US" smtClean="0"/>
              <a:t>Click to edit Master title style</a:t>
            </a:r>
            <a:endParaRPr lang="en-US" dirty="0"/>
          </a:p>
        </p:txBody>
      </p:sp>
      <p:cxnSp>
        <p:nvCxnSpPr>
          <p:cNvPr id="7"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3216054645"/>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4"/>
            <a:ext cx="4040188"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4"/>
            <a:ext cx="4041775" cy="4225925"/>
          </a:xfrm>
        </p:spPr>
        <p:txBody>
          <a:bodyPr/>
          <a:lstStyle>
            <a:lvl1pPr marL="231775" indent="-231775">
              <a:buSzPct val="100000"/>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2637454723"/>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solidFill>
                  <a:srgbClr val="0070C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288925" indent="-288925">
              <a:buSzPct val="100000"/>
              <a:buFont typeface="Arial" pitchFamily="34" charset="0"/>
              <a:buChar char="•"/>
              <a:defRPr sz="2800"/>
            </a:lvl1pPr>
            <a:lvl2pPr marL="742950" indent="-285750">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48200" y="1600200"/>
            <a:ext cx="4038600" cy="4525963"/>
          </a:xfrm>
        </p:spPr>
        <p:txBody>
          <a:bodyPr/>
          <a:lstStyle>
            <a:lvl1pPr marL="288925" indent="-288925">
              <a:buSzPct val="100000"/>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09E6CC6-D1F5-4B93-B0A6-49D6EC6E2F07}" type="datetimeFigureOut">
              <a:rPr lang="en-US" smtClean="0"/>
              <a:t>6/21/2013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D6D1E5-9971-487A-9287-D7BBEC1ED9FF}" type="slidenum">
              <a:rPr lang="en-US" smtClean="0"/>
              <a:t>‹#›</a:t>
            </a:fld>
            <a:endParaRPr lang="en-US"/>
          </a:p>
        </p:txBody>
      </p:sp>
      <p:cxnSp>
        <p:nvCxnSpPr>
          <p:cNvPr id="8" name="Shape 21"/>
          <p:cNvCxnSpPr/>
          <p:nvPr userDrawn="1"/>
        </p:nvCxnSpPr>
        <p:spPr>
          <a:xfrm>
            <a:off x="457200" y="1524000"/>
            <a:ext cx="8229600" cy="0"/>
          </a:xfrm>
          <a:prstGeom prst="straightConnector1">
            <a:avLst/>
          </a:prstGeom>
          <a:noFill/>
          <a:ln w="50800" cap="flat">
            <a:gradFill>
              <a:gsLst>
                <a:gs pos="0">
                  <a:schemeClr val="accent4">
                    <a:lumMod val="60000"/>
                    <a:lumOff val="40000"/>
                  </a:schemeClr>
                </a:gs>
                <a:gs pos="20000">
                  <a:schemeClr val="accent3">
                    <a:lumMod val="75000"/>
                  </a:schemeClr>
                </a:gs>
              </a:gsLst>
              <a:lin ang="5400000" scaled="0"/>
            </a:gradFill>
            <a:prstDash val="solid"/>
            <a:round/>
            <a:headEnd type="none" w="sm" len="sm"/>
            <a:tailEnd type="none" w="sm" len="sm"/>
          </a:ln>
        </p:spPr>
      </p:cxnSp>
    </p:spTree>
    <p:extLst>
      <p:ext uri="{BB962C8B-B14F-4D97-AF65-F5344CB8AC3E}">
        <p14:creationId xmlns:p14="http://schemas.microsoft.com/office/powerpoint/2010/main" val="621660684"/>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15431859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x" type="tx" preserve="1">
  <p:cSld name="tx">
    <p:spTree>
      <p:nvGrpSpPr>
        <p:cNvPr id="1" name="Shape 36"/>
        <p:cNvGrpSpPr/>
        <p:nvPr/>
      </p:nvGrpSpPr>
      <p:grpSpPr>
        <a:xfrm>
          <a:off x="0" y="0"/>
          <a:ext cx="0" cy="0"/>
          <a:chOff x="0" y="0"/>
          <a:chExt cx="0" cy="0"/>
        </a:xfrm>
      </p:grpSpPr>
      <p:sp>
        <p:nvSpPr>
          <p:cNvPr id="37" name="Shape 37"/>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8" name="Shape 38"/>
          <p:cNvSpPr>
            <a:spLocks noGrp="1"/>
          </p:cNvSpPr>
          <p:nvPr>
            <p:ph type="body" idx="1"/>
          </p:nvPr>
        </p:nvSpPr>
        <p:spPr>
          <a:xfrm>
            <a:off x="457200" y="1600200"/>
            <a:ext cx="8229600" cy="4967574"/>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52065527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twoColTx" type="twoColTx" preserve="1">
  <p:cSld name="twoColTx">
    <p:spTree>
      <p:nvGrpSpPr>
        <p:cNvPr id="1" name="Shape 39"/>
        <p:cNvGrpSpPr/>
        <p:nvPr/>
      </p:nvGrpSpPr>
      <p:grpSpPr>
        <a:xfrm>
          <a:off x="0" y="0"/>
          <a:ext cx="0" cy="0"/>
          <a:chOff x="0" y="0"/>
          <a:chExt cx="0" cy="0"/>
        </a:xfrm>
      </p:grpSpPr>
      <p:sp>
        <p:nvSpPr>
          <p:cNvPr id="40" name="Shape 40"/>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41" name="Shape 41"/>
          <p:cNvSpPr>
            <a:spLocks noGrp="1"/>
          </p:cNvSpPr>
          <p:nvPr>
            <p:ph type="body" idx="1"/>
          </p:nvPr>
        </p:nvSpPr>
        <p:spPr>
          <a:xfrm>
            <a:off x="457200"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42" name="Shape 42"/>
          <p:cNvSpPr>
            <a:spLocks noGrp="1"/>
          </p:cNvSpPr>
          <p:nvPr>
            <p:ph type="body" idx="2"/>
          </p:nvPr>
        </p:nvSpPr>
        <p:spPr>
          <a:xfrm>
            <a:off x="4692273" y="1600200"/>
            <a:ext cx="3994525" cy="4967574"/>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pPr lvl="0"/>
            <a:r>
              <a:rPr lang="en-US" smtClean="0"/>
              <a:t>Click to edit Master text styles</a:t>
            </a:r>
          </a:p>
        </p:txBody>
      </p:sp>
    </p:spTree>
    <p:extLst>
      <p:ext uri="{BB962C8B-B14F-4D97-AF65-F5344CB8AC3E}">
        <p14:creationId xmlns:p14="http://schemas.microsoft.com/office/powerpoint/2010/main" val="1948751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titleOnly" type="titleOnly" preserve="1">
  <p:cSld name="titleOnly">
    <p:spTree>
      <p:nvGrpSpPr>
        <p:cNvPr id="1" name="Shape 43"/>
        <p:cNvGrpSpPr/>
        <p:nvPr/>
      </p:nvGrpSpPr>
      <p:grpSpPr>
        <a:xfrm>
          <a:off x="0" y="0"/>
          <a:ext cx="0" cy="0"/>
          <a:chOff x="0" y="0"/>
          <a:chExt cx="0" cy="0"/>
        </a:xfrm>
      </p:grpSpPr>
      <p:sp>
        <p:nvSpPr>
          <p:cNvPr id="44" name="Shape 44"/>
          <p:cNvSpPr>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1pPr>
            <a:lvl2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2pPr>
            <a:lvl3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3pPr>
            <a:lvl4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4pPr>
            <a:lvl5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5pPr>
            <a:lvl6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6pPr>
            <a:lvl7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7pPr>
            <a:lvl8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8pPr>
            <a:lvl9pPr algn="l" rtl="0">
              <a:spcBef>
                <a:spcPts val="0"/>
              </a:spcBef>
              <a:buSzPct val="100000"/>
              <a:buFont typeface="Arial"/>
              <a:buNone/>
              <a:defRPr sz="3600" b="1">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Tree>
    <p:extLst>
      <p:ext uri="{BB962C8B-B14F-4D97-AF65-F5344CB8AC3E}">
        <p14:creationId xmlns:p14="http://schemas.microsoft.com/office/powerpoint/2010/main" val="312799335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CAPTION_ONLY" preserve="1">
  <p:cSld name="CAPTION_ONLY">
    <p:spTree>
      <p:nvGrpSpPr>
        <p:cNvPr id="1" name="Shape 45"/>
        <p:cNvGrpSpPr/>
        <p:nvPr/>
      </p:nvGrpSpPr>
      <p:grpSpPr>
        <a:xfrm>
          <a:off x="0" y="0"/>
          <a:ext cx="0" cy="0"/>
          <a:chOff x="0" y="0"/>
          <a:chExt cx="0" cy="0"/>
        </a:xfrm>
      </p:grpSpPr>
      <p:sp>
        <p:nvSpPr>
          <p:cNvPr id="46" name="Shape 46"/>
          <p:cNvSpPr>
            <a:spLocks noGrp="1"/>
          </p:cNvSpPr>
          <p:nvPr>
            <p:ph type="body" idx="1"/>
          </p:nvPr>
        </p:nvSpPr>
        <p:spPr>
          <a:xfrm>
            <a:off x="457200" y="5875078"/>
            <a:ext cx="8229600" cy="692693"/>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pPr lvl="0"/>
            <a:r>
              <a:rPr lang="en-US" smtClean="0"/>
              <a:t>Click to edit Master text styles</a:t>
            </a:r>
          </a:p>
        </p:txBody>
      </p:sp>
    </p:spTree>
    <p:extLst>
      <p:ext uri="{BB962C8B-B14F-4D97-AF65-F5344CB8AC3E}">
        <p14:creationId xmlns:p14="http://schemas.microsoft.com/office/powerpoint/2010/main" val="280964746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blank" type="blank" preserve="1">
  <p:cSld name="blank">
    <p:spTree>
      <p:nvGrpSpPr>
        <p:cNvPr id="1" name="Shape 47"/>
        <p:cNvGrpSpPr/>
        <p:nvPr/>
      </p:nvGrpSpPr>
      <p:grpSpPr>
        <a:xfrm>
          <a:off x="0" y="0"/>
          <a:ext cx="0" cy="0"/>
          <a:chOff x="0" y="0"/>
          <a:chExt cx="0" cy="0"/>
        </a:xfrm>
      </p:grpSpPr>
    </p:spTree>
    <p:extLst>
      <p:ext uri="{BB962C8B-B14F-4D97-AF65-F5344CB8AC3E}">
        <p14:creationId xmlns:p14="http://schemas.microsoft.com/office/powerpoint/2010/main" val="205175757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title" type="title" preserve="1">
  <p:cSld name="title">
    <p:spTree>
      <p:nvGrpSpPr>
        <p:cNvPr id="1" name="Shape 33"/>
        <p:cNvGrpSpPr/>
        <p:nvPr/>
      </p:nvGrpSpPr>
      <p:grpSpPr>
        <a:xfrm>
          <a:off x="0" y="0"/>
          <a:ext cx="0" cy="0"/>
          <a:chOff x="0" y="0"/>
          <a:chExt cx="0" cy="0"/>
        </a:xfrm>
      </p:grpSpPr>
      <p:sp>
        <p:nvSpPr>
          <p:cNvPr id="34" name="Shape 34"/>
          <p:cNvSpPr>
            <a:spLocks noGrp="1"/>
          </p:cNvSpPr>
          <p:nvPr>
            <p:ph type="ctrTitle"/>
          </p:nvPr>
        </p:nvSpPr>
        <p:spPr>
          <a:xfrm>
            <a:off x="685800" y="2111123"/>
            <a:ext cx="7772400" cy="1546474"/>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r>
              <a:rPr lang="en-US" smtClean="0"/>
              <a:t>Click to edit Master title style</a:t>
            </a:r>
            <a:endParaRPr/>
          </a:p>
        </p:txBody>
      </p:sp>
      <p:sp>
        <p:nvSpPr>
          <p:cNvPr id="35" name="Shape 35"/>
          <p:cNvSpPr>
            <a:spLocks noGrp="1"/>
          </p:cNvSpPr>
          <p:nvPr>
            <p:ph type="subTitle" idx="1"/>
          </p:nvPr>
        </p:nvSpPr>
        <p:spPr>
          <a:xfrm>
            <a:off x="685800" y="3786737"/>
            <a:ext cx="7772400" cy="1046317"/>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panose="00000000000000000000"/>
                <a:ea typeface="Arial" panose="00000000000000000000"/>
                <a:cs typeface="Arial" panose="00000000000000000000"/>
                <a:sym typeface="Arial" panose="00000000000000000000"/>
              </a:defRPr>
            </a:lvl9pPr>
          </a:lstStyle>
          <a:p>
            <a:r>
              <a:rPr lang="en-US" smtClean="0"/>
              <a:t>Click to edit Master subtitle style</a:t>
            </a:r>
            <a:endParaRPr/>
          </a:p>
        </p:txBody>
      </p:sp>
    </p:spTree>
    <p:extLst>
      <p:ext uri="{BB962C8B-B14F-4D97-AF65-F5344CB8AC3E}">
        <p14:creationId xmlns:p14="http://schemas.microsoft.com/office/powerpoint/2010/main" val="87595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10.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theme" Target="../theme/theme11.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95.xml"/><Relationship Id="rId7" Type="http://schemas.openxmlformats.org/officeDocument/2006/relationships/theme" Target="../theme/theme12.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5" Type="http://schemas.openxmlformats.org/officeDocument/2006/relationships/slideLayout" Target="../slideLayouts/slideLayout97.xml"/><Relationship Id="rId4" Type="http://schemas.openxmlformats.org/officeDocument/2006/relationships/slideLayout" Target="../slideLayouts/slideLayout96.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01.xml"/><Relationship Id="rId7" Type="http://schemas.openxmlformats.org/officeDocument/2006/relationships/theme" Target="../theme/theme13.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5" Type="http://schemas.openxmlformats.org/officeDocument/2006/relationships/slideLayout" Target="../slideLayouts/slideLayout103.xml"/><Relationship Id="rId4" Type="http://schemas.openxmlformats.org/officeDocument/2006/relationships/slideLayout" Target="../slideLayouts/slideLayout10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2.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9" Type="http://schemas.openxmlformats.org/officeDocument/2006/relationships/theme" Target="../theme/theme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6.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52.xml"/><Relationship Id="rId7" Type="http://schemas.openxmlformats.org/officeDocument/2006/relationships/theme" Target="../theme/theme7.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5" Type="http://schemas.openxmlformats.org/officeDocument/2006/relationships/slideLayout" Target="../slideLayouts/slideLayout54.xml"/><Relationship Id="rId4"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8.xml"/><Relationship Id="rId7" Type="http://schemas.openxmlformats.org/officeDocument/2006/relationships/theme" Target="../theme/theme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9.xml"/><Relationship Id="rId3" Type="http://schemas.openxmlformats.org/officeDocument/2006/relationships/slideLayout" Target="../slideLayouts/slideLayout64.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5" Type="http://schemas.openxmlformats.org/officeDocument/2006/relationships/slideLayout" Target="../slideLayouts/slideLayout66.xml"/><Relationship Id="rId4" Type="http://schemas.openxmlformats.org/officeDocument/2006/relationships/slideLayout" Target="../slideLayouts/slideLayout65.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7" r:id="rId8"/>
    <p:sldLayoutId id="2147483748" r:id="rId9"/>
    <p:sldLayoutId id="2147483749" r:id="rId10"/>
    <p:sldLayoutId id="2147483786" r:id="rId11"/>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61" r:id="rId5"/>
    <p:sldLayoutId id="2147483755" r:id="rId6"/>
    <p:sldLayoutId id="2147483756" r:id="rId7"/>
    <p:sldLayoutId id="2147483757" r:id="rId8"/>
    <p:sldLayoutId id="2147483758" r:id="rId9"/>
    <p:sldLayoutId id="2147483759" r:id="rId10"/>
    <p:sldLayoutId id="2147483760" r:id="rId11"/>
    <p:sldLayoutId id="2147483762" r:id="rId12"/>
  </p:sldLayoutIdLst>
  <p:timing>
    <p:tnLst>
      <p:par>
        <p:cTn id="1" dur="indefinite" restart="never" nodeType="tmRoot"/>
      </p:par>
    </p:tnLst>
  </p:timing>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30"/>
        <p:cNvGrpSpPr/>
        <p:nvPr/>
      </p:nvGrpSpPr>
      <p:grpSpPr>
        <a:xfrm>
          <a:off x="0" y="0"/>
          <a:ext cx="0" cy="0"/>
          <a:chOff x="0" y="0"/>
          <a:chExt cx="0" cy="0"/>
        </a:xfrm>
      </p:grpSpPr>
      <p:sp>
        <p:nvSpPr>
          <p:cNvPr id="31" name="Shape 31"/>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
        <p:nvSpPr>
          <p:cNvPr id="32" name="Shape 32"/>
          <p:cNvSpPr>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a:p>
        </p:txBody>
      </p:sp>
    </p:spTree>
  </p:cSld>
  <p:clrMap bg1="lt1" tx1="dk1" bg2="dk2" tx2="lt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iming>
    <p:tnLst>
      <p:par>
        <p:cTn id="1" dur="indefinite" restart="never" nodeType="tmRoot"/>
      </p:par>
    </p:tnLst>
  </p:timing>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Shape 5"/>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cxnSp>
        <p:nvCxnSpPr>
          <p:cNvPr id="1028" name="Shape 7"/>
          <p:cNvCxnSpPr>
            <a:cxnSpLocks noChangeShapeType="1"/>
          </p:cNvCxnSpPr>
          <p:nvPr/>
        </p:nvCxnSpPr>
        <p:spPr bwMode="auto">
          <a:xfrm>
            <a:off x="457200" y="6697663"/>
            <a:ext cx="8229600" cy="0"/>
          </a:xfrm>
          <a:prstGeom prst="straightConnector1">
            <a:avLst/>
          </a:prstGeom>
          <a:noFill/>
          <a:ln w="50800">
            <a:solidFill>
              <a:schemeClr val="tx2"/>
            </a:solidFill>
            <a:round/>
            <a:headEnd type="none" w="sm" len="sm"/>
            <a:tailEnd type="none" w="sm" len="sm"/>
          </a:ln>
          <a:extLst>
            <a:ext uri="{909E8E84-426E-40DD-AFC4-6F175D3DCCD1}">
              <a14:hiddenFill xmlns:a14="http://schemas.microsoft.com/office/drawing/2010/main">
                <a:noFill/>
              </a14:hiddenFill>
            </a:ext>
          </a:extLst>
        </p:spPr>
      </p:cxnSp>
    </p:spTree>
  </p:cSld>
  <p:clrMap bg1="lt1" tx1="dk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2051"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Shape 3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3075" name="Shape 32"/>
          <p:cNvSpPr>
            <a:spLocks noGrp="1"/>
          </p:cNvSpPr>
          <p:nvPr>
            <p:ph type="body" idx="1"/>
          </p:nvPr>
        </p:nvSpPr>
        <p:spPr bwMode="auto">
          <a:xfrm>
            <a:off x="457200" y="1600200"/>
            <a:ext cx="8229600"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Lst>
  <p:txStyles>
    <p:titleStyle>
      <a:defPPr marR="0" algn="l" rtl="0">
        <a:lnSpc>
          <a:spcPct val="100000"/>
        </a:lnSpc>
        <a:spcBef>
          <a:spcPts val="0"/>
        </a:spcBef>
        <a:spcAft>
          <a:spcPts val="0"/>
        </a:spcAft>
      </a:defPPr>
      <a:lvl1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algn="l" rtl="0" eaLnBrk="1" fontAlgn="base" hangingPunct="1">
        <a:spcBef>
          <a:spcPct val="0"/>
        </a:spcBef>
        <a:spcAft>
          <a:spcPct val="0"/>
        </a:spcAft>
        <a:defRPr sz="1400">
          <a:solidFill>
            <a:srgbClr val="000000"/>
          </a:solidFill>
          <a:latin typeface="Arial" charset="0"/>
          <a:cs typeface="Arial" charset="0"/>
          <a:sym typeface="Arial" charset="0"/>
        </a:defRPr>
      </a:lvl3pPr>
      <a:lvl4pPr algn="l" rtl="0" eaLnBrk="1" fontAlgn="base" hangingPunct="1">
        <a:spcBef>
          <a:spcPct val="0"/>
        </a:spcBef>
        <a:spcAft>
          <a:spcPct val="0"/>
        </a:spcAft>
        <a:defRPr sz="1400">
          <a:solidFill>
            <a:srgbClr val="000000"/>
          </a:solidFill>
          <a:latin typeface="Arial" charset="0"/>
          <a:cs typeface="Arial" charset="0"/>
          <a:sym typeface="Arial" charset="0"/>
        </a:defRPr>
      </a:lvl4pPr>
      <a:lvl5pPr algn="l" rtl="0" eaLnBrk="1" fontAlgn="base" hangingPunct="1">
        <a:spcBef>
          <a:spcPct val="0"/>
        </a:spcBef>
        <a:spcAft>
          <a:spcPct val="0"/>
        </a:spcAft>
        <a:defRPr sz="1400">
          <a:solidFill>
            <a:srgbClr val="000000"/>
          </a:solidFill>
          <a:latin typeface="Arial" charset="0"/>
          <a:cs typeface="Arial" charset="0"/>
          <a:sym typeface="Arial" charset="0"/>
        </a:defRPr>
      </a:lvl5pPr>
      <a:lvl6pPr marL="457200" algn="l" rtl="0" eaLnBrk="1" fontAlgn="base" hangingPunct="1">
        <a:spcBef>
          <a:spcPct val="0"/>
        </a:spcBef>
        <a:spcAft>
          <a:spcPct val="0"/>
        </a:spcAft>
        <a:defRPr sz="1400">
          <a:solidFill>
            <a:srgbClr val="000000"/>
          </a:solidFill>
          <a:latin typeface="Arial" charset="0"/>
          <a:cs typeface="Arial" charset="0"/>
          <a:sym typeface="Arial" charset="0"/>
        </a:defRPr>
      </a:lvl6pPr>
      <a:lvl7pPr marL="914400" algn="l" rtl="0" eaLnBrk="1" fontAlgn="base" hangingPunct="1">
        <a:spcBef>
          <a:spcPct val="0"/>
        </a:spcBef>
        <a:spcAft>
          <a:spcPct val="0"/>
        </a:spcAft>
        <a:defRPr sz="1400">
          <a:solidFill>
            <a:srgbClr val="000000"/>
          </a:solidFill>
          <a:latin typeface="Arial" charset="0"/>
          <a:cs typeface="Arial" charset="0"/>
          <a:sym typeface="Arial" charset="0"/>
        </a:defRPr>
      </a:lvl7pPr>
      <a:lvl8pPr marL="1371600" algn="l" rtl="0" eaLnBrk="1" fontAlgn="base" hangingPunct="1">
        <a:spcBef>
          <a:spcPct val="0"/>
        </a:spcBef>
        <a:spcAft>
          <a:spcPct val="0"/>
        </a:spcAft>
        <a:defRPr sz="1400">
          <a:solidFill>
            <a:srgbClr val="000000"/>
          </a:solidFill>
          <a:latin typeface="Arial" charset="0"/>
          <a:cs typeface="Arial" charset="0"/>
          <a:sym typeface="Arial" charset="0"/>
        </a:defRPr>
      </a:lvl8pPr>
      <a:lvl9pPr marL="1828800" algn="l" rtl="0" eaLnBrk="1" fontAlgn="base" hangingPunct="1">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marL="342900" indent="-3429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1pPr>
      <a:lvl2pPr marL="742950" indent="-28575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2pPr>
      <a:lvl3pPr marL="11430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3pPr>
      <a:lvl4pPr marL="16002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4pPr>
      <a:lvl5pPr marL="2057400" indent="-228600" algn="l" rtl="0" eaLnBrk="1" fontAlgn="base" hangingPunct="1">
        <a:spcBef>
          <a:spcPct val="0"/>
        </a:spcBef>
        <a:spcAft>
          <a:spcPct val="0"/>
        </a:spcAft>
        <a:defRPr sz="1400">
          <a:solidFill>
            <a:srgbClr val="000000"/>
          </a:solidFill>
          <a:latin typeface="Arial" panose="00000000000000000000"/>
          <a:ea typeface="Arial" panose="00000000000000000000"/>
          <a:cs typeface="Arial" panose="00000000000000000000"/>
          <a:sym typeface="Arial" charset="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4"/>
        <p:cNvGrpSpPr/>
        <p:nvPr/>
      </p:nvGrpSpPr>
      <p:grpSpPr>
        <a:xfrm>
          <a:off x="0" y="0"/>
          <a:ext cx="0" cy="0"/>
          <a:chOff x="0" y="0"/>
          <a:chExt cx="0" cy="0"/>
        </a:xfrm>
      </p:grpSpPr>
      <p:sp>
        <p:nvSpPr>
          <p:cNvPr id="5" name="Shape 5"/>
          <p:cNvSpPr>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1pPr>
            <a:lvl2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2pPr>
            <a:lvl3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3pPr>
            <a:lvl4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4pPr>
            <a:lvl5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5pPr>
            <a:lvl6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6pPr>
            <a:lvl7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7pPr>
            <a:lvl8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8pPr>
            <a:lvl9pPr marL="0" indent="228600" algn="l" rtl="0">
              <a:spcBef>
                <a:spcPts val="0"/>
              </a:spcBef>
              <a:buClr>
                <a:schemeClr val="accent1"/>
              </a:buClr>
              <a:buSzPct val="100000"/>
              <a:buFont typeface="Arial"/>
              <a:buNone/>
              <a:defRPr sz="3600" b="1" i="0" u="none" strike="noStrike" cap="none" baseline="0">
                <a:solidFill>
                  <a:schemeClr val="accent1"/>
                </a:solidFill>
                <a:latin typeface="Arial" panose="00000000000000000000"/>
                <a:ea typeface="Arial" panose="00000000000000000000"/>
                <a:cs typeface="Arial" panose="00000000000000000000"/>
                <a:sym typeface="Arial" panose="00000000000000000000"/>
              </a:defRPr>
            </a:lvl9pPr>
          </a:lstStyle>
          <a:p>
            <a:endParaRPr dirty="0"/>
          </a:p>
        </p:txBody>
      </p:sp>
      <p:sp>
        <p:nvSpPr>
          <p:cNvPr id="6" name="Shape 6"/>
          <p:cNvSpPr>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panose="00000000000000000000"/>
                <a:ea typeface="Arial" panose="00000000000000000000"/>
                <a:cs typeface="Arial" panose="00000000000000000000"/>
                <a:sym typeface="Arial" panose="00000000000000000000"/>
              </a:defRPr>
            </a:lvl9pPr>
          </a:lstStyle>
          <a:p>
            <a:endParaRPr dirty="0"/>
          </a:p>
        </p:txBody>
      </p:sp>
      <p:cxnSp>
        <p:nvCxnSpPr>
          <p:cNvPr id="7" name="Shape 7"/>
          <p:cNvCxnSpPr/>
          <p:nvPr/>
        </p:nvCxnSpPr>
        <p:spPr>
          <a:xfrm>
            <a:off x="457200" y="6697679"/>
            <a:ext cx="8229600" cy="0"/>
          </a:xfrm>
          <a:prstGeom prst="straightConnector1">
            <a:avLst/>
          </a:prstGeom>
          <a:noFill/>
          <a:ln w="50800" cap="flat">
            <a:solidFill>
              <a:schemeClr val="lt2"/>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Lst>
  <p:timing>
    <p:tnLst>
      <p:par>
        <p:cTn id="1" dur="indefinite" restart="never" nodeType="tmRoot"/>
      </p:par>
    </p:tnLst>
  </p:timing>
  <p:hf hdr="0" ftr="0" dt="0"/>
  <p:txStyles>
    <p:titleStyle>
      <a:defPPr marR="0" algn="l" rtl="0">
        <a:lnSpc>
          <a:spcPct val="100000"/>
        </a:lnSpc>
        <a:spcBef>
          <a:spcPts val="0"/>
        </a:spcBef>
        <a:spcAft>
          <a:spcPts val="0"/>
        </a:spcAft>
      </a:defPPr>
      <a:lvl1pPr marL="231775" marR="0" indent="-3175"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SzPct val="100000"/>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1pPr>
      <a:lvl2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2pPr>
      <a:lvl3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3pPr>
      <a:lvl4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4pPr>
      <a:lvl5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5pPr>
      <a:lvl6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6pPr>
      <a:lvl7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7pPr>
      <a:lvl8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8pPr>
      <a:lvl9pPr marR="0" algn="l" rtl="0" eaLnBrk="1" hangingPunct="1">
        <a:lnSpc>
          <a:spcPct val="100000"/>
        </a:lnSpc>
        <a:spcBef>
          <a:spcPts val="0"/>
        </a:spcBef>
        <a:spcAft>
          <a:spcPts val="0"/>
        </a:spcAft>
        <a:defRPr sz="1400" b="0" i="0" u="none" strike="noStrike" cap="none" baseline="0">
          <a:solidFill>
            <a:srgbClr val="000000"/>
          </a:solidFill>
          <a:latin typeface="Arial" panose="00000000000000000000"/>
          <a:ea typeface="Arial" panose="00000000000000000000"/>
          <a:cs typeface="Arial" panose="00000000000000000000"/>
          <a:sym typeface="Arial" panose="00000000000000000000"/>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0.xml"/></Relationships>
</file>

<file path=ppt/slides/_rels/slide19.xml.rels><?xml version="1.0" encoding="UTF-8" standalone="yes"?>
<Relationships xmlns="http://schemas.openxmlformats.org/package/2006/relationships"><Relationship Id="rId3" Type="http://schemas.openxmlformats.org/officeDocument/2006/relationships/hyperlink" Target="http://www.gao.gov/products/GAO-11-208" TargetMode="External"/><Relationship Id="rId2" Type="http://schemas.openxmlformats.org/officeDocument/2006/relationships/notesSlide" Target="../notesSlides/notesSlide17.xml"/><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0.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0.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1.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71.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71.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0.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0.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80.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8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0.xml"/></Relationships>
</file>

<file path=ppt/slides/_rels/slide50.xml.rels><?xml version="1.0" encoding="UTF-8" standalone="yes"?>
<Relationships xmlns="http://schemas.openxmlformats.org/package/2006/relationships"><Relationship Id="rId3" Type="http://schemas.openxmlformats.org/officeDocument/2006/relationships/hyperlink" Target="http://www.ama-assn.org/ama/pub/physician-resources/legal-topics/patient-physician-relationship-topics/informed-consent.page" TargetMode="External"/><Relationship Id="rId2" Type="http://schemas.openxmlformats.org/officeDocument/2006/relationships/notesSlide" Target="../notesSlides/notesSlide46.xml"/><Relationship Id="rId1" Type="http://schemas.openxmlformats.org/officeDocument/2006/relationships/slideLayout" Target="../slideLayouts/slideLayout7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0.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1.xml"/><Relationship Id="rId1" Type="http://schemas.openxmlformats.org/officeDocument/2006/relationships/slideLayout" Target="../slideLayouts/slideLayout7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0.xml"/></Relationships>
</file>

<file path=ppt/slides/_rels/slide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7.xml"/><Relationship Id="rId1" Type="http://schemas.openxmlformats.org/officeDocument/2006/relationships/slideLayout" Target="../slideLayouts/slideLayout7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2.xml.rels><?xml version="1.0" encoding="UTF-8" standalone="yes"?>
<Relationships xmlns="http://schemas.openxmlformats.org/package/2006/relationships"><Relationship Id="rId3" Type="http://schemas.openxmlformats.org/officeDocument/2006/relationships/hyperlink" Target="familydoctor.org/familydoctor/en/healthcare-management/end-of-life-issues/advance-directives-and-do-not-resuscitate-orders.html" TargetMode="External"/><Relationship Id="rId2" Type="http://schemas.openxmlformats.org/officeDocument/2006/relationships/notesSlide" Target="../notesSlides/notesSlide67.xml"/><Relationship Id="rId1" Type="http://schemas.openxmlformats.org/officeDocument/2006/relationships/slideLayout" Target="../slideLayouts/slideLayout70.xml"/><Relationship Id="rId5" Type="http://schemas.openxmlformats.org/officeDocument/2006/relationships/hyperlink" Target="http://www.getpalliativecare.org/whatis/" TargetMode="External"/><Relationship Id="rId4" Type="http://schemas.openxmlformats.org/officeDocument/2006/relationships/hyperlink" Target="http://www.nlm.nih.gov/medlineplus/endoflifeissues.html" TargetMode="Externa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7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76.xml"/></Relationships>
</file>

<file path=ppt/slides/_rels/slide8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7.xml"/><Relationship Id="rId1" Type="http://schemas.openxmlformats.org/officeDocument/2006/relationships/slideLayout" Target="../slideLayouts/slideLayout70.xml"/><Relationship Id="rId4" Type="http://schemas.openxmlformats.org/officeDocument/2006/relationships/image" Target="../media/image14.jpe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0.xml"/></Relationships>
</file>

<file path=ppt/slides/_rels/slide8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1.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70C0"/>
                </a:solidFill>
              </a:rPr>
              <a:t/>
            </a:r>
            <a:br>
              <a:rPr lang="en-US" dirty="0" smtClean="0">
                <a:solidFill>
                  <a:srgbClr val="0070C0"/>
                </a:solidFill>
              </a:rPr>
            </a:br>
            <a:r>
              <a:rPr lang="en-US" dirty="0" smtClean="0">
                <a:solidFill>
                  <a:srgbClr val="0070C0"/>
                </a:solidFill>
              </a:rPr>
              <a:t>Medical, Legal, Ethical Aspects of Geriatrics</a:t>
            </a:r>
            <a:endParaRPr lang="en-US" dirty="0">
              <a:solidFill>
                <a:srgbClr val="0070C0"/>
              </a:solidFill>
            </a:endParaRPr>
          </a:p>
        </p:txBody>
      </p:sp>
      <p:sp>
        <p:nvSpPr>
          <p:cNvPr id="5" name="Subtitle 4"/>
          <p:cNvSpPr>
            <a:spLocks noGrp="1"/>
          </p:cNvSpPr>
          <p:nvPr>
            <p:ph type="subTitle" idx="1"/>
          </p:nvPr>
        </p:nvSpPr>
        <p:spPr/>
        <p:txBody>
          <a:bodyPr/>
          <a:lstStyle/>
          <a:p>
            <a:r>
              <a:rPr lang="en-US" dirty="0" smtClean="0"/>
              <a:t>Min H. Huang, PT, PhD, NCS</a:t>
            </a:r>
            <a:endParaRPr lang="en-US" dirty="0"/>
          </a:p>
        </p:txBody>
      </p:sp>
    </p:spTree>
    <p:extLst>
      <p:ext uri="{BB962C8B-B14F-4D97-AF65-F5344CB8AC3E}">
        <p14:creationId xmlns:p14="http://schemas.microsoft.com/office/powerpoint/2010/main" val="2296851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Michigan State Laws: Definition of Abuse</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SOCIAL WELFARE ACT </a:t>
            </a:r>
            <a:r>
              <a:rPr lang="en-US" dirty="0" smtClean="0"/>
              <a:t>400.11</a:t>
            </a:r>
          </a:p>
          <a:p>
            <a:r>
              <a:rPr lang="en-US" b="1" dirty="0" smtClean="0">
                <a:solidFill>
                  <a:srgbClr val="FF0000"/>
                </a:solidFill>
              </a:rPr>
              <a:t>“</a:t>
            </a:r>
            <a:r>
              <a:rPr lang="en-US" b="1" dirty="0">
                <a:solidFill>
                  <a:srgbClr val="FF0000"/>
                </a:solidFill>
              </a:rPr>
              <a:t>Abuse</a:t>
            </a:r>
            <a:r>
              <a:rPr lang="en-US" b="1" dirty="0" smtClean="0">
                <a:solidFill>
                  <a:srgbClr val="FF0000"/>
                </a:solidFill>
              </a:rPr>
              <a:t>” </a:t>
            </a:r>
            <a:r>
              <a:rPr lang="en-US" dirty="0" smtClean="0"/>
              <a:t>means harm or threatened harm to an adult's health or welfare caused by another person. Abuse includes, but is not limited to, non-accidental physical or mental injury, sexual abuse, or maltreatment.</a:t>
            </a:r>
          </a:p>
          <a:p>
            <a:r>
              <a:rPr lang="en-US" dirty="0" smtClean="0"/>
              <a:t>“Adult in need of protective services” or “adult” means a vulnerable person not less than 18 years of age who is suspected of being or believed to be abused, neglected, or exploited.</a:t>
            </a:r>
          </a:p>
        </p:txBody>
      </p:sp>
    </p:spTree>
    <p:extLst>
      <p:ext uri="{BB962C8B-B14F-4D97-AF65-F5344CB8AC3E}">
        <p14:creationId xmlns:p14="http://schemas.microsoft.com/office/powerpoint/2010/main" val="4169764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Michigan </a:t>
            </a:r>
            <a:r>
              <a:rPr lang="en-US" dirty="0"/>
              <a:t>State Laws: Definition </a:t>
            </a:r>
            <a:r>
              <a:rPr lang="en-US" dirty="0" smtClean="0"/>
              <a:t>of Neglect (THE </a:t>
            </a:r>
            <a:r>
              <a:rPr lang="en-US" dirty="0"/>
              <a:t>SOCIAL WELFARE ACT </a:t>
            </a:r>
            <a:r>
              <a:rPr lang="en-US" dirty="0" smtClean="0"/>
              <a:t>400.11)</a:t>
            </a:r>
            <a:endParaRPr lang="en-US" dirty="0"/>
          </a:p>
        </p:txBody>
      </p:sp>
      <p:sp>
        <p:nvSpPr>
          <p:cNvPr id="3" name="Content Placeholder 2"/>
          <p:cNvSpPr>
            <a:spLocks noGrp="1"/>
          </p:cNvSpPr>
          <p:nvPr>
            <p:ph idx="1"/>
          </p:nvPr>
        </p:nvSpPr>
        <p:spPr>
          <a:xfrm>
            <a:off x="457200" y="1524000"/>
            <a:ext cx="8229600" cy="4967700"/>
          </a:xfrm>
        </p:spPr>
        <p:txBody>
          <a:bodyPr>
            <a:noAutofit/>
          </a:bodyPr>
          <a:lstStyle/>
          <a:p>
            <a:pPr marL="0" indent="0">
              <a:buNone/>
            </a:pPr>
            <a:r>
              <a:rPr lang="en-US" sz="2400" b="1" dirty="0" smtClean="0">
                <a:solidFill>
                  <a:srgbClr val="FF0000"/>
                </a:solidFill>
              </a:rPr>
              <a:t>“Neglect” </a:t>
            </a:r>
            <a:r>
              <a:rPr lang="en-US" sz="2400" dirty="0" smtClean="0"/>
              <a:t>means harm to an adult's health or welfare caused by the inability of the adult to respond to a harmful situation or by the conduct of a person who assumes  responsibility for a significant aspect of the adult's health or welfare. The failure to provide adequate food, clothing, shelter, or medical care. A person shall not be considered to be abused, neglected, or in need of emergency or protective services for the sole reason that the person is receiving or relying upon treatment by spiritual means through prayer alone in accordance with the tenets and practices of a recognized church or religious denomination, and this act shall not require any medical care or treatment in contravention of the stated or implied objection of that person.</a:t>
            </a:r>
          </a:p>
          <a:p>
            <a:pPr marL="0" indent="0">
              <a:buNone/>
            </a:pPr>
            <a:endParaRPr lang="en-US" sz="2400" dirty="0"/>
          </a:p>
        </p:txBody>
      </p:sp>
    </p:spTree>
    <p:extLst>
      <p:ext uri="{BB962C8B-B14F-4D97-AF65-F5344CB8AC3E}">
        <p14:creationId xmlns:p14="http://schemas.microsoft.com/office/powerpoint/2010/main" val="260430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Michigan State Laws: Definition </a:t>
            </a:r>
            <a:r>
              <a:rPr lang="en-US" dirty="0" smtClean="0"/>
              <a:t>of Exploitation and Vulnerability</a:t>
            </a:r>
            <a:endParaRPr lang="en-US" dirty="0"/>
          </a:p>
        </p:txBody>
      </p:sp>
      <p:sp>
        <p:nvSpPr>
          <p:cNvPr id="3" name="Content Placeholder 2"/>
          <p:cNvSpPr>
            <a:spLocks noGrp="1"/>
          </p:cNvSpPr>
          <p:nvPr>
            <p:ph idx="1"/>
          </p:nvPr>
        </p:nvSpPr>
        <p:spPr/>
        <p:txBody>
          <a:bodyPr>
            <a:noAutofit/>
          </a:bodyPr>
          <a:lstStyle/>
          <a:p>
            <a:pPr marL="0" indent="0">
              <a:buNone/>
            </a:pPr>
            <a:r>
              <a:rPr lang="en-US" sz="2800" dirty="0" smtClean="0"/>
              <a:t>THE </a:t>
            </a:r>
            <a:r>
              <a:rPr lang="en-US" sz="2800" dirty="0"/>
              <a:t>SOCIAL WELFARE ACT </a:t>
            </a:r>
            <a:r>
              <a:rPr lang="en-US" sz="2800" dirty="0" smtClean="0"/>
              <a:t>400.11</a:t>
            </a:r>
          </a:p>
          <a:p>
            <a:r>
              <a:rPr lang="en-US" sz="2800" b="1" dirty="0" smtClean="0">
                <a:solidFill>
                  <a:srgbClr val="FF0000"/>
                </a:solidFill>
              </a:rPr>
              <a:t>“Exploitation” </a:t>
            </a:r>
            <a:r>
              <a:rPr lang="en-US" sz="2800" dirty="0" smtClean="0"/>
              <a:t>means an action that involves the misuse of an adult's funds, property, or personal dignity by another person.</a:t>
            </a:r>
          </a:p>
          <a:p>
            <a:r>
              <a:rPr lang="en-US" sz="2800" i="1" dirty="0" smtClean="0">
                <a:solidFill>
                  <a:srgbClr val="FF0000"/>
                </a:solidFill>
              </a:rPr>
              <a:t>“</a:t>
            </a:r>
            <a:r>
              <a:rPr lang="en-US" sz="2800" i="1" dirty="0">
                <a:solidFill>
                  <a:srgbClr val="FF0000"/>
                </a:solidFill>
              </a:rPr>
              <a:t>Vulnerable</a:t>
            </a:r>
            <a:r>
              <a:rPr lang="en-US" sz="2800" dirty="0"/>
              <a:t>” means a condition in which an adult is unable to protect himself or herself from abuse, neglect, or exploitation because of a mental or physical impairment or because of advanced age</a:t>
            </a:r>
            <a:r>
              <a:rPr lang="en-US" sz="2800" dirty="0" smtClean="0"/>
              <a:t>.</a:t>
            </a:r>
            <a:endParaRPr lang="en-US" sz="2800" dirty="0"/>
          </a:p>
        </p:txBody>
      </p:sp>
    </p:spTree>
    <p:extLst>
      <p:ext uri="{BB962C8B-B14F-4D97-AF65-F5344CB8AC3E}">
        <p14:creationId xmlns:p14="http://schemas.microsoft.com/office/powerpoint/2010/main" val="1499358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ChangeArrowheads="1"/>
          </p:cNvSpPr>
          <p:nvPr>
            <p:ph type="title"/>
          </p:nvPr>
        </p:nvSpPr>
        <p:spPr/>
        <p:txBody>
          <a:bodyPr/>
          <a:lstStyle/>
          <a:p>
            <a:pPr eaLnBrk="1" hangingPunct="1"/>
            <a:r>
              <a:rPr lang="en-US" dirty="0" smtClean="0"/>
              <a:t>Most commonly reported elder mistreatment</a:t>
            </a:r>
          </a:p>
        </p:txBody>
      </p:sp>
      <p:sp>
        <p:nvSpPr>
          <p:cNvPr id="43011" name="Rectangle 1027"/>
          <p:cNvSpPr>
            <a:spLocks noGrp="1" noChangeArrowheads="1"/>
          </p:cNvSpPr>
          <p:nvPr>
            <p:ph idx="1"/>
          </p:nvPr>
        </p:nvSpPr>
        <p:spPr/>
        <p:txBody>
          <a:bodyPr/>
          <a:lstStyle/>
          <a:p>
            <a:pPr marL="609600" indent="-609600" eaLnBrk="1" hangingPunct="1">
              <a:buClr>
                <a:schemeClr val="tx1"/>
              </a:buClr>
              <a:buFontTx/>
              <a:buAutoNum type="arabicPeriod"/>
            </a:pPr>
            <a:r>
              <a:rPr lang="en-US" smtClean="0"/>
              <a:t>Self neglect (29%)</a:t>
            </a:r>
          </a:p>
          <a:p>
            <a:pPr marL="609600" indent="-609600" eaLnBrk="1" hangingPunct="1">
              <a:buClr>
                <a:schemeClr val="tx1"/>
              </a:buClr>
              <a:buFontTx/>
              <a:buAutoNum type="arabicPeriod"/>
            </a:pPr>
            <a:r>
              <a:rPr lang="en-US" smtClean="0"/>
              <a:t>Caregiver neglect (26%)</a:t>
            </a:r>
          </a:p>
          <a:p>
            <a:pPr marL="609600" indent="-609600" eaLnBrk="1" hangingPunct="1">
              <a:buClr>
                <a:schemeClr val="tx1"/>
              </a:buClr>
              <a:buFontTx/>
              <a:buAutoNum type="arabicPeriod"/>
            </a:pPr>
            <a:r>
              <a:rPr lang="en-US" smtClean="0"/>
              <a:t>Financial exploitation (19%)</a:t>
            </a:r>
          </a:p>
          <a:p>
            <a:pPr marL="609600" indent="-609600" eaLnBrk="1" hangingPunct="1">
              <a:buClr>
                <a:schemeClr val="tx1"/>
              </a:buClr>
              <a:buFontTx/>
              <a:buAutoNum type="arabicPeriod"/>
            </a:pPr>
            <a:r>
              <a:rPr lang="en-US" smtClean="0"/>
              <a:t>Psychological abuse (12%)</a:t>
            </a:r>
          </a:p>
          <a:p>
            <a:pPr marL="609600" indent="-609600" eaLnBrk="1" hangingPunct="1">
              <a:buClr>
                <a:schemeClr val="tx1"/>
              </a:buClr>
              <a:buFontTx/>
              <a:buAutoNum type="arabicPeriod"/>
            </a:pPr>
            <a:r>
              <a:rPr lang="en-US" smtClean="0"/>
              <a:t>Physical abuse (12%)</a:t>
            </a:r>
          </a:p>
        </p:txBody>
      </p:sp>
    </p:spTree>
    <p:extLst>
      <p:ext uri="{BB962C8B-B14F-4D97-AF65-F5344CB8AC3E}">
        <p14:creationId xmlns:p14="http://schemas.microsoft.com/office/powerpoint/2010/main" val="1279289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ChangeArrowheads="1"/>
          </p:cNvSpPr>
          <p:nvPr>
            <p:ph type="title"/>
          </p:nvPr>
        </p:nvSpPr>
        <p:spPr/>
        <p:txBody>
          <a:bodyPr/>
          <a:lstStyle/>
          <a:p>
            <a:pPr eaLnBrk="1" hangingPunct="1"/>
            <a:r>
              <a:rPr lang="en-US" smtClean="0"/>
              <a:t>Cultural Aspects of Elder Abuse</a:t>
            </a:r>
          </a:p>
        </p:txBody>
      </p:sp>
      <p:sp>
        <p:nvSpPr>
          <p:cNvPr id="44035" name="Rectangle 1027"/>
          <p:cNvSpPr>
            <a:spLocks noGrp="1" noChangeArrowheads="1"/>
          </p:cNvSpPr>
          <p:nvPr>
            <p:ph idx="1"/>
          </p:nvPr>
        </p:nvSpPr>
        <p:spPr/>
        <p:txBody>
          <a:bodyPr/>
          <a:lstStyle/>
          <a:p>
            <a:pPr eaLnBrk="1" hangingPunct="1">
              <a:lnSpc>
                <a:spcPct val="90000"/>
              </a:lnSpc>
            </a:pPr>
            <a:r>
              <a:rPr lang="en-US" sz="2800" dirty="0" smtClean="0"/>
              <a:t>AA &amp; CA: less likely to view a situation as abusive &amp; to seek help due to revealing family shame</a:t>
            </a:r>
          </a:p>
          <a:p>
            <a:pPr eaLnBrk="1" hangingPunct="1">
              <a:lnSpc>
                <a:spcPct val="90000"/>
              </a:lnSpc>
            </a:pPr>
            <a:r>
              <a:rPr lang="en-US" sz="2800" dirty="0" smtClean="0"/>
              <a:t>Japanese Americans: silence and avoidance is an extreme form of punishment and as devastating as physical abuse</a:t>
            </a:r>
          </a:p>
          <a:p>
            <a:pPr eaLnBrk="1" hangingPunct="1">
              <a:lnSpc>
                <a:spcPct val="90000"/>
              </a:lnSpc>
            </a:pPr>
            <a:r>
              <a:rPr lang="en-US" sz="2800" dirty="0" smtClean="0"/>
              <a:t>Latinos: strong family ties and respect for elders thought to decrease risk of abuse</a:t>
            </a:r>
          </a:p>
          <a:p>
            <a:pPr eaLnBrk="1" hangingPunct="1">
              <a:lnSpc>
                <a:spcPct val="90000"/>
              </a:lnSpc>
            </a:pPr>
            <a:r>
              <a:rPr lang="en-US" sz="2800" dirty="0" smtClean="0"/>
              <a:t>Native Americans: exploitation </a:t>
            </a:r>
            <a:r>
              <a:rPr lang="en-US" sz="2800" dirty="0"/>
              <a:t>i</a:t>
            </a:r>
            <a:r>
              <a:rPr lang="en-US" sz="2800" dirty="0" smtClean="0"/>
              <a:t>s a cultural conflict</a:t>
            </a:r>
          </a:p>
          <a:p>
            <a:pPr eaLnBrk="1" hangingPunct="1">
              <a:lnSpc>
                <a:spcPct val="90000"/>
              </a:lnSpc>
            </a:pPr>
            <a:endParaRPr lang="en-US" sz="2800" dirty="0" smtClean="0"/>
          </a:p>
        </p:txBody>
      </p:sp>
    </p:spTree>
    <p:extLst>
      <p:ext uri="{BB962C8B-B14F-4D97-AF65-F5344CB8AC3E}">
        <p14:creationId xmlns:p14="http://schemas.microsoft.com/office/powerpoint/2010/main" val="1492009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of being a victim of elder abuse</a:t>
            </a:r>
          </a:p>
        </p:txBody>
      </p:sp>
      <p:sp>
        <p:nvSpPr>
          <p:cNvPr id="3" name="Content Placeholder 2"/>
          <p:cNvSpPr>
            <a:spLocks noGrp="1"/>
          </p:cNvSpPr>
          <p:nvPr>
            <p:ph idx="1"/>
          </p:nvPr>
        </p:nvSpPr>
        <p:spPr/>
        <p:txBody>
          <a:bodyPr/>
          <a:lstStyle/>
          <a:p>
            <a:r>
              <a:rPr lang="en-US" dirty="0" smtClean="0"/>
              <a:t>Cognitive impairment</a:t>
            </a:r>
          </a:p>
          <a:p>
            <a:r>
              <a:rPr lang="en-US" dirty="0" smtClean="0"/>
              <a:t>Tendency to be physically or verbally abusive</a:t>
            </a:r>
          </a:p>
          <a:p>
            <a:r>
              <a:rPr lang="en-US" dirty="0" smtClean="0"/>
              <a:t>Psychological distress</a:t>
            </a:r>
          </a:p>
          <a:p>
            <a:r>
              <a:rPr lang="en-US" dirty="0" smtClean="0"/>
              <a:t>Frailty</a:t>
            </a:r>
          </a:p>
          <a:p>
            <a:r>
              <a:rPr lang="en-US" dirty="0" smtClean="0"/>
              <a:t>Physical vulnerabilities </a:t>
            </a:r>
          </a:p>
          <a:p>
            <a:r>
              <a:rPr lang="en-US" dirty="0" smtClean="0"/>
              <a:t>Need for activities of daily living assistance</a:t>
            </a:r>
          </a:p>
          <a:p>
            <a:r>
              <a:rPr lang="en-US" dirty="0" smtClean="0"/>
              <a:t>Old age</a:t>
            </a:r>
          </a:p>
        </p:txBody>
      </p:sp>
    </p:spTree>
    <p:extLst>
      <p:ext uri="{BB962C8B-B14F-4D97-AF65-F5344CB8AC3E}">
        <p14:creationId xmlns:p14="http://schemas.microsoft.com/office/powerpoint/2010/main" val="3209875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factors of being a victim of elder </a:t>
            </a:r>
            <a:r>
              <a:rPr lang="en-US" dirty="0" smtClean="0"/>
              <a:t>abuse</a:t>
            </a:r>
            <a:endParaRPr lang="en-US" dirty="0"/>
          </a:p>
        </p:txBody>
      </p:sp>
      <p:sp>
        <p:nvSpPr>
          <p:cNvPr id="3" name="Content Placeholder 2"/>
          <p:cNvSpPr>
            <a:spLocks noGrp="1"/>
          </p:cNvSpPr>
          <p:nvPr>
            <p:ph idx="1"/>
          </p:nvPr>
        </p:nvSpPr>
        <p:spPr/>
        <p:txBody>
          <a:bodyPr/>
          <a:lstStyle/>
          <a:p>
            <a:r>
              <a:rPr lang="en-US" dirty="0"/>
              <a:t>Women </a:t>
            </a:r>
          </a:p>
          <a:p>
            <a:r>
              <a:rPr lang="en-US" dirty="0" smtClean="0"/>
              <a:t>Dependency on the abuser</a:t>
            </a:r>
          </a:p>
          <a:p>
            <a:r>
              <a:rPr lang="en-US" dirty="0" smtClean="0"/>
              <a:t>Premorbid relationship to the abuser</a:t>
            </a:r>
          </a:p>
          <a:p>
            <a:r>
              <a:rPr lang="en-US" sz="3200" kern="1200" dirty="0">
                <a:solidFill>
                  <a:schemeClr val="tx1"/>
                </a:solidFill>
              </a:rPr>
              <a:t>A shared living arrangement </a:t>
            </a:r>
            <a:endParaRPr lang="en-US" dirty="0" smtClean="0"/>
          </a:p>
          <a:p>
            <a:r>
              <a:rPr lang="en-US" dirty="0" smtClean="0">
                <a:sym typeface="Arial" panose="00000000000000000000"/>
              </a:rPr>
              <a:t>Isolation, </a:t>
            </a:r>
            <a:r>
              <a:rPr lang="en-US" dirty="0" smtClean="0"/>
              <a:t>lower levels of social network and support</a:t>
            </a:r>
          </a:p>
          <a:p>
            <a:r>
              <a:rPr lang="en-US" dirty="0" smtClean="0">
                <a:sym typeface="Arial" panose="00000000000000000000"/>
              </a:rPr>
              <a:t>Absence of anyone to call on for help</a:t>
            </a:r>
          </a:p>
          <a:p>
            <a:r>
              <a:rPr lang="en-US" dirty="0" smtClean="0"/>
              <a:t>Lower household income</a:t>
            </a:r>
          </a:p>
          <a:p>
            <a:endParaRPr lang="en-US" dirty="0" smtClean="0"/>
          </a:p>
          <a:p>
            <a:endParaRPr lang="en-US" dirty="0" smtClean="0"/>
          </a:p>
        </p:txBody>
      </p:sp>
    </p:spTree>
    <p:extLst>
      <p:ext uri="{BB962C8B-B14F-4D97-AF65-F5344CB8AC3E}">
        <p14:creationId xmlns:p14="http://schemas.microsoft.com/office/powerpoint/2010/main" val="2645001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Factors predispose caregiver to mistreat elderly</a:t>
            </a:r>
            <a:endParaRPr lang="en-US" dirty="0"/>
          </a:p>
        </p:txBody>
      </p:sp>
      <p:sp>
        <p:nvSpPr>
          <p:cNvPr id="3" name="Content Placeholder 2"/>
          <p:cNvSpPr>
            <a:spLocks noGrp="1"/>
          </p:cNvSpPr>
          <p:nvPr>
            <p:ph idx="1"/>
          </p:nvPr>
        </p:nvSpPr>
        <p:spPr/>
        <p:txBody>
          <a:bodyPr/>
          <a:lstStyle/>
          <a:p>
            <a:r>
              <a:rPr lang="en-US" dirty="0" smtClean="0"/>
              <a:t>Family relation </a:t>
            </a:r>
          </a:p>
          <a:p>
            <a:r>
              <a:rPr lang="en-US" dirty="0" smtClean="0"/>
              <a:t>Substance abuse, e.g. alcoholism, drugs</a:t>
            </a:r>
          </a:p>
          <a:p>
            <a:r>
              <a:rPr lang="en-US" dirty="0" smtClean="0"/>
              <a:t>Mental illness</a:t>
            </a:r>
          </a:p>
          <a:p>
            <a:r>
              <a:rPr lang="en-US" dirty="0" smtClean="0"/>
              <a:t>Unemployment</a:t>
            </a:r>
          </a:p>
          <a:p>
            <a:r>
              <a:rPr lang="en-US" dirty="0" smtClean="0"/>
              <a:t>Caregiver stress</a:t>
            </a:r>
            <a:endParaRPr lang="en-US" dirty="0"/>
          </a:p>
          <a:p>
            <a:r>
              <a:rPr lang="en-US" dirty="0" smtClean="0"/>
              <a:t>Financial dependency on </a:t>
            </a:r>
            <a:r>
              <a:rPr lang="en-US" dirty="0"/>
              <a:t>the care </a:t>
            </a:r>
            <a:r>
              <a:rPr lang="en-US" dirty="0" smtClean="0"/>
              <a:t>receiver</a:t>
            </a:r>
          </a:p>
          <a:p>
            <a:r>
              <a:rPr lang="en-US" dirty="0" smtClean="0"/>
              <a:t>Being male</a:t>
            </a:r>
            <a:endParaRPr lang="en-US" dirty="0"/>
          </a:p>
          <a:p>
            <a:pPr marL="0" indent="0">
              <a:buNone/>
            </a:pPr>
            <a:endParaRPr lang="en-US" dirty="0"/>
          </a:p>
          <a:p>
            <a:endParaRPr lang="en-US" dirty="0"/>
          </a:p>
        </p:txBody>
      </p:sp>
    </p:spTree>
    <p:extLst>
      <p:ext uri="{BB962C8B-B14F-4D97-AF65-F5344CB8AC3E}">
        <p14:creationId xmlns:p14="http://schemas.microsoft.com/office/powerpoint/2010/main" val="28875054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factors of self-neglect</a:t>
            </a:r>
            <a:endParaRPr lang="en-US" dirty="0"/>
          </a:p>
        </p:txBody>
      </p:sp>
      <p:sp>
        <p:nvSpPr>
          <p:cNvPr id="3" name="Content Placeholder 2"/>
          <p:cNvSpPr>
            <a:spLocks noGrp="1"/>
          </p:cNvSpPr>
          <p:nvPr>
            <p:ph idx="1"/>
          </p:nvPr>
        </p:nvSpPr>
        <p:spPr/>
        <p:txBody>
          <a:bodyPr>
            <a:normAutofit fontScale="92500" lnSpcReduction="10000"/>
          </a:bodyPr>
          <a:lstStyle/>
          <a:p>
            <a:pPr>
              <a:spcAft>
                <a:spcPts val="0"/>
              </a:spcAft>
            </a:pPr>
            <a:r>
              <a:rPr lang="en-US" dirty="0" smtClean="0"/>
              <a:t>Age </a:t>
            </a:r>
            <a:r>
              <a:rPr lang="en-US" dirty="0"/>
              <a:t>older than 75 years .</a:t>
            </a:r>
          </a:p>
          <a:p>
            <a:pPr>
              <a:spcAft>
                <a:spcPts val="0"/>
              </a:spcAft>
            </a:pPr>
            <a:r>
              <a:rPr lang="en-US" dirty="0"/>
              <a:t>African Americans.</a:t>
            </a:r>
          </a:p>
          <a:p>
            <a:pPr>
              <a:spcAft>
                <a:spcPts val="0"/>
              </a:spcAft>
            </a:pPr>
            <a:r>
              <a:rPr lang="en-US" dirty="0"/>
              <a:t>Lower socioeconomic status.</a:t>
            </a:r>
          </a:p>
          <a:p>
            <a:pPr>
              <a:spcAft>
                <a:spcPts val="0"/>
              </a:spcAft>
            </a:pPr>
            <a:r>
              <a:rPr lang="en-US" dirty="0"/>
              <a:t>Cognitive impairment , especially the </a:t>
            </a:r>
            <a:r>
              <a:rPr lang="en-US" dirty="0">
                <a:solidFill>
                  <a:srgbClr val="FF0000"/>
                </a:solidFill>
              </a:rPr>
              <a:t>executive function. </a:t>
            </a:r>
            <a:r>
              <a:rPr lang="en-US" dirty="0"/>
              <a:t>Mini-Mental is not very useful in identifying people at risk of self neglect.</a:t>
            </a:r>
          </a:p>
          <a:p>
            <a:pPr>
              <a:spcAft>
                <a:spcPts val="0"/>
              </a:spcAft>
            </a:pPr>
            <a:r>
              <a:rPr lang="en-US" dirty="0"/>
              <a:t>Physical disability .</a:t>
            </a:r>
          </a:p>
          <a:p>
            <a:pPr>
              <a:spcAft>
                <a:spcPts val="0"/>
              </a:spcAft>
            </a:pPr>
            <a:r>
              <a:rPr lang="en-US" dirty="0"/>
              <a:t>Psychological distress or depression.</a:t>
            </a:r>
          </a:p>
          <a:p>
            <a:pPr>
              <a:spcAft>
                <a:spcPts val="0"/>
              </a:spcAft>
            </a:pPr>
            <a:r>
              <a:rPr lang="en-US" dirty="0"/>
              <a:t>Lower levels of social relations.</a:t>
            </a:r>
          </a:p>
          <a:p>
            <a:pPr>
              <a:spcAft>
                <a:spcPts val="0"/>
              </a:spcAft>
            </a:pPr>
            <a:r>
              <a:rPr lang="en-US" dirty="0"/>
              <a:t>Alcoholism.</a:t>
            </a:r>
          </a:p>
          <a:p>
            <a:pPr>
              <a:spcAft>
                <a:spcPts val="0"/>
              </a:spcAft>
            </a:pPr>
            <a:endParaRPr lang="en-US" dirty="0"/>
          </a:p>
        </p:txBody>
      </p:sp>
    </p:spTree>
    <p:extLst>
      <p:ext uri="{BB962C8B-B14F-4D97-AF65-F5344CB8AC3E}">
        <p14:creationId xmlns:p14="http://schemas.microsoft.com/office/powerpoint/2010/main" val="323940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Prevalence of elder abuse</a:t>
            </a:r>
            <a:endParaRPr lang="en-US" dirty="0"/>
          </a:p>
        </p:txBody>
      </p:sp>
      <p:sp>
        <p:nvSpPr>
          <p:cNvPr id="3" name="Content Placeholder 2"/>
          <p:cNvSpPr>
            <a:spLocks noGrp="1"/>
          </p:cNvSpPr>
          <p:nvPr>
            <p:ph idx="1"/>
          </p:nvPr>
        </p:nvSpPr>
        <p:spPr/>
        <p:txBody>
          <a:bodyPr/>
          <a:lstStyle/>
          <a:p>
            <a:r>
              <a:rPr lang="en-US" dirty="0" smtClean="0"/>
              <a:t>14.1% of non-institutionalized older adults had experienced physical, psychological, or sexual abuse; neglect; or financial exploitation in the past year </a:t>
            </a:r>
            <a:r>
              <a:rPr lang="en-US" dirty="0" smtClean="0">
                <a:hlinkClick r:id="rId3"/>
              </a:rPr>
              <a:t>www.gao.gov/products/GAO-11-208</a:t>
            </a:r>
            <a:endParaRPr lang="en-US" dirty="0" smtClean="0"/>
          </a:p>
          <a:p>
            <a:r>
              <a:rPr lang="en-US" dirty="0" smtClean="0"/>
              <a:t>Estimate ranges from 2.2% to 18.4% </a:t>
            </a:r>
          </a:p>
          <a:p>
            <a:r>
              <a:rPr lang="en-US" dirty="0" smtClean="0"/>
              <a:t>Odds of financial mistreatment</a:t>
            </a:r>
          </a:p>
          <a:p>
            <a:pPr lvl="1"/>
            <a:r>
              <a:rPr lang="en-US" dirty="0" smtClean="0"/>
              <a:t>African Americans &gt; Whites &gt; Latinos</a:t>
            </a:r>
          </a:p>
          <a:p>
            <a:pPr lvl="1"/>
            <a:r>
              <a:rPr lang="en-US" dirty="0" smtClean="0"/>
              <a:t>People without a spouse/partner &gt; People with a spouse/partner</a:t>
            </a:r>
          </a:p>
          <a:p>
            <a:endParaRPr lang="en-US" dirty="0" smtClean="0"/>
          </a:p>
        </p:txBody>
      </p:sp>
    </p:spTree>
    <p:extLst>
      <p:ext uri="{BB962C8B-B14F-4D97-AF65-F5344CB8AC3E}">
        <p14:creationId xmlns:p14="http://schemas.microsoft.com/office/powerpoint/2010/main" val="4165269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0" dirty="0" smtClean="0">
                <a:solidFill>
                  <a:srgbClr val="0070C0"/>
                </a:solidFill>
                <a:effectLst>
                  <a:outerShdw blurRad="38100" dist="38100" dir="2700000" algn="tl">
                    <a:srgbClr val="000000">
                      <a:alpha val="43137"/>
                    </a:srgbClr>
                  </a:outerShdw>
                </a:effectLst>
              </a:rPr>
              <a:t>Elder mistreatment</a:t>
            </a:r>
            <a:endParaRPr lang="en-US" b="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8742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idx="4294967295"/>
          </p:nvPr>
        </p:nvSpPr>
        <p:spPr>
          <a:xfrm>
            <a:off x="838200" y="750888"/>
            <a:ext cx="7391400" cy="4013200"/>
          </a:xfrm>
        </p:spPr>
        <p:txBody>
          <a:bodyPr/>
          <a:lstStyle/>
          <a:p>
            <a:pPr indent="0"/>
            <a:r>
              <a:rPr lang="en-US" i="1" dirty="0">
                <a:solidFill>
                  <a:srgbClr val="FF0000"/>
                </a:solidFill>
              </a:rPr>
              <a:t>If you’ve seen 15 or 20 older people a day, you have probably met an elder abuse victim</a:t>
            </a:r>
            <a:br>
              <a:rPr lang="en-US" i="1" dirty="0">
                <a:solidFill>
                  <a:srgbClr val="FF0000"/>
                </a:solidFill>
              </a:rPr>
            </a:br>
            <a:endParaRPr lang="en-US" dirty="0"/>
          </a:p>
        </p:txBody>
      </p:sp>
    </p:spTree>
    <p:extLst>
      <p:ext uri="{BB962C8B-B14F-4D97-AF65-F5344CB8AC3E}">
        <p14:creationId xmlns:p14="http://schemas.microsoft.com/office/powerpoint/2010/main" val="20569290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 of elder abuse</a:t>
            </a:r>
            <a:endParaRPr lang="en-US" dirty="0"/>
          </a:p>
        </p:txBody>
      </p:sp>
      <p:sp>
        <p:nvSpPr>
          <p:cNvPr id="3" name="Content Placeholder 2"/>
          <p:cNvSpPr>
            <a:spLocks noGrp="1"/>
          </p:cNvSpPr>
          <p:nvPr>
            <p:ph idx="1"/>
          </p:nvPr>
        </p:nvSpPr>
        <p:spPr/>
        <p:txBody>
          <a:bodyPr/>
          <a:lstStyle/>
          <a:p>
            <a:r>
              <a:rPr lang="en-US" dirty="0" smtClean="0"/>
              <a:t>Elder </a:t>
            </a:r>
            <a:r>
              <a:rPr lang="en-US" dirty="0"/>
              <a:t>abuse is associated with morbidity and mortality, especially among vulnerable </a:t>
            </a:r>
            <a:r>
              <a:rPr lang="en-US" dirty="0" smtClean="0"/>
              <a:t>populations</a:t>
            </a:r>
          </a:p>
          <a:p>
            <a:r>
              <a:rPr lang="en-US" dirty="0"/>
              <a:t>In 2009, </a:t>
            </a:r>
            <a:r>
              <a:rPr lang="en-US" dirty="0" smtClean="0"/>
              <a:t>federal agencies spent </a:t>
            </a:r>
            <a:r>
              <a:rPr lang="en-US" dirty="0"/>
              <a:t>$11.9 million for all activities related to </a:t>
            </a:r>
            <a:r>
              <a:rPr lang="en-US" dirty="0" smtClean="0"/>
              <a:t>elder abuse</a:t>
            </a:r>
            <a:endParaRPr lang="en-US" dirty="0"/>
          </a:p>
          <a:p>
            <a:endParaRPr lang="en-US" dirty="0"/>
          </a:p>
          <a:p>
            <a:endParaRPr lang="en-US" dirty="0">
              <a:solidFill>
                <a:srgbClr val="FF0000"/>
              </a:solidFill>
            </a:endParaRPr>
          </a:p>
        </p:txBody>
      </p:sp>
    </p:spTree>
    <p:extLst>
      <p:ext uri="{BB962C8B-B14F-4D97-AF65-F5344CB8AC3E}">
        <p14:creationId xmlns:p14="http://schemas.microsoft.com/office/powerpoint/2010/main" val="762834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0"/>
            <a:r>
              <a:rPr lang="en-US" dirty="0"/>
              <a:t>Assessment of elder </a:t>
            </a:r>
            <a:r>
              <a:rPr lang="en-US" dirty="0" smtClean="0"/>
              <a:t>abuse:</a:t>
            </a:r>
            <a:br>
              <a:rPr lang="en-US" dirty="0" smtClean="0"/>
            </a:br>
            <a:r>
              <a:rPr lang="en-US" dirty="0" smtClean="0"/>
              <a:t>questions </a:t>
            </a:r>
            <a:r>
              <a:rPr lang="en-US" dirty="0"/>
              <a:t>asked </a:t>
            </a:r>
            <a:r>
              <a:rPr lang="en-US" dirty="0" smtClean="0"/>
              <a:t>by clinician</a:t>
            </a:r>
            <a:endParaRPr lang="en-US" dirty="0"/>
          </a:p>
        </p:txBody>
      </p:sp>
      <p:sp>
        <p:nvSpPr>
          <p:cNvPr id="4" name="Text Placeholder 3"/>
          <p:cNvSpPr>
            <a:spLocks noGrp="1"/>
          </p:cNvSpPr>
          <p:nvPr>
            <p:ph type="body" idx="1"/>
          </p:nvPr>
        </p:nvSpPr>
        <p:spPr/>
        <p:txBody>
          <a:bodyPr/>
          <a:lstStyle/>
          <a:p>
            <a:r>
              <a:rPr lang="en-US" sz="2800" u="sng" dirty="0">
                <a:solidFill>
                  <a:srgbClr val="7030A0"/>
                </a:solidFill>
              </a:rPr>
              <a:t>Abused Elder</a:t>
            </a:r>
          </a:p>
        </p:txBody>
      </p:sp>
      <p:sp>
        <p:nvSpPr>
          <p:cNvPr id="3" name="Content Placeholder 2"/>
          <p:cNvSpPr>
            <a:spLocks noGrp="1"/>
          </p:cNvSpPr>
          <p:nvPr>
            <p:ph sz="half" idx="2"/>
          </p:nvPr>
        </p:nvSpPr>
        <p:spPr/>
        <p:txBody>
          <a:bodyPr/>
          <a:lstStyle/>
          <a:p>
            <a:r>
              <a:rPr lang="en-US" sz="2800" dirty="0" smtClean="0"/>
              <a:t>Has </a:t>
            </a:r>
            <a:r>
              <a:rPr lang="en-US" sz="2800" dirty="0"/>
              <a:t>anybody hurt you?</a:t>
            </a:r>
          </a:p>
          <a:p>
            <a:r>
              <a:rPr lang="en-US" sz="2800" dirty="0"/>
              <a:t>Are you afraid of anybody?</a:t>
            </a:r>
          </a:p>
          <a:p>
            <a:r>
              <a:rPr lang="en-US" sz="2800" dirty="0"/>
              <a:t>Is anyone taking or using </a:t>
            </a:r>
            <a:r>
              <a:rPr lang="en-US" sz="2800" dirty="0" smtClean="0"/>
              <a:t>your money </a:t>
            </a:r>
            <a:r>
              <a:rPr lang="en-US" sz="2800" dirty="0"/>
              <a:t>without your permission</a:t>
            </a:r>
            <a:r>
              <a:rPr lang="en-US" sz="2800" dirty="0" smtClean="0"/>
              <a:t>?</a:t>
            </a:r>
            <a:endParaRPr lang="en-US" sz="2800" dirty="0"/>
          </a:p>
        </p:txBody>
      </p:sp>
      <p:sp>
        <p:nvSpPr>
          <p:cNvPr id="5" name="Text Placeholder 4"/>
          <p:cNvSpPr>
            <a:spLocks noGrp="1"/>
          </p:cNvSpPr>
          <p:nvPr>
            <p:ph type="body" sz="quarter" idx="3"/>
          </p:nvPr>
        </p:nvSpPr>
        <p:spPr/>
        <p:txBody>
          <a:bodyPr/>
          <a:lstStyle/>
          <a:p>
            <a:r>
              <a:rPr lang="en-US" sz="2800" u="sng" dirty="0">
                <a:solidFill>
                  <a:srgbClr val="FF0000"/>
                </a:solidFill>
              </a:rPr>
              <a:t>Caregiver</a:t>
            </a:r>
          </a:p>
        </p:txBody>
      </p:sp>
      <p:sp>
        <p:nvSpPr>
          <p:cNvPr id="6" name="Content Placeholder 5"/>
          <p:cNvSpPr>
            <a:spLocks noGrp="1"/>
          </p:cNvSpPr>
          <p:nvPr>
            <p:ph sz="quarter" idx="4"/>
          </p:nvPr>
        </p:nvSpPr>
        <p:spPr/>
        <p:txBody>
          <a:bodyPr/>
          <a:lstStyle/>
          <a:p>
            <a:r>
              <a:rPr lang="en-US" sz="2800" dirty="0"/>
              <a:t>Are your mom’s needs more </a:t>
            </a:r>
            <a:r>
              <a:rPr lang="en-US" sz="2800" dirty="0" smtClean="0"/>
              <a:t>than you </a:t>
            </a:r>
            <a:r>
              <a:rPr lang="en-US" sz="2800" dirty="0"/>
              <a:t>are really able to handle?</a:t>
            </a:r>
          </a:p>
          <a:p>
            <a:r>
              <a:rPr lang="en-US" sz="2800" dirty="0"/>
              <a:t>Are you worried that you might </a:t>
            </a:r>
            <a:r>
              <a:rPr lang="en-US" sz="2800" dirty="0" smtClean="0"/>
              <a:t>hit your </a:t>
            </a:r>
            <a:r>
              <a:rPr lang="en-US" sz="2800" dirty="0"/>
              <a:t>mom?</a:t>
            </a:r>
          </a:p>
          <a:p>
            <a:r>
              <a:rPr lang="en-US" sz="2800" dirty="0"/>
              <a:t>Have you hit your mom?</a:t>
            </a:r>
          </a:p>
          <a:p>
            <a:endParaRPr lang="en-US" sz="2800" dirty="0"/>
          </a:p>
        </p:txBody>
      </p:sp>
    </p:spTree>
    <p:extLst>
      <p:ext uri="{BB962C8B-B14F-4D97-AF65-F5344CB8AC3E}">
        <p14:creationId xmlns:p14="http://schemas.microsoft.com/office/powerpoint/2010/main" val="27801805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Assessment of elder abuse</a:t>
            </a:r>
            <a:endParaRPr lang="en-US" dirty="0"/>
          </a:p>
        </p:txBody>
      </p:sp>
      <p:sp>
        <p:nvSpPr>
          <p:cNvPr id="8" name="Content Placeholder 7"/>
          <p:cNvSpPr>
            <a:spLocks noGrp="1"/>
          </p:cNvSpPr>
          <p:nvPr>
            <p:ph idx="1"/>
          </p:nvPr>
        </p:nvSpPr>
        <p:spPr/>
        <p:txBody>
          <a:bodyPr/>
          <a:lstStyle/>
          <a:p>
            <a:pPr>
              <a:spcBef>
                <a:spcPts val="1200"/>
              </a:spcBef>
              <a:spcAft>
                <a:spcPts val="0"/>
              </a:spcAft>
            </a:pPr>
            <a:r>
              <a:rPr lang="en-US" dirty="0" smtClean="0"/>
              <a:t>An </a:t>
            </a:r>
            <a:r>
              <a:rPr lang="en-US" dirty="0"/>
              <a:t>elder seems </a:t>
            </a:r>
            <a:r>
              <a:rPr lang="en-US" dirty="0">
                <a:solidFill>
                  <a:srgbClr val="FF0000"/>
                </a:solidFill>
              </a:rPr>
              <a:t>fearful</a:t>
            </a:r>
            <a:r>
              <a:rPr lang="en-US" dirty="0"/>
              <a:t> of the caregiver</a:t>
            </a:r>
          </a:p>
          <a:p>
            <a:pPr lvl="1">
              <a:spcBef>
                <a:spcPts val="1200"/>
              </a:spcBef>
              <a:spcAft>
                <a:spcPts val="0"/>
              </a:spcAft>
            </a:pPr>
            <a:r>
              <a:rPr lang="en-US" dirty="0" smtClean="0"/>
              <a:t>conduct </a:t>
            </a:r>
            <a:r>
              <a:rPr lang="en-US" dirty="0"/>
              <a:t>a private interview and </a:t>
            </a:r>
            <a:r>
              <a:rPr lang="en-US" dirty="0" smtClean="0"/>
              <a:t>examination</a:t>
            </a:r>
            <a:endParaRPr lang="en-US" dirty="0"/>
          </a:p>
          <a:p>
            <a:pPr>
              <a:spcBef>
                <a:spcPts val="1200"/>
              </a:spcBef>
              <a:spcAft>
                <a:spcPts val="0"/>
              </a:spcAft>
            </a:pPr>
            <a:r>
              <a:rPr lang="en-US" dirty="0"/>
              <a:t>Bruises, lacerations, burns, and other </a:t>
            </a:r>
            <a:r>
              <a:rPr lang="en-US" dirty="0" smtClean="0">
                <a:solidFill>
                  <a:srgbClr val="FF0000"/>
                </a:solidFill>
              </a:rPr>
              <a:t>injuries </a:t>
            </a:r>
            <a:r>
              <a:rPr lang="en-US" dirty="0" smtClean="0"/>
              <a:t>in </a:t>
            </a:r>
            <a:r>
              <a:rPr lang="en-US" dirty="0"/>
              <a:t>unusual locations without </a:t>
            </a:r>
            <a:r>
              <a:rPr lang="en-US" dirty="0" smtClean="0"/>
              <a:t>explanation</a:t>
            </a:r>
          </a:p>
          <a:p>
            <a:pPr>
              <a:spcBef>
                <a:spcPts val="1200"/>
              </a:spcBef>
              <a:spcAft>
                <a:spcPts val="0"/>
              </a:spcAft>
            </a:pPr>
            <a:r>
              <a:rPr lang="en-US" dirty="0" smtClean="0"/>
              <a:t>Assess patient’s </a:t>
            </a:r>
            <a:r>
              <a:rPr lang="en-US" dirty="0" smtClean="0">
                <a:solidFill>
                  <a:srgbClr val="FF0000"/>
                </a:solidFill>
              </a:rPr>
              <a:t>function</a:t>
            </a:r>
            <a:r>
              <a:rPr lang="en-US" dirty="0" smtClean="0"/>
              <a:t> and </a:t>
            </a:r>
            <a:r>
              <a:rPr lang="en-US" dirty="0" smtClean="0">
                <a:solidFill>
                  <a:srgbClr val="FF0000"/>
                </a:solidFill>
              </a:rPr>
              <a:t>cognition</a:t>
            </a:r>
          </a:p>
          <a:p>
            <a:pPr>
              <a:spcBef>
                <a:spcPts val="1200"/>
              </a:spcBef>
              <a:spcAft>
                <a:spcPts val="0"/>
              </a:spcAft>
            </a:pPr>
            <a:r>
              <a:rPr lang="en-US" dirty="0" smtClean="0"/>
              <a:t>Note any</a:t>
            </a:r>
            <a:r>
              <a:rPr lang="en-US" dirty="0" smtClean="0">
                <a:solidFill>
                  <a:srgbClr val="FF0000"/>
                </a:solidFill>
              </a:rPr>
              <a:t> inconsistencies </a:t>
            </a:r>
            <a:r>
              <a:rPr lang="en-US" dirty="0" smtClean="0"/>
              <a:t>between the </a:t>
            </a:r>
            <a:r>
              <a:rPr lang="en-US" dirty="0"/>
              <a:t>history and the physical examination </a:t>
            </a:r>
            <a:r>
              <a:rPr lang="en-US" dirty="0" smtClean="0"/>
              <a:t>findings</a:t>
            </a:r>
          </a:p>
          <a:p>
            <a:pPr lvl="1">
              <a:spcBef>
                <a:spcPts val="1200"/>
              </a:spcBef>
              <a:spcAft>
                <a:spcPts val="0"/>
              </a:spcAft>
            </a:pPr>
            <a:r>
              <a:rPr lang="en-US" dirty="0" smtClean="0"/>
              <a:t>e.g. a </a:t>
            </a:r>
            <a:r>
              <a:rPr lang="en-US" dirty="0"/>
              <a:t>patient </a:t>
            </a:r>
            <a:r>
              <a:rPr lang="en-US" dirty="0" smtClean="0"/>
              <a:t>with good balance reported “</a:t>
            </a:r>
            <a:r>
              <a:rPr lang="en-US" dirty="0"/>
              <a:t>I tripped over a rug </a:t>
            </a:r>
            <a:r>
              <a:rPr lang="en-US" dirty="0" smtClean="0"/>
              <a:t>and fell”, with multiple </a:t>
            </a:r>
            <a:r>
              <a:rPr lang="en-US" dirty="0"/>
              <a:t>facial bruises, </a:t>
            </a:r>
            <a:r>
              <a:rPr lang="en-US" dirty="0" smtClean="0"/>
              <a:t>and circumferential </a:t>
            </a:r>
            <a:r>
              <a:rPr lang="en-US" dirty="0"/>
              <a:t>bruises </a:t>
            </a:r>
            <a:r>
              <a:rPr lang="en-US" dirty="0" smtClean="0"/>
              <a:t>on the </a:t>
            </a:r>
            <a:r>
              <a:rPr lang="en-US" dirty="0"/>
              <a:t>upper </a:t>
            </a:r>
            <a:r>
              <a:rPr lang="en-US" dirty="0" smtClean="0"/>
              <a:t>arm.</a:t>
            </a:r>
            <a:endParaRPr lang="en-US" dirty="0"/>
          </a:p>
        </p:txBody>
      </p:sp>
    </p:spTree>
    <p:extLst>
      <p:ext uri="{BB962C8B-B14F-4D97-AF65-F5344CB8AC3E}">
        <p14:creationId xmlns:p14="http://schemas.microsoft.com/office/powerpoint/2010/main" val="35488501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Assessment of financial abuse</a:t>
            </a:r>
            <a:endParaRPr lang="en-US" dirty="0"/>
          </a:p>
        </p:txBody>
      </p:sp>
      <p:sp>
        <p:nvSpPr>
          <p:cNvPr id="8" name="Content Placeholder 7"/>
          <p:cNvSpPr>
            <a:spLocks noGrp="1"/>
          </p:cNvSpPr>
          <p:nvPr>
            <p:ph idx="1"/>
          </p:nvPr>
        </p:nvSpPr>
        <p:spPr/>
        <p:txBody>
          <a:bodyPr/>
          <a:lstStyle/>
          <a:p>
            <a:pPr>
              <a:spcAft>
                <a:spcPts val="0"/>
              </a:spcAft>
            </a:pPr>
            <a:r>
              <a:rPr lang="en-US" dirty="0" smtClean="0"/>
              <a:t>An </a:t>
            </a:r>
            <a:r>
              <a:rPr lang="en-US" dirty="0"/>
              <a:t>elder who is </a:t>
            </a:r>
            <a:r>
              <a:rPr lang="en-US" dirty="0" smtClean="0"/>
              <a:t>no longer </a:t>
            </a:r>
            <a:r>
              <a:rPr lang="en-US" dirty="0"/>
              <a:t>able to afford basic </a:t>
            </a:r>
            <a:r>
              <a:rPr lang="en-US" dirty="0" smtClean="0"/>
              <a:t>items</a:t>
            </a:r>
          </a:p>
          <a:p>
            <a:pPr>
              <a:spcAft>
                <a:spcPts val="0"/>
              </a:spcAft>
            </a:pPr>
            <a:r>
              <a:rPr lang="en-US" dirty="0" smtClean="0"/>
              <a:t>An </a:t>
            </a:r>
            <a:r>
              <a:rPr lang="en-US" dirty="0"/>
              <a:t>elder who suddenly </a:t>
            </a:r>
            <a:r>
              <a:rPr lang="en-US" dirty="0" smtClean="0"/>
              <a:t>appear at </a:t>
            </a:r>
            <a:r>
              <a:rPr lang="en-US" dirty="0"/>
              <a:t>appointments with a new friend or caregiver </a:t>
            </a:r>
            <a:r>
              <a:rPr lang="en-US" dirty="0" smtClean="0"/>
              <a:t>who seems </a:t>
            </a:r>
            <a:r>
              <a:rPr lang="en-US" dirty="0"/>
              <a:t>intrusive or protective (</a:t>
            </a:r>
            <a:r>
              <a:rPr lang="en-US" dirty="0" smtClean="0"/>
              <a:t>e.g.  </a:t>
            </a:r>
            <a:r>
              <a:rPr lang="en-US" dirty="0"/>
              <a:t>reluctant to leave the </a:t>
            </a:r>
            <a:r>
              <a:rPr lang="en-US" dirty="0" smtClean="0"/>
              <a:t>room)</a:t>
            </a:r>
          </a:p>
          <a:p>
            <a:pPr>
              <a:spcAft>
                <a:spcPts val="0"/>
              </a:spcAft>
            </a:pPr>
            <a:r>
              <a:rPr lang="en-US" dirty="0" smtClean="0"/>
              <a:t>Direct </a:t>
            </a:r>
            <a:r>
              <a:rPr lang="en-US" dirty="0"/>
              <a:t>reports </a:t>
            </a:r>
            <a:r>
              <a:rPr lang="en-US" dirty="0" smtClean="0"/>
              <a:t>by the patient that </a:t>
            </a:r>
            <a:r>
              <a:rPr lang="en-US" dirty="0"/>
              <a:t>an individual is </a:t>
            </a:r>
            <a:r>
              <a:rPr lang="en-US" dirty="0" smtClean="0"/>
              <a:t>taking or </a:t>
            </a:r>
            <a:r>
              <a:rPr lang="en-US" dirty="0"/>
              <a:t>mishandling the elder’s </a:t>
            </a:r>
            <a:r>
              <a:rPr lang="en-US" dirty="0" smtClean="0"/>
              <a:t>money</a:t>
            </a:r>
          </a:p>
          <a:p>
            <a:pPr>
              <a:spcAft>
                <a:spcPts val="0"/>
              </a:spcAft>
            </a:pPr>
            <a:r>
              <a:rPr lang="en-US" dirty="0" smtClean="0"/>
              <a:t>Ask: “Is anyone taking </a:t>
            </a:r>
            <a:r>
              <a:rPr lang="en-US" dirty="0"/>
              <a:t>or using your money without your permission?”</a:t>
            </a:r>
          </a:p>
          <a:p>
            <a:pPr>
              <a:spcAft>
                <a:spcPts val="0"/>
              </a:spcAft>
            </a:pPr>
            <a:endParaRPr lang="en-US" dirty="0"/>
          </a:p>
          <a:p>
            <a:pPr>
              <a:spcAft>
                <a:spcPts val="0"/>
              </a:spcAft>
            </a:pPr>
            <a:endParaRPr lang="en-US" dirty="0"/>
          </a:p>
        </p:txBody>
      </p:sp>
    </p:spTree>
    <p:extLst>
      <p:ext uri="{BB962C8B-B14F-4D97-AF65-F5344CB8AC3E}">
        <p14:creationId xmlns:p14="http://schemas.microsoft.com/office/powerpoint/2010/main" val="19917167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Elder </a:t>
            </a:r>
            <a:r>
              <a:rPr lang="en-US" dirty="0" smtClean="0"/>
              <a:t>Abuse Suspicion </a:t>
            </a:r>
            <a:r>
              <a:rPr lang="en-US" dirty="0"/>
              <a:t>Index (EASI)</a:t>
            </a:r>
          </a:p>
        </p:txBody>
      </p:sp>
      <p:sp>
        <p:nvSpPr>
          <p:cNvPr id="3" name="Content Placeholder 2"/>
          <p:cNvSpPr>
            <a:spLocks noGrp="1"/>
          </p:cNvSpPr>
          <p:nvPr>
            <p:ph idx="1"/>
          </p:nvPr>
        </p:nvSpPr>
        <p:spPr/>
        <p:txBody>
          <a:bodyPr/>
          <a:lstStyle/>
          <a:p>
            <a:r>
              <a:rPr lang="en-US" dirty="0" smtClean="0"/>
              <a:t>Outpatient setting</a:t>
            </a:r>
          </a:p>
          <a:p>
            <a:r>
              <a:rPr lang="en-US" dirty="0" smtClean="0"/>
              <a:t>Seniors with Mini-Mental score </a:t>
            </a:r>
            <a:r>
              <a:rPr lang="en-US" b="1" u="sng" dirty="0" smtClean="0"/>
              <a:t>&gt;</a:t>
            </a:r>
            <a:r>
              <a:rPr lang="en-US" dirty="0" smtClean="0"/>
              <a:t> 24</a:t>
            </a:r>
          </a:p>
          <a:p>
            <a:r>
              <a:rPr lang="en-US" dirty="0" smtClean="0"/>
              <a:t>1 or more + responses on #2 to #6 suggest elder abuse</a:t>
            </a: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962400"/>
            <a:ext cx="8229600" cy="2667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35286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04800"/>
            <a:ext cx="5411345"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1157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8600"/>
            <a:ext cx="6259902"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7174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304800"/>
            <a:ext cx="6483928"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15233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57200"/>
            <a:ext cx="7089218"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1191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Content Placeholder 2"/>
          <p:cNvSpPr>
            <a:spLocks noGrp="1"/>
          </p:cNvSpPr>
          <p:nvPr>
            <p:ph idx="1"/>
          </p:nvPr>
        </p:nvSpPr>
        <p:spPr/>
        <p:txBody>
          <a:bodyPr>
            <a:normAutofit fontScale="92500"/>
          </a:bodyPr>
          <a:lstStyle/>
          <a:p>
            <a:r>
              <a:rPr lang="en-US" dirty="0" err="1" smtClean="0"/>
              <a:t>Mosqueda</a:t>
            </a:r>
            <a:r>
              <a:rPr lang="en-US" dirty="0" smtClean="0"/>
              <a:t> &amp; Dong, 2011 (posted on Blackboard)</a:t>
            </a:r>
          </a:p>
          <a:p>
            <a:r>
              <a:rPr lang="en-US" dirty="0" err="1" smtClean="0"/>
              <a:t>Yaffe</a:t>
            </a:r>
            <a:r>
              <a:rPr lang="en-US" dirty="0" smtClean="0"/>
              <a:t> &amp; </a:t>
            </a:r>
            <a:r>
              <a:rPr lang="en-US" dirty="0" err="1" smtClean="0"/>
              <a:t>Tazkarji</a:t>
            </a:r>
            <a:r>
              <a:rPr lang="en-US" dirty="0" smtClean="0"/>
              <a:t>, 2012 (posted on Blackboard)</a:t>
            </a:r>
          </a:p>
          <a:p>
            <a:r>
              <a:rPr lang="en-US" dirty="0" smtClean="0"/>
              <a:t>http://www.nlm.nih.gov/medlineplus/ency/patientinstructions/000472.htm</a:t>
            </a:r>
          </a:p>
          <a:p>
            <a:r>
              <a:rPr lang="en-US" dirty="0" smtClean="0"/>
              <a:t>http://www.caringinfo.org/files/public/brochures/End-of-Life_Decisions.pdf </a:t>
            </a:r>
          </a:p>
          <a:p>
            <a:r>
              <a:rPr lang="en-US" dirty="0" smtClean="0"/>
              <a:t>http://www.cancer.org/acs/groups/cid/documents/webcontent/003014-pdf.pdf </a:t>
            </a:r>
          </a:p>
          <a:p>
            <a:endParaRPr lang="en-US" dirty="0" smtClean="0"/>
          </a:p>
          <a:p>
            <a:endParaRPr lang="en-US" dirty="0" smtClean="0"/>
          </a:p>
          <a:p>
            <a:endParaRPr lang="en-US" dirty="0"/>
          </a:p>
        </p:txBody>
      </p:sp>
    </p:spTree>
    <p:extLst>
      <p:ext uri="{BB962C8B-B14F-4D97-AF65-F5344CB8AC3E}">
        <p14:creationId xmlns:p14="http://schemas.microsoft.com/office/powerpoint/2010/main" val="2926039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838200"/>
            <a:ext cx="7350596"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09794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Abuse assessment actions taken by clinician</a:t>
            </a:r>
            <a:endParaRPr lang="en-US" dirty="0"/>
          </a:p>
        </p:txBody>
      </p:sp>
      <p:sp>
        <p:nvSpPr>
          <p:cNvPr id="8" name="Content Placeholder 7"/>
          <p:cNvSpPr>
            <a:spLocks noGrp="1"/>
          </p:cNvSpPr>
          <p:nvPr>
            <p:ph idx="1"/>
          </p:nvPr>
        </p:nvSpPr>
        <p:spPr/>
        <p:txBody>
          <a:bodyPr/>
          <a:lstStyle/>
          <a:p>
            <a:r>
              <a:rPr lang="en-US" sz="3200" dirty="0" smtClean="0">
                <a:solidFill>
                  <a:srgbClr val="FF0000"/>
                </a:solidFill>
              </a:rPr>
              <a:t>Inform patient </a:t>
            </a:r>
            <a:r>
              <a:rPr lang="en-US" sz="3200" dirty="0" smtClean="0"/>
              <a:t>that you are making a report</a:t>
            </a:r>
          </a:p>
          <a:p>
            <a:r>
              <a:rPr lang="en-US" sz="3200" dirty="0" smtClean="0">
                <a:solidFill>
                  <a:srgbClr val="FF0000"/>
                </a:solidFill>
              </a:rPr>
              <a:t>Tell patient: </a:t>
            </a:r>
            <a:r>
              <a:rPr lang="en-US" sz="3200" dirty="0" smtClean="0"/>
              <a:t>“I am concerned about this situation and want to help. I am going to call an organization called Adult Protective Services. They will send someone to see you at home and assess the situation. We need to see if there is something we can do to prevent this from happening again.”</a:t>
            </a:r>
          </a:p>
        </p:txBody>
      </p:sp>
    </p:spTree>
    <p:extLst>
      <p:ext uri="{BB962C8B-B14F-4D97-AF65-F5344CB8AC3E}">
        <p14:creationId xmlns:p14="http://schemas.microsoft.com/office/powerpoint/2010/main" val="34392488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Abuse assessment </a:t>
            </a:r>
            <a:r>
              <a:rPr lang="en-US" dirty="0" smtClean="0"/>
              <a:t>actions taken </a:t>
            </a:r>
            <a:r>
              <a:rPr lang="en-US" dirty="0"/>
              <a:t>by </a:t>
            </a:r>
            <a:r>
              <a:rPr lang="en-US" dirty="0" smtClean="0"/>
              <a:t>clinician</a:t>
            </a:r>
            <a:endParaRPr lang="en-US" dirty="0"/>
          </a:p>
        </p:txBody>
      </p:sp>
      <p:sp>
        <p:nvSpPr>
          <p:cNvPr id="8" name="Content Placeholder 7"/>
          <p:cNvSpPr>
            <a:spLocks noGrp="1"/>
          </p:cNvSpPr>
          <p:nvPr>
            <p:ph idx="1"/>
          </p:nvPr>
        </p:nvSpPr>
        <p:spPr/>
        <p:txBody>
          <a:bodyPr/>
          <a:lstStyle/>
          <a:p>
            <a:r>
              <a:rPr lang="en-US" dirty="0" smtClean="0"/>
              <a:t>Document </a:t>
            </a:r>
            <a:r>
              <a:rPr lang="en-US" dirty="0"/>
              <a:t>injury and related history</a:t>
            </a:r>
          </a:p>
          <a:p>
            <a:r>
              <a:rPr lang="en-US" dirty="0"/>
              <a:t>Check patient’s injury for size, location</a:t>
            </a:r>
            <a:r>
              <a:rPr lang="en-US" dirty="0" smtClean="0"/>
              <a:t>, color </a:t>
            </a:r>
            <a:r>
              <a:rPr lang="en-US" dirty="0"/>
              <a:t>and appearance, tenderness</a:t>
            </a:r>
            <a:r>
              <a:rPr lang="en-US" dirty="0" smtClean="0"/>
              <a:t>, swelling</a:t>
            </a:r>
            <a:r>
              <a:rPr lang="en-US" dirty="0"/>
              <a:t>, and pattern (if present)</a:t>
            </a:r>
          </a:p>
          <a:p>
            <a:r>
              <a:rPr lang="en-US" dirty="0"/>
              <a:t>Note if the patient seems fearful of </a:t>
            </a:r>
            <a:r>
              <a:rPr lang="en-US" dirty="0" smtClean="0"/>
              <a:t>the caregiver</a:t>
            </a:r>
            <a:endParaRPr lang="en-US" dirty="0"/>
          </a:p>
          <a:p>
            <a:r>
              <a:rPr lang="en-US" dirty="0"/>
              <a:t>Document patient’s language about </a:t>
            </a:r>
            <a:r>
              <a:rPr lang="en-US" dirty="0" smtClean="0"/>
              <a:t>any possible </a:t>
            </a:r>
            <a:r>
              <a:rPr lang="en-US" dirty="0"/>
              <a:t>abuse incidents in </a:t>
            </a:r>
            <a:r>
              <a:rPr lang="en-US" dirty="0" smtClean="0"/>
              <a:t>the patient’s </a:t>
            </a:r>
            <a:r>
              <a:rPr lang="en-US" dirty="0"/>
              <a:t>own words</a:t>
            </a:r>
          </a:p>
        </p:txBody>
      </p:sp>
    </p:spTree>
    <p:extLst>
      <p:ext uri="{BB962C8B-B14F-4D97-AF65-F5344CB8AC3E}">
        <p14:creationId xmlns:p14="http://schemas.microsoft.com/office/powerpoint/2010/main" val="41722329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Documentation of elder abuse</a:t>
            </a:r>
            <a:endParaRPr lang="en-US" dirty="0"/>
          </a:p>
        </p:txBody>
      </p:sp>
      <p:sp>
        <p:nvSpPr>
          <p:cNvPr id="8" name="Content Placeholder 7"/>
          <p:cNvSpPr>
            <a:spLocks noGrp="1"/>
          </p:cNvSpPr>
          <p:nvPr>
            <p:ph idx="1"/>
          </p:nvPr>
        </p:nvSpPr>
        <p:spPr/>
        <p:txBody>
          <a:bodyPr/>
          <a:lstStyle/>
          <a:p>
            <a:r>
              <a:rPr lang="en-US" sz="3200" dirty="0" smtClean="0"/>
              <a:t>Include </a:t>
            </a:r>
            <a:r>
              <a:rPr lang="en-US" sz="3200" dirty="0"/>
              <a:t>the patient’s and caregiver’s descriptions </a:t>
            </a:r>
            <a:r>
              <a:rPr lang="en-US" sz="3200" dirty="0" smtClean="0"/>
              <a:t>of the mechanism </a:t>
            </a:r>
            <a:r>
              <a:rPr lang="en-US" sz="3200" dirty="0"/>
              <a:t>of </a:t>
            </a:r>
            <a:r>
              <a:rPr lang="en-US" sz="3200" dirty="0" smtClean="0"/>
              <a:t>injury</a:t>
            </a:r>
          </a:p>
          <a:p>
            <a:r>
              <a:rPr lang="en-US" sz="3200" dirty="0" smtClean="0"/>
              <a:t>Use </a:t>
            </a:r>
            <a:r>
              <a:rPr lang="en-US" sz="3200" dirty="0"/>
              <a:t>direct quotes when </a:t>
            </a:r>
            <a:r>
              <a:rPr lang="en-US" sz="3200" dirty="0" smtClean="0"/>
              <a:t>possible (e.g. </a:t>
            </a:r>
            <a:r>
              <a:rPr lang="en-US" sz="3200" dirty="0"/>
              <a:t>“my daughter hit me with a broom handle”). </a:t>
            </a:r>
            <a:endParaRPr lang="en-US" sz="3200" dirty="0" smtClean="0"/>
          </a:p>
          <a:p>
            <a:r>
              <a:rPr lang="en-US" sz="3200" dirty="0" smtClean="0"/>
              <a:t>Include photographs </a:t>
            </a:r>
          </a:p>
          <a:p>
            <a:r>
              <a:rPr lang="en-US" sz="3200" dirty="0" smtClean="0"/>
              <a:t>Include </a:t>
            </a:r>
            <a:r>
              <a:rPr lang="en-US" sz="3200" dirty="0"/>
              <a:t>a clear, concise description </a:t>
            </a:r>
            <a:r>
              <a:rPr lang="en-US" sz="3200" dirty="0" smtClean="0"/>
              <a:t>of the injuries</a:t>
            </a:r>
          </a:p>
        </p:txBody>
      </p:sp>
    </p:spTree>
    <p:extLst>
      <p:ext uri="{BB962C8B-B14F-4D97-AF65-F5344CB8AC3E}">
        <p14:creationId xmlns:p14="http://schemas.microsoft.com/office/powerpoint/2010/main" val="30834377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Assistance</a:t>
            </a:r>
          </a:p>
        </p:txBody>
      </p:sp>
      <p:sp>
        <p:nvSpPr>
          <p:cNvPr id="52227" name="Rectangle 3"/>
          <p:cNvSpPr>
            <a:spLocks noGrp="1" noChangeArrowheads="1"/>
          </p:cNvSpPr>
          <p:nvPr>
            <p:ph idx="1"/>
          </p:nvPr>
        </p:nvSpPr>
        <p:spPr/>
        <p:txBody>
          <a:bodyPr/>
          <a:lstStyle/>
          <a:p>
            <a:pPr eaLnBrk="1" hangingPunct="1"/>
            <a:r>
              <a:rPr lang="en-US" sz="3200" dirty="0" smtClean="0"/>
              <a:t>If health system, may contact social work</a:t>
            </a:r>
          </a:p>
          <a:p>
            <a:pPr lvl="1" eaLnBrk="1" hangingPunct="1"/>
            <a:r>
              <a:rPr lang="en-US" sz="2800" dirty="0" smtClean="0"/>
              <a:t>Document your follow-up</a:t>
            </a:r>
          </a:p>
          <a:p>
            <a:pPr lvl="1" eaLnBrk="1" hangingPunct="1"/>
            <a:r>
              <a:rPr lang="en-US" sz="2800" dirty="0" smtClean="0"/>
              <a:t>e.g. Spoke with SW, SW will contact state. Next day:  Discussed case with SW,  SW stated she contacted state services</a:t>
            </a:r>
          </a:p>
          <a:p>
            <a:pPr eaLnBrk="1" hangingPunct="1"/>
            <a:r>
              <a:rPr lang="en-US" sz="3200" dirty="0" smtClean="0"/>
              <a:t>If private practice, may consult social work</a:t>
            </a:r>
          </a:p>
          <a:p>
            <a:pPr lvl="1" eaLnBrk="1" hangingPunct="1"/>
            <a:r>
              <a:rPr lang="en-US" sz="2800" dirty="0" smtClean="0"/>
              <a:t>Document steps taken</a:t>
            </a:r>
          </a:p>
        </p:txBody>
      </p:sp>
    </p:spTree>
    <p:extLst>
      <p:ext uri="{BB962C8B-B14F-4D97-AF65-F5344CB8AC3E}">
        <p14:creationId xmlns:p14="http://schemas.microsoft.com/office/powerpoint/2010/main" val="1415619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Cardinal signs that indicate </a:t>
            </a:r>
            <a:br>
              <a:rPr lang="en-US" sz="4000" dirty="0" smtClean="0"/>
            </a:br>
            <a:r>
              <a:rPr lang="en-US" sz="4000" dirty="0" smtClean="0"/>
              <a:t>self-neglect</a:t>
            </a:r>
            <a:endParaRPr lang="en-US" sz="4000" dirty="0"/>
          </a:p>
        </p:txBody>
      </p:sp>
      <p:sp>
        <p:nvSpPr>
          <p:cNvPr id="3" name="Content Placeholder 2"/>
          <p:cNvSpPr>
            <a:spLocks noGrp="1"/>
          </p:cNvSpPr>
          <p:nvPr>
            <p:ph idx="1"/>
          </p:nvPr>
        </p:nvSpPr>
        <p:spPr/>
        <p:txBody>
          <a:bodyPr>
            <a:normAutofit lnSpcReduction="10000"/>
          </a:bodyPr>
          <a:lstStyle/>
          <a:p>
            <a:r>
              <a:rPr lang="en-US" dirty="0" smtClean="0"/>
              <a:t>Lack follow-up when they do have a physician (refuse to go)</a:t>
            </a:r>
          </a:p>
          <a:p>
            <a:r>
              <a:rPr lang="en-US" dirty="0" smtClean="0"/>
              <a:t>They’ve gotten so sick that they end up in an ER, it turns out that they haven’t been to a doctor in 15 or 20 years</a:t>
            </a:r>
          </a:p>
          <a:p>
            <a:r>
              <a:rPr lang="en-US" dirty="0" smtClean="0"/>
              <a:t>Usually they are disheveled</a:t>
            </a:r>
          </a:p>
          <a:p>
            <a:r>
              <a:rPr lang="en-US" dirty="0" smtClean="0"/>
              <a:t>They are usually malnourished. . . . </a:t>
            </a:r>
          </a:p>
          <a:p>
            <a:r>
              <a:rPr lang="en-US" dirty="0" smtClean="0"/>
              <a:t>They have untreated medical conditions even though they may have prescription medications</a:t>
            </a:r>
            <a:endParaRPr lang="en-US" dirty="0"/>
          </a:p>
        </p:txBody>
      </p:sp>
    </p:spTree>
    <p:extLst>
      <p:ext uri="{BB962C8B-B14F-4D97-AF65-F5344CB8AC3E}">
        <p14:creationId xmlns:p14="http://schemas.microsoft.com/office/powerpoint/2010/main" val="2151403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zh-TW" smtClean="0"/>
              <a:t>Assessment of self neglect </a:t>
            </a:r>
            <a:endParaRPr lang="en-US" dirty="0"/>
          </a:p>
        </p:txBody>
      </p:sp>
      <p:sp>
        <p:nvSpPr>
          <p:cNvPr id="3" name="Content Placeholder 2"/>
          <p:cNvSpPr>
            <a:spLocks noGrp="1"/>
          </p:cNvSpPr>
          <p:nvPr>
            <p:ph idx="1"/>
          </p:nvPr>
        </p:nvSpPr>
        <p:spPr/>
        <p:txBody>
          <a:bodyPr/>
          <a:lstStyle/>
          <a:p>
            <a:pPr>
              <a:spcAft>
                <a:spcPts val="300"/>
              </a:spcAft>
            </a:pPr>
            <a:r>
              <a:rPr lang="en-US" dirty="0" smtClean="0"/>
              <a:t>Ask how the patient manages his/her daily lives (Do this for </a:t>
            </a:r>
            <a:r>
              <a:rPr lang="en-US" dirty="0" smtClean="0">
                <a:solidFill>
                  <a:srgbClr val="FF0000"/>
                </a:solidFill>
              </a:rPr>
              <a:t>ANY geriatric client</a:t>
            </a:r>
            <a:r>
              <a:rPr lang="en-US" dirty="0" smtClean="0"/>
              <a:t>!)</a:t>
            </a:r>
          </a:p>
          <a:p>
            <a:pPr lvl="1">
              <a:spcAft>
                <a:spcPts val="300"/>
              </a:spcAft>
            </a:pPr>
            <a:r>
              <a:rPr lang="en-US" dirty="0" smtClean="0"/>
              <a:t>Answers can suggest incipient problems that will impair the patient’s ability to live independently</a:t>
            </a:r>
          </a:p>
          <a:p>
            <a:pPr>
              <a:spcAft>
                <a:spcPts val="300"/>
              </a:spcAft>
            </a:pPr>
            <a:r>
              <a:rPr lang="en-US" dirty="0" smtClean="0"/>
              <a:t>Minor difficulties in ADLs </a:t>
            </a:r>
          </a:p>
          <a:p>
            <a:pPr lvl="1">
              <a:spcAft>
                <a:spcPts val="300"/>
              </a:spcAft>
            </a:pPr>
            <a:r>
              <a:rPr lang="en-US" dirty="0"/>
              <a:t>M</a:t>
            </a:r>
            <a:r>
              <a:rPr lang="en-US" dirty="0" smtClean="0"/>
              <a:t>ay predict future self-neglect in months or years</a:t>
            </a:r>
          </a:p>
          <a:p>
            <a:pPr>
              <a:spcAft>
                <a:spcPts val="300"/>
              </a:spcAft>
            </a:pPr>
            <a:r>
              <a:rPr lang="en-US" dirty="0" smtClean="0"/>
              <a:t>Early detection and interventions </a:t>
            </a:r>
          </a:p>
          <a:p>
            <a:pPr lvl="1">
              <a:spcAft>
                <a:spcPts val="300"/>
              </a:spcAft>
            </a:pPr>
            <a:r>
              <a:rPr lang="en-US" dirty="0" smtClean="0"/>
              <a:t>Treat underlying conditions</a:t>
            </a:r>
          </a:p>
          <a:p>
            <a:pPr lvl="1">
              <a:spcAft>
                <a:spcPts val="300"/>
              </a:spcAft>
            </a:pPr>
            <a:r>
              <a:rPr lang="en-US" dirty="0" smtClean="0"/>
              <a:t>Community-based services</a:t>
            </a:r>
          </a:p>
          <a:p>
            <a:pPr lvl="1">
              <a:spcAft>
                <a:spcPts val="300"/>
              </a:spcAft>
            </a:pPr>
            <a:r>
              <a:rPr lang="en-US" dirty="0" smtClean="0"/>
              <a:t>Appropriately involving family or caregivers</a:t>
            </a:r>
            <a:endParaRPr lang="en-US" dirty="0"/>
          </a:p>
        </p:txBody>
      </p:sp>
    </p:spTree>
    <p:extLst>
      <p:ext uri="{BB962C8B-B14F-4D97-AF65-F5344CB8AC3E}">
        <p14:creationId xmlns:p14="http://schemas.microsoft.com/office/powerpoint/2010/main" val="36323038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
          <p:cNvSpPr>
            <a:spLocks noChangeArrowheads="1"/>
          </p:cNvSpPr>
          <p:nvPr/>
        </p:nvSpPr>
        <p:spPr bwMode="auto">
          <a:xfrm>
            <a:off x="0" y="687388"/>
            <a:ext cx="9144000" cy="914400"/>
          </a:xfrm>
          <a:prstGeom prst="rect">
            <a:avLst/>
          </a:prstGeom>
          <a:solidFill>
            <a:srgbClr val="EEEEEE"/>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endParaRPr lang="en-US">
              <a:solidFill>
                <a:srgbClr val="FFFFFF"/>
              </a:solidFill>
            </a:endParaRPr>
          </a:p>
        </p:txBody>
      </p:sp>
      <p:sp>
        <p:nvSpPr>
          <p:cNvPr id="14339" name="Date Placeholder 3"/>
          <p:cNvSpPr txBox="1">
            <a:spLocks noGrp="1"/>
          </p:cNvSpPr>
          <p:nvPr/>
        </p:nvSpPr>
        <p:spPr bwMode="auto">
          <a:xfrm>
            <a:off x="0" y="6223000"/>
            <a:ext cx="2540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63500" rIns="127000" bIns="63500"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100">
                <a:solidFill>
                  <a:srgbClr val="999999"/>
                </a:solidFill>
                <a:latin typeface="Helvetica" charset="0"/>
              </a:rPr>
              <a:t>Date of download:  4/21/2013</a:t>
            </a:r>
          </a:p>
        </p:txBody>
      </p:sp>
      <p:sp>
        <p:nvSpPr>
          <p:cNvPr id="14340" name="Footer Placeholder 4"/>
          <p:cNvSpPr txBox="1">
            <a:spLocks noGrp="1"/>
          </p:cNvSpPr>
          <p:nvPr/>
        </p:nvSpPr>
        <p:spPr bwMode="auto">
          <a:xfrm>
            <a:off x="2971800" y="6223000"/>
            <a:ext cx="32004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100">
                <a:solidFill>
                  <a:srgbClr val="999999"/>
                </a:solidFill>
                <a:latin typeface="Helvetica" charset="0"/>
              </a:rPr>
              <a:t>Copyright © 2012 American Medical Association. All rights reserved.</a:t>
            </a:r>
          </a:p>
        </p:txBody>
      </p:sp>
      <p:sp>
        <p:nvSpPr>
          <p:cNvPr id="14341" name="Text Placeholder 2"/>
          <p:cNvSpPr txBox="1">
            <a:spLocks/>
          </p:cNvSpPr>
          <p:nvPr/>
        </p:nvSpPr>
        <p:spPr bwMode="auto">
          <a:xfrm>
            <a:off x="0" y="692150"/>
            <a:ext cx="9144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63500" rIns="127000" bIns="0"/>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300">
                <a:latin typeface="Helvetica" charset="0"/>
              </a:rPr>
              <a:t>From: </a:t>
            </a:r>
            <a:r>
              <a:rPr lang="en-US" sz="1300" b="1">
                <a:latin typeface="Helvetica" charset="0"/>
              </a:rPr>
              <a:t>Elder Abuse and Self-neglect:  “I Don't Care Anything About Going to the Doctor, to Be Honest. . . . ”</a:t>
            </a:r>
          </a:p>
        </p:txBody>
      </p:sp>
      <p:cxnSp>
        <p:nvCxnSpPr>
          <p:cNvPr id="14342" name="Straight Connector 8"/>
          <p:cNvCxnSpPr>
            <a:cxnSpLocks noChangeShapeType="1"/>
          </p:cNvCxnSpPr>
          <p:nvPr/>
        </p:nvCxnSpPr>
        <p:spPr bwMode="auto">
          <a:xfrm flipV="1">
            <a:off x="0" y="6215063"/>
            <a:ext cx="9144000" cy="7937"/>
          </a:xfrm>
          <a:prstGeom prst="line">
            <a:avLst/>
          </a:prstGeom>
          <a:noFill/>
          <a:ln w="12700">
            <a:solidFill>
              <a:srgbClr val="999999"/>
            </a:solidFill>
            <a:round/>
            <a:headEnd/>
            <a:tailEnd/>
          </a:ln>
          <a:extLst>
            <a:ext uri="{909E8E84-426E-40DD-AFC4-6F175D3DCCD1}">
              <a14:hiddenFill xmlns:a14="http://schemas.microsoft.com/office/drawing/2010/main">
                <a:noFill/>
              </a14:hiddenFill>
            </a:ext>
          </a:extLst>
        </p:spPr>
      </p:cxnSp>
      <p:sp>
        <p:nvSpPr>
          <p:cNvPr id="14343" name="Text Placeholder 2"/>
          <p:cNvSpPr txBox="1">
            <a:spLocks/>
          </p:cNvSpPr>
          <p:nvPr/>
        </p:nvSpPr>
        <p:spPr bwMode="auto">
          <a:xfrm>
            <a:off x="0" y="1282700"/>
            <a:ext cx="91440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0" rIns="127000" bIns="63500"/>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200" dirty="0">
                <a:latin typeface="Helvetica" charset="0"/>
              </a:rPr>
              <a:t>JAMA. 2011;306(5):532-540. doi:10.1001/jama.2011.1085</a:t>
            </a:r>
          </a:p>
        </p:txBody>
      </p:sp>
      <p:sp>
        <p:nvSpPr>
          <p:cNvPr id="14344" name="Text Placeholder 2"/>
          <p:cNvSpPr txBox="1">
            <a:spLocks/>
          </p:cNvSpPr>
          <p:nvPr/>
        </p:nvSpPr>
        <p:spPr bwMode="auto">
          <a:xfrm>
            <a:off x="0" y="5575300"/>
            <a:ext cx="9144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4000" tIns="0" rIns="0" bIns="63500"/>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spcBef>
                <a:spcPct val="20000"/>
              </a:spcBef>
            </a:pPr>
            <a:r>
              <a:rPr lang="en-US" sz="2000" dirty="0">
                <a:latin typeface="Helvetica" charset="0"/>
              </a:rPr>
              <a:t>CLOX-1 test completed by </a:t>
            </a:r>
            <a:r>
              <a:rPr lang="en-US" sz="2000" dirty="0" err="1">
                <a:latin typeface="Helvetica" charset="0"/>
              </a:rPr>
              <a:t>Mrs</a:t>
            </a:r>
            <a:r>
              <a:rPr lang="en-US" sz="2000" dirty="0">
                <a:latin typeface="Helvetica" charset="0"/>
              </a:rPr>
              <a:t> O had a score of 8 out of 15, revealing substantial limitations in executive function.</a:t>
            </a:r>
          </a:p>
        </p:txBody>
      </p:sp>
      <p:cxnSp>
        <p:nvCxnSpPr>
          <p:cNvPr id="14346" name="Straight Connector 5"/>
          <p:cNvCxnSpPr>
            <a:cxnSpLocks noChangeShapeType="1"/>
          </p:cNvCxnSpPr>
          <p:nvPr/>
        </p:nvCxnSpPr>
        <p:spPr bwMode="auto">
          <a:xfrm>
            <a:off x="0" y="666750"/>
            <a:ext cx="9144000" cy="0"/>
          </a:xfrm>
          <a:prstGeom prst="line">
            <a:avLst/>
          </a:prstGeom>
          <a:noFill/>
          <a:ln w="38100">
            <a:solidFill>
              <a:srgbClr val="999999"/>
            </a:solidFill>
            <a:round/>
            <a:headEnd/>
            <a:tailEnd/>
          </a:ln>
          <a:extLst>
            <a:ext uri="{909E8E84-426E-40DD-AFC4-6F175D3DCCD1}">
              <a14:hiddenFill xmlns:a14="http://schemas.microsoft.com/office/drawing/2010/main">
                <a:noFill/>
              </a14:hiddenFill>
            </a:ext>
          </a:extLst>
        </p:spPr>
      </p:cxnSp>
      <p:pic>
        <p:nvPicPr>
          <p:cNvPr id="14347" name="Picture 1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4000" y="127000"/>
            <a:ext cx="26416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12" descr="Co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752600"/>
            <a:ext cx="3886200" cy="3618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0821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8600"/>
            <a:ext cx="7772400" cy="6278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457200"/>
            <a:ext cx="4572000" cy="1495794"/>
          </a:xfrm>
          <a:prstGeom prst="rect">
            <a:avLst/>
          </a:prstGeom>
        </p:spPr>
        <p:txBody>
          <a:bodyPr>
            <a:spAutoFit/>
          </a:bodyPr>
          <a:lstStyle/>
          <a:p>
            <a:pPr>
              <a:spcBef>
                <a:spcPct val="20000"/>
              </a:spcBef>
            </a:pPr>
            <a:r>
              <a:rPr lang="en-US" sz="2400" dirty="0">
                <a:solidFill>
                  <a:srgbClr val="FF0000"/>
                </a:solidFill>
              </a:rPr>
              <a:t>Clinician’s Approach When Self-neglect Is </a:t>
            </a:r>
            <a:r>
              <a:rPr lang="en-US" sz="2400" dirty="0" smtClean="0">
                <a:solidFill>
                  <a:srgbClr val="FF0000"/>
                </a:solidFill>
              </a:rPr>
              <a:t>Suspected</a:t>
            </a:r>
          </a:p>
          <a:p>
            <a:pPr>
              <a:spcBef>
                <a:spcPct val="20000"/>
              </a:spcBef>
            </a:pPr>
            <a:endParaRPr lang="en-US" dirty="0">
              <a:latin typeface="Helvetica" charset="0"/>
            </a:endParaRPr>
          </a:p>
          <a:p>
            <a:pPr>
              <a:spcBef>
                <a:spcPct val="20000"/>
              </a:spcBef>
            </a:pPr>
            <a:r>
              <a:rPr lang="en-US" dirty="0" smtClean="0">
                <a:latin typeface="Helvetica" charset="0"/>
              </a:rPr>
              <a:t>APS: </a:t>
            </a:r>
            <a:r>
              <a:rPr lang="en-US" dirty="0">
                <a:latin typeface="Helvetica" charset="0"/>
              </a:rPr>
              <a:t>adult protective </a:t>
            </a:r>
            <a:r>
              <a:rPr lang="en-US" dirty="0" smtClean="0">
                <a:latin typeface="Helvetica" charset="0"/>
              </a:rPr>
              <a:t>services</a:t>
            </a:r>
            <a:endParaRPr lang="en-US" dirty="0">
              <a:latin typeface="Helvetica" charset="0"/>
            </a:endParaRPr>
          </a:p>
        </p:txBody>
      </p:sp>
    </p:spTree>
    <p:extLst>
      <p:ext uri="{BB962C8B-B14F-4D97-AF65-F5344CB8AC3E}">
        <p14:creationId xmlns:p14="http://schemas.microsoft.com/office/powerpoint/2010/main" val="13995818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Self-neglect: Consideration for patient’s decision-making capacity</a:t>
            </a:r>
            <a:endParaRPr lang="en-US" dirty="0"/>
          </a:p>
        </p:txBody>
      </p:sp>
      <p:sp>
        <p:nvSpPr>
          <p:cNvPr id="3" name="Content Placeholder 2"/>
          <p:cNvSpPr>
            <a:spLocks noGrp="1"/>
          </p:cNvSpPr>
          <p:nvPr>
            <p:ph idx="1"/>
          </p:nvPr>
        </p:nvSpPr>
        <p:spPr/>
        <p:txBody>
          <a:bodyPr>
            <a:normAutofit lnSpcReduction="10000"/>
          </a:bodyPr>
          <a:lstStyle/>
          <a:p>
            <a:r>
              <a:rPr lang="en-US" dirty="0" smtClean="0"/>
              <a:t>Does …….. have a right to live like this? </a:t>
            </a:r>
          </a:p>
          <a:p>
            <a:r>
              <a:rPr lang="en-US" dirty="0" smtClean="0"/>
              <a:t>Under what circumstance do the medical community and society at-large have a responsibility to override an adult’s wishes?</a:t>
            </a:r>
          </a:p>
          <a:p>
            <a:r>
              <a:rPr lang="en-US" dirty="0" smtClean="0"/>
              <a:t>Capacity is often NOT completely gone</a:t>
            </a:r>
          </a:p>
          <a:p>
            <a:r>
              <a:rPr lang="en-US" dirty="0" smtClean="0"/>
              <a:t>The clinician is forced to make it black or white for purposes of guiding next steps  </a:t>
            </a:r>
          </a:p>
          <a:p>
            <a:r>
              <a:rPr lang="en-US" dirty="0" smtClean="0"/>
              <a:t>Commonly used screening testing, e.g. Mini Mental, are inadequate to determine capacity except at the extremes of the scores</a:t>
            </a:r>
            <a:endParaRPr lang="en-US" dirty="0"/>
          </a:p>
        </p:txBody>
      </p:sp>
    </p:spTree>
    <p:extLst>
      <p:ext uri="{BB962C8B-B14F-4D97-AF65-F5344CB8AC3E}">
        <p14:creationId xmlns:p14="http://schemas.microsoft.com/office/powerpoint/2010/main" val="14161150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Differentiate between elder abuse, self neglect, and exploitation</a:t>
            </a:r>
          </a:p>
          <a:p>
            <a:r>
              <a:rPr lang="en-US" dirty="0" smtClean="0"/>
              <a:t>Identify the risk factors and screening methods for elder mistreatment</a:t>
            </a:r>
          </a:p>
          <a:p>
            <a:r>
              <a:rPr lang="en-US" dirty="0" smtClean="0"/>
              <a:t>Describe the signs and acts suggestive of elder mistreatment</a:t>
            </a:r>
          </a:p>
          <a:p>
            <a:r>
              <a:rPr lang="en-US" dirty="0" smtClean="0"/>
              <a:t>Take appropriate actions to protect geriatric clients from mistreatment</a:t>
            </a:r>
          </a:p>
          <a:p>
            <a:endParaRPr lang="en-US" dirty="0"/>
          </a:p>
        </p:txBody>
      </p:sp>
    </p:spTree>
    <p:extLst>
      <p:ext uri="{BB962C8B-B14F-4D97-AF65-F5344CB8AC3E}">
        <p14:creationId xmlns:p14="http://schemas.microsoft.com/office/powerpoint/2010/main" val="28593264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Responsibility of reporting elder abuse and self-neglect</a:t>
            </a:r>
            <a:endParaRPr lang="en-US" dirty="0"/>
          </a:p>
        </p:txBody>
      </p:sp>
      <p:sp>
        <p:nvSpPr>
          <p:cNvPr id="3" name="Content Placeholder 2"/>
          <p:cNvSpPr>
            <a:spLocks noGrp="1"/>
          </p:cNvSpPr>
          <p:nvPr>
            <p:ph idx="1"/>
          </p:nvPr>
        </p:nvSpPr>
        <p:spPr/>
        <p:txBody>
          <a:bodyPr/>
          <a:lstStyle/>
          <a:p>
            <a:r>
              <a:rPr lang="en-US" dirty="0"/>
              <a:t>Most health care professionals in the United States are mandated reporters. </a:t>
            </a:r>
          </a:p>
          <a:p>
            <a:r>
              <a:rPr lang="en-US" dirty="0" smtClean="0"/>
              <a:t>The </a:t>
            </a:r>
            <a:r>
              <a:rPr lang="en-US" dirty="0"/>
              <a:t>clinician </a:t>
            </a:r>
            <a:r>
              <a:rPr lang="en-US" dirty="0" smtClean="0"/>
              <a:t>should tell </a:t>
            </a:r>
            <a:r>
              <a:rPr lang="en-US" dirty="0"/>
              <a:t>the patient and </a:t>
            </a:r>
            <a:r>
              <a:rPr lang="en-US" dirty="0" smtClean="0"/>
              <a:t>caregiver that </a:t>
            </a:r>
            <a:r>
              <a:rPr lang="en-US" dirty="0"/>
              <a:t>a report will be made except in the </a:t>
            </a:r>
            <a:r>
              <a:rPr lang="en-US" dirty="0" smtClean="0"/>
              <a:t>unusual circumstance </a:t>
            </a:r>
            <a:r>
              <a:rPr lang="en-US" dirty="0"/>
              <a:t>where there is reasonable concern that </a:t>
            </a:r>
            <a:r>
              <a:rPr lang="en-US" dirty="0" smtClean="0"/>
              <a:t>reporting </a:t>
            </a:r>
            <a:r>
              <a:rPr lang="en-US" dirty="0"/>
              <a:t>might escalate a violent </a:t>
            </a:r>
            <a:r>
              <a:rPr lang="en-US" dirty="0" smtClean="0"/>
              <a:t>situation</a:t>
            </a:r>
          </a:p>
          <a:p>
            <a:r>
              <a:rPr lang="en-US" dirty="0" smtClean="0"/>
              <a:t>Failure to </a:t>
            </a:r>
            <a:r>
              <a:rPr lang="en-US" dirty="0"/>
              <a:t>report may lead to legal </a:t>
            </a:r>
            <a:r>
              <a:rPr lang="en-US" dirty="0" smtClean="0"/>
              <a:t> consequences </a:t>
            </a:r>
            <a:r>
              <a:rPr lang="en-US" dirty="0"/>
              <a:t>ranging from </a:t>
            </a:r>
            <a:r>
              <a:rPr lang="en-US" dirty="0" smtClean="0"/>
              <a:t>monetary penalties </a:t>
            </a:r>
            <a:r>
              <a:rPr lang="en-US" dirty="0"/>
              <a:t>to jail sentences</a:t>
            </a:r>
          </a:p>
          <a:p>
            <a:endParaRPr lang="en-US" dirty="0"/>
          </a:p>
        </p:txBody>
      </p:sp>
    </p:spTree>
    <p:extLst>
      <p:ext uri="{BB962C8B-B14F-4D97-AF65-F5344CB8AC3E}">
        <p14:creationId xmlns:p14="http://schemas.microsoft.com/office/powerpoint/2010/main" val="20444090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dirty="0" smtClean="0"/>
              <a:t>What to Report</a:t>
            </a:r>
          </a:p>
        </p:txBody>
      </p:sp>
      <p:sp>
        <p:nvSpPr>
          <p:cNvPr id="47107" name="Rectangle 3"/>
          <p:cNvSpPr>
            <a:spLocks noGrp="1" noChangeArrowheads="1"/>
          </p:cNvSpPr>
          <p:nvPr>
            <p:ph idx="1"/>
          </p:nvPr>
        </p:nvSpPr>
        <p:spPr/>
        <p:txBody>
          <a:bodyPr/>
          <a:lstStyle/>
          <a:p>
            <a:pPr eaLnBrk="1" hangingPunct="1"/>
            <a:r>
              <a:rPr lang="en-US" sz="3200" dirty="0" smtClean="0"/>
              <a:t>All suspected cases or incidents of a “vulnerable person”</a:t>
            </a:r>
          </a:p>
          <a:p>
            <a:r>
              <a:rPr lang="en-US" sz="3200" dirty="0" smtClean="0"/>
              <a:t>Vulnerable:  “condition in which an adult is unable to protect self from abuse, neglect or exploitation because of physical or mental impairment or advanced age</a:t>
            </a:r>
            <a:r>
              <a:rPr lang="en-US" sz="3200" dirty="0"/>
              <a:t>” </a:t>
            </a:r>
            <a:endParaRPr lang="en-US" sz="3200" dirty="0" smtClean="0"/>
          </a:p>
        </p:txBody>
      </p:sp>
      <p:sp>
        <p:nvSpPr>
          <p:cNvPr id="2" name="Rectangle 1"/>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40018940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When to Report</a:t>
            </a:r>
          </a:p>
        </p:txBody>
      </p:sp>
      <p:sp>
        <p:nvSpPr>
          <p:cNvPr id="48131" name="Rectangle 3"/>
          <p:cNvSpPr>
            <a:spLocks noGrp="1" noChangeArrowheads="1"/>
          </p:cNvSpPr>
          <p:nvPr>
            <p:ph idx="1"/>
          </p:nvPr>
        </p:nvSpPr>
        <p:spPr/>
        <p:txBody>
          <a:bodyPr/>
          <a:lstStyle/>
          <a:p>
            <a:pPr eaLnBrk="1" hangingPunct="1"/>
            <a:r>
              <a:rPr lang="en-US" dirty="0" smtClean="0"/>
              <a:t>Immediately</a:t>
            </a:r>
          </a:p>
          <a:p>
            <a:pPr eaLnBrk="1" hangingPunct="1"/>
            <a:r>
              <a:rPr lang="en-US" dirty="0" smtClean="0"/>
              <a:t>When person required to report suspects or has reasonable cause to believe that an adult has been abused, neglected or exploited</a:t>
            </a:r>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42557834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How to Report</a:t>
            </a:r>
          </a:p>
        </p:txBody>
      </p:sp>
      <p:sp>
        <p:nvSpPr>
          <p:cNvPr id="49155" name="Rectangle 3"/>
          <p:cNvSpPr>
            <a:spLocks noGrp="1" noChangeArrowheads="1"/>
          </p:cNvSpPr>
          <p:nvPr>
            <p:ph idx="1"/>
          </p:nvPr>
        </p:nvSpPr>
        <p:spPr/>
        <p:txBody>
          <a:bodyPr/>
          <a:lstStyle/>
          <a:p>
            <a:pPr eaLnBrk="1" hangingPunct="1"/>
            <a:r>
              <a:rPr lang="en-US" dirty="0" smtClean="0"/>
              <a:t>Local office of the Family Independence Agency (FIA) in county where the suspected occurrence took place</a:t>
            </a:r>
          </a:p>
          <a:p>
            <a:pPr lvl="1" eaLnBrk="1" hangingPunct="1"/>
            <a:r>
              <a:rPr lang="en-US" dirty="0" smtClean="0"/>
              <a:t>Genesee County 760-2202</a:t>
            </a:r>
          </a:p>
          <a:p>
            <a:pPr lvl="1" eaLnBrk="1" hangingPunct="1"/>
            <a:r>
              <a:rPr lang="en-US" dirty="0" smtClean="0"/>
              <a:t>Locate your local reporting agency</a:t>
            </a:r>
          </a:p>
          <a:p>
            <a:pPr eaLnBrk="1" hangingPunct="1"/>
            <a:r>
              <a:rPr lang="en-US" dirty="0" smtClean="0"/>
              <a:t>Adult Protective Services Statewide</a:t>
            </a:r>
          </a:p>
          <a:p>
            <a:pPr lvl="1" eaLnBrk="1" hangingPunct="1"/>
            <a:r>
              <a:rPr lang="en-US" dirty="0" smtClean="0"/>
              <a:t>1-800-996-6228</a:t>
            </a:r>
          </a:p>
          <a:p>
            <a:pPr lvl="1" eaLnBrk="1" hangingPunct="1"/>
            <a:r>
              <a:rPr lang="en-US" dirty="0" smtClean="0"/>
              <a:t>Verbal and/or written report</a:t>
            </a:r>
          </a:p>
          <a:p>
            <a:pPr lvl="1" eaLnBrk="1" hangingPunct="1">
              <a:buFontTx/>
              <a:buNone/>
            </a:pPr>
            <a:endParaRPr lang="en-US" dirty="0" smtClean="0"/>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9676675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The Report</a:t>
            </a:r>
          </a:p>
        </p:txBody>
      </p:sp>
      <p:sp>
        <p:nvSpPr>
          <p:cNvPr id="50179" name="Rectangle 3"/>
          <p:cNvSpPr>
            <a:spLocks noGrp="1" noChangeArrowheads="1"/>
          </p:cNvSpPr>
          <p:nvPr>
            <p:ph idx="1"/>
          </p:nvPr>
        </p:nvSpPr>
        <p:spPr/>
        <p:txBody>
          <a:bodyPr/>
          <a:lstStyle/>
          <a:p>
            <a:pPr eaLnBrk="1" hangingPunct="1">
              <a:lnSpc>
                <a:spcPct val="90000"/>
              </a:lnSpc>
            </a:pPr>
            <a:r>
              <a:rPr lang="en-US" dirty="0" smtClean="0"/>
              <a:t>Telephone call</a:t>
            </a:r>
          </a:p>
          <a:p>
            <a:pPr eaLnBrk="1" hangingPunct="1">
              <a:lnSpc>
                <a:spcPct val="90000"/>
              </a:lnSpc>
            </a:pPr>
            <a:r>
              <a:rPr lang="en-US" dirty="0" smtClean="0"/>
              <a:t>Report</a:t>
            </a:r>
          </a:p>
          <a:p>
            <a:pPr lvl="1" eaLnBrk="1" hangingPunct="1">
              <a:lnSpc>
                <a:spcPct val="90000"/>
              </a:lnSpc>
            </a:pPr>
            <a:r>
              <a:rPr lang="en-US" dirty="0" smtClean="0"/>
              <a:t>Patient name</a:t>
            </a:r>
          </a:p>
          <a:p>
            <a:pPr lvl="1" eaLnBrk="1" hangingPunct="1">
              <a:lnSpc>
                <a:spcPct val="90000"/>
              </a:lnSpc>
            </a:pPr>
            <a:r>
              <a:rPr lang="en-US" dirty="0" smtClean="0"/>
              <a:t>Description of the Abuse, Neglect, Exploitation </a:t>
            </a:r>
          </a:p>
          <a:p>
            <a:pPr lvl="1">
              <a:lnSpc>
                <a:spcPct val="90000"/>
              </a:lnSpc>
            </a:pPr>
            <a:r>
              <a:rPr lang="en-US" dirty="0" smtClean="0"/>
              <a:t>Other information that may establish the cause of </a:t>
            </a:r>
            <a:r>
              <a:rPr lang="en-US" dirty="0"/>
              <a:t>the Abuse, Neglect, Exploitation </a:t>
            </a:r>
            <a:endParaRPr lang="en-US" dirty="0" smtClean="0"/>
          </a:p>
          <a:p>
            <a:pPr lvl="1" eaLnBrk="1" hangingPunct="1">
              <a:lnSpc>
                <a:spcPct val="90000"/>
              </a:lnSpc>
            </a:pPr>
            <a:r>
              <a:rPr lang="en-US" dirty="0" smtClean="0"/>
              <a:t>Patient age, address, name and address of guardian or who patient resides with</a:t>
            </a:r>
          </a:p>
          <a:p>
            <a:pPr lvl="1" eaLnBrk="1" hangingPunct="1">
              <a:lnSpc>
                <a:spcPct val="90000"/>
              </a:lnSpc>
            </a:pPr>
            <a:endParaRPr lang="en-US" dirty="0" smtClean="0"/>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5172058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Failure to Report</a:t>
            </a:r>
          </a:p>
        </p:txBody>
      </p:sp>
      <p:sp>
        <p:nvSpPr>
          <p:cNvPr id="53251" name="Rectangle 3"/>
          <p:cNvSpPr>
            <a:spLocks noGrp="1" noChangeArrowheads="1"/>
          </p:cNvSpPr>
          <p:nvPr>
            <p:ph idx="1"/>
          </p:nvPr>
        </p:nvSpPr>
        <p:spPr/>
        <p:txBody>
          <a:bodyPr/>
          <a:lstStyle/>
          <a:p>
            <a:pPr eaLnBrk="1" hangingPunct="1"/>
            <a:r>
              <a:rPr lang="en-US" dirty="0" smtClean="0"/>
              <a:t>Civil fine up to $500.00 per occurrence</a:t>
            </a:r>
          </a:p>
          <a:p>
            <a:pPr eaLnBrk="1" hangingPunct="1"/>
            <a:endParaRPr lang="en-US" dirty="0" smtClean="0"/>
          </a:p>
          <a:p>
            <a:pPr eaLnBrk="1" hangingPunct="1">
              <a:buFont typeface="Wingdings" pitchFamily="2" charset="2"/>
              <a:buNone/>
            </a:pPr>
            <a:endParaRPr lang="en-US" dirty="0" smtClean="0"/>
          </a:p>
          <a:p>
            <a:pPr eaLnBrk="1" hangingPunct="1"/>
            <a:r>
              <a:rPr lang="en-US" dirty="0" smtClean="0"/>
              <a:t>Civil liability for the damages approximately caused by the failure to report</a:t>
            </a:r>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0540626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Michigan State Laws</a:t>
            </a:r>
            <a:endParaRPr lang="en-US" dirty="0"/>
          </a:p>
        </p:txBody>
      </p:sp>
      <p:sp>
        <p:nvSpPr>
          <p:cNvPr id="3" name="Content Placeholder 2"/>
          <p:cNvSpPr>
            <a:spLocks noGrp="1"/>
          </p:cNvSpPr>
          <p:nvPr>
            <p:ph idx="1"/>
          </p:nvPr>
        </p:nvSpPr>
        <p:spPr/>
        <p:txBody>
          <a:bodyPr>
            <a:normAutofit lnSpcReduction="10000"/>
          </a:bodyPr>
          <a:lstStyle/>
          <a:p>
            <a:pPr marL="465138" indent="-465138">
              <a:buNone/>
            </a:pPr>
            <a:r>
              <a:rPr lang="en-US" b="1" dirty="0"/>
              <a:t>III. PUBLIC HEALTH </a:t>
            </a:r>
            <a:r>
              <a:rPr lang="en-US" b="1" dirty="0" smtClean="0"/>
              <a:t>CODE 			       a</a:t>
            </a:r>
            <a:r>
              <a:rPr lang="en-US" b="1" dirty="0"/>
              <a:t>. Mistreatment of Nursing Home </a:t>
            </a:r>
            <a:r>
              <a:rPr lang="en-US" b="1" dirty="0" smtClean="0"/>
              <a:t>Patients</a:t>
            </a:r>
            <a:r>
              <a:rPr lang="en-US" b="1" dirty="0"/>
              <a:t>: MCL 333.21771</a:t>
            </a:r>
          </a:p>
          <a:p>
            <a:pPr marL="0" indent="0">
              <a:buNone/>
            </a:pPr>
            <a:r>
              <a:rPr lang="en-US" dirty="0"/>
              <a:t>1. Nursing home employees aware of abuse or neglect </a:t>
            </a:r>
            <a:r>
              <a:rPr lang="en-US" dirty="0">
                <a:solidFill>
                  <a:srgbClr val="FF0000"/>
                </a:solidFill>
              </a:rPr>
              <a:t>must </a:t>
            </a:r>
            <a:r>
              <a:rPr lang="en-US" dirty="0" smtClean="0">
                <a:solidFill>
                  <a:srgbClr val="FF0000"/>
                </a:solidFill>
              </a:rPr>
              <a:t>report</a:t>
            </a:r>
            <a:r>
              <a:rPr lang="en-US" dirty="0" smtClean="0"/>
              <a:t> to </a:t>
            </a:r>
            <a:r>
              <a:rPr lang="en-US" dirty="0"/>
              <a:t>nursing home administrator and administrator must report </a:t>
            </a:r>
            <a:r>
              <a:rPr lang="en-US" dirty="0" smtClean="0"/>
              <a:t>to MDCH</a:t>
            </a:r>
          </a:p>
          <a:p>
            <a:pPr marL="0" indent="0">
              <a:buNone/>
            </a:pPr>
            <a:r>
              <a:rPr lang="en-US" dirty="0"/>
              <a:t>2. Nursing home administrator </a:t>
            </a:r>
            <a:r>
              <a:rPr lang="en-US" dirty="0">
                <a:solidFill>
                  <a:srgbClr val="FF0000"/>
                </a:solidFill>
              </a:rPr>
              <a:t>may not retaliate </a:t>
            </a:r>
            <a:r>
              <a:rPr lang="en-US" dirty="0"/>
              <a:t>against a patient</a:t>
            </a:r>
            <a:r>
              <a:rPr lang="en-US" dirty="0" smtClean="0"/>
              <a:t>, a </a:t>
            </a:r>
            <a:r>
              <a:rPr lang="en-US" dirty="0"/>
              <a:t>patient’s representative, or an employee who makes </a:t>
            </a:r>
            <a:r>
              <a:rPr lang="en-US" dirty="0" smtClean="0"/>
              <a:t>a complaint</a:t>
            </a:r>
            <a:r>
              <a:rPr lang="en-US" dirty="0"/>
              <a:t>.</a:t>
            </a:r>
          </a:p>
        </p:txBody>
      </p:sp>
    </p:spTree>
    <p:extLst>
      <p:ext uri="{BB962C8B-B14F-4D97-AF65-F5344CB8AC3E}">
        <p14:creationId xmlns:p14="http://schemas.microsoft.com/office/powerpoint/2010/main" val="32779072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Michigan State Laws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b="1" dirty="0" smtClean="0"/>
              <a:t>IV. SOCIAL WELFARE ACT</a:t>
            </a:r>
          </a:p>
          <a:p>
            <a:pPr marL="0" indent="0">
              <a:buNone/>
            </a:pPr>
            <a:r>
              <a:rPr lang="en-US" dirty="0" smtClean="0"/>
              <a:t>a. </a:t>
            </a:r>
            <a:r>
              <a:rPr lang="en-US" b="1" dirty="0" smtClean="0"/>
              <a:t>Reporting of Suspected Abuse of Adults: MCL 400.11a</a:t>
            </a:r>
          </a:p>
          <a:p>
            <a:pPr marL="0" indent="0">
              <a:buNone/>
            </a:pPr>
            <a:r>
              <a:rPr lang="en-US" dirty="0" smtClean="0"/>
              <a:t>1. </a:t>
            </a:r>
            <a:r>
              <a:rPr lang="en-US" dirty="0" smtClean="0">
                <a:solidFill>
                  <a:srgbClr val="FF0000"/>
                </a:solidFill>
              </a:rPr>
              <a:t>Health care providers</a:t>
            </a:r>
            <a:r>
              <a:rPr lang="en-US" dirty="0" smtClean="0"/>
              <a:t>, law enforcement, medical examiner employees and service providers, and employees of agencies providing health care, educational, social welfare mental health and other human service must report suspected abuse, neglect, or exploitation to the FIA.</a:t>
            </a:r>
          </a:p>
          <a:p>
            <a:pPr marL="0" indent="0">
              <a:buNone/>
            </a:pPr>
            <a:r>
              <a:rPr lang="en-US" dirty="0" smtClean="0"/>
              <a:t>2. Report of suspected adult abuse made by a physician is </a:t>
            </a:r>
            <a:r>
              <a:rPr lang="en-US" dirty="0" smtClean="0">
                <a:solidFill>
                  <a:srgbClr val="FF0000"/>
                </a:solidFill>
              </a:rPr>
              <a:t>not considered a violation of any legally recognized privileged communication.</a:t>
            </a:r>
          </a:p>
          <a:p>
            <a:pPr marL="0" indent="0">
              <a:buNone/>
            </a:pPr>
            <a:r>
              <a:rPr lang="en-US" b="1" dirty="0" smtClean="0"/>
              <a:t>b. Confidentiality of Identity of Reporter MCL 400.11c</a:t>
            </a:r>
          </a:p>
          <a:p>
            <a:pPr marL="0" indent="0">
              <a:buNone/>
            </a:pPr>
            <a:r>
              <a:rPr lang="en-US" dirty="0" smtClean="0"/>
              <a:t>1. Identity of person making a report shall be </a:t>
            </a:r>
            <a:r>
              <a:rPr lang="en-US" dirty="0" smtClean="0">
                <a:solidFill>
                  <a:srgbClr val="FF0000"/>
                </a:solidFill>
              </a:rPr>
              <a:t>confidential, </a:t>
            </a:r>
            <a:r>
              <a:rPr lang="en-US" dirty="0" smtClean="0"/>
              <a:t>subject to persons consent or judicial process.</a:t>
            </a:r>
            <a:endParaRPr lang="en-US" dirty="0"/>
          </a:p>
        </p:txBody>
      </p:sp>
    </p:spTree>
    <p:extLst>
      <p:ext uri="{BB962C8B-B14F-4D97-AF65-F5344CB8AC3E}">
        <p14:creationId xmlns:p14="http://schemas.microsoft.com/office/powerpoint/2010/main" val="29752465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t>Reasons why clinicians don’t report</a:t>
            </a:r>
          </a:p>
        </p:txBody>
      </p:sp>
      <p:sp>
        <p:nvSpPr>
          <p:cNvPr id="51203" name="Rectangle 3"/>
          <p:cNvSpPr>
            <a:spLocks noGrp="1" noChangeArrowheads="1"/>
          </p:cNvSpPr>
          <p:nvPr>
            <p:ph idx="1"/>
          </p:nvPr>
        </p:nvSpPr>
        <p:spPr/>
        <p:txBody>
          <a:bodyPr/>
          <a:lstStyle/>
          <a:p>
            <a:r>
              <a:rPr lang="en-US" dirty="0" smtClean="0"/>
              <a:t>Lack of confidence in the referral agency</a:t>
            </a:r>
          </a:p>
          <a:p>
            <a:r>
              <a:rPr lang="en-US" dirty="0" smtClean="0"/>
              <a:t>Professional confidentiality</a:t>
            </a:r>
          </a:p>
          <a:p>
            <a:r>
              <a:rPr lang="en-US" dirty="0" smtClean="0"/>
              <a:t>Fear of losing rapport with clients</a:t>
            </a:r>
          </a:p>
          <a:p>
            <a:r>
              <a:rPr lang="en-US" dirty="0" smtClean="0"/>
              <a:t>Fear of litigation</a:t>
            </a:r>
          </a:p>
          <a:p>
            <a:r>
              <a:rPr lang="en-US" dirty="0" smtClean="0"/>
              <a:t>Lack of awareness about reporting</a:t>
            </a:r>
          </a:p>
          <a:p>
            <a:r>
              <a:rPr lang="en-US" dirty="0" smtClean="0"/>
              <a:t>Belief in the sanctity of the family</a:t>
            </a:r>
          </a:p>
          <a:p>
            <a:r>
              <a:rPr lang="en-US" dirty="0" smtClean="0"/>
              <a:t>Desire to avoid possible court involvement</a:t>
            </a:r>
          </a:p>
          <a:p>
            <a:r>
              <a:rPr lang="en-US" i="1" dirty="0" smtClean="0">
                <a:solidFill>
                  <a:srgbClr val="FF0000"/>
                </a:solidFill>
              </a:rPr>
              <a:t>Someone else will do it</a:t>
            </a:r>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5644624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indent="61913"/>
            <a:r>
              <a:rPr lang="en-US" b="0" dirty="0" smtClean="0">
                <a:solidFill>
                  <a:srgbClr val="0070C0"/>
                </a:solidFill>
                <a:effectLst>
                  <a:outerShdw blurRad="38100" dist="38100" dir="2700000" algn="tl">
                    <a:srgbClr val="000000">
                      <a:alpha val="43137"/>
                    </a:srgbClr>
                  </a:outerShdw>
                </a:effectLst>
              </a:rPr>
              <a:t>Capacity, Competence, and Informed Consent</a:t>
            </a:r>
          </a:p>
        </p:txBody>
      </p:sp>
    </p:spTree>
    <p:extLst>
      <p:ext uri="{BB962C8B-B14F-4D97-AF65-F5344CB8AC3E}">
        <p14:creationId xmlns:p14="http://schemas.microsoft.com/office/powerpoint/2010/main" val="726360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Elder mistreatment </a:t>
            </a:r>
          </a:p>
        </p:txBody>
      </p:sp>
      <p:sp>
        <p:nvSpPr>
          <p:cNvPr id="3" name="Content Placeholder 2"/>
          <p:cNvSpPr>
            <a:spLocks noGrp="1"/>
          </p:cNvSpPr>
          <p:nvPr>
            <p:ph idx="1"/>
          </p:nvPr>
        </p:nvSpPr>
        <p:spPr/>
        <p:txBody>
          <a:bodyPr>
            <a:normAutofit fontScale="92500" lnSpcReduction="10000"/>
          </a:bodyPr>
          <a:lstStyle/>
          <a:p>
            <a:pPr marL="342900" lvl="1" indent="-342900">
              <a:buFont typeface="Arial" pitchFamily="34" charset="0"/>
              <a:buChar char="•"/>
            </a:pPr>
            <a:r>
              <a:rPr lang="en-US" sz="3200" dirty="0" smtClean="0"/>
              <a:t>Elder mistreatment typically refers to elder abuse and self-neglect</a:t>
            </a:r>
          </a:p>
          <a:p>
            <a:pPr marL="342900" lvl="1" indent="-342900">
              <a:buFont typeface="Arial" pitchFamily="34" charset="0"/>
              <a:buChar char="•"/>
            </a:pPr>
            <a:r>
              <a:rPr lang="en-US" sz="3200" dirty="0" smtClean="0"/>
              <a:t>National </a:t>
            </a:r>
            <a:r>
              <a:rPr lang="en-US" sz="3200" dirty="0"/>
              <a:t>Research Council (NRC) </a:t>
            </a:r>
            <a:r>
              <a:rPr lang="en-US" sz="3200" dirty="0" smtClean="0"/>
              <a:t>excluded self-neglect from the definition of elder mistreatment: </a:t>
            </a:r>
          </a:p>
          <a:p>
            <a:pPr marL="400050" indent="3175" defTabSz="403225">
              <a:buNone/>
            </a:pPr>
            <a:r>
              <a:rPr lang="en-US" sz="2800" dirty="0" smtClean="0"/>
              <a:t>“</a:t>
            </a:r>
            <a:r>
              <a:rPr lang="en-US" sz="2800" dirty="0" smtClean="0">
                <a:solidFill>
                  <a:srgbClr val="FF0000"/>
                </a:solidFill>
              </a:rPr>
              <a:t>Intentional </a:t>
            </a:r>
            <a:r>
              <a:rPr lang="en-US" sz="2800" dirty="0">
                <a:solidFill>
                  <a:srgbClr val="FF0000"/>
                </a:solidFill>
              </a:rPr>
              <a:t>actions </a:t>
            </a:r>
            <a:r>
              <a:rPr lang="en-US" sz="2800" dirty="0"/>
              <a:t>that cause </a:t>
            </a:r>
            <a:r>
              <a:rPr lang="en-US" sz="2800" dirty="0">
                <a:solidFill>
                  <a:srgbClr val="FF0000"/>
                </a:solidFill>
              </a:rPr>
              <a:t>harm</a:t>
            </a:r>
            <a:r>
              <a:rPr lang="en-US" sz="2800" dirty="0"/>
              <a:t> or create </a:t>
            </a:r>
            <a:r>
              <a:rPr lang="en-US" sz="2800" dirty="0" smtClean="0"/>
              <a:t>	a </a:t>
            </a:r>
            <a:r>
              <a:rPr lang="en-US" sz="2800" dirty="0"/>
              <a:t>serious risk of harm, whether or not </a:t>
            </a:r>
            <a:r>
              <a:rPr lang="en-US" sz="2800" dirty="0" smtClean="0"/>
              <a:t>intended, to </a:t>
            </a:r>
            <a:r>
              <a:rPr lang="en-US" sz="2800" dirty="0"/>
              <a:t>a vulnerable elder by a </a:t>
            </a:r>
            <a:r>
              <a:rPr lang="en-US" sz="2800" dirty="0" smtClean="0"/>
              <a:t>caregiver </a:t>
            </a:r>
            <a:r>
              <a:rPr lang="en-US" sz="2800" dirty="0"/>
              <a:t>or other person who stands in a </a:t>
            </a:r>
            <a:r>
              <a:rPr lang="en-US" sz="2800" dirty="0" smtClean="0">
                <a:solidFill>
                  <a:srgbClr val="FF0000"/>
                </a:solidFill>
              </a:rPr>
              <a:t>trust </a:t>
            </a:r>
            <a:r>
              <a:rPr lang="en-US" sz="2800" dirty="0">
                <a:solidFill>
                  <a:srgbClr val="FF0000"/>
                </a:solidFill>
              </a:rPr>
              <a:t>relationship to </a:t>
            </a:r>
            <a:r>
              <a:rPr lang="en-US" sz="2800" dirty="0" smtClean="0">
                <a:solidFill>
                  <a:srgbClr val="FF0000"/>
                </a:solidFill>
              </a:rPr>
              <a:t>the elder</a:t>
            </a:r>
            <a:r>
              <a:rPr lang="en-US" sz="2800" dirty="0" smtClean="0"/>
              <a:t>, or failure </a:t>
            </a:r>
            <a:r>
              <a:rPr lang="en-US" sz="2800" dirty="0"/>
              <a:t>by a caregiver to satisfy the elder’s </a:t>
            </a:r>
            <a:r>
              <a:rPr lang="en-US" sz="2800" dirty="0" smtClean="0"/>
              <a:t>basic </a:t>
            </a:r>
            <a:r>
              <a:rPr lang="en-US" sz="2800" dirty="0"/>
              <a:t>needs or to protect the elder </a:t>
            </a:r>
            <a:r>
              <a:rPr lang="en-US" sz="2800" dirty="0" smtClean="0"/>
              <a:t>from harm.”</a:t>
            </a:r>
            <a:endParaRPr lang="en-US" sz="2800" dirty="0"/>
          </a:p>
        </p:txBody>
      </p:sp>
    </p:spTree>
    <p:extLst>
      <p:ext uri="{BB962C8B-B14F-4D97-AF65-F5344CB8AC3E}">
        <p14:creationId xmlns:p14="http://schemas.microsoft.com/office/powerpoint/2010/main" val="10343374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endParaRPr lang="en-US" dirty="0"/>
          </a:p>
        </p:txBody>
      </p:sp>
      <p:sp>
        <p:nvSpPr>
          <p:cNvPr id="5" name="Content Placeholder 4"/>
          <p:cNvSpPr>
            <a:spLocks noGrp="1"/>
          </p:cNvSpPr>
          <p:nvPr>
            <p:ph idx="1"/>
          </p:nvPr>
        </p:nvSpPr>
        <p:spPr/>
        <p:txBody>
          <a:bodyPr/>
          <a:lstStyle/>
          <a:p>
            <a:r>
              <a:rPr lang="en-US" dirty="0" err="1" smtClean="0"/>
              <a:t>Tunzi</a:t>
            </a:r>
            <a:r>
              <a:rPr lang="en-US" dirty="0" smtClean="0"/>
              <a:t> M. Can </a:t>
            </a:r>
            <a:r>
              <a:rPr lang="en-US" dirty="0"/>
              <a:t>the Patient Decide? Evaluating Patient Capacity in </a:t>
            </a:r>
            <a:r>
              <a:rPr lang="en-US" dirty="0" smtClean="0"/>
              <a:t>Practice. Am </a:t>
            </a:r>
            <a:r>
              <a:rPr lang="en-US" dirty="0" err="1"/>
              <a:t>Fam</a:t>
            </a:r>
            <a:r>
              <a:rPr lang="en-US" dirty="0"/>
              <a:t> Physician. 2001 Jul 15;64(2):299-308</a:t>
            </a:r>
            <a:r>
              <a:rPr lang="en-US" dirty="0" smtClean="0"/>
              <a:t>.</a:t>
            </a:r>
          </a:p>
          <a:p>
            <a:r>
              <a:rPr lang="en-US" dirty="0"/>
              <a:t>Informed consent. </a:t>
            </a:r>
            <a:r>
              <a:rPr lang="en-US" dirty="0" smtClean="0">
                <a:hlinkClick r:id="rId3"/>
              </a:rPr>
              <a:t>http</a:t>
            </a:r>
            <a:r>
              <a:rPr lang="en-US" dirty="0">
                <a:hlinkClick r:id="rId3"/>
              </a:rPr>
              <a:t>://www.ama-assn.org//</a:t>
            </a:r>
            <a:r>
              <a:rPr lang="en-US" dirty="0" smtClean="0">
                <a:hlinkClick r:id="rId3"/>
              </a:rPr>
              <a:t>ama/pub/physician-resources/legal-topics/patient-physician-relationship-topics/informed-consent.page</a:t>
            </a:r>
            <a:r>
              <a:rPr lang="en-US" dirty="0" smtClean="0"/>
              <a:t> </a:t>
            </a:r>
            <a:endParaRPr lang="en-US" dirty="0"/>
          </a:p>
        </p:txBody>
      </p:sp>
    </p:spTree>
    <p:extLst>
      <p:ext uri="{BB962C8B-B14F-4D97-AF65-F5344CB8AC3E}">
        <p14:creationId xmlns:p14="http://schemas.microsoft.com/office/powerpoint/2010/main" val="36298824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smtClean="0"/>
              <a:t>Differentiate between capacity and competency</a:t>
            </a:r>
          </a:p>
          <a:p>
            <a:r>
              <a:rPr lang="en-US" dirty="0" smtClean="0"/>
              <a:t>Describe the assessment and determination of a patient’s capacity</a:t>
            </a:r>
          </a:p>
          <a:p>
            <a:r>
              <a:rPr lang="en-US" dirty="0" smtClean="0"/>
              <a:t>Describe the information communicated with a patient during the informed consent process</a:t>
            </a:r>
          </a:p>
          <a:p>
            <a:r>
              <a:rPr lang="en-US" dirty="0" smtClean="0"/>
              <a:t>Discuss the best practice for providing an informed consent to a patient</a:t>
            </a:r>
          </a:p>
          <a:p>
            <a:endParaRPr lang="en-US" dirty="0"/>
          </a:p>
        </p:txBody>
      </p:sp>
    </p:spTree>
    <p:extLst>
      <p:ext uri="{BB962C8B-B14F-4D97-AF65-F5344CB8AC3E}">
        <p14:creationId xmlns:p14="http://schemas.microsoft.com/office/powerpoint/2010/main" val="323746505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mtClean="0"/>
              <a:t>Capacity</a:t>
            </a:r>
          </a:p>
        </p:txBody>
      </p:sp>
      <p:sp>
        <p:nvSpPr>
          <p:cNvPr id="9219" name="Rectangle 3"/>
          <p:cNvSpPr>
            <a:spLocks noGrp="1" noChangeArrowheads="1"/>
          </p:cNvSpPr>
          <p:nvPr>
            <p:ph idx="1"/>
          </p:nvPr>
        </p:nvSpPr>
        <p:spPr/>
        <p:txBody>
          <a:bodyPr/>
          <a:lstStyle/>
          <a:p>
            <a:r>
              <a:rPr lang="en-US" dirty="0" smtClean="0"/>
              <a:t>Definition:  </a:t>
            </a:r>
            <a:r>
              <a:rPr lang="en-US" dirty="0" smtClean="0">
                <a:solidFill>
                  <a:srgbClr val="FF0000"/>
                </a:solidFill>
              </a:rPr>
              <a:t>Clinical determination </a:t>
            </a:r>
            <a:r>
              <a:rPr lang="en-US" dirty="0" smtClean="0"/>
              <a:t>of a patient’s ability to make decisions about treatment interventions or other health care issues</a:t>
            </a:r>
          </a:p>
          <a:p>
            <a:r>
              <a:rPr lang="en-US" dirty="0" smtClean="0"/>
              <a:t>Clinicians are </a:t>
            </a:r>
            <a:r>
              <a:rPr lang="en-US" dirty="0"/>
              <a:t>called on to make decisions about patients</a:t>
            </a:r>
            <a:r>
              <a:rPr lang="en-US" dirty="0" smtClean="0"/>
              <a:t>’ capacity</a:t>
            </a:r>
            <a:r>
              <a:rPr lang="en-US" dirty="0"/>
              <a:t>, </a:t>
            </a:r>
            <a:r>
              <a:rPr lang="en-US" b="1" dirty="0" smtClean="0">
                <a:solidFill>
                  <a:srgbClr val="FF0000"/>
                </a:solidFill>
              </a:rPr>
              <a:t>NOT </a:t>
            </a:r>
            <a:r>
              <a:rPr lang="en-US" b="1" dirty="0">
                <a:solidFill>
                  <a:srgbClr val="FF0000"/>
                </a:solidFill>
              </a:rPr>
              <a:t>competency</a:t>
            </a:r>
            <a:r>
              <a:rPr lang="en-US" dirty="0">
                <a:solidFill>
                  <a:srgbClr val="FF0000"/>
                </a:solidFill>
              </a:rPr>
              <a:t>, which is a legal </a:t>
            </a:r>
            <a:r>
              <a:rPr lang="en-US" dirty="0" smtClean="0">
                <a:solidFill>
                  <a:srgbClr val="FF0000"/>
                </a:solidFill>
              </a:rPr>
              <a:t>issue </a:t>
            </a:r>
            <a:r>
              <a:rPr lang="en-US" dirty="0" smtClean="0">
                <a:solidFill>
                  <a:srgbClr val="FF0000"/>
                </a:solidFill>
                <a:sym typeface="Wingdings" pitchFamily="2" charset="2"/>
              </a:rPr>
              <a:t> Competency is determined by the court</a:t>
            </a:r>
            <a:r>
              <a:rPr lang="en-US" dirty="0" smtClean="0">
                <a:solidFill>
                  <a:srgbClr val="FF0000"/>
                </a:solidFill>
              </a:rPr>
              <a:t>.</a:t>
            </a:r>
          </a:p>
          <a:p>
            <a:endParaRPr lang="en-US" dirty="0" smtClean="0"/>
          </a:p>
        </p:txBody>
      </p:sp>
    </p:spTree>
    <p:extLst>
      <p:ext uri="{BB962C8B-B14F-4D97-AF65-F5344CB8AC3E}">
        <p14:creationId xmlns:p14="http://schemas.microsoft.com/office/powerpoint/2010/main" val="203003474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When to assess a patient’s capacity</a:t>
            </a:r>
            <a:endParaRPr lang="en-US" dirty="0"/>
          </a:p>
        </p:txBody>
      </p:sp>
      <p:sp>
        <p:nvSpPr>
          <p:cNvPr id="3" name="Content Placeholder 2"/>
          <p:cNvSpPr>
            <a:spLocks noGrp="1"/>
          </p:cNvSpPr>
          <p:nvPr>
            <p:ph idx="1"/>
          </p:nvPr>
        </p:nvSpPr>
        <p:spPr/>
        <p:txBody>
          <a:bodyPr/>
          <a:lstStyle/>
          <a:p>
            <a:r>
              <a:rPr lang="en-US" sz="3200" dirty="0" smtClean="0"/>
              <a:t>Patients have an abrupt change in mental status</a:t>
            </a:r>
          </a:p>
          <a:p>
            <a:pPr lvl="1"/>
            <a:r>
              <a:rPr lang="en-US" sz="2600" dirty="0" smtClean="0"/>
              <a:t>may be caused by hypoxia, infection, medication, metabolic disturbances, an acute neurologic or psychiatric process, or other medical problem</a:t>
            </a:r>
          </a:p>
          <a:p>
            <a:r>
              <a:rPr lang="en-US" sz="3200" dirty="0" smtClean="0"/>
              <a:t>Patients refuse recommended treatment</a:t>
            </a:r>
          </a:p>
          <a:p>
            <a:pPr lvl="1"/>
            <a:r>
              <a:rPr lang="en-US" sz="2600" dirty="0" smtClean="0"/>
              <a:t>when they are not willing to discuss the refusal, when the reasons for the refusal are not clear or when the refusal is based on misinformation or irrational biases</a:t>
            </a:r>
          </a:p>
        </p:txBody>
      </p:sp>
    </p:spTree>
    <p:extLst>
      <p:ext uri="{BB962C8B-B14F-4D97-AF65-F5344CB8AC3E}">
        <p14:creationId xmlns:p14="http://schemas.microsoft.com/office/powerpoint/2010/main" val="307389394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assess a patient’s capacity</a:t>
            </a:r>
            <a:endParaRPr lang="en-US" dirty="0"/>
          </a:p>
        </p:txBody>
      </p:sp>
      <p:sp>
        <p:nvSpPr>
          <p:cNvPr id="3" name="Content Placeholder 2"/>
          <p:cNvSpPr>
            <a:spLocks noGrp="1"/>
          </p:cNvSpPr>
          <p:nvPr>
            <p:ph idx="1"/>
          </p:nvPr>
        </p:nvSpPr>
        <p:spPr/>
        <p:txBody>
          <a:bodyPr/>
          <a:lstStyle/>
          <a:p>
            <a:r>
              <a:rPr lang="en-US" dirty="0" smtClean="0"/>
              <a:t>Patients consent </a:t>
            </a:r>
            <a:r>
              <a:rPr lang="en-US" dirty="0"/>
              <a:t>to </a:t>
            </a:r>
            <a:r>
              <a:rPr lang="en-US" dirty="0" smtClean="0"/>
              <a:t>particularly risky </a:t>
            </a:r>
            <a:r>
              <a:rPr lang="en-US" dirty="0"/>
              <a:t>or invasive treatment too hastily </a:t>
            </a:r>
            <a:r>
              <a:rPr lang="en-US" dirty="0" smtClean="0"/>
              <a:t>and without </a:t>
            </a:r>
            <a:r>
              <a:rPr lang="en-US" dirty="0"/>
              <a:t>careful consideration of the risks </a:t>
            </a:r>
            <a:r>
              <a:rPr lang="en-US" dirty="0" smtClean="0"/>
              <a:t>and benefits</a:t>
            </a:r>
          </a:p>
          <a:p>
            <a:r>
              <a:rPr lang="en-US" dirty="0" smtClean="0"/>
              <a:t>Patients have </a:t>
            </a:r>
            <a:r>
              <a:rPr lang="en-US" dirty="0"/>
              <a:t>a known risk factor for impaired </a:t>
            </a:r>
            <a:r>
              <a:rPr lang="en-US" dirty="0" smtClean="0"/>
              <a:t>decision-making	</a:t>
            </a:r>
          </a:p>
          <a:p>
            <a:pPr lvl="1"/>
            <a:r>
              <a:rPr lang="en-US" sz="2600" dirty="0" smtClean="0"/>
              <a:t>e.g. a </a:t>
            </a:r>
            <a:r>
              <a:rPr lang="en-US" sz="2600" dirty="0"/>
              <a:t>chronic </a:t>
            </a:r>
            <a:r>
              <a:rPr lang="en-US" sz="2600" dirty="0" smtClean="0"/>
              <a:t>neurologic or </a:t>
            </a:r>
            <a:r>
              <a:rPr lang="en-US" sz="2600" dirty="0"/>
              <a:t>psychiatric condition, a significant </a:t>
            </a:r>
            <a:r>
              <a:rPr lang="en-US" sz="2600" dirty="0" smtClean="0"/>
              <a:t>cultural or </a:t>
            </a:r>
            <a:r>
              <a:rPr lang="en-US" sz="2600" dirty="0"/>
              <a:t>language barrier, an education level concern</a:t>
            </a:r>
            <a:r>
              <a:rPr lang="en-US" sz="2600" dirty="0" smtClean="0"/>
              <a:t>, an </a:t>
            </a:r>
            <a:r>
              <a:rPr lang="en-US" sz="2600" dirty="0"/>
              <a:t>acknowledged fear or </a:t>
            </a:r>
            <a:r>
              <a:rPr lang="en-US" sz="2600" dirty="0" smtClean="0"/>
              <a:t>discomfort with </a:t>
            </a:r>
            <a:r>
              <a:rPr lang="en-US" sz="2600" dirty="0"/>
              <a:t>institutional health care </a:t>
            </a:r>
            <a:r>
              <a:rPr lang="en-US" sz="2600" dirty="0" smtClean="0"/>
              <a:t>settings, </a:t>
            </a:r>
            <a:r>
              <a:rPr lang="en-US" sz="2600" dirty="0"/>
              <a:t>or </a:t>
            </a:r>
            <a:r>
              <a:rPr lang="en-US" sz="2600" dirty="0" smtClean="0"/>
              <a:t>adults </a:t>
            </a:r>
            <a:r>
              <a:rPr lang="en-US" sz="2600" dirty="0"/>
              <a:t>older than 85 </a:t>
            </a:r>
            <a:r>
              <a:rPr lang="en-US" sz="2600" dirty="0" smtClean="0"/>
              <a:t>years</a:t>
            </a:r>
            <a:endParaRPr lang="en-US" sz="2600" dirty="0"/>
          </a:p>
        </p:txBody>
      </p:sp>
    </p:spTree>
    <p:extLst>
      <p:ext uri="{BB962C8B-B14F-4D97-AF65-F5344CB8AC3E}">
        <p14:creationId xmlns:p14="http://schemas.microsoft.com/office/powerpoint/2010/main" val="211452505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8517"/>
            <a:ext cx="8229600" cy="6397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382380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assess a patient’s capacity</a:t>
            </a:r>
            <a:endParaRPr lang="en-US" dirty="0"/>
          </a:p>
        </p:txBody>
      </p:sp>
      <p:sp>
        <p:nvSpPr>
          <p:cNvPr id="3" name="Content Placeholder 2"/>
          <p:cNvSpPr>
            <a:spLocks noGrp="1"/>
          </p:cNvSpPr>
          <p:nvPr>
            <p:ph idx="1"/>
          </p:nvPr>
        </p:nvSpPr>
        <p:spPr/>
        <p:txBody>
          <a:bodyPr/>
          <a:lstStyle/>
          <a:p>
            <a:r>
              <a:rPr lang="en-US" sz="3200" dirty="0" smtClean="0"/>
              <a:t>Directed clinical interview </a:t>
            </a:r>
          </a:p>
          <a:p>
            <a:pPr lvl="1"/>
            <a:r>
              <a:rPr lang="en-US" sz="2800" dirty="0" smtClean="0"/>
              <a:t>History from </a:t>
            </a:r>
            <a:r>
              <a:rPr lang="en-US" sz="2800" dirty="0"/>
              <a:t>therapists or </a:t>
            </a:r>
            <a:r>
              <a:rPr lang="en-US" sz="2800" dirty="0" smtClean="0"/>
              <a:t>caregivers</a:t>
            </a:r>
          </a:p>
          <a:p>
            <a:pPr lvl="1"/>
            <a:r>
              <a:rPr lang="en-US" sz="2800" dirty="0" smtClean="0"/>
              <a:t>Physical assessment</a:t>
            </a:r>
          </a:p>
          <a:p>
            <a:pPr lvl="1"/>
            <a:r>
              <a:rPr lang="en-US" sz="2800" dirty="0" smtClean="0"/>
              <a:t>Laboratory </a:t>
            </a:r>
            <a:r>
              <a:rPr lang="en-US" sz="2800" dirty="0"/>
              <a:t>evaluation and </a:t>
            </a:r>
            <a:r>
              <a:rPr lang="en-US" sz="2800" dirty="0" smtClean="0"/>
              <a:t>other tests</a:t>
            </a:r>
          </a:p>
          <a:p>
            <a:pPr lvl="1"/>
            <a:r>
              <a:rPr lang="en-US" sz="2800" dirty="0" smtClean="0"/>
              <a:t>Possibly neuroimaging studies</a:t>
            </a:r>
          </a:p>
          <a:p>
            <a:pPr lvl="1"/>
            <a:r>
              <a:rPr lang="en-US" sz="2800" dirty="0" smtClean="0"/>
              <a:t>A </a:t>
            </a:r>
            <a:r>
              <a:rPr lang="en-US" sz="2800" dirty="0"/>
              <a:t>general mental status </a:t>
            </a:r>
            <a:r>
              <a:rPr lang="en-US" sz="2800" dirty="0" smtClean="0"/>
              <a:t>examination</a:t>
            </a:r>
          </a:p>
        </p:txBody>
      </p:sp>
    </p:spTree>
    <p:extLst>
      <p:ext uri="{BB962C8B-B14F-4D97-AF65-F5344CB8AC3E}">
        <p14:creationId xmlns:p14="http://schemas.microsoft.com/office/powerpoint/2010/main" val="265924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Determination of a patient’s capacity</a:t>
            </a:r>
            <a:endParaRPr lang="en-US" dirty="0" smtClean="0"/>
          </a:p>
        </p:txBody>
      </p:sp>
      <p:sp>
        <p:nvSpPr>
          <p:cNvPr id="10243" name="Rectangle 3"/>
          <p:cNvSpPr>
            <a:spLocks noGrp="1" noChangeArrowheads="1"/>
          </p:cNvSpPr>
          <p:nvPr>
            <p:ph idx="1"/>
          </p:nvPr>
        </p:nvSpPr>
        <p:spPr/>
        <p:txBody>
          <a:bodyPr/>
          <a:lstStyle/>
          <a:p>
            <a:pPr eaLnBrk="1" hangingPunct="1"/>
            <a:r>
              <a:rPr lang="en-US" sz="3200" dirty="0" smtClean="0"/>
              <a:t>Patients has decision making capacity if they</a:t>
            </a:r>
          </a:p>
          <a:p>
            <a:pPr lvl="1" eaLnBrk="1" hangingPunct="1"/>
            <a:r>
              <a:rPr lang="en-US" sz="2600" dirty="0" smtClean="0"/>
              <a:t>Understand their health condition</a:t>
            </a:r>
          </a:p>
          <a:p>
            <a:pPr lvl="1" eaLnBrk="1" hangingPunct="1"/>
            <a:r>
              <a:rPr lang="en-US" sz="2600" dirty="0" smtClean="0"/>
              <a:t>Consider benefits, burdens, risks</a:t>
            </a:r>
          </a:p>
          <a:p>
            <a:pPr lvl="1" eaLnBrk="1" hangingPunct="1"/>
            <a:r>
              <a:rPr lang="en-US" sz="2600" dirty="0" smtClean="0"/>
              <a:t>Weigh the consequences of treatment against their preferences and values</a:t>
            </a:r>
          </a:p>
          <a:p>
            <a:pPr lvl="1" eaLnBrk="1" hangingPunct="1"/>
            <a:r>
              <a:rPr lang="en-US" sz="2600" dirty="0" smtClean="0"/>
              <a:t>Reach a decision that is consistent over time</a:t>
            </a:r>
          </a:p>
          <a:p>
            <a:pPr lvl="1" eaLnBrk="1" hangingPunct="1"/>
            <a:r>
              <a:rPr lang="en-US" sz="2600" dirty="0" smtClean="0"/>
              <a:t>Communicate that decision to others</a:t>
            </a:r>
          </a:p>
        </p:txBody>
      </p:sp>
    </p:spTree>
    <p:extLst>
      <p:ext uri="{BB962C8B-B14F-4D97-AF65-F5344CB8AC3E}">
        <p14:creationId xmlns:p14="http://schemas.microsoft.com/office/powerpoint/2010/main" val="122325788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Determination of a patient’s capacity</a:t>
            </a:r>
          </a:p>
        </p:txBody>
      </p:sp>
      <p:sp>
        <p:nvSpPr>
          <p:cNvPr id="3" name="Content Placeholder 2"/>
          <p:cNvSpPr>
            <a:spLocks noGrp="1"/>
          </p:cNvSpPr>
          <p:nvPr>
            <p:ph idx="1"/>
          </p:nvPr>
        </p:nvSpPr>
        <p:spPr/>
        <p:txBody>
          <a:bodyPr/>
          <a:lstStyle/>
          <a:p>
            <a:r>
              <a:rPr lang="en-US" sz="3200" dirty="0" smtClean="0"/>
              <a:t>Whether a patient has medical decision-making capacity depends on whether the </a:t>
            </a:r>
            <a:r>
              <a:rPr lang="en-US" sz="3200" u="sng" dirty="0" smtClean="0"/>
              <a:t>clinician believes </a:t>
            </a:r>
            <a:r>
              <a:rPr lang="en-US" sz="3200" dirty="0" smtClean="0"/>
              <a:t>that the patient is free of significant psychopathologic-impaired thinking and possesses sufficient abilities to make the specific decision in question</a:t>
            </a:r>
          </a:p>
        </p:txBody>
      </p:sp>
    </p:spTree>
    <p:extLst>
      <p:ext uri="{BB962C8B-B14F-4D97-AF65-F5344CB8AC3E}">
        <p14:creationId xmlns:p14="http://schemas.microsoft.com/office/powerpoint/2010/main" val="40182360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Determination of </a:t>
            </a:r>
            <a:r>
              <a:rPr lang="en-US" dirty="0"/>
              <a:t>a patient’s capacity</a:t>
            </a:r>
          </a:p>
        </p:txBody>
      </p:sp>
      <p:sp>
        <p:nvSpPr>
          <p:cNvPr id="3" name="Content Placeholder 2"/>
          <p:cNvSpPr>
            <a:spLocks noGrp="1"/>
          </p:cNvSpPr>
          <p:nvPr>
            <p:ph idx="1"/>
          </p:nvPr>
        </p:nvSpPr>
        <p:spPr/>
        <p:txBody>
          <a:bodyPr/>
          <a:lstStyle/>
          <a:p>
            <a:r>
              <a:rPr lang="en-US" dirty="0" smtClean="0"/>
              <a:t>The </a:t>
            </a:r>
            <a:r>
              <a:rPr lang="en-US" dirty="0"/>
              <a:t>lack of </a:t>
            </a:r>
            <a:r>
              <a:rPr lang="en-US" u="sng" dirty="0"/>
              <a:t>any one </a:t>
            </a:r>
            <a:r>
              <a:rPr lang="en-US" dirty="0"/>
              <a:t>ability does </a:t>
            </a:r>
            <a:r>
              <a:rPr lang="en-US" dirty="0" smtClean="0"/>
              <a:t>NOT mean that </a:t>
            </a:r>
            <a:r>
              <a:rPr lang="en-US" dirty="0"/>
              <a:t>a patient lacks the </a:t>
            </a:r>
            <a:r>
              <a:rPr lang="en-US" u="sng" dirty="0"/>
              <a:t>overall</a:t>
            </a:r>
            <a:r>
              <a:rPr lang="en-US" dirty="0"/>
              <a:t> ability to </a:t>
            </a:r>
            <a:r>
              <a:rPr lang="en-US" dirty="0" smtClean="0"/>
              <a:t>make a decision</a:t>
            </a:r>
          </a:p>
          <a:p>
            <a:pPr lvl="1"/>
            <a:r>
              <a:rPr lang="en-US" sz="2800" dirty="0" smtClean="0"/>
              <a:t>e.g. patients </a:t>
            </a:r>
            <a:r>
              <a:rPr lang="en-US" sz="2800" dirty="0"/>
              <a:t>with </a:t>
            </a:r>
            <a:r>
              <a:rPr lang="en-US" sz="2800" dirty="0" smtClean="0"/>
              <a:t>limited education</a:t>
            </a:r>
            <a:r>
              <a:rPr lang="en-US" sz="2800" dirty="0"/>
              <a:t>, with diverse cultural </a:t>
            </a:r>
            <a:r>
              <a:rPr lang="en-US" sz="2800" dirty="0" smtClean="0"/>
              <a:t>backgrounds or </a:t>
            </a:r>
            <a:r>
              <a:rPr lang="en-US" sz="2800" dirty="0"/>
              <a:t>with minimal prior experience </a:t>
            </a:r>
            <a:r>
              <a:rPr lang="en-US" sz="2800" dirty="0" smtClean="0"/>
              <a:t>in a </a:t>
            </a:r>
            <a:r>
              <a:rPr lang="en-US" sz="2800" dirty="0"/>
              <a:t>medical setting may not completely </a:t>
            </a:r>
            <a:r>
              <a:rPr lang="en-US" sz="2800" dirty="0" smtClean="0"/>
              <a:t>understand all </a:t>
            </a:r>
            <a:r>
              <a:rPr lang="en-US" sz="2800" dirty="0"/>
              <a:t>the alternatives to, or all the </a:t>
            </a:r>
            <a:r>
              <a:rPr lang="en-US" sz="2800" dirty="0" smtClean="0"/>
              <a:t>major risks </a:t>
            </a:r>
            <a:r>
              <a:rPr lang="en-US" sz="2800" dirty="0"/>
              <a:t>of, a proposed treatment. However, </a:t>
            </a:r>
            <a:r>
              <a:rPr lang="en-US" sz="2800" dirty="0" smtClean="0"/>
              <a:t>they may </a:t>
            </a:r>
            <a:r>
              <a:rPr lang="en-US" sz="2800" dirty="0"/>
              <a:t>still have enough understanding </a:t>
            </a:r>
            <a:r>
              <a:rPr lang="en-US" sz="2800" dirty="0" smtClean="0"/>
              <a:t>overall to </a:t>
            </a:r>
            <a:r>
              <a:rPr lang="en-US" sz="2800" dirty="0"/>
              <a:t>make their own decisions.</a:t>
            </a:r>
          </a:p>
          <a:p>
            <a:endParaRPr lang="en-US" dirty="0"/>
          </a:p>
        </p:txBody>
      </p:sp>
    </p:spTree>
    <p:extLst>
      <p:ext uri="{BB962C8B-B14F-4D97-AF65-F5344CB8AC3E}">
        <p14:creationId xmlns:p14="http://schemas.microsoft.com/office/powerpoint/2010/main" val="1624807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0"/>
            <a:r>
              <a:rPr lang="en-US" dirty="0" smtClean="0"/>
              <a:t>Three components of elder abuse defined by </a:t>
            </a:r>
            <a:r>
              <a:rPr lang="en-US" dirty="0"/>
              <a:t>National Research Council </a:t>
            </a:r>
          </a:p>
        </p:txBody>
      </p:sp>
      <p:sp>
        <p:nvSpPr>
          <p:cNvPr id="3" name="Content Placeholder 2"/>
          <p:cNvSpPr>
            <a:spLocks noGrp="1"/>
          </p:cNvSpPr>
          <p:nvPr>
            <p:ph sz="half" idx="1"/>
          </p:nvPr>
        </p:nvSpPr>
        <p:spPr/>
        <p:txBody>
          <a:bodyPr/>
          <a:lstStyle/>
          <a:p>
            <a:r>
              <a:rPr lang="en-US" sz="3200" dirty="0" smtClean="0"/>
              <a:t>Older adults </a:t>
            </a:r>
          </a:p>
          <a:p>
            <a:pPr lvl="1"/>
            <a:r>
              <a:rPr lang="en-US" sz="2800" dirty="0" smtClean="0"/>
              <a:t>55+ or 65+ y.o. as defined by law</a:t>
            </a:r>
          </a:p>
          <a:p>
            <a:r>
              <a:rPr lang="en-US" sz="3200" dirty="0" smtClean="0"/>
              <a:t>(Intentional) Harm </a:t>
            </a:r>
          </a:p>
          <a:p>
            <a:pPr lvl="1"/>
            <a:r>
              <a:rPr lang="en-US" sz="2800" dirty="0" smtClean="0"/>
              <a:t>Psychological abuse</a:t>
            </a:r>
          </a:p>
          <a:p>
            <a:pPr lvl="1"/>
            <a:r>
              <a:rPr lang="en-US" sz="2800" dirty="0" smtClean="0"/>
              <a:t>Financial abuse</a:t>
            </a:r>
          </a:p>
          <a:p>
            <a:pPr lvl="1"/>
            <a:r>
              <a:rPr lang="en-US" sz="2800" dirty="0" smtClean="0"/>
              <a:t>Physical abuse</a:t>
            </a:r>
          </a:p>
          <a:p>
            <a:pPr lvl="1"/>
            <a:r>
              <a:rPr lang="en-US" sz="2800" dirty="0" smtClean="0"/>
              <a:t>Sexual abuse</a:t>
            </a:r>
          </a:p>
          <a:p>
            <a:pPr lvl="1"/>
            <a:r>
              <a:rPr lang="en-US" sz="2800" dirty="0" smtClean="0"/>
              <a:t>Neglect</a:t>
            </a:r>
          </a:p>
        </p:txBody>
      </p:sp>
      <p:sp>
        <p:nvSpPr>
          <p:cNvPr id="4" name="Content Placeholder 3"/>
          <p:cNvSpPr>
            <a:spLocks noGrp="1"/>
          </p:cNvSpPr>
          <p:nvPr>
            <p:ph sz="half" idx="2"/>
          </p:nvPr>
        </p:nvSpPr>
        <p:spPr/>
        <p:txBody>
          <a:bodyPr/>
          <a:lstStyle/>
          <a:p>
            <a:r>
              <a:rPr lang="en-US" sz="3200" dirty="0" smtClean="0"/>
              <a:t>Trust relationship </a:t>
            </a:r>
          </a:p>
          <a:p>
            <a:pPr lvl="1"/>
            <a:r>
              <a:rPr lang="en-US" sz="2800" dirty="0" smtClean="0"/>
              <a:t>Individuals in whom the older adult would reasonably have confidence</a:t>
            </a:r>
          </a:p>
          <a:p>
            <a:pPr lvl="1"/>
            <a:r>
              <a:rPr lang="en-US" sz="2800" dirty="0" smtClean="0"/>
              <a:t>Family members, close acquaintances, professionals, and paraprofessionals.</a:t>
            </a:r>
          </a:p>
          <a:p>
            <a:endParaRPr lang="en-US" sz="3200" dirty="0"/>
          </a:p>
        </p:txBody>
      </p:sp>
    </p:spTree>
    <p:extLst>
      <p:ext uri="{BB962C8B-B14F-4D97-AF65-F5344CB8AC3E}">
        <p14:creationId xmlns:p14="http://schemas.microsoft.com/office/powerpoint/2010/main" val="2560003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thresholds</a:t>
            </a:r>
            <a:endParaRPr lang="en-US" dirty="0"/>
          </a:p>
        </p:txBody>
      </p:sp>
      <p:sp>
        <p:nvSpPr>
          <p:cNvPr id="3" name="Content Placeholder 2"/>
          <p:cNvSpPr>
            <a:spLocks noGrp="1"/>
          </p:cNvSpPr>
          <p:nvPr>
            <p:ph idx="1"/>
          </p:nvPr>
        </p:nvSpPr>
        <p:spPr/>
        <p:txBody>
          <a:bodyPr/>
          <a:lstStyle/>
          <a:p>
            <a:r>
              <a:rPr lang="en-US" dirty="0" smtClean="0"/>
              <a:t>Capacity depends </a:t>
            </a:r>
            <a:r>
              <a:rPr lang="en-US" dirty="0"/>
              <a:t>on </a:t>
            </a:r>
            <a:r>
              <a:rPr lang="en-US" dirty="0" smtClean="0"/>
              <a:t>a sliding scale threshold that is determined based on the </a:t>
            </a:r>
            <a:r>
              <a:rPr lang="en-US" dirty="0"/>
              <a:t>patient’s </a:t>
            </a:r>
            <a:r>
              <a:rPr lang="en-US" dirty="0" smtClean="0"/>
              <a:t>decision, and the </a:t>
            </a:r>
            <a:r>
              <a:rPr lang="en-US" dirty="0"/>
              <a:t>specific risks and benefits of the proposed </a:t>
            </a:r>
            <a:r>
              <a:rPr lang="en-US" dirty="0" smtClean="0"/>
              <a:t>treatment. </a:t>
            </a:r>
          </a:p>
          <a:p>
            <a:pPr lvl="1"/>
            <a:r>
              <a:rPr lang="en-US" dirty="0" smtClean="0"/>
              <a:t>STEP </a:t>
            </a:r>
            <a:r>
              <a:rPr lang="en-US" dirty="0"/>
              <a:t>1: CASE </a:t>
            </a:r>
            <a:r>
              <a:rPr lang="en-US" dirty="0" smtClean="0"/>
              <a:t>SPECIFICS</a:t>
            </a:r>
          </a:p>
          <a:p>
            <a:pPr marL="1371600" lvl="2" indent="-457200">
              <a:buFont typeface="+mj-lt"/>
              <a:buAutoNum type="alphaUcPeriod"/>
            </a:pPr>
            <a:r>
              <a:rPr lang="en-US" dirty="0" smtClean="0"/>
              <a:t>What </a:t>
            </a:r>
            <a:r>
              <a:rPr lang="en-US" dirty="0"/>
              <a:t>is the risk-benefit analysis of the medical care option recommended to the </a:t>
            </a:r>
            <a:r>
              <a:rPr lang="en-US" dirty="0" smtClean="0"/>
              <a:t>patient?</a:t>
            </a:r>
          </a:p>
          <a:p>
            <a:pPr marL="1371600" lvl="2" indent="-457200">
              <a:buFont typeface="+mj-lt"/>
              <a:buAutoNum type="alphaUcPeriod"/>
            </a:pPr>
            <a:r>
              <a:rPr lang="en-US" dirty="0" smtClean="0"/>
              <a:t>What </a:t>
            </a:r>
            <a:r>
              <a:rPr lang="en-US" dirty="0"/>
              <a:t>is the </a:t>
            </a:r>
            <a:r>
              <a:rPr lang="en-US" dirty="0" smtClean="0"/>
              <a:t>patient </a:t>
            </a:r>
            <a:r>
              <a:rPr lang="en-US" dirty="0"/>
              <a:t>decision? Consent or Refusal</a:t>
            </a:r>
          </a:p>
          <a:p>
            <a:pPr lvl="1"/>
            <a:r>
              <a:rPr lang="en-US" dirty="0"/>
              <a:t>STEP 2: THRESHOLD </a:t>
            </a:r>
            <a:r>
              <a:rPr lang="en-US" dirty="0" smtClean="0"/>
              <a:t>DETERMINATION</a:t>
            </a:r>
          </a:p>
          <a:p>
            <a:pPr lvl="2"/>
            <a:r>
              <a:rPr lang="en-US" dirty="0" smtClean="0"/>
              <a:t>Risk benefit analysis, +/- patient consent</a:t>
            </a:r>
            <a:endParaRPr lang="en-US" dirty="0"/>
          </a:p>
          <a:p>
            <a:endParaRPr lang="en-US" dirty="0"/>
          </a:p>
          <a:p>
            <a:pPr lvl="1"/>
            <a:endParaRPr lang="en-US" dirty="0"/>
          </a:p>
        </p:txBody>
      </p:sp>
    </p:spTree>
    <p:extLst>
      <p:ext uri="{BB962C8B-B14F-4D97-AF65-F5344CB8AC3E}">
        <p14:creationId xmlns:p14="http://schemas.microsoft.com/office/powerpoint/2010/main" val="42317463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295400"/>
            <a:ext cx="5943600" cy="53006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33400" y="304800"/>
            <a:ext cx="8001000" cy="892552"/>
          </a:xfrm>
          <a:prstGeom prst="rect">
            <a:avLst/>
          </a:prstGeom>
        </p:spPr>
        <p:txBody>
          <a:bodyPr wrap="square">
            <a:spAutoFit/>
          </a:bodyPr>
          <a:lstStyle/>
          <a:p>
            <a:pPr algn="ctr"/>
            <a:r>
              <a:rPr lang="en-US" sz="2600" dirty="0" smtClean="0">
                <a:solidFill>
                  <a:srgbClr val="FF0000"/>
                </a:solidFill>
              </a:rPr>
              <a:t>Capacity </a:t>
            </a:r>
            <a:r>
              <a:rPr lang="en-US" sz="2600" dirty="0">
                <a:solidFill>
                  <a:srgbClr val="FF0000"/>
                </a:solidFill>
              </a:rPr>
              <a:t>thresholds according to patient decision and risk-benefit analysis of </a:t>
            </a:r>
            <a:r>
              <a:rPr lang="en-US" sz="2600" dirty="0" smtClean="0">
                <a:solidFill>
                  <a:srgbClr val="FF0000"/>
                </a:solidFill>
              </a:rPr>
              <a:t>care options</a:t>
            </a:r>
            <a:endParaRPr lang="en-US" sz="2600" dirty="0">
              <a:solidFill>
                <a:srgbClr val="FF0000"/>
              </a:solidFill>
            </a:endParaRPr>
          </a:p>
        </p:txBody>
      </p:sp>
    </p:spTree>
    <p:extLst>
      <p:ext uri="{BB962C8B-B14F-4D97-AF65-F5344CB8AC3E}">
        <p14:creationId xmlns:p14="http://schemas.microsoft.com/office/powerpoint/2010/main" val="30216987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a:t>
            </a:r>
            <a:r>
              <a:rPr lang="en-US" i="1" dirty="0" smtClean="0">
                <a:solidFill>
                  <a:srgbClr val="FF0000"/>
                </a:solidFill>
              </a:rPr>
              <a:t>ǂ </a:t>
            </a:r>
            <a:r>
              <a:rPr lang="en-US" dirty="0" smtClean="0"/>
              <a:t>Competency</a:t>
            </a:r>
            <a:endParaRPr lang="en-US" dirty="0"/>
          </a:p>
        </p:txBody>
      </p:sp>
      <p:sp>
        <p:nvSpPr>
          <p:cNvPr id="3" name="Content Placeholder 2"/>
          <p:cNvSpPr>
            <a:spLocks noGrp="1"/>
          </p:cNvSpPr>
          <p:nvPr>
            <p:ph idx="1"/>
          </p:nvPr>
        </p:nvSpPr>
        <p:spPr/>
        <p:txBody>
          <a:bodyPr/>
          <a:lstStyle/>
          <a:p>
            <a:r>
              <a:rPr lang="en-US" dirty="0" smtClean="0"/>
              <a:t>Competency </a:t>
            </a:r>
            <a:endParaRPr lang="en-US" dirty="0"/>
          </a:p>
          <a:p>
            <a:pPr lvl="1"/>
            <a:r>
              <a:rPr lang="en-US" dirty="0" smtClean="0"/>
              <a:t>Judgments that are NOT made </a:t>
            </a:r>
            <a:r>
              <a:rPr lang="en-US" dirty="0"/>
              <a:t>by physicians but </a:t>
            </a:r>
            <a:r>
              <a:rPr lang="en-US" dirty="0" smtClean="0"/>
              <a:t>by </a:t>
            </a:r>
            <a:r>
              <a:rPr lang="en-US" dirty="0"/>
              <a:t>the </a:t>
            </a:r>
            <a:r>
              <a:rPr lang="en-US" dirty="0" smtClean="0"/>
              <a:t>courts</a:t>
            </a:r>
          </a:p>
          <a:p>
            <a:pPr lvl="1"/>
            <a:r>
              <a:rPr lang="en-US" dirty="0"/>
              <a:t>T</a:t>
            </a:r>
            <a:r>
              <a:rPr lang="en-US" dirty="0" smtClean="0"/>
              <a:t>he </a:t>
            </a:r>
            <a:r>
              <a:rPr lang="en-US" dirty="0"/>
              <a:t>court’s legal “determination </a:t>
            </a:r>
            <a:r>
              <a:rPr lang="en-US" dirty="0" smtClean="0"/>
              <a:t>of competency</a:t>
            </a:r>
            <a:r>
              <a:rPr lang="en-US" dirty="0"/>
              <a:t>” </a:t>
            </a:r>
            <a:r>
              <a:rPr lang="en-US" u="sng" dirty="0"/>
              <a:t>usually agrees </a:t>
            </a:r>
            <a:r>
              <a:rPr lang="en-US" dirty="0"/>
              <a:t>with the </a:t>
            </a:r>
            <a:r>
              <a:rPr lang="en-US" dirty="0" smtClean="0"/>
              <a:t>physician’s overall </a:t>
            </a:r>
            <a:r>
              <a:rPr lang="en-US" dirty="0"/>
              <a:t>“assessment of </a:t>
            </a:r>
            <a:r>
              <a:rPr lang="en-US" dirty="0" smtClean="0"/>
              <a:t>capacity” </a:t>
            </a:r>
          </a:p>
          <a:p>
            <a:pPr lvl="1"/>
            <a:r>
              <a:rPr lang="en-US" dirty="0" smtClean="0"/>
              <a:t>A </a:t>
            </a:r>
            <a:r>
              <a:rPr lang="en-US" dirty="0"/>
              <a:t>legal determination of incapacity </a:t>
            </a:r>
            <a:r>
              <a:rPr lang="en-US" dirty="0" smtClean="0"/>
              <a:t>is generally </a:t>
            </a:r>
            <a:r>
              <a:rPr lang="en-US" dirty="0"/>
              <a:t>limited to specified rights, </a:t>
            </a:r>
            <a:r>
              <a:rPr lang="en-US" dirty="0" smtClean="0"/>
              <a:t>whereas incompetency </a:t>
            </a:r>
            <a:r>
              <a:rPr lang="en-US" dirty="0"/>
              <a:t>is (legally) associated with </a:t>
            </a:r>
            <a:r>
              <a:rPr lang="en-US" dirty="0" smtClean="0"/>
              <a:t>a loss </a:t>
            </a:r>
            <a:r>
              <a:rPr lang="en-US" dirty="0"/>
              <a:t>of legal </a:t>
            </a:r>
            <a:r>
              <a:rPr lang="en-US" dirty="0" smtClean="0"/>
              <a:t>rights</a:t>
            </a:r>
          </a:p>
          <a:p>
            <a:r>
              <a:rPr lang="en-US" dirty="0" smtClean="0"/>
              <a:t>Both </a:t>
            </a:r>
            <a:r>
              <a:rPr lang="en-US" dirty="0"/>
              <a:t>legally and ethically, Western </a:t>
            </a:r>
            <a:r>
              <a:rPr lang="en-US" dirty="0" smtClean="0"/>
              <a:t>culture favors </a:t>
            </a:r>
            <a:r>
              <a:rPr lang="en-US" dirty="0"/>
              <a:t>patient </a:t>
            </a:r>
            <a:r>
              <a:rPr lang="en-US" dirty="0" smtClean="0"/>
              <a:t>autonomy</a:t>
            </a:r>
            <a:endParaRPr lang="en-US" dirty="0"/>
          </a:p>
        </p:txBody>
      </p:sp>
    </p:spTree>
    <p:extLst>
      <p:ext uri="{BB962C8B-B14F-4D97-AF65-F5344CB8AC3E}">
        <p14:creationId xmlns:p14="http://schemas.microsoft.com/office/powerpoint/2010/main" val="33406841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Competence</a:t>
            </a:r>
          </a:p>
        </p:txBody>
      </p:sp>
      <p:sp>
        <p:nvSpPr>
          <p:cNvPr id="13315" name="Rectangle 3"/>
          <p:cNvSpPr>
            <a:spLocks noGrp="1" noChangeArrowheads="1"/>
          </p:cNvSpPr>
          <p:nvPr>
            <p:ph idx="1"/>
          </p:nvPr>
        </p:nvSpPr>
        <p:spPr/>
        <p:txBody>
          <a:bodyPr/>
          <a:lstStyle/>
          <a:p>
            <a:r>
              <a:rPr lang="en-US" dirty="0" smtClean="0"/>
              <a:t>Definition:  A </a:t>
            </a:r>
            <a:r>
              <a:rPr lang="en-US" u="sng" dirty="0" smtClean="0"/>
              <a:t>legal designation </a:t>
            </a:r>
            <a:r>
              <a:rPr lang="en-US" dirty="0" smtClean="0"/>
              <a:t>that recognizes that persons beyond a certain age generally have the cognitive ability to negotiate certain legal tasks, such as entering into a contract or making a will.</a:t>
            </a:r>
          </a:p>
          <a:p>
            <a:endParaRPr lang="en-US" dirty="0" smtClean="0"/>
          </a:p>
          <a:p>
            <a:r>
              <a:rPr lang="en-US" dirty="0" smtClean="0"/>
              <a:t>Usually occurs at age 18</a:t>
            </a:r>
          </a:p>
        </p:txBody>
      </p:sp>
      <p:sp>
        <p:nvSpPr>
          <p:cNvPr id="6" name="Rectangle 5"/>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30262375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mtClean="0"/>
              <a:t>Competence</a:t>
            </a:r>
          </a:p>
        </p:txBody>
      </p:sp>
      <p:sp>
        <p:nvSpPr>
          <p:cNvPr id="15363" name="Rectangle 3"/>
          <p:cNvSpPr>
            <a:spLocks noGrp="1" noChangeArrowheads="1"/>
          </p:cNvSpPr>
          <p:nvPr>
            <p:ph idx="1"/>
          </p:nvPr>
        </p:nvSpPr>
        <p:spPr/>
        <p:txBody>
          <a:bodyPr/>
          <a:lstStyle/>
          <a:p>
            <a:r>
              <a:rPr lang="en-US" dirty="0" smtClean="0"/>
              <a:t>Prior to the 1990’s a person could be deemed incompetent by virtue of belonging to a particular category</a:t>
            </a:r>
          </a:p>
          <a:p>
            <a:pPr lvl="1"/>
            <a:r>
              <a:rPr lang="en-US" dirty="0" smtClean="0"/>
              <a:t>Elderly</a:t>
            </a:r>
          </a:p>
          <a:p>
            <a:pPr lvl="1"/>
            <a:r>
              <a:rPr lang="en-US" dirty="0" smtClean="0"/>
              <a:t>Mentally ill</a:t>
            </a:r>
          </a:p>
          <a:p>
            <a:pPr lvl="1"/>
            <a:r>
              <a:rPr lang="en-US" dirty="0" smtClean="0"/>
              <a:t>Physical addiction</a:t>
            </a:r>
          </a:p>
          <a:p>
            <a:pPr lvl="1"/>
            <a:endParaRPr lang="en-US" dirty="0" smtClean="0"/>
          </a:p>
          <a:p>
            <a:r>
              <a:rPr lang="en-US" dirty="0" smtClean="0"/>
              <a:t>Court deems a guardian</a:t>
            </a:r>
          </a:p>
          <a:p>
            <a:pPr lvl="1"/>
            <a:endParaRPr lang="en-US" dirty="0" smtClean="0"/>
          </a:p>
        </p:txBody>
      </p:sp>
      <p:sp>
        <p:nvSpPr>
          <p:cNvPr id="6" name="Rectangle 5"/>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2794282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Informed consent</a:t>
            </a:r>
          </a:p>
        </p:txBody>
      </p:sp>
      <p:sp>
        <p:nvSpPr>
          <p:cNvPr id="3" name="Content Placeholder 2"/>
          <p:cNvSpPr>
            <a:spLocks noGrp="1"/>
          </p:cNvSpPr>
          <p:nvPr>
            <p:ph idx="1"/>
          </p:nvPr>
        </p:nvSpPr>
        <p:spPr/>
        <p:txBody>
          <a:bodyPr/>
          <a:lstStyle/>
          <a:p>
            <a:r>
              <a:rPr lang="en-US" dirty="0"/>
              <a:t>A process of communication between a patient and clinicians that results in the patient's authorization or agreement to undergo a specific </a:t>
            </a:r>
            <a:r>
              <a:rPr lang="en-US" dirty="0" smtClean="0"/>
              <a:t>intervention </a:t>
            </a:r>
          </a:p>
          <a:p>
            <a:r>
              <a:rPr lang="en-US" dirty="0" smtClean="0"/>
              <a:t>A </a:t>
            </a:r>
            <a:r>
              <a:rPr lang="en-US" dirty="0"/>
              <a:t>capable patient’s legally binding </a:t>
            </a:r>
            <a:r>
              <a:rPr lang="en-US" dirty="0" smtClean="0"/>
              <a:t>to a medical </a:t>
            </a:r>
            <a:r>
              <a:rPr lang="en-US" dirty="0"/>
              <a:t>decision </a:t>
            </a:r>
            <a:endParaRPr lang="en-US" dirty="0" smtClean="0"/>
          </a:p>
          <a:p>
            <a:r>
              <a:rPr lang="en-US" dirty="0" smtClean="0"/>
              <a:t>More </a:t>
            </a:r>
            <a:r>
              <a:rPr lang="en-US" dirty="0"/>
              <a:t>than simply getting a patient to sign a written consent </a:t>
            </a:r>
            <a:r>
              <a:rPr lang="en-US" dirty="0" smtClean="0"/>
              <a:t>form</a:t>
            </a:r>
          </a:p>
        </p:txBody>
      </p:sp>
    </p:spTree>
    <p:extLst>
      <p:ext uri="{BB962C8B-B14F-4D97-AF65-F5344CB8AC3E}">
        <p14:creationId xmlns:p14="http://schemas.microsoft.com/office/powerpoint/2010/main" val="212108001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discussed during informed consent process</a:t>
            </a:r>
            <a:endParaRPr lang="en-US" dirty="0"/>
          </a:p>
        </p:txBody>
      </p:sp>
      <p:sp>
        <p:nvSpPr>
          <p:cNvPr id="3" name="Content Placeholder 2"/>
          <p:cNvSpPr>
            <a:spLocks noGrp="1"/>
          </p:cNvSpPr>
          <p:nvPr>
            <p:ph idx="1"/>
          </p:nvPr>
        </p:nvSpPr>
        <p:spPr/>
        <p:txBody>
          <a:bodyPr/>
          <a:lstStyle/>
          <a:p>
            <a:r>
              <a:rPr lang="en-US" dirty="0" smtClean="0"/>
              <a:t>Clinicians should discuss </a:t>
            </a:r>
            <a:r>
              <a:rPr lang="en-US" dirty="0"/>
              <a:t>with </a:t>
            </a:r>
            <a:r>
              <a:rPr lang="en-US" dirty="0" smtClean="0"/>
              <a:t>the patient on:</a:t>
            </a:r>
            <a:endParaRPr lang="en-US" dirty="0"/>
          </a:p>
          <a:p>
            <a:pPr lvl="1"/>
            <a:r>
              <a:rPr lang="en-US" dirty="0"/>
              <a:t>The patient's diagnosis, if </a:t>
            </a:r>
            <a:r>
              <a:rPr lang="en-US" dirty="0" smtClean="0"/>
              <a:t>known</a:t>
            </a:r>
            <a:endParaRPr lang="en-US" dirty="0"/>
          </a:p>
          <a:p>
            <a:pPr lvl="1"/>
            <a:r>
              <a:rPr lang="en-US" dirty="0"/>
              <a:t>The nature and purpose of a proposed treatment or </a:t>
            </a:r>
            <a:r>
              <a:rPr lang="en-US" dirty="0" smtClean="0"/>
              <a:t>procedure</a:t>
            </a:r>
            <a:endParaRPr lang="en-US" dirty="0"/>
          </a:p>
          <a:p>
            <a:pPr lvl="1"/>
            <a:r>
              <a:rPr lang="en-US" dirty="0"/>
              <a:t>The risks and benefits of a proposed treatment or </a:t>
            </a:r>
            <a:r>
              <a:rPr lang="en-US" dirty="0" smtClean="0"/>
              <a:t>procedure and the alternatives </a:t>
            </a:r>
            <a:r>
              <a:rPr lang="en-US" dirty="0"/>
              <a:t>(regardless of </a:t>
            </a:r>
            <a:r>
              <a:rPr lang="en-US" dirty="0" smtClean="0"/>
              <a:t>cost </a:t>
            </a:r>
            <a:r>
              <a:rPr lang="en-US" dirty="0"/>
              <a:t>or </a:t>
            </a:r>
            <a:r>
              <a:rPr lang="en-US" dirty="0" smtClean="0"/>
              <a:t>insurance)</a:t>
            </a:r>
            <a:endParaRPr lang="en-US" dirty="0"/>
          </a:p>
          <a:p>
            <a:pPr lvl="1"/>
            <a:r>
              <a:rPr lang="en-US" dirty="0" smtClean="0"/>
              <a:t>The </a:t>
            </a:r>
            <a:r>
              <a:rPr lang="en-US" dirty="0"/>
              <a:t>risks and benefits of not receiving or undergoing a treatment or </a:t>
            </a:r>
            <a:r>
              <a:rPr lang="en-US" dirty="0" smtClean="0"/>
              <a:t>procedure</a:t>
            </a:r>
          </a:p>
          <a:p>
            <a:r>
              <a:rPr lang="en-US" dirty="0" smtClean="0"/>
              <a:t>Patient </a:t>
            </a:r>
            <a:r>
              <a:rPr lang="en-US" dirty="0"/>
              <a:t>should have an opportunity to ask questions </a:t>
            </a:r>
          </a:p>
          <a:p>
            <a:endParaRPr lang="en-US" dirty="0"/>
          </a:p>
        </p:txBody>
      </p:sp>
    </p:spTree>
    <p:extLst>
      <p:ext uri="{BB962C8B-B14F-4D97-AF65-F5344CB8AC3E}">
        <p14:creationId xmlns:p14="http://schemas.microsoft.com/office/powerpoint/2010/main" val="2346796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Informed Consent</a:t>
            </a:r>
          </a:p>
        </p:txBody>
      </p:sp>
      <p:sp>
        <p:nvSpPr>
          <p:cNvPr id="21507" name="Rectangle 3"/>
          <p:cNvSpPr>
            <a:spLocks noGrp="1" noChangeArrowheads="1"/>
          </p:cNvSpPr>
          <p:nvPr>
            <p:ph idx="1"/>
          </p:nvPr>
        </p:nvSpPr>
        <p:spPr/>
        <p:txBody>
          <a:bodyPr/>
          <a:lstStyle/>
          <a:p>
            <a:r>
              <a:rPr lang="en-US" dirty="0"/>
              <a:t>The process of disclosing relevant medical information is an ethical duty that requires the physician to tailor disclosures to each individual </a:t>
            </a:r>
            <a:r>
              <a:rPr lang="en-US" dirty="0" smtClean="0"/>
              <a:t>patient</a:t>
            </a:r>
          </a:p>
          <a:p>
            <a:r>
              <a:rPr lang="en-US" dirty="0" smtClean="0"/>
              <a:t>Allows physician to withhold information</a:t>
            </a:r>
          </a:p>
          <a:p>
            <a:pPr lvl="1"/>
            <a:r>
              <a:rPr lang="en-US" dirty="0" smtClean="0"/>
              <a:t>If believe the patient would suffer from direct and immediate harm as a result of the disclosure</a:t>
            </a:r>
          </a:p>
          <a:p>
            <a:r>
              <a:rPr lang="en-US" dirty="0"/>
              <a:t>The right to make informed decisions </a:t>
            </a:r>
            <a:r>
              <a:rPr lang="en-US" dirty="0" smtClean="0"/>
              <a:t>does not mean the patient has the </a:t>
            </a:r>
            <a:r>
              <a:rPr lang="en-US" dirty="0"/>
              <a:t>right to demand medically unnecessary or inappropriate care</a:t>
            </a:r>
          </a:p>
          <a:p>
            <a:pPr lvl="1"/>
            <a:endParaRPr lang="en-US" dirty="0" smtClean="0"/>
          </a:p>
        </p:txBody>
      </p:sp>
    </p:spTree>
    <p:extLst>
      <p:ext uri="{BB962C8B-B14F-4D97-AF65-F5344CB8AC3E}">
        <p14:creationId xmlns:p14="http://schemas.microsoft.com/office/powerpoint/2010/main" val="165810582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Best practice for providing the informed consent</a:t>
            </a:r>
          </a:p>
        </p:txBody>
      </p:sp>
      <p:sp>
        <p:nvSpPr>
          <p:cNvPr id="20483" name="Rectangle 3"/>
          <p:cNvSpPr>
            <a:spLocks noGrp="1" noChangeArrowheads="1"/>
          </p:cNvSpPr>
          <p:nvPr>
            <p:ph idx="1"/>
          </p:nvPr>
        </p:nvSpPr>
        <p:spPr/>
        <p:txBody>
          <a:bodyPr/>
          <a:lstStyle/>
          <a:p>
            <a:r>
              <a:rPr lang="en-US" dirty="0" smtClean="0"/>
              <a:t>Document the </a:t>
            </a:r>
            <a:r>
              <a:rPr lang="en-US" u="sng" dirty="0" smtClean="0"/>
              <a:t>consent process </a:t>
            </a:r>
            <a:r>
              <a:rPr lang="en-US" dirty="0" smtClean="0"/>
              <a:t>on the medical record to protect yourself in litigation</a:t>
            </a:r>
          </a:p>
          <a:p>
            <a:r>
              <a:rPr lang="en-US" dirty="0"/>
              <a:t>A comprehensive listing will be difficult for the patient to understand and any omission from the list will likely be presumed undisclosed. </a:t>
            </a:r>
            <a:endParaRPr lang="en-US" dirty="0" smtClean="0"/>
          </a:p>
          <a:p>
            <a:r>
              <a:rPr lang="en-US" dirty="0" smtClean="0"/>
              <a:t>If </a:t>
            </a:r>
            <a:r>
              <a:rPr lang="en-US" dirty="0"/>
              <a:t>you are using a form that contains a list, consider, with your attorney, inserting language indicating that the list is </a:t>
            </a:r>
            <a:r>
              <a:rPr lang="en-US" dirty="0">
                <a:solidFill>
                  <a:srgbClr val="FF0000"/>
                </a:solidFill>
              </a:rPr>
              <a:t>not exclusive</a:t>
            </a:r>
            <a:r>
              <a:rPr lang="en-US" dirty="0"/>
              <a:t> (such as "included, but not limited to") before the list begins. </a:t>
            </a:r>
            <a:endParaRPr lang="en-US" dirty="0" smtClean="0"/>
          </a:p>
        </p:txBody>
      </p:sp>
    </p:spTree>
    <p:extLst>
      <p:ext uri="{BB962C8B-B14F-4D97-AF65-F5344CB8AC3E}">
        <p14:creationId xmlns:p14="http://schemas.microsoft.com/office/powerpoint/2010/main" val="1155299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smtClean="0"/>
              <a:t>How to Provide Informed Consent </a:t>
            </a:r>
          </a:p>
        </p:txBody>
      </p:sp>
      <p:sp>
        <p:nvSpPr>
          <p:cNvPr id="20483" name="Rectangle 3"/>
          <p:cNvSpPr>
            <a:spLocks noGrp="1" noChangeArrowheads="1"/>
          </p:cNvSpPr>
          <p:nvPr>
            <p:ph idx="1"/>
          </p:nvPr>
        </p:nvSpPr>
        <p:spPr/>
        <p:txBody>
          <a:bodyPr/>
          <a:lstStyle/>
          <a:p>
            <a:r>
              <a:rPr lang="en-US" dirty="0" smtClean="0"/>
              <a:t>Allow sufficient time to respond or discuss</a:t>
            </a:r>
          </a:p>
          <a:p>
            <a:r>
              <a:rPr lang="en-US" dirty="0" smtClean="0"/>
              <a:t>Find out the reason for the refusal</a:t>
            </a:r>
          </a:p>
          <a:p>
            <a:r>
              <a:rPr lang="en-US" dirty="0" smtClean="0"/>
              <a:t>Talk with patient alone</a:t>
            </a:r>
          </a:p>
          <a:p>
            <a:r>
              <a:rPr lang="en-US" dirty="0" smtClean="0"/>
              <a:t>Honor the use of family decision, however, keep checking with the patient</a:t>
            </a:r>
          </a:p>
        </p:txBody>
      </p:sp>
      <p:sp>
        <p:nvSpPr>
          <p:cNvPr id="4" name="Rectangle 3"/>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760363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Institutional neglect</a:t>
            </a:r>
            <a:endParaRPr lang="en-US" dirty="0"/>
          </a:p>
        </p:txBody>
      </p:sp>
      <p:sp>
        <p:nvSpPr>
          <p:cNvPr id="3" name="Content Placeholder 2"/>
          <p:cNvSpPr>
            <a:spLocks noGrp="1"/>
          </p:cNvSpPr>
          <p:nvPr>
            <p:ph idx="1"/>
          </p:nvPr>
        </p:nvSpPr>
        <p:spPr/>
        <p:txBody>
          <a:bodyPr/>
          <a:lstStyle/>
          <a:p>
            <a:r>
              <a:rPr lang="en-US" dirty="0" smtClean="0"/>
              <a:t>Elder </a:t>
            </a:r>
            <a:r>
              <a:rPr lang="en-US" dirty="0"/>
              <a:t>abuse is not limited to </a:t>
            </a:r>
            <a:r>
              <a:rPr lang="en-US" dirty="0" smtClean="0"/>
              <a:t>the home </a:t>
            </a:r>
            <a:r>
              <a:rPr lang="en-US" dirty="0"/>
              <a:t>or to a community encounter, but might </a:t>
            </a:r>
            <a:r>
              <a:rPr lang="en-US" dirty="0" smtClean="0"/>
              <a:t>occur within </a:t>
            </a:r>
            <a:r>
              <a:rPr lang="en-US" dirty="0"/>
              <a:t>retirement homes, assisted living facilities, </a:t>
            </a:r>
            <a:r>
              <a:rPr lang="en-US" dirty="0" smtClean="0"/>
              <a:t>nursing homes</a:t>
            </a:r>
            <a:r>
              <a:rPr lang="en-US" dirty="0"/>
              <a:t>, and </a:t>
            </a:r>
            <a:r>
              <a:rPr lang="en-US" dirty="0" smtClean="0"/>
              <a:t>hospitals</a:t>
            </a:r>
            <a:endParaRPr lang="en-US" dirty="0"/>
          </a:p>
        </p:txBody>
      </p:sp>
    </p:spTree>
    <p:extLst>
      <p:ext uri="{BB962C8B-B14F-4D97-AF65-F5344CB8AC3E}">
        <p14:creationId xmlns:p14="http://schemas.microsoft.com/office/powerpoint/2010/main" val="147022802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Situations where informed consent does not apply</a:t>
            </a:r>
            <a:endParaRPr lang="en-US" dirty="0"/>
          </a:p>
        </p:txBody>
      </p:sp>
      <p:sp>
        <p:nvSpPr>
          <p:cNvPr id="3" name="Content Placeholder 2"/>
          <p:cNvSpPr>
            <a:spLocks noGrp="1"/>
          </p:cNvSpPr>
          <p:nvPr>
            <p:ph idx="1"/>
          </p:nvPr>
        </p:nvSpPr>
        <p:spPr/>
        <p:txBody>
          <a:bodyPr/>
          <a:lstStyle/>
          <a:p>
            <a:r>
              <a:rPr lang="en-US" dirty="0" smtClean="0"/>
              <a:t>Individuals who </a:t>
            </a:r>
            <a:r>
              <a:rPr lang="en-US" dirty="0"/>
              <a:t>make decisions must be legally recognized as </a:t>
            </a:r>
            <a:r>
              <a:rPr lang="en-US" u="sng" dirty="0"/>
              <a:t>adults</a:t>
            </a:r>
            <a:r>
              <a:rPr lang="en-US" dirty="0"/>
              <a:t> in the </a:t>
            </a:r>
            <a:r>
              <a:rPr lang="en-US" dirty="0" smtClean="0"/>
              <a:t>state where </a:t>
            </a:r>
            <a:r>
              <a:rPr lang="en-US" dirty="0"/>
              <a:t>treatment is </a:t>
            </a:r>
            <a:r>
              <a:rPr lang="en-US" dirty="0" smtClean="0"/>
              <a:t>given</a:t>
            </a:r>
          </a:p>
          <a:p>
            <a:r>
              <a:rPr lang="en-US" dirty="0" smtClean="0"/>
              <a:t>In </a:t>
            </a:r>
            <a:r>
              <a:rPr lang="en-US" dirty="0"/>
              <a:t>an </a:t>
            </a:r>
            <a:r>
              <a:rPr lang="en-US" u="sng" dirty="0"/>
              <a:t>emergency</a:t>
            </a:r>
            <a:r>
              <a:rPr lang="en-US" dirty="0"/>
              <a:t>, if a person is unconscious and in danger of death or other </a:t>
            </a:r>
            <a:r>
              <a:rPr lang="en-US" dirty="0" smtClean="0"/>
              <a:t>serious outcome </a:t>
            </a:r>
            <a:r>
              <a:rPr lang="en-US" dirty="0"/>
              <a:t>if medical care is not given right </a:t>
            </a:r>
            <a:r>
              <a:rPr lang="en-US" dirty="0" smtClean="0"/>
              <a:t>away</a:t>
            </a:r>
          </a:p>
          <a:p>
            <a:r>
              <a:rPr lang="en-US" dirty="0" smtClean="0"/>
              <a:t>Decision </a:t>
            </a:r>
            <a:r>
              <a:rPr lang="en-US" dirty="0"/>
              <a:t>made by the </a:t>
            </a:r>
            <a:r>
              <a:rPr lang="en-US" dirty="0" smtClean="0"/>
              <a:t>parent, guardian, or an incompetent </a:t>
            </a:r>
            <a:r>
              <a:rPr lang="en-US" dirty="0"/>
              <a:t>adult may be challenged by the doctor or </a:t>
            </a:r>
            <a:r>
              <a:rPr lang="en-US" dirty="0" smtClean="0"/>
              <a:t>facility, and then the </a:t>
            </a:r>
            <a:r>
              <a:rPr lang="en-US" u="sng" dirty="0" smtClean="0"/>
              <a:t>court</a:t>
            </a:r>
          </a:p>
        </p:txBody>
      </p:sp>
    </p:spTree>
    <p:extLst>
      <p:ext uri="{BB962C8B-B14F-4D97-AF65-F5344CB8AC3E}">
        <p14:creationId xmlns:p14="http://schemas.microsoft.com/office/powerpoint/2010/main" val="15574090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0"/>
            <a:r>
              <a:rPr lang="en-US" b="0" dirty="0" smtClean="0">
                <a:solidFill>
                  <a:srgbClr val="0070C0"/>
                </a:solidFill>
                <a:effectLst>
                  <a:outerShdw blurRad="38100" dist="38100" dir="2700000" algn="tl">
                    <a:srgbClr val="000000">
                      <a:alpha val="43137"/>
                    </a:srgbClr>
                  </a:outerShdw>
                </a:effectLst>
              </a:rPr>
              <a:t>Advanced directives, DNR, and other ethical issues</a:t>
            </a:r>
            <a:endParaRPr lang="en-US" b="0"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391302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References</a:t>
            </a:r>
            <a:endParaRPr lang="en-US" dirty="0"/>
          </a:p>
        </p:txBody>
      </p:sp>
      <p:sp>
        <p:nvSpPr>
          <p:cNvPr id="5" name="Content Placeholder 4"/>
          <p:cNvSpPr>
            <a:spLocks noGrp="1"/>
          </p:cNvSpPr>
          <p:nvPr>
            <p:ph idx="1"/>
          </p:nvPr>
        </p:nvSpPr>
        <p:spPr/>
        <p:txBody>
          <a:bodyPr/>
          <a:lstStyle/>
          <a:p>
            <a:r>
              <a:rPr lang="en-US" dirty="0"/>
              <a:t>Advance Directives and Do Not Resuscitate </a:t>
            </a:r>
            <a:r>
              <a:rPr lang="en-US" dirty="0" smtClean="0"/>
              <a:t>Orders </a:t>
            </a:r>
            <a:r>
              <a:rPr lang="en-US" dirty="0" smtClean="0">
                <a:hlinkClick r:id="rId3" action="ppaction://hlinkfile"/>
              </a:rPr>
              <a:t>familydoctor.org/</a:t>
            </a:r>
            <a:r>
              <a:rPr lang="en-US" dirty="0" err="1" smtClean="0">
                <a:hlinkClick r:id="rId3" action="ppaction://hlinkfile"/>
              </a:rPr>
              <a:t>familydoctor</a:t>
            </a:r>
            <a:r>
              <a:rPr lang="en-US" dirty="0" smtClean="0">
                <a:hlinkClick r:id="rId3" action="ppaction://hlinkfile"/>
              </a:rPr>
              <a:t>/en/healthcare-management/end-of-life-issues/advance-directives-and-do-not-resuscitate-orders.html</a:t>
            </a:r>
            <a:endParaRPr lang="en-US" dirty="0" smtClean="0"/>
          </a:p>
          <a:p>
            <a:r>
              <a:rPr lang="en-US" dirty="0" smtClean="0"/>
              <a:t>End of life issues  </a:t>
            </a:r>
            <a:r>
              <a:rPr lang="en-US" dirty="0" smtClean="0">
                <a:hlinkClick r:id="rId4"/>
              </a:rPr>
              <a:t>www.nlm.nih.gov/medlineplus/endoflifeissues.html</a:t>
            </a:r>
            <a:endParaRPr lang="en-US" dirty="0" smtClean="0"/>
          </a:p>
          <a:p>
            <a:r>
              <a:rPr lang="en-US" dirty="0" smtClean="0"/>
              <a:t>What </a:t>
            </a:r>
            <a:r>
              <a:rPr lang="en-US" dirty="0"/>
              <a:t>Is Palliative Care</a:t>
            </a:r>
            <a:r>
              <a:rPr lang="en-US" dirty="0" smtClean="0"/>
              <a:t>? </a:t>
            </a:r>
            <a:r>
              <a:rPr lang="en-US" dirty="0" smtClean="0">
                <a:hlinkClick r:id="rId5"/>
              </a:rPr>
              <a:t>http</a:t>
            </a:r>
            <a:r>
              <a:rPr lang="en-US" dirty="0">
                <a:hlinkClick r:id="rId5"/>
              </a:rPr>
              <a:t>://www.getpalliativecare.org/whatis</a:t>
            </a:r>
            <a:r>
              <a:rPr lang="en-US" dirty="0" smtClean="0">
                <a:hlinkClick r:id="rId5"/>
              </a:rPr>
              <a:t>/</a:t>
            </a:r>
            <a:r>
              <a:rPr lang="en-US" dirty="0" smtClean="0"/>
              <a:t> </a:t>
            </a:r>
            <a:endParaRPr lang="en-US" dirty="0"/>
          </a:p>
        </p:txBody>
      </p:sp>
    </p:spTree>
    <p:extLst>
      <p:ext uri="{BB962C8B-B14F-4D97-AF65-F5344CB8AC3E}">
        <p14:creationId xmlns:p14="http://schemas.microsoft.com/office/powerpoint/2010/main" val="50959701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objectives</a:t>
            </a:r>
            <a:endParaRPr lang="en-US" dirty="0"/>
          </a:p>
        </p:txBody>
      </p:sp>
      <p:sp>
        <p:nvSpPr>
          <p:cNvPr id="3" name="Content Placeholder 2"/>
          <p:cNvSpPr>
            <a:spLocks noGrp="1"/>
          </p:cNvSpPr>
          <p:nvPr>
            <p:ph idx="1"/>
          </p:nvPr>
        </p:nvSpPr>
        <p:spPr/>
        <p:txBody>
          <a:bodyPr/>
          <a:lstStyle/>
          <a:p>
            <a:r>
              <a:rPr lang="en-US" dirty="0" smtClean="0"/>
              <a:t>Describe different types of documents in the Advanced Directives, including Living Wills, </a:t>
            </a:r>
            <a:r>
              <a:rPr lang="en-US" sz="3200" dirty="0"/>
              <a:t>Medical or health care power of attorney (POA</a:t>
            </a:r>
            <a:r>
              <a:rPr lang="en-US" sz="3200" dirty="0" smtClean="0"/>
              <a:t>), and Do Not Resuscitate (DNR) order.</a:t>
            </a:r>
          </a:p>
          <a:p>
            <a:endParaRPr lang="en-US" sz="3200" dirty="0"/>
          </a:p>
          <a:p>
            <a:endParaRPr lang="en-US" dirty="0"/>
          </a:p>
        </p:txBody>
      </p:sp>
    </p:spTree>
    <p:extLst>
      <p:ext uri="{BB962C8B-B14F-4D97-AF65-F5344CB8AC3E}">
        <p14:creationId xmlns:p14="http://schemas.microsoft.com/office/powerpoint/2010/main" val="79027069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Advanced Directives (AD)</a:t>
            </a:r>
          </a:p>
        </p:txBody>
      </p:sp>
      <p:sp>
        <p:nvSpPr>
          <p:cNvPr id="23555" name="Rectangle 3"/>
          <p:cNvSpPr>
            <a:spLocks noGrp="1" noChangeArrowheads="1"/>
          </p:cNvSpPr>
          <p:nvPr>
            <p:ph idx="1"/>
          </p:nvPr>
        </p:nvSpPr>
        <p:spPr/>
        <p:txBody>
          <a:bodyPr/>
          <a:lstStyle/>
          <a:p>
            <a:r>
              <a:rPr lang="en-US" dirty="0" smtClean="0"/>
              <a:t>Definition:  Documents </a:t>
            </a:r>
            <a:r>
              <a:rPr lang="en-US" dirty="0"/>
              <a:t>written in advance </a:t>
            </a:r>
            <a:r>
              <a:rPr lang="en-US" dirty="0" smtClean="0"/>
              <a:t>of serious </a:t>
            </a:r>
            <a:r>
              <a:rPr lang="en-US" dirty="0"/>
              <a:t>illness that state your </a:t>
            </a:r>
            <a:r>
              <a:rPr lang="en-US" u="sng" dirty="0" smtClean="0"/>
              <a:t>choices for </a:t>
            </a:r>
            <a:r>
              <a:rPr lang="en-US" u="sng" dirty="0"/>
              <a:t>health care</a:t>
            </a:r>
            <a:r>
              <a:rPr lang="en-US" dirty="0"/>
              <a:t>, or </a:t>
            </a:r>
            <a:r>
              <a:rPr lang="en-US" u="sng" dirty="0"/>
              <a:t>name someone</a:t>
            </a:r>
            <a:r>
              <a:rPr lang="en-US" dirty="0"/>
              <a:t> </a:t>
            </a:r>
            <a:r>
              <a:rPr lang="en-US" dirty="0" smtClean="0"/>
              <a:t>to make </a:t>
            </a:r>
            <a:r>
              <a:rPr lang="en-US" dirty="0"/>
              <a:t>those choices, if you </a:t>
            </a:r>
            <a:r>
              <a:rPr lang="en-US" dirty="0" smtClean="0"/>
              <a:t>become unable </a:t>
            </a:r>
            <a:r>
              <a:rPr lang="en-US" dirty="0"/>
              <a:t>to make decisions. </a:t>
            </a:r>
            <a:endParaRPr lang="en-US" dirty="0" smtClean="0"/>
          </a:p>
          <a:p>
            <a:r>
              <a:rPr lang="en-US" dirty="0" smtClean="0"/>
              <a:t>The </a:t>
            </a:r>
            <a:r>
              <a:rPr lang="en-US" dirty="0"/>
              <a:t>Patient </a:t>
            </a:r>
            <a:r>
              <a:rPr lang="en-US" dirty="0" smtClean="0"/>
              <a:t>Self-Determination </a:t>
            </a:r>
            <a:r>
              <a:rPr lang="en-US" dirty="0"/>
              <a:t>Act of </a:t>
            </a:r>
            <a:r>
              <a:rPr lang="en-US" dirty="0" smtClean="0"/>
              <a:t>1990 requires </a:t>
            </a:r>
            <a:r>
              <a:rPr lang="en-US" dirty="0"/>
              <a:t>hospitals to inform </a:t>
            </a:r>
            <a:r>
              <a:rPr lang="en-US" dirty="0" smtClean="0"/>
              <a:t>their patients </a:t>
            </a:r>
            <a:r>
              <a:rPr lang="en-US" dirty="0"/>
              <a:t>about advance </a:t>
            </a:r>
            <a:r>
              <a:rPr lang="en-US" dirty="0" smtClean="0"/>
              <a:t>directives</a:t>
            </a:r>
          </a:p>
        </p:txBody>
      </p:sp>
    </p:spTree>
    <p:extLst>
      <p:ext uri="{BB962C8B-B14F-4D97-AF65-F5344CB8AC3E}">
        <p14:creationId xmlns:p14="http://schemas.microsoft.com/office/powerpoint/2010/main" val="20003588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Directives (AD) include:</a:t>
            </a:r>
            <a:endParaRPr lang="en-US" dirty="0"/>
          </a:p>
        </p:txBody>
      </p:sp>
      <p:sp>
        <p:nvSpPr>
          <p:cNvPr id="3" name="Content Placeholder 2"/>
          <p:cNvSpPr>
            <a:spLocks noGrp="1"/>
          </p:cNvSpPr>
          <p:nvPr>
            <p:ph idx="1"/>
          </p:nvPr>
        </p:nvSpPr>
        <p:spPr/>
        <p:txBody>
          <a:bodyPr/>
          <a:lstStyle/>
          <a:p>
            <a:r>
              <a:rPr lang="en-US" sz="2800" dirty="0" smtClean="0"/>
              <a:t>Living will</a:t>
            </a:r>
          </a:p>
          <a:p>
            <a:pPr lvl="1"/>
            <a:r>
              <a:rPr lang="en-US" sz="2600" dirty="0" smtClean="0"/>
              <a:t>a legal document specifies the types of medical treatments and life-sustaining measures desired</a:t>
            </a:r>
          </a:p>
          <a:p>
            <a:r>
              <a:rPr lang="en-US" sz="2800" dirty="0" smtClean="0"/>
              <a:t>Medical or health care power of attorney (POA)</a:t>
            </a:r>
          </a:p>
          <a:p>
            <a:pPr lvl="1"/>
            <a:r>
              <a:rPr lang="en-US" sz="2600" dirty="0" smtClean="0"/>
              <a:t>a legal document that designates an individual (health care agent or proxy) to make medical decisions</a:t>
            </a:r>
          </a:p>
          <a:p>
            <a:r>
              <a:rPr lang="en-US" sz="2800" dirty="0" smtClean="0"/>
              <a:t>Do not resuscitate (DNR) order</a:t>
            </a:r>
          </a:p>
          <a:p>
            <a:pPr lvl="1"/>
            <a:r>
              <a:rPr lang="en-US" sz="2600" dirty="0" smtClean="0"/>
              <a:t>a request to not have CPR</a:t>
            </a:r>
          </a:p>
          <a:p>
            <a:endParaRPr lang="en-US" sz="2800" dirty="0"/>
          </a:p>
        </p:txBody>
      </p:sp>
    </p:spTree>
    <p:extLst>
      <p:ext uri="{BB962C8B-B14F-4D97-AF65-F5344CB8AC3E}">
        <p14:creationId xmlns:p14="http://schemas.microsoft.com/office/powerpoint/2010/main" val="33900633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mtClean="0"/>
              <a:t>Living Wills </a:t>
            </a:r>
            <a:endParaRPr lang="en-US" dirty="0"/>
          </a:p>
        </p:txBody>
      </p:sp>
      <p:sp>
        <p:nvSpPr>
          <p:cNvPr id="24579" name="Rectangle 3"/>
          <p:cNvSpPr>
            <a:spLocks noGrp="1" noChangeArrowheads="1"/>
          </p:cNvSpPr>
          <p:nvPr>
            <p:ph idx="1"/>
          </p:nvPr>
        </p:nvSpPr>
        <p:spPr/>
        <p:txBody>
          <a:bodyPr/>
          <a:lstStyle/>
          <a:p>
            <a:r>
              <a:rPr lang="en-US" dirty="0" smtClean="0"/>
              <a:t>A written, legal document that describes the types of medical or life-sustaining treatments you would want if you were seriously ill</a:t>
            </a:r>
          </a:p>
          <a:p>
            <a:pPr lvl="1"/>
            <a:r>
              <a:rPr lang="en-US" dirty="0" smtClean="0"/>
              <a:t>e.g. mechanical breathing (respiration and ventilation), tube feeding or resuscitation</a:t>
            </a:r>
          </a:p>
          <a:p>
            <a:r>
              <a:rPr lang="en-US" dirty="0" smtClean="0"/>
              <a:t>In some states, living wills may be called health care declarations or health care directives</a:t>
            </a:r>
          </a:p>
          <a:p>
            <a:r>
              <a:rPr lang="en-US" dirty="0" smtClean="0"/>
              <a:t>A living will </a:t>
            </a:r>
            <a:r>
              <a:rPr lang="en-US" dirty="0" smtClean="0">
                <a:solidFill>
                  <a:srgbClr val="FF0000"/>
                </a:solidFill>
              </a:rPr>
              <a:t>does NOT</a:t>
            </a:r>
            <a:r>
              <a:rPr lang="en-US" dirty="0" smtClean="0"/>
              <a:t> let you select someone to make decisions for you</a:t>
            </a:r>
          </a:p>
        </p:txBody>
      </p:sp>
    </p:spTree>
    <p:extLst>
      <p:ext uri="{BB962C8B-B14F-4D97-AF65-F5344CB8AC3E}">
        <p14:creationId xmlns:p14="http://schemas.microsoft.com/office/powerpoint/2010/main" val="52329504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Medical or health care power of attorney (POA</a:t>
            </a:r>
            <a:r>
              <a:rPr lang="en-US" dirty="0" smtClean="0"/>
              <a:t>)</a:t>
            </a:r>
            <a:endParaRPr lang="en-US" dirty="0"/>
          </a:p>
        </p:txBody>
      </p:sp>
      <p:sp>
        <p:nvSpPr>
          <p:cNvPr id="3" name="Content Placeholder 2"/>
          <p:cNvSpPr>
            <a:spLocks noGrp="1"/>
          </p:cNvSpPr>
          <p:nvPr>
            <p:ph idx="1"/>
          </p:nvPr>
        </p:nvSpPr>
        <p:spPr/>
        <p:txBody>
          <a:bodyPr/>
          <a:lstStyle/>
          <a:p>
            <a:r>
              <a:rPr lang="en-US" dirty="0" smtClean="0"/>
              <a:t>A </a:t>
            </a:r>
            <a:r>
              <a:rPr lang="en-US" dirty="0"/>
              <a:t>legal document that designates an </a:t>
            </a:r>
            <a:r>
              <a:rPr lang="en-US" dirty="0" smtClean="0"/>
              <a:t>individual, i.e. your health </a:t>
            </a:r>
            <a:r>
              <a:rPr lang="en-US" dirty="0"/>
              <a:t>care agent or </a:t>
            </a:r>
            <a:r>
              <a:rPr lang="en-US" dirty="0" smtClean="0"/>
              <a:t>proxy, to </a:t>
            </a:r>
            <a:r>
              <a:rPr lang="en-US" dirty="0"/>
              <a:t>make medical decisions for you in the event that you're unable to do </a:t>
            </a:r>
            <a:r>
              <a:rPr lang="en-US" dirty="0" smtClean="0"/>
              <a:t>so</a:t>
            </a:r>
          </a:p>
          <a:p>
            <a:r>
              <a:rPr lang="en-US" dirty="0" smtClean="0"/>
              <a:t>It </a:t>
            </a:r>
            <a:r>
              <a:rPr lang="en-US" dirty="0"/>
              <a:t>is different from a power of attorney authorizing someone to make financial transactions for </a:t>
            </a:r>
            <a:r>
              <a:rPr lang="en-US" dirty="0" smtClean="0"/>
              <a:t>you</a:t>
            </a:r>
            <a:endParaRPr lang="en-US" dirty="0"/>
          </a:p>
          <a:p>
            <a:pPr marL="0" indent="0">
              <a:buNone/>
            </a:pPr>
            <a:endParaRPr lang="en-US" dirty="0"/>
          </a:p>
        </p:txBody>
      </p:sp>
    </p:spTree>
    <p:extLst>
      <p:ext uri="{BB962C8B-B14F-4D97-AF65-F5344CB8AC3E}">
        <p14:creationId xmlns:p14="http://schemas.microsoft.com/office/powerpoint/2010/main" val="116190525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 not resuscitate (DNR) order</a:t>
            </a:r>
            <a:endParaRPr lang="en-US" dirty="0"/>
          </a:p>
        </p:txBody>
      </p:sp>
      <p:sp>
        <p:nvSpPr>
          <p:cNvPr id="3" name="Content Placeholder 2"/>
          <p:cNvSpPr>
            <a:spLocks noGrp="1"/>
          </p:cNvSpPr>
          <p:nvPr>
            <p:ph idx="1"/>
          </p:nvPr>
        </p:nvSpPr>
        <p:spPr/>
        <p:txBody>
          <a:bodyPr/>
          <a:lstStyle/>
          <a:p>
            <a:r>
              <a:rPr lang="en-US" dirty="0" smtClean="0"/>
              <a:t>A request to not have cardiopulmonary resuscitation (CPR) if your heart stops or if you stop breathing. </a:t>
            </a:r>
          </a:p>
          <a:p>
            <a:r>
              <a:rPr lang="en-US" dirty="0" smtClean="0"/>
              <a:t>Advance directives do </a:t>
            </a:r>
            <a:r>
              <a:rPr lang="en-US" dirty="0" smtClean="0">
                <a:solidFill>
                  <a:srgbClr val="FF0000"/>
                </a:solidFill>
              </a:rPr>
              <a:t>NOT</a:t>
            </a:r>
            <a:r>
              <a:rPr lang="en-US" dirty="0" smtClean="0"/>
              <a:t> have to include a DNR order, and you don't have to have an advance directive to have a DNR order. </a:t>
            </a:r>
          </a:p>
          <a:p>
            <a:r>
              <a:rPr lang="en-US" dirty="0" smtClean="0"/>
              <a:t>Your doctor can put a DNR order in your medical chart.</a:t>
            </a:r>
          </a:p>
          <a:p>
            <a:endParaRPr lang="en-US" dirty="0"/>
          </a:p>
        </p:txBody>
      </p:sp>
    </p:spTree>
    <p:extLst>
      <p:ext uri="{BB962C8B-B14F-4D97-AF65-F5344CB8AC3E}">
        <p14:creationId xmlns:p14="http://schemas.microsoft.com/office/powerpoint/2010/main" val="126037888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End of life</a:t>
            </a:r>
          </a:p>
        </p:txBody>
      </p:sp>
      <p:sp>
        <p:nvSpPr>
          <p:cNvPr id="28675" name="Rectangle 3"/>
          <p:cNvSpPr>
            <a:spLocks noGrp="1" noChangeArrowheads="1"/>
          </p:cNvSpPr>
          <p:nvPr>
            <p:ph idx="1"/>
          </p:nvPr>
        </p:nvSpPr>
        <p:spPr/>
        <p:txBody>
          <a:bodyPr/>
          <a:lstStyle/>
          <a:p>
            <a:r>
              <a:rPr lang="en-US" dirty="0" smtClean="0"/>
              <a:t>From 1994 to 2012, over 126 legislative proposals in 25 states to legalize assisted suicide and euthanasia were defeated</a:t>
            </a:r>
          </a:p>
          <a:p>
            <a:r>
              <a:rPr lang="en-US" dirty="0" smtClean="0"/>
              <a:t>(Non-voluntary) Euthanasia (mercy killing)</a:t>
            </a:r>
          </a:p>
          <a:p>
            <a:pPr lvl="1"/>
            <a:r>
              <a:rPr lang="en-US" dirty="0" smtClean="0"/>
              <a:t>Illegal in all countries</a:t>
            </a:r>
          </a:p>
          <a:p>
            <a:r>
              <a:rPr lang="en-US" dirty="0" smtClean="0"/>
              <a:t>Involuntary euthanasia</a:t>
            </a:r>
          </a:p>
          <a:p>
            <a:pPr lvl="1"/>
            <a:r>
              <a:rPr lang="en-US" dirty="0" smtClean="0"/>
              <a:t>Murders</a:t>
            </a:r>
          </a:p>
          <a:p>
            <a:r>
              <a:rPr lang="en-US" dirty="0" smtClean="0"/>
              <a:t>Assisted Suicide (voluntary euthanasia)</a:t>
            </a:r>
          </a:p>
          <a:p>
            <a:pPr lvl="1"/>
            <a:r>
              <a:rPr lang="en-US" dirty="0" smtClean="0"/>
              <a:t>Legal in Oregon and Washington </a:t>
            </a:r>
          </a:p>
        </p:txBody>
      </p:sp>
    </p:spTree>
    <p:extLst>
      <p:ext uri="{BB962C8B-B14F-4D97-AF65-F5344CB8AC3E}">
        <p14:creationId xmlns:p14="http://schemas.microsoft.com/office/powerpoint/2010/main" val="38976808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Self-neglect</a:t>
            </a:r>
            <a:endParaRPr lang="en-US" dirty="0"/>
          </a:p>
        </p:txBody>
      </p:sp>
      <p:sp>
        <p:nvSpPr>
          <p:cNvPr id="3" name="Content Placeholder 2"/>
          <p:cNvSpPr>
            <a:spLocks noGrp="1"/>
          </p:cNvSpPr>
          <p:nvPr>
            <p:ph idx="1"/>
          </p:nvPr>
        </p:nvSpPr>
        <p:spPr/>
        <p:txBody>
          <a:bodyPr>
            <a:normAutofit/>
          </a:bodyPr>
          <a:lstStyle/>
          <a:p>
            <a:r>
              <a:rPr lang="en-US" sz="3200" dirty="0" smtClean="0"/>
              <a:t>The National Center on Elder Abuse defined self-neglect as				</a:t>
            </a:r>
          </a:p>
          <a:p>
            <a:pPr marL="400050" lvl="1" indent="0">
              <a:buNone/>
            </a:pPr>
            <a:r>
              <a:rPr lang="en-US" sz="2800" dirty="0" smtClean="0"/>
              <a:t>“…. The </a:t>
            </a:r>
            <a:r>
              <a:rPr lang="en-US" sz="2800" dirty="0" smtClean="0">
                <a:solidFill>
                  <a:srgbClr val="FF0000"/>
                </a:solidFill>
              </a:rPr>
              <a:t>behavior of an elderly person </a:t>
            </a:r>
            <a:r>
              <a:rPr lang="en-US" sz="2800" dirty="0" smtClean="0"/>
              <a:t>that threatens his/her own health and safety. Self neglect generally manifests itself in an older person as a </a:t>
            </a:r>
            <a:r>
              <a:rPr lang="en-US" sz="2800" dirty="0" smtClean="0">
                <a:solidFill>
                  <a:srgbClr val="FF0000"/>
                </a:solidFill>
              </a:rPr>
              <a:t>refusal or failure to provide himself/herself </a:t>
            </a:r>
            <a:r>
              <a:rPr lang="en-US" sz="2800" dirty="0" smtClean="0"/>
              <a:t>with adequate food, water, clothing, shelter, personal hygiene, medication (when indicated), and safety precautions.”</a:t>
            </a:r>
            <a:endParaRPr lang="en-US" sz="2800" dirty="0"/>
          </a:p>
        </p:txBody>
      </p:sp>
    </p:spTree>
    <p:extLst>
      <p:ext uri="{BB962C8B-B14F-4D97-AF65-F5344CB8AC3E}">
        <p14:creationId xmlns:p14="http://schemas.microsoft.com/office/powerpoint/2010/main" val="194386799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smtClean="0"/>
              <a:t>End </a:t>
            </a:r>
            <a:r>
              <a:rPr lang="en-US" dirty="0"/>
              <a:t>of Life: Palliation (palliative care</a:t>
            </a:r>
            <a:r>
              <a:rPr lang="en-US" dirty="0" smtClean="0"/>
              <a:t>)</a:t>
            </a:r>
          </a:p>
        </p:txBody>
      </p:sp>
      <p:sp>
        <p:nvSpPr>
          <p:cNvPr id="28675" name="Rectangle 3"/>
          <p:cNvSpPr>
            <a:spLocks noGrp="1" noChangeArrowheads="1"/>
          </p:cNvSpPr>
          <p:nvPr>
            <p:ph idx="1"/>
          </p:nvPr>
        </p:nvSpPr>
        <p:spPr/>
        <p:txBody>
          <a:bodyPr/>
          <a:lstStyle/>
          <a:p>
            <a:r>
              <a:rPr lang="en-US" dirty="0" smtClean="0"/>
              <a:t>Specialized </a:t>
            </a:r>
            <a:r>
              <a:rPr lang="en-US" dirty="0"/>
              <a:t>medical care for people with serious </a:t>
            </a:r>
            <a:r>
              <a:rPr lang="en-US" dirty="0" smtClean="0"/>
              <a:t>illnesses</a:t>
            </a:r>
          </a:p>
          <a:p>
            <a:r>
              <a:rPr lang="en-US" dirty="0" smtClean="0"/>
              <a:t>Provide patients </a:t>
            </a:r>
            <a:r>
              <a:rPr lang="en-US" dirty="0"/>
              <a:t>with relief from the symptoms, pain, </a:t>
            </a:r>
            <a:r>
              <a:rPr lang="en-US" dirty="0" smtClean="0"/>
              <a:t>shortness of breath, fatigue, and </a:t>
            </a:r>
            <a:r>
              <a:rPr lang="en-US" dirty="0"/>
              <a:t>stress of a serious </a:t>
            </a:r>
            <a:r>
              <a:rPr lang="en-US" dirty="0" smtClean="0"/>
              <a:t>illness, regardless of the diagnosis</a:t>
            </a:r>
          </a:p>
          <a:p>
            <a:r>
              <a:rPr lang="en-US" dirty="0" smtClean="0"/>
              <a:t>The </a:t>
            </a:r>
            <a:r>
              <a:rPr lang="en-US" dirty="0"/>
              <a:t>goal is to improve quality of life for both the patient and the </a:t>
            </a:r>
            <a:r>
              <a:rPr lang="en-US" dirty="0" smtClean="0"/>
              <a:t>family</a:t>
            </a:r>
          </a:p>
          <a:p>
            <a:r>
              <a:rPr lang="en-US" dirty="0" smtClean="0"/>
              <a:t>Provided at home or at hospice</a:t>
            </a:r>
          </a:p>
          <a:p>
            <a:endParaRPr lang="en-US" dirty="0" smtClean="0"/>
          </a:p>
          <a:p>
            <a:endParaRPr lang="en-US" dirty="0" smtClean="0"/>
          </a:p>
        </p:txBody>
      </p:sp>
    </p:spTree>
    <p:extLst>
      <p:ext uri="{BB962C8B-B14F-4D97-AF65-F5344CB8AC3E}">
        <p14:creationId xmlns:p14="http://schemas.microsoft.com/office/powerpoint/2010/main" val="419607263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indent="0"/>
            <a:r>
              <a:rPr lang="en-US" b="0" dirty="0" smtClean="0">
                <a:solidFill>
                  <a:srgbClr val="0070C0"/>
                </a:solidFill>
                <a:effectLst>
                  <a:outerShdw blurRad="38100" dist="38100" dir="2700000" algn="tl">
                    <a:srgbClr val="000000">
                      <a:alpha val="43137"/>
                    </a:srgbClr>
                  </a:outerShdw>
                </a:effectLst>
              </a:rPr>
              <a:t>Restraints</a:t>
            </a:r>
            <a:br>
              <a:rPr lang="en-US" b="0" dirty="0" smtClean="0">
                <a:solidFill>
                  <a:srgbClr val="0070C0"/>
                </a:solidFill>
                <a:effectLst>
                  <a:outerShdw blurRad="38100" dist="38100" dir="2700000" algn="tl">
                    <a:srgbClr val="000000">
                      <a:alpha val="43137"/>
                    </a:srgbClr>
                  </a:outerShdw>
                </a:effectLst>
              </a:rPr>
            </a:br>
            <a:r>
              <a:rPr lang="en-US" b="0" dirty="0" smtClean="0">
                <a:solidFill>
                  <a:srgbClr val="0070C0"/>
                </a:solidFill>
                <a:effectLst>
                  <a:outerShdw blurRad="38100" dist="38100" dir="2700000" algn="tl">
                    <a:srgbClr val="000000">
                      <a:alpha val="43137"/>
                    </a:srgbClr>
                  </a:outerShdw>
                </a:effectLst>
              </a:rPr>
              <a:t/>
            </a:r>
            <a:br>
              <a:rPr lang="en-US" b="0" dirty="0" smtClean="0">
                <a:solidFill>
                  <a:srgbClr val="0070C0"/>
                </a:solidFill>
                <a:effectLst>
                  <a:outerShdw blurRad="38100" dist="38100" dir="2700000" algn="tl">
                    <a:srgbClr val="000000">
                      <a:alpha val="43137"/>
                    </a:srgbClr>
                  </a:outerShdw>
                </a:effectLst>
              </a:rPr>
            </a:br>
            <a:endParaRPr lang="en-US" sz="4000" b="0" dirty="0" smtClean="0">
              <a:solidFill>
                <a:srgbClr val="0070C0"/>
              </a:solidFill>
              <a:effectLst>
                <a:outerShdw blurRad="38100" dist="38100" dir="2700000" algn="tl">
                  <a:srgbClr val="000000">
                    <a:alpha val="43137"/>
                  </a:srgbClr>
                </a:outerShdw>
              </a:effectLst>
            </a:endParaRPr>
          </a:p>
        </p:txBody>
      </p:sp>
      <p:sp>
        <p:nvSpPr>
          <p:cNvPr id="6" name="Text Placeholder 5"/>
          <p:cNvSpPr>
            <a:spLocks noGrp="1"/>
          </p:cNvSpPr>
          <p:nvPr>
            <p:ph type="body" idx="1"/>
          </p:nvPr>
        </p:nvSpPr>
        <p:spPr/>
        <p:txBody>
          <a:bodyPr/>
          <a:lstStyle/>
          <a:p>
            <a:r>
              <a:rPr lang="en-US" sz="2800" dirty="0">
                <a:solidFill>
                  <a:srgbClr val="0070C0"/>
                </a:solidFill>
              </a:rPr>
              <a:t>What are they?</a:t>
            </a:r>
            <a:br>
              <a:rPr lang="en-US" sz="2800" dirty="0">
                <a:solidFill>
                  <a:srgbClr val="0070C0"/>
                </a:solidFill>
              </a:rPr>
            </a:br>
            <a:r>
              <a:rPr lang="en-US" sz="2800" dirty="0">
                <a:solidFill>
                  <a:srgbClr val="0070C0"/>
                </a:solidFill>
              </a:rPr>
              <a:t>When are they appropriate to use?</a:t>
            </a:r>
            <a:br>
              <a:rPr lang="en-US" sz="2800" dirty="0">
                <a:solidFill>
                  <a:srgbClr val="0070C0"/>
                </a:solidFill>
              </a:rPr>
            </a:br>
            <a:r>
              <a:rPr lang="en-US" sz="2800" dirty="0">
                <a:solidFill>
                  <a:srgbClr val="0070C0"/>
                </a:solidFill>
              </a:rPr>
              <a:t>What are the potential risks?</a:t>
            </a:r>
            <a:br>
              <a:rPr lang="en-US" sz="2800" dirty="0">
                <a:solidFill>
                  <a:srgbClr val="0070C0"/>
                </a:solidFill>
              </a:rPr>
            </a:br>
            <a:endParaRPr lang="en-US" sz="2800" dirty="0">
              <a:solidFill>
                <a:srgbClr val="0070C0"/>
              </a:solidFill>
            </a:endParaRPr>
          </a:p>
        </p:txBody>
      </p:sp>
    </p:spTree>
    <p:extLst>
      <p:ext uri="{BB962C8B-B14F-4D97-AF65-F5344CB8AC3E}">
        <p14:creationId xmlns:p14="http://schemas.microsoft.com/office/powerpoint/2010/main" val="351574888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mtClean="0"/>
              <a:t>Medical Restraints</a:t>
            </a:r>
          </a:p>
        </p:txBody>
      </p:sp>
      <p:sp>
        <p:nvSpPr>
          <p:cNvPr id="34819" name="Rectangle 3"/>
          <p:cNvSpPr>
            <a:spLocks noGrp="1" noChangeArrowheads="1"/>
          </p:cNvSpPr>
          <p:nvPr>
            <p:ph idx="1"/>
          </p:nvPr>
        </p:nvSpPr>
        <p:spPr/>
        <p:txBody>
          <a:bodyPr/>
          <a:lstStyle/>
          <a:p>
            <a:r>
              <a:rPr lang="en-US" dirty="0" smtClean="0"/>
              <a:t>Physical</a:t>
            </a:r>
          </a:p>
          <a:p>
            <a:pPr lvl="1"/>
            <a:r>
              <a:rPr lang="en-US" dirty="0" smtClean="0"/>
              <a:t>Belts, bands</a:t>
            </a:r>
          </a:p>
          <a:p>
            <a:pPr lvl="1"/>
            <a:r>
              <a:rPr lang="en-US" dirty="0" smtClean="0"/>
              <a:t>Vests</a:t>
            </a:r>
          </a:p>
          <a:p>
            <a:pPr lvl="1"/>
            <a:r>
              <a:rPr lang="en-US" dirty="0" smtClean="0"/>
              <a:t>Lapboards, </a:t>
            </a:r>
            <a:r>
              <a:rPr lang="en-US" dirty="0" err="1" smtClean="0"/>
              <a:t>Siderails</a:t>
            </a:r>
            <a:endParaRPr lang="en-US" dirty="0" smtClean="0"/>
          </a:p>
          <a:p>
            <a:pPr lvl="1"/>
            <a:r>
              <a:rPr lang="en-US" dirty="0" smtClean="0"/>
              <a:t>Sheets	</a:t>
            </a:r>
          </a:p>
          <a:p>
            <a:r>
              <a:rPr lang="en-US" dirty="0" smtClean="0"/>
              <a:t>Chemical</a:t>
            </a:r>
          </a:p>
          <a:p>
            <a:pPr lvl="1"/>
            <a:r>
              <a:rPr lang="en-US" dirty="0" smtClean="0"/>
              <a:t>Medications</a:t>
            </a:r>
          </a:p>
          <a:p>
            <a:r>
              <a:rPr lang="en-US" dirty="0" smtClean="0"/>
              <a:t>Environmental</a:t>
            </a:r>
          </a:p>
          <a:p>
            <a:pPr lvl="1"/>
            <a:r>
              <a:rPr lang="en-US" dirty="0" smtClean="0"/>
              <a:t>Alarms</a:t>
            </a:r>
          </a:p>
        </p:txBody>
      </p:sp>
      <p:pic>
        <p:nvPicPr>
          <p:cNvPr id="34820" name="Picture 5" descr="http://www.assistireland.ie/uploadedfiles/Product_Images/Wheeled_Mobility/Wheelchair_Accessories/Posey_criss_corss_vest_(POS)_71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7617" y="228600"/>
            <a:ext cx="2743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7" descr="http://www.safetyed.org/images/products/CompMedImg/21/SC3070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1410" y="3124200"/>
            <a:ext cx="299561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32818052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mtClean="0"/>
              <a:t>Rationale for Using Restraints</a:t>
            </a:r>
          </a:p>
        </p:txBody>
      </p:sp>
      <p:sp>
        <p:nvSpPr>
          <p:cNvPr id="35843" name="Rectangle 3"/>
          <p:cNvSpPr>
            <a:spLocks noGrp="1" noChangeArrowheads="1"/>
          </p:cNvSpPr>
          <p:nvPr>
            <p:ph idx="1"/>
          </p:nvPr>
        </p:nvSpPr>
        <p:spPr/>
        <p:txBody>
          <a:bodyPr/>
          <a:lstStyle/>
          <a:p>
            <a:r>
              <a:rPr lang="en-US" dirty="0" smtClean="0"/>
              <a:t>Keep </a:t>
            </a:r>
            <a:r>
              <a:rPr lang="en-US" dirty="0" err="1" smtClean="0"/>
              <a:t>pt</a:t>
            </a:r>
            <a:r>
              <a:rPr lang="en-US" dirty="0" smtClean="0"/>
              <a:t> from pulling medical equipment</a:t>
            </a:r>
          </a:p>
          <a:p>
            <a:endParaRPr lang="en-US" dirty="0" smtClean="0"/>
          </a:p>
          <a:p>
            <a:r>
              <a:rPr lang="en-US" dirty="0" smtClean="0"/>
              <a:t>Keep </a:t>
            </a:r>
            <a:r>
              <a:rPr lang="en-US" dirty="0" err="1" smtClean="0"/>
              <a:t>pt</a:t>
            </a:r>
            <a:r>
              <a:rPr lang="en-US" dirty="0" smtClean="0"/>
              <a:t> from moving during procedures</a:t>
            </a:r>
          </a:p>
          <a:p>
            <a:endParaRPr lang="en-US" dirty="0" smtClean="0"/>
          </a:p>
          <a:p>
            <a:r>
              <a:rPr lang="en-US" dirty="0" smtClean="0"/>
              <a:t>Keep </a:t>
            </a:r>
            <a:r>
              <a:rPr lang="en-US" dirty="0" err="1" smtClean="0"/>
              <a:t>pt</a:t>
            </a:r>
            <a:r>
              <a:rPr lang="en-US" dirty="0" smtClean="0"/>
              <a:t> from falling – OOB, walking</a:t>
            </a:r>
          </a:p>
          <a:p>
            <a:endParaRPr lang="en-US" dirty="0" smtClean="0"/>
          </a:p>
          <a:p>
            <a:r>
              <a:rPr lang="en-US" dirty="0" smtClean="0"/>
              <a:t>Keep </a:t>
            </a:r>
            <a:r>
              <a:rPr lang="en-US" dirty="0" err="1" smtClean="0"/>
              <a:t>pt</a:t>
            </a:r>
            <a:r>
              <a:rPr lang="en-US" dirty="0" smtClean="0"/>
              <a:t> from sliding out of chair</a:t>
            </a:r>
          </a:p>
        </p:txBody>
      </p:sp>
      <p:sp>
        <p:nvSpPr>
          <p:cNvPr id="6" name="Rectangle 5"/>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332944953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Risks of Restraint Use</a:t>
            </a:r>
          </a:p>
        </p:txBody>
      </p:sp>
      <p:sp>
        <p:nvSpPr>
          <p:cNvPr id="36867" name="Rectangle 3"/>
          <p:cNvSpPr>
            <a:spLocks noGrp="1" noChangeArrowheads="1"/>
          </p:cNvSpPr>
          <p:nvPr>
            <p:ph idx="1"/>
          </p:nvPr>
        </p:nvSpPr>
        <p:spPr/>
        <p:txBody>
          <a:bodyPr/>
          <a:lstStyle/>
          <a:p>
            <a:r>
              <a:rPr lang="en-US" dirty="0" smtClean="0"/>
              <a:t>Elimination problems</a:t>
            </a:r>
          </a:p>
          <a:p>
            <a:r>
              <a:rPr lang="en-US" dirty="0" smtClean="0"/>
              <a:t>Injury</a:t>
            </a:r>
          </a:p>
          <a:p>
            <a:pPr lvl="1"/>
            <a:r>
              <a:rPr lang="en-US" dirty="0" smtClean="0"/>
              <a:t>Stress:  </a:t>
            </a:r>
            <a:r>
              <a:rPr lang="en-US" smtClean="0"/>
              <a:t>Pulling against restraint</a:t>
            </a:r>
            <a:endParaRPr lang="en-US" dirty="0" smtClean="0"/>
          </a:p>
          <a:p>
            <a:pPr lvl="1"/>
            <a:r>
              <a:rPr lang="en-US" dirty="0" smtClean="0"/>
              <a:t>Constriction:  Restraint wraps around </a:t>
            </a:r>
            <a:r>
              <a:rPr lang="en-US" dirty="0" err="1" smtClean="0"/>
              <a:t>pt</a:t>
            </a:r>
            <a:endParaRPr lang="en-US" dirty="0" smtClean="0"/>
          </a:p>
          <a:p>
            <a:r>
              <a:rPr lang="en-US" dirty="0" smtClean="0"/>
              <a:t>Immobility</a:t>
            </a:r>
          </a:p>
          <a:p>
            <a:pPr lvl="1"/>
            <a:r>
              <a:rPr lang="en-US" dirty="0" smtClean="0"/>
              <a:t>Pulmonary, Skin, DVT, Weakness</a:t>
            </a:r>
          </a:p>
          <a:p>
            <a:r>
              <a:rPr lang="en-US" dirty="0" smtClean="0"/>
              <a:t>Depression</a:t>
            </a:r>
          </a:p>
          <a:p>
            <a:r>
              <a:rPr lang="en-US" dirty="0" smtClean="0"/>
              <a:t>Death</a:t>
            </a:r>
          </a:p>
        </p:txBody>
      </p:sp>
      <p:sp>
        <p:nvSpPr>
          <p:cNvPr id="7" name="Rectangle 6"/>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24333531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Types of Restraints</a:t>
            </a:r>
          </a:p>
        </p:txBody>
      </p:sp>
      <p:sp>
        <p:nvSpPr>
          <p:cNvPr id="37891" name="Rectangle 3"/>
          <p:cNvSpPr>
            <a:spLocks noGrp="1" noChangeArrowheads="1"/>
          </p:cNvSpPr>
          <p:nvPr>
            <p:ph idx="1"/>
          </p:nvPr>
        </p:nvSpPr>
        <p:spPr/>
        <p:txBody>
          <a:bodyPr/>
          <a:lstStyle/>
          <a:p>
            <a:r>
              <a:rPr lang="en-US" dirty="0"/>
              <a:t>Wrist/Ankle Strap – Soft or leather</a:t>
            </a:r>
          </a:p>
          <a:p>
            <a:r>
              <a:rPr lang="en-US" dirty="0" smtClean="0"/>
              <a:t>Protective Mitt</a:t>
            </a:r>
          </a:p>
          <a:p>
            <a:r>
              <a:rPr lang="en-US" dirty="0" smtClean="0"/>
              <a:t>Posey Vest</a:t>
            </a:r>
          </a:p>
          <a:p>
            <a:r>
              <a:rPr lang="en-US" dirty="0" smtClean="0"/>
              <a:t>Waist Restraint</a:t>
            </a:r>
          </a:p>
          <a:p>
            <a:r>
              <a:rPr lang="en-US" dirty="0" smtClean="0"/>
              <a:t>Sedatives</a:t>
            </a:r>
          </a:p>
          <a:p>
            <a:r>
              <a:rPr lang="en-US" dirty="0" smtClean="0"/>
              <a:t>Bed or chair alarms</a:t>
            </a:r>
          </a:p>
          <a:p>
            <a:endParaRPr lang="en-US" dirty="0" smtClean="0"/>
          </a:p>
        </p:txBody>
      </p:sp>
      <p:sp>
        <p:nvSpPr>
          <p:cNvPr id="7" name="Rectangle 6"/>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92169135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ttp://www.elderdepot.com/product_image.php?imageid=28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0280" y="2335446"/>
            <a:ext cx="2743200" cy="409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661493"/>
            <a:ext cx="2743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990600"/>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866" y="3646253"/>
            <a:ext cx="2760574"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685800"/>
            <a:ext cx="27432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617940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The Law &amp; Restraints: </a:t>
            </a:r>
          </a:p>
        </p:txBody>
      </p:sp>
      <p:sp>
        <p:nvSpPr>
          <p:cNvPr id="38915" name="Rectangle 3"/>
          <p:cNvSpPr>
            <a:spLocks noGrp="1" noChangeArrowheads="1"/>
          </p:cNvSpPr>
          <p:nvPr>
            <p:ph idx="1"/>
          </p:nvPr>
        </p:nvSpPr>
        <p:spPr/>
        <p:txBody>
          <a:bodyPr/>
          <a:lstStyle/>
          <a:p>
            <a:pPr>
              <a:spcAft>
                <a:spcPts val="300"/>
              </a:spcAft>
            </a:pPr>
            <a:r>
              <a:rPr lang="en-US" dirty="0" smtClean="0"/>
              <a:t>Need a physician order</a:t>
            </a:r>
          </a:p>
          <a:p>
            <a:pPr>
              <a:spcAft>
                <a:spcPts val="300"/>
              </a:spcAft>
            </a:pPr>
            <a:r>
              <a:rPr lang="en-US" dirty="0" smtClean="0"/>
              <a:t>New order every 24 hours</a:t>
            </a:r>
          </a:p>
          <a:p>
            <a:pPr>
              <a:spcAft>
                <a:spcPts val="300"/>
              </a:spcAft>
            </a:pPr>
            <a:r>
              <a:rPr lang="en-US" dirty="0" smtClean="0"/>
              <a:t>Needs to be very specific</a:t>
            </a:r>
          </a:p>
          <a:p>
            <a:pPr>
              <a:spcAft>
                <a:spcPts val="300"/>
              </a:spcAft>
            </a:pPr>
            <a:r>
              <a:rPr lang="en-US" dirty="0" smtClean="0"/>
              <a:t>Medical need</a:t>
            </a:r>
          </a:p>
          <a:p>
            <a:pPr>
              <a:spcAft>
                <a:spcPts val="300"/>
              </a:spcAft>
            </a:pPr>
            <a:r>
              <a:rPr lang="en-US" dirty="0" smtClean="0"/>
              <a:t>Patient may refuse</a:t>
            </a:r>
          </a:p>
          <a:p>
            <a:pPr>
              <a:spcAft>
                <a:spcPts val="300"/>
              </a:spcAft>
            </a:pPr>
            <a:r>
              <a:rPr lang="en-US" dirty="0" smtClean="0"/>
              <a:t>Must offer mobility, bathroom, water every 2 </a:t>
            </a:r>
            <a:r>
              <a:rPr lang="en-US" dirty="0" err="1" smtClean="0"/>
              <a:t>hrs</a:t>
            </a:r>
            <a:endParaRPr lang="en-US" dirty="0" smtClean="0"/>
          </a:p>
        </p:txBody>
      </p:sp>
      <p:sp>
        <p:nvSpPr>
          <p:cNvPr id="6" name="Rectangle 5"/>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244699581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Other Issues Related to Restraints</a:t>
            </a:r>
          </a:p>
        </p:txBody>
      </p:sp>
      <p:sp>
        <p:nvSpPr>
          <p:cNvPr id="39939" name="Rectangle 3"/>
          <p:cNvSpPr>
            <a:spLocks noGrp="1" noChangeArrowheads="1"/>
          </p:cNvSpPr>
          <p:nvPr>
            <p:ph idx="1"/>
          </p:nvPr>
        </p:nvSpPr>
        <p:spPr/>
        <p:txBody>
          <a:bodyPr/>
          <a:lstStyle/>
          <a:p>
            <a:r>
              <a:rPr lang="en-US" dirty="0" smtClean="0"/>
              <a:t>Discuss with family</a:t>
            </a:r>
          </a:p>
          <a:p>
            <a:r>
              <a:rPr lang="en-US" dirty="0" smtClean="0"/>
              <a:t>Off while family present (potentially)</a:t>
            </a:r>
          </a:p>
          <a:p>
            <a:r>
              <a:rPr lang="en-US" dirty="0" smtClean="0"/>
              <a:t>May require informed consent of guardian</a:t>
            </a:r>
          </a:p>
          <a:p>
            <a:r>
              <a:rPr lang="en-US" dirty="0" smtClean="0"/>
              <a:t>Never to be used as a form of discipline</a:t>
            </a:r>
          </a:p>
          <a:p>
            <a:r>
              <a:rPr lang="en-US" dirty="0" smtClean="0"/>
              <a:t>Pt must be able to remove at will</a:t>
            </a:r>
          </a:p>
          <a:p>
            <a:r>
              <a:rPr lang="en-US" dirty="0" smtClean="0"/>
              <a:t>Resident may refuse the restraint</a:t>
            </a:r>
          </a:p>
          <a:p>
            <a:r>
              <a:rPr lang="en-US" dirty="0" smtClean="0"/>
              <a:t>No controlled study has indicated restraints reduce falls or fall preventable injuries. </a:t>
            </a:r>
          </a:p>
          <a:p>
            <a:endParaRPr lang="en-US" dirty="0" smtClean="0"/>
          </a:p>
        </p:txBody>
      </p:sp>
      <p:sp>
        <p:nvSpPr>
          <p:cNvPr id="6" name="Rectangle 5"/>
          <p:cNvSpPr/>
          <p:nvPr/>
        </p:nvSpPr>
        <p:spPr>
          <a:xfrm>
            <a:off x="7086600" y="6280666"/>
            <a:ext cx="1544012" cy="369332"/>
          </a:xfrm>
          <a:prstGeom prst="rect">
            <a:avLst/>
          </a:prstGeom>
        </p:spPr>
        <p:txBody>
          <a:bodyPr wrap="none">
            <a:spAutoFit/>
          </a:bodyPr>
          <a:lstStyle/>
          <a:p>
            <a:r>
              <a:rPr lang="en-US" dirty="0" smtClean="0"/>
              <a:t>J. Blackwood</a:t>
            </a:r>
            <a:endParaRPr lang="en-US" dirty="0"/>
          </a:p>
        </p:txBody>
      </p:sp>
    </p:spTree>
    <p:extLst>
      <p:ext uri="{BB962C8B-B14F-4D97-AF65-F5344CB8AC3E}">
        <p14:creationId xmlns:p14="http://schemas.microsoft.com/office/powerpoint/2010/main" val="1960613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t>
            </a:r>
            <a:r>
              <a:rPr lang="en-US" dirty="0"/>
              <a:t>n</a:t>
            </a:r>
            <a:r>
              <a:rPr lang="en-US" dirty="0" smtClean="0"/>
              <a:t>eglect vs. elder </a:t>
            </a:r>
            <a:r>
              <a:rPr lang="en-US" dirty="0"/>
              <a:t>a</a:t>
            </a:r>
            <a:r>
              <a:rPr lang="en-US" dirty="0" smtClean="0"/>
              <a:t>buse</a:t>
            </a:r>
            <a:endParaRPr lang="en-US" dirty="0"/>
          </a:p>
        </p:txBody>
      </p:sp>
      <p:sp>
        <p:nvSpPr>
          <p:cNvPr id="3" name="Content Placeholder 2"/>
          <p:cNvSpPr>
            <a:spLocks noGrp="1"/>
          </p:cNvSpPr>
          <p:nvPr>
            <p:ph idx="1"/>
          </p:nvPr>
        </p:nvSpPr>
        <p:spPr/>
        <p:txBody>
          <a:bodyPr>
            <a:normAutofit/>
          </a:bodyPr>
          <a:lstStyle/>
          <a:p>
            <a:r>
              <a:rPr lang="en-US" dirty="0" smtClean="0"/>
              <a:t>Self-neglect is the MOST COMMON form of elder mistreatment in clinical settings</a:t>
            </a:r>
          </a:p>
          <a:p>
            <a:r>
              <a:rPr lang="en-US" dirty="0"/>
              <a:t>Self-neglect (not unique to seniors) might be reflective of personal problems that generally fall OUTSIDE the realm of elder </a:t>
            </a:r>
            <a:r>
              <a:rPr lang="en-US" dirty="0" smtClean="0"/>
              <a:t>abuse</a:t>
            </a:r>
          </a:p>
          <a:p>
            <a:r>
              <a:rPr lang="en-US" dirty="0"/>
              <a:t>Self-neglect is mistreatment caused by </a:t>
            </a:r>
            <a:r>
              <a:rPr lang="en-US" dirty="0">
                <a:solidFill>
                  <a:srgbClr val="FF0000"/>
                </a:solidFill>
              </a:rPr>
              <a:t>self</a:t>
            </a:r>
          </a:p>
          <a:p>
            <a:r>
              <a:rPr lang="en-US" dirty="0" smtClean="0"/>
              <a:t>Elder abuse refers to mistreatment by </a:t>
            </a:r>
            <a:r>
              <a:rPr lang="en-US" dirty="0" smtClean="0">
                <a:solidFill>
                  <a:srgbClr val="FF0000"/>
                </a:solidFill>
              </a:rPr>
              <a:t>others</a:t>
            </a:r>
          </a:p>
          <a:p>
            <a:r>
              <a:rPr lang="en-US" dirty="0" smtClean="0"/>
              <a:t>State </a:t>
            </a:r>
            <a:r>
              <a:rPr lang="en-US" dirty="0" smtClean="0">
                <a:solidFill>
                  <a:srgbClr val="FF0000"/>
                </a:solidFill>
              </a:rPr>
              <a:t>reporting mechanisms </a:t>
            </a:r>
            <a:r>
              <a:rPr lang="en-US" dirty="0" smtClean="0"/>
              <a:t>often lump self-neglect and elder abuse together</a:t>
            </a:r>
          </a:p>
        </p:txBody>
      </p:sp>
    </p:spTree>
    <p:extLst>
      <p:ext uri="{BB962C8B-B14F-4D97-AF65-F5344CB8AC3E}">
        <p14:creationId xmlns:p14="http://schemas.microsoft.com/office/powerpoint/2010/main" val="39736476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3">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heme5">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5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4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eme2">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Custom Desig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Theme4">
  <a:themeElements>
    <a:clrScheme name="Custom 218">
      <a:dk1>
        <a:srgbClr val="000000"/>
      </a:dk1>
      <a:lt1>
        <a:srgbClr val="FFFFFF"/>
      </a:lt1>
      <a:dk2>
        <a:srgbClr val="5B595A"/>
      </a:dk2>
      <a:lt2>
        <a:srgbClr val="CFD4D4"/>
      </a:lt2>
      <a:accent1>
        <a:srgbClr val="CC0202"/>
      </a:accent1>
      <a:accent2>
        <a:srgbClr val="228AFF"/>
      </a:accent2>
      <a:accent3>
        <a:srgbClr val="FBC82F"/>
      </a:accent3>
      <a:accent4>
        <a:srgbClr val="253E91"/>
      </a:accent4>
      <a:accent5>
        <a:srgbClr val="F68D0C"/>
      </a:accent5>
      <a:accent6>
        <a:srgbClr val="257E12"/>
      </a:accent6>
      <a:hlink>
        <a:srgbClr val="144C72"/>
      </a:hlink>
      <a:folHlink>
        <a:srgbClr val="8C9D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Theme3</Template>
  <TotalTime>679</TotalTime>
  <Words>8704</Words>
  <Application>Microsoft Office PowerPoint</Application>
  <PresentationFormat>On-screen Show (4:3)</PresentationFormat>
  <Paragraphs>842</Paragraphs>
  <Slides>88</Slides>
  <Notes>82</Notes>
  <HiddenSlides>0</HiddenSlides>
  <MMClips>0</MMClips>
  <ScaleCrop>false</ScaleCrop>
  <HeadingPairs>
    <vt:vector size="4" baseType="variant">
      <vt:variant>
        <vt:lpstr>Theme</vt:lpstr>
      </vt:variant>
      <vt:variant>
        <vt:i4>14</vt:i4>
      </vt:variant>
      <vt:variant>
        <vt:lpstr>Slide Titles</vt:lpstr>
      </vt:variant>
      <vt:variant>
        <vt:i4>88</vt:i4>
      </vt:variant>
    </vt:vector>
  </HeadingPairs>
  <TitlesOfParts>
    <vt:vector size="102" baseType="lpstr">
      <vt:lpstr>Theme3</vt:lpstr>
      <vt:lpstr>Custom Design</vt:lpstr>
      <vt:lpstr>Theme2</vt:lpstr>
      <vt:lpstr>1_Custom Design</vt:lpstr>
      <vt:lpstr>Theme4</vt:lpstr>
      <vt:lpstr>1_Theme4</vt:lpstr>
      <vt:lpstr>2_Custom Design</vt:lpstr>
      <vt:lpstr>3_Custom Design</vt:lpstr>
      <vt:lpstr>2_Theme4</vt:lpstr>
      <vt:lpstr>Theme5</vt:lpstr>
      <vt:lpstr>3_Theme4</vt:lpstr>
      <vt:lpstr>4_Custom Design</vt:lpstr>
      <vt:lpstr>5_Custom Design</vt:lpstr>
      <vt:lpstr>4_Theme4</vt:lpstr>
      <vt:lpstr> Medical, Legal, Ethical Aspects of Geriatrics</vt:lpstr>
      <vt:lpstr>Elder mistreatment</vt:lpstr>
      <vt:lpstr>Reading assignments</vt:lpstr>
      <vt:lpstr>Learning objectives</vt:lpstr>
      <vt:lpstr>Elder mistreatment </vt:lpstr>
      <vt:lpstr>Three components of elder abuse defined by National Research Council </vt:lpstr>
      <vt:lpstr>Institutional neglect</vt:lpstr>
      <vt:lpstr>Self-neglect</vt:lpstr>
      <vt:lpstr>Self-neglect vs. elder abuse</vt:lpstr>
      <vt:lpstr>Michigan State Laws: Definition of Abuse</vt:lpstr>
      <vt:lpstr>Michigan State Laws: Definition of Neglect (THE SOCIAL WELFARE ACT 400.11)</vt:lpstr>
      <vt:lpstr>Michigan State Laws: Definition of Exploitation and Vulnerability</vt:lpstr>
      <vt:lpstr>Most commonly reported elder mistreatment</vt:lpstr>
      <vt:lpstr>Cultural Aspects of Elder Abuse</vt:lpstr>
      <vt:lpstr>Risk factors of being a victim of elder abuse</vt:lpstr>
      <vt:lpstr>Risk factors of being a victim of elder abuse</vt:lpstr>
      <vt:lpstr>Factors predispose caregiver to mistreat elderly</vt:lpstr>
      <vt:lpstr>Risk factors of self-neglect</vt:lpstr>
      <vt:lpstr>Prevalence of elder abuse</vt:lpstr>
      <vt:lpstr>If you’ve seen 15 or 20 older people a day, you have probably met an elder abuse victim </vt:lpstr>
      <vt:lpstr>Consequences of elder abuse</vt:lpstr>
      <vt:lpstr>Assessment of elder abuse: questions asked by clinician</vt:lpstr>
      <vt:lpstr>Assessment of elder abuse</vt:lpstr>
      <vt:lpstr>Assessment of financial abuse</vt:lpstr>
      <vt:lpstr>Elder Abuse Suspicion Index (EASI)</vt:lpstr>
      <vt:lpstr>PowerPoint Presentation</vt:lpstr>
      <vt:lpstr>PowerPoint Presentation</vt:lpstr>
      <vt:lpstr>PowerPoint Presentation</vt:lpstr>
      <vt:lpstr>PowerPoint Presentation</vt:lpstr>
      <vt:lpstr>PowerPoint Presentation</vt:lpstr>
      <vt:lpstr>Abuse assessment actions taken by clinician</vt:lpstr>
      <vt:lpstr>Abuse assessment actions taken by clinician</vt:lpstr>
      <vt:lpstr>Documentation of elder abuse</vt:lpstr>
      <vt:lpstr>Assistance</vt:lpstr>
      <vt:lpstr>Cardinal signs that indicate  self-neglect</vt:lpstr>
      <vt:lpstr>Assessment of self neglect </vt:lpstr>
      <vt:lpstr>PowerPoint Presentation</vt:lpstr>
      <vt:lpstr>PowerPoint Presentation</vt:lpstr>
      <vt:lpstr>Self-neglect: Consideration for patient’s decision-making capacity</vt:lpstr>
      <vt:lpstr>Responsibility of reporting elder abuse and self-neglect</vt:lpstr>
      <vt:lpstr>What to Report</vt:lpstr>
      <vt:lpstr>When to Report</vt:lpstr>
      <vt:lpstr>How to Report</vt:lpstr>
      <vt:lpstr>The Report</vt:lpstr>
      <vt:lpstr>Failure to Report</vt:lpstr>
      <vt:lpstr>Michigan State Laws</vt:lpstr>
      <vt:lpstr>Michigan State Laws</vt:lpstr>
      <vt:lpstr>Reasons why clinicians don’t report</vt:lpstr>
      <vt:lpstr>Capacity, Competence, and Informed Consent</vt:lpstr>
      <vt:lpstr>References</vt:lpstr>
      <vt:lpstr>Learning objectives</vt:lpstr>
      <vt:lpstr>Capacity</vt:lpstr>
      <vt:lpstr>When to assess a patient’s capacity</vt:lpstr>
      <vt:lpstr>When to assess a patient’s capacity</vt:lpstr>
      <vt:lpstr>PowerPoint Presentation</vt:lpstr>
      <vt:lpstr>How to assess a patient’s capacity</vt:lpstr>
      <vt:lpstr>Determination of a patient’s capacity</vt:lpstr>
      <vt:lpstr>Determination of a patient’s capacity</vt:lpstr>
      <vt:lpstr>Determination of a patient’s capacity</vt:lpstr>
      <vt:lpstr>Capacity thresholds</vt:lpstr>
      <vt:lpstr>PowerPoint Presentation</vt:lpstr>
      <vt:lpstr>Capacity ǂ Competency</vt:lpstr>
      <vt:lpstr>Competence</vt:lpstr>
      <vt:lpstr>Competence</vt:lpstr>
      <vt:lpstr>Informed consent</vt:lpstr>
      <vt:lpstr>Information discussed during informed consent process</vt:lpstr>
      <vt:lpstr>Informed Consent</vt:lpstr>
      <vt:lpstr>Best practice for providing the informed consent</vt:lpstr>
      <vt:lpstr>How to Provide Informed Consent </vt:lpstr>
      <vt:lpstr>Situations where informed consent does not apply</vt:lpstr>
      <vt:lpstr>Advanced directives, DNR, and other ethical issues</vt:lpstr>
      <vt:lpstr>References</vt:lpstr>
      <vt:lpstr>Learning objectives</vt:lpstr>
      <vt:lpstr>Advanced Directives (AD)</vt:lpstr>
      <vt:lpstr>Advanced Directives (AD) include:</vt:lpstr>
      <vt:lpstr>Living Wills </vt:lpstr>
      <vt:lpstr>Medical or health care power of attorney (POA)</vt:lpstr>
      <vt:lpstr>Do not resuscitate (DNR) order</vt:lpstr>
      <vt:lpstr>End of life</vt:lpstr>
      <vt:lpstr>End of Life: Palliation (palliative care)</vt:lpstr>
      <vt:lpstr>Restraints  </vt:lpstr>
      <vt:lpstr>Medical Restraints</vt:lpstr>
      <vt:lpstr>Rationale for Using Restraints</vt:lpstr>
      <vt:lpstr>Risks of Restraint Use</vt:lpstr>
      <vt:lpstr>Types of Restraints</vt:lpstr>
      <vt:lpstr>PowerPoint Presentation</vt:lpstr>
      <vt:lpstr>The Law &amp; Restraints: </vt:lpstr>
      <vt:lpstr>Other Issues Related to Restraints</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Huang, Min-Hui</dc:creator>
  <cp:lastModifiedBy>SWEET, CHRISTINA</cp:lastModifiedBy>
  <cp:revision>255</cp:revision>
  <dcterms:created xsi:type="dcterms:W3CDTF">2013-04-22T04:13:12Z</dcterms:created>
  <dcterms:modified xsi:type="dcterms:W3CDTF">2013-06-21T09:47:36Z</dcterms:modified>
</cp:coreProperties>
</file>