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7" r:id="rId3"/>
    <p:sldMasterId id="2147483704" r:id="rId4"/>
    <p:sldMasterId id="2147483711" r:id="rId5"/>
  </p:sldMasterIdLst>
  <p:notesMasterIdLst>
    <p:notesMasterId r:id="rId92"/>
  </p:notesMasterIdLst>
  <p:sldIdLst>
    <p:sldId id="293" r:id="rId6"/>
    <p:sldId id="318" r:id="rId7"/>
    <p:sldId id="319" r:id="rId8"/>
    <p:sldId id="294" r:id="rId9"/>
    <p:sldId id="332" r:id="rId10"/>
    <p:sldId id="344" r:id="rId11"/>
    <p:sldId id="342" r:id="rId12"/>
    <p:sldId id="343" r:id="rId13"/>
    <p:sldId id="346" r:id="rId14"/>
    <p:sldId id="345" r:id="rId15"/>
    <p:sldId id="296" r:id="rId16"/>
    <p:sldId id="347" r:id="rId17"/>
    <p:sldId id="348" r:id="rId18"/>
    <p:sldId id="297" r:id="rId19"/>
    <p:sldId id="336" r:id="rId20"/>
    <p:sldId id="337" r:id="rId21"/>
    <p:sldId id="338" r:id="rId22"/>
    <p:sldId id="339" r:id="rId23"/>
    <p:sldId id="340" r:id="rId24"/>
    <p:sldId id="341" r:id="rId25"/>
    <p:sldId id="298" r:id="rId26"/>
    <p:sldId id="299" r:id="rId27"/>
    <p:sldId id="300" r:id="rId28"/>
    <p:sldId id="301" r:id="rId29"/>
    <p:sldId id="302" r:id="rId30"/>
    <p:sldId id="303" r:id="rId31"/>
    <p:sldId id="349" r:id="rId32"/>
    <p:sldId id="350" r:id="rId33"/>
    <p:sldId id="351" r:id="rId34"/>
    <p:sldId id="353" r:id="rId35"/>
    <p:sldId id="352" r:id="rId36"/>
    <p:sldId id="271" r:id="rId37"/>
    <p:sldId id="356" r:id="rId38"/>
    <p:sldId id="358" r:id="rId39"/>
    <p:sldId id="354" r:id="rId40"/>
    <p:sldId id="359" r:id="rId41"/>
    <p:sldId id="292" r:id="rId42"/>
    <p:sldId id="270" r:id="rId43"/>
    <p:sldId id="266" r:id="rId44"/>
    <p:sldId id="360" r:id="rId45"/>
    <p:sldId id="376" r:id="rId46"/>
    <p:sldId id="289" r:id="rId47"/>
    <p:sldId id="363" r:id="rId48"/>
    <p:sldId id="288" r:id="rId49"/>
    <p:sldId id="284" r:id="rId50"/>
    <p:sldId id="290" r:id="rId51"/>
    <p:sldId id="262" r:id="rId52"/>
    <p:sldId id="364" r:id="rId53"/>
    <p:sldId id="291" r:id="rId54"/>
    <p:sldId id="366" r:id="rId55"/>
    <p:sldId id="361" r:id="rId56"/>
    <p:sldId id="365" r:id="rId57"/>
    <p:sldId id="367" r:id="rId58"/>
    <p:sldId id="368" r:id="rId59"/>
    <p:sldId id="369" r:id="rId60"/>
    <p:sldId id="370" r:id="rId61"/>
    <p:sldId id="372" r:id="rId62"/>
    <p:sldId id="373" r:id="rId63"/>
    <p:sldId id="374" r:id="rId64"/>
    <p:sldId id="371" r:id="rId65"/>
    <p:sldId id="378" r:id="rId66"/>
    <p:sldId id="375" r:id="rId67"/>
    <p:sldId id="379" r:id="rId68"/>
    <p:sldId id="380" r:id="rId69"/>
    <p:sldId id="285" r:id="rId70"/>
    <p:sldId id="381" r:id="rId71"/>
    <p:sldId id="377" r:id="rId72"/>
    <p:sldId id="387" r:id="rId73"/>
    <p:sldId id="394" r:id="rId74"/>
    <p:sldId id="388" r:id="rId75"/>
    <p:sldId id="389" r:id="rId76"/>
    <p:sldId id="390" r:id="rId77"/>
    <p:sldId id="391" r:id="rId78"/>
    <p:sldId id="392" r:id="rId79"/>
    <p:sldId id="393" r:id="rId80"/>
    <p:sldId id="382" r:id="rId81"/>
    <p:sldId id="386" r:id="rId82"/>
    <p:sldId id="385" r:id="rId83"/>
    <p:sldId id="384" r:id="rId84"/>
    <p:sldId id="287" r:id="rId85"/>
    <p:sldId id="273" r:id="rId86"/>
    <p:sldId id="274" r:id="rId87"/>
    <p:sldId id="277" r:id="rId88"/>
    <p:sldId id="276" r:id="rId89"/>
    <p:sldId id="278" r:id="rId90"/>
    <p:sldId id="279"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007" autoAdjust="0"/>
  </p:normalViewPr>
  <p:slideViewPr>
    <p:cSldViewPr>
      <p:cViewPr>
        <p:scale>
          <a:sx n="70" d="100"/>
          <a:sy n="70" d="100"/>
        </p:scale>
        <p:origin x="-1386" y="-5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820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A28527-6083-40DF-B207-19C52C935B5A}" type="datetimeFigureOut">
              <a:rPr lang="en-US" smtClean="0"/>
              <a:pPr/>
              <a:t>6/14/2013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ECCA1C-986E-493D-8F4E-499C903C202E}" type="slidenum">
              <a:rPr lang="en-US" smtClean="0"/>
              <a:pPr/>
              <a:t>‹#›</a:t>
            </a:fld>
            <a:endParaRPr lang="en-US"/>
          </a:p>
        </p:txBody>
      </p:sp>
    </p:spTree>
    <p:extLst>
      <p:ext uri="{BB962C8B-B14F-4D97-AF65-F5344CB8AC3E}">
        <p14:creationId xmlns:p14="http://schemas.microsoft.com/office/powerpoint/2010/main" val="3501973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Wellness is often described in terms of these three interconnected domains of physical, psychological (mental), and social well-being. </a:t>
            </a:r>
          </a:p>
          <a:p>
            <a:r>
              <a:rPr lang="en-US" dirty="0" smtClean="0"/>
              <a:t>Wellness is viewed by some as a process and by others as an outcome achieved through health promotion and disease prevention processes. </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4</a:t>
            </a:fld>
            <a:endParaRPr lang="en-US"/>
          </a:p>
        </p:txBody>
      </p:sp>
    </p:spTree>
    <p:extLst>
      <p:ext uri="{BB962C8B-B14F-4D97-AF65-F5344CB8AC3E}">
        <p14:creationId xmlns:p14="http://schemas.microsoft.com/office/powerpoint/2010/main" val="1982019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Hypercalcemia: increased</a:t>
            </a:r>
            <a:r>
              <a:rPr lang="en-US" baseline="0" dirty="0" smtClean="0"/>
              <a:t> Ca due to hyperparathyroidism and </a:t>
            </a:r>
            <a:r>
              <a:rPr lang="en-US" baseline="0" dirty="0" err="1" smtClean="0"/>
              <a:t>paget’s</a:t>
            </a:r>
            <a:r>
              <a:rPr lang="en-US" baseline="0" dirty="0" smtClean="0"/>
              <a:t> disease; elevated calcium levels depress nervous system responses and muscle actions become sluggish and weak</a:t>
            </a:r>
          </a:p>
          <a:p>
            <a:r>
              <a:rPr lang="en-US" baseline="0" dirty="0" smtClean="0"/>
              <a:t>Hypokalemia: </a:t>
            </a:r>
            <a:r>
              <a:rPr lang="en-US" baseline="0" dirty="0" err="1" smtClean="0"/>
              <a:t>decresed</a:t>
            </a:r>
            <a:r>
              <a:rPr lang="en-US" baseline="0" dirty="0" smtClean="0"/>
              <a:t> serum potassium due to chronic use of diuretics, muscle weakness progresses over weeks</a:t>
            </a:r>
          </a:p>
          <a:p>
            <a:r>
              <a:rPr lang="en-US" baseline="0" dirty="0" err="1" smtClean="0"/>
              <a:t>Hypophophatemia</a:t>
            </a:r>
            <a:r>
              <a:rPr lang="en-US" baseline="0" dirty="0" smtClean="0"/>
              <a:t>: low serum phosphate levels: stored in the bone as </a:t>
            </a:r>
            <a:r>
              <a:rPr lang="en-US" baseline="0" dirty="0" err="1" smtClean="0"/>
              <a:t>hydroxyapatite</a:t>
            </a:r>
            <a:r>
              <a:rPr lang="en-US" baseline="0" dirty="0" smtClean="0"/>
              <a:t> and contributes to energy metabolism and cell membrane function and regulation</a:t>
            </a:r>
          </a:p>
          <a:p>
            <a:r>
              <a:rPr lang="en-US" baseline="0" dirty="0" err="1" smtClean="0"/>
              <a:t>Hyponatremia</a:t>
            </a:r>
            <a:r>
              <a:rPr lang="en-US" baseline="0" dirty="0" smtClean="0"/>
              <a:t>:; decreased serum sodium, diuretics, diarrhea, vomiting</a:t>
            </a:r>
          </a:p>
          <a:p>
            <a:r>
              <a:rPr lang="en-US" baseline="0" dirty="0" err="1" smtClean="0"/>
              <a:t>Hypernatremia</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ability of tissue to absorb and dissipate forces is dependent on many variables, including the time over which the stressor is applied; the direction, magnitude, and combination of stressors applied; the physiological condition of the tissue, organ, or system; the frequency of the application of a stressor and length of time between the applications; and even the psychological state of the person and the “environment” in which the stressor is applied. In the clinic, physical therapists can modify these variables within an exercise program to achieve a desired outcome. For example, the PST can be used to positively impact the cardiopulmonary, musculoskeletal, and vestibular systems in a frail older woman who has been sedentary for several years and now has increased fall risk and an inability to tolerate walking 1000 feet (community distance) at a reasonable pace. The physical therapist may choose initially to promote safety and reduce the risk of falling by having her use a walker for support and to decrease her unsteadiness, thus reducing the demand of the task to a level that matches the patient's current capabilities. Resistance exercise of an appropriate intensity, based on a 10 RM can then be prescribed to stress the tissue beyond what is typically experienced and at a level that will promote change in muscle tissue. Physical activity in the form of walking may be encouraged through the use of a pedometer to monitor required levels of physical activity to promote conditioning of the cardiopulmonary system. The standard of a percentage of V· O2 max can be used to determine the appropriate level of response, monitored through vital signs and/or pulse oximetry.</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40</a:t>
            </a:fld>
            <a:endParaRPr lang="en-US"/>
          </a:p>
        </p:txBody>
      </p:sp>
    </p:spTree>
    <p:extLst>
      <p:ext uri="{BB962C8B-B14F-4D97-AF65-F5344CB8AC3E}">
        <p14:creationId xmlns:p14="http://schemas.microsoft.com/office/powerpoint/2010/main" val="1621835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White paper exercise. </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46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no absolute contraindications for strengthening exercises. Although care must be taken to have the person use proper form and avoid holding his or her breath, there have been very few reported problems with strength training. </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49</a:t>
            </a:fld>
            <a:endParaRPr lang="en-US"/>
          </a:p>
        </p:txBody>
      </p:sp>
    </p:spTree>
    <p:extLst>
      <p:ext uri="{BB962C8B-B14F-4D97-AF65-F5344CB8AC3E}">
        <p14:creationId xmlns:p14="http://schemas.microsoft.com/office/powerpoint/2010/main" val="1810599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Walking: 60% is</a:t>
            </a:r>
            <a:r>
              <a:rPr lang="en-US" baseline="0" dirty="0" smtClean="0"/>
              <a:t> eccentric, 40% is concentric</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53</a:t>
            </a:fld>
            <a:endParaRPr lang="en-US"/>
          </a:p>
        </p:txBody>
      </p:sp>
    </p:spTree>
    <p:extLst>
      <p:ext uri="{BB962C8B-B14F-4D97-AF65-F5344CB8AC3E}">
        <p14:creationId xmlns:p14="http://schemas.microsoft.com/office/powerpoint/2010/main" val="3498114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Strength and aerobic training attenuate muscle wasting and improve resistance to the development of disability with aging.</a:t>
            </a:r>
            <a:r>
              <a:rPr lang="en-US" dirty="0" smtClean="0"/>
              <a:t> </a:t>
            </a:r>
            <a:r>
              <a:rPr lang="en-US" b="1" dirty="0" smtClean="0"/>
              <a:t>Source:</a:t>
            </a:r>
            <a:r>
              <a:rPr lang="en-US" dirty="0" smtClean="0"/>
              <a:t> </a:t>
            </a:r>
            <a:r>
              <a:rPr lang="en-US" i="1" dirty="0" smtClean="0"/>
              <a:t>The journals of gerontology. Series A, Biological sciences and medical sciences</a:t>
            </a:r>
            <a:r>
              <a:rPr lang="en-US" dirty="0" smtClean="0"/>
              <a:t> (</a:t>
            </a:r>
            <a:r>
              <a:rPr lang="en-US" i="1" dirty="0" smtClean="0"/>
              <a:t>J </a:t>
            </a:r>
            <a:r>
              <a:rPr lang="en-US" i="1" dirty="0" err="1" smtClean="0"/>
              <a:t>Gerontol</a:t>
            </a:r>
            <a:r>
              <a:rPr lang="en-US" i="1" dirty="0" smtClean="0"/>
              <a:t> A </a:t>
            </a:r>
            <a:r>
              <a:rPr lang="en-US" i="1" dirty="0" err="1" smtClean="0"/>
              <a:t>Biol</a:t>
            </a:r>
            <a:r>
              <a:rPr lang="en-US" i="1" dirty="0" smtClean="0"/>
              <a:t> </a:t>
            </a:r>
            <a:r>
              <a:rPr lang="en-US" i="1" dirty="0" err="1" smtClean="0"/>
              <a:t>Sci</a:t>
            </a:r>
            <a:r>
              <a:rPr lang="en-US" i="1" dirty="0" smtClean="0"/>
              <a:t> Med </a:t>
            </a:r>
            <a:r>
              <a:rPr lang="en-US" i="1" dirty="0" err="1" smtClean="0"/>
              <a:t>Sci</a:t>
            </a:r>
            <a:r>
              <a:rPr lang="en-US" dirty="0" smtClean="0"/>
              <a:t>) 1995 Nov; 50 Spec No: 113-9</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65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smtClean="0"/>
              <a:t>Chair sit and reach test</a:t>
            </a:r>
          </a:p>
          <a:p>
            <a:r>
              <a:rPr lang="en-US" b="1" dirty="0" smtClean="0"/>
              <a:t>Instructions for participant</a:t>
            </a:r>
          </a:p>
          <a:p>
            <a:r>
              <a:rPr lang="en-US" dirty="0" smtClean="0"/>
              <a:t>Sit close to the front of the seat with the crease between the top of the thigh and the buttocks on the edge of the seat. </a:t>
            </a:r>
          </a:p>
          <a:p>
            <a:r>
              <a:rPr lang="en-US" dirty="0" smtClean="0"/>
              <a:t>Have one leg extended straight with the heel on the floor and the foot flexed at 90 degrees to the leg. </a:t>
            </a:r>
          </a:p>
          <a:p>
            <a:r>
              <a:rPr lang="en-US" dirty="0" smtClean="0"/>
              <a:t>Have the other leg bent at right angles at the knee with the foot flat on the floor. </a:t>
            </a:r>
          </a:p>
          <a:p>
            <a:r>
              <a:rPr lang="en-US" dirty="0" smtClean="0"/>
              <a:t>Place one hand over the other with finger tips level. </a:t>
            </a:r>
          </a:p>
          <a:p>
            <a:r>
              <a:rPr lang="en-US" dirty="0" smtClean="0"/>
              <a:t>Slowly reach forward as far as you can towards the toes in the outstretched leg. </a:t>
            </a:r>
          </a:p>
          <a:p>
            <a:r>
              <a:rPr lang="en-US" dirty="0" smtClean="0"/>
              <a:t>Do not bounce forward. </a:t>
            </a:r>
          </a:p>
          <a:p>
            <a:r>
              <a:rPr lang="en-US" dirty="0" smtClean="0"/>
              <a:t>Hold the maximum reach for 2 seconds. </a:t>
            </a:r>
          </a:p>
          <a:p>
            <a:r>
              <a:rPr lang="en-US" dirty="0" smtClean="0"/>
              <a:t>Try with the other leg extended and see which one is able to allow the greater reach.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smtClean="0"/>
              <a:t>Back scratch </a:t>
            </a:r>
          </a:p>
          <a:p>
            <a:r>
              <a:rPr lang="en-US" b="1" smtClean="0"/>
              <a:t>Instructions </a:t>
            </a:r>
            <a:r>
              <a:rPr lang="en-US" b="1" dirty="0" smtClean="0"/>
              <a:t>for participant</a:t>
            </a:r>
          </a:p>
          <a:p>
            <a:r>
              <a:rPr lang="en-US" dirty="0" smtClean="0"/>
              <a:t>Place one hand over the same shoulder with the palm touching the back and reach down the back. </a:t>
            </a:r>
          </a:p>
          <a:p>
            <a:r>
              <a:rPr lang="en-US" dirty="0" smtClean="0"/>
              <a:t>Place the other hand up the back from the waist with the palm facing outwards. Reach up the back. </a:t>
            </a:r>
          </a:p>
          <a:p>
            <a:r>
              <a:rPr lang="en-US" dirty="0" smtClean="0"/>
              <a:t>Point the middle fingers of each of hand towards each other. </a:t>
            </a:r>
          </a:p>
          <a:p>
            <a:r>
              <a:rPr lang="en-US" dirty="0" smtClean="0"/>
              <a:t>Try and touch the fingers of each hand in the middle of the back. </a:t>
            </a:r>
          </a:p>
          <a:p>
            <a:r>
              <a:rPr lang="en-US" dirty="0" smtClean="0"/>
              <a:t>Do not bounce the arms towards each other. </a:t>
            </a:r>
          </a:p>
          <a:p>
            <a:r>
              <a:rPr lang="en-US" dirty="0" smtClean="0"/>
              <a:t>Do grasp the fingers and pull the hands together. </a:t>
            </a:r>
          </a:p>
          <a:p>
            <a:r>
              <a:rPr lang="en-US" dirty="0" smtClean="0"/>
              <a:t>Try two warm ups with the arms in opposite positions to determine the preferred side for reaching over the shoulder. </a:t>
            </a:r>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69</a:t>
            </a:fld>
            <a:endParaRPr lang="en-US"/>
          </a:p>
        </p:txBody>
      </p:sp>
    </p:spTree>
    <p:extLst>
      <p:ext uri="{BB962C8B-B14F-4D97-AF65-F5344CB8AC3E}">
        <p14:creationId xmlns:p14="http://schemas.microsoft.com/office/powerpoint/2010/main" val="3109945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example, while attempting to stretch the hamstrings by using trunk forward flexion, one may inadvertently be causing flexion forces to the lumbar spine. An alternate method may be to lie supine and use a rope on the foot to pull the lower extremity into a straight leg raise </a:t>
            </a:r>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72</a:t>
            </a:fld>
            <a:endParaRPr lang="en-US"/>
          </a:p>
        </p:txBody>
      </p:sp>
    </p:spTree>
    <p:extLst>
      <p:ext uri="{BB962C8B-B14F-4D97-AF65-F5344CB8AC3E}">
        <p14:creationId xmlns:p14="http://schemas.microsoft.com/office/powerpoint/2010/main" val="21363747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Plyometrics</a:t>
            </a:r>
            <a:r>
              <a:rPr lang="en-US" dirty="0" smtClean="0"/>
              <a:t>, also known as "jump training" or "</a:t>
            </a:r>
            <a:r>
              <a:rPr lang="en-US" dirty="0" err="1" smtClean="0"/>
              <a:t>plyos</a:t>
            </a:r>
            <a:r>
              <a:rPr lang="en-US" dirty="0" smtClean="0"/>
              <a:t>", are exercises based around having muscles exert maximum force in as short a time as possible, with the goal of increasing both speed and power.</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76</a:t>
            </a:fld>
            <a:endParaRPr lang="en-US"/>
          </a:p>
        </p:txBody>
      </p:sp>
    </p:spTree>
    <p:extLst>
      <p:ext uri="{BB962C8B-B14F-4D97-AF65-F5344CB8AC3E}">
        <p14:creationId xmlns:p14="http://schemas.microsoft.com/office/powerpoint/2010/main" val="2272393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77</a:t>
            </a:fld>
            <a:endParaRPr lang="en-US"/>
          </a:p>
        </p:txBody>
      </p:sp>
    </p:spTree>
    <p:extLst>
      <p:ext uri="{BB962C8B-B14F-4D97-AF65-F5344CB8AC3E}">
        <p14:creationId xmlns:p14="http://schemas.microsoft.com/office/powerpoint/2010/main" val="2391660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9</a:t>
            </a:fld>
            <a:endParaRPr lang="en-US"/>
          </a:p>
        </p:txBody>
      </p:sp>
    </p:spTree>
    <p:extLst>
      <p:ext uri="{BB962C8B-B14F-4D97-AF65-F5344CB8AC3E}">
        <p14:creationId xmlns:p14="http://schemas.microsoft.com/office/powerpoint/2010/main" val="908643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Sept 2010 article. </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80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Physiological and functional responses to low-moderate versus high-intensity progressive resistance training in frail elders.</a:t>
            </a:r>
            <a:r>
              <a:rPr lang="en-US" dirty="0" smtClean="0"/>
              <a:t> </a:t>
            </a:r>
            <a:r>
              <a:rPr lang="en-US" b="1" dirty="0" smtClean="0"/>
              <a:t>Source:</a:t>
            </a:r>
            <a:r>
              <a:rPr lang="en-US" dirty="0" smtClean="0"/>
              <a:t> </a:t>
            </a:r>
            <a:r>
              <a:rPr lang="en-US" i="1" dirty="0" smtClean="0"/>
              <a:t>The journals of gerontology. Series A, Biological sciences and medical sciences</a:t>
            </a:r>
            <a:r>
              <a:rPr lang="en-US" dirty="0" smtClean="0"/>
              <a:t> (</a:t>
            </a:r>
            <a:r>
              <a:rPr lang="en-US" i="1" dirty="0" smtClean="0"/>
              <a:t>J </a:t>
            </a:r>
            <a:r>
              <a:rPr lang="en-US" i="1" dirty="0" err="1" smtClean="0"/>
              <a:t>Gerontol</a:t>
            </a:r>
            <a:r>
              <a:rPr lang="en-US" i="1" dirty="0" smtClean="0"/>
              <a:t> A </a:t>
            </a:r>
            <a:r>
              <a:rPr lang="en-US" i="1" dirty="0" err="1" smtClean="0"/>
              <a:t>Biol</a:t>
            </a:r>
            <a:r>
              <a:rPr lang="en-US" i="1" dirty="0" smtClean="0"/>
              <a:t> </a:t>
            </a:r>
            <a:r>
              <a:rPr lang="en-US" i="1" dirty="0" err="1" smtClean="0"/>
              <a:t>Sci</a:t>
            </a:r>
            <a:r>
              <a:rPr lang="en-US" i="1" dirty="0" smtClean="0"/>
              <a:t> Med </a:t>
            </a:r>
            <a:r>
              <a:rPr lang="en-US" i="1" dirty="0" err="1" smtClean="0"/>
              <a:t>Sci</a:t>
            </a:r>
            <a:r>
              <a:rPr lang="en-US" dirty="0" smtClean="0"/>
              <a:t>) 2004 May; 59(5): 503-9</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83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Optimal load for increasing muscle power during explosive resistance training in older adults.</a:t>
            </a:r>
            <a:r>
              <a:rPr lang="en-US" dirty="0" smtClean="0"/>
              <a:t> </a:t>
            </a:r>
            <a:r>
              <a:rPr lang="en-US" b="1" dirty="0" smtClean="0"/>
              <a:t>Source:</a:t>
            </a:r>
            <a:r>
              <a:rPr lang="en-US" dirty="0" smtClean="0"/>
              <a:t> </a:t>
            </a:r>
            <a:r>
              <a:rPr lang="en-US" i="1" dirty="0" smtClean="0"/>
              <a:t>The journals of gerontology. Series A, Biological sciences and medical sciences</a:t>
            </a:r>
            <a:r>
              <a:rPr lang="en-US" dirty="0" smtClean="0"/>
              <a:t> (</a:t>
            </a:r>
            <a:r>
              <a:rPr lang="en-US" i="1" dirty="0" smtClean="0"/>
              <a:t>J </a:t>
            </a:r>
            <a:r>
              <a:rPr lang="en-US" i="1" dirty="0" err="1" smtClean="0"/>
              <a:t>Gerontol</a:t>
            </a:r>
            <a:r>
              <a:rPr lang="en-US" i="1" dirty="0" smtClean="0"/>
              <a:t> A </a:t>
            </a:r>
            <a:r>
              <a:rPr lang="en-US" i="1" dirty="0" err="1" smtClean="0"/>
              <a:t>Biol</a:t>
            </a:r>
            <a:r>
              <a:rPr lang="en-US" i="1" dirty="0" smtClean="0"/>
              <a:t> </a:t>
            </a:r>
            <a:r>
              <a:rPr lang="en-US" i="1" dirty="0" err="1" smtClean="0"/>
              <a:t>Sci</a:t>
            </a:r>
            <a:r>
              <a:rPr lang="en-US" i="1" dirty="0" smtClean="0"/>
              <a:t> Med </a:t>
            </a:r>
            <a:r>
              <a:rPr lang="en-US" i="1" dirty="0" err="1" smtClean="0"/>
              <a:t>Sci</a:t>
            </a:r>
            <a:r>
              <a:rPr lang="en-US" dirty="0" smtClean="0"/>
              <a:t>) 2008 May; 60(5): 638-47</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84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 in Muscle Strength Explains Accelerated Decline of Physical Function in Older Women With High Interleukin-6 Serum Levels</a:t>
            </a:r>
          </a:p>
          <a:p>
            <a:r>
              <a:rPr lang="en-US" dirty="0" smtClean="0"/>
              <a:t>Luigi </a:t>
            </a:r>
            <a:r>
              <a:rPr lang="en-US" dirty="0" err="1" smtClean="0"/>
              <a:t>Ferrucci</a:t>
            </a:r>
            <a:r>
              <a:rPr lang="en-US" dirty="0" smtClean="0"/>
              <a:t>, MD, PhD</a:t>
            </a:r>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85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07">
              <a:defRPr>
                <a:solidFill>
                  <a:schemeClr val="tx1"/>
                </a:solidFill>
                <a:latin typeface="Garamond" pitchFamily="18" charset="0"/>
              </a:defRPr>
            </a:lvl1pPr>
            <a:lvl2pPr marL="734035" indent="-282321" defTabSz="914407">
              <a:defRPr>
                <a:solidFill>
                  <a:schemeClr val="tx1"/>
                </a:solidFill>
                <a:latin typeface="Garamond" pitchFamily="18" charset="0"/>
              </a:defRPr>
            </a:lvl2pPr>
            <a:lvl3pPr marL="1129284" indent="-225857" defTabSz="914407">
              <a:defRPr>
                <a:solidFill>
                  <a:schemeClr val="tx1"/>
                </a:solidFill>
                <a:latin typeface="Garamond" pitchFamily="18" charset="0"/>
              </a:defRPr>
            </a:lvl3pPr>
            <a:lvl4pPr marL="1580998" indent="-225857" defTabSz="914407">
              <a:defRPr>
                <a:solidFill>
                  <a:schemeClr val="tx1"/>
                </a:solidFill>
                <a:latin typeface="Garamond" pitchFamily="18" charset="0"/>
              </a:defRPr>
            </a:lvl4pPr>
            <a:lvl5pPr marL="2032711" indent="-225857" defTabSz="914407">
              <a:defRPr>
                <a:solidFill>
                  <a:schemeClr val="tx1"/>
                </a:solidFill>
                <a:latin typeface="Garamond" pitchFamily="18" charset="0"/>
              </a:defRPr>
            </a:lvl5pPr>
            <a:lvl6pPr marL="2484425" indent="-225857" defTabSz="914407" eaLnBrk="0" fontAlgn="base" hangingPunct="0">
              <a:spcBef>
                <a:spcPct val="0"/>
              </a:spcBef>
              <a:spcAft>
                <a:spcPct val="0"/>
              </a:spcAft>
              <a:defRPr>
                <a:solidFill>
                  <a:schemeClr val="tx1"/>
                </a:solidFill>
                <a:latin typeface="Garamond" pitchFamily="18" charset="0"/>
              </a:defRPr>
            </a:lvl6pPr>
            <a:lvl7pPr marL="2936138" indent="-225857" defTabSz="914407" eaLnBrk="0" fontAlgn="base" hangingPunct="0">
              <a:spcBef>
                <a:spcPct val="0"/>
              </a:spcBef>
              <a:spcAft>
                <a:spcPct val="0"/>
              </a:spcAft>
              <a:defRPr>
                <a:solidFill>
                  <a:schemeClr val="tx1"/>
                </a:solidFill>
                <a:latin typeface="Garamond" pitchFamily="18" charset="0"/>
              </a:defRPr>
            </a:lvl7pPr>
            <a:lvl8pPr marL="3387852" indent="-225857" defTabSz="914407" eaLnBrk="0" fontAlgn="base" hangingPunct="0">
              <a:spcBef>
                <a:spcPct val="0"/>
              </a:spcBef>
              <a:spcAft>
                <a:spcPct val="0"/>
              </a:spcAft>
              <a:defRPr>
                <a:solidFill>
                  <a:schemeClr val="tx1"/>
                </a:solidFill>
                <a:latin typeface="Garamond" pitchFamily="18" charset="0"/>
              </a:defRPr>
            </a:lvl8pPr>
            <a:lvl9pPr marL="3839566" indent="-225857" defTabSz="914407" eaLnBrk="0" fontAlgn="base" hangingPunct="0">
              <a:spcBef>
                <a:spcPct val="0"/>
              </a:spcBef>
              <a:spcAft>
                <a:spcPct val="0"/>
              </a:spcAft>
              <a:defRPr>
                <a:solidFill>
                  <a:schemeClr val="tx1"/>
                </a:solidFill>
                <a:latin typeface="Garamond" pitchFamily="18" charset="0"/>
              </a:defRPr>
            </a:lvl9pPr>
          </a:lstStyle>
          <a:p>
            <a:fld id="{B5129DFD-1B47-4910-9056-22A5228244A9}" type="slidenum">
              <a:rPr lang="en-US" smtClean="0">
                <a:latin typeface="Times New Roman" pitchFamily="18" charset="0"/>
              </a:rPr>
              <a:pPr/>
              <a:t>11</a:t>
            </a:fld>
            <a:endParaRPr lang="en-US" smtClean="0">
              <a:latin typeface="Times New Roman" pitchFamily="18"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Self efficacy: belief that one can organize and execute courses of action needed to achieve a desired goal or undertaking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People considered socially well are usually involved with others, rather than isolated, and they report satisfactory levels of perceived social support.</a:t>
            </a:r>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12</a:t>
            </a:fld>
            <a:endParaRPr lang="en-US"/>
          </a:p>
        </p:txBody>
      </p:sp>
    </p:spTree>
    <p:extLst>
      <p:ext uri="{BB962C8B-B14F-4D97-AF65-F5344CB8AC3E}">
        <p14:creationId xmlns:p14="http://schemas.microsoft.com/office/powerpoint/2010/main" val="2624981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Resistance applied throughout the range is termed a '</a:t>
            </a:r>
            <a:r>
              <a:rPr lang="en-US" i="1" dirty="0" smtClean="0"/>
              <a:t>make test</a:t>
            </a:r>
            <a:r>
              <a:rPr lang="en-US" dirty="0" smtClean="0"/>
              <a:t>'.</a:t>
            </a:r>
          </a:p>
          <a:p>
            <a:r>
              <a:rPr lang="en-US" dirty="0" smtClean="0"/>
              <a:t>Break test, Manual resistance applied at an end of range (isometric contraction).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Lunsford, BR, Perry, J: The standing heel-rise test for ankle plantar flexion: criterion for normal. </a:t>
            </a:r>
            <a:r>
              <a:rPr lang="en-US" dirty="0" err="1" smtClean="0"/>
              <a:t>Phys</a:t>
            </a:r>
            <a:r>
              <a:rPr lang="en-US" dirty="0" smtClean="0"/>
              <a:t> </a:t>
            </a:r>
            <a:r>
              <a:rPr lang="en-US" dirty="0" err="1" smtClean="0"/>
              <a:t>Ther</a:t>
            </a:r>
            <a:r>
              <a:rPr lang="en-US" dirty="0" smtClean="0"/>
              <a:t>. 75, 1995, 694–698</a:t>
            </a:r>
          </a:p>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32</a:t>
            </a:fld>
            <a:endParaRPr lang="en-US"/>
          </a:p>
        </p:txBody>
      </p:sp>
    </p:spTree>
    <p:extLst>
      <p:ext uri="{BB962C8B-B14F-4D97-AF65-F5344CB8AC3E}">
        <p14:creationId xmlns:p14="http://schemas.microsoft.com/office/powerpoint/2010/main" val="3605821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Perry J, Weiss WB, </a:t>
            </a:r>
            <a:r>
              <a:rPr lang="en-US" sz="1200" b="0" i="0" u="none" strike="noStrike" kern="1200" baseline="0" dirty="0" err="1" smtClean="0">
                <a:solidFill>
                  <a:schemeClr val="tx1"/>
                </a:solidFill>
                <a:latin typeface="+mn-lt"/>
                <a:ea typeface="+mn-ea"/>
                <a:cs typeface="+mn-cs"/>
              </a:rPr>
              <a:t>Burnfield</a:t>
            </a:r>
            <a:r>
              <a:rPr lang="en-US" sz="1200" b="0" i="0" u="none" strike="noStrike" kern="1200" baseline="0" dirty="0" smtClean="0">
                <a:solidFill>
                  <a:schemeClr val="tx1"/>
                </a:solidFill>
                <a:latin typeface="+mn-lt"/>
                <a:ea typeface="+mn-ea"/>
                <a:cs typeface="+mn-cs"/>
              </a:rPr>
              <a:t> JM, </a:t>
            </a:r>
            <a:r>
              <a:rPr lang="en-US" sz="1200" b="0" i="0" u="none" strike="noStrike" kern="1200" baseline="0" dirty="0" err="1" smtClean="0">
                <a:solidFill>
                  <a:schemeClr val="tx1"/>
                </a:solidFill>
                <a:latin typeface="+mn-lt"/>
                <a:ea typeface="+mn-ea"/>
                <a:cs typeface="+mn-cs"/>
              </a:rPr>
              <a:t>Gronley</a:t>
            </a:r>
            <a:r>
              <a:rPr lang="en-US" sz="1200" b="0" i="0" u="none" strike="noStrike" kern="1200" baseline="0" dirty="0" smtClean="0">
                <a:solidFill>
                  <a:schemeClr val="tx1"/>
                </a:solidFill>
                <a:latin typeface="+mn-lt"/>
                <a:ea typeface="+mn-ea"/>
                <a:cs typeface="+mn-cs"/>
              </a:rPr>
              <a:t> JK. The supine hip extensor manual muscle test: a reliability and validity study. Arch </a:t>
            </a:r>
            <a:r>
              <a:rPr lang="en-US" sz="1200" b="0" i="0" u="none" strike="noStrike" kern="1200" baseline="0" dirty="0" err="1" smtClean="0">
                <a:solidFill>
                  <a:schemeClr val="tx1"/>
                </a:solidFill>
                <a:latin typeface="+mn-lt"/>
                <a:ea typeface="+mn-ea"/>
                <a:cs typeface="+mn-cs"/>
              </a:rPr>
              <a:t>Phys</a:t>
            </a:r>
            <a:r>
              <a:rPr lang="en-US" sz="1200" b="0" i="0" u="none" strike="noStrike" kern="1200" baseline="0" dirty="0" smtClean="0">
                <a:solidFill>
                  <a:schemeClr val="tx1"/>
                </a:solidFill>
                <a:latin typeface="+mn-lt"/>
                <a:ea typeface="+mn-ea"/>
                <a:cs typeface="+mn-cs"/>
              </a:rPr>
              <a:t> Med </a:t>
            </a:r>
            <a:r>
              <a:rPr lang="en-US" sz="1200" b="0" i="0" u="none" strike="noStrike" kern="1200" baseline="0" dirty="0" err="1" smtClean="0">
                <a:solidFill>
                  <a:schemeClr val="tx1"/>
                </a:solidFill>
                <a:latin typeface="+mn-lt"/>
                <a:ea typeface="+mn-ea"/>
                <a:cs typeface="+mn-cs"/>
              </a:rPr>
              <a:t>Rehabil</a:t>
            </a:r>
            <a:r>
              <a:rPr lang="en-US" sz="1200" b="0" i="0" u="none" strike="noStrike" kern="1200" baseline="0" dirty="0" smtClean="0">
                <a:solidFill>
                  <a:schemeClr val="tx1"/>
                </a:solidFill>
                <a:latin typeface="+mn-lt"/>
                <a:ea typeface="+mn-ea"/>
                <a:cs typeface="+mn-cs"/>
              </a:rPr>
              <a:t> 2004;85:1345-50.</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33</a:t>
            </a:fld>
            <a:endParaRPr lang="en-US"/>
          </a:p>
        </p:txBody>
      </p:sp>
    </p:spTree>
    <p:extLst>
      <p:ext uri="{BB962C8B-B14F-4D97-AF65-F5344CB8AC3E}">
        <p14:creationId xmlns:p14="http://schemas.microsoft.com/office/powerpoint/2010/main" val="2428679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 2. Supine hip extensor</a:t>
            </a:r>
          </a:p>
          <a:p>
            <a:r>
              <a:rPr lang="en-US" dirty="0" smtClean="0"/>
              <a:t>MMT. (A) Starting position for</a:t>
            </a:r>
          </a:p>
          <a:p>
            <a:r>
              <a:rPr lang="en-US" dirty="0" smtClean="0"/>
              <a:t>test. (B) Ending position for</a:t>
            </a:r>
          </a:p>
          <a:p>
            <a:r>
              <a:rPr lang="en-US" dirty="0" smtClean="0"/>
              <a:t>grade 5 (normal). Pelvis and</a:t>
            </a:r>
          </a:p>
          <a:p>
            <a:r>
              <a:rPr lang="en-US" dirty="0" smtClean="0"/>
              <a:t>back elevate as a locked unit</a:t>
            </a:r>
          </a:p>
          <a:p>
            <a:r>
              <a:rPr lang="en-US" dirty="0" smtClean="0"/>
              <a:t>while the leg is raised by the</a:t>
            </a:r>
          </a:p>
          <a:p>
            <a:r>
              <a:rPr lang="en-US" dirty="0" smtClean="0"/>
              <a:t>examiner. The hip maintains</a:t>
            </a:r>
          </a:p>
          <a:p>
            <a:r>
              <a:rPr lang="en-US" dirty="0" smtClean="0"/>
              <a:t>the fully extended, neutral position</a:t>
            </a:r>
          </a:p>
          <a:p>
            <a:r>
              <a:rPr lang="en-US" dirty="0" smtClean="0"/>
              <a:t>throughout the test. (C)</a:t>
            </a:r>
          </a:p>
          <a:p>
            <a:r>
              <a:rPr lang="en-US" dirty="0" smtClean="0"/>
              <a:t>Ending position for grade 4</a:t>
            </a:r>
          </a:p>
          <a:p>
            <a:r>
              <a:rPr lang="en-US" dirty="0" smtClean="0"/>
              <a:t>(good). Hip flexion occurs before</a:t>
            </a:r>
          </a:p>
          <a:p>
            <a:r>
              <a:rPr lang="en-US" dirty="0" smtClean="0"/>
              <a:t>pelvis elevates while the</a:t>
            </a:r>
          </a:p>
          <a:p>
            <a:r>
              <a:rPr lang="en-US" dirty="0" smtClean="0"/>
              <a:t>examiner raises the leg. (D)</a:t>
            </a:r>
          </a:p>
          <a:p>
            <a:r>
              <a:rPr lang="en-US" dirty="0" smtClean="0"/>
              <a:t>Ending position for grades 3</a:t>
            </a:r>
          </a:p>
          <a:p>
            <a:r>
              <a:rPr lang="en-US" dirty="0" smtClean="0"/>
              <a:t>(fair) and 2 (poor). Full elevation</a:t>
            </a:r>
          </a:p>
          <a:p>
            <a:r>
              <a:rPr lang="en-US" dirty="0" smtClean="0"/>
              <a:t>of the limb to the end of</a:t>
            </a:r>
          </a:p>
          <a:p>
            <a:r>
              <a:rPr lang="en-US" dirty="0" smtClean="0"/>
              <a:t>the straight-leg raising range</a:t>
            </a:r>
          </a:p>
          <a:p>
            <a:r>
              <a:rPr lang="en-US" dirty="0" smtClean="0"/>
              <a:t>with no elevation of the pelvis.</a:t>
            </a:r>
          </a:p>
          <a:p>
            <a:r>
              <a:rPr lang="en-US" dirty="0" smtClean="0"/>
              <a:t>Examiner feels “good” resistance</a:t>
            </a:r>
          </a:p>
          <a:p>
            <a:r>
              <a:rPr lang="en-US" dirty="0" smtClean="0"/>
              <a:t>for grade 3, little resistance</a:t>
            </a:r>
          </a:p>
          <a:p>
            <a:r>
              <a:rPr lang="en-US" dirty="0" smtClean="0"/>
              <a:t>for grade 2, and no</a:t>
            </a:r>
          </a:p>
          <a:p>
            <a:r>
              <a:rPr lang="en-US" dirty="0" smtClean="0"/>
              <a:t>active resistance for grade 0.</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34</a:t>
            </a:fld>
            <a:endParaRPr lang="en-US"/>
          </a:p>
        </p:txBody>
      </p:sp>
    </p:spTree>
    <p:extLst>
      <p:ext uri="{BB962C8B-B14F-4D97-AF65-F5344CB8AC3E}">
        <p14:creationId xmlns:p14="http://schemas.microsoft.com/office/powerpoint/2010/main" val="557308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35</a:t>
            </a:fld>
            <a:endParaRPr lang="en-US"/>
          </a:p>
        </p:txBody>
      </p:sp>
    </p:spTree>
    <p:extLst>
      <p:ext uri="{BB962C8B-B14F-4D97-AF65-F5344CB8AC3E}">
        <p14:creationId xmlns:p14="http://schemas.microsoft.com/office/powerpoint/2010/main" val="1865931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 66 </a:t>
            </a:r>
            <a:r>
              <a:rPr lang="en-US" dirty="0" err="1" smtClean="0"/>
              <a:t>guccione</a:t>
            </a:r>
            <a:r>
              <a:rPr lang="en-US" dirty="0" smtClean="0"/>
              <a:t>. </a:t>
            </a:r>
            <a:endParaRPr lang="en-US" dirty="0"/>
          </a:p>
        </p:txBody>
      </p:sp>
      <p:sp>
        <p:nvSpPr>
          <p:cNvPr id="4" name="Slide Number Placeholder 3"/>
          <p:cNvSpPr>
            <a:spLocks noGrp="1"/>
          </p:cNvSpPr>
          <p:nvPr>
            <p:ph type="sldNum" sz="quarter" idx="10"/>
          </p:nvPr>
        </p:nvSpPr>
        <p:spPr/>
        <p:txBody>
          <a:bodyPr/>
          <a:lstStyle/>
          <a:p>
            <a:fld id="{8EECCA1C-986E-493D-8F4E-499C903C202E}" type="slidenum">
              <a:rPr lang="en-US" smtClean="0"/>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fld id="{DD63B8AE-7A75-44FF-ABD5-38C1065847D8}" type="datetimeFigureOut">
              <a:rPr lang="en-US" smtClean="0"/>
              <a:pPr/>
              <a:t>6/14/2013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DDF2A2C6-7585-4303-8EFC-F97561EC714D}"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6/14/2013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D63B8AE-7A75-44FF-ABD5-38C1065847D8}" type="datetimeFigureOut">
              <a:rPr lang="en-US" smtClean="0"/>
              <a:pPr/>
              <a:t>6/14/2013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DF2A2C6-7585-4303-8EFC-F97561EC714D}"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DD63B8AE-7A75-44FF-ABD5-38C1065847D8}" type="datetimeFigureOut">
              <a:rPr lang="en-US" smtClean="0"/>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DDF2A2C6-7585-4303-8EFC-F97561EC714D}"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fld id="{DD63B8AE-7A75-44FF-ABD5-38C1065847D8}" type="datetimeFigureOut">
              <a:rPr lang="en-US" smtClean="0"/>
              <a:pPr/>
              <a:t>6/14/2013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fld id="{DDF2A2C6-7585-4303-8EFC-F97561EC714D}" type="slidenum">
              <a:rPr lang="en-US" smtClean="0"/>
              <a:pPr/>
              <a:t>‹#›</a:t>
            </a:fld>
            <a:endParaRPr lang="en-US"/>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DD63B8AE-7A75-44FF-ABD5-38C1065847D8}" type="datetimeFigureOut">
              <a:rPr lang="en-US" smtClean="0"/>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DDF2A2C6-7585-4303-8EFC-F97561EC714D}"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easyforyou.info/index.asp" TargetMode="Externa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dc.gov/physicalactivity/resources/index.html"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hyperlink" Target="http://www.cdc.gov/physicalactivity/everyone/guidelines/olderadults.html" TargetMode="Externa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smtClean="0"/>
              <a:t>Wellness, Health Promotion, and Exercise Training in Geriatrics</a:t>
            </a:r>
            <a:endParaRPr lang="en-US" dirty="0"/>
          </a:p>
        </p:txBody>
      </p:sp>
      <p:sp>
        <p:nvSpPr>
          <p:cNvPr id="3" name="Subtitle 2"/>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32256922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Psychological wellness</a:t>
            </a:r>
            <a:endParaRPr lang="en-US" dirty="0"/>
          </a:p>
        </p:txBody>
      </p:sp>
      <p:sp>
        <p:nvSpPr>
          <p:cNvPr id="3" name="Content Placeholder 2"/>
          <p:cNvSpPr>
            <a:spLocks noGrp="1"/>
          </p:cNvSpPr>
          <p:nvPr>
            <p:ph idx="1"/>
          </p:nvPr>
        </p:nvSpPr>
        <p:spPr/>
        <p:txBody>
          <a:bodyPr/>
          <a:lstStyle/>
          <a:p>
            <a:r>
              <a:rPr lang="en-US" dirty="0" smtClean="0"/>
              <a:t>Cognitive wellness </a:t>
            </a:r>
          </a:p>
          <a:p>
            <a:pPr lvl="1"/>
            <a:r>
              <a:rPr lang="en-US" dirty="0" smtClean="0"/>
              <a:t>Skills and self-efficacy (a person's confidence in his or her ability to achieve a goal)</a:t>
            </a:r>
          </a:p>
          <a:p>
            <a:pPr lvl="1"/>
            <a:r>
              <a:rPr lang="en-US" dirty="0" smtClean="0"/>
              <a:t>Interest in engaging intellectually in the world</a:t>
            </a:r>
          </a:p>
          <a:p>
            <a:r>
              <a:rPr lang="en-US" dirty="0" smtClean="0"/>
              <a:t>Spiritual health </a:t>
            </a:r>
          </a:p>
          <a:p>
            <a:pPr lvl="1"/>
            <a:r>
              <a:rPr lang="en-US" dirty="0" smtClean="0"/>
              <a:t>Values, morals, and ethics that guide an individual's search for a state of harmony and inner balance </a:t>
            </a:r>
          </a:p>
          <a:p>
            <a:pPr lvl="1"/>
            <a:endParaRPr lang="en-US" dirty="0"/>
          </a:p>
        </p:txBody>
      </p:sp>
    </p:spTree>
    <p:extLst>
      <p:ext uri="{BB962C8B-B14F-4D97-AF65-F5344CB8AC3E}">
        <p14:creationId xmlns:p14="http://schemas.microsoft.com/office/powerpoint/2010/main" val="3734940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dirty="0" smtClean="0"/>
              <a:t>Mental Health Issues that can affect Wellness</a:t>
            </a:r>
          </a:p>
        </p:txBody>
      </p:sp>
      <p:sp>
        <p:nvSpPr>
          <p:cNvPr id="46083" name="Rectangle 3"/>
          <p:cNvSpPr>
            <a:spLocks noGrp="1" noChangeArrowheads="1"/>
          </p:cNvSpPr>
          <p:nvPr>
            <p:ph idx="1"/>
          </p:nvPr>
        </p:nvSpPr>
        <p:spPr/>
        <p:txBody>
          <a:bodyPr/>
          <a:lstStyle/>
          <a:p>
            <a:pPr>
              <a:lnSpc>
                <a:spcPct val="90000"/>
              </a:lnSpc>
              <a:spcAft>
                <a:spcPts val="0"/>
              </a:spcAft>
            </a:pPr>
            <a:r>
              <a:rPr lang="en-US" dirty="0" smtClean="0"/>
              <a:t>Depression</a:t>
            </a:r>
          </a:p>
          <a:p>
            <a:pPr lvl="1">
              <a:lnSpc>
                <a:spcPct val="90000"/>
              </a:lnSpc>
              <a:spcAft>
                <a:spcPts val="0"/>
              </a:spcAft>
            </a:pPr>
            <a:r>
              <a:rPr lang="en-US" sz="2600" dirty="0" smtClean="0"/>
              <a:t>Risk factors: family </a:t>
            </a:r>
            <a:r>
              <a:rPr lang="en-US" sz="2600" dirty="0" err="1" smtClean="0"/>
              <a:t>hx</a:t>
            </a:r>
            <a:r>
              <a:rPr lang="en-US" sz="2600" dirty="0" smtClean="0"/>
              <a:t>, personal </a:t>
            </a:r>
            <a:r>
              <a:rPr lang="en-US" sz="2600" dirty="0" err="1" smtClean="0"/>
              <a:t>hx</a:t>
            </a:r>
            <a:r>
              <a:rPr lang="en-US" sz="2600" dirty="0" smtClean="0"/>
              <a:t>, </a:t>
            </a:r>
            <a:r>
              <a:rPr lang="en-US" sz="2600" dirty="0" err="1" smtClean="0"/>
              <a:t>hx</a:t>
            </a:r>
            <a:r>
              <a:rPr lang="en-US" sz="2600" dirty="0" smtClean="0"/>
              <a:t> emotional trauma, chronic illness or pain, widowers, divorcees </a:t>
            </a:r>
          </a:p>
          <a:p>
            <a:pPr>
              <a:lnSpc>
                <a:spcPct val="90000"/>
              </a:lnSpc>
              <a:spcAft>
                <a:spcPts val="0"/>
              </a:spcAft>
            </a:pPr>
            <a:r>
              <a:rPr lang="en-US" dirty="0" smtClean="0"/>
              <a:t>Perceived control</a:t>
            </a:r>
          </a:p>
          <a:p>
            <a:pPr lvl="1">
              <a:lnSpc>
                <a:spcPct val="90000"/>
              </a:lnSpc>
              <a:spcAft>
                <a:spcPts val="0"/>
              </a:spcAft>
            </a:pPr>
            <a:r>
              <a:rPr lang="en-US" sz="2600" dirty="0" smtClean="0"/>
              <a:t>greater satisfaction in life if the patient has this</a:t>
            </a:r>
          </a:p>
          <a:p>
            <a:pPr>
              <a:lnSpc>
                <a:spcPct val="90000"/>
              </a:lnSpc>
              <a:spcAft>
                <a:spcPts val="0"/>
              </a:spcAft>
            </a:pPr>
            <a:r>
              <a:rPr lang="en-US" dirty="0" smtClean="0"/>
              <a:t>Self-efficacy</a:t>
            </a:r>
          </a:p>
          <a:p>
            <a:pPr lvl="1">
              <a:lnSpc>
                <a:spcPct val="90000"/>
              </a:lnSpc>
              <a:spcAft>
                <a:spcPts val="0"/>
              </a:spcAft>
            </a:pPr>
            <a:r>
              <a:rPr lang="en-US" sz="2600" dirty="0" smtClean="0"/>
              <a:t>perceive self as functional </a:t>
            </a:r>
            <a:r>
              <a:rPr lang="en-US" sz="2600" dirty="0" smtClean="0">
                <a:sym typeface="Wingdings" pitchFamily="2" charset="2"/>
              </a:rPr>
              <a:t> </a:t>
            </a:r>
            <a:r>
              <a:rPr lang="en-US" sz="2600" dirty="0" smtClean="0"/>
              <a:t>greater happiness </a:t>
            </a:r>
          </a:p>
          <a:p>
            <a:pPr>
              <a:lnSpc>
                <a:spcPct val="90000"/>
              </a:lnSpc>
              <a:spcAft>
                <a:spcPts val="0"/>
              </a:spcAft>
            </a:pPr>
            <a:r>
              <a:rPr lang="en-US" dirty="0" smtClean="0"/>
              <a:t>Problem solving coping strategies</a:t>
            </a:r>
          </a:p>
          <a:p>
            <a:pPr lvl="1">
              <a:lnSpc>
                <a:spcPct val="90000"/>
              </a:lnSpc>
              <a:spcAft>
                <a:spcPts val="0"/>
              </a:spcAft>
            </a:pPr>
            <a:r>
              <a:rPr lang="en-US" sz="2600" dirty="0" smtClean="0"/>
              <a:t>information seeking or behavioral/cognitive actions are most effective </a:t>
            </a:r>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81525990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Social wellness</a:t>
            </a:r>
            <a:endParaRPr lang="en-US" dirty="0"/>
          </a:p>
        </p:txBody>
      </p:sp>
      <p:sp>
        <p:nvSpPr>
          <p:cNvPr id="3" name="Content Placeholder 2"/>
          <p:cNvSpPr>
            <a:spLocks noGrp="1"/>
          </p:cNvSpPr>
          <p:nvPr>
            <p:ph idx="1"/>
          </p:nvPr>
        </p:nvSpPr>
        <p:spPr/>
        <p:txBody>
          <a:bodyPr/>
          <a:lstStyle/>
          <a:p>
            <a:r>
              <a:rPr lang="en-US" dirty="0" smtClean="0"/>
              <a:t>Social wellness is the ability </a:t>
            </a:r>
          </a:p>
          <a:p>
            <a:pPr lvl="1"/>
            <a:r>
              <a:rPr lang="en-US" dirty="0" smtClean="0"/>
              <a:t>to develop and maintain healthy relationships with others</a:t>
            </a:r>
          </a:p>
          <a:p>
            <a:pPr lvl="1"/>
            <a:r>
              <a:rPr lang="en-US" dirty="0" smtClean="0"/>
              <a:t>to feel connected to a community or group</a:t>
            </a:r>
          </a:p>
          <a:p>
            <a:pPr lvl="1"/>
            <a:r>
              <a:rPr lang="en-US" dirty="0" smtClean="0"/>
              <a:t>to interact well with other people</a:t>
            </a:r>
          </a:p>
          <a:p>
            <a:pPr lvl="1"/>
            <a:r>
              <a:rPr lang="en-US" dirty="0" smtClean="0"/>
              <a:t>to have a support structure to call on during difficult times</a:t>
            </a:r>
          </a:p>
          <a:p>
            <a:r>
              <a:rPr lang="en-US" dirty="0" smtClean="0"/>
              <a:t>Social supports significantly influence the ability to cope with life's stressors</a:t>
            </a:r>
          </a:p>
        </p:txBody>
      </p:sp>
    </p:spTree>
    <p:extLst>
      <p:ext uri="{BB962C8B-B14F-4D97-AF65-F5344CB8AC3E}">
        <p14:creationId xmlns:p14="http://schemas.microsoft.com/office/powerpoint/2010/main" val="178092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Five major factors in the construct of social wellness</a:t>
            </a:r>
            <a:endParaRPr lang="en-US" dirty="0"/>
          </a:p>
        </p:txBody>
      </p:sp>
      <p:sp>
        <p:nvSpPr>
          <p:cNvPr id="3" name="Content Placeholder 2"/>
          <p:cNvSpPr>
            <a:spLocks noGrp="1"/>
          </p:cNvSpPr>
          <p:nvPr>
            <p:ph idx="1"/>
          </p:nvPr>
        </p:nvSpPr>
        <p:spPr/>
        <p:txBody>
          <a:bodyPr/>
          <a:lstStyle/>
          <a:p>
            <a:pPr>
              <a:spcAft>
                <a:spcPts val="0"/>
              </a:spcAft>
            </a:pPr>
            <a:r>
              <a:rPr lang="en-US" dirty="0" smtClean="0"/>
              <a:t>Social integration (“I feel close to other people in my community”)</a:t>
            </a:r>
          </a:p>
          <a:p>
            <a:pPr>
              <a:spcAft>
                <a:spcPts val="0"/>
              </a:spcAft>
            </a:pPr>
            <a:r>
              <a:rPr lang="en-US" dirty="0" smtClean="0"/>
              <a:t>Social contribution (“My daily activities are worthwhile to my community”)</a:t>
            </a:r>
          </a:p>
          <a:p>
            <a:pPr>
              <a:spcAft>
                <a:spcPts val="0"/>
              </a:spcAft>
            </a:pPr>
            <a:r>
              <a:rPr lang="en-US" dirty="0" smtClean="0"/>
              <a:t>Social coherence (“I can make sense of what's going on in the world”)</a:t>
            </a:r>
          </a:p>
          <a:p>
            <a:pPr>
              <a:spcAft>
                <a:spcPts val="0"/>
              </a:spcAft>
            </a:pPr>
            <a:r>
              <a:rPr lang="en-US" dirty="0" smtClean="0"/>
              <a:t>Social actualization (“Society is improving for people like me”)</a:t>
            </a:r>
          </a:p>
          <a:p>
            <a:pPr>
              <a:spcAft>
                <a:spcPts val="0"/>
              </a:spcAft>
            </a:pPr>
            <a:r>
              <a:rPr lang="en-US" dirty="0" smtClean="0"/>
              <a:t>Social acceptance (“People care about the social issues that are important to me”) </a:t>
            </a:r>
            <a:endParaRPr lang="en-US" dirty="0"/>
          </a:p>
        </p:txBody>
      </p:sp>
    </p:spTree>
    <p:extLst>
      <p:ext uri="{BB962C8B-B14F-4D97-AF65-F5344CB8AC3E}">
        <p14:creationId xmlns:p14="http://schemas.microsoft.com/office/powerpoint/2010/main" val="2650951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Health Behavior Change</a:t>
            </a:r>
            <a:endParaRPr lang="en-US" dirty="0" smtClean="0"/>
          </a:p>
        </p:txBody>
      </p:sp>
      <p:sp>
        <p:nvSpPr>
          <p:cNvPr id="28675" name="Rectangle 3"/>
          <p:cNvSpPr>
            <a:spLocks noGrp="1" noChangeArrowheads="1"/>
          </p:cNvSpPr>
          <p:nvPr>
            <p:ph idx="1"/>
          </p:nvPr>
        </p:nvSpPr>
        <p:spPr/>
        <p:txBody>
          <a:bodyPr/>
          <a:lstStyle/>
          <a:p>
            <a:r>
              <a:rPr lang="en-US" dirty="0" smtClean="0"/>
              <a:t>For interventions to be effective, behavior must be altered</a:t>
            </a:r>
          </a:p>
          <a:p>
            <a:r>
              <a:rPr lang="en-US" dirty="0" err="1" smtClean="0"/>
              <a:t>Transtheoretical</a:t>
            </a:r>
            <a:r>
              <a:rPr lang="en-US" dirty="0" smtClean="0"/>
              <a:t> Model: </a:t>
            </a:r>
            <a:r>
              <a:rPr lang="en-US" b="1" dirty="0" smtClean="0">
                <a:solidFill>
                  <a:srgbClr val="FF0000"/>
                </a:solidFill>
              </a:rPr>
              <a:t>a continuum of motivational readiness</a:t>
            </a:r>
            <a:r>
              <a:rPr lang="en-US" dirty="0" smtClean="0"/>
              <a:t> leading to </a:t>
            </a:r>
            <a:r>
              <a:rPr lang="en-US" b="1" dirty="0" smtClean="0">
                <a:solidFill>
                  <a:srgbClr val="FF0000"/>
                </a:solidFill>
              </a:rPr>
              <a:t>change of a problem behavior</a:t>
            </a:r>
          </a:p>
          <a:p>
            <a:pPr lvl="1"/>
            <a:r>
              <a:rPr lang="en-US" dirty="0" err="1" smtClean="0"/>
              <a:t>Precontemplation</a:t>
            </a:r>
            <a:endParaRPr lang="en-US" dirty="0" smtClean="0"/>
          </a:p>
          <a:p>
            <a:pPr lvl="1"/>
            <a:r>
              <a:rPr lang="en-US" dirty="0" smtClean="0"/>
              <a:t>Contemplation</a:t>
            </a:r>
          </a:p>
          <a:p>
            <a:pPr lvl="1"/>
            <a:r>
              <a:rPr lang="en-US" dirty="0" smtClean="0"/>
              <a:t>Preparation</a:t>
            </a:r>
          </a:p>
          <a:p>
            <a:pPr lvl="1"/>
            <a:r>
              <a:rPr lang="en-US" dirty="0" smtClean="0"/>
              <a:t>Action</a:t>
            </a:r>
          </a:p>
          <a:p>
            <a:pPr lvl="1"/>
            <a:r>
              <a:rPr lang="en-US" dirty="0" smtClean="0"/>
              <a:t>Maintenance</a:t>
            </a:r>
          </a:p>
          <a:p>
            <a:pPr lvl="1"/>
            <a:endParaRPr lang="en-US" dirty="0" smtClean="0"/>
          </a:p>
          <a:p>
            <a:pPr lvl="1"/>
            <a:endParaRPr lang="en-US" dirty="0" smtClean="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65650410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Transtheoretical Model</a:t>
            </a:r>
            <a:endParaRPr lang="en-US" dirty="0"/>
          </a:p>
        </p:txBody>
      </p:sp>
      <p:sp>
        <p:nvSpPr>
          <p:cNvPr id="3" name="Content Placeholder 2"/>
          <p:cNvSpPr>
            <a:spLocks noGrp="1"/>
          </p:cNvSpPr>
          <p:nvPr>
            <p:ph idx="1"/>
          </p:nvPr>
        </p:nvSpPr>
        <p:spPr/>
        <p:txBody>
          <a:bodyPr/>
          <a:lstStyle/>
          <a:p>
            <a:r>
              <a:rPr lang="en-US" dirty="0" smtClean="0"/>
              <a:t>Processes of Change involve a set of independent variables promoting the transitions between the stages of change</a:t>
            </a:r>
          </a:p>
          <a:p>
            <a:endParaRPr lang="en-US" dirty="0"/>
          </a:p>
        </p:txBody>
      </p:sp>
    </p:spTree>
    <p:extLst>
      <p:ext uri="{BB962C8B-B14F-4D97-AF65-F5344CB8AC3E}">
        <p14:creationId xmlns:p14="http://schemas.microsoft.com/office/powerpoint/2010/main" val="2629314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Precontemplation</a:t>
            </a:r>
            <a:endParaRPr lang="en-US" dirty="0"/>
          </a:p>
        </p:txBody>
      </p:sp>
      <p:sp>
        <p:nvSpPr>
          <p:cNvPr id="3" name="Content Placeholder 2"/>
          <p:cNvSpPr>
            <a:spLocks noGrp="1"/>
          </p:cNvSpPr>
          <p:nvPr>
            <p:ph idx="1"/>
          </p:nvPr>
        </p:nvSpPr>
        <p:spPr/>
        <p:txBody>
          <a:bodyPr>
            <a:normAutofit/>
          </a:bodyPr>
          <a:lstStyle/>
          <a:p>
            <a:r>
              <a:rPr lang="en-US" dirty="0" smtClean="0"/>
              <a:t>No intention to change behavior in the foreseeable future. </a:t>
            </a:r>
          </a:p>
          <a:p>
            <a:r>
              <a:rPr lang="en-US" dirty="0" smtClean="0"/>
              <a:t>Many individuals in this stage are unaware or under-aware of their problems. </a:t>
            </a:r>
            <a:br>
              <a:rPr lang="en-US" dirty="0" smtClean="0"/>
            </a:br>
            <a:endParaRPr lang="en-US" dirty="0"/>
          </a:p>
        </p:txBody>
      </p:sp>
    </p:spTree>
    <p:extLst>
      <p:ext uri="{BB962C8B-B14F-4D97-AF65-F5344CB8AC3E}">
        <p14:creationId xmlns:p14="http://schemas.microsoft.com/office/powerpoint/2010/main" val="4652442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Contemplation</a:t>
            </a:r>
            <a:endParaRPr lang="en-US" dirty="0"/>
          </a:p>
        </p:txBody>
      </p:sp>
      <p:sp>
        <p:nvSpPr>
          <p:cNvPr id="3" name="Content Placeholder 2"/>
          <p:cNvSpPr>
            <a:spLocks noGrp="1"/>
          </p:cNvSpPr>
          <p:nvPr>
            <p:ph idx="1"/>
          </p:nvPr>
        </p:nvSpPr>
        <p:spPr/>
        <p:txBody>
          <a:bodyPr>
            <a:normAutofit/>
          </a:bodyPr>
          <a:lstStyle/>
          <a:p>
            <a:r>
              <a:rPr lang="en-US" dirty="0"/>
              <a:t>P</a:t>
            </a:r>
            <a:r>
              <a:rPr lang="en-US" dirty="0" smtClean="0"/>
              <a:t>eople are aware that a problem exists </a:t>
            </a:r>
          </a:p>
          <a:p>
            <a:r>
              <a:rPr lang="en-US" dirty="0" smtClean="0"/>
              <a:t>People are seriously thinking about overcoming it but have not yet made a commitment to take action</a:t>
            </a:r>
          </a:p>
        </p:txBody>
      </p:sp>
    </p:spTree>
    <p:extLst>
      <p:ext uri="{BB962C8B-B14F-4D97-AF65-F5344CB8AC3E}">
        <p14:creationId xmlns:p14="http://schemas.microsoft.com/office/powerpoint/2010/main" val="24300277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Preparation</a:t>
            </a:r>
            <a:endParaRPr lang="en-US" dirty="0"/>
          </a:p>
        </p:txBody>
      </p:sp>
      <p:sp>
        <p:nvSpPr>
          <p:cNvPr id="3" name="Content Placeholder 2"/>
          <p:cNvSpPr>
            <a:spLocks noGrp="1"/>
          </p:cNvSpPr>
          <p:nvPr>
            <p:ph idx="1"/>
          </p:nvPr>
        </p:nvSpPr>
        <p:spPr/>
        <p:txBody>
          <a:bodyPr>
            <a:normAutofit/>
          </a:bodyPr>
          <a:lstStyle/>
          <a:p>
            <a:r>
              <a:rPr lang="en-US" dirty="0"/>
              <a:t>C</a:t>
            </a:r>
            <a:r>
              <a:rPr lang="en-US" dirty="0" smtClean="0"/>
              <a:t>ombines intention and behavioral criteria. </a:t>
            </a:r>
          </a:p>
          <a:p>
            <a:r>
              <a:rPr lang="en-US" dirty="0" smtClean="0"/>
              <a:t>Individuals are intending to take action in the next month </a:t>
            </a:r>
          </a:p>
          <a:p>
            <a:r>
              <a:rPr lang="en-US" dirty="0" smtClean="0"/>
              <a:t>Individuals have unsuccessfully taken action in the past year </a:t>
            </a:r>
            <a:endParaRPr lang="en-US" dirty="0"/>
          </a:p>
        </p:txBody>
      </p:sp>
    </p:spTree>
    <p:extLst>
      <p:ext uri="{BB962C8B-B14F-4D97-AF65-F5344CB8AC3E}">
        <p14:creationId xmlns:p14="http://schemas.microsoft.com/office/powerpoint/2010/main" val="31761809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t>
            </a:r>
            <a:endParaRPr lang="en-US" dirty="0"/>
          </a:p>
        </p:txBody>
      </p:sp>
      <p:sp>
        <p:nvSpPr>
          <p:cNvPr id="3" name="Content Placeholder 2"/>
          <p:cNvSpPr>
            <a:spLocks noGrp="1"/>
          </p:cNvSpPr>
          <p:nvPr>
            <p:ph idx="1"/>
          </p:nvPr>
        </p:nvSpPr>
        <p:spPr/>
        <p:txBody>
          <a:bodyPr>
            <a:normAutofit/>
          </a:bodyPr>
          <a:lstStyle/>
          <a:p>
            <a:r>
              <a:rPr lang="en-US" dirty="0" smtClean="0"/>
              <a:t>Individuals modify their behavior, experiences, or environment in order to overcome their problems. </a:t>
            </a:r>
          </a:p>
          <a:p>
            <a:r>
              <a:rPr lang="en-US" dirty="0" smtClean="0"/>
              <a:t>Action involves the most overt behavioral changes and requires considerable commitment of time and energy. </a:t>
            </a:r>
          </a:p>
          <a:p>
            <a:endParaRPr lang="en-US" dirty="0"/>
          </a:p>
        </p:txBody>
      </p:sp>
    </p:spTree>
    <p:extLst>
      <p:ext uri="{BB962C8B-B14F-4D97-AF65-F5344CB8AC3E}">
        <p14:creationId xmlns:p14="http://schemas.microsoft.com/office/powerpoint/2010/main" val="1271171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5" name="Content Placeholder 4"/>
          <p:cNvSpPr>
            <a:spLocks noGrp="1"/>
          </p:cNvSpPr>
          <p:nvPr>
            <p:ph idx="1"/>
          </p:nvPr>
        </p:nvSpPr>
        <p:spPr/>
        <p:txBody>
          <a:bodyPr/>
          <a:lstStyle/>
          <a:p>
            <a:r>
              <a:rPr lang="en-US" dirty="0" smtClean="0"/>
              <a:t>Analyze the factors contributing to physical, psychological, and social wellness in older adults</a:t>
            </a:r>
          </a:p>
          <a:p>
            <a:r>
              <a:rPr lang="en-US" dirty="0" smtClean="0"/>
              <a:t>Discuss the role of physical therapists in the promotion of wellness for geriatric practice</a:t>
            </a:r>
          </a:p>
          <a:p>
            <a:endParaRPr lang="en-US" dirty="0"/>
          </a:p>
        </p:txBody>
      </p:sp>
    </p:spTree>
    <p:extLst>
      <p:ext uri="{BB962C8B-B14F-4D97-AF65-F5344CB8AC3E}">
        <p14:creationId xmlns:p14="http://schemas.microsoft.com/office/powerpoint/2010/main" val="6815611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a:t>
            </a:r>
            <a:endParaRPr lang="en-US" dirty="0"/>
          </a:p>
        </p:txBody>
      </p:sp>
      <p:sp>
        <p:nvSpPr>
          <p:cNvPr id="3" name="Content Placeholder 2"/>
          <p:cNvSpPr>
            <a:spLocks noGrp="1"/>
          </p:cNvSpPr>
          <p:nvPr>
            <p:ph idx="1"/>
          </p:nvPr>
        </p:nvSpPr>
        <p:spPr/>
        <p:txBody>
          <a:bodyPr/>
          <a:lstStyle/>
          <a:p>
            <a:r>
              <a:rPr lang="en-US" dirty="0" smtClean="0"/>
              <a:t>People work to prevent relapse and consolidate the gains attained during action</a:t>
            </a:r>
          </a:p>
          <a:p>
            <a:r>
              <a:rPr lang="en-US" dirty="0" smtClean="0"/>
              <a:t>For addictive behaviors this stage extends from 6 months to an indeterminate period past the initial action</a:t>
            </a:r>
          </a:p>
          <a:p>
            <a:endParaRPr lang="en-US" dirty="0"/>
          </a:p>
        </p:txBody>
      </p:sp>
    </p:spTree>
    <p:extLst>
      <p:ext uri="{BB962C8B-B14F-4D97-AF65-F5344CB8AC3E}">
        <p14:creationId xmlns:p14="http://schemas.microsoft.com/office/powerpoint/2010/main" val="37821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152400"/>
            <a:ext cx="8229600" cy="1143000"/>
          </a:xfrm>
        </p:spPr>
        <p:txBody>
          <a:bodyPr rtlCol="0">
            <a:normAutofit fontScale="90000"/>
          </a:bodyPr>
          <a:lstStyle/>
          <a:p>
            <a:pPr eaLnBrk="1" fontAlgn="auto" hangingPunct="1">
              <a:spcAft>
                <a:spcPts val="0"/>
              </a:spcAft>
              <a:defRPr/>
            </a:pPr>
            <a:r>
              <a:rPr lang="en-US" dirty="0" smtClean="0"/>
              <a:t>5 steps for a Wellness/ Health Promotion Plan</a:t>
            </a:r>
          </a:p>
        </p:txBody>
      </p:sp>
      <p:sp>
        <p:nvSpPr>
          <p:cNvPr id="29699" name="Rectangle 3"/>
          <p:cNvSpPr>
            <a:spLocks noGrp="1" noChangeArrowheads="1"/>
          </p:cNvSpPr>
          <p:nvPr>
            <p:ph idx="1"/>
          </p:nvPr>
        </p:nvSpPr>
        <p:spPr>
          <a:xfrm>
            <a:off x="533400" y="1524000"/>
            <a:ext cx="8077200" cy="5105400"/>
          </a:xfrm>
        </p:spPr>
        <p:txBody>
          <a:bodyPr/>
          <a:lstStyle/>
          <a:p>
            <a:pPr marL="609600" indent="-609600" eaLnBrk="1" hangingPunct="1">
              <a:lnSpc>
                <a:spcPct val="90000"/>
              </a:lnSpc>
              <a:buClr>
                <a:schemeClr val="tx1"/>
              </a:buClr>
              <a:buFontTx/>
              <a:buAutoNum type="arabicPeriod"/>
            </a:pPr>
            <a:r>
              <a:rPr lang="en-US" dirty="0" smtClean="0">
                <a:solidFill>
                  <a:srgbClr val="FF0000"/>
                </a:solidFill>
              </a:rPr>
              <a:t>Identify the problem</a:t>
            </a:r>
            <a:r>
              <a:rPr lang="en-US" dirty="0" smtClean="0"/>
              <a:t>, explain why it is a problem, describe its implications, identify all behaviors that might influence</a:t>
            </a:r>
          </a:p>
          <a:p>
            <a:pPr marL="609600" indent="-609600" eaLnBrk="1" hangingPunct="1">
              <a:lnSpc>
                <a:spcPct val="90000"/>
              </a:lnSpc>
              <a:buClr>
                <a:schemeClr val="tx1"/>
              </a:buClr>
              <a:buFontTx/>
              <a:buAutoNum type="arabicPeriod"/>
            </a:pPr>
            <a:r>
              <a:rPr lang="en-US" dirty="0" smtClean="0"/>
              <a:t>Determine </a:t>
            </a:r>
            <a:r>
              <a:rPr lang="en-US" dirty="0" smtClean="0">
                <a:solidFill>
                  <a:srgbClr val="7030A0"/>
                </a:solidFill>
              </a:rPr>
              <a:t>readiness</a:t>
            </a:r>
            <a:r>
              <a:rPr lang="en-US" dirty="0" smtClean="0"/>
              <a:t> to participate: past </a:t>
            </a:r>
            <a:r>
              <a:rPr lang="en-US" dirty="0" err="1" smtClean="0"/>
              <a:t>hx</a:t>
            </a:r>
            <a:r>
              <a:rPr lang="en-US" dirty="0" smtClean="0"/>
              <a:t> of compliance, support systems</a:t>
            </a:r>
          </a:p>
          <a:p>
            <a:pPr marL="609600" indent="-609600" eaLnBrk="1" hangingPunct="1">
              <a:lnSpc>
                <a:spcPct val="90000"/>
              </a:lnSpc>
              <a:buClr>
                <a:schemeClr val="tx1"/>
              </a:buClr>
              <a:buFontTx/>
              <a:buAutoNum type="arabicPeriod"/>
            </a:pPr>
            <a:r>
              <a:rPr lang="en-US" dirty="0" smtClean="0"/>
              <a:t>Develop </a:t>
            </a:r>
            <a:r>
              <a:rPr lang="en-US" dirty="0" smtClean="0">
                <a:solidFill>
                  <a:srgbClr val="00B050"/>
                </a:solidFill>
              </a:rPr>
              <a:t>intervention</a:t>
            </a:r>
            <a:r>
              <a:rPr lang="en-US" dirty="0" smtClean="0"/>
              <a:t> plan with specific goals and realistic time frames</a:t>
            </a:r>
          </a:p>
          <a:p>
            <a:pPr marL="609600" indent="-609600" eaLnBrk="1" hangingPunct="1">
              <a:lnSpc>
                <a:spcPct val="90000"/>
              </a:lnSpc>
              <a:buClr>
                <a:schemeClr val="tx1"/>
              </a:buClr>
              <a:buFontTx/>
              <a:buAutoNum type="arabicPeriod"/>
            </a:pPr>
            <a:r>
              <a:rPr lang="en-US" dirty="0" smtClean="0">
                <a:solidFill>
                  <a:srgbClr val="00B050"/>
                </a:solidFill>
              </a:rPr>
              <a:t>Begin</a:t>
            </a:r>
            <a:r>
              <a:rPr lang="en-US" dirty="0" smtClean="0"/>
              <a:t> the intervention, give support </a:t>
            </a:r>
            <a:r>
              <a:rPr lang="en-US" dirty="0" err="1" smtClean="0"/>
              <a:t>prn</a:t>
            </a:r>
            <a:endParaRPr lang="en-US" dirty="0" smtClean="0"/>
          </a:p>
          <a:p>
            <a:pPr marL="609600" indent="-609600" eaLnBrk="1" hangingPunct="1">
              <a:lnSpc>
                <a:spcPct val="90000"/>
              </a:lnSpc>
              <a:buClr>
                <a:schemeClr val="tx1"/>
              </a:buClr>
              <a:buFontTx/>
              <a:buAutoNum type="arabicPeriod"/>
            </a:pPr>
            <a:r>
              <a:rPr lang="en-US" dirty="0" smtClean="0">
                <a:solidFill>
                  <a:srgbClr val="C00000"/>
                </a:solidFill>
              </a:rPr>
              <a:t>Evaluate </a:t>
            </a:r>
            <a:r>
              <a:rPr lang="en-US" dirty="0" smtClean="0"/>
              <a:t>the person’s success and eliminate risk behaviors</a:t>
            </a:r>
          </a:p>
        </p:txBody>
      </p:sp>
      <p:sp>
        <p:nvSpPr>
          <p:cNvPr id="6" name="Rectangle 5"/>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3998518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mtClean="0"/>
              <a:t>Strategies for Health Behavior Change</a:t>
            </a:r>
          </a:p>
        </p:txBody>
      </p:sp>
      <p:sp>
        <p:nvSpPr>
          <p:cNvPr id="30723" name="Rectangle 3"/>
          <p:cNvSpPr>
            <a:spLocks noGrp="1" noChangeArrowheads="1"/>
          </p:cNvSpPr>
          <p:nvPr>
            <p:ph idx="1"/>
          </p:nvPr>
        </p:nvSpPr>
        <p:spPr/>
        <p:txBody>
          <a:bodyPr/>
          <a:lstStyle/>
          <a:p>
            <a:pPr eaLnBrk="1" hangingPunct="1"/>
            <a:r>
              <a:rPr lang="en-US" dirty="0" smtClean="0"/>
              <a:t>Health literacy</a:t>
            </a:r>
          </a:p>
          <a:p>
            <a:pPr eaLnBrk="1" hangingPunct="1"/>
            <a:r>
              <a:rPr lang="en-US" dirty="0" smtClean="0"/>
              <a:t>Chronic disease self-management</a:t>
            </a:r>
          </a:p>
          <a:p>
            <a:pPr eaLnBrk="1" hangingPunct="1"/>
            <a:r>
              <a:rPr lang="en-US" dirty="0" smtClean="0"/>
              <a:t>Lifestyle redesign</a:t>
            </a:r>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380179618"/>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mtClean="0"/>
              <a:t>Chronic Disease Self-Management</a:t>
            </a:r>
          </a:p>
        </p:txBody>
      </p:sp>
      <p:sp>
        <p:nvSpPr>
          <p:cNvPr id="31747" name="Rectangle 3"/>
          <p:cNvSpPr>
            <a:spLocks noGrp="1" noChangeArrowheads="1"/>
          </p:cNvSpPr>
          <p:nvPr>
            <p:ph idx="1"/>
          </p:nvPr>
        </p:nvSpPr>
        <p:spPr/>
        <p:txBody>
          <a:bodyPr/>
          <a:lstStyle/>
          <a:p>
            <a:r>
              <a:rPr lang="en-US" dirty="0" smtClean="0"/>
              <a:t>Purpose</a:t>
            </a:r>
          </a:p>
          <a:p>
            <a:pPr lvl="1"/>
            <a:r>
              <a:rPr lang="en-US" dirty="0" smtClean="0"/>
              <a:t>to enable persons to prevent complications and control/manage their health conditions</a:t>
            </a:r>
          </a:p>
          <a:p>
            <a:r>
              <a:rPr lang="en-US" dirty="0" smtClean="0"/>
              <a:t>Individuals and families</a:t>
            </a:r>
          </a:p>
          <a:p>
            <a:pPr lvl="1"/>
            <a:r>
              <a:rPr lang="en-US" dirty="0" smtClean="0"/>
              <a:t>Participate actively in the health care process</a:t>
            </a:r>
          </a:p>
          <a:p>
            <a:pPr lvl="1"/>
            <a:r>
              <a:rPr lang="en-US" dirty="0" smtClean="0"/>
              <a:t>Self-monitoring of symptoms or physiological processes</a:t>
            </a:r>
          </a:p>
          <a:p>
            <a:pPr lvl="1"/>
            <a:r>
              <a:rPr lang="en-US" dirty="0" smtClean="0"/>
              <a:t>Make informed decisions</a:t>
            </a:r>
          </a:p>
          <a:p>
            <a:pPr lvl="1"/>
            <a:r>
              <a:rPr lang="en-US" dirty="0" smtClean="0"/>
              <a:t>Manage the impact of their health on daily life</a:t>
            </a:r>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90135149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mtClean="0"/>
              <a:t>Designing a Wellness Program</a:t>
            </a:r>
          </a:p>
        </p:txBody>
      </p:sp>
      <p:sp>
        <p:nvSpPr>
          <p:cNvPr id="53251" name="Rectangle 3"/>
          <p:cNvSpPr>
            <a:spLocks noGrp="1" noChangeArrowheads="1"/>
          </p:cNvSpPr>
          <p:nvPr>
            <p:ph idx="1"/>
          </p:nvPr>
        </p:nvSpPr>
        <p:spPr/>
        <p:txBody>
          <a:bodyPr/>
          <a:lstStyle/>
          <a:p>
            <a:r>
              <a:rPr lang="en-US" dirty="0" smtClean="0"/>
              <a:t>Population based</a:t>
            </a:r>
          </a:p>
          <a:p>
            <a:pPr lvl="1"/>
            <a:r>
              <a:rPr lang="en-US" dirty="0" smtClean="0"/>
              <a:t>Address the problems of the population, e.g. sedentary lifestyle, overweight</a:t>
            </a:r>
          </a:p>
          <a:p>
            <a:r>
              <a:rPr lang="en-US" dirty="0" smtClean="0"/>
              <a:t>Programs are implemented outside of traditional health care settings</a:t>
            </a:r>
          </a:p>
          <a:p>
            <a:r>
              <a:rPr lang="en-US" dirty="0" smtClean="0"/>
              <a:t>Mechanisms for funding are different</a:t>
            </a:r>
          </a:p>
          <a:p>
            <a:pPr lvl="1"/>
            <a:r>
              <a:rPr lang="en-US" dirty="0" smtClean="0"/>
              <a:t>Personal, government, industry support</a:t>
            </a:r>
          </a:p>
          <a:p>
            <a:r>
              <a:rPr lang="en-US" dirty="0" smtClean="0"/>
              <a:t>Emphasis is on </a:t>
            </a:r>
            <a:r>
              <a:rPr lang="en-US" b="1" dirty="0" smtClean="0">
                <a:solidFill>
                  <a:srgbClr val="FF0000"/>
                </a:solidFill>
              </a:rPr>
              <a:t>prevention</a:t>
            </a:r>
            <a:r>
              <a:rPr lang="en-US" dirty="0" smtClean="0"/>
              <a:t> not remediation</a:t>
            </a:r>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87730258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mtClean="0"/>
              <a:t>Barriers to a wellness program</a:t>
            </a:r>
          </a:p>
        </p:txBody>
      </p:sp>
      <p:sp>
        <p:nvSpPr>
          <p:cNvPr id="33795" name="Rectangle 3"/>
          <p:cNvSpPr>
            <a:spLocks noGrp="1" noChangeArrowheads="1"/>
          </p:cNvSpPr>
          <p:nvPr>
            <p:ph idx="1"/>
          </p:nvPr>
        </p:nvSpPr>
        <p:spPr/>
        <p:txBody>
          <a:bodyPr/>
          <a:lstStyle/>
          <a:p>
            <a:r>
              <a:rPr lang="en-US" dirty="0" smtClean="0"/>
              <a:t>Starting the activity/changing the behavior</a:t>
            </a:r>
          </a:p>
          <a:p>
            <a:r>
              <a:rPr lang="en-US" dirty="0" smtClean="0"/>
              <a:t>Social intervention</a:t>
            </a:r>
          </a:p>
          <a:p>
            <a:r>
              <a:rPr lang="en-US" dirty="0" smtClean="0"/>
              <a:t>Reward system </a:t>
            </a:r>
          </a:p>
          <a:p>
            <a:r>
              <a:rPr lang="en-US" dirty="0" smtClean="0"/>
              <a:t>Goal setting and monitoring</a:t>
            </a:r>
          </a:p>
          <a:p>
            <a:r>
              <a:rPr lang="en-US" dirty="0" smtClean="0"/>
              <a:t>Decrease financial barriers by promoting an activity that can be done anywhere without lots of equipment</a:t>
            </a:r>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74714307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Ethical Issues with Wellness Programs</a:t>
            </a:r>
          </a:p>
        </p:txBody>
      </p:sp>
      <p:sp>
        <p:nvSpPr>
          <p:cNvPr id="56323" name="Rectangle 3"/>
          <p:cNvSpPr>
            <a:spLocks noGrp="1" noChangeArrowheads="1"/>
          </p:cNvSpPr>
          <p:nvPr>
            <p:ph idx="1"/>
          </p:nvPr>
        </p:nvSpPr>
        <p:spPr/>
        <p:txBody>
          <a:bodyPr/>
          <a:lstStyle/>
          <a:p>
            <a:pPr>
              <a:spcAft>
                <a:spcPts val="0"/>
              </a:spcAft>
            </a:pPr>
            <a:r>
              <a:rPr lang="en-US" dirty="0" smtClean="0"/>
              <a:t>Many elderly are reluctant to spend their savings on themselves </a:t>
            </a:r>
          </a:p>
          <a:p>
            <a:pPr>
              <a:spcAft>
                <a:spcPts val="0"/>
              </a:spcAft>
            </a:pPr>
            <a:r>
              <a:rPr lang="en-US" dirty="0" smtClean="0"/>
              <a:t>Belief systems, locus of control and religious preferences support a person’s self esteem</a:t>
            </a:r>
          </a:p>
          <a:p>
            <a:pPr>
              <a:spcAft>
                <a:spcPts val="0"/>
              </a:spcAft>
            </a:pPr>
            <a:r>
              <a:rPr lang="en-US" dirty="0" smtClean="0"/>
              <a:t>Some risky behaviors are coping behaviors</a:t>
            </a:r>
          </a:p>
          <a:p>
            <a:pPr>
              <a:spcAft>
                <a:spcPts val="0"/>
              </a:spcAft>
            </a:pPr>
            <a:r>
              <a:rPr lang="en-US" dirty="0" smtClean="0"/>
              <a:t>Cultural norms may interfere with behavioral outcomes</a:t>
            </a:r>
          </a:p>
          <a:p>
            <a:pPr>
              <a:spcAft>
                <a:spcPts val="0"/>
              </a:spcAft>
            </a:pPr>
            <a:r>
              <a:rPr lang="en-US" dirty="0" smtClean="0"/>
              <a:t>Are values about health practices changing?</a:t>
            </a:r>
          </a:p>
          <a:p>
            <a:pPr lvl="1">
              <a:spcAft>
                <a:spcPts val="0"/>
              </a:spcAft>
            </a:pPr>
            <a:r>
              <a:rPr lang="en-US" dirty="0" smtClean="0"/>
              <a:t> cheaper to pay for health promotion than treating the illness.</a:t>
            </a:r>
          </a:p>
          <a:p>
            <a:pPr>
              <a:spcAft>
                <a:spcPts val="0"/>
              </a:spcAft>
            </a:pPr>
            <a:endParaRPr lang="en-US" dirty="0" smtClean="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9572341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tool for physical activities and wellness programs - EASY</a:t>
            </a:r>
            <a:endParaRPr lang="en-US" dirty="0"/>
          </a:p>
        </p:txBody>
      </p:sp>
      <p:sp>
        <p:nvSpPr>
          <p:cNvPr id="3" name="Content Placeholder 2"/>
          <p:cNvSpPr>
            <a:spLocks noGrp="1"/>
          </p:cNvSpPr>
          <p:nvPr>
            <p:ph idx="1"/>
          </p:nvPr>
        </p:nvSpPr>
        <p:spPr/>
        <p:txBody>
          <a:bodyPr/>
          <a:lstStyle/>
          <a:p>
            <a:r>
              <a:rPr lang="en-US" dirty="0" smtClean="0"/>
              <a:t>Six-question online screening tool </a:t>
            </a:r>
          </a:p>
          <a:p>
            <a:r>
              <a:rPr lang="en-US" dirty="0" smtClean="0"/>
              <a:t>Identifies potential health problems that require health care provider clearance before exercising</a:t>
            </a:r>
          </a:p>
          <a:p>
            <a:r>
              <a:rPr lang="en-US" dirty="0" smtClean="0"/>
              <a:t>Provides education about each problem and the value of exercise</a:t>
            </a:r>
          </a:p>
          <a:p>
            <a:r>
              <a:rPr lang="en-US" dirty="0" smtClean="0"/>
              <a:t>Helps older adults choose appropriate exercises that may not first require a physician's approval</a:t>
            </a:r>
            <a:endParaRPr lang="en-US" dirty="0"/>
          </a:p>
        </p:txBody>
      </p:sp>
    </p:spTree>
    <p:extLst>
      <p:ext uri="{BB962C8B-B14F-4D97-AF65-F5344CB8AC3E}">
        <p14:creationId xmlns:p14="http://schemas.microsoft.com/office/powerpoint/2010/main" val="28423887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2671"/>
          <a:stretch/>
        </p:blipFill>
        <p:spPr bwMode="auto">
          <a:xfrm>
            <a:off x="4752279" y="261667"/>
            <a:ext cx="3805125"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274637"/>
            <a:ext cx="4329585" cy="1143000"/>
          </a:xfrm>
        </p:spPr>
        <p:txBody>
          <a:bodyPr/>
          <a:lstStyle/>
          <a:p>
            <a:r>
              <a:rPr lang="en-US" dirty="0">
                <a:hlinkClick r:id="rId3"/>
              </a:rPr>
              <a:t>www.easyforyou.info/index.asp</a:t>
            </a:r>
            <a:r>
              <a:rPr lang="en-US" dirty="0"/>
              <a:t> </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585" y="1893498"/>
            <a:ext cx="42672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20359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for osteoporosis: PT can </a:t>
            </a:r>
            <a:r>
              <a:rPr lang="en-US" dirty="0"/>
              <a:t>ask </a:t>
            </a:r>
            <a:r>
              <a:rPr lang="en-US" dirty="0" smtClean="0"/>
              <a:t>for</a:t>
            </a:r>
            <a:endParaRPr lang="en-US" dirty="0"/>
          </a:p>
        </p:txBody>
      </p:sp>
      <p:sp>
        <p:nvSpPr>
          <p:cNvPr id="3" name="Content Placeholder 2"/>
          <p:cNvSpPr>
            <a:spLocks noGrp="1"/>
          </p:cNvSpPr>
          <p:nvPr>
            <p:ph idx="1"/>
          </p:nvPr>
        </p:nvSpPr>
        <p:spPr/>
        <p:txBody>
          <a:bodyPr/>
          <a:lstStyle/>
          <a:p>
            <a:r>
              <a:rPr lang="en-US" dirty="0" smtClean="0"/>
              <a:t>Central DEXA (hip or pelvis) or Peripheral DEXA (heel, finger) (T-score </a:t>
            </a:r>
            <a:r>
              <a:rPr lang="en-US" b="1" dirty="0" smtClean="0">
                <a:solidFill>
                  <a:srgbClr val="FF0000"/>
                </a:solidFill>
              </a:rPr>
              <a:t>below -2.5 </a:t>
            </a:r>
            <a:r>
              <a:rPr lang="en-US" dirty="0" smtClean="0"/>
              <a:t>indicates osteoporosis)</a:t>
            </a:r>
          </a:p>
          <a:p>
            <a:r>
              <a:rPr lang="en-US" dirty="0" smtClean="0"/>
              <a:t>Family history of osteoporosis (mother, sisters, grandmother)</a:t>
            </a:r>
          </a:p>
          <a:p>
            <a:r>
              <a:rPr lang="en-US" b="1" dirty="0" smtClean="0">
                <a:solidFill>
                  <a:srgbClr val="FF0000"/>
                </a:solidFill>
              </a:rPr>
              <a:t>Low </a:t>
            </a:r>
            <a:r>
              <a:rPr lang="en-US" dirty="0" smtClean="0"/>
              <a:t>body mass index</a:t>
            </a:r>
          </a:p>
          <a:p>
            <a:r>
              <a:rPr lang="en-US" dirty="0" smtClean="0"/>
              <a:t>History of vertebral or wrist fractures</a:t>
            </a:r>
          </a:p>
          <a:p>
            <a:r>
              <a:rPr lang="en-US" dirty="0" smtClean="0"/>
              <a:t>Observe presence of kyphosis</a:t>
            </a:r>
          </a:p>
          <a:p>
            <a:r>
              <a:rPr lang="en-US" dirty="0" smtClean="0"/>
              <a:t>Loss of height of </a:t>
            </a:r>
            <a:r>
              <a:rPr lang="en-US" b="1" dirty="0" smtClean="0">
                <a:solidFill>
                  <a:srgbClr val="FF0000"/>
                </a:solidFill>
              </a:rPr>
              <a:t>&gt;4 cm</a:t>
            </a:r>
            <a:endParaRPr lang="en-US" b="1" dirty="0">
              <a:solidFill>
                <a:srgbClr val="FF0000"/>
              </a:solidFill>
            </a:endParaRPr>
          </a:p>
        </p:txBody>
      </p:sp>
    </p:spTree>
    <p:extLst>
      <p:ext uri="{BB962C8B-B14F-4D97-AF65-F5344CB8AC3E}">
        <p14:creationId xmlns:p14="http://schemas.microsoft.com/office/powerpoint/2010/main" val="26798702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Content Placeholder 2"/>
          <p:cNvSpPr>
            <a:spLocks noGrp="1"/>
          </p:cNvSpPr>
          <p:nvPr>
            <p:ph idx="1"/>
          </p:nvPr>
        </p:nvSpPr>
        <p:spPr/>
        <p:txBody>
          <a:bodyPr/>
          <a:lstStyle/>
          <a:p>
            <a:r>
              <a:rPr lang="en-US" dirty="0" err="1"/>
              <a:t>Guccione</a:t>
            </a:r>
            <a:r>
              <a:rPr lang="en-US" dirty="0"/>
              <a:t>: </a:t>
            </a:r>
            <a:r>
              <a:rPr lang="en-US" dirty="0" err="1"/>
              <a:t>Ch</a:t>
            </a:r>
            <a:r>
              <a:rPr lang="en-US" dirty="0"/>
              <a:t> 24 </a:t>
            </a:r>
            <a:endParaRPr lang="en-US" dirty="0" smtClean="0"/>
          </a:p>
          <a:p>
            <a:r>
              <a:rPr lang="en-US" dirty="0" err="1" smtClean="0"/>
              <a:t>Guccione</a:t>
            </a:r>
            <a:r>
              <a:rPr lang="en-US" dirty="0"/>
              <a:t>: </a:t>
            </a:r>
            <a:r>
              <a:rPr lang="en-US" dirty="0" err="1"/>
              <a:t>Ch</a:t>
            </a:r>
            <a:r>
              <a:rPr lang="en-US" dirty="0"/>
              <a:t> 5</a:t>
            </a:r>
          </a:p>
        </p:txBody>
      </p:sp>
    </p:spTree>
    <p:extLst>
      <p:ext uri="{BB962C8B-B14F-4D97-AF65-F5344CB8AC3E}">
        <p14:creationId xmlns:p14="http://schemas.microsoft.com/office/powerpoint/2010/main" val="34054053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Measurements of Physical Activity (Box 24-7)</a:t>
            </a:r>
            <a:endParaRPr lang="en-US" dirty="0"/>
          </a:p>
        </p:txBody>
      </p:sp>
      <p:sp>
        <p:nvSpPr>
          <p:cNvPr id="3" name="Content Placeholder 2"/>
          <p:cNvSpPr>
            <a:spLocks noGrp="1"/>
          </p:cNvSpPr>
          <p:nvPr>
            <p:ph idx="1"/>
          </p:nvPr>
        </p:nvSpPr>
        <p:spPr/>
        <p:txBody>
          <a:bodyPr/>
          <a:lstStyle/>
          <a:p>
            <a:r>
              <a:rPr lang="en-US" sz="3200" dirty="0" smtClean="0"/>
              <a:t>Physical Activity Scale for the Elderly (PASE</a:t>
            </a:r>
            <a:r>
              <a:rPr lang="en-US" sz="2800" dirty="0" smtClean="0"/>
              <a:t>)</a:t>
            </a:r>
          </a:p>
          <a:p>
            <a:pPr lvl="1"/>
            <a:r>
              <a:rPr lang="en-US" sz="2600" dirty="0" smtClean="0"/>
              <a:t>Self-reported occupational, household, and leisure activities during a 1-wk period providing prompts with examples of specific activities</a:t>
            </a:r>
          </a:p>
          <a:p>
            <a:pPr lvl="1"/>
            <a:r>
              <a:rPr lang="en-US" sz="2600" dirty="0" smtClean="0"/>
              <a:t>Administer by phone, mail, or personal interview</a:t>
            </a:r>
          </a:p>
          <a:p>
            <a:pPr lvl="1"/>
            <a:r>
              <a:rPr lang="en-US" sz="2600" dirty="0" smtClean="0"/>
              <a:t>Focus on activities commonly performed by older adults by giving more weight to these activities instead of sports</a:t>
            </a:r>
          </a:p>
        </p:txBody>
      </p:sp>
    </p:spTree>
    <p:extLst>
      <p:ext uri="{BB962C8B-B14F-4D97-AF65-F5344CB8AC3E}">
        <p14:creationId xmlns:p14="http://schemas.microsoft.com/office/powerpoint/2010/main" val="7570106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Measurements of Physical Activity (Box 24-7)</a:t>
            </a:r>
            <a:endParaRPr lang="en-US" dirty="0"/>
          </a:p>
        </p:txBody>
      </p:sp>
      <p:sp>
        <p:nvSpPr>
          <p:cNvPr id="3" name="Content Placeholder 2"/>
          <p:cNvSpPr>
            <a:spLocks noGrp="1"/>
          </p:cNvSpPr>
          <p:nvPr>
            <p:ph idx="1"/>
          </p:nvPr>
        </p:nvSpPr>
        <p:spPr/>
        <p:txBody>
          <a:bodyPr/>
          <a:lstStyle/>
          <a:p>
            <a:r>
              <a:rPr lang="en-US" dirty="0" smtClean="0"/>
              <a:t>Pedometer</a:t>
            </a:r>
          </a:p>
          <a:p>
            <a:pPr lvl="1"/>
            <a:r>
              <a:rPr lang="en-US" dirty="0" smtClean="0"/>
              <a:t>Simple, inexpensive </a:t>
            </a:r>
          </a:p>
          <a:p>
            <a:pPr lvl="1"/>
            <a:r>
              <a:rPr lang="en-US" dirty="0" smtClean="0"/>
              <a:t>Generally, </a:t>
            </a:r>
            <a:r>
              <a:rPr lang="en-US" b="1" dirty="0" smtClean="0">
                <a:solidFill>
                  <a:srgbClr val="FF0000"/>
                </a:solidFill>
              </a:rPr>
              <a:t>10,000 steps per day </a:t>
            </a:r>
            <a:r>
              <a:rPr lang="en-US" dirty="0" smtClean="0"/>
              <a:t>is considered to afford a health benefit</a:t>
            </a:r>
          </a:p>
          <a:p>
            <a:r>
              <a:rPr lang="en-US" dirty="0" smtClean="0"/>
              <a:t>Accelerometer</a:t>
            </a:r>
          </a:p>
          <a:p>
            <a:pPr lvl="1"/>
            <a:r>
              <a:rPr lang="en-US" dirty="0" smtClean="0"/>
              <a:t>Computerized measures of step count and movement </a:t>
            </a:r>
          </a:p>
          <a:p>
            <a:pPr lvl="1"/>
            <a:r>
              <a:rPr lang="en-US" dirty="0" smtClean="0"/>
              <a:t>Applicable for research</a:t>
            </a:r>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208" r="45471"/>
          <a:stretch/>
        </p:blipFill>
        <p:spPr bwMode="auto">
          <a:xfrm>
            <a:off x="5257800" y="4852358"/>
            <a:ext cx="2518913"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098430" y="5872149"/>
            <a:ext cx="3810000" cy="646331"/>
          </a:xfrm>
          <a:prstGeom prst="rect">
            <a:avLst/>
          </a:prstGeom>
        </p:spPr>
        <p:txBody>
          <a:bodyPr wrap="square">
            <a:spAutoFit/>
          </a:bodyPr>
          <a:lstStyle/>
          <a:p>
            <a:r>
              <a:rPr lang="en-US" dirty="0"/>
              <a:t>http://orthocareinnovations.com/pages/stepwatch_tradefaq</a:t>
            </a:r>
          </a:p>
        </p:txBody>
      </p:sp>
    </p:spTree>
    <p:extLst>
      <p:ext uri="{BB962C8B-B14F-4D97-AF65-F5344CB8AC3E}">
        <p14:creationId xmlns:p14="http://schemas.microsoft.com/office/powerpoint/2010/main" val="922678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do you assess strength in the geriatric client?</a:t>
            </a:r>
            <a:endParaRPr lang="en-US" dirty="0"/>
          </a:p>
        </p:txBody>
      </p:sp>
      <p:sp>
        <p:nvSpPr>
          <p:cNvPr id="3" name="Content Placeholder 2"/>
          <p:cNvSpPr>
            <a:spLocks noGrp="1"/>
          </p:cNvSpPr>
          <p:nvPr>
            <p:ph idx="1"/>
          </p:nvPr>
        </p:nvSpPr>
        <p:spPr/>
        <p:txBody>
          <a:bodyPr/>
          <a:lstStyle/>
          <a:p>
            <a:r>
              <a:rPr lang="en-US" dirty="0" smtClean="0"/>
              <a:t>MMT</a:t>
            </a:r>
          </a:p>
          <a:p>
            <a:pPr lvl="1"/>
            <a:r>
              <a:rPr lang="en-US" dirty="0" smtClean="0"/>
              <a:t>‘Make test’</a:t>
            </a:r>
          </a:p>
          <a:p>
            <a:pPr lvl="1"/>
            <a:r>
              <a:rPr lang="en-US" dirty="0" smtClean="0"/>
              <a:t>‘Break test’</a:t>
            </a:r>
          </a:p>
          <a:p>
            <a:pPr lvl="1"/>
            <a:r>
              <a:rPr lang="en-US" dirty="0" smtClean="0"/>
              <a:t>Difficult to differentiate between 4/5 to 5/5 - Ceiling effect</a:t>
            </a:r>
          </a:p>
          <a:p>
            <a:pPr lvl="1"/>
            <a:r>
              <a:rPr lang="en-US" dirty="0" smtClean="0"/>
              <a:t>Measurement error with MMT as high as 50%</a:t>
            </a:r>
          </a:p>
          <a:p>
            <a:pPr lvl="1"/>
            <a:r>
              <a:rPr lang="en-US" dirty="0" smtClean="0"/>
              <a:t>5/5 strength does not accurately reflect strength for functional activities</a:t>
            </a:r>
          </a:p>
          <a:p>
            <a:r>
              <a:rPr lang="en-US" dirty="0" smtClean="0"/>
              <a:t>Other ways?</a:t>
            </a:r>
          </a:p>
          <a:p>
            <a:pPr lvl="1"/>
            <a:r>
              <a:rPr lang="en-US" dirty="0" smtClean="0"/>
              <a:t>e.g</a:t>
            </a:r>
            <a:r>
              <a:rPr lang="en-US" dirty="0"/>
              <a:t>. Holding a standing heel rise on one leg = 3/5</a:t>
            </a:r>
          </a:p>
          <a:p>
            <a:pPr lvl="1"/>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Supine hip extension MMT</a:t>
            </a:r>
            <a:endParaRPr lang="en-US" dirty="0"/>
          </a:p>
        </p:txBody>
      </p:sp>
      <p:sp>
        <p:nvSpPr>
          <p:cNvPr id="3" name="Content Placeholder 2"/>
          <p:cNvSpPr>
            <a:spLocks noGrp="1"/>
          </p:cNvSpPr>
          <p:nvPr>
            <p:ph idx="1"/>
          </p:nvPr>
        </p:nvSpPr>
        <p:spPr/>
        <p:txBody>
          <a:bodyPr/>
          <a:lstStyle/>
          <a:p>
            <a:r>
              <a:rPr lang="en-US" smtClean="0"/>
              <a:t>Easier to perform in the clinic because so many older adults have difficulty lying prone</a:t>
            </a:r>
          </a:p>
          <a:p>
            <a:r>
              <a:rPr lang="en-US" smtClean="0"/>
              <a:t>Distinct difference between the forces elicited at each muscle grade </a:t>
            </a:r>
          </a:p>
          <a:p>
            <a:pPr lvl="1"/>
            <a:r>
              <a:rPr lang="en-US" smtClean="0"/>
              <a:t>grade 5, 175.6 N; grade 4, 103.1 N; grade 3, 66.7 N; and grade 2, 19.1 N</a:t>
            </a:r>
          </a:p>
          <a:p>
            <a:r>
              <a:rPr lang="en-US" smtClean="0"/>
              <a:t>NOT validated against the gold standard of hand-held dynamometry in the prone position. </a:t>
            </a:r>
            <a:endParaRPr lang="en-US" dirty="0"/>
          </a:p>
        </p:txBody>
      </p:sp>
      <p:sp>
        <p:nvSpPr>
          <p:cNvPr id="6" name="Rectangle 5"/>
          <p:cNvSpPr/>
          <p:nvPr/>
        </p:nvSpPr>
        <p:spPr>
          <a:xfrm>
            <a:off x="1679682" y="6172200"/>
            <a:ext cx="5570820" cy="369332"/>
          </a:xfrm>
          <a:prstGeom prst="rect">
            <a:avLst/>
          </a:prstGeom>
        </p:spPr>
        <p:txBody>
          <a:bodyPr wrap="none">
            <a:spAutoFit/>
          </a:bodyPr>
          <a:lstStyle/>
          <a:p>
            <a:r>
              <a:rPr lang="en-US" dirty="0" smtClean="0"/>
              <a:t>Perry et al. </a:t>
            </a:r>
            <a:r>
              <a:rPr lang="en-US" dirty="0"/>
              <a:t>Arch </a:t>
            </a:r>
            <a:r>
              <a:rPr lang="en-US" dirty="0" err="1"/>
              <a:t>Phys</a:t>
            </a:r>
            <a:r>
              <a:rPr lang="en-US" dirty="0"/>
              <a:t> Med </a:t>
            </a:r>
            <a:r>
              <a:rPr lang="en-US" dirty="0" err="1"/>
              <a:t>Rehabil</a:t>
            </a:r>
            <a:r>
              <a:rPr lang="en-US" dirty="0"/>
              <a:t> </a:t>
            </a:r>
            <a:r>
              <a:rPr lang="en-US" dirty="0" smtClean="0"/>
              <a:t>2004;85:1345-50</a:t>
            </a:r>
            <a:endParaRPr lang="en-US" dirty="0"/>
          </a:p>
        </p:txBody>
      </p:sp>
    </p:spTree>
    <p:extLst>
      <p:ext uri="{BB962C8B-B14F-4D97-AF65-F5344CB8AC3E}">
        <p14:creationId xmlns:p14="http://schemas.microsoft.com/office/powerpoint/2010/main" val="34594880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download.journals.elsevierhealth.com/images/journalimages/0003-9993/PIIS0003999303011882.gr2.lrg.gif"/>
          <p:cNvPicPr/>
          <p:nvPr/>
        </p:nvPicPr>
        <p:blipFill>
          <a:blip r:embed="rId3">
            <a:extLst>
              <a:ext uri="{28A0092B-C50C-407E-A947-70E740481C1C}">
                <a14:useLocalDpi xmlns:a14="http://schemas.microsoft.com/office/drawing/2010/main" val="0"/>
              </a:ext>
            </a:extLst>
          </a:blip>
          <a:srcRect/>
          <a:stretch>
            <a:fillRect/>
          </a:stretch>
        </p:blipFill>
        <p:spPr bwMode="auto">
          <a:xfrm>
            <a:off x="1600200" y="478047"/>
            <a:ext cx="5646420" cy="3390900"/>
          </a:xfrm>
          <a:prstGeom prst="rect">
            <a:avLst/>
          </a:prstGeom>
          <a:noFill/>
          <a:ln>
            <a:noFill/>
          </a:ln>
        </p:spPr>
      </p:pic>
      <p:sp>
        <p:nvSpPr>
          <p:cNvPr id="2" name="Rectangle 1"/>
          <p:cNvSpPr/>
          <p:nvPr/>
        </p:nvSpPr>
        <p:spPr>
          <a:xfrm>
            <a:off x="762000" y="3984101"/>
            <a:ext cx="7696200" cy="2585323"/>
          </a:xfrm>
          <a:prstGeom prst="rect">
            <a:avLst/>
          </a:prstGeom>
        </p:spPr>
        <p:txBody>
          <a:bodyPr wrap="square">
            <a:spAutoFit/>
          </a:bodyPr>
          <a:lstStyle/>
          <a:p>
            <a:r>
              <a:rPr lang="en-US" dirty="0" smtClean="0"/>
              <a:t>A. </a:t>
            </a:r>
            <a:r>
              <a:rPr lang="en-US" dirty="0"/>
              <a:t>Starting position </a:t>
            </a:r>
            <a:r>
              <a:rPr lang="en-US" dirty="0" smtClean="0"/>
              <a:t>for test</a:t>
            </a:r>
            <a:r>
              <a:rPr lang="en-US" dirty="0"/>
              <a:t>. </a:t>
            </a:r>
            <a:r>
              <a:rPr lang="en-US" dirty="0" smtClean="0"/>
              <a:t> B. </a:t>
            </a:r>
            <a:r>
              <a:rPr lang="en-US" dirty="0"/>
              <a:t>Ending position </a:t>
            </a:r>
            <a:r>
              <a:rPr lang="en-US" dirty="0" smtClean="0"/>
              <a:t>for grade </a:t>
            </a:r>
            <a:r>
              <a:rPr lang="en-US" dirty="0"/>
              <a:t>5 (normal). Pelvis </a:t>
            </a:r>
            <a:r>
              <a:rPr lang="en-US" dirty="0" smtClean="0"/>
              <a:t>and back </a:t>
            </a:r>
            <a:r>
              <a:rPr lang="en-US" dirty="0"/>
              <a:t>elevate as a locked </a:t>
            </a:r>
            <a:r>
              <a:rPr lang="en-US" dirty="0" smtClean="0"/>
              <a:t>unit while </a:t>
            </a:r>
            <a:r>
              <a:rPr lang="en-US" dirty="0"/>
              <a:t>the leg is raised by the</a:t>
            </a:r>
          </a:p>
          <a:p>
            <a:r>
              <a:rPr lang="en-US" dirty="0"/>
              <a:t>examiner. The hip </a:t>
            </a:r>
            <a:r>
              <a:rPr lang="en-US" dirty="0" smtClean="0"/>
              <a:t>maintains the </a:t>
            </a:r>
            <a:r>
              <a:rPr lang="en-US" dirty="0"/>
              <a:t>fully extended, neutral </a:t>
            </a:r>
            <a:r>
              <a:rPr lang="en-US" dirty="0" smtClean="0"/>
              <a:t>position </a:t>
            </a:r>
            <a:endParaRPr lang="en-US" dirty="0"/>
          </a:p>
          <a:p>
            <a:r>
              <a:rPr lang="en-US" dirty="0"/>
              <a:t>throughout the test. </a:t>
            </a:r>
            <a:r>
              <a:rPr lang="en-US" dirty="0" smtClean="0"/>
              <a:t>C. Ending </a:t>
            </a:r>
            <a:r>
              <a:rPr lang="en-US" dirty="0"/>
              <a:t>position for grade </a:t>
            </a:r>
            <a:r>
              <a:rPr lang="en-US" dirty="0" smtClean="0"/>
              <a:t>4 (</a:t>
            </a:r>
            <a:r>
              <a:rPr lang="en-US" dirty="0"/>
              <a:t>good). Hip flexion occurs </a:t>
            </a:r>
            <a:r>
              <a:rPr lang="en-US" dirty="0" smtClean="0"/>
              <a:t>before pelvis </a:t>
            </a:r>
            <a:r>
              <a:rPr lang="en-US" dirty="0"/>
              <a:t>elevates while </a:t>
            </a:r>
            <a:r>
              <a:rPr lang="en-US" dirty="0" smtClean="0"/>
              <a:t>the examiner </a:t>
            </a:r>
            <a:r>
              <a:rPr lang="en-US" dirty="0"/>
              <a:t>raises the leg. </a:t>
            </a:r>
            <a:r>
              <a:rPr lang="en-US" dirty="0" smtClean="0"/>
              <a:t>D. Ending </a:t>
            </a:r>
            <a:r>
              <a:rPr lang="en-US" dirty="0"/>
              <a:t>position for grades </a:t>
            </a:r>
            <a:r>
              <a:rPr lang="en-US" dirty="0" smtClean="0"/>
              <a:t>3 (</a:t>
            </a:r>
            <a:r>
              <a:rPr lang="en-US" dirty="0"/>
              <a:t>fair) and 2 (poor). Full </a:t>
            </a:r>
            <a:r>
              <a:rPr lang="en-US" dirty="0" smtClean="0"/>
              <a:t>elevation of </a:t>
            </a:r>
            <a:r>
              <a:rPr lang="en-US" dirty="0"/>
              <a:t>the limb to the end </a:t>
            </a:r>
            <a:r>
              <a:rPr lang="en-US" dirty="0" smtClean="0"/>
              <a:t>of the </a:t>
            </a:r>
            <a:r>
              <a:rPr lang="en-US" dirty="0"/>
              <a:t>straight-leg raising </a:t>
            </a:r>
            <a:r>
              <a:rPr lang="en-US" dirty="0" smtClean="0"/>
              <a:t>range with </a:t>
            </a:r>
            <a:r>
              <a:rPr lang="en-US" dirty="0"/>
              <a:t>no elevation of the pelvis.</a:t>
            </a:r>
          </a:p>
          <a:p>
            <a:r>
              <a:rPr lang="en-US" dirty="0"/>
              <a:t>Examiner feels “good” </a:t>
            </a:r>
            <a:r>
              <a:rPr lang="en-US" dirty="0" smtClean="0"/>
              <a:t>resistance for </a:t>
            </a:r>
            <a:r>
              <a:rPr lang="en-US" dirty="0"/>
              <a:t>grade 3, little resistance</a:t>
            </a:r>
          </a:p>
          <a:p>
            <a:r>
              <a:rPr lang="en-US" dirty="0"/>
              <a:t>for grade 2, and </a:t>
            </a:r>
            <a:r>
              <a:rPr lang="en-US" dirty="0" smtClean="0"/>
              <a:t>no active </a:t>
            </a:r>
            <a:r>
              <a:rPr lang="en-US" dirty="0"/>
              <a:t>resistance for grade 0.</a:t>
            </a:r>
          </a:p>
        </p:txBody>
      </p:sp>
    </p:spTree>
    <p:extLst>
      <p:ext uri="{BB962C8B-B14F-4D97-AF65-F5344CB8AC3E}">
        <p14:creationId xmlns:p14="http://schemas.microsoft.com/office/powerpoint/2010/main" val="40240031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Measure RM for functional movements</a:t>
            </a:r>
            <a:endParaRPr lang="en-US" dirty="0"/>
          </a:p>
        </p:txBody>
      </p:sp>
      <p:sp>
        <p:nvSpPr>
          <p:cNvPr id="3" name="Content Placeholder 2"/>
          <p:cNvSpPr>
            <a:spLocks noGrp="1"/>
          </p:cNvSpPr>
          <p:nvPr>
            <p:ph idx="1"/>
          </p:nvPr>
        </p:nvSpPr>
        <p:spPr/>
        <p:txBody>
          <a:bodyPr/>
          <a:lstStyle/>
          <a:p>
            <a:r>
              <a:rPr lang="en-US" sz="3200" dirty="0" smtClean="0"/>
              <a:t>Example:</a:t>
            </a:r>
          </a:p>
          <a:p>
            <a:pPr lvl="1"/>
            <a:r>
              <a:rPr lang="en-US" sz="2600" dirty="0" smtClean="0"/>
              <a:t>If the chair is 21 in. high and the person can stand 10 times without using his or her arms </a:t>
            </a:r>
            <a:r>
              <a:rPr lang="en-US" sz="2600" dirty="0" smtClean="0">
                <a:sym typeface="Wingdings" pitchFamily="2" charset="2"/>
              </a:rPr>
              <a:t> </a:t>
            </a:r>
            <a:r>
              <a:rPr lang="en-US" sz="2600" dirty="0" smtClean="0"/>
              <a:t>that is the 10 RM </a:t>
            </a:r>
          </a:p>
          <a:p>
            <a:pPr lvl="1"/>
            <a:r>
              <a:rPr lang="en-US" sz="2600" dirty="0" smtClean="0"/>
              <a:t>If the person does more or less than 10 repetitions, the surface can be raised or lowered</a:t>
            </a:r>
          </a:p>
          <a:p>
            <a:r>
              <a:rPr lang="en-US" sz="3200" dirty="0" smtClean="0"/>
              <a:t>Apply this principle to other movements</a:t>
            </a:r>
          </a:p>
          <a:p>
            <a:pPr lvl="1"/>
            <a:r>
              <a:rPr lang="en-US" sz="2600" dirty="0" smtClean="0"/>
              <a:t>e.g. Bridges, lunges, wall squats, and step ups and step downs</a:t>
            </a:r>
            <a:endParaRPr lang="en-US" sz="2600" dirty="0"/>
          </a:p>
        </p:txBody>
      </p:sp>
    </p:spTree>
    <p:extLst>
      <p:ext uri="{BB962C8B-B14F-4D97-AF65-F5344CB8AC3E}">
        <p14:creationId xmlns:p14="http://schemas.microsoft.com/office/powerpoint/2010/main" val="9381130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44662"/>
            <a:ext cx="8229600" cy="3715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3997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Strength</a:t>
            </a:r>
            <a:endParaRPr lang="en-US" dirty="0"/>
          </a:p>
        </p:txBody>
      </p:sp>
      <p:sp>
        <p:nvSpPr>
          <p:cNvPr id="3" name="Content Placeholder 2"/>
          <p:cNvSpPr>
            <a:spLocks noGrp="1"/>
          </p:cNvSpPr>
          <p:nvPr>
            <p:ph idx="1"/>
          </p:nvPr>
        </p:nvSpPr>
        <p:spPr/>
        <p:txBody>
          <a:bodyPr/>
          <a:lstStyle/>
          <a:p>
            <a:r>
              <a:rPr lang="en-US" dirty="0" smtClean="0"/>
              <a:t>Leg Strength has been found to be the </a:t>
            </a:r>
            <a:r>
              <a:rPr lang="en-US" b="1" dirty="0" smtClean="0">
                <a:solidFill>
                  <a:srgbClr val="FF0000"/>
                </a:solidFill>
              </a:rPr>
              <a:t>SINGLE</a:t>
            </a:r>
            <a:r>
              <a:rPr lang="en-US" dirty="0" smtClean="0"/>
              <a:t> most important predictor of institutionalization and more important than physiological markers or disease. </a:t>
            </a:r>
          </a:p>
          <a:p>
            <a:r>
              <a:rPr lang="en-US" dirty="0" smtClean="0"/>
              <a:t>An individual needs a certain level of strength (about </a:t>
            </a:r>
            <a:r>
              <a:rPr lang="en-US" b="1" dirty="0" smtClean="0">
                <a:solidFill>
                  <a:srgbClr val="FF0000"/>
                </a:solidFill>
              </a:rPr>
              <a:t>45% </a:t>
            </a:r>
            <a:r>
              <a:rPr lang="en-US" dirty="0" smtClean="0"/>
              <a:t>of his or her body weight) to rise from a chair</a:t>
            </a:r>
          </a:p>
          <a:p>
            <a:r>
              <a:rPr lang="en-US" dirty="0"/>
              <a:t>Older adults gain strength the same way that younger people gain strength</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Conditions associated with muscle weakness</a:t>
            </a:r>
            <a:endParaRPr lang="en-US" dirty="0"/>
          </a:p>
        </p:txBody>
      </p:sp>
      <p:sp>
        <p:nvSpPr>
          <p:cNvPr id="3" name="Content Placeholder 2"/>
          <p:cNvSpPr>
            <a:spLocks noGrp="1"/>
          </p:cNvSpPr>
          <p:nvPr>
            <p:ph idx="1"/>
          </p:nvPr>
        </p:nvSpPr>
        <p:spPr/>
        <p:txBody>
          <a:bodyPr>
            <a:normAutofit/>
          </a:bodyPr>
          <a:lstStyle/>
          <a:p>
            <a:pPr>
              <a:spcAft>
                <a:spcPts val="0"/>
              </a:spcAft>
            </a:pPr>
            <a:r>
              <a:rPr lang="en-US" sz="2400" dirty="0" smtClean="0"/>
              <a:t>Iron deficiency anemia</a:t>
            </a:r>
          </a:p>
          <a:p>
            <a:pPr lvl="1">
              <a:spcAft>
                <a:spcPts val="0"/>
              </a:spcAft>
            </a:pPr>
            <a:r>
              <a:rPr lang="en-US" dirty="0" smtClean="0"/>
              <a:t>Decreased </a:t>
            </a:r>
            <a:r>
              <a:rPr lang="en-US" dirty="0" err="1" smtClean="0"/>
              <a:t>Hgb</a:t>
            </a:r>
            <a:r>
              <a:rPr lang="en-US" dirty="0" smtClean="0"/>
              <a:t> and Hct</a:t>
            </a:r>
          </a:p>
          <a:p>
            <a:pPr>
              <a:spcAft>
                <a:spcPts val="0"/>
              </a:spcAft>
            </a:pPr>
            <a:r>
              <a:rPr lang="en-US" sz="2400" dirty="0" smtClean="0"/>
              <a:t>Hypercalcemia</a:t>
            </a:r>
          </a:p>
          <a:p>
            <a:pPr lvl="1">
              <a:spcAft>
                <a:spcPts val="0"/>
              </a:spcAft>
            </a:pPr>
            <a:r>
              <a:rPr lang="en-US" dirty="0" smtClean="0"/>
              <a:t>Elevated Ca++ depress nervous system responses and muscle actions become sluggish and weak</a:t>
            </a:r>
          </a:p>
          <a:p>
            <a:pPr>
              <a:spcAft>
                <a:spcPts val="0"/>
              </a:spcAft>
            </a:pPr>
            <a:r>
              <a:rPr lang="en-US" sz="2400" dirty="0" smtClean="0"/>
              <a:t>Hypokalemia</a:t>
            </a:r>
          </a:p>
          <a:p>
            <a:pPr lvl="1">
              <a:spcAft>
                <a:spcPts val="0"/>
              </a:spcAft>
            </a:pPr>
            <a:r>
              <a:rPr lang="en-US" dirty="0" smtClean="0"/>
              <a:t>Weakness progresses over weeks</a:t>
            </a:r>
          </a:p>
          <a:p>
            <a:pPr>
              <a:spcAft>
                <a:spcPts val="0"/>
              </a:spcAft>
            </a:pPr>
            <a:r>
              <a:rPr lang="en-US" sz="2400" dirty="0" smtClean="0"/>
              <a:t>Hypophosphatemia</a:t>
            </a:r>
          </a:p>
          <a:p>
            <a:pPr lvl="1">
              <a:spcAft>
                <a:spcPts val="0"/>
              </a:spcAft>
            </a:pPr>
            <a:r>
              <a:rPr lang="en-US" dirty="0" smtClean="0"/>
              <a:t>Disrupt energy metabolism</a:t>
            </a:r>
          </a:p>
          <a:p>
            <a:pPr>
              <a:spcAft>
                <a:spcPts val="0"/>
              </a:spcAft>
            </a:pPr>
            <a:r>
              <a:rPr lang="en-US" sz="2400" dirty="0" smtClean="0"/>
              <a:t>Hyponatremia</a:t>
            </a:r>
          </a:p>
          <a:p>
            <a:pPr>
              <a:spcAft>
                <a:spcPts val="0"/>
              </a:spcAft>
            </a:pPr>
            <a:r>
              <a:rPr lang="en-US" sz="2400" dirty="0" smtClean="0"/>
              <a:t>Hypernatremia</a:t>
            </a:r>
          </a:p>
          <a:p>
            <a:pPr>
              <a:spcAft>
                <a:spcPts val="0"/>
              </a:spcAft>
            </a:pPr>
            <a:endParaRPr lang="en-US" sz="2400" dirty="0" smtClean="0"/>
          </a:p>
          <a:p>
            <a:pPr>
              <a:spcAft>
                <a:spcPts val="0"/>
              </a:spcAft>
            </a:pPr>
            <a:endParaRPr lang="en-US" sz="2400"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mtClean="0"/>
              <a:t>Principles of Specificity &amp; Overload</a:t>
            </a:r>
            <a:endParaRPr lang="en-US" dirty="0" smtClean="0"/>
          </a:p>
        </p:txBody>
      </p:sp>
      <p:sp>
        <p:nvSpPr>
          <p:cNvPr id="65539" name="Rectangle 3"/>
          <p:cNvSpPr>
            <a:spLocks noGrp="1" noChangeArrowheads="1"/>
          </p:cNvSpPr>
          <p:nvPr>
            <p:ph idx="1"/>
          </p:nvPr>
        </p:nvSpPr>
        <p:spPr/>
        <p:txBody>
          <a:bodyPr/>
          <a:lstStyle/>
          <a:p>
            <a:r>
              <a:rPr lang="en-US" dirty="0" smtClean="0"/>
              <a:t>Specific challenges with aerobic capacity result in endurance-training adaptations</a:t>
            </a:r>
          </a:p>
          <a:p>
            <a:endParaRPr lang="en-US" dirty="0" smtClean="0"/>
          </a:p>
          <a:p>
            <a:r>
              <a:rPr lang="en-US" dirty="0" smtClean="0"/>
              <a:t>Specific strength training results in strength adaptations.</a:t>
            </a:r>
          </a:p>
          <a:p>
            <a:endParaRPr lang="en-US" dirty="0" smtClean="0"/>
          </a:p>
          <a:p>
            <a:r>
              <a:rPr lang="en-US" dirty="0" smtClean="0"/>
              <a:t>Overload: challenge the muscle/system more than what is normal stimulus.</a:t>
            </a:r>
          </a:p>
        </p:txBody>
      </p:sp>
      <p:sp>
        <p:nvSpPr>
          <p:cNvPr id="65540" name="Slide Number Placeholder 3"/>
          <p:cNvSpPr>
            <a:spLocks noGrp="1"/>
          </p:cNvSpPr>
          <p:nvPr>
            <p:ph type="sldNum" sz="quarter" idx="4294967295"/>
          </p:nvPr>
        </p:nvSpPr>
        <p:spPr>
          <a:xfrm>
            <a:off x="8555038" y="6556375"/>
            <a:ext cx="588962" cy="228600"/>
          </a:xfrm>
          <a:prstGeom prst="rect">
            <a:avLst/>
          </a:prstGeom>
          <a:noFill/>
        </p:spPr>
        <p:txBody>
          <a:bodyPr/>
          <a:lstStyle/>
          <a:p>
            <a:fld id="{BDAFB6F0-890E-43D2-AF31-3595113EF0BD}" type="slidenum">
              <a:rPr lang="en-US" smtClean="0"/>
              <a:pPr/>
              <a:t>39</a:t>
            </a:fld>
            <a:endParaRPr lang="en-US" smtClean="0"/>
          </a:p>
        </p:txBody>
      </p:sp>
      <p:sp>
        <p:nvSpPr>
          <p:cNvPr id="5" name="Rectangle 4"/>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What is Wellness?</a:t>
            </a:r>
          </a:p>
        </p:txBody>
      </p:sp>
      <p:sp>
        <p:nvSpPr>
          <p:cNvPr id="25603" name="Rectangle 3"/>
          <p:cNvSpPr>
            <a:spLocks noGrp="1" noChangeArrowheads="1"/>
          </p:cNvSpPr>
          <p:nvPr>
            <p:ph idx="1"/>
          </p:nvPr>
        </p:nvSpPr>
        <p:spPr>
          <a:xfrm>
            <a:off x="457200" y="1585500"/>
            <a:ext cx="8229600" cy="4967700"/>
          </a:xfrm>
        </p:spPr>
        <p:txBody>
          <a:bodyPr/>
          <a:lstStyle/>
          <a:p>
            <a:r>
              <a:rPr lang="en-US" dirty="0" smtClean="0"/>
              <a:t>WHO: health is </a:t>
            </a:r>
            <a:r>
              <a:rPr lang="en-US" dirty="0"/>
              <a:t>“a state of complete physical, mental, and social well-being and not merely the absence of disease </a:t>
            </a:r>
            <a:r>
              <a:rPr lang="en-US" dirty="0" smtClean="0"/>
              <a:t>or infirmity.”</a:t>
            </a:r>
          </a:p>
          <a:p>
            <a:r>
              <a:rPr lang="en-US" dirty="0" smtClean="0"/>
              <a:t>Wellness is described in the domains of physical, psychological, and social wellbeing.</a:t>
            </a:r>
          </a:p>
          <a:p>
            <a:r>
              <a:rPr lang="en-US" dirty="0"/>
              <a:t>Optimal aging implies maximizing one's ability to function across physical, psychological, and social domains to one's satisfaction and despite one's medical </a:t>
            </a:r>
            <a:r>
              <a:rPr lang="en-US" dirty="0" smtClean="0"/>
              <a:t>conditions</a:t>
            </a:r>
          </a:p>
        </p:txBody>
      </p:sp>
    </p:spTree>
    <p:extLst>
      <p:ext uri="{BB962C8B-B14F-4D97-AF65-F5344CB8AC3E}">
        <p14:creationId xmlns:p14="http://schemas.microsoft.com/office/powerpoint/2010/main" val="19678211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19200"/>
            <a:ext cx="8229600" cy="4606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75962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057400"/>
            <a:ext cx="8229600" cy="307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25411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Strengthening Exercise Prescription in Geriatrics</a:t>
            </a:r>
            <a:endParaRPr lang="en-US" dirty="0"/>
          </a:p>
        </p:txBody>
      </p:sp>
      <p:sp>
        <p:nvSpPr>
          <p:cNvPr id="3" name="Content Placeholder 2"/>
          <p:cNvSpPr>
            <a:spLocks noGrp="1"/>
          </p:cNvSpPr>
          <p:nvPr>
            <p:ph idx="1"/>
          </p:nvPr>
        </p:nvSpPr>
        <p:spPr/>
        <p:txBody>
          <a:bodyPr/>
          <a:lstStyle/>
          <a:p>
            <a:r>
              <a:rPr lang="en-US" dirty="0" smtClean="0"/>
              <a:t>60% 1RM minimal overload or 15 RM necessary for muscle adaptation in untrained individuals</a:t>
            </a:r>
          </a:p>
          <a:p>
            <a:r>
              <a:rPr lang="en-US" dirty="0" smtClean="0"/>
              <a:t>80</a:t>
            </a:r>
            <a:r>
              <a:rPr lang="en-US" dirty="0"/>
              <a:t>% </a:t>
            </a:r>
            <a:r>
              <a:rPr lang="en-US" dirty="0" smtClean="0"/>
              <a:t>1 </a:t>
            </a:r>
            <a:r>
              <a:rPr lang="en-US" dirty="0"/>
              <a:t>RM </a:t>
            </a:r>
            <a:r>
              <a:rPr lang="en-US" dirty="0" smtClean="0"/>
              <a:t>X 10 reps is preferred, especially for concerns with pain or joint forces</a:t>
            </a:r>
          </a:p>
          <a:p>
            <a:pPr lvl="1"/>
            <a:r>
              <a:rPr lang="en-US" dirty="0" smtClean="0"/>
              <a:t>a </a:t>
            </a:r>
            <a:r>
              <a:rPr lang="en-US" dirty="0"/>
              <a:t>gradual increase beginning at 50% </a:t>
            </a:r>
            <a:r>
              <a:rPr lang="en-US" dirty="0" smtClean="0"/>
              <a:t>of 1RM for </a:t>
            </a:r>
            <a:r>
              <a:rPr lang="en-US" dirty="0"/>
              <a:t>an individual who has been </a:t>
            </a:r>
            <a:r>
              <a:rPr lang="en-US" dirty="0" smtClean="0"/>
              <a:t>sedentary</a:t>
            </a:r>
          </a:p>
          <a:p>
            <a:r>
              <a:rPr lang="en-US" dirty="0" smtClean="0"/>
              <a:t>Strengthening </a:t>
            </a:r>
            <a:r>
              <a:rPr lang="en-US" dirty="0"/>
              <a:t>exercise would be the </a:t>
            </a:r>
            <a:r>
              <a:rPr lang="en-US" b="1" dirty="0">
                <a:solidFill>
                  <a:srgbClr val="FF0000"/>
                </a:solidFill>
              </a:rPr>
              <a:t>first type </a:t>
            </a:r>
            <a:r>
              <a:rPr lang="en-US" dirty="0"/>
              <a:t>of exercise </a:t>
            </a:r>
            <a:r>
              <a:rPr lang="en-US" dirty="0" smtClean="0"/>
              <a:t>prescribed</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lstStyle/>
          <a:p>
            <a:r>
              <a:rPr lang="en-US" dirty="0" smtClean="0"/>
              <a:t>Slow </a:t>
            </a:r>
            <a:r>
              <a:rPr lang="en-US" dirty="0"/>
              <a:t>walking or lifting light weights such as 2 </a:t>
            </a:r>
            <a:r>
              <a:rPr lang="en-US" dirty="0" err="1"/>
              <a:t>lb</a:t>
            </a:r>
            <a:r>
              <a:rPr lang="en-US" dirty="0"/>
              <a:t> ankle weights to stimulate the quadriceps will </a:t>
            </a:r>
            <a:r>
              <a:rPr lang="en-US" dirty="0" smtClean="0"/>
              <a:t>NOT </a:t>
            </a:r>
            <a:r>
              <a:rPr lang="en-US" dirty="0"/>
              <a:t>appreciably improve aerobic capacity or strength in most individuals. </a:t>
            </a:r>
            <a:endParaRPr lang="en-US" dirty="0" smtClean="0"/>
          </a:p>
        </p:txBody>
      </p:sp>
    </p:spTree>
    <p:extLst>
      <p:ext uri="{BB962C8B-B14F-4D97-AF65-F5344CB8AC3E}">
        <p14:creationId xmlns:p14="http://schemas.microsoft.com/office/powerpoint/2010/main" val="34409273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76532" y="1796470"/>
            <a:ext cx="8229600" cy="2690776"/>
          </a:xfrm>
          <a:prstGeom prst="rect">
            <a:avLst/>
          </a:prstGeom>
          <a:noFill/>
          <a:ln w="9525">
            <a:noFill/>
            <a:miter lim="800000"/>
            <a:headEnd/>
            <a:tailEnd/>
          </a:ln>
        </p:spPr>
      </p:pic>
      <p:sp>
        <p:nvSpPr>
          <p:cNvPr id="3" name="TextBox 2"/>
          <p:cNvSpPr txBox="1"/>
          <p:nvPr/>
        </p:nvSpPr>
        <p:spPr>
          <a:xfrm>
            <a:off x="5410200" y="6172200"/>
            <a:ext cx="3200400" cy="400110"/>
          </a:xfrm>
          <a:prstGeom prst="rect">
            <a:avLst/>
          </a:prstGeom>
          <a:noFill/>
        </p:spPr>
        <p:txBody>
          <a:bodyPr wrap="square" rtlCol="0">
            <a:spAutoFit/>
          </a:bodyPr>
          <a:lstStyle/>
          <a:p>
            <a:r>
              <a:rPr lang="en-US" sz="2000" dirty="0" smtClean="0"/>
              <a:t>ACSM adopted </a:t>
            </a:r>
            <a:endParaRPr lang="en-US"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905000" y="304800"/>
            <a:ext cx="5791200" cy="61396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Progression to Power	</a:t>
            </a:r>
            <a:endParaRPr lang="en-US" dirty="0"/>
          </a:p>
        </p:txBody>
      </p:sp>
      <p:sp>
        <p:nvSpPr>
          <p:cNvPr id="3" name="Content Placeholder 2"/>
          <p:cNvSpPr>
            <a:spLocks noGrp="1"/>
          </p:cNvSpPr>
          <p:nvPr>
            <p:ph idx="1"/>
          </p:nvPr>
        </p:nvSpPr>
        <p:spPr/>
        <p:txBody>
          <a:bodyPr/>
          <a:lstStyle/>
          <a:p>
            <a:r>
              <a:rPr lang="en-US" dirty="0" smtClean="0"/>
              <a:t>After an older adult can do 2 sets with good form and no pain</a:t>
            </a:r>
          </a:p>
          <a:p>
            <a:pPr lvl="1"/>
            <a:r>
              <a:rPr lang="en-US" dirty="0" smtClean="0"/>
              <a:t>Incorporate training to increase power</a:t>
            </a:r>
          </a:p>
          <a:p>
            <a:pPr lvl="1"/>
            <a:r>
              <a:rPr lang="en-US" dirty="0" smtClean="0"/>
              <a:t>Move quickly through concentric phase followed by a slow and controlled lowering of the load</a:t>
            </a:r>
          </a:p>
          <a:p>
            <a:pPr lvl="1"/>
            <a:r>
              <a:rPr lang="en-US" dirty="0" smtClean="0"/>
              <a:t>Initial loads at 20% 1RM and progress towards 60% 1RM</a:t>
            </a:r>
          </a:p>
          <a:p>
            <a:pPr lvl="1"/>
            <a:r>
              <a:rPr lang="en-US" dirty="0" smtClean="0"/>
              <a:t>Power found to be a strong predictor of loss of function, e.g. climbing stairs </a:t>
            </a:r>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a:bodyPr>
          <a:lstStyle/>
          <a:p>
            <a:pPr eaLnBrk="1" hangingPunct="1"/>
            <a:r>
              <a:rPr lang="en-US" smtClean="0"/>
              <a:t>Guidelines for ex RX with CV </a:t>
            </a:r>
          </a:p>
        </p:txBody>
      </p:sp>
      <p:sp>
        <p:nvSpPr>
          <p:cNvPr id="61443" name="Rectangle 3"/>
          <p:cNvSpPr>
            <a:spLocks noGrp="1" noChangeArrowheads="1"/>
          </p:cNvSpPr>
          <p:nvPr>
            <p:ph idx="1"/>
          </p:nvPr>
        </p:nvSpPr>
        <p:spPr/>
        <p:txBody>
          <a:bodyPr/>
          <a:lstStyle/>
          <a:p>
            <a:pPr eaLnBrk="1" hangingPunct="1"/>
            <a:r>
              <a:rPr lang="en-US" dirty="0" smtClean="0"/>
              <a:t>Consider: intensity, mode, frequency, duration, and progression</a:t>
            </a:r>
          </a:p>
          <a:p>
            <a:pPr eaLnBrk="1" hangingPunct="1"/>
            <a:endParaRPr lang="en-US" dirty="0" smtClean="0"/>
          </a:p>
          <a:p>
            <a:pPr eaLnBrk="1" hangingPunct="1"/>
            <a:endParaRPr lang="en-US" dirty="0" smtClean="0"/>
          </a:p>
          <a:p>
            <a:pPr eaLnBrk="1" hangingPunct="1"/>
            <a:endParaRPr lang="en-US" dirty="0" smtClean="0"/>
          </a:p>
          <a:p>
            <a:pPr eaLnBrk="1" hangingPunct="1"/>
            <a:r>
              <a:rPr lang="en-US" dirty="0" smtClean="0"/>
              <a:t>Monitor: HR, BP, SaO2, ECG, BORG scale (RPE), estimated VO</a:t>
            </a:r>
            <a:r>
              <a:rPr lang="en-US" baseline="-25000" dirty="0" smtClean="0"/>
              <a:t>2 </a:t>
            </a:r>
            <a:r>
              <a:rPr lang="en-US" dirty="0" smtClean="0"/>
              <a:t>max, MET levels.</a:t>
            </a:r>
          </a:p>
          <a:p>
            <a:pPr eaLnBrk="1" hangingPunct="1"/>
            <a:endParaRPr lang="en-US" dirty="0" smtClean="0"/>
          </a:p>
        </p:txBody>
      </p:sp>
      <p:sp>
        <p:nvSpPr>
          <p:cNvPr id="61444" name="Slide Number Placeholder 3"/>
          <p:cNvSpPr>
            <a:spLocks noGrp="1"/>
          </p:cNvSpPr>
          <p:nvPr>
            <p:ph type="sldNum" sz="quarter" idx="4294967295"/>
          </p:nvPr>
        </p:nvSpPr>
        <p:spPr>
          <a:xfrm>
            <a:off x="8555038" y="6556375"/>
            <a:ext cx="588962" cy="228600"/>
          </a:xfrm>
          <a:prstGeom prst="rect">
            <a:avLst/>
          </a:prstGeom>
          <a:noFill/>
        </p:spPr>
        <p:txBody>
          <a:bodyPr/>
          <a:lstStyle/>
          <a:p>
            <a:fld id="{4B2EF7E2-5876-4A93-9A98-FE05B595A695}" type="slidenum">
              <a:rPr lang="en-US" smtClean="0"/>
              <a:pPr/>
              <a:t>47</a:t>
            </a:fld>
            <a:endParaRPr lang="en-US" smtClean="0"/>
          </a:p>
        </p:txBody>
      </p:sp>
      <p:sp>
        <p:nvSpPr>
          <p:cNvPr id="5" name="Rectangle 4"/>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01712"/>
            <a:ext cx="8229600" cy="5311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4720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Injuries?</a:t>
            </a:r>
            <a:endParaRPr lang="en-US" dirty="0"/>
          </a:p>
        </p:txBody>
      </p:sp>
      <p:sp>
        <p:nvSpPr>
          <p:cNvPr id="3" name="Content Placeholder 2"/>
          <p:cNvSpPr>
            <a:spLocks noGrp="1"/>
          </p:cNvSpPr>
          <p:nvPr>
            <p:ph idx="1"/>
          </p:nvPr>
        </p:nvSpPr>
        <p:spPr/>
        <p:txBody>
          <a:bodyPr/>
          <a:lstStyle/>
          <a:p>
            <a:r>
              <a:rPr lang="en-US" dirty="0" smtClean="0"/>
              <a:t>Many authors demonstrate safety of high intensity exercises</a:t>
            </a:r>
          </a:p>
          <a:p>
            <a:r>
              <a:rPr lang="en-US" dirty="0" smtClean="0"/>
              <a:t>Requires 1:1 supervision</a:t>
            </a:r>
          </a:p>
          <a:p>
            <a:r>
              <a:rPr lang="en-US" dirty="0" smtClean="0"/>
              <a:t>Monitoring of vitals</a:t>
            </a:r>
          </a:p>
          <a:p>
            <a:r>
              <a:rPr lang="en-US" dirty="0"/>
              <a:t>There are no absolute contraindications for strengthening </a:t>
            </a:r>
            <a:r>
              <a:rPr lang="en-US" dirty="0" smtClean="0"/>
              <a:t>exercises</a:t>
            </a:r>
          </a:p>
          <a:p>
            <a:r>
              <a:rPr lang="en-US" dirty="0" smtClean="0"/>
              <a:t>Care </a:t>
            </a:r>
            <a:r>
              <a:rPr lang="en-US" dirty="0"/>
              <a:t>must be taken to have the person use proper form and avoid holding his or her breath</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626" y="1243641"/>
            <a:ext cx="8420803"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13861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Specificity of training</a:t>
            </a:r>
            <a:endParaRPr lang="en-US" dirty="0"/>
          </a:p>
        </p:txBody>
      </p:sp>
      <p:sp>
        <p:nvSpPr>
          <p:cNvPr id="3" name="Content Placeholder 2"/>
          <p:cNvSpPr>
            <a:spLocks noGrp="1"/>
          </p:cNvSpPr>
          <p:nvPr>
            <p:ph idx="1"/>
          </p:nvPr>
        </p:nvSpPr>
        <p:spPr/>
        <p:txBody>
          <a:bodyPr/>
          <a:lstStyle/>
          <a:p>
            <a:r>
              <a:rPr lang="en-US" dirty="0" smtClean="0"/>
              <a:t>Specificity leads to the concepts of functional strengthening, i.e</a:t>
            </a:r>
            <a:r>
              <a:rPr lang="en-US" b="1" dirty="0" smtClean="0"/>
              <a:t>. strengthening a movement </a:t>
            </a:r>
            <a:r>
              <a:rPr lang="en-US" dirty="0" smtClean="0"/>
              <a:t>rather than a muscle. </a:t>
            </a:r>
          </a:p>
          <a:p>
            <a:r>
              <a:rPr lang="en-US" dirty="0" smtClean="0"/>
              <a:t>Simply walking may not improve the patient's walking above a critical threshold if there is no overload or challenge present. </a:t>
            </a:r>
          </a:p>
          <a:p>
            <a:r>
              <a:rPr lang="en-US" dirty="0" smtClean="0"/>
              <a:t>Overload the patient's gait</a:t>
            </a:r>
          </a:p>
          <a:p>
            <a:pPr lvl="1"/>
            <a:r>
              <a:rPr lang="en-US" dirty="0" smtClean="0"/>
              <a:t>Increase speed of walking, ambulate on uneven surfaces, head turns while walking, carry a large object, obstacle course. </a:t>
            </a:r>
            <a:endParaRPr lang="en-US" dirty="0"/>
          </a:p>
        </p:txBody>
      </p:sp>
    </p:spTree>
    <p:extLst>
      <p:ext uri="{BB962C8B-B14F-4D97-AF65-F5344CB8AC3E}">
        <p14:creationId xmlns:p14="http://schemas.microsoft.com/office/powerpoint/2010/main" val="33458345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Progression of a functional exercise program is obtained by moving </a:t>
            </a:r>
            <a:r>
              <a:rPr lang="en-US" dirty="0" smtClean="0"/>
              <a:t>from</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simple </a:t>
            </a:r>
            <a:r>
              <a:rPr lang="en-US" dirty="0"/>
              <a:t>movements to more complex movements,</a:t>
            </a:r>
          </a:p>
          <a:p>
            <a:pPr marL="514350" indent="-514350">
              <a:buFont typeface="+mj-lt"/>
              <a:buAutoNum type="arabicPeriod"/>
            </a:pPr>
            <a:r>
              <a:rPr lang="en-US" dirty="0" smtClean="0"/>
              <a:t>normal </a:t>
            </a:r>
            <a:r>
              <a:rPr lang="en-US" dirty="0"/>
              <a:t>speed to either quicker or slower movements,</a:t>
            </a:r>
          </a:p>
          <a:p>
            <a:pPr marL="514350" indent="-514350">
              <a:buFont typeface="+mj-lt"/>
              <a:buAutoNum type="arabicPeriod"/>
            </a:pPr>
            <a:r>
              <a:rPr lang="en-US" dirty="0" smtClean="0"/>
              <a:t>stable </a:t>
            </a:r>
            <a:r>
              <a:rPr lang="en-US" dirty="0"/>
              <a:t>surfaces to unstable or compliant surfaces,</a:t>
            </a:r>
          </a:p>
          <a:p>
            <a:pPr marL="514350" indent="-514350">
              <a:buFont typeface="+mj-lt"/>
              <a:buAutoNum type="arabicPeriod"/>
            </a:pPr>
            <a:r>
              <a:rPr lang="en-US" dirty="0" smtClean="0"/>
              <a:t>eyes </a:t>
            </a:r>
            <a:r>
              <a:rPr lang="en-US" dirty="0"/>
              <a:t>open to eyes closed, and</a:t>
            </a:r>
          </a:p>
          <a:p>
            <a:pPr marL="514350" indent="-514350">
              <a:buFont typeface="+mj-lt"/>
              <a:buAutoNum type="arabicPeriod"/>
            </a:pPr>
            <a:r>
              <a:rPr lang="en-US" dirty="0" smtClean="0"/>
              <a:t>an </a:t>
            </a:r>
            <a:r>
              <a:rPr lang="en-US" dirty="0"/>
              <a:t>emphasis on form to an emphasis on intensity and the working over from base of support to working outside the base of </a:t>
            </a:r>
            <a:r>
              <a:rPr lang="en-US" dirty="0" smtClean="0"/>
              <a:t>support</a:t>
            </a:r>
            <a:endParaRPr lang="en-US" dirty="0"/>
          </a:p>
        </p:txBody>
      </p:sp>
    </p:spTree>
    <p:extLst>
      <p:ext uri="{BB962C8B-B14F-4D97-AF65-F5344CB8AC3E}">
        <p14:creationId xmlns:p14="http://schemas.microsoft.com/office/powerpoint/2010/main" val="10803816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90600"/>
            <a:ext cx="8229600" cy="4678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24142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93824"/>
            <a:ext cx="8229600" cy="4520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59744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057400"/>
            <a:ext cx="8229600" cy="278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79793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77200"/>
            <a:ext cx="5075238"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887200"/>
            <a:ext cx="3551238" cy="4694238"/>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581438"/>
            <a:ext cx="5075238"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4337"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0391438"/>
            <a:ext cx="5075238" cy="3810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PMingLiU" pitchFamily="18" charset="-120"/>
                <a:cs typeface="Arial" pitchFamily="34"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8"/>
          <p:cNvSpPr>
            <a:spLocks noChangeArrowheads="1"/>
          </p:cNvSpPr>
          <p:nvPr/>
        </p:nvSpPr>
        <p:spPr bwMode="auto">
          <a:xfrm>
            <a:off x="0" y="426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9"/>
          <p:cNvSpPr>
            <a:spLocks noChangeArrowheads="1"/>
          </p:cNvSpPr>
          <p:nvPr/>
        </p:nvSpPr>
        <p:spPr bwMode="auto">
          <a:xfrm>
            <a:off x="0" y="807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PMingLiU" pitchFamily="18" charset="-120"/>
                <a:cs typeface="Arial" pitchFamily="34" charset="0"/>
              </a:rPr>
              <a:t>FIGURE 5-5 	Modified side plank</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10"/>
          <p:cNvSpPr>
            <a:spLocks noChangeArrowheads="1"/>
          </p:cNvSpPr>
          <p:nvPr/>
        </p:nvSpPr>
        <p:spPr bwMode="auto">
          <a:xfrm>
            <a:off x="0" y="1188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PMingLiU" pitchFamily="18" charset="-120"/>
                <a:cs typeface="Arial" pitchFamily="34" charset="0"/>
              </a:rPr>
              <a:t>FIGURE 5-6 	Eccentric step down.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11"/>
          <p:cNvSpPr>
            <a:spLocks noChangeArrowheads="1"/>
          </p:cNvSpPr>
          <p:nvPr/>
        </p:nvSpPr>
        <p:spPr bwMode="auto">
          <a:xfrm>
            <a:off x="0" y="16581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PMingLiU" pitchFamily="18" charset="-120"/>
                <a:cs typeface="Arial" pitchFamily="34" charset="0"/>
              </a:rPr>
              <a:t>FIGURE 5-7 	Concentric followed by eccentric contraction of tibialis anterior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12"/>
          <p:cNvSpPr>
            <a:spLocks noChangeArrowheads="1"/>
          </p:cNvSpPr>
          <p:nvPr/>
        </p:nvSpPr>
        <p:spPr bwMode="auto">
          <a:xfrm>
            <a:off x="0" y="20391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PMingLiU" pitchFamily="18" charset="-120"/>
                <a:cs typeface="Arial" pitchFamily="34" charset="0"/>
              </a:rPr>
              <a:t>FIGURE 5-8 	Overload principle applied to supine to sit transfer.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3"/>
          <p:cNvSpPr>
            <a:spLocks noChangeArrowheads="1"/>
          </p:cNvSpPr>
          <p:nvPr/>
        </p:nvSpPr>
        <p:spPr bwMode="auto">
          <a:xfrm>
            <a:off x="0" y="24201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35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685800"/>
            <a:ext cx="8229600" cy="5684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8185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1047750"/>
            <a:ext cx="634365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337365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1047750"/>
            <a:ext cx="634365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89445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1047750"/>
            <a:ext cx="634365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43638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49215"/>
            <a:ext cx="8229600" cy="5711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0684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1828800"/>
            <a:ext cx="3614096" cy="4572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Physical activity </a:t>
            </a:r>
            <a:r>
              <a:rPr lang="en-US" dirty="0" smtClean="0"/>
              <a:t>resources and publications for health </a:t>
            </a:r>
            <a:r>
              <a:rPr lang="en-US" dirty="0"/>
              <a:t>professionals</a:t>
            </a:r>
          </a:p>
        </p:txBody>
      </p:sp>
      <p:sp>
        <p:nvSpPr>
          <p:cNvPr id="3" name="Content Placeholder 2"/>
          <p:cNvSpPr>
            <a:spLocks noGrp="1"/>
          </p:cNvSpPr>
          <p:nvPr>
            <p:ph idx="1"/>
          </p:nvPr>
        </p:nvSpPr>
        <p:spPr>
          <a:xfrm>
            <a:off x="457200" y="1600200"/>
            <a:ext cx="4038600" cy="4967700"/>
          </a:xfrm>
        </p:spPr>
        <p:txBody>
          <a:bodyPr/>
          <a:lstStyle/>
          <a:p>
            <a:r>
              <a:rPr lang="en-US" dirty="0" smtClean="0">
                <a:hlinkClick r:id="rId3"/>
              </a:rPr>
              <a:t>www.cdc.gov/physicalactivity/resources/index.html</a:t>
            </a:r>
            <a:endParaRPr lang="en-US" dirty="0" smtClean="0"/>
          </a:p>
          <a:p>
            <a:r>
              <a:rPr lang="en-US" dirty="0" smtClean="0">
                <a:hlinkClick r:id="rId4"/>
              </a:rPr>
              <a:t>www.cdc.gov/physicalactivity/everyone/guidelines/olderadults.html</a:t>
            </a:r>
            <a:endParaRPr lang="en-US" dirty="0"/>
          </a:p>
        </p:txBody>
      </p:sp>
    </p:spTree>
    <p:extLst>
      <p:ext uri="{BB962C8B-B14F-4D97-AF65-F5344CB8AC3E}">
        <p14:creationId xmlns:p14="http://schemas.microsoft.com/office/powerpoint/2010/main" val="7869544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04800"/>
            <a:ext cx="713479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64249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8229600" cy="589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77302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537713"/>
            <a:ext cx="8229600" cy="5586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723630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Types of muscle contractions</a:t>
            </a:r>
            <a:endParaRPr lang="en-US" dirty="0"/>
          </a:p>
        </p:txBody>
      </p:sp>
      <p:sp>
        <p:nvSpPr>
          <p:cNvPr id="4" name="Content Placeholder 3"/>
          <p:cNvSpPr>
            <a:spLocks noGrp="1"/>
          </p:cNvSpPr>
          <p:nvPr>
            <p:ph idx="1"/>
          </p:nvPr>
        </p:nvSpPr>
        <p:spPr/>
        <p:txBody>
          <a:bodyPr>
            <a:normAutofit lnSpcReduction="10000"/>
          </a:bodyPr>
          <a:lstStyle/>
          <a:p>
            <a:pPr>
              <a:spcAft>
                <a:spcPts val="0"/>
              </a:spcAft>
            </a:pPr>
            <a:r>
              <a:rPr lang="en-US" sz="3200" dirty="0" smtClean="0"/>
              <a:t>Analyze functional activities to identify the type of muscle contraction needed </a:t>
            </a:r>
          </a:p>
          <a:p>
            <a:pPr lvl="1">
              <a:spcAft>
                <a:spcPts val="0"/>
              </a:spcAft>
            </a:pPr>
            <a:r>
              <a:rPr lang="en-US" sz="2600" dirty="0" smtClean="0"/>
              <a:t>Trunk muscles </a:t>
            </a:r>
            <a:r>
              <a:rPr lang="en-US" sz="2600" dirty="0" smtClean="0">
                <a:sym typeface="Wingdings" pitchFamily="2" charset="2"/>
              </a:rPr>
              <a:t> </a:t>
            </a:r>
            <a:r>
              <a:rPr lang="en-US" sz="2600" dirty="0" smtClean="0"/>
              <a:t>stabilizers </a:t>
            </a:r>
            <a:r>
              <a:rPr lang="en-US" sz="2600" dirty="0" smtClean="0">
                <a:sym typeface="Wingdings" pitchFamily="2" charset="2"/>
              </a:rPr>
              <a:t> </a:t>
            </a:r>
            <a:r>
              <a:rPr lang="en-US" sz="2600" dirty="0" smtClean="0"/>
              <a:t>isometric contraction</a:t>
            </a:r>
          </a:p>
          <a:p>
            <a:pPr lvl="1">
              <a:spcAft>
                <a:spcPts val="0"/>
              </a:spcAft>
            </a:pPr>
            <a:r>
              <a:rPr lang="en-US" sz="2600" dirty="0" smtClean="0"/>
              <a:t>Gait cycle </a:t>
            </a:r>
            <a:r>
              <a:rPr lang="en-US" sz="2600" dirty="0" smtClean="0">
                <a:sym typeface="Wingdings" pitchFamily="2" charset="2"/>
              </a:rPr>
              <a:t> 60% </a:t>
            </a:r>
            <a:r>
              <a:rPr lang="en-US" sz="2600" dirty="0" smtClean="0"/>
              <a:t>eccentric contractions </a:t>
            </a:r>
          </a:p>
          <a:p>
            <a:pPr lvl="2">
              <a:spcAft>
                <a:spcPts val="0"/>
              </a:spcAft>
            </a:pPr>
            <a:r>
              <a:rPr lang="en-US" sz="2600" dirty="0" smtClean="0"/>
              <a:t>e.g. </a:t>
            </a:r>
            <a:r>
              <a:rPr lang="en-US" sz="2600" dirty="0" err="1" smtClean="0"/>
              <a:t>dorsiflexors</a:t>
            </a:r>
            <a:r>
              <a:rPr lang="en-US" sz="2600" dirty="0" smtClean="0"/>
              <a:t> contract eccentrically at heel strike to foot flat, gluteus </a:t>
            </a:r>
            <a:r>
              <a:rPr lang="en-US" sz="2600" dirty="0" err="1" smtClean="0"/>
              <a:t>medius</a:t>
            </a:r>
            <a:r>
              <a:rPr lang="en-US" sz="2600" dirty="0" smtClean="0"/>
              <a:t> contracts eccentrically during midstance</a:t>
            </a:r>
          </a:p>
          <a:p>
            <a:pPr>
              <a:spcAft>
                <a:spcPts val="0"/>
              </a:spcAft>
            </a:pPr>
            <a:r>
              <a:rPr lang="en-US" sz="3200" b="1" dirty="0" smtClean="0">
                <a:solidFill>
                  <a:srgbClr val="FF0000"/>
                </a:solidFill>
              </a:rPr>
              <a:t>Slowing the speed </a:t>
            </a:r>
            <a:r>
              <a:rPr lang="en-US" sz="3200" dirty="0" smtClean="0"/>
              <a:t>of the movement </a:t>
            </a:r>
            <a:r>
              <a:rPr lang="en-US" sz="3200" b="1" dirty="0" smtClean="0">
                <a:solidFill>
                  <a:srgbClr val="FF0000"/>
                </a:solidFill>
              </a:rPr>
              <a:t>overloads </a:t>
            </a:r>
            <a:r>
              <a:rPr lang="en-US" sz="3200" dirty="0" smtClean="0"/>
              <a:t>the activity, e.g. sit down as slow as possible</a:t>
            </a:r>
          </a:p>
          <a:p>
            <a:pPr lvl="2">
              <a:spcAft>
                <a:spcPts val="0"/>
              </a:spcAft>
            </a:pPr>
            <a:endParaRPr lang="en-US" dirty="0"/>
          </a:p>
        </p:txBody>
      </p:sp>
    </p:spTree>
    <p:extLst>
      <p:ext uri="{BB962C8B-B14F-4D97-AF65-F5344CB8AC3E}">
        <p14:creationId xmlns:p14="http://schemas.microsoft.com/office/powerpoint/2010/main" val="5288374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Eccentric contraction training for gluteus </a:t>
            </a:r>
            <a:r>
              <a:rPr lang="en-US" dirty="0" err="1" smtClean="0"/>
              <a:t>medius</a:t>
            </a:r>
            <a:r>
              <a:rPr lang="en-US" dirty="0" smtClean="0"/>
              <a:t> to improve gait</a:t>
            </a:r>
            <a:endParaRPr lang="en-US" dirty="0"/>
          </a:p>
        </p:txBody>
      </p:sp>
      <p:sp>
        <p:nvSpPr>
          <p:cNvPr id="3" name="Content Placeholder 2"/>
          <p:cNvSpPr>
            <a:spLocks noGrp="1"/>
          </p:cNvSpPr>
          <p:nvPr>
            <p:ph idx="1"/>
          </p:nvPr>
        </p:nvSpPr>
        <p:spPr/>
        <p:txBody>
          <a:bodyPr/>
          <a:lstStyle/>
          <a:p>
            <a:r>
              <a:rPr lang="en-US" dirty="0">
                <a:sym typeface="Wingdings" pitchFamily="2" charset="2"/>
              </a:rPr>
              <a:t>I</a:t>
            </a:r>
            <a:r>
              <a:rPr lang="en-US" dirty="0" smtClean="0">
                <a:sym typeface="Wingdings" pitchFamily="2" charset="2"/>
              </a:rPr>
              <a:t>f </a:t>
            </a:r>
            <a:r>
              <a:rPr lang="en-US" dirty="0"/>
              <a:t>right gluteus </a:t>
            </a:r>
            <a:r>
              <a:rPr lang="en-US" dirty="0" err="1"/>
              <a:t>medius</a:t>
            </a:r>
            <a:r>
              <a:rPr lang="en-US" dirty="0"/>
              <a:t> is </a:t>
            </a:r>
            <a:r>
              <a:rPr lang="en-US" dirty="0" smtClean="0"/>
              <a:t>weak </a:t>
            </a:r>
          </a:p>
          <a:p>
            <a:pPr marL="293688" indent="-293688">
              <a:buNone/>
            </a:pPr>
            <a:r>
              <a:rPr lang="en-US" dirty="0">
                <a:sym typeface="Wingdings" pitchFamily="2" charset="2"/>
              </a:rPr>
              <a:t>	</a:t>
            </a:r>
            <a:r>
              <a:rPr lang="en-US" dirty="0" smtClean="0">
                <a:sym typeface="Wingdings" pitchFamily="2" charset="2"/>
              </a:rPr>
              <a:t> </a:t>
            </a:r>
            <a:r>
              <a:rPr lang="en-US" dirty="0" smtClean="0"/>
              <a:t>have a </a:t>
            </a:r>
            <a:r>
              <a:rPr lang="en-US" dirty="0"/>
              <a:t>patient stand on the right leg while performing a rapid contraction of the left gluteus </a:t>
            </a:r>
            <a:r>
              <a:rPr lang="en-US" dirty="0" err="1"/>
              <a:t>medius</a:t>
            </a:r>
            <a:r>
              <a:rPr lang="en-US" dirty="0"/>
              <a:t> against an elastic band </a:t>
            </a:r>
            <a:endParaRPr lang="en-US" dirty="0" smtClean="0"/>
          </a:p>
          <a:p>
            <a:pPr marL="293688" indent="0">
              <a:buNone/>
            </a:pPr>
            <a:r>
              <a:rPr lang="en-US" dirty="0" smtClean="0">
                <a:sym typeface="Wingdings" pitchFamily="2" charset="2"/>
              </a:rPr>
              <a:t> c</a:t>
            </a:r>
            <a:r>
              <a:rPr lang="en-US" dirty="0" smtClean="0"/>
              <a:t>auses </a:t>
            </a:r>
            <a:r>
              <a:rPr lang="en-US" dirty="0"/>
              <a:t>the right gluteus </a:t>
            </a:r>
            <a:r>
              <a:rPr lang="en-US" dirty="0" err="1"/>
              <a:t>medius</a:t>
            </a:r>
            <a:r>
              <a:rPr lang="en-US" dirty="0"/>
              <a:t> to contract both rapidly and </a:t>
            </a:r>
            <a:r>
              <a:rPr lang="en-US" dirty="0" smtClean="0"/>
              <a:t>eccentrically (similar </a:t>
            </a:r>
            <a:r>
              <a:rPr lang="en-US" dirty="0"/>
              <a:t>to the way it is used in </a:t>
            </a:r>
            <a:r>
              <a:rPr lang="en-US" dirty="0" smtClean="0"/>
              <a:t>gait)</a:t>
            </a:r>
          </a:p>
        </p:txBody>
      </p:sp>
    </p:spTree>
    <p:extLst>
      <p:ext uri="{BB962C8B-B14F-4D97-AF65-F5344CB8AC3E}">
        <p14:creationId xmlns:p14="http://schemas.microsoft.com/office/powerpoint/2010/main" val="335984299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Aerobic/Endurance Training</a:t>
            </a:r>
            <a:endParaRPr lang="en-US" dirty="0"/>
          </a:p>
        </p:txBody>
      </p:sp>
      <p:sp>
        <p:nvSpPr>
          <p:cNvPr id="3" name="Content Placeholder 2"/>
          <p:cNvSpPr>
            <a:spLocks noGrp="1"/>
          </p:cNvSpPr>
          <p:nvPr>
            <p:ph idx="1"/>
          </p:nvPr>
        </p:nvSpPr>
        <p:spPr/>
        <p:txBody>
          <a:bodyPr/>
          <a:lstStyle/>
          <a:p>
            <a:r>
              <a:rPr lang="en-US" dirty="0" smtClean="0"/>
              <a:t>Endurance training, which is the best exercise to increase/maintain mitochondrial concentration with aging, has generally resulted in relatively </a:t>
            </a:r>
            <a:r>
              <a:rPr lang="en-US" dirty="0" smtClean="0">
                <a:solidFill>
                  <a:srgbClr val="FF0000"/>
                </a:solidFill>
              </a:rPr>
              <a:t>small functional </a:t>
            </a:r>
            <a:r>
              <a:rPr lang="en-US" dirty="0" smtClean="0"/>
              <a:t>benefits, e.g. in </a:t>
            </a:r>
            <a:r>
              <a:rPr lang="en-US" dirty="0" smtClean="0">
                <a:solidFill>
                  <a:srgbClr val="0070C0"/>
                </a:solidFill>
              </a:rPr>
              <a:t>nursing home patients, older adults with Parkinson’s disease</a:t>
            </a:r>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Calculating Target Heart Rate for older adults</a:t>
            </a:r>
            <a:endParaRPr lang="en-US" dirty="0"/>
          </a:p>
        </p:txBody>
      </p:sp>
      <p:sp>
        <p:nvSpPr>
          <p:cNvPr id="3" name="Content Placeholder 2"/>
          <p:cNvSpPr>
            <a:spLocks noGrp="1"/>
          </p:cNvSpPr>
          <p:nvPr>
            <p:ph idx="1"/>
          </p:nvPr>
        </p:nvSpPr>
        <p:spPr/>
        <p:txBody>
          <a:bodyPr/>
          <a:lstStyle/>
          <a:p>
            <a:r>
              <a:rPr lang="en-US" sz="3200" dirty="0" smtClean="0"/>
              <a:t>Traditional formula </a:t>
            </a:r>
          </a:p>
          <a:p>
            <a:pPr lvl="1"/>
            <a:r>
              <a:rPr lang="en-US" sz="2600" dirty="0" smtClean="0"/>
              <a:t>(60% to 80%) × [220 − age]</a:t>
            </a:r>
          </a:p>
          <a:p>
            <a:pPr lvl="1"/>
            <a:r>
              <a:rPr lang="en-US" sz="2600" dirty="0" smtClean="0"/>
              <a:t>May underestimate the heart rate load</a:t>
            </a:r>
          </a:p>
          <a:p>
            <a:r>
              <a:rPr lang="en-US" sz="3200" dirty="0" err="1" smtClean="0"/>
              <a:t>Karvonen</a:t>
            </a:r>
            <a:r>
              <a:rPr lang="en-US" sz="3200" dirty="0" smtClean="0"/>
              <a:t> method </a:t>
            </a:r>
          </a:p>
          <a:p>
            <a:pPr lvl="1"/>
            <a:r>
              <a:rPr lang="en-US" sz="2600" dirty="0" smtClean="0"/>
              <a:t>Solution is to use a percentage of heart rate reserve</a:t>
            </a:r>
          </a:p>
          <a:p>
            <a:pPr lvl="1"/>
            <a:r>
              <a:rPr lang="en-US" sz="2600" dirty="0" smtClean="0"/>
              <a:t> [(60% to 80%)×(220− age− resting heart rate)]	+ resting heart rate</a:t>
            </a:r>
            <a:endParaRPr lang="en-US" sz="2600" dirty="0"/>
          </a:p>
        </p:txBody>
      </p:sp>
    </p:spTree>
    <p:extLst>
      <p:ext uri="{BB962C8B-B14F-4D97-AF65-F5344CB8AC3E}">
        <p14:creationId xmlns:p14="http://schemas.microsoft.com/office/powerpoint/2010/main" val="11941469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90599"/>
            <a:ext cx="8229600" cy="5414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70685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Stretching </a:t>
            </a:r>
            <a:endParaRPr lang="en-US" dirty="0"/>
          </a:p>
        </p:txBody>
      </p:sp>
      <p:sp>
        <p:nvSpPr>
          <p:cNvPr id="3" name="Content Placeholder 2"/>
          <p:cNvSpPr>
            <a:spLocks noGrp="1"/>
          </p:cNvSpPr>
          <p:nvPr>
            <p:ph idx="1"/>
          </p:nvPr>
        </p:nvSpPr>
        <p:spPr/>
        <p:txBody>
          <a:bodyPr/>
          <a:lstStyle/>
          <a:p>
            <a:r>
              <a:rPr lang="en-US" dirty="0" smtClean="0"/>
              <a:t>A 60-second </a:t>
            </a:r>
            <a:r>
              <a:rPr lang="en-US" dirty="0"/>
              <a:t>hold is </a:t>
            </a:r>
            <a:r>
              <a:rPr lang="en-US" dirty="0" smtClean="0"/>
              <a:t>required to achieve </a:t>
            </a:r>
            <a:r>
              <a:rPr lang="en-US" dirty="0"/>
              <a:t>a long-term effect </a:t>
            </a:r>
            <a:r>
              <a:rPr lang="en-US" dirty="0" smtClean="0"/>
              <a:t>in older adults 65+ years</a:t>
            </a:r>
          </a:p>
          <a:p>
            <a:r>
              <a:rPr lang="en-US" dirty="0" smtClean="0"/>
              <a:t>4 reps X 60-second hold</a:t>
            </a:r>
          </a:p>
          <a:p>
            <a:r>
              <a:rPr lang="en-US" dirty="0" smtClean="0"/>
              <a:t>5 </a:t>
            </a:r>
            <a:r>
              <a:rPr lang="en-US" dirty="0"/>
              <a:t>to 7 days a </a:t>
            </a:r>
            <a:r>
              <a:rPr lang="en-US" dirty="0" smtClean="0"/>
              <a:t>week</a:t>
            </a:r>
          </a:p>
          <a:p>
            <a:r>
              <a:rPr lang="en-US" dirty="0" smtClean="0"/>
              <a:t>Static stretching </a:t>
            </a:r>
            <a:r>
              <a:rPr lang="en-US" dirty="0"/>
              <a:t>is preferred to dynamic stretching to improve muscle length. </a:t>
            </a:r>
            <a:endParaRPr lang="en-US" dirty="0" smtClean="0"/>
          </a:p>
          <a:p>
            <a:pPr lvl="1"/>
            <a:r>
              <a:rPr lang="en-US" dirty="0" smtClean="0"/>
              <a:t>Loss of </a:t>
            </a:r>
            <a:r>
              <a:rPr lang="en-US" dirty="0"/>
              <a:t>joint </a:t>
            </a:r>
            <a:r>
              <a:rPr lang="en-US" dirty="0" smtClean="0"/>
              <a:t>ROM is not just from muscle-tendon complex and other soft tissue</a:t>
            </a:r>
            <a:r>
              <a:rPr lang="en-US" dirty="0"/>
              <a:t>, </a:t>
            </a:r>
            <a:r>
              <a:rPr lang="en-US" dirty="0" smtClean="0"/>
              <a:t>e.g. joint </a:t>
            </a:r>
            <a:r>
              <a:rPr lang="en-US" dirty="0"/>
              <a:t>capsule or ligaments, fascia, and connective </a:t>
            </a:r>
            <a:r>
              <a:rPr lang="en-US" dirty="0" smtClean="0"/>
              <a:t>tissue.</a:t>
            </a:r>
            <a:endParaRPr lang="en-US" dirty="0"/>
          </a:p>
        </p:txBody>
      </p:sp>
    </p:spTree>
    <p:extLst>
      <p:ext uri="{BB962C8B-B14F-4D97-AF65-F5344CB8AC3E}">
        <p14:creationId xmlns:p14="http://schemas.microsoft.com/office/powerpoint/2010/main" val="102476345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 of functional ROM: </a:t>
            </a:r>
            <a:r>
              <a:rPr lang="en-US" dirty="0"/>
              <a:t>Two items from Senior Fitness </a:t>
            </a:r>
            <a:r>
              <a:rPr lang="en-US" dirty="0" smtClean="0"/>
              <a:t>Test</a:t>
            </a:r>
            <a:endParaRPr lang="en-US" dirty="0"/>
          </a:p>
        </p:txBody>
      </p:sp>
      <p:sp>
        <p:nvSpPr>
          <p:cNvPr id="6" name="Text Placeholder 5"/>
          <p:cNvSpPr>
            <a:spLocks noGrp="1"/>
          </p:cNvSpPr>
          <p:nvPr>
            <p:ph type="body" idx="1"/>
          </p:nvPr>
        </p:nvSpPr>
        <p:spPr/>
        <p:txBody>
          <a:bodyPr/>
          <a:lstStyle/>
          <a:p>
            <a:pPr marL="0" lvl="1">
              <a:spcBef>
                <a:spcPts val="600"/>
              </a:spcBef>
              <a:buSzPct val="166666"/>
            </a:pPr>
            <a:r>
              <a:rPr lang="en-US" sz="2400" dirty="0"/>
              <a:t>Chair sit and reach </a:t>
            </a:r>
            <a:r>
              <a:rPr lang="en-US" sz="2400" dirty="0" smtClean="0"/>
              <a:t>test</a:t>
            </a:r>
            <a:endParaRPr lang="en-US" sz="2400" dirty="0"/>
          </a:p>
        </p:txBody>
      </p:sp>
      <p:sp>
        <p:nvSpPr>
          <p:cNvPr id="3" name="Content Placeholder 2"/>
          <p:cNvSpPr>
            <a:spLocks noGrp="1"/>
          </p:cNvSpPr>
          <p:nvPr>
            <p:ph sz="half" idx="2"/>
          </p:nvPr>
        </p:nvSpPr>
        <p:spPr>
          <a:xfrm>
            <a:off x="457200" y="5020395"/>
            <a:ext cx="4040188" cy="1380404"/>
          </a:xfrm>
        </p:spPr>
        <p:txBody>
          <a:bodyPr/>
          <a:lstStyle/>
          <a:p>
            <a:r>
              <a:rPr lang="en-US" dirty="0" smtClean="0"/>
              <a:t>toolboxes.flexiblelearning.net.au/</a:t>
            </a:r>
            <a:r>
              <a:rPr lang="en-US" dirty="0" err="1" smtClean="0"/>
              <a:t>demosites</a:t>
            </a:r>
            <a:r>
              <a:rPr lang="en-US" dirty="0" smtClean="0"/>
              <a:t>/series8/805/</a:t>
            </a:r>
            <a:r>
              <a:rPr lang="en-US" dirty="0" err="1" smtClean="0"/>
              <a:t>fit_tb</a:t>
            </a:r>
            <a:r>
              <a:rPr lang="en-US" dirty="0" smtClean="0"/>
              <a:t>/fit011_1_lr10/fit011_1_lr10_1_5.htm  </a:t>
            </a:r>
            <a:endParaRPr lang="en-US" dirty="0"/>
          </a:p>
        </p:txBody>
      </p:sp>
      <p:sp>
        <p:nvSpPr>
          <p:cNvPr id="7" name="Text Placeholder 6"/>
          <p:cNvSpPr>
            <a:spLocks noGrp="1"/>
          </p:cNvSpPr>
          <p:nvPr>
            <p:ph type="body" sz="quarter" idx="3"/>
          </p:nvPr>
        </p:nvSpPr>
        <p:spPr/>
        <p:txBody>
          <a:bodyPr/>
          <a:lstStyle/>
          <a:p>
            <a:pPr marL="0" lvl="1">
              <a:spcBef>
                <a:spcPts val="600"/>
              </a:spcBef>
              <a:buSzPct val="166666"/>
            </a:pPr>
            <a:r>
              <a:rPr lang="en-US" sz="2400" dirty="0"/>
              <a:t>Back scratch </a:t>
            </a:r>
            <a:r>
              <a:rPr lang="en-US" sz="2400" dirty="0" smtClean="0"/>
              <a:t>test</a:t>
            </a:r>
            <a:endParaRPr lang="en-US" sz="2400" dirty="0"/>
          </a:p>
        </p:txBody>
      </p:sp>
      <p:sp>
        <p:nvSpPr>
          <p:cNvPr id="8" name="Content Placeholder 7"/>
          <p:cNvSpPr>
            <a:spLocks noGrp="1"/>
          </p:cNvSpPr>
          <p:nvPr>
            <p:ph sz="quarter" idx="4"/>
          </p:nvPr>
        </p:nvSpPr>
        <p:spPr>
          <a:xfrm>
            <a:off x="4645025" y="4931159"/>
            <a:ext cx="4041775" cy="1469640"/>
          </a:xfrm>
        </p:spPr>
        <p:txBody>
          <a:bodyPr/>
          <a:lstStyle/>
          <a:p>
            <a:r>
              <a:rPr lang="en-US" dirty="0" smtClean="0"/>
              <a:t>toolboxes.flexiblelearning.net.au/</a:t>
            </a:r>
            <a:r>
              <a:rPr lang="en-US" dirty="0" err="1" smtClean="0"/>
              <a:t>demosites</a:t>
            </a:r>
            <a:r>
              <a:rPr lang="en-US" dirty="0" smtClean="0"/>
              <a:t>/series8/805/</a:t>
            </a:r>
            <a:r>
              <a:rPr lang="en-US" dirty="0" err="1" smtClean="0"/>
              <a:t>fit_tb</a:t>
            </a:r>
            <a:r>
              <a:rPr lang="en-US" dirty="0" smtClean="0"/>
              <a:t>/fit011_1_lr10/fit011_1_lr10_1_6.htm</a:t>
            </a:r>
            <a:endParaRPr lang="en-US" dirty="0"/>
          </a:p>
        </p:txBody>
      </p:sp>
      <p:pic>
        <p:nvPicPr>
          <p:cNvPr id="33796" name="Picture 4" descr="Client performing chair reach te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2235583"/>
            <a:ext cx="3609975" cy="2695576"/>
          </a:xfrm>
          <a:prstGeom prst="rect">
            <a:avLst/>
          </a:prstGeom>
          <a:noFill/>
          <a:extLst>
            <a:ext uri="{909E8E84-426E-40DD-AFC4-6F175D3DCCD1}">
              <a14:hiddenFill xmlns:a14="http://schemas.microsoft.com/office/drawing/2010/main">
                <a:solidFill>
                  <a:srgbClr val="FFFFFF"/>
                </a:solidFill>
              </a14:hiddenFill>
            </a:ext>
          </a:extLst>
        </p:spPr>
      </p:pic>
      <p:pic>
        <p:nvPicPr>
          <p:cNvPr id="33798" name="Picture 6" descr="Client perform the back scratch te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1653" y="2247085"/>
            <a:ext cx="3609975"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2516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7"/>
            <a:ext cx="3505200" cy="1143000"/>
          </a:xfrm>
        </p:spPr>
        <p:txBody>
          <a:bodyPr/>
          <a:lstStyle/>
          <a:p>
            <a:r>
              <a:rPr lang="en-US" sz="3200" dirty="0" smtClean="0"/>
              <a:t>Physical Activity Guidelines</a:t>
            </a:r>
            <a:endParaRPr lang="en-US" sz="3200" dirty="0"/>
          </a:p>
        </p:txBody>
      </p:sp>
      <p:sp>
        <p:nvSpPr>
          <p:cNvPr id="4" name="Content Placeholder 3"/>
          <p:cNvSpPr>
            <a:spLocks noGrp="1"/>
          </p:cNvSpPr>
          <p:nvPr>
            <p:ph idx="1"/>
          </p:nvPr>
        </p:nvSpPr>
        <p:spPr>
          <a:xfrm>
            <a:off x="457200" y="1600200"/>
            <a:ext cx="3581400" cy="4967700"/>
          </a:xfrm>
        </p:spPr>
        <p:txBody>
          <a:bodyPr/>
          <a:lstStyle/>
          <a:p>
            <a:pPr>
              <a:lnSpc>
                <a:spcPct val="90000"/>
              </a:lnSpc>
              <a:spcAft>
                <a:spcPts val="0"/>
              </a:spcAft>
            </a:pPr>
            <a:r>
              <a:rPr lang="en-US" sz="2800" dirty="0" smtClean="0"/>
              <a:t>For older adults  </a:t>
            </a:r>
            <a:r>
              <a:rPr lang="en-US" sz="2800" dirty="0"/>
              <a:t>65 years of age or </a:t>
            </a:r>
            <a:r>
              <a:rPr lang="en-US" sz="2800" dirty="0" smtClean="0"/>
              <a:t>older who are generally fit  </a:t>
            </a:r>
            <a:r>
              <a:rPr lang="en-US" sz="2800" dirty="0"/>
              <a:t>and have no limiting health </a:t>
            </a:r>
            <a:r>
              <a:rPr lang="en-US" sz="2800" dirty="0" smtClean="0"/>
              <a:t>conditions</a:t>
            </a:r>
          </a:p>
          <a:p>
            <a:pPr>
              <a:lnSpc>
                <a:spcPct val="90000"/>
              </a:lnSpc>
              <a:spcAft>
                <a:spcPts val="0"/>
              </a:spcAft>
            </a:pPr>
            <a:r>
              <a:rPr lang="en-US" sz="2800" dirty="0" smtClean="0"/>
              <a:t>Only </a:t>
            </a:r>
            <a:r>
              <a:rPr lang="en-US" sz="2800" dirty="0"/>
              <a:t>34% of </a:t>
            </a:r>
            <a:r>
              <a:rPr lang="en-US" sz="2800" dirty="0" smtClean="0"/>
              <a:t>older adults (ages </a:t>
            </a:r>
            <a:r>
              <a:rPr lang="en-US" sz="2800" dirty="0"/>
              <a:t>65 </a:t>
            </a:r>
            <a:r>
              <a:rPr lang="en-US" sz="2800" dirty="0" smtClean="0"/>
              <a:t>to 74 years) </a:t>
            </a:r>
            <a:r>
              <a:rPr lang="en-US" sz="2800" dirty="0"/>
              <a:t>and 17% of </a:t>
            </a:r>
            <a:r>
              <a:rPr lang="en-US" sz="2800" dirty="0" smtClean="0"/>
              <a:t>older adults (aged 75+ years) exercise </a:t>
            </a:r>
            <a:r>
              <a:rPr lang="en-US" sz="2800" dirty="0"/>
              <a:t>regularly. </a:t>
            </a:r>
          </a:p>
          <a:p>
            <a:pPr>
              <a:lnSpc>
                <a:spcPct val="90000"/>
              </a:lnSpc>
              <a:spcAft>
                <a:spcPts val="0"/>
              </a:spcAft>
            </a:pPr>
            <a:endParaRPr lang="en-US" sz="2800" dirty="0"/>
          </a:p>
          <a:p>
            <a:pPr>
              <a:lnSpc>
                <a:spcPct val="90000"/>
              </a:lnSpc>
              <a:spcAft>
                <a:spcPts val="0"/>
              </a:spcAft>
            </a:pP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304800"/>
            <a:ext cx="4831144" cy="64008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8648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66800"/>
            <a:ext cx="8229600" cy="4797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862988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371600"/>
            <a:ext cx="8229600" cy="4310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42869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09600"/>
            <a:ext cx="8229600" cy="5721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441106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52400"/>
            <a:ext cx="6737794"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98415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68702"/>
            <a:ext cx="8229600" cy="5820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046668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8600"/>
            <a:ext cx="7369369"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842044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Plyometrics</a:t>
            </a:r>
            <a:r>
              <a:rPr lang="en-US" dirty="0" smtClean="0"/>
              <a:t> (“</a:t>
            </a:r>
            <a:r>
              <a:rPr lang="en-US" dirty="0" err="1" smtClean="0"/>
              <a:t>Plyos</a:t>
            </a:r>
            <a:r>
              <a:rPr lang="en-US" dirty="0" smtClean="0"/>
              <a:t>”) exercise</a:t>
            </a:r>
            <a:endParaRPr lang="en-US" dirty="0"/>
          </a:p>
        </p:txBody>
      </p:sp>
      <p:sp>
        <p:nvSpPr>
          <p:cNvPr id="3" name="Content Placeholder 2"/>
          <p:cNvSpPr>
            <a:spLocks noGrp="1"/>
          </p:cNvSpPr>
          <p:nvPr>
            <p:ph idx="1"/>
          </p:nvPr>
        </p:nvSpPr>
        <p:spPr/>
        <p:txBody>
          <a:bodyPr>
            <a:normAutofit lnSpcReduction="10000"/>
          </a:bodyPr>
          <a:lstStyle/>
          <a:p>
            <a:r>
              <a:rPr lang="en-US" dirty="0" smtClean="0"/>
              <a:t>Use </a:t>
            </a:r>
            <a:r>
              <a:rPr lang="en-US" dirty="0"/>
              <a:t>the stretch reflex of the muscle spindle and the elastic energy that is stored in a stretched muscle to enhance an immediate reciprocal contraction in that muscle. </a:t>
            </a:r>
            <a:endParaRPr lang="en-US" dirty="0" smtClean="0"/>
          </a:p>
          <a:p>
            <a:r>
              <a:rPr lang="en-US" dirty="0" smtClean="0"/>
              <a:t>Usually </a:t>
            </a:r>
            <a:r>
              <a:rPr lang="en-US" dirty="0"/>
              <a:t>consists of an eccentric (lengthening) contraction followed by a concentric (shortening) contraction of the same </a:t>
            </a:r>
            <a:r>
              <a:rPr lang="en-US" dirty="0" smtClean="0"/>
              <a:t>muscles</a:t>
            </a:r>
          </a:p>
          <a:p>
            <a:r>
              <a:rPr lang="en-US" dirty="0" smtClean="0"/>
              <a:t>The </a:t>
            </a:r>
            <a:r>
              <a:rPr lang="en-US" dirty="0"/>
              <a:t>ability to increase the </a:t>
            </a:r>
            <a:r>
              <a:rPr lang="en-US" dirty="0" smtClean="0"/>
              <a:t>explosiveness (speed &amp; power) </a:t>
            </a:r>
            <a:r>
              <a:rPr lang="en-US" dirty="0"/>
              <a:t>of the muscle </a:t>
            </a:r>
            <a:r>
              <a:rPr lang="en-US" dirty="0" smtClean="0"/>
              <a:t>contraction</a:t>
            </a:r>
          </a:p>
          <a:p>
            <a:r>
              <a:rPr lang="en-US" dirty="0" smtClean="0"/>
              <a:t>May improve bone formation</a:t>
            </a:r>
            <a:endParaRPr lang="en-US" dirty="0"/>
          </a:p>
        </p:txBody>
      </p:sp>
    </p:spTree>
    <p:extLst>
      <p:ext uri="{BB962C8B-B14F-4D97-AF65-F5344CB8AC3E}">
        <p14:creationId xmlns:p14="http://schemas.microsoft.com/office/powerpoint/2010/main" val="29431548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88837" y="381000"/>
            <a:ext cx="8229600" cy="4967288"/>
          </a:xfrm>
        </p:spPr>
        <p:txBody>
          <a:bodyPr/>
          <a:lstStyle/>
          <a:p>
            <a:pPr marL="0" indent="0">
              <a:buNone/>
            </a:pPr>
            <a:r>
              <a:rPr lang="en-US" dirty="0" smtClean="0"/>
              <a:t>Rapidly squat </a:t>
            </a:r>
            <a:r>
              <a:rPr lang="en-US" dirty="0" smtClean="0">
                <a:sym typeface="Wingdings" pitchFamily="2" charset="2"/>
              </a:rPr>
              <a:t> </a:t>
            </a:r>
            <a:r>
              <a:rPr lang="en-US" dirty="0" smtClean="0"/>
              <a:t>jump (energy is stored in the gastrocnemius as the ankle </a:t>
            </a:r>
            <a:r>
              <a:rPr lang="en-US" dirty="0" err="1" smtClean="0"/>
              <a:t>dorsiflexes</a:t>
            </a:r>
            <a:r>
              <a:rPr lang="en-US" dirty="0" smtClean="0"/>
              <a:t> and in the quadriceps as the knee extends)</a:t>
            </a:r>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4966" y="2614612"/>
            <a:ext cx="4114800" cy="246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194" y="2016137"/>
            <a:ext cx="3086812"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33400" y="5769114"/>
            <a:ext cx="3831566" cy="769441"/>
          </a:xfrm>
          <a:prstGeom prst="rect">
            <a:avLst/>
          </a:prstGeom>
        </p:spPr>
        <p:txBody>
          <a:bodyPr wrap="square">
            <a:spAutoFit/>
          </a:bodyPr>
          <a:lstStyle/>
          <a:p>
            <a:pPr algn="ctr"/>
            <a:r>
              <a:rPr lang="en-US" sz="2200" dirty="0" smtClean="0">
                <a:solidFill>
                  <a:srgbClr val="FF0000"/>
                </a:solidFill>
              </a:rPr>
              <a:t>Plyometric </a:t>
            </a:r>
            <a:r>
              <a:rPr lang="en-US" sz="2200" dirty="0">
                <a:solidFill>
                  <a:srgbClr val="FF0000"/>
                </a:solidFill>
              </a:rPr>
              <a:t>exercise jumping onto and off of a step. </a:t>
            </a:r>
          </a:p>
        </p:txBody>
      </p:sp>
    </p:spTree>
    <p:extLst>
      <p:ext uri="{BB962C8B-B14F-4D97-AF65-F5344CB8AC3E}">
        <p14:creationId xmlns:p14="http://schemas.microsoft.com/office/powerpoint/2010/main" val="109549705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09600"/>
            <a:ext cx="8229600" cy="6050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887612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8229600" cy="5949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9015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Physical Activity Guidelines</a:t>
            </a:r>
            <a:endParaRPr lang="en-US" dirty="0"/>
          </a:p>
        </p:txBody>
      </p:sp>
      <p:sp>
        <p:nvSpPr>
          <p:cNvPr id="3" name="Content Placeholder 2"/>
          <p:cNvSpPr>
            <a:spLocks noGrp="1"/>
          </p:cNvSpPr>
          <p:nvPr>
            <p:ph idx="1"/>
          </p:nvPr>
        </p:nvSpPr>
        <p:spPr/>
        <p:txBody>
          <a:bodyPr/>
          <a:lstStyle/>
          <a:p>
            <a:pPr>
              <a:lnSpc>
                <a:spcPct val="110000"/>
              </a:lnSpc>
            </a:pPr>
            <a:r>
              <a:rPr lang="en-US" b="1" dirty="0" smtClean="0"/>
              <a:t>10 minutes at a time is fine</a:t>
            </a:r>
          </a:p>
          <a:p>
            <a:pPr lvl="1">
              <a:lnSpc>
                <a:spcPct val="110000"/>
              </a:lnSpc>
            </a:pPr>
            <a:r>
              <a:rPr lang="en-US" dirty="0" smtClean="0"/>
              <a:t>We know 150 minutes each week sounds like a lot of time, but it's not. That's 2 hours and 30 minutes, about the same amount of time you might spend watching a movie. The good news is that you can spread your activity out during the week, so you don't have to do it all at once. You can even break it up into smaller chunks of time during the day. It's about what works best for you, as long as you're doing physical activity at a moderate or vigorous effort for at least 10 minutes at a time.</a:t>
            </a:r>
          </a:p>
          <a:p>
            <a:pPr>
              <a:lnSpc>
                <a:spcPct val="110000"/>
              </a:lnSpc>
            </a:pPr>
            <a:endParaRPr lang="en-US" dirty="0"/>
          </a:p>
        </p:txBody>
      </p:sp>
    </p:spTree>
    <p:extLst>
      <p:ext uri="{BB962C8B-B14F-4D97-AF65-F5344CB8AC3E}">
        <p14:creationId xmlns:p14="http://schemas.microsoft.com/office/powerpoint/2010/main" val="176116584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Interval </a:t>
            </a:r>
            <a:r>
              <a:rPr lang="en-US" dirty="0"/>
              <a:t>t</a:t>
            </a:r>
            <a:r>
              <a:rPr lang="en-US" dirty="0" smtClean="0"/>
              <a:t>raining in patients with COPD</a:t>
            </a:r>
            <a:endParaRPr lang="en-US" dirty="0"/>
          </a:p>
        </p:txBody>
      </p:sp>
      <p:sp>
        <p:nvSpPr>
          <p:cNvPr id="3" name="Content Placeholder 2"/>
          <p:cNvSpPr>
            <a:spLocks noGrp="1"/>
          </p:cNvSpPr>
          <p:nvPr>
            <p:ph idx="1"/>
          </p:nvPr>
        </p:nvSpPr>
        <p:spPr/>
        <p:txBody>
          <a:bodyPr/>
          <a:lstStyle/>
          <a:p>
            <a:r>
              <a:rPr lang="en-US" dirty="0" smtClean="0"/>
              <a:t>Severe COP</a:t>
            </a:r>
          </a:p>
          <a:p>
            <a:pPr lvl="1"/>
            <a:r>
              <a:rPr lang="en-US" dirty="0" smtClean="0"/>
              <a:t>with FEV1 &lt;50%, patients can only sustain 4-5 min of work (and up to 13 minutes for lower intensities)</a:t>
            </a:r>
          </a:p>
          <a:p>
            <a:r>
              <a:rPr lang="en-US" dirty="0" smtClean="0"/>
              <a:t>Implementing continuous exercise for patients with advanced COPD may be ineffective</a:t>
            </a:r>
          </a:p>
          <a:p>
            <a:r>
              <a:rPr lang="en-US" dirty="0" smtClean="0"/>
              <a:t>Frequency: 3-4x/wk, 30 seconds exercise, 30 seconds rest, (or 20 sec/40 sec)</a:t>
            </a:r>
          </a:p>
          <a:p>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of progressive </a:t>
            </a:r>
            <a:r>
              <a:rPr lang="en-US" dirty="0"/>
              <a:t>r</a:t>
            </a:r>
            <a:r>
              <a:rPr lang="en-US" dirty="0" smtClean="0"/>
              <a:t>esistive </a:t>
            </a:r>
            <a:r>
              <a:rPr lang="en-US" dirty="0"/>
              <a:t>t</a:t>
            </a:r>
            <a:r>
              <a:rPr lang="en-US" dirty="0" smtClean="0"/>
              <a:t>raining on balance function in older adults</a:t>
            </a:r>
            <a:endParaRPr lang="en-US" dirty="0"/>
          </a:p>
        </p:txBody>
      </p:sp>
      <p:sp>
        <p:nvSpPr>
          <p:cNvPr id="3" name="Content Placeholder 2"/>
          <p:cNvSpPr>
            <a:spLocks noGrp="1"/>
          </p:cNvSpPr>
          <p:nvPr>
            <p:ph idx="1"/>
          </p:nvPr>
        </p:nvSpPr>
        <p:spPr/>
        <p:txBody>
          <a:bodyPr/>
          <a:lstStyle/>
          <a:p>
            <a:r>
              <a:rPr lang="en-US" dirty="0" smtClean="0"/>
              <a:t>2008 systematic review by Orr et al.</a:t>
            </a:r>
          </a:p>
          <a:p>
            <a:r>
              <a:rPr lang="en-US" dirty="0" smtClean="0"/>
              <a:t>29 studies with RCT design</a:t>
            </a:r>
          </a:p>
          <a:p>
            <a:r>
              <a:rPr lang="en-US" dirty="0" smtClean="0"/>
              <a:t>Various interventions with PRT</a:t>
            </a:r>
          </a:p>
          <a:p>
            <a:r>
              <a:rPr lang="en-US" dirty="0" smtClean="0"/>
              <a:t>Conclusion: “limited evidence presented in currently published data has not consistently shown that the use of PRT in isolation improves balance in this population”</a:t>
            </a:r>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Effect of progressive resistive training on balance function in older adults</a:t>
            </a:r>
            <a:endParaRPr lang="en-US" dirty="0"/>
          </a:p>
        </p:txBody>
      </p:sp>
      <p:sp>
        <p:nvSpPr>
          <p:cNvPr id="3" name="Content Placeholder 2"/>
          <p:cNvSpPr>
            <a:spLocks noGrp="1"/>
          </p:cNvSpPr>
          <p:nvPr>
            <p:ph idx="1"/>
          </p:nvPr>
        </p:nvSpPr>
        <p:spPr/>
        <p:txBody>
          <a:bodyPr/>
          <a:lstStyle/>
          <a:p>
            <a:r>
              <a:rPr lang="en-US" dirty="0" smtClean="0"/>
              <a:t>Further research should explore optimal resistance training regimens that</a:t>
            </a:r>
          </a:p>
          <a:p>
            <a:pPr lvl="1"/>
            <a:r>
              <a:rPr lang="en-US" sz="2800" dirty="0" smtClean="0"/>
              <a:t>Focus on the muscles most pertinent to balance control</a:t>
            </a:r>
          </a:p>
          <a:p>
            <a:pPr lvl="1"/>
            <a:r>
              <a:rPr lang="en-US" sz="2800" dirty="0" smtClean="0"/>
              <a:t>Best target neuromuscular adaptations that protect against postural challenges</a:t>
            </a:r>
          </a:p>
          <a:p>
            <a:pPr lvl="1"/>
            <a:r>
              <a:rPr lang="en-US" sz="2800" dirty="0" smtClean="0"/>
              <a:t>Elucidate mechanism(s) by which PRT may affect balance control</a:t>
            </a:r>
            <a:endParaRPr lang="en-US" sz="2800"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Low v. High Intensity PRT exercise in frail elderly (Seynnes et 2004)</a:t>
            </a:r>
            <a:endParaRPr lang="en-US" dirty="0"/>
          </a:p>
        </p:txBody>
      </p:sp>
      <p:sp>
        <p:nvSpPr>
          <p:cNvPr id="3" name="Content Placeholder 2"/>
          <p:cNvSpPr>
            <a:spLocks noGrp="1"/>
          </p:cNvSpPr>
          <p:nvPr>
            <p:ph idx="1"/>
          </p:nvPr>
        </p:nvSpPr>
        <p:spPr/>
        <p:txBody>
          <a:bodyPr>
            <a:normAutofit lnSpcReduction="10000"/>
          </a:bodyPr>
          <a:lstStyle/>
          <a:p>
            <a:r>
              <a:rPr lang="en-US" dirty="0" smtClean="0"/>
              <a:t>RCT of institutionalized adults (age = 81.5)</a:t>
            </a:r>
          </a:p>
          <a:p>
            <a:r>
              <a:rPr lang="en-US" dirty="0" smtClean="0"/>
              <a:t>Low: 40%1RM vs. High: 80% 1RM vs. Placebo</a:t>
            </a:r>
          </a:p>
          <a:p>
            <a:r>
              <a:rPr lang="en-US" dirty="0" smtClean="0"/>
              <a:t>3 sets 8 reps, 3x/wk for 10wks</a:t>
            </a:r>
          </a:p>
          <a:p>
            <a:r>
              <a:rPr lang="en-US" dirty="0" smtClean="0"/>
              <a:t>Assessed: knee strength, endurance, 6MWT, chair rising time, stair climbing power</a:t>
            </a:r>
          </a:p>
          <a:p>
            <a:r>
              <a:rPr lang="en-US" dirty="0" smtClean="0"/>
              <a:t>Results: Supervised </a:t>
            </a:r>
            <a:r>
              <a:rPr lang="en-US" b="1" dirty="0" smtClean="0">
                <a:solidFill>
                  <a:srgbClr val="FF0000"/>
                </a:solidFill>
              </a:rPr>
              <a:t>HIGH INTENSITY</a:t>
            </a:r>
            <a:r>
              <a:rPr lang="en-US" dirty="0" smtClean="0"/>
              <a:t>, free weight-based training for frail elders appears to be as safe as lower intensity training but is more effective physiologically and functionally</a:t>
            </a:r>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Optimal load for increasing muscle power in older adults </a:t>
            </a:r>
            <a:r>
              <a:rPr lang="en-US" dirty="0" smtClean="0"/>
              <a:t>(</a:t>
            </a:r>
            <a:r>
              <a:rPr lang="en-US" dirty="0" err="1" smtClean="0"/>
              <a:t>deVos</a:t>
            </a:r>
            <a:r>
              <a:rPr lang="en-US" dirty="0" smtClean="0"/>
              <a:t> 2008)</a:t>
            </a:r>
            <a:endParaRPr lang="en-US" dirty="0"/>
          </a:p>
        </p:txBody>
      </p:sp>
      <p:sp>
        <p:nvSpPr>
          <p:cNvPr id="3" name="Content Placeholder 2"/>
          <p:cNvSpPr>
            <a:spLocks noGrp="1"/>
          </p:cNvSpPr>
          <p:nvPr>
            <p:ph idx="1"/>
          </p:nvPr>
        </p:nvSpPr>
        <p:spPr/>
        <p:txBody>
          <a:bodyPr/>
          <a:lstStyle/>
          <a:p>
            <a:r>
              <a:rPr lang="en-US" dirty="0" smtClean="0"/>
              <a:t>112 older adults (average age = 69)</a:t>
            </a:r>
          </a:p>
          <a:p>
            <a:r>
              <a:rPr lang="en-US" dirty="0" smtClean="0"/>
              <a:t>20%, 50%, 80% 1RM </a:t>
            </a:r>
          </a:p>
          <a:p>
            <a:r>
              <a:rPr lang="en-US" dirty="0" smtClean="0"/>
              <a:t>2x/wk; 3 sets of 5 </a:t>
            </a:r>
            <a:r>
              <a:rPr lang="en-US" dirty="0"/>
              <a:t>exercises ; 8-12 wks</a:t>
            </a:r>
          </a:p>
          <a:p>
            <a:r>
              <a:rPr lang="en-US" dirty="0" smtClean="0"/>
              <a:t>Fast concentric, slowed eccentric  </a:t>
            </a:r>
          </a:p>
          <a:p>
            <a:r>
              <a:rPr lang="en-US" dirty="0" smtClean="0"/>
              <a:t>Results: A dose-response relationship between training intensity and muscle strength and endurance changes</a:t>
            </a:r>
          </a:p>
          <a:p>
            <a:r>
              <a:rPr lang="en-US" dirty="0" smtClean="0"/>
              <a:t>Heavy loads: most improvement in strength, power, and endurance</a:t>
            </a:r>
          </a:p>
          <a:p>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Muscle Weakness and markers of inflammation</a:t>
            </a:r>
            <a:endParaRPr lang="en-US" dirty="0"/>
          </a:p>
        </p:txBody>
      </p:sp>
      <p:sp>
        <p:nvSpPr>
          <p:cNvPr id="3" name="Content Placeholder 2"/>
          <p:cNvSpPr>
            <a:spLocks noGrp="1"/>
          </p:cNvSpPr>
          <p:nvPr>
            <p:ph idx="1"/>
          </p:nvPr>
        </p:nvSpPr>
        <p:spPr/>
        <p:txBody>
          <a:bodyPr/>
          <a:lstStyle/>
          <a:p>
            <a:r>
              <a:rPr lang="en-US" smtClean="0"/>
              <a:t>High serum levels of inflammation: interleukin (IL-6) are strong predictors of disability.</a:t>
            </a:r>
          </a:p>
          <a:p>
            <a:r>
              <a:rPr lang="en-US" smtClean="0"/>
              <a:t>Chronically elevated levels of IL-6 accelerate muscle catabolism</a:t>
            </a:r>
          </a:p>
          <a:p>
            <a:r>
              <a:rPr lang="en-US" smtClean="0"/>
              <a:t>2008 JAGs study:</a:t>
            </a:r>
          </a:p>
          <a:p>
            <a:pPr lvl="1"/>
            <a:r>
              <a:rPr lang="en-US" smtClean="0"/>
              <a:t> Older women with high IL-6 serum levels have a higher risk of developing physical disability and experience a steeper decline in walking ability than those with lower levels</a:t>
            </a:r>
          </a:p>
          <a:p>
            <a:pPr lvl="1"/>
            <a:r>
              <a:rPr lang="en-US" smtClean="0"/>
              <a:t>Parallel decline in muscle strength.</a:t>
            </a:r>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Exercise &amp; Osteoporosis</a:t>
            </a:r>
            <a:endParaRPr lang="en-US" dirty="0"/>
          </a:p>
        </p:txBody>
      </p:sp>
      <p:sp>
        <p:nvSpPr>
          <p:cNvPr id="3" name="Content Placeholder 2"/>
          <p:cNvSpPr>
            <a:spLocks noGrp="1"/>
          </p:cNvSpPr>
          <p:nvPr>
            <p:ph idx="1"/>
          </p:nvPr>
        </p:nvSpPr>
        <p:spPr/>
        <p:txBody>
          <a:bodyPr/>
          <a:lstStyle/>
          <a:p>
            <a:r>
              <a:rPr lang="en-US" dirty="0" smtClean="0"/>
              <a:t>High intensity strength ex provided for post menopausal women 2x/wk for 1yr</a:t>
            </a:r>
          </a:p>
          <a:p>
            <a:endParaRPr lang="en-US" dirty="0" smtClean="0"/>
          </a:p>
          <a:p>
            <a:r>
              <a:rPr lang="en-US" dirty="0" smtClean="0"/>
              <a:t>Results: High-intensity strength training exercises are an effective and feasible means to preserve bone density while improving muscle mass, strength, and balance in postmenopausal women.</a:t>
            </a:r>
          </a:p>
          <a:p>
            <a:endParaRPr lang="en-US" dirty="0"/>
          </a:p>
        </p:txBody>
      </p:sp>
      <p:sp>
        <p:nvSpPr>
          <p:cNvPr id="4" name="Rectangle 3"/>
          <p:cNvSpPr/>
          <p:nvPr/>
        </p:nvSpPr>
        <p:spPr>
          <a:xfrm>
            <a:off x="7162800" y="6324600"/>
            <a:ext cx="1544012" cy="369332"/>
          </a:xfrm>
          <a:prstGeom prst="rect">
            <a:avLst/>
          </a:prstGeom>
        </p:spPr>
        <p:txBody>
          <a:bodyPr wrap="none">
            <a:spAutoFit/>
          </a:bodyPr>
          <a:lstStyle/>
          <a:p>
            <a:r>
              <a:rPr lang="en-US" dirty="0" smtClean="0"/>
              <a:t>J. Blackwood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Psychological wellness</a:t>
            </a:r>
            <a:endParaRPr lang="en-US" dirty="0"/>
          </a:p>
        </p:txBody>
      </p:sp>
      <p:sp>
        <p:nvSpPr>
          <p:cNvPr id="3" name="Content Placeholder 2"/>
          <p:cNvSpPr>
            <a:spLocks noGrp="1"/>
          </p:cNvSpPr>
          <p:nvPr>
            <p:ph idx="1"/>
          </p:nvPr>
        </p:nvSpPr>
        <p:spPr/>
        <p:txBody>
          <a:bodyPr/>
          <a:lstStyle/>
          <a:p>
            <a:r>
              <a:rPr lang="en-US" dirty="0" smtClean="0"/>
              <a:t>Emotional wellness </a:t>
            </a:r>
          </a:p>
          <a:p>
            <a:pPr lvl="1"/>
            <a:r>
              <a:rPr lang="en-US" dirty="0" smtClean="0"/>
              <a:t>Control of stress and effective coping with life situations</a:t>
            </a:r>
          </a:p>
          <a:p>
            <a:pPr lvl="1"/>
            <a:r>
              <a:rPr lang="en-US" dirty="0" smtClean="0"/>
              <a:t>High stress levels with poor coping </a:t>
            </a:r>
            <a:r>
              <a:rPr lang="en-US" dirty="0" smtClean="0">
                <a:sym typeface="Wingdings" pitchFamily="2" charset="2"/>
              </a:rPr>
              <a:t> </a:t>
            </a:r>
            <a:r>
              <a:rPr lang="en-US" dirty="0" smtClean="0"/>
              <a:t>negative physiological (e.g., CVP, MS), emotional (e.g., depression, anxiety), behavioral (e.g., inability to work, inefficiency) responses</a:t>
            </a:r>
          </a:p>
        </p:txBody>
      </p:sp>
    </p:spTree>
    <p:extLst>
      <p:ext uri="{BB962C8B-B14F-4D97-AF65-F5344CB8AC3E}">
        <p14:creationId xmlns:p14="http://schemas.microsoft.com/office/powerpoint/2010/main" val="2710310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805</TotalTime>
  <Words>4261</Words>
  <Application>Microsoft Office PowerPoint</Application>
  <PresentationFormat>On-screen Show (4:3)</PresentationFormat>
  <Paragraphs>420</Paragraphs>
  <Slides>86</Slides>
  <Notes>23</Notes>
  <HiddenSlides>0</HiddenSlides>
  <MMClips>0</MMClips>
  <ScaleCrop>false</ScaleCrop>
  <HeadingPairs>
    <vt:vector size="4" baseType="variant">
      <vt:variant>
        <vt:lpstr>Theme</vt:lpstr>
      </vt:variant>
      <vt:variant>
        <vt:i4>5</vt:i4>
      </vt:variant>
      <vt:variant>
        <vt:lpstr>Slide Titles</vt:lpstr>
      </vt:variant>
      <vt:variant>
        <vt:i4>86</vt:i4>
      </vt:variant>
    </vt:vector>
  </HeadingPairs>
  <TitlesOfParts>
    <vt:vector size="91" baseType="lpstr">
      <vt:lpstr>Theme5</vt:lpstr>
      <vt:lpstr>Theme4</vt:lpstr>
      <vt:lpstr>Custom Design</vt:lpstr>
      <vt:lpstr>1_Custom Design</vt:lpstr>
      <vt:lpstr>1_Theme4</vt:lpstr>
      <vt:lpstr> Wellness, Health Promotion, and Exercise Training in Geriatrics</vt:lpstr>
      <vt:lpstr>Learning objectives</vt:lpstr>
      <vt:lpstr>Reading assignments</vt:lpstr>
      <vt:lpstr>What is Wellness?</vt:lpstr>
      <vt:lpstr>PowerPoint Presentation</vt:lpstr>
      <vt:lpstr>Physical activity resources and publications for health professionals</vt:lpstr>
      <vt:lpstr>Physical Activity Guidelines</vt:lpstr>
      <vt:lpstr>Physical Activity Guidelines</vt:lpstr>
      <vt:lpstr>Psychological wellness</vt:lpstr>
      <vt:lpstr>Psychological wellness</vt:lpstr>
      <vt:lpstr>Mental Health Issues that can affect Wellness</vt:lpstr>
      <vt:lpstr>Social wellness</vt:lpstr>
      <vt:lpstr>Five major factors in the construct of social wellness</vt:lpstr>
      <vt:lpstr>Health Behavior Change</vt:lpstr>
      <vt:lpstr>Transtheoretical Model</vt:lpstr>
      <vt:lpstr>Precontemplation</vt:lpstr>
      <vt:lpstr>Contemplation</vt:lpstr>
      <vt:lpstr>Preparation</vt:lpstr>
      <vt:lpstr>Action</vt:lpstr>
      <vt:lpstr>Maintenance</vt:lpstr>
      <vt:lpstr>5 steps for a Wellness/ Health Promotion Plan</vt:lpstr>
      <vt:lpstr>Strategies for Health Behavior Change</vt:lpstr>
      <vt:lpstr>Chronic Disease Self-Management</vt:lpstr>
      <vt:lpstr>Designing a Wellness Program</vt:lpstr>
      <vt:lpstr>Barriers to a wellness program</vt:lpstr>
      <vt:lpstr>Ethical Issues with Wellness Programs</vt:lpstr>
      <vt:lpstr>Screening tool for physical activities and wellness programs - EASY</vt:lpstr>
      <vt:lpstr>www.easyforyou.info/index.asp </vt:lpstr>
      <vt:lpstr>Screening for osteoporosis: PT can ask for</vt:lpstr>
      <vt:lpstr>Measurements of Physical Activity (Box 24-7)</vt:lpstr>
      <vt:lpstr>Measurements of Physical Activity (Box 24-7)</vt:lpstr>
      <vt:lpstr>How do you assess strength in the geriatric client?</vt:lpstr>
      <vt:lpstr>Supine hip extension MMT</vt:lpstr>
      <vt:lpstr>PowerPoint Presentation</vt:lpstr>
      <vt:lpstr>Measure RM for functional movements</vt:lpstr>
      <vt:lpstr>PowerPoint Presentation</vt:lpstr>
      <vt:lpstr>Strength</vt:lpstr>
      <vt:lpstr>Conditions associated with muscle weakness</vt:lpstr>
      <vt:lpstr>Principles of Specificity &amp; Overload</vt:lpstr>
      <vt:lpstr>PowerPoint Presentation</vt:lpstr>
      <vt:lpstr>PowerPoint Presentation</vt:lpstr>
      <vt:lpstr>Strengthening Exercise Prescription in Geriatrics</vt:lpstr>
      <vt:lpstr>Remember…..</vt:lpstr>
      <vt:lpstr>PowerPoint Presentation</vt:lpstr>
      <vt:lpstr>PowerPoint Presentation</vt:lpstr>
      <vt:lpstr>Progression to Power </vt:lpstr>
      <vt:lpstr>Guidelines for ex RX with CV </vt:lpstr>
      <vt:lpstr>PowerPoint Presentation</vt:lpstr>
      <vt:lpstr>Injuries?</vt:lpstr>
      <vt:lpstr>Specificity of training</vt:lpstr>
      <vt:lpstr>Progression of a functional exercise program is obtained by moving from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muscle contractions</vt:lpstr>
      <vt:lpstr>Eccentric contraction training for gluteus medius to improve gait</vt:lpstr>
      <vt:lpstr>Aerobic/Endurance Training</vt:lpstr>
      <vt:lpstr>Calculating Target Heart Rate for older adults</vt:lpstr>
      <vt:lpstr>PowerPoint Presentation</vt:lpstr>
      <vt:lpstr>Stretching </vt:lpstr>
      <vt:lpstr>Measurement of functional ROM: Two items from Senior Fitness Test</vt:lpstr>
      <vt:lpstr>PowerPoint Presentation</vt:lpstr>
      <vt:lpstr>PowerPoint Presentation</vt:lpstr>
      <vt:lpstr>PowerPoint Presentation</vt:lpstr>
      <vt:lpstr>PowerPoint Presentation</vt:lpstr>
      <vt:lpstr>PowerPoint Presentation</vt:lpstr>
      <vt:lpstr>PowerPoint Presentation</vt:lpstr>
      <vt:lpstr>Plyometrics (“Plyos”) exercise</vt:lpstr>
      <vt:lpstr>PowerPoint Presentation</vt:lpstr>
      <vt:lpstr>PowerPoint Presentation</vt:lpstr>
      <vt:lpstr>PowerPoint Presentation</vt:lpstr>
      <vt:lpstr>Interval training in patients with COPD</vt:lpstr>
      <vt:lpstr>Effect of progressive resistive training on balance function in older adults</vt:lpstr>
      <vt:lpstr>Effect of progressive resistive training on balance function in older adults</vt:lpstr>
      <vt:lpstr>Low v. High Intensity PRT exercise in frail elderly (Seynnes et 2004)</vt:lpstr>
      <vt:lpstr>Optimal load for increasing muscle power in older adults (deVos 2008)</vt:lpstr>
      <vt:lpstr>Muscle Weakness and markers of inflammation</vt:lpstr>
      <vt:lpstr>Exercise &amp; Osteoporosis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Strength screens</dc:title>
  <dc:creator>Jen</dc:creator>
  <cp:lastModifiedBy>SWEET, CHRISTINA</cp:lastModifiedBy>
  <cp:revision>160</cp:revision>
  <dcterms:created xsi:type="dcterms:W3CDTF">2010-05-19T02:04:15Z</dcterms:created>
  <dcterms:modified xsi:type="dcterms:W3CDTF">2013-06-14T15:01:13Z</dcterms:modified>
</cp:coreProperties>
</file>