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09" r:id="rId2"/>
    <p:sldMasterId id="2147483722" r:id="rId3"/>
    <p:sldMasterId id="2147483729" r:id="rId4"/>
    <p:sldMasterId id="2147483736" r:id="rId5"/>
  </p:sldMasterIdLst>
  <p:notesMasterIdLst>
    <p:notesMasterId r:id="rId63"/>
  </p:notesMasterIdLst>
  <p:handoutMasterIdLst>
    <p:handoutMasterId r:id="rId64"/>
  </p:handoutMasterIdLst>
  <p:sldIdLst>
    <p:sldId id="324" r:id="rId6"/>
    <p:sldId id="322" r:id="rId7"/>
    <p:sldId id="325" r:id="rId8"/>
    <p:sldId id="342" r:id="rId9"/>
    <p:sldId id="343" r:id="rId10"/>
    <p:sldId id="349" r:id="rId11"/>
    <p:sldId id="345" r:id="rId12"/>
    <p:sldId id="353" r:id="rId13"/>
    <p:sldId id="354" r:id="rId14"/>
    <p:sldId id="346" r:id="rId15"/>
    <p:sldId id="344" r:id="rId16"/>
    <p:sldId id="348" r:id="rId17"/>
    <p:sldId id="355" r:id="rId18"/>
    <p:sldId id="264" r:id="rId19"/>
    <p:sldId id="297" r:id="rId20"/>
    <p:sldId id="265" r:id="rId21"/>
    <p:sldId id="326" r:id="rId22"/>
    <p:sldId id="329" r:id="rId23"/>
    <p:sldId id="334" r:id="rId24"/>
    <p:sldId id="330" r:id="rId25"/>
    <p:sldId id="331" r:id="rId26"/>
    <p:sldId id="332" r:id="rId27"/>
    <p:sldId id="333" r:id="rId28"/>
    <p:sldId id="302" r:id="rId29"/>
    <p:sldId id="328" r:id="rId30"/>
    <p:sldId id="327" r:id="rId31"/>
    <p:sldId id="339" r:id="rId32"/>
    <p:sldId id="356" r:id="rId33"/>
    <p:sldId id="335" r:id="rId34"/>
    <p:sldId id="357" r:id="rId35"/>
    <p:sldId id="336" r:id="rId36"/>
    <p:sldId id="337" r:id="rId37"/>
    <p:sldId id="340" r:id="rId38"/>
    <p:sldId id="298" r:id="rId39"/>
    <p:sldId id="299" r:id="rId40"/>
    <p:sldId id="300" r:id="rId41"/>
    <p:sldId id="303" r:id="rId42"/>
    <p:sldId id="256" r:id="rId43"/>
    <p:sldId id="257" r:id="rId44"/>
    <p:sldId id="341" r:id="rId45"/>
    <p:sldId id="279" r:id="rId46"/>
    <p:sldId id="261" r:id="rId47"/>
    <p:sldId id="313" r:id="rId48"/>
    <p:sldId id="314" r:id="rId49"/>
    <p:sldId id="315" r:id="rId50"/>
    <p:sldId id="316" r:id="rId51"/>
    <p:sldId id="317" r:id="rId52"/>
    <p:sldId id="318" r:id="rId53"/>
    <p:sldId id="319" r:id="rId54"/>
    <p:sldId id="320" r:id="rId55"/>
    <p:sldId id="321" r:id="rId56"/>
    <p:sldId id="259" r:id="rId57"/>
    <p:sldId id="260" r:id="rId58"/>
    <p:sldId id="289" r:id="rId59"/>
    <p:sldId id="290" r:id="rId60"/>
    <p:sldId id="262" r:id="rId61"/>
    <p:sldId id="291" r:id="rId6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87389" autoAdjust="0"/>
  </p:normalViewPr>
  <p:slideViewPr>
    <p:cSldViewPr>
      <p:cViewPr>
        <p:scale>
          <a:sx n="70" d="100"/>
          <a:sy n="70" d="100"/>
        </p:scale>
        <p:origin x="-1152" y="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307"/>
    </p:cViewPr>
  </p:sorterViewPr>
  <p:notesViewPr>
    <p:cSldViewPr>
      <p:cViewPr varScale="1">
        <p:scale>
          <a:sx n="49" d="100"/>
          <a:sy n="49" d="100"/>
        </p:scale>
        <p:origin x="-2318"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C83386-09EF-4563-91F7-643CCDC5C83B}" type="datetimeFigureOut">
              <a:rPr lang="en-US" smtClean="0"/>
              <a:t>6/14/2013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2067C3-3615-4082-9EF4-CC0467B0F9C0}" type="slidenum">
              <a:rPr lang="en-US" smtClean="0"/>
              <a:t>‹#›</a:t>
            </a:fld>
            <a:endParaRPr lang="en-US"/>
          </a:p>
        </p:txBody>
      </p:sp>
    </p:spTree>
    <p:extLst>
      <p:ext uri="{BB962C8B-B14F-4D97-AF65-F5344CB8AC3E}">
        <p14:creationId xmlns:p14="http://schemas.microsoft.com/office/powerpoint/2010/main" val="3397013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218DAA3-4E96-4005-A77B-8202462B76ED}" type="slidenum">
              <a:rPr lang="en-US"/>
              <a:pPr/>
              <a:t>‹#›</a:t>
            </a:fld>
            <a:endParaRPr lang="en-US"/>
          </a:p>
        </p:txBody>
      </p:sp>
    </p:spTree>
    <p:extLst>
      <p:ext uri="{BB962C8B-B14F-4D97-AF65-F5344CB8AC3E}">
        <p14:creationId xmlns:p14="http://schemas.microsoft.com/office/powerpoint/2010/main" val="3308941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set of slides is mostly from</a:t>
            </a:r>
            <a:r>
              <a:rPr lang="en-US" baseline="0" dirty="0" smtClean="0"/>
              <a:t> Dr. Jen Blackwood’s presentation on this topic.</a:t>
            </a:r>
          </a:p>
        </p:txBody>
      </p:sp>
      <p:sp>
        <p:nvSpPr>
          <p:cNvPr id="4" name="Slide Number Placeholder 3"/>
          <p:cNvSpPr>
            <a:spLocks noGrp="1"/>
          </p:cNvSpPr>
          <p:nvPr>
            <p:ph type="sldNum" sz="quarter" idx="10"/>
          </p:nvPr>
        </p:nvSpPr>
        <p:spPr/>
        <p:txBody>
          <a:bodyPr/>
          <a:lstStyle/>
          <a:p>
            <a:fld id="{F218DAA3-4E96-4005-A77B-8202462B76ED}" type="slidenum">
              <a:rPr lang="en-US" smtClean="0"/>
              <a:pPr/>
              <a:t>1</a:t>
            </a:fld>
            <a:endParaRPr lang="en-US"/>
          </a:p>
        </p:txBody>
      </p:sp>
    </p:spTree>
    <p:extLst>
      <p:ext uri="{BB962C8B-B14F-4D97-AF65-F5344CB8AC3E}">
        <p14:creationId xmlns:p14="http://schemas.microsoft.com/office/powerpoint/2010/main" val="3342197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http://www.doleta.gov/seniors/</a:t>
            </a:r>
          </a:p>
          <a:p>
            <a:endParaRPr lang="en-US" dirty="0" smtClean="0"/>
          </a:p>
          <a:p>
            <a:r>
              <a:rPr lang="en-US" dirty="0" smtClean="0"/>
              <a:t>The U</a:t>
            </a:r>
            <a:r>
              <a:rPr lang="en-US" baseline="0" dirty="0" smtClean="0"/>
              <a:t> S department of labor has a special program to </a:t>
            </a:r>
            <a:r>
              <a:rPr lang="en-US" dirty="0" smtClean="0"/>
              <a:t>promote economic self-sufficiency for older adults.</a:t>
            </a:r>
          </a:p>
          <a:p>
            <a:r>
              <a:rPr lang="en-US" dirty="0" smtClean="0"/>
              <a:t>The Senior Community Service Employment Program is a community service and work based training program for older workers. </a:t>
            </a:r>
          </a:p>
          <a:p>
            <a:r>
              <a:rPr lang="en-US" dirty="0" smtClean="0"/>
              <a:t>It is Authorized by the Older Americans Act.</a:t>
            </a:r>
          </a:p>
          <a:p>
            <a:r>
              <a:rPr lang="en-US" dirty="0" smtClean="0"/>
              <a:t>The program provides subsidized, service-based training for low-income persons 55 or older who are unemployed,  and have poor employment prospects. </a:t>
            </a:r>
          </a:p>
          <a:p>
            <a:r>
              <a:rPr lang="en-US" dirty="0" smtClean="0"/>
              <a:t>People aged</a:t>
            </a:r>
            <a:r>
              <a:rPr lang="en-US" baseline="0" dirty="0" smtClean="0"/>
              <a:t> 55 years and older with a  family income less than 25% over the poverty level are eligible. </a:t>
            </a:r>
          </a:p>
          <a:p>
            <a:r>
              <a:rPr lang="en-US" baseline="0" dirty="0" smtClean="0"/>
              <a:t>Priority is given to veterans and their spouses and people who are aged 60 years and older.</a:t>
            </a:r>
            <a:endParaRPr lang="en-US" dirty="0" smtClean="0"/>
          </a:p>
          <a:p>
            <a:r>
              <a:rPr lang="en-US" dirty="0" smtClean="0"/>
              <a:t>Participants have access to the training and employment assistance.</a:t>
            </a:r>
          </a:p>
          <a:p>
            <a:r>
              <a:rPr lang="en-US" dirty="0" smtClean="0"/>
              <a:t>They work on average 20 hours a week at community service positions</a:t>
            </a:r>
            <a:r>
              <a:rPr lang="en-US" baseline="0" dirty="0" smtClean="0"/>
              <a:t> at non-profit and public facilities, such as day care, senior centers, government agencies, schools, hospitals, and libraries.</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They receive the highest of federal, state, or local min wage</a:t>
            </a:r>
          </a:p>
          <a:p>
            <a:endParaRPr lang="en-US" dirty="0" smtClean="0"/>
          </a:p>
        </p:txBody>
      </p:sp>
      <p:sp>
        <p:nvSpPr>
          <p:cNvPr id="4" name="Slide Number Placeholder 3"/>
          <p:cNvSpPr>
            <a:spLocks noGrp="1"/>
          </p:cNvSpPr>
          <p:nvPr>
            <p:ph type="sldNum" sz="quarter" idx="10"/>
          </p:nvPr>
        </p:nvSpPr>
        <p:spPr/>
        <p:txBody>
          <a:bodyPr/>
          <a:lstStyle/>
          <a:p>
            <a:fld id="{F218DAA3-4E96-4005-A77B-8202462B76ED}" type="slidenum">
              <a:rPr lang="en-US" smtClean="0"/>
              <a:pPr/>
              <a:t>16</a:t>
            </a:fld>
            <a:endParaRPr lang="en-US"/>
          </a:p>
        </p:txBody>
      </p:sp>
    </p:spTree>
    <p:extLst>
      <p:ext uri="{BB962C8B-B14F-4D97-AF65-F5344CB8AC3E}">
        <p14:creationId xmlns:p14="http://schemas.microsoft.com/office/powerpoint/2010/main" val="291453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Age Discrimination is treating someone,</a:t>
            </a:r>
            <a:r>
              <a:rPr lang="en-US" baseline="0" dirty="0" smtClean="0"/>
              <a:t> </a:t>
            </a:r>
            <a:r>
              <a:rPr lang="en-US" dirty="0" smtClean="0"/>
              <a:t>a</a:t>
            </a:r>
            <a:r>
              <a:rPr lang="en-US" baseline="0" dirty="0" smtClean="0"/>
              <a:t> job </a:t>
            </a:r>
            <a:r>
              <a:rPr lang="en-US" dirty="0" smtClean="0"/>
              <a:t>applicant or employee,</a:t>
            </a:r>
            <a:r>
              <a:rPr lang="en-US" baseline="0" dirty="0" smtClean="0"/>
              <a:t> </a:t>
            </a:r>
            <a:r>
              <a:rPr lang="en-US" dirty="0" smtClean="0"/>
              <a:t> less favorably because of his or her age.</a:t>
            </a:r>
          </a:p>
          <a:p>
            <a:r>
              <a:rPr lang="en-US" dirty="0" smtClean="0"/>
              <a:t>The Age Discrimination in Employment Act only forbids age discrimination against people who are age 40 or older. </a:t>
            </a:r>
          </a:p>
          <a:p>
            <a:r>
              <a:rPr lang="en-US" dirty="0" smtClean="0"/>
              <a:t>It does not protect workers under the age of 40. </a:t>
            </a:r>
          </a:p>
          <a:p>
            <a:r>
              <a:rPr lang="en-US" dirty="0" smtClean="0"/>
              <a:t>Some states do have laws that protect younger workers from age discrimination.</a:t>
            </a:r>
          </a:p>
          <a:p>
            <a:r>
              <a:rPr lang="en-US" dirty="0" smtClean="0"/>
              <a:t>It is not illegal for an employer or other covered entity to favor an older worker over a younger one, even if both workers are age 40 or older.</a:t>
            </a:r>
          </a:p>
          <a:p>
            <a:r>
              <a:rPr lang="en-US" dirty="0" smtClean="0"/>
              <a:t>Discrimination can occur when the victim and the person who inflicted the discrimination are both over 40.</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17</a:t>
            </a:fld>
            <a:endParaRPr lang="en-US"/>
          </a:p>
        </p:txBody>
      </p:sp>
    </p:spTree>
    <p:extLst>
      <p:ext uri="{BB962C8B-B14F-4D97-AF65-F5344CB8AC3E}">
        <p14:creationId xmlns:p14="http://schemas.microsoft.com/office/powerpoint/2010/main" val="291453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Driving is not just for getting places.   The ability to drive a car supports a person's sense of independence, autonomy, self-determination, and personal competence.</a:t>
            </a:r>
          </a:p>
        </p:txBody>
      </p:sp>
      <p:sp>
        <p:nvSpPr>
          <p:cNvPr id="4" name="Slide Number Placeholder 3"/>
          <p:cNvSpPr>
            <a:spLocks noGrp="1"/>
          </p:cNvSpPr>
          <p:nvPr>
            <p:ph type="sldNum" sz="quarter" idx="10"/>
          </p:nvPr>
        </p:nvSpPr>
        <p:spPr/>
        <p:txBody>
          <a:bodyPr/>
          <a:lstStyle/>
          <a:p>
            <a:fld id="{F218DAA3-4E96-4005-A77B-8202462B76ED}" type="slidenum">
              <a:rPr lang="en-US" smtClean="0"/>
              <a:pPr/>
              <a:t>18</a:t>
            </a:fld>
            <a:endParaRPr lang="en-US"/>
          </a:p>
        </p:txBody>
      </p:sp>
    </p:spTree>
    <p:extLst>
      <p:ext uri="{BB962C8B-B14F-4D97-AF65-F5344CB8AC3E}">
        <p14:creationId xmlns:p14="http://schemas.microsoft.com/office/powerpoint/2010/main" val="35950470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Chronological age alone is </a:t>
            </a:r>
            <a:r>
              <a:rPr lang="en-US" b="1" dirty="0" smtClean="0">
                <a:solidFill>
                  <a:srgbClr val="FF0000"/>
                </a:solidFill>
              </a:rPr>
              <a:t>NOT</a:t>
            </a:r>
            <a:r>
              <a:rPr lang="en-US" dirty="0" smtClean="0"/>
              <a:t> a useful indicator of driving ability.</a:t>
            </a:r>
          </a:p>
          <a:p>
            <a:r>
              <a:rPr lang="en-US" dirty="0" smtClean="0"/>
              <a:t>Risk of accident increases with Certain medical conditions, including</a:t>
            </a:r>
            <a:r>
              <a:rPr lang="en-US" baseline="0" dirty="0" smtClean="0"/>
              <a:t> </a:t>
            </a:r>
            <a:r>
              <a:rPr lang="en-US" dirty="0" smtClean="0"/>
              <a:t>dementia, depression, and other psychological disorders, diabetes, sleep apnea, alcohol abuse, cataracts, a history of fall in the past year, and orthostatic hypotension.</a:t>
            </a:r>
          </a:p>
          <a:p>
            <a:r>
              <a:rPr lang="en-US" dirty="0" smtClean="0"/>
              <a:t>Any medication that affects the function</a:t>
            </a:r>
            <a:r>
              <a:rPr lang="en-US" baseline="0" dirty="0" smtClean="0"/>
              <a:t> of the central nervous system, or the </a:t>
            </a:r>
            <a:r>
              <a:rPr lang="en-US" dirty="0" smtClean="0"/>
              <a:t>level of consciousness, may impact attention, decision making, and ability to respond to challenges during driving.</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19</a:t>
            </a:fld>
            <a:endParaRPr lang="en-US"/>
          </a:p>
        </p:txBody>
      </p:sp>
    </p:spTree>
    <p:extLst>
      <p:ext uri="{BB962C8B-B14F-4D97-AF65-F5344CB8AC3E}">
        <p14:creationId xmlns:p14="http://schemas.microsoft.com/office/powerpoint/2010/main" val="2091054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Box</a:t>
            </a:r>
            <a:r>
              <a:rPr lang="en-US" baseline="0" dirty="0" smtClean="0"/>
              <a:t> 11-3 in your textbook lists out age-related changes in body systems and functions that may cause problems during driving.  Please review this table. </a:t>
            </a:r>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20</a:t>
            </a:fld>
            <a:endParaRPr lang="en-US"/>
          </a:p>
        </p:txBody>
      </p:sp>
    </p:spTree>
    <p:extLst>
      <p:ext uri="{BB962C8B-B14F-4D97-AF65-F5344CB8AC3E}">
        <p14:creationId xmlns:p14="http://schemas.microsoft.com/office/powerpoint/2010/main" val="1933674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Between 5% and 10% of 60 to 65 year-old drivers have corrected visual acuity worse than the 20 40,</a:t>
            </a:r>
          </a:p>
          <a:p>
            <a:r>
              <a:rPr lang="en-US" dirty="0" smtClean="0"/>
              <a:t>which is the  minimum acuity level required by most states. </a:t>
            </a:r>
          </a:p>
          <a:p>
            <a:r>
              <a:rPr lang="en-US" dirty="0" smtClean="0"/>
              <a:t>Older drivers should correct vision using glasses or contact lenses.  They may have to modify driving patterns in low-light conditions. </a:t>
            </a:r>
          </a:p>
          <a:p>
            <a:r>
              <a:rPr lang="en-US" dirty="0" smtClean="0"/>
              <a:t>Dynamic visual acuity is the ability to detect a moving object.  Dynamic visual acuity declines</a:t>
            </a:r>
            <a:r>
              <a:rPr lang="en-US" baseline="0" dirty="0" smtClean="0"/>
              <a:t> </a:t>
            </a:r>
            <a:r>
              <a:rPr lang="en-US" dirty="0" smtClean="0"/>
              <a:t>earlier and faster with increasing age</a:t>
            </a:r>
            <a:r>
              <a:rPr lang="en-US" baseline="0" dirty="0" smtClean="0"/>
              <a:t> than static visual acuity.</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Impaired</a:t>
            </a:r>
            <a:r>
              <a:rPr lang="en-US" baseline="0" dirty="0" smtClean="0"/>
              <a:t> static and dynamic </a:t>
            </a:r>
            <a:r>
              <a:rPr lang="en-US" dirty="0" smtClean="0"/>
              <a:t>visual acuity is associated with motor vehicle accident involving older drivers.</a:t>
            </a:r>
          </a:p>
          <a:p>
            <a:r>
              <a:rPr lang="en-US" dirty="0" smtClean="0"/>
              <a:t>Dynamic visual acuity and the ability of</a:t>
            </a:r>
            <a:r>
              <a:rPr lang="en-US" baseline="0" dirty="0" smtClean="0"/>
              <a:t> the eye to effectively track moving objects </a:t>
            </a:r>
            <a:r>
              <a:rPr lang="en-US" dirty="0" smtClean="0"/>
              <a:t>requires both visual sensory and motor skills, especially the oculomotor control. </a:t>
            </a:r>
          </a:p>
          <a:p>
            <a:r>
              <a:rPr lang="en-US" dirty="0" smtClean="0"/>
              <a:t>Visual training, such as gaze control</a:t>
            </a:r>
            <a:r>
              <a:rPr lang="en-US" baseline="0" dirty="0" smtClean="0"/>
              <a:t> and smooth pursuit training,</a:t>
            </a:r>
            <a:r>
              <a:rPr lang="en-US" dirty="0" smtClean="0"/>
              <a:t> can improve the visual</a:t>
            </a:r>
            <a:r>
              <a:rPr lang="en-US" baseline="0" dirty="0" smtClean="0"/>
              <a:t> perception of motion </a:t>
            </a:r>
            <a:r>
              <a:rPr lang="en-US" dirty="0" smtClean="0"/>
              <a:t>in older adults.  </a:t>
            </a:r>
          </a:p>
          <a:p>
            <a:r>
              <a:rPr lang="en-US" dirty="0" smtClean="0"/>
              <a:t>Declining visual field must be considered.   Older drivers must compensate by turning their heads or by using car mirrors to scan for pedestrians or cars in the lateral field.   Similarly, drivers with a loss in the upper visual field must look upward to avoid missing overhead road signs and traffic signals.</a:t>
            </a:r>
          </a:p>
          <a:p>
            <a:r>
              <a:rPr lang="en-US" dirty="0" smtClean="0"/>
              <a:t>Impaired depth perception can affect one’s ability</a:t>
            </a:r>
            <a:r>
              <a:rPr lang="en-US" baseline="0" dirty="0" smtClean="0"/>
              <a:t> to judge distances.  Judging distances is a critical skill to deal with </a:t>
            </a:r>
            <a:r>
              <a:rPr lang="en-US" dirty="0" smtClean="0"/>
              <a:t>oncoming traffic, maintain appropriate distances with other cars and objects,  safely pass other vehicles, merge onto a highway, or brake before reaching an intersection.  Older drivers who have</a:t>
            </a:r>
            <a:r>
              <a:rPr lang="en-US" baseline="0" dirty="0" smtClean="0"/>
              <a:t> impaired </a:t>
            </a:r>
            <a:r>
              <a:rPr lang="en-US" dirty="0" smtClean="0"/>
              <a:t>depth perception and are unable to compensate for this loss should avoid driving.</a:t>
            </a:r>
          </a:p>
        </p:txBody>
      </p:sp>
      <p:sp>
        <p:nvSpPr>
          <p:cNvPr id="4" name="Slide Number Placeholder 3"/>
          <p:cNvSpPr>
            <a:spLocks noGrp="1"/>
          </p:cNvSpPr>
          <p:nvPr>
            <p:ph type="sldNum" sz="quarter" idx="10"/>
          </p:nvPr>
        </p:nvSpPr>
        <p:spPr/>
        <p:txBody>
          <a:bodyPr/>
          <a:lstStyle/>
          <a:p>
            <a:fld id="{F218DAA3-4E96-4005-A77B-8202462B76ED}" type="slidenum">
              <a:rPr lang="en-US" smtClean="0"/>
              <a:pPr/>
              <a:t>24</a:t>
            </a:fld>
            <a:endParaRPr lang="en-US"/>
          </a:p>
        </p:txBody>
      </p:sp>
    </p:spTree>
    <p:extLst>
      <p:ext uri="{BB962C8B-B14F-4D97-AF65-F5344CB8AC3E}">
        <p14:creationId xmlns:p14="http://schemas.microsoft.com/office/powerpoint/2010/main" val="833829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Older adults are slower at dark adaptation and have problems with glaring. Night driving may be unsafe.  Older drives may need to drive only during daylight hours.  In addition, older drivers may be limited in night driving by glare intolerance.   They should compensate for this by avoiding looking at oncoming headlights.</a:t>
            </a:r>
            <a:r>
              <a:rPr lang="en-US" baseline="0" dirty="0" smtClean="0"/>
              <a:t> They should travel </a:t>
            </a:r>
            <a:r>
              <a:rPr lang="en-US" dirty="0" smtClean="0"/>
              <a:t>on divided highways</a:t>
            </a:r>
            <a:r>
              <a:rPr lang="en-US" baseline="0" dirty="0" smtClean="0"/>
              <a:t> </a:t>
            </a:r>
            <a:r>
              <a:rPr lang="en-US" dirty="0" smtClean="0"/>
              <a:t>and well-lit roads.</a:t>
            </a:r>
          </a:p>
          <a:p>
            <a:r>
              <a:rPr lang="en-US" dirty="0" smtClean="0"/>
              <a:t>Older drivers</a:t>
            </a:r>
            <a:r>
              <a:rPr lang="en-US" baseline="0" dirty="0" smtClean="0"/>
              <a:t> may have problems with</a:t>
            </a:r>
            <a:r>
              <a:rPr lang="en-US" dirty="0" smtClean="0"/>
              <a:t> visual depth illusion caused by repeated optical patterns.  For example, repetitive patterns that occur in bridges, tunnels, and expressways may cause inaccurate</a:t>
            </a:r>
            <a:r>
              <a:rPr lang="en-US" baseline="0" dirty="0" smtClean="0"/>
              <a:t> depth perception and driving </a:t>
            </a:r>
            <a:r>
              <a:rPr lang="en-US" dirty="0" smtClean="0"/>
              <a:t>hazards.  Some older drivers should avoid these environments.</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25</a:t>
            </a:fld>
            <a:endParaRPr lang="en-US"/>
          </a:p>
        </p:txBody>
      </p:sp>
    </p:spTree>
    <p:extLst>
      <p:ext uri="{BB962C8B-B14F-4D97-AF65-F5344CB8AC3E}">
        <p14:creationId xmlns:p14="http://schemas.microsoft.com/office/powerpoint/2010/main" val="833829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sensory changes include hearing and kinesthetic sense.  Older adults may</a:t>
            </a:r>
            <a:r>
              <a:rPr lang="en-US" baseline="0" dirty="0" smtClean="0"/>
              <a:t> have problems hearing horns from other cars, or they may be unable to localize the source of such signals.  They may not be able to hear vehicle malfunction, such as a brake sensor.</a:t>
            </a:r>
          </a:p>
          <a:p>
            <a:endParaRPr lang="en-US" baseline="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Performance on cognitive and memory tests alone are not strongly predictive of ability to drive safely and risk of a motor vehicle accident.</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Neuropsychological testing of visual spatial skills and attention and reaction time are more strongly related to driving performance than cognitive status.</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Persons with early- to mid stage dementia who continue to drive, however, tend to overestimate their abilities and may become overwhelmed or confused when environmental conditions, such as construction areas, traffic congestion.</a:t>
            </a:r>
            <a:r>
              <a:rPr lang="en-US" baseline="0" dirty="0" smtClean="0"/>
              <a:t>   They may not be able to formulate </a:t>
            </a:r>
            <a:r>
              <a:rPr lang="en-US" dirty="0" smtClean="0"/>
              <a:t>appropriate responses.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Periodic on-road testing is recommended as an important determinant of capacity to continue to drive.</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Individuals with dementia may not realize they are no longer</a:t>
            </a:r>
            <a:r>
              <a:rPr lang="en-US" baseline="0" dirty="0" smtClean="0"/>
              <a:t> safe to drive. Family may have to take away the key or remove the car.</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26</a:t>
            </a:fld>
            <a:endParaRPr lang="en-US"/>
          </a:p>
        </p:txBody>
      </p:sp>
    </p:spTree>
    <p:extLst>
      <p:ext uri="{BB962C8B-B14F-4D97-AF65-F5344CB8AC3E}">
        <p14:creationId xmlns:p14="http://schemas.microsoft.com/office/powerpoint/2010/main" val="8338292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behavioral changes may indicate that driving is no longer safe for a cognitively</a:t>
            </a:r>
            <a:r>
              <a:rPr lang="en-US" baseline="0" dirty="0" smtClean="0"/>
              <a:t> impaired older driver</a:t>
            </a:r>
            <a:r>
              <a:rPr lang="en-US" dirty="0" smtClean="0"/>
              <a:t>. </a:t>
            </a:r>
          </a:p>
          <a:p>
            <a:r>
              <a:rPr lang="en-US" dirty="0" smtClean="0"/>
              <a:t>These include:</a:t>
            </a:r>
          </a:p>
          <a:p>
            <a:r>
              <a:rPr lang="en-US" dirty="0" smtClean="0"/>
              <a:t>Getting lost, especially in surroundings that were previously familiar.</a:t>
            </a:r>
          </a:p>
          <a:p>
            <a:r>
              <a:rPr lang="en-US" dirty="0" smtClean="0"/>
              <a:t>Going through stop signs or red lights.</a:t>
            </a:r>
          </a:p>
          <a:p>
            <a:r>
              <a:rPr lang="en-US" dirty="0" smtClean="0"/>
              <a:t>Getting lost, especially in surroundings that were previously familiar.</a:t>
            </a:r>
          </a:p>
          <a:p>
            <a:r>
              <a:rPr lang="en-US" dirty="0" smtClean="0"/>
              <a:t>Going too fast or too slow for safety.</a:t>
            </a:r>
          </a:p>
          <a:p>
            <a:r>
              <a:rPr lang="en-US" dirty="0" smtClean="0"/>
              <a:t>Having problems making turns at intersections, especially left turns.</a:t>
            </a:r>
          </a:p>
          <a:p>
            <a:r>
              <a:rPr lang="en-US" dirty="0" smtClean="0"/>
              <a:t>Having trouble seeing or following traffic signals, road signs, and pavement markings.</a:t>
            </a:r>
          </a:p>
          <a:p>
            <a:pPr marL="0" indent="0">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27</a:t>
            </a:fld>
            <a:endParaRPr lang="en-US"/>
          </a:p>
        </p:txBody>
      </p:sp>
    </p:spTree>
    <p:extLst>
      <p:ext uri="{BB962C8B-B14F-4D97-AF65-F5344CB8AC3E}">
        <p14:creationId xmlns:p14="http://schemas.microsoft.com/office/powerpoint/2010/main" val="3357084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Misjudging gaps in traffic at intersections and on highway entrance and exit ramps.</a:t>
            </a:r>
          </a:p>
          <a:p>
            <a:r>
              <a:rPr lang="en-US" dirty="0" smtClean="0"/>
              <a:t>Receiving traffic tickets or “warnings” from traffic or law enforcement officers.</a:t>
            </a:r>
          </a:p>
          <a:p>
            <a:r>
              <a:rPr lang="en-US" dirty="0" smtClean="0"/>
              <a:t>Responding more slowly to unexpected situations.</a:t>
            </a:r>
          </a:p>
          <a:p>
            <a:r>
              <a:rPr lang="en-US" dirty="0" smtClean="0"/>
              <a:t>Straying into other lanes.</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28</a:t>
            </a:fld>
            <a:endParaRPr lang="en-US"/>
          </a:p>
        </p:txBody>
      </p:sp>
    </p:spTree>
    <p:extLst>
      <p:ext uri="{BB962C8B-B14F-4D97-AF65-F5344CB8AC3E}">
        <p14:creationId xmlns:p14="http://schemas.microsoft.com/office/powerpoint/2010/main" val="2550647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Apply the general principles of designs to create a safe environment for geriatric clients.</a:t>
            </a:r>
          </a:p>
          <a:p>
            <a:r>
              <a:rPr lang="en-US" dirty="0" smtClean="0"/>
              <a:t>Discuss the factors affecting driving safety and the decision to stop driving in geriatric clients.</a:t>
            </a:r>
          </a:p>
          <a:p>
            <a:r>
              <a:rPr lang="en-US" dirty="0" smtClean="0"/>
              <a:t>To describe the commonly available public and private transportation resources available.</a:t>
            </a:r>
          </a:p>
          <a:p>
            <a:r>
              <a:rPr lang="en-US" dirty="0" smtClean="0"/>
              <a:t>Identify public and private housing options for the geriatric client.</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a:t>
            </a:fld>
            <a:endParaRPr lang="en-US"/>
          </a:p>
        </p:txBody>
      </p:sp>
    </p:spTree>
    <p:extLst>
      <p:ext uri="{BB962C8B-B14F-4D97-AF65-F5344CB8AC3E}">
        <p14:creationId xmlns:p14="http://schemas.microsoft.com/office/powerpoint/2010/main" val="11074725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29</a:t>
            </a:fld>
            <a:endParaRPr lang="en-US"/>
          </a:p>
        </p:txBody>
      </p:sp>
    </p:spTree>
    <p:extLst>
      <p:ext uri="{BB962C8B-B14F-4D97-AF65-F5344CB8AC3E}">
        <p14:creationId xmlns:p14="http://schemas.microsoft.com/office/powerpoint/2010/main" val="39797019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30</a:t>
            </a:fld>
            <a:endParaRPr lang="en-US"/>
          </a:p>
        </p:txBody>
      </p:sp>
    </p:spTree>
    <p:extLst>
      <p:ext uri="{BB962C8B-B14F-4D97-AF65-F5344CB8AC3E}">
        <p14:creationId xmlns:p14="http://schemas.microsoft.com/office/powerpoint/2010/main" val="39797019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31</a:t>
            </a:fld>
            <a:endParaRPr lang="en-US"/>
          </a:p>
        </p:txBody>
      </p:sp>
    </p:spTree>
    <p:extLst>
      <p:ext uri="{BB962C8B-B14F-4D97-AF65-F5344CB8AC3E}">
        <p14:creationId xmlns:p14="http://schemas.microsoft.com/office/powerpoint/2010/main" val="2319105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Warning signs that the time to cease driving is approaching and that more careful assessment of driving ability may be necessary are summarized in Box 11-7. </a:t>
            </a:r>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33</a:t>
            </a:fld>
            <a:endParaRPr lang="en-US"/>
          </a:p>
        </p:txBody>
      </p:sp>
    </p:spTree>
    <p:extLst>
      <p:ext uri="{BB962C8B-B14F-4D97-AF65-F5344CB8AC3E}">
        <p14:creationId xmlns:p14="http://schemas.microsoft.com/office/powerpoint/2010/main" val="1500182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Alternative transportation options may be available in the community.</a:t>
            </a:r>
          </a:p>
          <a:p>
            <a:r>
              <a:rPr lang="en-US" dirty="0" smtClean="0"/>
              <a:t>These include</a:t>
            </a:r>
            <a:r>
              <a:rPr lang="en-US" baseline="0" dirty="0" smtClean="0"/>
              <a:t> </a:t>
            </a:r>
            <a:r>
              <a:rPr lang="en-US" dirty="0" smtClean="0"/>
              <a:t>Volunteer driver programs.  It may be free, or requires minimal fee.  Membership and reservation may be required.</a:t>
            </a:r>
          </a:p>
          <a:p>
            <a:r>
              <a:rPr lang="en-US" dirty="0" smtClean="0"/>
              <a:t>Para-transit Service is another option.</a:t>
            </a:r>
            <a:r>
              <a:rPr lang="en-US" baseline="0" dirty="0" smtClean="0"/>
              <a:t>  It provides </a:t>
            </a:r>
            <a:r>
              <a:rPr lang="en-US" dirty="0" smtClean="0"/>
              <a:t>Curb to curb, or door to door service.  Reservations required.</a:t>
            </a:r>
          </a:p>
          <a:p>
            <a:r>
              <a:rPr lang="en-US" dirty="0" smtClean="0"/>
              <a:t>They typically Use smaller</a:t>
            </a:r>
            <a:r>
              <a:rPr lang="en-US" baseline="0" dirty="0" smtClean="0"/>
              <a:t> </a:t>
            </a:r>
            <a:r>
              <a:rPr lang="en-US" dirty="0" smtClean="0"/>
              <a:t>buses with</a:t>
            </a:r>
            <a:r>
              <a:rPr lang="en-US" baseline="0" dirty="0" smtClean="0"/>
              <a:t> </a:t>
            </a:r>
            <a:r>
              <a:rPr lang="en-US" dirty="0" smtClean="0"/>
              <a:t>less than 25 people.</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34</a:t>
            </a:fld>
            <a:endParaRPr lang="en-US"/>
          </a:p>
        </p:txBody>
      </p:sp>
    </p:spTree>
    <p:extLst>
      <p:ext uri="{BB962C8B-B14F-4D97-AF65-F5344CB8AC3E}">
        <p14:creationId xmlns:p14="http://schemas.microsoft.com/office/powerpoint/2010/main" val="4082502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dirty="0" smtClean="0"/>
              <a:t>Door through door escort service is</a:t>
            </a:r>
            <a:r>
              <a:rPr lang="en-US" baseline="0" dirty="0" smtClean="0"/>
              <a:t> by </a:t>
            </a:r>
            <a:r>
              <a:rPr lang="en-US" dirty="0" smtClean="0"/>
              <a:t>private agencies to provide assistance</a:t>
            </a:r>
            <a:r>
              <a:rPr lang="en-US" baseline="0" dirty="0" smtClean="0"/>
              <a:t> </a:t>
            </a:r>
            <a:r>
              <a:rPr lang="en-US" dirty="0" smtClean="0"/>
              <a:t> of getting out of home and to destination.  The levels of assistance may vary.</a:t>
            </a:r>
          </a:p>
          <a:p>
            <a:pPr>
              <a:lnSpc>
                <a:spcPct val="90000"/>
              </a:lnSpc>
            </a:pPr>
            <a:endParaRPr lang="en-US" dirty="0" smtClean="0"/>
          </a:p>
          <a:p>
            <a:pPr>
              <a:lnSpc>
                <a:spcPct val="90000"/>
              </a:lnSpc>
            </a:pPr>
            <a:r>
              <a:rPr lang="en-US" dirty="0" smtClean="0"/>
              <a:t>Public transit does not require reservation.  Reduced fares for elderly are available.</a:t>
            </a:r>
          </a:p>
          <a:p>
            <a:pPr>
              <a:lnSpc>
                <a:spcPct val="90000"/>
              </a:lnSpc>
            </a:pPr>
            <a:endParaRPr lang="en-US" dirty="0" smtClean="0"/>
          </a:p>
          <a:p>
            <a:pPr>
              <a:lnSpc>
                <a:spcPct val="90000"/>
              </a:lnSpc>
            </a:pPr>
            <a:r>
              <a:rPr lang="en-US" dirty="0" smtClean="0"/>
              <a:t>Transportation vouchers are</a:t>
            </a:r>
            <a:r>
              <a:rPr lang="en-US" baseline="0" dirty="0" smtClean="0"/>
              <a:t> given to </a:t>
            </a:r>
            <a:r>
              <a:rPr lang="en-US" dirty="0" smtClean="0"/>
              <a:t>qualified individuals at a reduced rate.  The program may require reservations.</a:t>
            </a:r>
          </a:p>
          <a:p>
            <a:pPr>
              <a:lnSpc>
                <a:spcPct val="90000"/>
              </a:lnSpc>
            </a:pPr>
            <a:endParaRPr lang="en-US" dirty="0" smtClean="0"/>
          </a:p>
          <a:p>
            <a:pPr>
              <a:lnSpc>
                <a:spcPct val="90000"/>
              </a:lnSpc>
            </a:pPr>
            <a:r>
              <a:rPr lang="en-US" dirty="0" smtClean="0"/>
              <a:t>Mobility managers to assist with the</a:t>
            </a:r>
            <a:r>
              <a:rPr lang="en-US" baseline="0" dirty="0" smtClean="0"/>
              <a:t> arrangement of transportation </a:t>
            </a:r>
            <a:r>
              <a:rPr lang="en-US" dirty="0" smtClean="0"/>
              <a:t>are available in some communities.</a:t>
            </a:r>
          </a:p>
        </p:txBody>
      </p:sp>
      <p:sp>
        <p:nvSpPr>
          <p:cNvPr id="4" name="Slide Number Placeholder 3"/>
          <p:cNvSpPr>
            <a:spLocks noGrp="1"/>
          </p:cNvSpPr>
          <p:nvPr>
            <p:ph type="sldNum" sz="quarter" idx="10"/>
          </p:nvPr>
        </p:nvSpPr>
        <p:spPr/>
        <p:txBody>
          <a:bodyPr/>
          <a:lstStyle/>
          <a:p>
            <a:fld id="{F218DAA3-4E96-4005-A77B-8202462B76ED}" type="slidenum">
              <a:rPr lang="en-US" smtClean="0"/>
              <a:pPr/>
              <a:t>35</a:t>
            </a:fld>
            <a:endParaRPr lang="en-US"/>
          </a:p>
        </p:txBody>
      </p:sp>
    </p:spTree>
    <p:extLst>
      <p:ext uri="{BB962C8B-B14F-4D97-AF65-F5344CB8AC3E}">
        <p14:creationId xmlns:p14="http://schemas.microsoft.com/office/powerpoint/2010/main" val="22276619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issues with transportation include Accessibility,</a:t>
            </a:r>
            <a:r>
              <a:rPr lang="en-US" baseline="0" dirty="0" smtClean="0"/>
              <a:t> the </a:t>
            </a:r>
            <a:r>
              <a:rPr lang="en-US" dirty="0" smtClean="0"/>
              <a:t>service area, the times of service, the time of travel, and whether the rides can be for medical or</a:t>
            </a:r>
            <a:r>
              <a:rPr lang="en-US" baseline="0" dirty="0" smtClean="0"/>
              <a:t> social purposes.</a:t>
            </a:r>
            <a:endParaRPr lang="en-US" dirty="0" smtClean="0"/>
          </a:p>
          <a:p>
            <a:r>
              <a:rPr lang="en-US" dirty="0" smtClean="0"/>
              <a:t>Consider the Eligibility, whether there is an</a:t>
            </a:r>
            <a:r>
              <a:rPr lang="en-US" baseline="0" dirty="0" smtClean="0"/>
              <a:t> </a:t>
            </a:r>
            <a:r>
              <a:rPr lang="en-US" dirty="0" smtClean="0"/>
              <a:t>income requirement, wheelchair user assistance,</a:t>
            </a:r>
            <a:r>
              <a:rPr lang="en-US" baseline="0" dirty="0" smtClean="0"/>
              <a:t> or if </a:t>
            </a:r>
            <a:r>
              <a:rPr lang="en-US" dirty="0" smtClean="0"/>
              <a:t>family members can</a:t>
            </a:r>
            <a:r>
              <a:rPr lang="en-US" baseline="0" dirty="0" smtClean="0"/>
              <a:t> escort.</a:t>
            </a:r>
            <a:endParaRPr lang="en-US" dirty="0" smtClean="0"/>
          </a:p>
          <a:p>
            <a:r>
              <a:rPr lang="en-US" dirty="0" smtClean="0"/>
              <a:t>Affordability</a:t>
            </a:r>
            <a:r>
              <a:rPr lang="en-US" baseline="0" dirty="0" smtClean="0"/>
              <a:t> should also be considered.</a:t>
            </a:r>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36</a:t>
            </a:fld>
            <a:endParaRPr lang="en-US"/>
          </a:p>
        </p:txBody>
      </p:sp>
    </p:spTree>
    <p:extLst>
      <p:ext uri="{BB962C8B-B14F-4D97-AF65-F5344CB8AC3E}">
        <p14:creationId xmlns:p14="http://schemas.microsoft.com/office/powerpoint/2010/main" val="2391157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Majority of older adults want to remain at home until they die.  </a:t>
            </a:r>
          </a:p>
          <a:p>
            <a:r>
              <a:rPr lang="en-US" dirty="0" smtClean="0"/>
              <a:t>In order to stay at home, help with services outside of the family is needed.</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38</a:t>
            </a:fld>
            <a:endParaRPr lang="en-US"/>
          </a:p>
        </p:txBody>
      </p:sp>
    </p:spTree>
    <p:extLst>
      <p:ext uri="{BB962C8B-B14F-4D97-AF65-F5344CB8AC3E}">
        <p14:creationId xmlns:p14="http://schemas.microsoft.com/office/powerpoint/2010/main" val="39339057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Home modification</a:t>
            </a:r>
            <a:r>
              <a:rPr lang="en-US" baseline="0" dirty="0" smtClean="0"/>
              <a:t> refers to the </a:t>
            </a:r>
            <a:r>
              <a:rPr lang="en-US" dirty="0" smtClean="0"/>
              <a:t>Adaptations to accommodate a person’s changing physical needs</a:t>
            </a:r>
            <a:r>
              <a:rPr lang="en-US" baseline="0" dirty="0" smtClean="0"/>
              <a:t>, and </a:t>
            </a:r>
            <a:r>
              <a:rPr lang="en-US" dirty="0" smtClean="0"/>
              <a:t>Make it more accessible.</a:t>
            </a:r>
          </a:p>
          <a:p>
            <a:r>
              <a:rPr lang="en-US" dirty="0" smtClean="0"/>
              <a:t>Modification</a:t>
            </a:r>
            <a:r>
              <a:rPr lang="en-US" baseline="0" dirty="0" smtClean="0"/>
              <a:t> </a:t>
            </a:r>
            <a:r>
              <a:rPr lang="en-US" dirty="0" smtClean="0"/>
              <a:t>Can use assistive Technology.</a:t>
            </a:r>
          </a:p>
          <a:p>
            <a:r>
              <a:rPr lang="en-US" dirty="0" smtClean="0"/>
              <a:t>It can Range from simple ,</a:t>
            </a:r>
            <a:r>
              <a:rPr lang="en-US" baseline="0" dirty="0" smtClean="0"/>
              <a:t> like </a:t>
            </a:r>
            <a:r>
              <a:rPr lang="en-US" dirty="0" smtClean="0"/>
              <a:t>grab bar, to complex, such as installing ADA accessible ramp.</a:t>
            </a:r>
            <a:r>
              <a:rPr lang="en-US" baseline="0" dirty="0" smtClean="0"/>
              <a:t> </a:t>
            </a:r>
            <a:endParaRPr lang="en-US" dirty="0" smtClean="0"/>
          </a:p>
          <a:p>
            <a:r>
              <a:rPr lang="en-US" dirty="0" smtClean="0"/>
              <a:t>83% of older adults want to age in place but the majority of the housing is not appropriate for the person.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39</a:t>
            </a:fld>
            <a:endParaRPr lang="en-US"/>
          </a:p>
        </p:txBody>
      </p:sp>
    </p:spTree>
    <p:extLst>
      <p:ext uri="{BB962C8B-B14F-4D97-AF65-F5344CB8AC3E}">
        <p14:creationId xmlns:p14="http://schemas.microsoft.com/office/powerpoint/2010/main" val="11752690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http://www.acf.hhs.gov/programs/ocs/programs/liheap</a:t>
            </a:r>
          </a:p>
          <a:p>
            <a:r>
              <a:rPr lang="en-US" dirty="0" smtClean="0"/>
              <a:t>http://www1.eere.energy.gov/wip/wap.html</a:t>
            </a:r>
          </a:p>
          <a:p>
            <a:r>
              <a:rPr lang="en-US" dirty="0" smtClean="0"/>
              <a:t>http://rebuildingtogether.org/</a:t>
            </a:r>
          </a:p>
          <a:p>
            <a:endParaRPr lang="en-US" dirty="0" smtClean="0"/>
          </a:p>
          <a:p>
            <a:r>
              <a:rPr lang="en-US" dirty="0" smtClean="0"/>
              <a:t>With the enactment of Title III of the Older Americans Act in 1965, the federal government provides </a:t>
            </a:r>
            <a:r>
              <a:rPr lang="en-US" baseline="0" dirty="0" smtClean="0"/>
              <a:t>f</a:t>
            </a:r>
            <a:r>
              <a:rPr lang="en-US" dirty="0" smtClean="0"/>
              <a:t>unds that are distributed locally by area agency on aging.</a:t>
            </a:r>
          </a:p>
          <a:p>
            <a:endParaRPr lang="en-US" dirty="0" smtClean="0"/>
          </a:p>
          <a:p>
            <a:r>
              <a:rPr lang="en-US" dirty="0" smtClean="0"/>
              <a:t>Rebuilding Together Incorporated is a national volunteer organization.  It assists some low-income seniors with home modification efforts. </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Low-Income Home Energy Assistance Program and the Weatherization Assistance Program are run by local energy and social services departments. Assistance for persons who meet income eligibility requirements to improve energy conservation in the home residence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40</a:t>
            </a:fld>
            <a:endParaRPr lang="en-US"/>
          </a:p>
        </p:txBody>
      </p:sp>
    </p:spTree>
    <p:extLst>
      <p:ext uri="{BB962C8B-B14F-4D97-AF65-F5344CB8AC3E}">
        <p14:creationId xmlns:p14="http://schemas.microsoft.com/office/powerpoint/2010/main" val="3451361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Environmental press is the extent to which an environment demands a behavioral response.</a:t>
            </a:r>
          </a:p>
          <a:p>
            <a:r>
              <a:rPr lang="en-US" dirty="0" smtClean="0"/>
              <a:t>Competence refers</a:t>
            </a:r>
            <a:r>
              <a:rPr lang="en-US" baseline="0" dirty="0" smtClean="0"/>
              <a:t> to t</a:t>
            </a:r>
            <a:r>
              <a:rPr lang="en-US" dirty="0" smtClean="0"/>
              <a:t>he ability of the individual to respond adaptively in areas of functional health, social roles, sensory-motor and perceptual functions, and cognition.</a:t>
            </a:r>
          </a:p>
          <a:p>
            <a:r>
              <a:rPr lang="en-US" baseline="0" dirty="0" smtClean="0"/>
              <a:t>When a highly demanding physical environment exceeds a person’s competency, the individual may exhibit maladaptive behaviors.   Such environment may fail to support the safety, self-image, and interactions of the individual with others.  For example, older adults may be hard of hearing a therapist’s instruction when the gym is noisy.  This may result in frustration on the patient’s part and lack of progress in rehabilitation outcomes.</a:t>
            </a:r>
          </a:p>
          <a:p>
            <a:r>
              <a:rPr lang="en-US" dirty="0" smtClean="0"/>
              <a:t>There are</a:t>
            </a:r>
            <a:r>
              <a:rPr lang="en-US" baseline="0" dirty="0" smtClean="0"/>
              <a:t> general two ways t</a:t>
            </a:r>
            <a:r>
              <a:rPr lang="en-US" dirty="0" smtClean="0"/>
              <a:t>o deal with high environmental</a:t>
            </a:r>
            <a:r>
              <a:rPr lang="en-US" baseline="0" dirty="0" smtClean="0"/>
              <a:t> stress.  One is to improve a person’s competence through rehabilitation.  Another is to modify the environment, which is easier to do.  Increase the lighting and decrease background noise are examples of environmental modifications.  </a:t>
            </a:r>
          </a:p>
          <a:p>
            <a:endParaRPr lang="en-US" dirty="0" smtClean="0"/>
          </a:p>
        </p:txBody>
      </p:sp>
      <p:sp>
        <p:nvSpPr>
          <p:cNvPr id="4" name="Slide Number Placeholder 3"/>
          <p:cNvSpPr>
            <a:spLocks noGrp="1"/>
          </p:cNvSpPr>
          <p:nvPr>
            <p:ph type="sldNum" sz="quarter" idx="10"/>
          </p:nvPr>
        </p:nvSpPr>
        <p:spPr/>
        <p:txBody>
          <a:bodyPr/>
          <a:lstStyle/>
          <a:p>
            <a:fld id="{F218DAA3-4E96-4005-A77B-8202462B76ED}" type="slidenum">
              <a:rPr lang="en-US" smtClean="0"/>
              <a:pPr/>
              <a:t>4</a:t>
            </a:fld>
            <a:endParaRPr lang="en-US"/>
          </a:p>
        </p:txBody>
      </p:sp>
    </p:spTree>
    <p:extLst>
      <p:ext uri="{BB962C8B-B14F-4D97-AF65-F5344CB8AC3E}">
        <p14:creationId xmlns:p14="http://schemas.microsoft.com/office/powerpoint/2010/main" val="23994665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Medicare</a:t>
            </a:r>
            <a:r>
              <a:rPr lang="en-US" baseline="0" dirty="0" smtClean="0"/>
              <a:t> and </a:t>
            </a:r>
            <a:r>
              <a:rPr lang="en-US" dirty="0" smtClean="0"/>
              <a:t>Medicaid usually only covers items that </a:t>
            </a:r>
            <a:r>
              <a:rPr lang="en-US" b="1" dirty="0" smtClean="0">
                <a:solidFill>
                  <a:srgbClr val="FF0000"/>
                </a:solidFill>
              </a:rPr>
              <a:t>the physician prescribed.</a:t>
            </a:r>
          </a:p>
          <a:p>
            <a:r>
              <a:rPr lang="en-US" dirty="0" smtClean="0"/>
              <a:t>Community development block grants may be available.</a:t>
            </a:r>
          </a:p>
          <a:p>
            <a:r>
              <a:rPr lang="en-US" dirty="0" smtClean="0"/>
              <a:t>Home equity conversion mortgage allows</a:t>
            </a:r>
            <a:r>
              <a:rPr lang="en-US" baseline="0" dirty="0" smtClean="0"/>
              <a:t> individuals to </a:t>
            </a:r>
            <a:r>
              <a:rPr lang="en-US" dirty="0" smtClean="0"/>
              <a:t>borrow against the equity in</a:t>
            </a:r>
            <a:r>
              <a:rPr lang="en-US" baseline="0" dirty="0" smtClean="0"/>
              <a:t> the</a:t>
            </a:r>
            <a:r>
              <a:rPr lang="en-US" dirty="0" smtClean="0"/>
              <a:t> home.</a:t>
            </a:r>
          </a:p>
          <a:p>
            <a:r>
              <a:rPr lang="en-US" dirty="0" smtClean="0"/>
              <a:t>The National Directory of Home Modification and Repair Resources has a list of Home modification and repair providers. </a:t>
            </a:r>
            <a:r>
              <a:rPr lang="en-US" baseline="0" dirty="0" smtClean="0"/>
              <a:t>This Directory is for informational purposes only and individuals must use their own caution and judgment when using these providers.</a:t>
            </a:r>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41</a:t>
            </a:fld>
            <a:endParaRPr lang="en-US"/>
          </a:p>
        </p:txBody>
      </p:sp>
    </p:spTree>
    <p:extLst>
      <p:ext uri="{BB962C8B-B14F-4D97-AF65-F5344CB8AC3E}">
        <p14:creationId xmlns:p14="http://schemas.microsoft.com/office/powerpoint/2010/main" val="37978359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9CB0527-1AA5-4512-9E4C-0609506EE6D1}" type="slidenum">
              <a:rPr lang="en-US" sz="1200"/>
              <a:pPr eaLnBrk="1" hangingPunct="1"/>
              <a:t>42</a:t>
            </a:fld>
            <a:endParaRPr lang="en-US" sz="120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Times New Roman" pitchFamily="18" charset="0"/>
              </a:rPr>
              <a:t>Rental assistance</a:t>
            </a:r>
            <a:r>
              <a:rPr lang="en-US" baseline="0" dirty="0" smtClean="0">
                <a:latin typeface="Times New Roman" pitchFamily="18" charset="0"/>
              </a:rPr>
              <a:t> allows </a:t>
            </a:r>
            <a:r>
              <a:rPr lang="en-US" dirty="0" smtClean="0">
                <a:latin typeface="Times New Roman" pitchFamily="18" charset="0"/>
              </a:rPr>
              <a:t>income eligible persons to live in privately owned housing.  They pay certain %  of the rent.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government housing assistance agencies are available.</a:t>
            </a:r>
          </a:p>
          <a:p>
            <a:r>
              <a:rPr lang="en-US" dirty="0" smtClean="0"/>
              <a:t>There are Low income, rental or own, local housing authorities.</a:t>
            </a:r>
          </a:p>
          <a:p>
            <a:r>
              <a:rPr lang="en-US" dirty="0" smtClean="0"/>
              <a:t>They Provides assistance to a majority of older renters who have excessive housing costs,</a:t>
            </a:r>
            <a:r>
              <a:rPr lang="en-US" baseline="0" dirty="0" smtClean="0"/>
              <a:t> </a:t>
            </a:r>
            <a:r>
              <a:rPr lang="en-US" dirty="0" smtClean="0"/>
              <a:t>and low-income elderly with service-enriched options to live independently. </a:t>
            </a:r>
          </a:p>
          <a:p>
            <a:r>
              <a:rPr lang="en-US" dirty="0" smtClean="0"/>
              <a:t>Other offices include U</a:t>
            </a:r>
            <a:r>
              <a:rPr lang="en-US" baseline="0" dirty="0" smtClean="0"/>
              <a:t> </a:t>
            </a:r>
            <a:r>
              <a:rPr lang="en-US" dirty="0" smtClean="0"/>
              <a:t>S D</a:t>
            </a:r>
            <a:r>
              <a:rPr lang="en-US" baseline="0" dirty="0" smtClean="0"/>
              <a:t> </a:t>
            </a:r>
            <a:r>
              <a:rPr lang="en-US" dirty="0" smtClean="0"/>
              <a:t>A Rural development office, Department of Housing and Community Development, State Housing Finance Agencies.</a:t>
            </a:r>
          </a:p>
        </p:txBody>
      </p:sp>
      <p:sp>
        <p:nvSpPr>
          <p:cNvPr id="4" name="Slide Number Placeholder 3"/>
          <p:cNvSpPr>
            <a:spLocks noGrp="1"/>
          </p:cNvSpPr>
          <p:nvPr>
            <p:ph type="sldNum" sz="quarter" idx="10"/>
          </p:nvPr>
        </p:nvSpPr>
        <p:spPr/>
        <p:txBody>
          <a:bodyPr/>
          <a:lstStyle/>
          <a:p>
            <a:fld id="{F218DAA3-4E96-4005-A77B-8202462B76ED}" type="slidenum">
              <a:rPr lang="en-US" smtClean="0"/>
              <a:pPr/>
              <a:t>43</a:t>
            </a:fld>
            <a:endParaRPr lang="en-US"/>
          </a:p>
        </p:txBody>
      </p:sp>
    </p:spTree>
    <p:extLst>
      <p:ext uri="{BB962C8B-B14F-4D97-AF65-F5344CB8AC3E}">
        <p14:creationId xmlns:p14="http://schemas.microsoft.com/office/powerpoint/2010/main" val="24876991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Homeownership and Opportunity for People Everywhere (HOPE) program provides a combination of HUD Section 8 rental assistance with case management and supportive services to low-income elderly persons. </a:t>
            </a:r>
          </a:p>
          <a:p>
            <a:r>
              <a:rPr lang="en-US" dirty="0" smtClean="0"/>
              <a:t>Purpose is to give housing to frail elderly to prevent going to nursing homes.</a:t>
            </a:r>
          </a:p>
          <a:p>
            <a:r>
              <a:rPr lang="en-US" dirty="0" smtClean="0"/>
              <a:t>Eligibility include people who are aged over 62 years, with difficulty in at least 3 Activities of Daily</a:t>
            </a:r>
            <a:r>
              <a:rPr lang="en-US" baseline="0" dirty="0" smtClean="0"/>
              <a:t> </a:t>
            </a:r>
            <a:r>
              <a:rPr lang="en-US" dirty="0" smtClean="0"/>
              <a:t>Living or home management.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45</a:t>
            </a:fld>
            <a:endParaRPr lang="en-US"/>
          </a:p>
        </p:txBody>
      </p:sp>
    </p:spTree>
    <p:extLst>
      <p:ext uri="{BB962C8B-B14F-4D97-AF65-F5344CB8AC3E}">
        <p14:creationId xmlns:p14="http://schemas.microsoft.com/office/powerpoint/2010/main" val="15922920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housing choice voucher program is the federal government's major program for assisting very low-income families, the elderly, and the disabled to afford decent, safe, and sanitary housing in the private market.</a:t>
            </a:r>
          </a:p>
          <a:p>
            <a:r>
              <a:rPr lang="en-US" dirty="0" smtClean="0"/>
              <a:t>Since housing assistance is provided on behalf of the family or individual, participants are able to find their own housing, including single-family homes, townhouses and apartments.</a:t>
            </a:r>
          </a:p>
          <a:p>
            <a:r>
              <a:rPr lang="en-US" dirty="0" smtClean="0"/>
              <a:t>The participant is free to choose any housing that meets the requirements of the program and is not limited to units located in subsidized housing projects.</a:t>
            </a:r>
          </a:p>
          <a:p>
            <a:r>
              <a:rPr lang="en-US" dirty="0" smtClean="0"/>
              <a:t>50% median household income, US citizens and some non-citizens </a:t>
            </a:r>
          </a:p>
          <a:p>
            <a:r>
              <a:rPr lang="en-US" dirty="0" smtClean="0"/>
              <a:t>Eligibility for a housing voucher is determined by the public housing agencies based on the total annual gross income, and family size.</a:t>
            </a:r>
          </a:p>
          <a:p>
            <a:r>
              <a:rPr lang="en-US" dirty="0" smtClean="0"/>
              <a:t>It is limited to US citizens and non-citizens with certain immigration status. </a:t>
            </a:r>
          </a:p>
          <a:p>
            <a:r>
              <a:rPr lang="en-US" dirty="0" smtClean="0"/>
              <a:t>In general, the family's income may not exceed 50% of the median income for the county or metropolitan area in which the family chooses to live.</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46</a:t>
            </a:fld>
            <a:endParaRPr lang="en-US"/>
          </a:p>
        </p:txBody>
      </p:sp>
    </p:spTree>
    <p:extLst>
      <p:ext uri="{BB962C8B-B14F-4D97-AF65-F5344CB8AC3E}">
        <p14:creationId xmlns:p14="http://schemas.microsoft.com/office/powerpoint/2010/main" val="14603340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HOME provides grants to States and local communities to fund activities that build, buy, and/or rehabilitate affordable housing for rent or homeownership or provide direct rental assistance to low-income people</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47</a:t>
            </a:fld>
            <a:endParaRPr lang="en-US"/>
          </a:p>
        </p:txBody>
      </p:sp>
    </p:spTree>
    <p:extLst>
      <p:ext uri="{BB962C8B-B14F-4D97-AF65-F5344CB8AC3E}">
        <p14:creationId xmlns:p14="http://schemas.microsoft.com/office/powerpoint/2010/main" val="37885032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Public housing provides</a:t>
            </a:r>
            <a:r>
              <a:rPr lang="en-US" baseline="0" dirty="0" smtClean="0"/>
              <a:t> a</a:t>
            </a:r>
            <a:r>
              <a:rPr lang="en-US" dirty="0" smtClean="0"/>
              <a:t>ffordable, decent, safe housing for eligible low-income families, the elderly, and persons with disabilities. </a:t>
            </a:r>
          </a:p>
          <a:p>
            <a:r>
              <a:rPr lang="en-US" dirty="0" smtClean="0"/>
              <a:t>There are approximately 1.2 million households living in public housing units.</a:t>
            </a:r>
          </a:p>
          <a:p>
            <a:r>
              <a:rPr lang="en-US" dirty="0" smtClean="0"/>
              <a:t>Public housing comes in all sizes and types, from single family houses to high rise apartments for elderly families. Residents Pay no more than 30% of income for housing.</a:t>
            </a:r>
          </a:p>
          <a:p>
            <a:r>
              <a:rPr lang="en-US" dirty="0" smtClean="0"/>
              <a:t>Eligibility is based on low income, status being elderly and disabled, and citizenship.</a:t>
            </a:r>
          </a:p>
          <a:p>
            <a:r>
              <a:rPr lang="en-US" dirty="0" smtClean="0"/>
              <a:t>Public housing is funded Through local public</a:t>
            </a:r>
            <a:r>
              <a:rPr lang="en-US" baseline="0" dirty="0" smtClean="0"/>
              <a:t> housing agencies.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48</a:t>
            </a:fld>
            <a:endParaRPr lang="en-US"/>
          </a:p>
        </p:txBody>
      </p:sp>
    </p:spTree>
    <p:extLst>
      <p:ext uri="{BB962C8B-B14F-4D97-AF65-F5344CB8AC3E}">
        <p14:creationId xmlns:p14="http://schemas.microsoft.com/office/powerpoint/2010/main" val="21467817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Rural Rental Assistance program provides an additional source of support for households with incomes too low to pay the Housing and Community Facilities Program subsidized rent from their own resources. </a:t>
            </a:r>
          </a:p>
          <a:p>
            <a:r>
              <a:rPr lang="en-US" dirty="0" smtClean="0"/>
              <a:t>Housing and Community Facilities Program pays the difference between the tenant's contribution, which is about 30 percent of adjusted income, and the monthly rental rate.</a:t>
            </a:r>
          </a:p>
          <a:p>
            <a:r>
              <a:rPr lang="en-US" dirty="0" smtClean="0"/>
              <a:t>Persons with very low and low incomes, the elderly, and persons with disabilities are eligible if they are unable to pay the basic monthly rent within 30 percent of adjusted monthly income. Very low income is defined as below 50 percent of the area median income (AMI); low income is between 50 and 80 percent of AMI; moderate income is established by adding $5,500 to the low-income limit.</a:t>
            </a:r>
          </a:p>
        </p:txBody>
      </p:sp>
      <p:sp>
        <p:nvSpPr>
          <p:cNvPr id="4" name="Slide Number Placeholder 3"/>
          <p:cNvSpPr>
            <a:spLocks noGrp="1"/>
          </p:cNvSpPr>
          <p:nvPr>
            <p:ph type="sldNum" sz="quarter" idx="10"/>
          </p:nvPr>
        </p:nvSpPr>
        <p:spPr/>
        <p:txBody>
          <a:bodyPr/>
          <a:lstStyle/>
          <a:p>
            <a:fld id="{F218DAA3-4E96-4005-A77B-8202462B76ED}" type="slidenum">
              <a:rPr lang="en-US" smtClean="0"/>
              <a:pPr/>
              <a:t>49</a:t>
            </a:fld>
            <a:endParaRPr lang="en-US"/>
          </a:p>
        </p:txBody>
      </p:sp>
    </p:spTree>
    <p:extLst>
      <p:ext uri="{BB962C8B-B14F-4D97-AF65-F5344CB8AC3E}">
        <p14:creationId xmlns:p14="http://schemas.microsoft.com/office/powerpoint/2010/main" val="28202726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HUD provides capital advances to finance the construction, rehabilitation or acquisition with or without rehabilitation of structures that will serve as supportive housing for very low-income elderly persons, including the frail elderly, and provides rent subsidies for the projects to help make them affordable. </a:t>
            </a:r>
          </a:p>
          <a:p>
            <a:endParaRPr lang="en-US" dirty="0" smtClean="0"/>
          </a:p>
          <a:p>
            <a:r>
              <a:rPr lang="en-US" dirty="0" smtClean="0"/>
              <a:t>It provides very low-income elderly with options that allow them to live independently but in an environment that provides support activities such as cleaning, cooking, transportation, etc. The program is similar to Supportive Housing for Persons with Disabilities</a:t>
            </a:r>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50</a:t>
            </a:fld>
            <a:endParaRPr lang="en-US"/>
          </a:p>
        </p:txBody>
      </p:sp>
    </p:spTree>
    <p:extLst>
      <p:ext uri="{BB962C8B-B14F-4D97-AF65-F5344CB8AC3E}">
        <p14:creationId xmlns:p14="http://schemas.microsoft.com/office/powerpoint/2010/main" val="17559665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 people</a:t>
            </a:r>
            <a:r>
              <a:rPr lang="en-US" baseline="0" dirty="0" smtClean="0"/>
              <a:t> meet the following criteria are given </a:t>
            </a:r>
            <a:r>
              <a:rPr lang="en-US" baseline="0" dirty="0" err="1" smtClean="0"/>
              <a:t>prefernece</a:t>
            </a:r>
            <a:r>
              <a:rPr lang="en-US" baseline="0" dirty="0" smtClean="0"/>
              <a:t>.</a:t>
            </a:r>
          </a:p>
          <a:p>
            <a:r>
              <a:rPr lang="en-US" dirty="0" smtClean="0"/>
              <a:t>People experiencing high rent burden (rent is greater than 50% of income).</a:t>
            </a:r>
          </a:p>
          <a:p>
            <a:r>
              <a:rPr lang="en-US" dirty="0" smtClean="0"/>
              <a:t>Residents who live and/or work in the jurisdiction.</a:t>
            </a:r>
          </a:p>
          <a:p>
            <a:r>
              <a:rPr lang="en-US" dirty="0" smtClean="0"/>
              <a:t>The homeless or those living in substandard housing.</a:t>
            </a:r>
          </a:p>
          <a:p>
            <a:r>
              <a:rPr lang="en-US" dirty="0" smtClean="0"/>
              <a:t>Veterans and veterans’ families.</a:t>
            </a:r>
          </a:p>
          <a:p>
            <a:r>
              <a:rPr lang="en-US" dirty="0" smtClean="0"/>
              <a:t>Victims of reprisals or hate crimes.</a:t>
            </a:r>
          </a:p>
          <a:p>
            <a:r>
              <a:rPr lang="en-US" dirty="0" smtClean="0"/>
              <a:t>Working families and those unable to work because of age or disability. </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51</a:t>
            </a:fld>
            <a:endParaRPr lang="en-US"/>
          </a:p>
        </p:txBody>
      </p:sp>
    </p:spTree>
    <p:extLst>
      <p:ext uri="{BB962C8B-B14F-4D97-AF65-F5344CB8AC3E}">
        <p14:creationId xmlns:p14="http://schemas.microsoft.com/office/powerpoint/2010/main" val="533156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Bad design:</a:t>
            </a:r>
          </a:p>
          <a:p>
            <a:r>
              <a:rPr lang="en-US" dirty="0" smtClean="0"/>
              <a:t>Glaring of the vinyl flooring</a:t>
            </a:r>
            <a:r>
              <a:rPr lang="en-US" baseline="0" dirty="0" smtClean="0"/>
              <a:t> (use non-glaring wax)</a:t>
            </a:r>
            <a:endParaRPr lang="en-US" dirty="0" smtClean="0"/>
          </a:p>
          <a:p>
            <a:r>
              <a:rPr lang="en-US" dirty="0" smtClean="0"/>
              <a:t>Direct lighting causes shadows on wall (do not use direct lighting)</a:t>
            </a:r>
          </a:p>
          <a:p>
            <a:r>
              <a:rPr lang="en-US" dirty="0" smtClean="0"/>
              <a:t>Some</a:t>
            </a:r>
            <a:r>
              <a:rPr lang="en-US" baseline="0" dirty="0" smtClean="0"/>
              <a:t> shadows on the floor</a:t>
            </a:r>
          </a:p>
          <a:p>
            <a:endParaRPr lang="en-US" baseline="0" dirty="0" smtClean="0"/>
          </a:p>
          <a:p>
            <a:r>
              <a:rPr lang="en-US" baseline="0" dirty="0" smtClean="0"/>
              <a:t>Good design:</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Good floor and wall contrast color.</a:t>
            </a:r>
          </a:p>
          <a:p>
            <a:r>
              <a:rPr lang="en-US" baseline="0" dirty="0" smtClean="0"/>
              <a:t>Railing enhances safety </a:t>
            </a:r>
          </a:p>
          <a:p>
            <a:r>
              <a:rPr lang="en-US" baseline="0" dirty="0" smtClean="0"/>
              <a:t>Good choice of light color - white bulbs – comfortable and soothing</a:t>
            </a:r>
          </a:p>
          <a:p>
            <a:r>
              <a:rPr lang="en-US" baseline="0" dirty="0" smtClean="0"/>
              <a:t>Flooring is simple and not complex – no repetitive patterns or figure ground</a:t>
            </a:r>
            <a:endParaRPr lang="en-US" dirty="0" smtClean="0"/>
          </a:p>
        </p:txBody>
      </p:sp>
      <p:sp>
        <p:nvSpPr>
          <p:cNvPr id="4" name="Slide Number Placeholder 3"/>
          <p:cNvSpPr>
            <a:spLocks noGrp="1"/>
          </p:cNvSpPr>
          <p:nvPr>
            <p:ph type="sldNum" sz="quarter" idx="10"/>
          </p:nvPr>
        </p:nvSpPr>
        <p:spPr/>
        <p:txBody>
          <a:bodyPr/>
          <a:lstStyle/>
          <a:p>
            <a:fld id="{F218DAA3-4E96-4005-A77B-8202462B76ED}" type="slidenum">
              <a:rPr lang="en-US" smtClean="0"/>
              <a:pPr/>
              <a:t>9</a:t>
            </a:fld>
            <a:endParaRPr lang="en-US"/>
          </a:p>
        </p:txBody>
      </p:sp>
    </p:spTree>
    <p:extLst>
      <p:ext uri="{BB962C8B-B14F-4D97-AF65-F5344CB8AC3E}">
        <p14:creationId xmlns:p14="http://schemas.microsoft.com/office/powerpoint/2010/main" val="23416199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Home matching service connects those that need a home with those that have available space.</a:t>
            </a:r>
          </a:p>
          <a:p>
            <a:pPr eaLnBrk="1" hangingPunct="1"/>
            <a:r>
              <a:rPr lang="en-US" dirty="0" smtClean="0"/>
              <a:t>Provides additional income, companionship and help with chores.</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52</a:t>
            </a:fld>
            <a:endParaRPr lang="en-US"/>
          </a:p>
        </p:txBody>
      </p:sp>
    </p:spTree>
    <p:extLst>
      <p:ext uri="{BB962C8B-B14F-4D97-AF65-F5344CB8AC3E}">
        <p14:creationId xmlns:p14="http://schemas.microsoft.com/office/powerpoint/2010/main" val="37638839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Homestead exemption is Government programs that offer reduction in property taxes for income eligible or disabled homeowners.</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53</a:t>
            </a:fld>
            <a:endParaRPr lang="en-US"/>
          </a:p>
        </p:txBody>
      </p:sp>
    </p:spTree>
    <p:extLst>
      <p:ext uri="{BB962C8B-B14F-4D97-AF65-F5344CB8AC3E}">
        <p14:creationId xmlns:p14="http://schemas.microsoft.com/office/powerpoint/2010/main" val="28284636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Supportive Services and Senior Centers are funded through</a:t>
            </a:r>
            <a:r>
              <a:rPr lang="en-US" baseline="0" dirty="0" smtClean="0"/>
              <a:t> government grants.</a:t>
            </a:r>
          </a:p>
          <a:p>
            <a:r>
              <a:rPr lang="en-US" dirty="0" smtClean="0"/>
              <a:t>Grants are provided to states to fund programs for those older than 60 years.</a:t>
            </a:r>
          </a:p>
          <a:p>
            <a:r>
              <a:rPr lang="en-US" dirty="0" smtClean="0"/>
              <a:t>These include Access services such as transportation, case management, and information and assistance.</a:t>
            </a:r>
          </a:p>
          <a:p>
            <a:r>
              <a:rPr lang="en-US" dirty="0" smtClean="0"/>
              <a:t>In-home services such as personal care, chore, and homemaker assistance. </a:t>
            </a:r>
          </a:p>
          <a:p>
            <a:r>
              <a:rPr lang="en-US" dirty="0" smtClean="0"/>
              <a:t>And Community services such as legal services, mental health services, and adult day care. </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54</a:t>
            </a:fld>
            <a:endParaRPr lang="en-US"/>
          </a:p>
        </p:txBody>
      </p:sp>
    </p:spTree>
    <p:extLst>
      <p:ext uri="{BB962C8B-B14F-4D97-AF65-F5344CB8AC3E}">
        <p14:creationId xmlns:p14="http://schemas.microsoft.com/office/powerpoint/2010/main" val="20815271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total  Cost for Supportive Services and Senior Centers is $350 million</a:t>
            </a:r>
            <a:r>
              <a:rPr lang="en-US" baseline="0" dirty="0" smtClean="0"/>
              <a:t> in 2007.</a:t>
            </a:r>
            <a:endParaRPr lang="en-US" dirty="0" smtClean="0"/>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55</a:t>
            </a:fld>
            <a:endParaRPr lang="en-US"/>
          </a:p>
        </p:txBody>
      </p:sp>
    </p:spTree>
    <p:extLst>
      <p:ext uri="{BB962C8B-B14F-4D97-AF65-F5344CB8AC3E}">
        <p14:creationId xmlns:p14="http://schemas.microsoft.com/office/powerpoint/2010/main" val="24091948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Older adults receive services through</a:t>
            </a:r>
            <a:r>
              <a:rPr lang="en-US" baseline="0" dirty="0" smtClean="0"/>
              <a:t> information</a:t>
            </a:r>
            <a:r>
              <a:rPr lang="en-US" dirty="0" smtClean="0"/>
              <a:t> and referral from a community organization or center.</a:t>
            </a:r>
          </a:p>
          <a:p>
            <a:r>
              <a:rPr lang="en-US" dirty="0" smtClean="0"/>
              <a:t>Health or social service agency, such as social</a:t>
            </a:r>
            <a:r>
              <a:rPr lang="en-US" baseline="0" dirty="0" smtClean="0"/>
              <a:t> worker may provide some assistance in getting services.</a:t>
            </a:r>
            <a:endParaRPr lang="en-US" dirty="0" smtClean="0"/>
          </a:p>
          <a:p>
            <a:r>
              <a:rPr lang="en-US" dirty="0" smtClean="0"/>
              <a:t>Outreach programs by Social service providers encourage older adults their use the resources.</a:t>
            </a:r>
          </a:p>
          <a:p>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56</a:t>
            </a:fld>
            <a:endParaRPr lang="en-US"/>
          </a:p>
        </p:txBody>
      </p:sp>
    </p:spTree>
    <p:extLst>
      <p:ext uri="{BB962C8B-B14F-4D97-AF65-F5344CB8AC3E}">
        <p14:creationId xmlns:p14="http://schemas.microsoft.com/office/powerpoint/2010/main" val="4057130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These multifocal glasses require the wearer to view the environment through the lower lenses.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Normally</a:t>
            </a:r>
            <a:r>
              <a:rPr lang="en-US" baseline="0" dirty="0" smtClean="0"/>
              <a:t> the focal distance for viewing the environment is about 1.5 to 2 meters.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lower lenses of the multifocal glasses have a focal distance of 06. meter.  A lot shorter than the normal focal distance.</a:t>
            </a:r>
          </a:p>
          <a:p>
            <a:r>
              <a:rPr lang="en-US" dirty="0" smtClean="0"/>
              <a:t>As a result, individuals wearing multifocal glasses may have blurred vision, impaired contrast sensitivity and depth perception, and thereby increasing fall risk</a:t>
            </a:r>
          </a:p>
        </p:txBody>
      </p:sp>
      <p:sp>
        <p:nvSpPr>
          <p:cNvPr id="4" name="Slide Number Placeholder 3"/>
          <p:cNvSpPr>
            <a:spLocks noGrp="1"/>
          </p:cNvSpPr>
          <p:nvPr>
            <p:ph type="sldNum" sz="quarter" idx="10"/>
          </p:nvPr>
        </p:nvSpPr>
        <p:spPr/>
        <p:txBody>
          <a:bodyPr/>
          <a:lstStyle/>
          <a:p>
            <a:fld id="{F218DAA3-4E96-4005-A77B-8202462B76ED}" type="slidenum">
              <a:rPr lang="en-US" smtClean="0"/>
              <a:pPr/>
              <a:t>10</a:t>
            </a:fld>
            <a:endParaRPr lang="en-US"/>
          </a:p>
        </p:txBody>
      </p:sp>
    </p:spTree>
    <p:extLst>
      <p:ext uri="{BB962C8B-B14F-4D97-AF65-F5344CB8AC3E}">
        <p14:creationId xmlns:p14="http://schemas.microsoft.com/office/powerpoint/2010/main" val="2839965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Correcting vision with multifocal glasses may</a:t>
            </a:r>
            <a:r>
              <a:rPr lang="en-US" baseline="0" dirty="0" smtClean="0"/>
              <a:t> not reduce falls.  </a:t>
            </a:r>
          </a:p>
          <a:p>
            <a:r>
              <a:rPr lang="en-US" baseline="0" dirty="0" smtClean="0"/>
              <a:t>A study has found that w</a:t>
            </a:r>
            <a:r>
              <a:rPr lang="en-US" dirty="0" smtClean="0"/>
              <a:t>earers of multifocal lens had</a:t>
            </a:r>
            <a:r>
              <a:rPr lang="en-US" baseline="0" dirty="0" smtClean="0"/>
              <a:t> </a:t>
            </a:r>
            <a:r>
              <a:rPr lang="en-US" dirty="0" smtClean="0"/>
              <a:t>significantly </a:t>
            </a:r>
            <a:r>
              <a:rPr lang="en-US" b="1" dirty="0" smtClean="0">
                <a:solidFill>
                  <a:srgbClr val="FF0000"/>
                </a:solidFill>
              </a:rPr>
              <a:t>greater odds of falling </a:t>
            </a:r>
            <a:r>
              <a:rPr lang="en-US" dirty="0" smtClean="0"/>
              <a:t>than non-multifocal lens wearers.  These falls were more likely to occur </a:t>
            </a:r>
            <a:r>
              <a:rPr lang="en-US" b="1" dirty="0" smtClean="0">
                <a:solidFill>
                  <a:srgbClr val="FF0000"/>
                </a:solidFill>
              </a:rPr>
              <a:t>outside the home </a:t>
            </a:r>
            <a:r>
              <a:rPr lang="en-US" dirty="0" smtClean="0"/>
              <a:t>and when walking </a:t>
            </a:r>
            <a:r>
              <a:rPr lang="en-US" b="1" dirty="0" smtClean="0">
                <a:solidFill>
                  <a:srgbClr val="FF0000"/>
                </a:solidFill>
              </a:rPr>
              <a:t>up- or downstairs</a:t>
            </a:r>
            <a:r>
              <a:rPr lang="en-US" dirty="0" smtClean="0"/>
              <a:t>.</a:t>
            </a:r>
          </a:p>
          <a:p>
            <a:r>
              <a:rPr lang="en-US" dirty="0" smtClean="0"/>
              <a:t>One solution is to wear single focal glasses</a:t>
            </a:r>
            <a:r>
              <a:rPr lang="en-US" baseline="0" dirty="0" smtClean="0"/>
              <a:t> when one is moving around in the environment.</a:t>
            </a:r>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11</a:t>
            </a:fld>
            <a:endParaRPr lang="en-US"/>
          </a:p>
        </p:txBody>
      </p:sp>
    </p:spTree>
    <p:extLst>
      <p:ext uri="{BB962C8B-B14F-4D97-AF65-F5344CB8AC3E}">
        <p14:creationId xmlns:p14="http://schemas.microsoft.com/office/powerpoint/2010/main" val="2839965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Appropriate amount, type, and variety of environmental</a:t>
            </a:r>
            <a:r>
              <a:rPr lang="en-US" baseline="0" dirty="0" smtClean="0"/>
              <a:t> stimuli can enhance the function and quality of life of individuals with dementia.</a:t>
            </a:r>
          </a:p>
          <a:p>
            <a:r>
              <a:rPr lang="en-US" dirty="0" smtClean="0"/>
              <a:t>Both under- and overstimulation can lead to confusion, illusions, frustration, and agitation. </a:t>
            </a:r>
          </a:p>
          <a:p>
            <a:r>
              <a:rPr lang="en-US" dirty="0" smtClean="0"/>
              <a:t>For</a:t>
            </a:r>
            <a:r>
              <a:rPr lang="en-US" baseline="0" dirty="0" smtClean="0"/>
              <a:t> example, i</a:t>
            </a:r>
            <a:r>
              <a:rPr lang="en-US" dirty="0" smtClean="0"/>
              <a:t>nadequate lighting levels can cause agitation.</a:t>
            </a:r>
          </a:p>
          <a:p>
            <a:r>
              <a:rPr lang="en-US" dirty="0" smtClean="0"/>
              <a:t>Individuals with dementia</a:t>
            </a:r>
            <a:r>
              <a:rPr lang="en-US" baseline="0" dirty="0" smtClean="0"/>
              <a:t> may have problems telling the reality from perception.</a:t>
            </a:r>
          </a:p>
          <a:p>
            <a:r>
              <a:rPr lang="en-US" baseline="0" dirty="0" smtClean="0"/>
              <a:t>Photographs of family members may be perceived as people watching them.</a:t>
            </a:r>
          </a:p>
          <a:p>
            <a:r>
              <a:rPr lang="en-US" baseline="0" dirty="0" smtClean="0"/>
              <a:t>T V may be perceived as reality.</a:t>
            </a:r>
          </a:p>
          <a:p>
            <a:r>
              <a:rPr lang="en-US" baseline="0" dirty="0" smtClean="0"/>
              <a:t>Excessive noise is uncomfortable and auditory hallucination is common.</a:t>
            </a:r>
          </a:p>
        </p:txBody>
      </p:sp>
      <p:sp>
        <p:nvSpPr>
          <p:cNvPr id="4" name="Slide Number Placeholder 3"/>
          <p:cNvSpPr>
            <a:spLocks noGrp="1"/>
          </p:cNvSpPr>
          <p:nvPr>
            <p:ph type="sldNum" sz="quarter" idx="10"/>
          </p:nvPr>
        </p:nvSpPr>
        <p:spPr/>
        <p:txBody>
          <a:bodyPr/>
          <a:lstStyle/>
          <a:p>
            <a:fld id="{F218DAA3-4E96-4005-A77B-8202462B76ED}" type="slidenum">
              <a:rPr lang="en-US" smtClean="0"/>
              <a:pPr/>
              <a:t>12</a:t>
            </a:fld>
            <a:endParaRPr lang="en-US"/>
          </a:p>
        </p:txBody>
      </p:sp>
    </p:spTree>
    <p:extLst>
      <p:ext uri="{BB962C8B-B14F-4D97-AF65-F5344CB8AC3E}">
        <p14:creationId xmlns:p14="http://schemas.microsoft.com/office/powerpoint/2010/main" val="3612253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in the later years is a challenge.</a:t>
            </a:r>
          </a:p>
          <a:p>
            <a:r>
              <a:rPr lang="en-US" dirty="0" smtClean="0"/>
              <a:t>People tend to view older workers as unproductive and lazy.</a:t>
            </a:r>
          </a:p>
          <a:p>
            <a:r>
              <a:rPr lang="en-US" dirty="0" smtClean="0"/>
              <a:t>8 out of 10 boomers plan to continue to work after age 65.</a:t>
            </a:r>
            <a:r>
              <a:rPr lang="en-US" baseline="0" dirty="0" smtClean="0"/>
              <a:t> </a:t>
            </a:r>
            <a:endParaRPr lang="en-US" dirty="0" smtClean="0"/>
          </a:p>
          <a:p>
            <a:r>
              <a:rPr lang="en-US" dirty="0" smtClean="0"/>
              <a:t>72% of those 70 years old who are working have</a:t>
            </a:r>
            <a:r>
              <a:rPr lang="en-US" baseline="0" dirty="0" smtClean="0"/>
              <a:t> p</a:t>
            </a:r>
            <a:r>
              <a:rPr lang="en-US" dirty="0" smtClean="0"/>
              <a:t>art time jobs in the service sector.</a:t>
            </a:r>
          </a:p>
          <a:p>
            <a:r>
              <a:rPr lang="en-US" dirty="0" smtClean="0"/>
              <a:t>There are problems with working in late</a:t>
            </a:r>
            <a:r>
              <a:rPr lang="en-US" baseline="0" dirty="0" smtClean="0"/>
              <a:t> life.</a:t>
            </a:r>
          </a:p>
          <a:p>
            <a:r>
              <a:rPr lang="en-US" baseline="0" dirty="0" smtClean="0"/>
              <a:t>Jobs that require manual labor may impact health for older workers.</a:t>
            </a:r>
          </a:p>
          <a:p>
            <a:r>
              <a:rPr lang="en-US" baseline="0" dirty="0" smtClean="0"/>
              <a:t>Traveling to work could be a challenge, especially with driving and walking.</a:t>
            </a:r>
          </a:p>
          <a:p>
            <a:r>
              <a:rPr lang="en-US" baseline="0" dirty="0" smtClean="0"/>
              <a:t>Viewing the text on a computer monitor requires attention and visual processing.  This could be challenging with age-related visual and cognitive changes.  Learning to use new technology also requires some effort.</a:t>
            </a:r>
          </a:p>
          <a:p>
            <a:r>
              <a:rPr lang="en-US" baseline="0" dirty="0" smtClean="0"/>
              <a:t>People who start working in late life have limited choices of a career promotion.</a:t>
            </a:r>
          </a:p>
          <a:p>
            <a:r>
              <a:rPr lang="en-US" baseline="0" dirty="0" smtClean="0"/>
              <a:t>Some older workers may face the decision of whether to quit their jobs to take care of their grandchildren or spouses. </a:t>
            </a:r>
          </a:p>
        </p:txBody>
      </p:sp>
      <p:sp>
        <p:nvSpPr>
          <p:cNvPr id="4" name="Slide Number Placeholder 3"/>
          <p:cNvSpPr>
            <a:spLocks noGrp="1"/>
          </p:cNvSpPr>
          <p:nvPr>
            <p:ph type="sldNum" sz="quarter" idx="10"/>
          </p:nvPr>
        </p:nvSpPr>
        <p:spPr/>
        <p:txBody>
          <a:bodyPr/>
          <a:lstStyle/>
          <a:p>
            <a:fld id="{F218DAA3-4E96-4005-A77B-8202462B76ED}" type="slidenum">
              <a:rPr lang="en-US" smtClean="0"/>
              <a:pPr/>
              <a:t>14</a:t>
            </a:fld>
            <a:endParaRPr lang="en-US"/>
          </a:p>
        </p:txBody>
      </p:sp>
    </p:spTree>
    <p:extLst>
      <p:ext uri="{BB962C8B-B14F-4D97-AF65-F5344CB8AC3E}">
        <p14:creationId xmlns:p14="http://schemas.microsoft.com/office/powerpoint/2010/main" val="1825547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Retirement can bring vocational or unpaid</a:t>
            </a:r>
            <a:r>
              <a:rPr lang="en-US" baseline="0" dirty="0" smtClean="0"/>
              <a:t> work </a:t>
            </a:r>
            <a:r>
              <a:rPr lang="en-US" dirty="0" smtClean="0"/>
              <a:t>opportunities.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For example, volunteerism,</a:t>
            </a:r>
            <a:r>
              <a:rPr lang="en-US" baseline="0" dirty="0" smtClean="0"/>
              <a:t> learning a new skill, tutoring, or mentoring are among the few.</a:t>
            </a:r>
            <a:endParaRPr lang="en-US" dirty="0" smtClean="0"/>
          </a:p>
          <a:p>
            <a:r>
              <a:rPr lang="en-US" dirty="0" smtClean="0"/>
              <a:t>Vocational wellness occurs through matching core values with interests, hobbies, employment, and volunteer work. Vocational work can provide a sense of purpose, enrich mental health, and overall wellness in older adults. </a:t>
            </a:r>
            <a:endParaRPr lang="en-US" dirty="0"/>
          </a:p>
        </p:txBody>
      </p:sp>
      <p:sp>
        <p:nvSpPr>
          <p:cNvPr id="4" name="Slide Number Placeholder 3"/>
          <p:cNvSpPr>
            <a:spLocks noGrp="1"/>
          </p:cNvSpPr>
          <p:nvPr>
            <p:ph type="sldNum" sz="quarter" idx="10"/>
          </p:nvPr>
        </p:nvSpPr>
        <p:spPr/>
        <p:txBody>
          <a:bodyPr/>
          <a:lstStyle/>
          <a:p>
            <a:fld id="{F218DAA3-4E96-4005-A77B-8202462B76ED}" type="slidenum">
              <a:rPr lang="en-US" smtClean="0"/>
              <a:pPr/>
              <a:t>15</a:t>
            </a:fld>
            <a:endParaRPr lang="en-US"/>
          </a:p>
        </p:txBody>
      </p:sp>
    </p:spTree>
    <p:extLst>
      <p:ext uri="{BB962C8B-B14F-4D97-AF65-F5344CB8AC3E}">
        <p14:creationId xmlns:p14="http://schemas.microsoft.com/office/powerpoint/2010/main" val="3112423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0"/>
              </a:spcAft>
              <a:buSzPct val="100000"/>
              <a:buFont typeface="Arial" pitchFamily="34" charset="0"/>
              <a:buChar char="•"/>
              <a:defRPr/>
            </a:lvl1pPr>
            <a:lvl2pPr marL="742950" indent="-285750">
              <a:spcBef>
                <a:spcPts val="600"/>
              </a:spcBef>
              <a:spcAft>
                <a:spcPts val="0"/>
              </a:spcAft>
              <a:buFont typeface="Calibri" pitchFamily="34" charset="0"/>
              <a:buChar char="―"/>
              <a:defRPr/>
            </a:lvl2pPr>
            <a:lvl3pPr marL="1143000" indent="-228600">
              <a:spcBef>
                <a:spcPts val="600"/>
              </a:spcBef>
              <a:spcAft>
                <a:spcPts val="0"/>
              </a:spcAft>
              <a:buFont typeface="Courier New" pitchFamily="49" charset="0"/>
              <a:buChar char="o"/>
              <a:defRPr/>
            </a:lvl3pPr>
            <a:lvl4pPr marL="1600200" indent="-228600">
              <a:spcBef>
                <a:spcPts val="600"/>
              </a:spcBef>
              <a:spcAft>
                <a:spcPts val="0"/>
              </a:spcAft>
              <a:buSzPct val="100000"/>
              <a:buFont typeface="Wingdings" pitchFamily="2" charset="2"/>
              <a:buChar char="§"/>
              <a:defRPr/>
            </a:lvl4pPr>
            <a:lvl5pPr marL="2171700" indent="-342900">
              <a:buFont typeface="+mj-lt"/>
              <a:buAutoNum type="arabicPeriod"/>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fld id="{DFC0C560-A602-49E1-83AE-5FCEA211F142}" type="slidenum">
              <a:rPr lang="en-US" smtClean="0"/>
              <a:pPr/>
              <a:t>‹#›</a:t>
            </a:fld>
            <a:endParaRPr lang="en-US"/>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6/14/2013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0"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6/14/2013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AE20C53-D44D-4AD7-BFC4-6C6F3617EB32}" type="slidenum">
              <a:rPr lang="en-US" smtClean="0"/>
              <a:pPr/>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157C40F8-0D7E-4866-A7BB-38DABA631B44}" type="slidenum">
              <a:rPr lang="en-US" smtClean="0"/>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fld id="{E496C43C-8383-441B-AD9D-E076E4F514C7}" type="slidenum">
              <a:rPr lang="en-US" smtClean="0"/>
              <a:pPr/>
              <a:t>‹#›</a:t>
            </a:fld>
            <a:endParaRPr lang="en-US"/>
          </a:p>
        </p:txBody>
      </p:sp>
    </p:spTree>
    <p:extLst>
      <p:ext uri="{BB962C8B-B14F-4D97-AF65-F5344CB8AC3E}">
        <p14:creationId xmlns:p14="http://schemas.microsoft.com/office/powerpoint/2010/main" val="2900308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8329C9F2-6190-4CF3-85F8-0DC6912F3A0D}" type="slidenum">
              <a:rPr lang="en-US" smtClean="0"/>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2.xml"/><Relationship Id="rId7"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iming>
    <p:tnLst>
      <p:par>
        <p:cTn id="1" dur="indefinite" restart="never" nodeType="tmRoot"/>
      </p:par>
    </p:tnLst>
  </p:timing>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www.workinglate.org/research/later-life-working/"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doleta.gov/seniors"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www.eeoc.gov/laws/types/age.cfm"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www.aarp.org/" TargetMode="External"/><Relationship Id="rId7" Type="http://schemas.openxmlformats.org/officeDocument/2006/relationships/hyperlink" Target="http://www.seniordrivers.org/home/"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discover.aaa.com/PGA/SeniorMobility" TargetMode="External"/><Relationship Id="rId5" Type="http://schemas.openxmlformats.org/officeDocument/2006/relationships/hyperlink" Target="http://www.aarp.org/home-garden/transportation/we_need_to_talk/" TargetMode="External"/><Relationship Id="rId4" Type="http://schemas.openxmlformats.org/officeDocument/2006/relationships/hyperlink" Target="http://www.thehartford.com/talkwitholderdriver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nhtsa.gov/Senior-Drivers"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hyperlink" Target="http://www.driver-ed.org/" TargetMode="External"/><Relationship Id="rId5" Type="http://schemas.openxmlformats.org/officeDocument/2006/relationships/hyperlink" Target="http://www.caring.com/calculators/state-driving-laws" TargetMode="External"/><Relationship Id="rId4" Type="http://schemas.openxmlformats.org/officeDocument/2006/relationships/hyperlink" Target="http://www.caring.com/older-driver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nhtsa.gov/Driving+Safety/Older+Drivers"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hyperlink" Target="http://www.nsc.org/safety_road/Pages/safety_on_the_road.aspx"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eniortransportation.easterseals.com/site/PageServer?pagename=NCST2_homepage"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www.homemods.org/directory/index.shtml"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hyperlink" Target="portal.hud.gov/hudportal/HUD?src=\topics\housing_choice_voucher_program_section_8"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hyperlink" Target="http://www.hud.gov/offices/cpd/affordablehousing/programs/home/"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hyperlink" Target="http://portal.hud.gov/hudportal/HUD?src=/program_offices/public_indian_housing/programs/ph"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hyperlink" Target="http://www.rurdev.usda.gov/rhs/mfh/brief_mfh_rra.htm"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portal.hud.gov/hudportal/HUD?src=/program_offices/housing/mfh/progdesc/eld202"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http://www.abanet.org/aging/resources/statemap.shtml" TargetMode="External"/><Relationship Id="rId2" Type="http://schemas.openxmlformats.org/officeDocument/2006/relationships/hyperlink" Target="http://www.eldercare.gov/"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dirty="0" smtClean="0"/>
              <a:t/>
            </a:r>
            <a:br>
              <a:rPr lang="en-US" dirty="0" smtClean="0"/>
            </a:br>
            <a:r>
              <a:rPr lang="en-US" dirty="0" smtClean="0"/>
              <a:t>Community Accessibility for the Geriatric Client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Problems with multifocal glasses</a:t>
            </a:r>
            <a:endParaRPr lang="en-US" dirty="0"/>
          </a:p>
        </p:txBody>
      </p:sp>
      <p:sp>
        <p:nvSpPr>
          <p:cNvPr id="3" name="Content Placeholder 2"/>
          <p:cNvSpPr>
            <a:spLocks noGrp="1"/>
          </p:cNvSpPr>
          <p:nvPr>
            <p:ph idx="1"/>
          </p:nvPr>
        </p:nvSpPr>
        <p:spPr/>
        <p:txBody>
          <a:bodyPr/>
          <a:lstStyle/>
          <a:p>
            <a:r>
              <a:rPr lang="en-US" dirty="0" smtClean="0"/>
              <a:t>Multifocal glasses (bifocals, trifocals, progressive lenses) may increase fall risk in a challenging environment, e.g. stairs</a:t>
            </a:r>
          </a:p>
          <a:p>
            <a:r>
              <a:rPr lang="en-US" dirty="0" smtClean="0"/>
              <a:t>Focal distance for viewing the environment</a:t>
            </a:r>
          </a:p>
          <a:p>
            <a:pPr lvl="1"/>
            <a:r>
              <a:rPr lang="en-US" dirty="0" smtClean="0"/>
              <a:t>Normally = ~1.5 to 2 m</a:t>
            </a:r>
          </a:p>
          <a:p>
            <a:pPr lvl="1"/>
            <a:r>
              <a:rPr lang="en-US" dirty="0" smtClean="0"/>
              <a:t>Lower lenses of multifocal glasses = 0.6 m</a:t>
            </a:r>
          </a:p>
          <a:p>
            <a:r>
              <a:rPr lang="en-US" dirty="0" smtClean="0"/>
              <a:t>As a result, individuals wearing multifocal glasses may have blurred vision, impaired contrast sensitivity and depth perception, and thereby increasing fall risk</a:t>
            </a:r>
          </a:p>
          <a:p>
            <a:endParaRPr lang="en-US" dirty="0" smtClean="0"/>
          </a:p>
          <a:p>
            <a:endParaRPr lang="en-US" dirty="0"/>
          </a:p>
        </p:txBody>
      </p:sp>
    </p:spTree>
    <p:extLst>
      <p:ext uri="{BB962C8B-B14F-4D97-AF65-F5344CB8AC3E}">
        <p14:creationId xmlns:p14="http://schemas.microsoft.com/office/powerpoint/2010/main" val="3374488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multifocal glasses</a:t>
            </a:r>
            <a:endParaRPr lang="en-US" dirty="0"/>
          </a:p>
        </p:txBody>
      </p:sp>
      <p:sp>
        <p:nvSpPr>
          <p:cNvPr id="3" name="Content Placeholder 2"/>
          <p:cNvSpPr>
            <a:spLocks noGrp="1"/>
          </p:cNvSpPr>
          <p:nvPr>
            <p:ph idx="1"/>
          </p:nvPr>
        </p:nvSpPr>
        <p:spPr/>
        <p:txBody>
          <a:bodyPr/>
          <a:lstStyle/>
          <a:p>
            <a:r>
              <a:rPr lang="en-US" dirty="0" smtClean="0"/>
              <a:t>Wearers </a:t>
            </a:r>
            <a:r>
              <a:rPr lang="en-US" dirty="0"/>
              <a:t>of multifocal lens had significantly </a:t>
            </a:r>
            <a:r>
              <a:rPr lang="en-US" b="1" dirty="0">
                <a:solidFill>
                  <a:srgbClr val="FF0000"/>
                </a:solidFill>
              </a:rPr>
              <a:t>greater odds of falling </a:t>
            </a:r>
            <a:r>
              <a:rPr lang="en-US" dirty="0"/>
              <a:t>than </a:t>
            </a:r>
            <a:r>
              <a:rPr lang="en-US" dirty="0" smtClean="0"/>
              <a:t>non-multifocal </a:t>
            </a:r>
            <a:r>
              <a:rPr lang="en-US" dirty="0"/>
              <a:t>lens wearers. </a:t>
            </a:r>
            <a:r>
              <a:rPr lang="en-US" dirty="0" smtClean="0"/>
              <a:t>The </a:t>
            </a:r>
            <a:r>
              <a:rPr lang="en-US" dirty="0"/>
              <a:t>falls were more likely to occur </a:t>
            </a:r>
            <a:r>
              <a:rPr lang="en-US" b="1" dirty="0">
                <a:solidFill>
                  <a:srgbClr val="FF0000"/>
                </a:solidFill>
              </a:rPr>
              <a:t>outside the home </a:t>
            </a:r>
            <a:r>
              <a:rPr lang="en-US" dirty="0"/>
              <a:t>and when </a:t>
            </a:r>
            <a:r>
              <a:rPr lang="en-US" dirty="0" smtClean="0"/>
              <a:t>walking </a:t>
            </a:r>
            <a:r>
              <a:rPr lang="en-US" b="1" dirty="0">
                <a:solidFill>
                  <a:srgbClr val="FF0000"/>
                </a:solidFill>
              </a:rPr>
              <a:t>up- or </a:t>
            </a:r>
            <a:r>
              <a:rPr lang="en-US" b="1" dirty="0" smtClean="0">
                <a:solidFill>
                  <a:srgbClr val="FF0000"/>
                </a:solidFill>
              </a:rPr>
              <a:t>downstairs</a:t>
            </a:r>
            <a:r>
              <a:rPr lang="en-US" dirty="0" smtClean="0"/>
              <a:t>.</a:t>
            </a:r>
            <a:endParaRPr lang="en-US" dirty="0"/>
          </a:p>
          <a:p>
            <a:endParaRPr lang="en-US" dirty="0"/>
          </a:p>
          <a:p>
            <a:endParaRPr lang="en-US" dirty="0"/>
          </a:p>
        </p:txBody>
      </p:sp>
    </p:spTree>
    <p:extLst>
      <p:ext uri="{BB962C8B-B14F-4D97-AF65-F5344CB8AC3E}">
        <p14:creationId xmlns:p14="http://schemas.microsoft.com/office/powerpoint/2010/main" val="21120523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Consideration for older adults with dementia</a:t>
            </a:r>
            <a:endParaRPr lang="en-US" dirty="0"/>
          </a:p>
        </p:txBody>
      </p:sp>
      <p:sp>
        <p:nvSpPr>
          <p:cNvPr id="3" name="Content Placeholder 2"/>
          <p:cNvSpPr>
            <a:spLocks noGrp="1"/>
          </p:cNvSpPr>
          <p:nvPr>
            <p:ph idx="1"/>
          </p:nvPr>
        </p:nvSpPr>
        <p:spPr/>
        <p:txBody>
          <a:bodyPr/>
          <a:lstStyle/>
          <a:p>
            <a:r>
              <a:rPr lang="en-US" dirty="0" smtClean="0"/>
              <a:t>Amount, type, and variety of environmental stimuli can affect function and </a:t>
            </a:r>
            <a:r>
              <a:rPr lang="en-US" dirty="0" err="1" smtClean="0"/>
              <a:t>QoL</a:t>
            </a:r>
            <a:r>
              <a:rPr lang="en-US" dirty="0" smtClean="0"/>
              <a:t> of individuals with dementia</a:t>
            </a:r>
          </a:p>
          <a:p>
            <a:r>
              <a:rPr lang="en-US" dirty="0" smtClean="0"/>
              <a:t>Under- or overstimulation can lead to confusion, illusions, frustration, and agitation</a:t>
            </a:r>
          </a:p>
          <a:p>
            <a:pPr lvl="1"/>
            <a:r>
              <a:rPr lang="en-US" dirty="0" smtClean="0"/>
              <a:t>Inadequate lighting levels can cause agitation </a:t>
            </a:r>
          </a:p>
          <a:p>
            <a:pPr lvl="1"/>
            <a:r>
              <a:rPr lang="en-US" dirty="0" smtClean="0"/>
              <a:t>Visual misperceptions (difficulty differentiating reality from representation), e.g. photographs in room may be perceived as people watching them, TV is perceived as reality</a:t>
            </a:r>
          </a:p>
          <a:p>
            <a:pPr lvl="1"/>
            <a:r>
              <a:rPr lang="en-US" dirty="0" smtClean="0"/>
              <a:t>Excessive noise and auditory hallucination</a:t>
            </a:r>
          </a:p>
          <a:p>
            <a:pPr lvl="1"/>
            <a:endParaRPr lang="en-US" dirty="0" smtClean="0"/>
          </a:p>
        </p:txBody>
      </p:sp>
    </p:spTree>
    <p:extLst>
      <p:ext uri="{BB962C8B-B14F-4D97-AF65-F5344CB8AC3E}">
        <p14:creationId xmlns:p14="http://schemas.microsoft.com/office/powerpoint/2010/main" val="899459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753" y="1143000"/>
            <a:ext cx="6236969"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722313" y="5191125"/>
            <a:ext cx="7772400" cy="1362075"/>
          </a:xfrm>
        </p:spPr>
        <p:txBody>
          <a:bodyPr/>
          <a:lstStyle/>
          <a:p>
            <a:pPr algn="ctr"/>
            <a:r>
              <a:rPr lang="en-US" dirty="0" smtClean="0"/>
              <a:t>Working in late life</a:t>
            </a:r>
            <a:br>
              <a:rPr lang="en-US" dirty="0" smtClean="0"/>
            </a:br>
            <a:endParaRPr lang="en-US" dirty="0"/>
          </a:p>
        </p:txBody>
      </p:sp>
      <p:sp>
        <p:nvSpPr>
          <p:cNvPr id="4" name="Rectangle 3"/>
          <p:cNvSpPr/>
          <p:nvPr/>
        </p:nvSpPr>
        <p:spPr>
          <a:xfrm>
            <a:off x="609600" y="6238688"/>
            <a:ext cx="7848600" cy="461665"/>
          </a:xfrm>
          <a:prstGeom prst="rect">
            <a:avLst/>
          </a:prstGeom>
        </p:spPr>
        <p:txBody>
          <a:bodyPr wrap="square">
            <a:spAutoFit/>
          </a:bodyPr>
          <a:lstStyle/>
          <a:p>
            <a:pPr algn="ctr"/>
            <a:r>
              <a:rPr lang="en-US" dirty="0">
                <a:hlinkClick r:id="rId3"/>
              </a:rPr>
              <a:t>http://www.workinglate.org/research/later-life-working</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38276502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dirty="0" smtClean="0"/>
              <a:t>Working in the later years</a:t>
            </a:r>
          </a:p>
        </p:txBody>
      </p:sp>
      <p:sp>
        <p:nvSpPr>
          <p:cNvPr id="5123" name="Rectangle 3"/>
          <p:cNvSpPr>
            <a:spLocks noGrp="1" noChangeArrowheads="1"/>
          </p:cNvSpPr>
          <p:nvPr>
            <p:ph idx="1"/>
          </p:nvPr>
        </p:nvSpPr>
        <p:spPr/>
        <p:txBody>
          <a:bodyPr/>
          <a:lstStyle/>
          <a:p>
            <a:r>
              <a:rPr lang="en-US" dirty="0" smtClean="0"/>
              <a:t>Stigma of the older worker is unproductive and lazy</a:t>
            </a:r>
          </a:p>
          <a:p>
            <a:r>
              <a:rPr lang="en-US" dirty="0" smtClean="0"/>
              <a:t>8 out of 10 boomers plan to continue to work after 65</a:t>
            </a:r>
          </a:p>
          <a:p>
            <a:r>
              <a:rPr lang="en-US" dirty="0" smtClean="0"/>
              <a:t>72% of those 70 y.o. who are working are part time in ‘service based’ occupations</a:t>
            </a:r>
          </a:p>
          <a:p>
            <a:r>
              <a:rPr lang="en-US" dirty="0" smtClean="0"/>
              <a:t>Problems of working in late life</a:t>
            </a:r>
          </a:p>
          <a:p>
            <a:pPr lvl="1"/>
            <a:r>
              <a:rPr lang="en-US" dirty="0" smtClean="0"/>
              <a:t>Physical demands, traveling to work, use of communication technology, lack of promotion, care responsibilities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mtClean="0"/>
              <a:t>The continuation of ‘work’ after retirement</a:t>
            </a:r>
          </a:p>
        </p:txBody>
      </p:sp>
      <p:sp>
        <p:nvSpPr>
          <p:cNvPr id="6147" name="Rectangle 3"/>
          <p:cNvSpPr>
            <a:spLocks noGrp="1" noChangeArrowheads="1"/>
          </p:cNvSpPr>
          <p:nvPr>
            <p:ph idx="1"/>
          </p:nvPr>
        </p:nvSpPr>
        <p:spPr/>
        <p:txBody>
          <a:bodyPr/>
          <a:lstStyle/>
          <a:p>
            <a:pPr>
              <a:spcAft>
                <a:spcPts val="0"/>
              </a:spcAft>
            </a:pPr>
            <a:r>
              <a:rPr lang="en-US" dirty="0" smtClean="0"/>
              <a:t>Volunteerism</a:t>
            </a:r>
          </a:p>
          <a:p>
            <a:pPr>
              <a:spcAft>
                <a:spcPts val="0"/>
              </a:spcAft>
            </a:pPr>
            <a:r>
              <a:rPr lang="en-US" dirty="0" smtClean="0"/>
              <a:t>Learning: tutoring, new skills, academic work</a:t>
            </a:r>
          </a:p>
          <a:p>
            <a:pPr>
              <a:spcAft>
                <a:spcPts val="0"/>
              </a:spcAft>
            </a:pPr>
            <a:r>
              <a:rPr lang="en-US" dirty="0" smtClean="0"/>
              <a:t>Mentorship</a:t>
            </a:r>
          </a:p>
          <a:p>
            <a:pPr>
              <a:spcAft>
                <a:spcPts val="0"/>
              </a:spcAft>
            </a:pPr>
            <a:r>
              <a:rPr lang="en-US" dirty="0" smtClean="0"/>
              <a:t>Retirement brings opportunities for vocational wellness</a:t>
            </a:r>
          </a:p>
          <a:p>
            <a:pPr lvl="1">
              <a:spcAft>
                <a:spcPts val="0"/>
              </a:spcAft>
            </a:pPr>
            <a:r>
              <a:rPr lang="en-US" sz="2800" dirty="0" smtClean="0"/>
              <a:t>Matching core values with interest, hobbies, employment, and volunteer work</a:t>
            </a:r>
          </a:p>
          <a:p>
            <a:pPr lvl="1">
              <a:spcAft>
                <a:spcPts val="0"/>
              </a:spcAft>
            </a:pPr>
            <a:r>
              <a:rPr lang="en-US" sz="2800" dirty="0" smtClean="0"/>
              <a:t>Provide a sense of purpose</a:t>
            </a:r>
          </a:p>
          <a:p>
            <a:pPr lvl="1">
              <a:spcAft>
                <a:spcPts val="0"/>
              </a:spcAft>
            </a:pPr>
            <a:r>
              <a:rPr lang="en-US" sz="2800" dirty="0" smtClean="0"/>
              <a:t>Enrich mental health and overall wellness</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mtClean="0"/>
              <a:t>DOL: Senior community services employment program (SCSEP)</a:t>
            </a:r>
            <a:endParaRPr lang="en-US" dirty="0"/>
          </a:p>
        </p:txBody>
      </p:sp>
      <p:sp>
        <p:nvSpPr>
          <p:cNvPr id="7171" name="Rectangle 3"/>
          <p:cNvSpPr>
            <a:spLocks noGrp="1" noChangeArrowheads="1"/>
          </p:cNvSpPr>
          <p:nvPr>
            <p:ph idx="1"/>
          </p:nvPr>
        </p:nvSpPr>
        <p:spPr/>
        <p:txBody>
          <a:bodyPr/>
          <a:lstStyle/>
          <a:p>
            <a:pPr>
              <a:lnSpc>
                <a:spcPct val="90000"/>
              </a:lnSpc>
            </a:pPr>
            <a:r>
              <a:rPr lang="en-US" dirty="0" smtClean="0">
                <a:solidFill>
                  <a:srgbClr val="FF0000"/>
                </a:solidFill>
              </a:rPr>
              <a:t>Department of Labor </a:t>
            </a:r>
            <a:r>
              <a:rPr lang="en-US" dirty="0" smtClean="0">
                <a:hlinkClick r:id="rId3"/>
              </a:rPr>
              <a:t>www.doleta.gov/seniors</a:t>
            </a:r>
            <a:r>
              <a:rPr lang="en-US" dirty="0" smtClean="0"/>
              <a:t> </a:t>
            </a:r>
          </a:p>
          <a:p>
            <a:pPr>
              <a:lnSpc>
                <a:spcPct val="90000"/>
              </a:lnSpc>
            </a:pPr>
            <a:r>
              <a:rPr lang="en-US" dirty="0" smtClean="0"/>
              <a:t>Job training and employment assistance</a:t>
            </a:r>
          </a:p>
          <a:p>
            <a:pPr>
              <a:lnSpc>
                <a:spcPct val="90000"/>
              </a:lnSpc>
            </a:pPr>
            <a:r>
              <a:rPr lang="en-US" dirty="0" smtClean="0"/>
              <a:t>Authorized by the </a:t>
            </a:r>
            <a:r>
              <a:rPr lang="en-US" dirty="0" smtClean="0">
                <a:solidFill>
                  <a:srgbClr val="FF0000"/>
                </a:solidFill>
              </a:rPr>
              <a:t>Older Americans Act</a:t>
            </a:r>
          </a:p>
          <a:p>
            <a:pPr>
              <a:lnSpc>
                <a:spcPct val="90000"/>
              </a:lnSpc>
            </a:pPr>
            <a:r>
              <a:rPr lang="en-US" dirty="0" smtClean="0"/>
              <a:t>Eligibility</a:t>
            </a:r>
          </a:p>
          <a:p>
            <a:pPr lvl="1">
              <a:lnSpc>
                <a:spcPct val="90000"/>
              </a:lnSpc>
            </a:pPr>
            <a:r>
              <a:rPr lang="en-US" dirty="0" smtClean="0"/>
              <a:t>Unemployed people 55+ y.o.</a:t>
            </a:r>
          </a:p>
          <a:p>
            <a:pPr lvl="1">
              <a:lnSpc>
                <a:spcPct val="90000"/>
              </a:lnSpc>
            </a:pPr>
            <a:r>
              <a:rPr lang="en-US" dirty="0" smtClean="0"/>
              <a:t>Family income &lt;25% over the federal poverty level</a:t>
            </a:r>
          </a:p>
          <a:p>
            <a:pPr lvl="1">
              <a:lnSpc>
                <a:spcPct val="90000"/>
              </a:lnSpc>
            </a:pPr>
            <a:r>
              <a:rPr lang="en-US" dirty="0" smtClean="0"/>
              <a:t>Priority for people &gt;60 y.o., veterans, their spouses</a:t>
            </a:r>
          </a:p>
          <a:p>
            <a:pPr>
              <a:lnSpc>
                <a:spcPct val="90000"/>
              </a:lnSpc>
            </a:pPr>
            <a:r>
              <a:rPr lang="en-US" dirty="0" smtClean="0"/>
              <a:t>Work on average 20 hours a week at</a:t>
            </a:r>
          </a:p>
          <a:p>
            <a:pPr lvl="1">
              <a:lnSpc>
                <a:spcPct val="90000"/>
              </a:lnSpc>
            </a:pPr>
            <a:r>
              <a:rPr lang="en-US" dirty="0" smtClean="0"/>
              <a:t>Non-profit and public community facilities, e.g. day care, senior centers, governmental agencies, schools</a:t>
            </a:r>
          </a:p>
          <a:p>
            <a:pPr lvl="1">
              <a:lnSpc>
                <a:spcPct val="90000"/>
              </a:lnSpc>
            </a:pPr>
            <a:r>
              <a:rPr lang="en-US" dirty="0" smtClean="0"/>
              <a:t>Receive the highest of federal, state, or local min wage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Age discrimination in employment act (ADEA) </a:t>
            </a:r>
            <a:endParaRPr lang="en-US" dirty="0"/>
          </a:p>
        </p:txBody>
      </p:sp>
      <p:sp>
        <p:nvSpPr>
          <p:cNvPr id="7171" name="Rectangle 3"/>
          <p:cNvSpPr>
            <a:spLocks noGrp="1" noChangeArrowheads="1"/>
          </p:cNvSpPr>
          <p:nvPr>
            <p:ph idx="1"/>
          </p:nvPr>
        </p:nvSpPr>
        <p:spPr/>
        <p:txBody>
          <a:bodyPr/>
          <a:lstStyle/>
          <a:p>
            <a:r>
              <a:rPr lang="en-US" dirty="0" smtClean="0">
                <a:hlinkClick r:id="rId3"/>
              </a:rPr>
              <a:t>www.eeoc.gov/laws/types/age.cfm</a:t>
            </a:r>
            <a:endParaRPr lang="en-US" dirty="0" smtClean="0"/>
          </a:p>
          <a:p>
            <a:r>
              <a:rPr lang="en-US" dirty="0" smtClean="0"/>
              <a:t>Age Discrimination </a:t>
            </a:r>
          </a:p>
          <a:p>
            <a:pPr lvl="1"/>
            <a:r>
              <a:rPr lang="en-US" dirty="0"/>
              <a:t>T</a:t>
            </a:r>
            <a:r>
              <a:rPr lang="en-US" dirty="0" smtClean="0"/>
              <a:t>reating someone (an applicant or employee) less favorably because of his or her age</a:t>
            </a:r>
          </a:p>
          <a:p>
            <a:r>
              <a:rPr lang="en-US" dirty="0" smtClean="0"/>
              <a:t>Age Discrimination in Employment Act </a:t>
            </a:r>
          </a:p>
          <a:p>
            <a:pPr lvl="1"/>
            <a:r>
              <a:rPr lang="en-US" b="1" dirty="0" smtClean="0">
                <a:solidFill>
                  <a:srgbClr val="FF0000"/>
                </a:solidFill>
              </a:rPr>
              <a:t>Only forbids age discrimination against people who are 40+ y.o.</a:t>
            </a:r>
          </a:p>
          <a:p>
            <a:pPr lvl="1"/>
            <a:r>
              <a:rPr lang="en-US" dirty="0" smtClean="0"/>
              <a:t>It is </a:t>
            </a:r>
            <a:r>
              <a:rPr lang="en-US" b="1" dirty="0" smtClean="0">
                <a:solidFill>
                  <a:srgbClr val="FF0000"/>
                </a:solidFill>
              </a:rPr>
              <a:t>NOT</a:t>
            </a:r>
            <a:r>
              <a:rPr lang="en-US" dirty="0" smtClean="0"/>
              <a:t> illegal for an employer to favor an older worker over a younger one, even if both are age 40+</a:t>
            </a:r>
          </a:p>
          <a:p>
            <a:pPr lvl="1"/>
            <a:r>
              <a:rPr lang="en-US" dirty="0" smtClean="0"/>
              <a:t>Discrimination can occur when the victim and the person who inflicted the discrimination are both 40+</a:t>
            </a:r>
          </a:p>
        </p:txBody>
      </p:sp>
    </p:spTree>
    <p:extLst>
      <p:ext uri="{BB962C8B-B14F-4D97-AF65-F5344CB8AC3E}">
        <p14:creationId xmlns:p14="http://schemas.microsoft.com/office/powerpoint/2010/main" val="916335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371600"/>
            <a:ext cx="48768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722313" y="5038725"/>
            <a:ext cx="7772400" cy="1362075"/>
          </a:xfrm>
        </p:spPr>
        <p:txBody>
          <a:bodyPr/>
          <a:lstStyle/>
          <a:p>
            <a:pPr indent="0" algn="ctr"/>
            <a:r>
              <a:rPr lang="en-US" sz="3200" b="0" dirty="0" smtClean="0"/>
              <a:t>Driving is the ultimate cognitive–motor multitasking activity! </a:t>
            </a:r>
            <a:endParaRPr lang="en-US" sz="3200" b="0" dirty="0"/>
          </a:p>
        </p:txBody>
      </p:sp>
      <p:sp>
        <p:nvSpPr>
          <p:cNvPr id="6" name="Rectangle 5"/>
          <p:cNvSpPr/>
          <p:nvPr/>
        </p:nvSpPr>
        <p:spPr>
          <a:xfrm rot="1273368">
            <a:off x="498669" y="3818545"/>
            <a:ext cx="3422261" cy="646331"/>
          </a:xfrm>
          <a:prstGeom prst="rect">
            <a:avLst/>
          </a:prstGeom>
        </p:spPr>
        <p:txBody>
          <a:bodyPr wrap="square">
            <a:spAutoFit/>
          </a:bodyPr>
          <a:lstStyle/>
          <a:p>
            <a:pPr lvl="1"/>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independence</a:t>
            </a:r>
            <a:endPar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Rectangle 6"/>
          <p:cNvSpPr/>
          <p:nvPr/>
        </p:nvSpPr>
        <p:spPr>
          <a:xfrm rot="20888355">
            <a:off x="5506690" y="1373549"/>
            <a:ext cx="2702621" cy="707886"/>
          </a:xfrm>
          <a:prstGeom prst="rect">
            <a:avLst/>
          </a:prstGeom>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r>
              <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autonomy</a:t>
            </a:r>
            <a:endParaRPr lang="en-US"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8" name="Rectangle 7"/>
          <p:cNvSpPr/>
          <p:nvPr/>
        </p:nvSpPr>
        <p:spPr>
          <a:xfrm>
            <a:off x="497733" y="569860"/>
            <a:ext cx="4267200" cy="707886"/>
          </a:xfrm>
          <a:prstGeom prst="rect">
            <a:avLst/>
          </a:prstGeom>
        </p:spPr>
        <p:txBody>
          <a:bodyPr wrap="square">
            <a:spAutoFit/>
          </a:bodyPr>
          <a:lstStyle/>
          <a:p>
            <a:r>
              <a:rPr lang="en-US" sz="4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self-determination</a:t>
            </a:r>
            <a:endParaRPr lang="en-U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9" name="Rectangle 8"/>
          <p:cNvSpPr/>
          <p:nvPr/>
        </p:nvSpPr>
        <p:spPr>
          <a:xfrm rot="20711501">
            <a:off x="5834938" y="3568841"/>
            <a:ext cx="2813591" cy="707886"/>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competence</a:t>
            </a:r>
            <a:endPar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3916017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Factors affecting driving performance in older adults</a:t>
            </a:r>
            <a:endParaRPr lang="en-US" dirty="0"/>
          </a:p>
        </p:txBody>
      </p:sp>
      <p:sp>
        <p:nvSpPr>
          <p:cNvPr id="5" name="Content Placeholder 4"/>
          <p:cNvSpPr>
            <a:spLocks noGrp="1"/>
          </p:cNvSpPr>
          <p:nvPr>
            <p:ph idx="1"/>
          </p:nvPr>
        </p:nvSpPr>
        <p:spPr/>
        <p:txBody>
          <a:bodyPr/>
          <a:lstStyle/>
          <a:p>
            <a:r>
              <a:rPr lang="en-US" dirty="0" smtClean="0"/>
              <a:t>Chronological age alone is </a:t>
            </a:r>
            <a:r>
              <a:rPr lang="en-US" b="1" dirty="0" smtClean="0">
                <a:solidFill>
                  <a:srgbClr val="FF0000"/>
                </a:solidFill>
              </a:rPr>
              <a:t>NOT</a:t>
            </a:r>
            <a:r>
              <a:rPr lang="en-US" dirty="0" smtClean="0"/>
              <a:t> a useful indicator of driving ability</a:t>
            </a:r>
          </a:p>
          <a:p>
            <a:r>
              <a:rPr lang="en-US" dirty="0" smtClean="0"/>
              <a:t>Risk of accident increases with </a:t>
            </a:r>
          </a:p>
          <a:p>
            <a:pPr lvl="1"/>
            <a:r>
              <a:rPr lang="en-US" dirty="0" smtClean="0"/>
              <a:t>Certain diagnoses, e.g. dementia, depression, and other psychological disorders, diabetes, sleep apnea, alcohol use/abuse, and cataracts</a:t>
            </a:r>
          </a:p>
          <a:p>
            <a:pPr lvl="1"/>
            <a:r>
              <a:rPr lang="en-US" dirty="0" smtClean="0"/>
              <a:t>A fall in the previous year </a:t>
            </a:r>
          </a:p>
          <a:p>
            <a:pPr lvl="1"/>
            <a:r>
              <a:rPr lang="en-US" dirty="0" smtClean="0"/>
              <a:t>Orthostatic hypotension</a:t>
            </a:r>
          </a:p>
          <a:p>
            <a:pPr lvl="1"/>
            <a:r>
              <a:rPr lang="en-US" dirty="0" smtClean="0"/>
              <a:t>Any medication that affects efficacy of CNS or level of consciousness may impact attention, decision making, and ability to respond to challenges</a:t>
            </a:r>
            <a:endParaRPr lang="en-US" dirty="0"/>
          </a:p>
        </p:txBody>
      </p:sp>
    </p:spTree>
    <p:extLst>
      <p:ext uri="{BB962C8B-B14F-4D97-AF65-F5344CB8AC3E}">
        <p14:creationId xmlns:p14="http://schemas.microsoft.com/office/powerpoint/2010/main" val="2788721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mtClean="0"/>
              <a:t>Learning Objectives</a:t>
            </a:r>
            <a:endParaRPr lang="en-US" dirty="0" smtClean="0"/>
          </a:p>
        </p:txBody>
      </p:sp>
      <p:sp>
        <p:nvSpPr>
          <p:cNvPr id="4099" name="Rectangle 3"/>
          <p:cNvSpPr>
            <a:spLocks noGrp="1" noChangeArrowheads="1"/>
          </p:cNvSpPr>
          <p:nvPr>
            <p:ph idx="1"/>
          </p:nvPr>
        </p:nvSpPr>
        <p:spPr/>
        <p:txBody>
          <a:bodyPr/>
          <a:lstStyle/>
          <a:p>
            <a:r>
              <a:rPr lang="en-US" dirty="0" smtClean="0"/>
              <a:t>Apply the general principles of designs to create a safe environment for geriatric clients.</a:t>
            </a:r>
          </a:p>
          <a:p>
            <a:r>
              <a:rPr lang="en-US" dirty="0" smtClean="0"/>
              <a:t>Discuss the factors affecting driving safety and the decision to stop driving in geriatric clients.</a:t>
            </a:r>
          </a:p>
          <a:p>
            <a:r>
              <a:rPr lang="en-US" dirty="0" smtClean="0"/>
              <a:t>To describe the commonly available public and private transportation resources available.</a:t>
            </a:r>
          </a:p>
          <a:p>
            <a:r>
              <a:rPr lang="en-US" dirty="0" smtClean="0"/>
              <a:t>Identify public and private housing options for the geriatric client.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Factors Affecting Driving Performance of Aging </a:t>
            </a:r>
            <a:r>
              <a:rPr lang="en-US" sz="3200" dirty="0" smtClean="0"/>
              <a:t>Adults (Box 11-3)</a:t>
            </a:r>
            <a:endParaRPr lang="en-US" sz="3200" dirty="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248" y="1600200"/>
            <a:ext cx="797735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9511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2930"/>
          <a:stretch/>
        </p:blipFill>
        <p:spPr bwMode="auto">
          <a:xfrm>
            <a:off x="442415" y="290846"/>
            <a:ext cx="8229600" cy="1609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319" y="1828800"/>
            <a:ext cx="8229600" cy="4612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7060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557" y="807720"/>
            <a:ext cx="8342243" cy="4526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736" y="5346708"/>
            <a:ext cx="8275320" cy="1102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2134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104" y="609599"/>
            <a:ext cx="8321040" cy="3877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45788"/>
          <a:stretch/>
        </p:blipFill>
        <p:spPr bwMode="auto">
          <a:xfrm>
            <a:off x="609600" y="4444519"/>
            <a:ext cx="8229600" cy="1853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17175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Considerations for visual changes in older drivers</a:t>
            </a:r>
            <a:endParaRPr lang="en-US" dirty="0" smtClean="0"/>
          </a:p>
        </p:txBody>
      </p:sp>
      <p:sp>
        <p:nvSpPr>
          <p:cNvPr id="8195" name="Rectangle 3"/>
          <p:cNvSpPr>
            <a:spLocks noGrp="1" noChangeArrowheads="1"/>
          </p:cNvSpPr>
          <p:nvPr>
            <p:ph idx="1"/>
          </p:nvPr>
        </p:nvSpPr>
        <p:spPr/>
        <p:txBody>
          <a:bodyPr/>
          <a:lstStyle/>
          <a:p>
            <a:r>
              <a:rPr lang="en-US" dirty="0" smtClean="0"/>
              <a:t>Static and dynamic visual acuity</a:t>
            </a:r>
          </a:p>
          <a:p>
            <a:pPr lvl="1"/>
            <a:r>
              <a:rPr lang="en-US" dirty="0" smtClean="0"/>
              <a:t>Correct vision</a:t>
            </a:r>
          </a:p>
          <a:p>
            <a:pPr lvl="1"/>
            <a:r>
              <a:rPr lang="en-US" dirty="0" smtClean="0"/>
              <a:t>Modify driving behaviors in low light </a:t>
            </a:r>
          </a:p>
          <a:p>
            <a:pPr lvl="1"/>
            <a:r>
              <a:rPr lang="en-US" dirty="0" smtClean="0"/>
              <a:t>Dynamic visual skill training (gaze, smooth pursuit) </a:t>
            </a:r>
          </a:p>
          <a:p>
            <a:r>
              <a:rPr lang="en-US" dirty="0" smtClean="0"/>
              <a:t>Visual field</a:t>
            </a:r>
          </a:p>
          <a:p>
            <a:pPr lvl="1"/>
            <a:r>
              <a:rPr lang="en-US" dirty="0" smtClean="0"/>
              <a:t>Turn heads or use mirrors for lateral visual field</a:t>
            </a:r>
          </a:p>
          <a:p>
            <a:pPr lvl="1"/>
            <a:r>
              <a:rPr lang="en-US" dirty="0" smtClean="0"/>
              <a:t>Look upward to see signs</a:t>
            </a:r>
          </a:p>
          <a:p>
            <a:r>
              <a:rPr lang="en-US" dirty="0" smtClean="0"/>
              <a:t>Depth perception</a:t>
            </a:r>
          </a:p>
          <a:p>
            <a:pPr lvl="1"/>
            <a:r>
              <a:rPr lang="en-US" dirty="0" smtClean="0"/>
              <a:t>Difficulty judging distances</a:t>
            </a:r>
          </a:p>
          <a:p>
            <a:pPr lvl="1"/>
            <a:r>
              <a:rPr lang="en-US" dirty="0" smtClean="0"/>
              <a:t>Should avoid driving if unable to compensate</a:t>
            </a:r>
          </a:p>
          <a:p>
            <a:pPr marL="457200" lvl="1" indent="0">
              <a:buNone/>
            </a:pP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indent="0" eaLnBrk="1" hangingPunct="1"/>
            <a:r>
              <a:rPr lang="en-US" dirty="0" smtClean="0"/>
              <a:t>Considerations for visual changes in older drivers</a:t>
            </a:r>
          </a:p>
        </p:txBody>
      </p:sp>
      <p:sp>
        <p:nvSpPr>
          <p:cNvPr id="8195" name="Rectangle 3"/>
          <p:cNvSpPr>
            <a:spLocks noGrp="1" noChangeArrowheads="1"/>
          </p:cNvSpPr>
          <p:nvPr>
            <p:ph sz="half" idx="1"/>
          </p:nvPr>
        </p:nvSpPr>
        <p:spPr>
          <a:xfrm>
            <a:off x="457200" y="1600200"/>
            <a:ext cx="4343400" cy="4525963"/>
          </a:xfrm>
        </p:spPr>
        <p:txBody>
          <a:bodyPr/>
          <a:lstStyle/>
          <a:p>
            <a:r>
              <a:rPr lang="en-US" dirty="0" smtClean="0"/>
              <a:t>Repeated optical patterns can cause visual depth illusion</a:t>
            </a:r>
          </a:p>
        </p:txBody>
      </p:sp>
      <p:sp>
        <p:nvSpPr>
          <p:cNvPr id="2" name="Content Placeholder 1"/>
          <p:cNvSpPr>
            <a:spLocks noGrp="1"/>
          </p:cNvSpPr>
          <p:nvPr>
            <p:ph sz="half" idx="2"/>
          </p:nvPr>
        </p:nvSpPr>
        <p:spPr>
          <a:xfrm>
            <a:off x="4495800" y="1600200"/>
            <a:ext cx="4191000" cy="4525963"/>
          </a:xfrm>
        </p:spPr>
        <p:txBody>
          <a:bodyPr/>
          <a:lstStyle/>
          <a:p>
            <a:r>
              <a:rPr lang="en-US" dirty="0"/>
              <a:t>Dark </a:t>
            </a:r>
            <a:r>
              <a:rPr lang="en-US" dirty="0" smtClean="0"/>
              <a:t>adaptation/glaring</a:t>
            </a:r>
            <a:endParaRPr lang="en-US" dirty="0"/>
          </a:p>
          <a:p>
            <a:pPr lvl="1"/>
            <a:r>
              <a:rPr lang="en-US" dirty="0"/>
              <a:t>Avoid night driving</a:t>
            </a:r>
          </a:p>
          <a:p>
            <a:pPr lvl="1"/>
            <a:r>
              <a:rPr lang="en-US" dirty="0"/>
              <a:t>Avoid looking at oncoming headlights</a:t>
            </a:r>
          </a:p>
          <a:p>
            <a:pPr lvl="1"/>
            <a:r>
              <a:rPr lang="en-US" dirty="0"/>
              <a:t>Travel on divided </a:t>
            </a:r>
            <a:r>
              <a:rPr lang="en-US" dirty="0" smtClean="0"/>
              <a:t>highways </a:t>
            </a:r>
            <a:r>
              <a:rPr lang="en-US" dirty="0"/>
              <a:t>or well-lit roads</a:t>
            </a:r>
          </a:p>
          <a:p>
            <a:pPr lvl="1"/>
            <a:r>
              <a:rPr lang="en-US" dirty="0"/>
              <a:t>Improve safety standards of highway designs, e.g. divided lanes, better delineation of on/off ramp</a:t>
            </a:r>
          </a:p>
          <a:p>
            <a:pPr lvl="1"/>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0300" y="4762500"/>
            <a:ext cx="2286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 y="3169758"/>
            <a:ext cx="2286000" cy="155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78557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dirty="0"/>
              <a:t>Considerations for </a:t>
            </a:r>
            <a:r>
              <a:rPr lang="en-US" dirty="0" smtClean="0"/>
              <a:t>cognitive changes </a:t>
            </a:r>
            <a:r>
              <a:rPr lang="en-US" dirty="0"/>
              <a:t>in older </a:t>
            </a:r>
            <a:r>
              <a:rPr lang="en-US" dirty="0" smtClean="0"/>
              <a:t>drivers</a:t>
            </a:r>
          </a:p>
        </p:txBody>
      </p:sp>
      <p:sp>
        <p:nvSpPr>
          <p:cNvPr id="8195" name="Rectangle 3"/>
          <p:cNvSpPr>
            <a:spLocks noGrp="1" noChangeArrowheads="1"/>
          </p:cNvSpPr>
          <p:nvPr>
            <p:ph idx="1"/>
          </p:nvPr>
        </p:nvSpPr>
        <p:spPr/>
        <p:txBody>
          <a:bodyPr>
            <a:noAutofit/>
          </a:bodyPr>
          <a:lstStyle/>
          <a:p>
            <a:pPr>
              <a:lnSpc>
                <a:spcPct val="90000"/>
              </a:lnSpc>
            </a:pPr>
            <a:r>
              <a:rPr lang="en-US" sz="2800" dirty="0" smtClean="0"/>
              <a:t>Tests of cognition and </a:t>
            </a:r>
            <a:r>
              <a:rPr lang="en-US" sz="2800" dirty="0"/>
              <a:t>memory </a:t>
            </a:r>
            <a:r>
              <a:rPr lang="en-US" sz="2800" dirty="0" smtClean="0"/>
              <a:t>(e.g. Mini-Mental) alone are </a:t>
            </a:r>
            <a:r>
              <a:rPr lang="en-US" sz="2800" b="1" dirty="0" smtClean="0">
                <a:solidFill>
                  <a:srgbClr val="FF0000"/>
                </a:solidFill>
              </a:rPr>
              <a:t>NOT</a:t>
            </a:r>
            <a:r>
              <a:rPr lang="en-US" sz="2800" dirty="0" smtClean="0"/>
              <a:t> </a:t>
            </a:r>
            <a:r>
              <a:rPr lang="en-US" sz="2800" dirty="0"/>
              <a:t>strongly predictive of </a:t>
            </a:r>
            <a:r>
              <a:rPr lang="en-US" sz="2800" dirty="0" smtClean="0"/>
              <a:t>driving safely</a:t>
            </a:r>
          </a:p>
          <a:p>
            <a:pPr>
              <a:lnSpc>
                <a:spcPct val="90000"/>
              </a:lnSpc>
            </a:pPr>
            <a:r>
              <a:rPr lang="en-US" sz="2800" dirty="0" smtClean="0"/>
              <a:t>Tests of </a:t>
            </a:r>
            <a:r>
              <a:rPr lang="en-US" sz="2800" b="1" dirty="0">
                <a:solidFill>
                  <a:srgbClr val="FF0000"/>
                </a:solidFill>
              </a:rPr>
              <a:t>visual spatial </a:t>
            </a:r>
            <a:r>
              <a:rPr lang="en-US" sz="2800" b="1" dirty="0" smtClean="0">
                <a:solidFill>
                  <a:srgbClr val="FF0000"/>
                </a:solidFill>
              </a:rPr>
              <a:t>skills, attention, </a:t>
            </a:r>
            <a:r>
              <a:rPr lang="en-US" sz="2800" b="1" dirty="0">
                <a:solidFill>
                  <a:srgbClr val="FF0000"/>
                </a:solidFill>
              </a:rPr>
              <a:t>and reaction time</a:t>
            </a:r>
            <a:r>
              <a:rPr lang="en-US" sz="2800" dirty="0"/>
              <a:t> </a:t>
            </a:r>
            <a:r>
              <a:rPr lang="en-US" sz="2800" dirty="0" smtClean="0"/>
              <a:t>are </a:t>
            </a:r>
            <a:r>
              <a:rPr lang="en-US" sz="2800" dirty="0"/>
              <a:t>more </a:t>
            </a:r>
            <a:r>
              <a:rPr lang="en-US" sz="2800" dirty="0" smtClean="0"/>
              <a:t>predictive of driving safety (e.g. Trail Making A &amp; B to test executive function)</a:t>
            </a:r>
          </a:p>
          <a:p>
            <a:pPr>
              <a:lnSpc>
                <a:spcPct val="90000"/>
              </a:lnSpc>
            </a:pPr>
            <a:r>
              <a:rPr lang="en-US" sz="2800" dirty="0" smtClean="0"/>
              <a:t>Drivers with </a:t>
            </a:r>
            <a:r>
              <a:rPr lang="en-US" sz="2800" dirty="0"/>
              <a:t>early- to </a:t>
            </a:r>
            <a:r>
              <a:rPr lang="en-US" sz="2800" dirty="0" smtClean="0"/>
              <a:t>mid-stage </a:t>
            </a:r>
            <a:r>
              <a:rPr lang="en-US" sz="2800" dirty="0"/>
              <a:t>dementia </a:t>
            </a:r>
            <a:r>
              <a:rPr lang="en-US" sz="2800" dirty="0" smtClean="0"/>
              <a:t>may overestimate </a:t>
            </a:r>
            <a:r>
              <a:rPr lang="en-US" sz="2800" dirty="0"/>
              <a:t>their abilities and </a:t>
            </a:r>
            <a:r>
              <a:rPr lang="en-US" sz="2800" dirty="0" smtClean="0"/>
              <a:t>become confused with challenging road conditions</a:t>
            </a:r>
          </a:p>
          <a:p>
            <a:pPr>
              <a:lnSpc>
                <a:spcPct val="90000"/>
              </a:lnSpc>
            </a:pPr>
            <a:r>
              <a:rPr lang="en-US" sz="2800" b="1" dirty="0" smtClean="0">
                <a:solidFill>
                  <a:srgbClr val="FF0000"/>
                </a:solidFill>
              </a:rPr>
              <a:t>Periodic </a:t>
            </a:r>
            <a:r>
              <a:rPr lang="en-US" sz="2800" b="1" dirty="0">
                <a:solidFill>
                  <a:srgbClr val="FF0000"/>
                </a:solidFill>
              </a:rPr>
              <a:t>on-road testing </a:t>
            </a:r>
            <a:r>
              <a:rPr lang="en-US" sz="2800" dirty="0"/>
              <a:t>is recommended </a:t>
            </a:r>
            <a:endParaRPr lang="en-US" sz="2800" dirty="0" smtClean="0"/>
          </a:p>
          <a:p>
            <a:pPr>
              <a:lnSpc>
                <a:spcPct val="90000"/>
              </a:lnSpc>
            </a:pPr>
            <a:r>
              <a:rPr lang="en-US" sz="2800" dirty="0" smtClean="0"/>
              <a:t>Family may have to take away the car key</a:t>
            </a:r>
            <a:endParaRPr lang="en-US" sz="2800" dirty="0"/>
          </a:p>
        </p:txBody>
      </p:sp>
    </p:spTree>
    <p:extLst>
      <p:ext uri="{BB962C8B-B14F-4D97-AF65-F5344CB8AC3E}">
        <p14:creationId xmlns:p14="http://schemas.microsoft.com/office/powerpoint/2010/main" val="38030728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Driving behaviors associated with cognitive decline</a:t>
            </a:r>
            <a:endParaRPr lang="en-US" dirty="0"/>
          </a:p>
        </p:txBody>
      </p:sp>
      <p:sp>
        <p:nvSpPr>
          <p:cNvPr id="3" name="Content Placeholder 2"/>
          <p:cNvSpPr>
            <a:spLocks noGrp="1"/>
          </p:cNvSpPr>
          <p:nvPr>
            <p:ph idx="1"/>
          </p:nvPr>
        </p:nvSpPr>
        <p:spPr/>
        <p:txBody>
          <a:bodyPr/>
          <a:lstStyle/>
          <a:p>
            <a:r>
              <a:rPr lang="en-US" dirty="0" smtClean="0"/>
              <a:t>Getting lost, especially in surroundings that were previously familiar</a:t>
            </a:r>
          </a:p>
          <a:p>
            <a:r>
              <a:rPr lang="en-US" dirty="0" smtClean="0"/>
              <a:t>Going through stop signs or red lights</a:t>
            </a:r>
          </a:p>
          <a:p>
            <a:r>
              <a:rPr lang="en-US" dirty="0" smtClean="0"/>
              <a:t>Getting lost, especially in surroundings that were previously familiar</a:t>
            </a:r>
          </a:p>
          <a:p>
            <a:r>
              <a:rPr lang="en-US" dirty="0" smtClean="0"/>
              <a:t>Going too fast or too slow for safety</a:t>
            </a:r>
          </a:p>
          <a:p>
            <a:r>
              <a:rPr lang="en-US" dirty="0" smtClean="0"/>
              <a:t>Having problems making turns at intersections, especially left turns</a:t>
            </a:r>
          </a:p>
          <a:p>
            <a:r>
              <a:rPr lang="en-US" dirty="0" smtClean="0"/>
              <a:t>Having trouble seeing or following traffic signals, road signs, and pavement markings</a:t>
            </a:r>
          </a:p>
          <a:p>
            <a:pPr marL="0" indent="0">
              <a:buNone/>
            </a:pPr>
            <a:endParaRPr lang="en-US" dirty="0"/>
          </a:p>
        </p:txBody>
      </p:sp>
    </p:spTree>
    <p:extLst>
      <p:ext uri="{BB962C8B-B14F-4D97-AF65-F5344CB8AC3E}">
        <p14:creationId xmlns:p14="http://schemas.microsoft.com/office/powerpoint/2010/main" val="5365494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Driving behaviors associated with cognitive decline</a:t>
            </a:r>
          </a:p>
        </p:txBody>
      </p:sp>
      <p:sp>
        <p:nvSpPr>
          <p:cNvPr id="3" name="Content Placeholder 2"/>
          <p:cNvSpPr>
            <a:spLocks noGrp="1"/>
          </p:cNvSpPr>
          <p:nvPr>
            <p:ph idx="1"/>
          </p:nvPr>
        </p:nvSpPr>
        <p:spPr/>
        <p:txBody>
          <a:bodyPr/>
          <a:lstStyle/>
          <a:p>
            <a:r>
              <a:rPr lang="en-US" dirty="0" smtClean="0"/>
              <a:t>Misjudging gaps in traffic at intersections and on highway entrance and exit ramps</a:t>
            </a:r>
          </a:p>
          <a:p>
            <a:r>
              <a:rPr lang="en-US" dirty="0" smtClean="0"/>
              <a:t>Receiving traffic tickets or “warnings” from traffic or law enforcement officers</a:t>
            </a:r>
          </a:p>
          <a:p>
            <a:r>
              <a:rPr lang="en-US" dirty="0" smtClean="0"/>
              <a:t>Responding more slowly to unexpected situations</a:t>
            </a:r>
          </a:p>
          <a:p>
            <a:r>
              <a:rPr lang="en-US" dirty="0" smtClean="0"/>
              <a:t>Straying into other lanes</a:t>
            </a:r>
            <a:endParaRPr lang="en-US" dirty="0"/>
          </a:p>
        </p:txBody>
      </p:sp>
    </p:spTree>
    <p:extLst>
      <p:ext uri="{BB962C8B-B14F-4D97-AF65-F5344CB8AC3E}">
        <p14:creationId xmlns:p14="http://schemas.microsoft.com/office/powerpoint/2010/main" val="27026827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Resources about older adult driving safety for patient and family (Box11-4)</a:t>
            </a:r>
            <a:endParaRPr lang="en-US" dirty="0"/>
          </a:p>
        </p:txBody>
      </p:sp>
      <p:sp>
        <p:nvSpPr>
          <p:cNvPr id="4" name="Content Placeholder 3"/>
          <p:cNvSpPr>
            <a:spLocks noGrp="1"/>
          </p:cNvSpPr>
          <p:nvPr>
            <p:ph idx="1"/>
          </p:nvPr>
        </p:nvSpPr>
        <p:spPr/>
        <p:txBody>
          <a:bodyPr>
            <a:normAutofit fontScale="92500" lnSpcReduction="10000"/>
          </a:bodyPr>
          <a:lstStyle/>
          <a:p>
            <a:pPr>
              <a:lnSpc>
                <a:spcPct val="110000"/>
              </a:lnSpc>
              <a:spcBef>
                <a:spcPts val="0"/>
              </a:spcBef>
            </a:pPr>
            <a:r>
              <a:rPr lang="en-US" dirty="0" smtClean="0"/>
              <a:t>AARP Driver Safety Programs</a:t>
            </a:r>
          </a:p>
          <a:p>
            <a:pPr lvl="1">
              <a:lnSpc>
                <a:spcPct val="110000"/>
              </a:lnSpc>
              <a:spcBef>
                <a:spcPts val="0"/>
              </a:spcBef>
            </a:pPr>
            <a:r>
              <a:rPr lang="en-US" dirty="0" smtClean="0"/>
              <a:t>888 687-2277 or </a:t>
            </a:r>
            <a:r>
              <a:rPr lang="en-US" dirty="0" smtClean="0">
                <a:hlinkClick r:id="rId3"/>
              </a:rPr>
              <a:t>www.aarp.org</a:t>
            </a:r>
            <a:r>
              <a:rPr lang="en-US" dirty="0" smtClean="0"/>
              <a:t> </a:t>
            </a:r>
          </a:p>
          <a:p>
            <a:pPr>
              <a:lnSpc>
                <a:spcPct val="110000"/>
              </a:lnSpc>
              <a:spcBef>
                <a:spcPts val="0"/>
              </a:spcBef>
            </a:pPr>
            <a:r>
              <a:rPr lang="en-US" dirty="0" smtClean="0"/>
              <a:t>AARP “We need to talk” Guide</a:t>
            </a:r>
          </a:p>
          <a:p>
            <a:pPr lvl="1">
              <a:lnSpc>
                <a:spcPct val="110000"/>
              </a:lnSpc>
              <a:spcBef>
                <a:spcPts val="0"/>
              </a:spcBef>
            </a:pPr>
            <a:r>
              <a:rPr lang="en-US" dirty="0" smtClean="0">
                <a:hlinkClick r:id="rId4"/>
              </a:rPr>
              <a:t>www.thehartford.com/talkwitholderdrivers</a:t>
            </a:r>
            <a:r>
              <a:rPr lang="en-US" dirty="0" smtClean="0"/>
              <a:t> </a:t>
            </a:r>
          </a:p>
          <a:p>
            <a:pPr>
              <a:lnSpc>
                <a:spcPct val="110000"/>
              </a:lnSpc>
              <a:spcBef>
                <a:spcPts val="0"/>
              </a:spcBef>
            </a:pPr>
            <a:r>
              <a:rPr lang="en-US" dirty="0" smtClean="0"/>
              <a:t>AARP “We need to talk” Seminars</a:t>
            </a:r>
          </a:p>
          <a:p>
            <a:pPr lvl="1">
              <a:lnSpc>
                <a:spcPct val="110000"/>
              </a:lnSpc>
              <a:spcBef>
                <a:spcPts val="0"/>
              </a:spcBef>
            </a:pPr>
            <a:r>
              <a:rPr lang="en-US" dirty="0" smtClean="0"/>
              <a:t>202 434-3919 or </a:t>
            </a:r>
            <a:r>
              <a:rPr lang="en-US" dirty="0" smtClean="0">
                <a:hlinkClick r:id="rId5"/>
              </a:rPr>
              <a:t>http://www.aarp.org/home-garden/transportation/we_need_to_talk/</a:t>
            </a:r>
            <a:endParaRPr lang="en-US" dirty="0" smtClean="0"/>
          </a:p>
          <a:p>
            <a:pPr>
              <a:lnSpc>
                <a:spcPct val="110000"/>
              </a:lnSpc>
              <a:spcBef>
                <a:spcPts val="0"/>
              </a:spcBef>
            </a:pPr>
            <a:r>
              <a:rPr lang="en-US" dirty="0" smtClean="0"/>
              <a:t>AAA Senior Drivers</a:t>
            </a:r>
          </a:p>
          <a:p>
            <a:pPr lvl="1">
              <a:lnSpc>
                <a:spcPct val="110000"/>
              </a:lnSpc>
              <a:spcBef>
                <a:spcPts val="0"/>
              </a:spcBef>
            </a:pPr>
            <a:r>
              <a:rPr lang="en-US" dirty="0" smtClean="0">
                <a:hlinkClick r:id="rId6"/>
              </a:rPr>
              <a:t>http://discover.aaa.com/PGA/SeniorMobility</a:t>
            </a:r>
            <a:r>
              <a:rPr lang="en-US" dirty="0" smtClean="0"/>
              <a:t> </a:t>
            </a:r>
          </a:p>
          <a:p>
            <a:pPr>
              <a:lnSpc>
                <a:spcPct val="110000"/>
              </a:lnSpc>
              <a:spcBef>
                <a:spcPts val="0"/>
              </a:spcBef>
            </a:pPr>
            <a:r>
              <a:rPr lang="en-US" dirty="0" smtClean="0"/>
              <a:t>AAA self-test, </a:t>
            </a:r>
            <a:r>
              <a:rPr lang="en-US" dirty="0" err="1" smtClean="0"/>
              <a:t>Drivesharp</a:t>
            </a:r>
            <a:r>
              <a:rPr lang="en-US" dirty="0" smtClean="0"/>
              <a:t> calculator, 55+ driving ability, </a:t>
            </a:r>
            <a:r>
              <a:rPr lang="en-US" dirty="0" err="1" smtClean="0"/>
              <a:t>Carfit</a:t>
            </a:r>
            <a:r>
              <a:rPr lang="en-US" dirty="0" smtClean="0"/>
              <a:t>, Safe driving for mature operators</a:t>
            </a:r>
          </a:p>
          <a:p>
            <a:pPr lvl="1">
              <a:lnSpc>
                <a:spcPct val="110000"/>
              </a:lnSpc>
              <a:spcBef>
                <a:spcPts val="0"/>
              </a:spcBef>
            </a:pPr>
            <a:r>
              <a:rPr lang="en-US" dirty="0" smtClean="0">
                <a:hlinkClick r:id="rId7"/>
              </a:rPr>
              <a:t>www.seniordrivers.org/home/</a:t>
            </a:r>
            <a:r>
              <a:rPr lang="en-US" dirty="0" smtClean="0"/>
              <a:t> </a:t>
            </a:r>
          </a:p>
        </p:txBody>
      </p:sp>
    </p:spTree>
    <p:extLst>
      <p:ext uri="{BB962C8B-B14F-4D97-AF65-F5344CB8AC3E}">
        <p14:creationId xmlns:p14="http://schemas.microsoft.com/office/powerpoint/2010/main" val="4202408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Content Placeholder 2"/>
          <p:cNvSpPr>
            <a:spLocks noGrp="1"/>
          </p:cNvSpPr>
          <p:nvPr>
            <p:ph idx="1"/>
          </p:nvPr>
        </p:nvSpPr>
        <p:spPr/>
        <p:txBody>
          <a:bodyPr/>
          <a:lstStyle/>
          <a:p>
            <a:r>
              <a:rPr lang="en-US" dirty="0" err="1"/>
              <a:t>Guccione</a:t>
            </a:r>
            <a:r>
              <a:rPr lang="en-US" dirty="0"/>
              <a:t>: </a:t>
            </a:r>
            <a:r>
              <a:rPr lang="en-US" dirty="0" err="1"/>
              <a:t>Ch</a:t>
            </a:r>
            <a:r>
              <a:rPr lang="en-US" dirty="0"/>
              <a:t> 7 (pp. 113-120 only), Ch11 (pp. 222-227 only)</a:t>
            </a:r>
          </a:p>
        </p:txBody>
      </p:sp>
    </p:spTree>
    <p:extLst>
      <p:ext uri="{BB962C8B-B14F-4D97-AF65-F5344CB8AC3E}">
        <p14:creationId xmlns:p14="http://schemas.microsoft.com/office/powerpoint/2010/main" val="35623563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Resources about older adult driving safety for patient and family (Box11-4)</a:t>
            </a:r>
            <a:endParaRPr lang="en-US" dirty="0"/>
          </a:p>
        </p:txBody>
      </p:sp>
      <p:sp>
        <p:nvSpPr>
          <p:cNvPr id="4" name="Content Placeholder 3"/>
          <p:cNvSpPr>
            <a:spLocks noGrp="1"/>
          </p:cNvSpPr>
          <p:nvPr>
            <p:ph idx="1"/>
          </p:nvPr>
        </p:nvSpPr>
        <p:spPr/>
        <p:txBody>
          <a:bodyPr>
            <a:normAutofit lnSpcReduction="10000"/>
          </a:bodyPr>
          <a:lstStyle/>
          <a:p>
            <a:pPr>
              <a:lnSpc>
                <a:spcPct val="110000"/>
              </a:lnSpc>
              <a:spcBef>
                <a:spcPts val="0"/>
              </a:spcBef>
            </a:pPr>
            <a:r>
              <a:rPr lang="en-US" dirty="0" smtClean="0"/>
              <a:t>NHTSA Older Drivers</a:t>
            </a:r>
          </a:p>
          <a:p>
            <a:pPr lvl="1">
              <a:lnSpc>
                <a:spcPct val="110000"/>
              </a:lnSpc>
              <a:spcBef>
                <a:spcPts val="0"/>
              </a:spcBef>
            </a:pPr>
            <a:r>
              <a:rPr lang="en-US" dirty="0" smtClean="0">
                <a:hlinkClick r:id="rId3"/>
              </a:rPr>
              <a:t>http://www.nhtsa.gov/Senior-Drivers</a:t>
            </a:r>
            <a:r>
              <a:rPr lang="en-US" dirty="0" smtClean="0"/>
              <a:t> </a:t>
            </a:r>
          </a:p>
          <a:p>
            <a:pPr>
              <a:lnSpc>
                <a:spcPct val="110000"/>
              </a:lnSpc>
              <a:spcBef>
                <a:spcPts val="0"/>
              </a:spcBef>
            </a:pPr>
            <a:r>
              <a:rPr lang="en-US" dirty="0" smtClean="0"/>
              <a:t>Caring.com Guide to Driving: assessing driver fitness, safe senior driving, taking the keys, life without a car</a:t>
            </a:r>
          </a:p>
          <a:p>
            <a:pPr lvl="1">
              <a:lnSpc>
                <a:spcPct val="110000"/>
              </a:lnSpc>
              <a:spcBef>
                <a:spcPts val="0"/>
              </a:spcBef>
            </a:pPr>
            <a:r>
              <a:rPr lang="en-US" dirty="0" smtClean="0">
                <a:hlinkClick r:id="rId4"/>
              </a:rPr>
              <a:t>www.caring.com/older-drivers</a:t>
            </a:r>
            <a:r>
              <a:rPr lang="en-US" dirty="0" smtClean="0"/>
              <a:t> </a:t>
            </a:r>
          </a:p>
          <a:p>
            <a:pPr>
              <a:lnSpc>
                <a:spcPct val="110000"/>
              </a:lnSpc>
              <a:spcBef>
                <a:spcPts val="0"/>
              </a:spcBef>
            </a:pPr>
            <a:r>
              <a:rPr lang="en-US" dirty="0" smtClean="0"/>
              <a:t>State Driving Laws</a:t>
            </a:r>
          </a:p>
          <a:p>
            <a:pPr lvl="1">
              <a:lnSpc>
                <a:spcPct val="110000"/>
              </a:lnSpc>
              <a:spcBef>
                <a:spcPts val="0"/>
              </a:spcBef>
            </a:pPr>
            <a:r>
              <a:rPr lang="en-US" dirty="0" smtClean="0">
                <a:hlinkClick r:id="rId5"/>
              </a:rPr>
              <a:t>www.caring.com/calculators/state-driving-laws</a:t>
            </a:r>
            <a:r>
              <a:rPr lang="en-US" dirty="0" smtClean="0"/>
              <a:t> </a:t>
            </a:r>
          </a:p>
          <a:p>
            <a:pPr>
              <a:lnSpc>
                <a:spcPct val="110000"/>
              </a:lnSpc>
              <a:spcBef>
                <a:spcPts val="0"/>
              </a:spcBef>
            </a:pPr>
            <a:r>
              <a:rPr lang="en-US" dirty="0" smtClean="0"/>
              <a:t>Association for Driving Rehabilitation Specialists</a:t>
            </a:r>
          </a:p>
          <a:p>
            <a:pPr lvl="1">
              <a:lnSpc>
                <a:spcPct val="110000"/>
              </a:lnSpc>
              <a:spcBef>
                <a:spcPts val="0"/>
              </a:spcBef>
            </a:pPr>
            <a:r>
              <a:rPr lang="en-US" dirty="0" smtClean="0">
                <a:hlinkClick r:id="rId6"/>
              </a:rPr>
              <a:t>www.driver-ed.org</a:t>
            </a:r>
            <a:r>
              <a:rPr lang="en-US" dirty="0" smtClean="0"/>
              <a:t> or 866-672-9466 </a:t>
            </a:r>
            <a:endParaRPr lang="en-US" dirty="0"/>
          </a:p>
        </p:txBody>
      </p:sp>
    </p:spTree>
    <p:extLst>
      <p:ext uri="{BB962C8B-B14F-4D97-AF65-F5344CB8AC3E}">
        <p14:creationId xmlns:p14="http://schemas.microsoft.com/office/powerpoint/2010/main" val="30123734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about </a:t>
            </a:r>
            <a:r>
              <a:rPr lang="en-US" dirty="0" smtClean="0"/>
              <a:t>older drivers safety for health professionals (Box 11-5)</a:t>
            </a:r>
            <a:endParaRPr lang="en-US" dirty="0"/>
          </a:p>
        </p:txBody>
      </p:sp>
      <p:sp>
        <p:nvSpPr>
          <p:cNvPr id="3" name="Content Placeholder 2"/>
          <p:cNvSpPr>
            <a:spLocks noGrp="1"/>
          </p:cNvSpPr>
          <p:nvPr>
            <p:ph idx="1"/>
          </p:nvPr>
        </p:nvSpPr>
        <p:spPr/>
        <p:txBody>
          <a:bodyPr/>
          <a:lstStyle/>
          <a:p>
            <a:r>
              <a:rPr lang="en-US" dirty="0"/>
              <a:t>National Highway Traffic Safety Administration Driving fitness assessment and educational tools</a:t>
            </a:r>
          </a:p>
          <a:p>
            <a:pPr lvl="1"/>
            <a:r>
              <a:rPr lang="en-US" dirty="0">
                <a:hlinkClick r:id="rId3"/>
              </a:rPr>
              <a:t>http://</a:t>
            </a:r>
            <a:r>
              <a:rPr lang="en-US" dirty="0" smtClean="0">
                <a:hlinkClick r:id="rId3"/>
              </a:rPr>
              <a:t>www.nhtsa.gov/Driving+Safety/Older+Drivers</a:t>
            </a:r>
            <a:endParaRPr lang="en-US" dirty="0" smtClean="0"/>
          </a:p>
          <a:p>
            <a:r>
              <a:rPr lang="en-US" dirty="0" smtClean="0"/>
              <a:t>National </a:t>
            </a:r>
            <a:r>
              <a:rPr lang="en-US" dirty="0"/>
              <a:t>Council on Safety </a:t>
            </a:r>
            <a:endParaRPr lang="en-US" dirty="0" smtClean="0"/>
          </a:p>
          <a:p>
            <a:pPr lvl="1"/>
            <a:r>
              <a:rPr lang="en-US" dirty="0">
                <a:hlinkClick r:id="rId4"/>
              </a:rPr>
              <a:t>http://</a:t>
            </a:r>
            <a:r>
              <a:rPr lang="en-US" dirty="0" smtClean="0">
                <a:hlinkClick r:id="rId4"/>
              </a:rPr>
              <a:t>www.nsc.org/safety_road/Pages/safety_on_the_road.aspx</a:t>
            </a:r>
            <a:r>
              <a:rPr lang="en-US" dirty="0" smtClean="0"/>
              <a:t> </a:t>
            </a:r>
            <a:endParaRPr lang="en-US" dirty="0"/>
          </a:p>
        </p:txBody>
      </p:sp>
    </p:spTree>
    <p:extLst>
      <p:ext uri="{BB962C8B-B14F-4D97-AF65-F5344CB8AC3E}">
        <p14:creationId xmlns:p14="http://schemas.microsoft.com/office/powerpoint/2010/main" val="38679444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710"/>
          <a:stretch/>
        </p:blipFill>
        <p:spPr bwMode="auto">
          <a:xfrm>
            <a:off x="457200" y="1663946"/>
            <a:ext cx="8229600" cy="4859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Discussion about driving with family and older adults (Box 11-6)</a:t>
            </a:r>
            <a:endParaRPr lang="en-US" dirty="0"/>
          </a:p>
        </p:txBody>
      </p:sp>
    </p:spTree>
    <p:extLst>
      <p:ext uri="{BB962C8B-B14F-4D97-AF65-F5344CB8AC3E}">
        <p14:creationId xmlns:p14="http://schemas.microsoft.com/office/powerpoint/2010/main" val="33622364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 </a:t>
            </a:r>
            <a:r>
              <a:rPr lang="en-US" dirty="0"/>
              <a:t>That Driving May No Longer Be Safe </a:t>
            </a:r>
            <a:r>
              <a:rPr lang="en-US" dirty="0" smtClean="0"/>
              <a:t>(</a:t>
            </a:r>
            <a:r>
              <a:rPr lang="en-US" dirty="0"/>
              <a:t>BOX </a:t>
            </a:r>
            <a:r>
              <a:rPr lang="en-US" dirty="0" smtClean="0"/>
              <a:t>11-7)</a:t>
            </a:r>
            <a:endParaRPr lang="en-US" dirty="0"/>
          </a:p>
        </p:txBody>
      </p:sp>
      <p:sp>
        <p:nvSpPr>
          <p:cNvPr id="3" name="Content Placeholder 2"/>
          <p:cNvSpPr>
            <a:spLocks noGrp="1"/>
          </p:cNvSpPr>
          <p:nvPr>
            <p:ph idx="1"/>
          </p:nvPr>
        </p:nvSpPr>
        <p:spPr/>
        <p:txBody>
          <a:bodyPr>
            <a:noAutofit/>
          </a:bodyPr>
          <a:lstStyle/>
          <a:p>
            <a:pPr>
              <a:lnSpc>
                <a:spcPct val="90000"/>
              </a:lnSpc>
            </a:pPr>
            <a:r>
              <a:rPr lang="en-US" sz="2400" dirty="0"/>
              <a:t>Almost crashing, with frequent “close calls”</a:t>
            </a:r>
          </a:p>
          <a:p>
            <a:pPr>
              <a:lnSpc>
                <a:spcPct val="90000"/>
              </a:lnSpc>
            </a:pPr>
            <a:r>
              <a:rPr lang="en-US" sz="2400" dirty="0" smtClean="0"/>
              <a:t>Becoming </a:t>
            </a:r>
            <a:r>
              <a:rPr lang="en-US" sz="2400" dirty="0"/>
              <a:t>distracted or having difficulty concentrating while driving</a:t>
            </a:r>
          </a:p>
          <a:p>
            <a:pPr>
              <a:lnSpc>
                <a:spcPct val="90000"/>
              </a:lnSpc>
            </a:pPr>
            <a:r>
              <a:rPr lang="en-US" sz="2400" dirty="0" smtClean="0"/>
              <a:t>Changing </a:t>
            </a:r>
            <a:r>
              <a:rPr lang="en-US" sz="2400" dirty="0"/>
              <a:t>lanes without signaling</a:t>
            </a:r>
          </a:p>
          <a:p>
            <a:pPr>
              <a:lnSpc>
                <a:spcPct val="90000"/>
              </a:lnSpc>
            </a:pPr>
            <a:r>
              <a:rPr lang="en-US" sz="2400" dirty="0" smtClean="0"/>
              <a:t>Difficulty </a:t>
            </a:r>
            <a:r>
              <a:rPr lang="en-US" sz="2400" dirty="0"/>
              <a:t>moving foot between gas and brake pedal; confusing gas and brake pedals</a:t>
            </a:r>
          </a:p>
          <a:p>
            <a:pPr>
              <a:lnSpc>
                <a:spcPct val="90000"/>
              </a:lnSpc>
            </a:pPr>
            <a:r>
              <a:rPr lang="en-US" sz="2400" dirty="0" smtClean="0"/>
              <a:t>Difficulty </a:t>
            </a:r>
            <a:r>
              <a:rPr lang="en-US" sz="2400" dirty="0"/>
              <a:t>turning around to check for cars or obstacles when backing up or changing lanes</a:t>
            </a:r>
          </a:p>
          <a:p>
            <a:pPr>
              <a:lnSpc>
                <a:spcPct val="90000"/>
              </a:lnSpc>
            </a:pPr>
            <a:r>
              <a:rPr lang="en-US" sz="2400" dirty="0" smtClean="0"/>
              <a:t>Experiencing </a:t>
            </a:r>
            <a:r>
              <a:rPr lang="en-US" sz="2400" dirty="0"/>
              <a:t>road rage</a:t>
            </a:r>
          </a:p>
          <a:p>
            <a:pPr>
              <a:lnSpc>
                <a:spcPct val="90000"/>
              </a:lnSpc>
            </a:pPr>
            <a:r>
              <a:rPr lang="en-US" sz="2400" dirty="0" smtClean="0"/>
              <a:t>Finding </a:t>
            </a:r>
            <a:r>
              <a:rPr lang="en-US" sz="2400" dirty="0"/>
              <a:t>dents and scrapes on the car, on fences, mailboxes, garage doors, curbs, etc.</a:t>
            </a:r>
          </a:p>
          <a:p>
            <a:pPr>
              <a:lnSpc>
                <a:spcPct val="90000"/>
              </a:lnSpc>
            </a:pPr>
            <a:r>
              <a:rPr lang="en-US" sz="2400" dirty="0" smtClean="0"/>
              <a:t>Frequently </a:t>
            </a:r>
            <a:r>
              <a:rPr lang="en-US" sz="2400" dirty="0"/>
              <a:t>being “honked at” by other </a:t>
            </a:r>
            <a:r>
              <a:rPr lang="en-US" sz="2400" dirty="0" smtClean="0"/>
              <a:t>drivers</a:t>
            </a:r>
            <a:endParaRPr lang="en-US" sz="2400" dirty="0"/>
          </a:p>
        </p:txBody>
      </p:sp>
    </p:spTree>
    <p:extLst>
      <p:ext uri="{BB962C8B-B14F-4D97-AF65-F5344CB8AC3E}">
        <p14:creationId xmlns:p14="http://schemas.microsoft.com/office/powerpoint/2010/main" val="15696810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Transportation Options</a:t>
            </a:r>
          </a:p>
        </p:txBody>
      </p:sp>
      <p:sp>
        <p:nvSpPr>
          <p:cNvPr id="10243" name="Rectangle 3"/>
          <p:cNvSpPr>
            <a:spLocks noGrp="1" noChangeArrowheads="1"/>
          </p:cNvSpPr>
          <p:nvPr>
            <p:ph idx="1"/>
          </p:nvPr>
        </p:nvSpPr>
        <p:spPr/>
        <p:txBody>
          <a:bodyPr/>
          <a:lstStyle/>
          <a:p>
            <a:pPr>
              <a:lnSpc>
                <a:spcPct val="90000"/>
              </a:lnSpc>
            </a:pPr>
            <a:r>
              <a:rPr lang="en-US" dirty="0" smtClean="0"/>
              <a:t>Volunteer driver programs</a:t>
            </a:r>
          </a:p>
          <a:p>
            <a:pPr lvl="1">
              <a:lnSpc>
                <a:spcPct val="90000"/>
              </a:lnSpc>
            </a:pPr>
            <a:r>
              <a:rPr lang="en-US" dirty="0" smtClean="0"/>
              <a:t>May be free, or minimal fee</a:t>
            </a:r>
          </a:p>
          <a:p>
            <a:pPr lvl="1">
              <a:lnSpc>
                <a:spcPct val="90000"/>
              </a:lnSpc>
            </a:pPr>
            <a:r>
              <a:rPr lang="en-US" dirty="0" smtClean="0"/>
              <a:t>Membership may be required</a:t>
            </a:r>
          </a:p>
          <a:p>
            <a:pPr lvl="1">
              <a:lnSpc>
                <a:spcPct val="90000"/>
              </a:lnSpc>
            </a:pPr>
            <a:r>
              <a:rPr lang="en-US" dirty="0" smtClean="0"/>
              <a:t>Reservation required</a:t>
            </a:r>
          </a:p>
          <a:p>
            <a:pPr>
              <a:lnSpc>
                <a:spcPct val="90000"/>
              </a:lnSpc>
            </a:pPr>
            <a:r>
              <a:rPr lang="en-US" dirty="0" smtClean="0"/>
              <a:t>Para-transit Service</a:t>
            </a:r>
          </a:p>
          <a:p>
            <a:pPr lvl="1">
              <a:lnSpc>
                <a:spcPct val="90000"/>
              </a:lnSpc>
            </a:pPr>
            <a:r>
              <a:rPr lang="en-US" dirty="0" smtClean="0"/>
              <a:t>Curb to curb, or door to door service</a:t>
            </a:r>
          </a:p>
          <a:p>
            <a:pPr lvl="1">
              <a:lnSpc>
                <a:spcPct val="90000"/>
              </a:lnSpc>
            </a:pPr>
            <a:r>
              <a:rPr lang="en-US" dirty="0" smtClean="0"/>
              <a:t>Reservations required</a:t>
            </a:r>
          </a:p>
          <a:p>
            <a:pPr lvl="1">
              <a:lnSpc>
                <a:spcPct val="90000"/>
              </a:lnSpc>
            </a:pPr>
            <a:r>
              <a:rPr lang="en-US" dirty="0" smtClean="0"/>
              <a:t>Use minibus (less than 25 people) or other forms of transportation</a:t>
            </a:r>
          </a:p>
          <a:p>
            <a:pPr>
              <a:lnSpc>
                <a:spcPct val="90000"/>
              </a:lnSpc>
            </a:pPr>
            <a:r>
              <a:rPr lang="en-US" dirty="0" smtClean="0"/>
              <a:t>Taxis</a:t>
            </a:r>
          </a:p>
        </p:txBody>
      </p:sp>
      <p:sp>
        <p:nvSpPr>
          <p:cNvPr id="10244" name="Rectangle 4"/>
          <p:cNvSpPr>
            <a:spLocks noChangeArrowheads="1"/>
          </p:cNvSpPr>
          <p:nvPr/>
        </p:nvSpPr>
        <p:spPr bwMode="auto">
          <a:xfrm>
            <a:off x="457200" y="5961185"/>
            <a:ext cx="8534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50000"/>
              </a:spcBef>
            </a:pPr>
            <a:r>
              <a:rPr lang="en-US" sz="1800" dirty="0" smtClean="0">
                <a:latin typeface="Calibri" pitchFamily="34" charset="0"/>
                <a:cs typeface="Calibri" pitchFamily="34" charset="0"/>
                <a:hlinkClick r:id="rId3"/>
              </a:rPr>
              <a:t>seniortransportation.easterseals.com/site/</a:t>
            </a:r>
            <a:r>
              <a:rPr lang="en-US" sz="1800" dirty="0" err="1" smtClean="0">
                <a:latin typeface="Calibri" pitchFamily="34" charset="0"/>
                <a:cs typeface="Calibri" pitchFamily="34" charset="0"/>
                <a:hlinkClick r:id="rId3"/>
              </a:rPr>
              <a:t>PageServer?pagename</a:t>
            </a:r>
            <a:r>
              <a:rPr lang="en-US" sz="1800" dirty="0" smtClean="0">
                <a:latin typeface="Calibri" pitchFamily="34" charset="0"/>
                <a:cs typeface="Calibri" pitchFamily="34" charset="0"/>
                <a:hlinkClick r:id="rId3"/>
              </a:rPr>
              <a:t>=NCST2_homepage</a:t>
            </a:r>
            <a:r>
              <a:rPr lang="en-US" sz="1800" dirty="0" smtClean="0">
                <a:latin typeface="Calibri" pitchFamily="34" charset="0"/>
                <a:cs typeface="Calibri" pitchFamily="34" charset="0"/>
              </a:rPr>
              <a:t> National </a:t>
            </a:r>
            <a:r>
              <a:rPr lang="en-US" sz="1800" dirty="0">
                <a:latin typeface="Calibri" pitchFamily="34" charset="0"/>
                <a:cs typeface="Calibri" pitchFamily="34" charset="0"/>
              </a:rPr>
              <a:t>Center on Senior Transportation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Transportation Options</a:t>
            </a:r>
          </a:p>
        </p:txBody>
      </p:sp>
      <p:sp>
        <p:nvSpPr>
          <p:cNvPr id="49154" name="Rectangle 1026"/>
          <p:cNvSpPr>
            <a:spLocks noGrp="1" noChangeArrowheads="1"/>
          </p:cNvSpPr>
          <p:nvPr>
            <p:ph idx="1"/>
          </p:nvPr>
        </p:nvSpPr>
        <p:spPr/>
        <p:txBody>
          <a:bodyPr/>
          <a:lstStyle/>
          <a:p>
            <a:pPr>
              <a:lnSpc>
                <a:spcPct val="90000"/>
              </a:lnSpc>
            </a:pPr>
            <a:r>
              <a:rPr lang="en-US" dirty="0" smtClean="0"/>
              <a:t>Door through door escort service</a:t>
            </a:r>
          </a:p>
          <a:p>
            <a:pPr lvl="1">
              <a:lnSpc>
                <a:spcPct val="90000"/>
              </a:lnSpc>
            </a:pPr>
            <a:r>
              <a:rPr lang="en-US" dirty="0" smtClean="0"/>
              <a:t>private agencies assist with physical help of getting out of home and to destination, levels of assistance vary</a:t>
            </a:r>
          </a:p>
          <a:p>
            <a:pPr>
              <a:lnSpc>
                <a:spcPct val="90000"/>
              </a:lnSpc>
            </a:pPr>
            <a:r>
              <a:rPr lang="en-US" dirty="0" smtClean="0"/>
              <a:t>Public transit</a:t>
            </a:r>
          </a:p>
          <a:p>
            <a:pPr lvl="1">
              <a:lnSpc>
                <a:spcPct val="90000"/>
              </a:lnSpc>
            </a:pPr>
            <a:r>
              <a:rPr lang="en-US" dirty="0" smtClean="0"/>
              <a:t>No reservation required, mass transit, reduced fares for elderly or disabled</a:t>
            </a:r>
          </a:p>
          <a:p>
            <a:pPr>
              <a:lnSpc>
                <a:spcPct val="90000"/>
              </a:lnSpc>
            </a:pPr>
            <a:r>
              <a:rPr lang="en-US" dirty="0" smtClean="0"/>
              <a:t>Transportation vouchers program</a:t>
            </a:r>
          </a:p>
          <a:p>
            <a:pPr lvl="1">
              <a:lnSpc>
                <a:spcPct val="90000"/>
              </a:lnSpc>
            </a:pPr>
            <a:r>
              <a:rPr lang="en-US" dirty="0" smtClean="0"/>
              <a:t>qualified persons purchase vouchers at a reduced rate, require reservations, must apply for service</a:t>
            </a:r>
          </a:p>
          <a:p>
            <a:pPr>
              <a:lnSpc>
                <a:spcPct val="90000"/>
              </a:lnSpc>
            </a:pPr>
            <a:r>
              <a:rPr lang="en-US" dirty="0" smtClean="0"/>
              <a:t>Mobility managers</a:t>
            </a:r>
          </a:p>
          <a:p>
            <a:pPr lvl="1">
              <a:lnSpc>
                <a:spcPct val="90000"/>
              </a:lnSpc>
            </a:pPr>
            <a:r>
              <a:rPr lang="en-US" dirty="0" smtClean="0"/>
              <a:t>available in some communities</a:t>
            </a:r>
          </a:p>
          <a:p>
            <a:pPr>
              <a:lnSpc>
                <a:spcPct val="90000"/>
              </a:lnSpc>
            </a:pP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Transportation Items to consider</a:t>
            </a:r>
          </a:p>
        </p:txBody>
      </p:sp>
      <p:sp>
        <p:nvSpPr>
          <p:cNvPr id="50179" name="Rectangle 3"/>
          <p:cNvSpPr>
            <a:spLocks noGrp="1" noChangeArrowheads="1"/>
          </p:cNvSpPr>
          <p:nvPr>
            <p:ph idx="1"/>
          </p:nvPr>
        </p:nvSpPr>
        <p:spPr/>
        <p:txBody>
          <a:bodyPr/>
          <a:lstStyle/>
          <a:p>
            <a:r>
              <a:rPr lang="en-US" dirty="0" smtClean="0"/>
              <a:t>Accessibility</a:t>
            </a:r>
          </a:p>
          <a:p>
            <a:pPr lvl="1"/>
            <a:r>
              <a:rPr lang="en-US" dirty="0" smtClean="0"/>
              <a:t>service area</a:t>
            </a:r>
          </a:p>
          <a:p>
            <a:pPr lvl="1"/>
            <a:r>
              <a:rPr lang="en-US" dirty="0" smtClean="0"/>
              <a:t>times of service, how long between stops</a:t>
            </a:r>
          </a:p>
          <a:p>
            <a:pPr lvl="1"/>
            <a:r>
              <a:rPr lang="en-US" dirty="0" smtClean="0"/>
              <a:t>social or just medical rides</a:t>
            </a:r>
          </a:p>
          <a:p>
            <a:r>
              <a:rPr lang="en-US" dirty="0" smtClean="0"/>
              <a:t>Eligibility</a:t>
            </a:r>
          </a:p>
          <a:p>
            <a:pPr lvl="1"/>
            <a:r>
              <a:rPr lang="en-US" dirty="0" smtClean="0"/>
              <a:t>income requirement</a:t>
            </a:r>
          </a:p>
          <a:p>
            <a:pPr lvl="1"/>
            <a:r>
              <a:rPr lang="en-US" dirty="0" smtClean="0"/>
              <a:t>w/c users assisted</a:t>
            </a:r>
          </a:p>
          <a:p>
            <a:pPr lvl="1"/>
            <a:r>
              <a:rPr lang="en-US" dirty="0" smtClean="0"/>
              <a:t>can family members escort?</a:t>
            </a:r>
          </a:p>
          <a:p>
            <a:r>
              <a:rPr lang="en-US" dirty="0" smtClean="0"/>
              <a:t>Affordability</a:t>
            </a:r>
          </a:p>
          <a:p>
            <a:pPr lvl="1"/>
            <a:r>
              <a:rPr lang="en-US" dirty="0" smtClean="0"/>
              <a:t>costs, membership fee</a:t>
            </a:r>
          </a:p>
        </p:txBody>
      </p:sp>
      <p:sp>
        <p:nvSpPr>
          <p:cNvPr id="12292" name="Text Box 4"/>
          <p:cNvSpPr txBox="1">
            <a:spLocks noChangeArrowheads="1"/>
          </p:cNvSpPr>
          <p:nvPr/>
        </p:nvSpPr>
        <p:spPr bwMode="auto">
          <a:xfrm>
            <a:off x="5165725" y="6061075"/>
            <a:ext cx="3978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8600"/>
            <a:ext cx="6400800"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Needs for community based services </a:t>
            </a:r>
          </a:p>
        </p:txBody>
      </p:sp>
      <p:sp>
        <p:nvSpPr>
          <p:cNvPr id="14339" name="Rectangle 3"/>
          <p:cNvSpPr>
            <a:spLocks noGrp="1" noChangeArrowheads="1"/>
          </p:cNvSpPr>
          <p:nvPr>
            <p:ph idx="1"/>
          </p:nvPr>
        </p:nvSpPr>
        <p:spPr/>
        <p:txBody>
          <a:bodyPr/>
          <a:lstStyle/>
          <a:p>
            <a:r>
              <a:rPr lang="en-US" dirty="0" smtClean="0"/>
              <a:t>Majority of older adults want to remain at home until they die (AARP, 2003)</a:t>
            </a:r>
          </a:p>
          <a:p>
            <a:r>
              <a:rPr lang="en-US" dirty="0" smtClean="0"/>
              <a:t>In order to stay at home, help with services outside of the family is needed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Home modification</a:t>
            </a:r>
          </a:p>
        </p:txBody>
      </p:sp>
      <p:sp>
        <p:nvSpPr>
          <p:cNvPr id="15363" name="Rectangle 3"/>
          <p:cNvSpPr>
            <a:spLocks noGrp="1" noChangeArrowheads="1"/>
          </p:cNvSpPr>
          <p:nvPr>
            <p:ph idx="1"/>
          </p:nvPr>
        </p:nvSpPr>
        <p:spPr/>
        <p:txBody>
          <a:bodyPr/>
          <a:lstStyle/>
          <a:p>
            <a:pPr eaLnBrk="1" hangingPunct="1"/>
            <a:r>
              <a:rPr lang="en-US" dirty="0" smtClean="0"/>
              <a:t>Adaptations to accommodate a person’s changing physical needs</a:t>
            </a:r>
          </a:p>
          <a:p>
            <a:r>
              <a:rPr lang="en-US" dirty="0" smtClean="0"/>
              <a:t>Make </a:t>
            </a:r>
            <a:r>
              <a:rPr lang="en-US" dirty="0"/>
              <a:t>it more accessible</a:t>
            </a:r>
          </a:p>
          <a:p>
            <a:r>
              <a:rPr lang="en-US" dirty="0"/>
              <a:t>Can </a:t>
            </a:r>
            <a:r>
              <a:rPr lang="en-US" dirty="0" smtClean="0"/>
              <a:t>use AT </a:t>
            </a:r>
            <a:r>
              <a:rPr lang="en-US" dirty="0"/>
              <a:t>(Assistive Technology)</a:t>
            </a:r>
          </a:p>
          <a:p>
            <a:r>
              <a:rPr lang="en-US" dirty="0"/>
              <a:t>Ranges from simple (grab bar) to complex (ADA accessible home)</a:t>
            </a:r>
          </a:p>
          <a:p>
            <a:r>
              <a:rPr lang="en-US" dirty="0" smtClean="0"/>
              <a:t>83</a:t>
            </a:r>
            <a:r>
              <a:rPr lang="en-US" dirty="0"/>
              <a:t>% of older adults want to age in place but the majority of the housing is not appropriate for the person </a:t>
            </a:r>
            <a:r>
              <a:rPr lang="en-US" dirty="0" smtClean="0"/>
              <a:t>(e.g. stairs</a:t>
            </a:r>
            <a:r>
              <a:rPr lang="en-US" dirty="0"/>
              <a:t>, bi-level, home maintenance)</a:t>
            </a:r>
          </a:p>
          <a:p>
            <a:pPr eaLnBrk="1" hangingPunct="1"/>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Environmental design principles</a:t>
            </a:r>
            <a:endParaRPr lang="en-US" dirty="0"/>
          </a:p>
        </p:txBody>
      </p:sp>
      <p:sp>
        <p:nvSpPr>
          <p:cNvPr id="3" name="Content Placeholder 2"/>
          <p:cNvSpPr>
            <a:spLocks noGrp="1"/>
          </p:cNvSpPr>
          <p:nvPr>
            <p:ph idx="1"/>
          </p:nvPr>
        </p:nvSpPr>
        <p:spPr/>
        <p:txBody>
          <a:bodyPr/>
          <a:lstStyle/>
          <a:p>
            <a:r>
              <a:rPr lang="en-US" dirty="0" smtClean="0"/>
              <a:t>Environmental press</a:t>
            </a:r>
          </a:p>
          <a:p>
            <a:pPr lvl="1"/>
            <a:r>
              <a:rPr lang="en-US" dirty="0" smtClean="0"/>
              <a:t>The extent to which an environment demands a behavioral response</a:t>
            </a:r>
          </a:p>
          <a:p>
            <a:r>
              <a:rPr lang="en-US" dirty="0" smtClean="0"/>
              <a:t>Competence</a:t>
            </a:r>
          </a:p>
          <a:p>
            <a:pPr lvl="1"/>
            <a:r>
              <a:rPr lang="en-US" dirty="0" smtClean="0"/>
              <a:t>The ability of the person to respond adaptively in health, social roles, sensory-motor, cognition</a:t>
            </a:r>
          </a:p>
          <a:p>
            <a:r>
              <a:rPr lang="en-US" dirty="0" smtClean="0"/>
              <a:t>Problems with high environmental demand</a:t>
            </a:r>
          </a:p>
          <a:p>
            <a:pPr lvl="1"/>
            <a:r>
              <a:rPr lang="en-US" dirty="0" smtClean="0"/>
              <a:t>Incompetent people will have maladaptive behavior</a:t>
            </a:r>
          </a:p>
          <a:p>
            <a:r>
              <a:rPr lang="en-US" dirty="0" smtClean="0"/>
              <a:t>Solutions</a:t>
            </a:r>
          </a:p>
          <a:p>
            <a:pPr lvl="1"/>
            <a:r>
              <a:rPr lang="en-US" dirty="0" smtClean="0"/>
              <a:t>change competence through rehab or modify the physical environment (easier)</a:t>
            </a:r>
          </a:p>
          <a:p>
            <a:endParaRPr lang="en-US" dirty="0"/>
          </a:p>
        </p:txBody>
      </p:sp>
    </p:spTree>
    <p:extLst>
      <p:ext uri="{BB962C8B-B14F-4D97-AF65-F5344CB8AC3E}">
        <p14:creationId xmlns:p14="http://schemas.microsoft.com/office/powerpoint/2010/main" val="36203215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Paying for home modifications</a:t>
            </a:r>
          </a:p>
        </p:txBody>
      </p:sp>
      <p:sp>
        <p:nvSpPr>
          <p:cNvPr id="25603" name="Rectangle 3"/>
          <p:cNvSpPr>
            <a:spLocks noGrp="1" noChangeArrowheads="1"/>
          </p:cNvSpPr>
          <p:nvPr>
            <p:ph idx="1"/>
          </p:nvPr>
        </p:nvSpPr>
        <p:spPr/>
        <p:txBody>
          <a:bodyPr/>
          <a:lstStyle/>
          <a:p>
            <a:r>
              <a:rPr lang="en-US" dirty="0" smtClean="0"/>
              <a:t>Title III of the Older Americans Act </a:t>
            </a:r>
          </a:p>
          <a:p>
            <a:pPr lvl="1"/>
            <a:r>
              <a:rPr lang="en-US" dirty="0" smtClean="0"/>
              <a:t>Funds distributed by area agency on aging. (1-800-677-1116)</a:t>
            </a:r>
          </a:p>
          <a:p>
            <a:r>
              <a:rPr lang="en-US" dirty="0" smtClean="0"/>
              <a:t>Rebuilding Together, Inc.</a:t>
            </a:r>
          </a:p>
          <a:p>
            <a:pPr lvl="1"/>
            <a:r>
              <a:rPr lang="en-US" dirty="0" smtClean="0"/>
              <a:t>a national volunteer organization</a:t>
            </a:r>
          </a:p>
          <a:p>
            <a:pPr lvl="1"/>
            <a:r>
              <a:rPr lang="en-US" dirty="0" smtClean="0"/>
              <a:t>assist some low-income seniors</a:t>
            </a:r>
          </a:p>
          <a:p>
            <a:r>
              <a:rPr lang="en-US" dirty="0" smtClean="0"/>
              <a:t>Low-income home energy assistance program (LIHEAP) and the weatherization assistance program (WAP) </a:t>
            </a:r>
          </a:p>
          <a:p>
            <a:pPr lvl="1"/>
            <a:r>
              <a:rPr lang="en-US" dirty="0" smtClean="0"/>
              <a:t>Both programs are run by local energy and social services departments</a:t>
            </a:r>
          </a:p>
          <a:p>
            <a:pPr lvl="1"/>
            <a:endParaRPr lang="en-US" dirty="0" smtClean="0"/>
          </a:p>
        </p:txBody>
      </p:sp>
    </p:spTree>
    <p:extLst>
      <p:ext uri="{BB962C8B-B14F-4D97-AF65-F5344CB8AC3E}">
        <p14:creationId xmlns:p14="http://schemas.microsoft.com/office/powerpoint/2010/main" val="30792527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Paying for home modifications</a:t>
            </a:r>
          </a:p>
        </p:txBody>
      </p:sp>
      <p:sp>
        <p:nvSpPr>
          <p:cNvPr id="18434" name="Rectangle 3"/>
          <p:cNvSpPr>
            <a:spLocks noGrp="1" noChangeArrowheads="1"/>
          </p:cNvSpPr>
          <p:nvPr>
            <p:ph idx="1"/>
          </p:nvPr>
        </p:nvSpPr>
        <p:spPr/>
        <p:txBody>
          <a:bodyPr/>
          <a:lstStyle/>
          <a:p>
            <a:pPr>
              <a:lnSpc>
                <a:spcPct val="90000"/>
              </a:lnSpc>
            </a:pPr>
            <a:r>
              <a:rPr lang="en-US" dirty="0" smtClean="0"/>
              <a:t>Medicare/Medicaid</a:t>
            </a:r>
            <a:endParaRPr lang="en-US" dirty="0"/>
          </a:p>
          <a:p>
            <a:pPr lvl="1">
              <a:lnSpc>
                <a:spcPct val="90000"/>
              </a:lnSpc>
            </a:pPr>
            <a:r>
              <a:rPr lang="en-US" dirty="0" smtClean="0"/>
              <a:t>usually only covers items that </a:t>
            </a:r>
            <a:r>
              <a:rPr lang="en-US" b="1" dirty="0" smtClean="0">
                <a:solidFill>
                  <a:srgbClr val="FF0000"/>
                </a:solidFill>
              </a:rPr>
              <a:t>the physician prescribed</a:t>
            </a:r>
          </a:p>
          <a:p>
            <a:pPr>
              <a:lnSpc>
                <a:spcPct val="90000"/>
              </a:lnSpc>
            </a:pPr>
            <a:r>
              <a:rPr lang="en-US" dirty="0" smtClean="0"/>
              <a:t>Community development block grants</a:t>
            </a:r>
          </a:p>
          <a:p>
            <a:pPr>
              <a:lnSpc>
                <a:spcPct val="90000"/>
              </a:lnSpc>
            </a:pPr>
            <a:r>
              <a:rPr lang="en-US" dirty="0" smtClean="0"/>
              <a:t>Home equity conversion mortgage</a:t>
            </a:r>
          </a:p>
          <a:p>
            <a:pPr lvl="1">
              <a:lnSpc>
                <a:spcPct val="90000"/>
              </a:lnSpc>
            </a:pPr>
            <a:r>
              <a:rPr lang="en-US" dirty="0" smtClean="0"/>
              <a:t>borrow against the equity in your home</a:t>
            </a:r>
          </a:p>
          <a:p>
            <a:pPr>
              <a:lnSpc>
                <a:spcPct val="90000"/>
              </a:lnSpc>
            </a:pPr>
            <a:r>
              <a:rPr lang="en-US" dirty="0">
                <a:solidFill>
                  <a:srgbClr val="FF0000"/>
                </a:solidFill>
              </a:rPr>
              <a:t>The National Directory of Home Modification and Repair </a:t>
            </a:r>
            <a:r>
              <a:rPr lang="en-US" dirty="0" smtClean="0">
                <a:solidFill>
                  <a:srgbClr val="FF0000"/>
                </a:solidFill>
              </a:rPr>
              <a:t>Resources</a:t>
            </a:r>
          </a:p>
          <a:p>
            <a:pPr lvl="1">
              <a:lnSpc>
                <a:spcPct val="90000"/>
              </a:lnSpc>
            </a:pPr>
            <a:r>
              <a:rPr lang="en-US" dirty="0" smtClean="0"/>
              <a:t>List of home modification and repair providers</a:t>
            </a:r>
          </a:p>
          <a:p>
            <a:pPr lvl="1">
              <a:lnSpc>
                <a:spcPct val="90000"/>
              </a:lnSpc>
            </a:pPr>
            <a:r>
              <a:rPr lang="en-US" dirty="0" smtClean="0"/>
              <a:t>Not an endorsement - Use with caution!</a:t>
            </a:r>
          </a:p>
          <a:p>
            <a:pPr lvl="1">
              <a:lnSpc>
                <a:spcPct val="90000"/>
              </a:lnSpc>
            </a:pPr>
            <a:r>
              <a:rPr lang="en-US" dirty="0" smtClean="0">
                <a:hlinkClick r:id="rId3"/>
              </a:rPr>
              <a:t>http://www.homemods.org/directory/index.shtml</a:t>
            </a:r>
            <a:r>
              <a:rPr lang="en-US" dirty="0" smtClean="0"/>
              <a:t>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Other home management programs</a:t>
            </a:r>
          </a:p>
        </p:txBody>
      </p:sp>
      <p:sp>
        <p:nvSpPr>
          <p:cNvPr id="20483" name="Rectangle 3"/>
          <p:cNvSpPr>
            <a:spLocks noGrp="1" noChangeArrowheads="1"/>
          </p:cNvSpPr>
          <p:nvPr>
            <p:ph idx="1"/>
          </p:nvPr>
        </p:nvSpPr>
        <p:spPr/>
        <p:txBody>
          <a:bodyPr/>
          <a:lstStyle/>
          <a:p>
            <a:pPr eaLnBrk="1" hangingPunct="1"/>
            <a:r>
              <a:rPr lang="en-US" dirty="0" smtClean="0"/>
              <a:t>Utility or energy assistance</a:t>
            </a:r>
          </a:p>
          <a:p>
            <a:pPr eaLnBrk="1" hangingPunct="1"/>
            <a:r>
              <a:rPr lang="en-US" dirty="0" smtClean="0"/>
              <a:t>Home equity conversion</a:t>
            </a:r>
          </a:p>
          <a:p>
            <a:pPr eaLnBrk="1" hangingPunct="1"/>
            <a:r>
              <a:rPr lang="en-US" dirty="0" smtClean="0"/>
              <a:t>Home maintenance and repair</a:t>
            </a:r>
          </a:p>
          <a:p>
            <a:pPr eaLnBrk="1" hangingPunct="1"/>
            <a:r>
              <a:rPr lang="en-US" dirty="0" smtClean="0"/>
              <a:t>Rental assistance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Government housing assistance</a:t>
            </a:r>
          </a:p>
        </p:txBody>
      </p:sp>
      <p:sp>
        <p:nvSpPr>
          <p:cNvPr id="63491" name="Rectangle 3"/>
          <p:cNvSpPr>
            <a:spLocks noGrp="1" noChangeArrowheads="1"/>
          </p:cNvSpPr>
          <p:nvPr>
            <p:ph idx="1"/>
          </p:nvPr>
        </p:nvSpPr>
        <p:spPr/>
        <p:txBody>
          <a:bodyPr/>
          <a:lstStyle/>
          <a:p>
            <a:r>
              <a:rPr lang="en-US" dirty="0" smtClean="0"/>
              <a:t>Low income, rental or own, local housing authorities.</a:t>
            </a:r>
          </a:p>
          <a:p>
            <a:r>
              <a:rPr lang="en-US" dirty="0" smtClean="0"/>
              <a:t>Provides assistance to a majority of older renters who have excessive housing costs. </a:t>
            </a:r>
          </a:p>
          <a:p>
            <a:r>
              <a:rPr lang="en-US" dirty="0" smtClean="0"/>
              <a:t>Provides low-income elderly with service-enriched options to live independently. </a:t>
            </a:r>
          </a:p>
          <a:p>
            <a:r>
              <a:rPr lang="en-US" dirty="0" smtClean="0"/>
              <a:t>Other offices</a:t>
            </a:r>
          </a:p>
          <a:p>
            <a:pPr lvl="1"/>
            <a:r>
              <a:rPr lang="en-US" dirty="0" smtClean="0"/>
              <a:t>USDA Rural development office, </a:t>
            </a:r>
            <a:r>
              <a:rPr lang="en-US" dirty="0" err="1" smtClean="0"/>
              <a:t>Dept</a:t>
            </a:r>
            <a:r>
              <a:rPr lang="en-US" dirty="0" smtClean="0"/>
              <a:t> of Housing and Community Development, State Housing Finance Agencies</a:t>
            </a:r>
          </a:p>
        </p:txBody>
      </p:sp>
      <p:sp>
        <p:nvSpPr>
          <p:cNvPr id="21508" name="Rectangle 4"/>
          <p:cNvSpPr>
            <a:spLocks noChangeArrowheads="1"/>
          </p:cNvSpPr>
          <p:nvPr/>
        </p:nvSpPr>
        <p:spPr bwMode="auto">
          <a:xfrm>
            <a:off x="6172200" y="6324600"/>
            <a:ext cx="27028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US" sz="1600" dirty="0"/>
              <a:t>Administration on Aging 2009</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Types of Government Housing</a:t>
            </a:r>
          </a:p>
        </p:txBody>
      </p:sp>
      <p:sp>
        <p:nvSpPr>
          <p:cNvPr id="22531" name="Rectangle 3"/>
          <p:cNvSpPr>
            <a:spLocks noGrp="1" noChangeArrowheads="1"/>
          </p:cNvSpPr>
          <p:nvPr>
            <p:ph idx="1"/>
          </p:nvPr>
        </p:nvSpPr>
        <p:spPr/>
        <p:txBody>
          <a:bodyPr/>
          <a:lstStyle/>
          <a:p>
            <a:r>
              <a:rPr lang="en-US" dirty="0" smtClean="0"/>
              <a:t>HOPE for Elderly Independence Program </a:t>
            </a:r>
          </a:p>
          <a:p>
            <a:r>
              <a:rPr lang="en-US" dirty="0" smtClean="0"/>
              <a:t>Housing Choice Voucher / Section 8 Program </a:t>
            </a:r>
          </a:p>
          <a:p>
            <a:r>
              <a:rPr lang="en-US" dirty="0"/>
              <a:t>HOME Investment Partnership </a:t>
            </a:r>
            <a:r>
              <a:rPr lang="en-US" dirty="0" smtClean="0"/>
              <a:t>Program</a:t>
            </a:r>
          </a:p>
          <a:p>
            <a:r>
              <a:rPr lang="en-US" dirty="0" smtClean="0"/>
              <a:t>Public Housing </a:t>
            </a:r>
          </a:p>
          <a:p>
            <a:r>
              <a:rPr lang="en-US" dirty="0" smtClean="0"/>
              <a:t>Rural Housing Service (RHS) - Rental Assistance Program (Section 521)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HOPE for Elderly Independence Program</a:t>
            </a:r>
          </a:p>
        </p:txBody>
      </p:sp>
      <p:sp>
        <p:nvSpPr>
          <p:cNvPr id="65539" name="Rectangle 3"/>
          <p:cNvSpPr>
            <a:spLocks noGrp="1" noChangeArrowheads="1"/>
          </p:cNvSpPr>
          <p:nvPr>
            <p:ph idx="1"/>
          </p:nvPr>
        </p:nvSpPr>
        <p:spPr/>
        <p:txBody>
          <a:bodyPr/>
          <a:lstStyle/>
          <a:p>
            <a:r>
              <a:rPr lang="en-US" dirty="0" smtClean="0"/>
              <a:t>Homeownership and Opportunity for People Everywhere (HOPE) program </a:t>
            </a:r>
          </a:p>
          <a:p>
            <a:pPr lvl="1"/>
            <a:r>
              <a:rPr lang="en-US" dirty="0" smtClean="0"/>
              <a:t>provides a combination of HUD Section 8 rental assistance with case management and supportive services to low-income elderly persons. </a:t>
            </a:r>
          </a:p>
          <a:p>
            <a:r>
              <a:rPr lang="en-US" dirty="0" smtClean="0"/>
              <a:t>Purpose is to give housing to frail elderly to prevent going to nursing homes</a:t>
            </a:r>
          </a:p>
          <a:p>
            <a:r>
              <a:rPr lang="en-US" dirty="0" smtClean="0"/>
              <a:t>Eligibility</a:t>
            </a:r>
          </a:p>
          <a:p>
            <a:pPr lvl="1"/>
            <a:r>
              <a:rPr lang="en-US" dirty="0" smtClean="0"/>
              <a:t>over 62, difficulty with at least 3 ADLs or home management</a:t>
            </a:r>
          </a:p>
          <a:p>
            <a:r>
              <a:rPr lang="en-US" dirty="0" smtClean="0"/>
              <a:t>HUD at (202)708-1112 </a:t>
            </a:r>
          </a:p>
          <a:p>
            <a:endParaRPr lang="en-US" dirty="0" smtClean="0"/>
          </a:p>
        </p:txBody>
      </p:sp>
      <p:sp>
        <p:nvSpPr>
          <p:cNvPr id="23556" name="Rectangle 4"/>
          <p:cNvSpPr>
            <a:spLocks noChangeArrowheads="1"/>
          </p:cNvSpPr>
          <p:nvPr/>
        </p:nvSpPr>
        <p:spPr bwMode="auto">
          <a:xfrm>
            <a:off x="6096000" y="6324600"/>
            <a:ext cx="30124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US" sz="1800" dirty="0"/>
              <a:t>Administration on Aging 2009</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Housing Choice Voucher/Section 8 Program</a:t>
            </a:r>
            <a:endParaRPr lang="en-US" dirty="0" smtClean="0"/>
          </a:p>
        </p:txBody>
      </p:sp>
      <p:sp>
        <p:nvSpPr>
          <p:cNvPr id="66563" name="Rectangle 3"/>
          <p:cNvSpPr>
            <a:spLocks noGrp="1" noChangeArrowheads="1"/>
          </p:cNvSpPr>
          <p:nvPr>
            <p:ph idx="1"/>
          </p:nvPr>
        </p:nvSpPr>
        <p:spPr/>
        <p:txBody>
          <a:bodyPr/>
          <a:lstStyle/>
          <a:p>
            <a:r>
              <a:rPr lang="en-US" sz="2800" dirty="0" smtClean="0"/>
              <a:t>Provides very low-income families, the elderly, and persons with disability affordable, decent, and sanitary housing in the private market. </a:t>
            </a:r>
          </a:p>
          <a:p>
            <a:r>
              <a:rPr lang="en-US" sz="2800" dirty="0" smtClean="0"/>
              <a:t>Participants choose any housing that meets the requirements of the program</a:t>
            </a:r>
          </a:p>
          <a:p>
            <a:r>
              <a:rPr lang="en-US" sz="2800" dirty="0" smtClean="0"/>
              <a:t>Eligibility is determined by the public housing agencies.</a:t>
            </a:r>
          </a:p>
          <a:p>
            <a:pPr lvl="1"/>
            <a:r>
              <a:rPr lang="en-US" dirty="0" smtClean="0"/>
              <a:t>In general, not exceed 50% median household income, US citizens and some non-citizens </a:t>
            </a:r>
          </a:p>
          <a:p>
            <a:r>
              <a:rPr lang="en-US" sz="2800" dirty="0" smtClean="0">
                <a:hlinkClick r:id="rId3" action="ppaction://hlinkfile"/>
              </a:rPr>
              <a:t>portal.hud.gov/</a:t>
            </a:r>
            <a:r>
              <a:rPr lang="en-US" sz="2800" dirty="0" err="1" smtClean="0">
                <a:hlinkClick r:id="rId3" action="ppaction://hlinkfile"/>
              </a:rPr>
              <a:t>hudportal</a:t>
            </a:r>
            <a:r>
              <a:rPr lang="en-US" sz="2800" dirty="0" smtClean="0">
                <a:hlinkClick r:id="rId3" action="ppaction://hlinkfile"/>
              </a:rPr>
              <a:t>/</a:t>
            </a:r>
            <a:r>
              <a:rPr lang="en-US" sz="2800" dirty="0" err="1" smtClean="0">
                <a:hlinkClick r:id="rId3" action="ppaction://hlinkfile"/>
              </a:rPr>
              <a:t>HUD?src</a:t>
            </a:r>
            <a:r>
              <a:rPr lang="en-US" sz="2800" dirty="0" smtClean="0">
                <a:hlinkClick r:id="rId3" action="ppaction://hlinkfile"/>
              </a:rPr>
              <a:t>=/topics/housing_choice_voucher_program_section_8  </a:t>
            </a:r>
            <a:endParaRPr lang="en-US" sz="28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smtClean="0"/>
              <a:t>HOME </a:t>
            </a:r>
            <a:r>
              <a:rPr lang="en-US" dirty="0"/>
              <a:t>Investment Partnership </a:t>
            </a:r>
            <a:r>
              <a:rPr lang="en-US" dirty="0" smtClean="0"/>
              <a:t>Program</a:t>
            </a:r>
          </a:p>
        </p:txBody>
      </p:sp>
      <p:sp>
        <p:nvSpPr>
          <p:cNvPr id="25603" name="Rectangle 3"/>
          <p:cNvSpPr>
            <a:spLocks noGrp="1" noChangeArrowheads="1"/>
          </p:cNvSpPr>
          <p:nvPr>
            <p:ph idx="1"/>
          </p:nvPr>
        </p:nvSpPr>
        <p:spPr/>
        <p:txBody>
          <a:bodyPr/>
          <a:lstStyle/>
          <a:p>
            <a:r>
              <a:rPr lang="en-US" dirty="0" smtClean="0"/>
              <a:t>HOME </a:t>
            </a:r>
            <a:r>
              <a:rPr lang="en-US" dirty="0"/>
              <a:t>is authorized under Title II of the Cranston-Gonzalez National Affordable Housing </a:t>
            </a:r>
            <a:r>
              <a:rPr lang="en-US" dirty="0" smtClean="0"/>
              <a:t>Act</a:t>
            </a:r>
          </a:p>
          <a:p>
            <a:r>
              <a:rPr lang="en-US" dirty="0" smtClean="0"/>
              <a:t>HOME </a:t>
            </a:r>
            <a:r>
              <a:rPr lang="en-US" dirty="0"/>
              <a:t>provides </a:t>
            </a:r>
            <a:r>
              <a:rPr lang="en-US" dirty="0" smtClean="0"/>
              <a:t>grants </a:t>
            </a:r>
            <a:r>
              <a:rPr lang="en-US" dirty="0"/>
              <a:t>to States and </a:t>
            </a:r>
            <a:r>
              <a:rPr lang="en-US" dirty="0" smtClean="0"/>
              <a:t>local communities to fund activities that </a:t>
            </a:r>
            <a:r>
              <a:rPr lang="en-US" dirty="0"/>
              <a:t>build, buy, and/or rehabilitate affordable housing for rent or homeownership or provide direct rental assistance to low-income </a:t>
            </a:r>
            <a:r>
              <a:rPr lang="en-US" dirty="0" smtClean="0"/>
              <a:t>people</a:t>
            </a:r>
          </a:p>
          <a:p>
            <a:r>
              <a:rPr lang="en-US" dirty="0" smtClean="0">
                <a:hlinkClick r:id="rId3"/>
              </a:rPr>
              <a:t>http</a:t>
            </a:r>
            <a:r>
              <a:rPr lang="en-US" dirty="0">
                <a:hlinkClick r:id="rId3"/>
              </a:rPr>
              <a:t>://www.hud.gov/offices/cpd/affordablehousing/programs/home</a:t>
            </a:r>
            <a:r>
              <a:rPr lang="en-US" dirty="0" smtClean="0">
                <a:hlinkClick r:id="rId3"/>
              </a:rPr>
              <a:t>/</a:t>
            </a:r>
            <a:endParaRPr lang="en-US" dirty="0" smtClean="0"/>
          </a:p>
          <a:p>
            <a:endParaRPr lang="en-US" dirty="0" smtClean="0"/>
          </a:p>
        </p:txBody>
      </p:sp>
      <p:sp>
        <p:nvSpPr>
          <p:cNvPr id="25604" name="Rectangle 4"/>
          <p:cNvSpPr>
            <a:spLocks noChangeArrowheads="1"/>
          </p:cNvSpPr>
          <p:nvPr/>
        </p:nvSpPr>
        <p:spPr bwMode="auto">
          <a:xfrm>
            <a:off x="6096000" y="6096000"/>
            <a:ext cx="23717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US" sz="1400"/>
              <a:t>Administration on Aging 2009</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mtClean="0"/>
              <a:t>Public Housing</a:t>
            </a:r>
          </a:p>
        </p:txBody>
      </p:sp>
      <p:sp>
        <p:nvSpPr>
          <p:cNvPr id="26627" name="Rectangle 3"/>
          <p:cNvSpPr>
            <a:spLocks noGrp="1" noChangeArrowheads="1"/>
          </p:cNvSpPr>
          <p:nvPr>
            <p:ph idx="1"/>
          </p:nvPr>
        </p:nvSpPr>
        <p:spPr/>
        <p:txBody>
          <a:bodyPr/>
          <a:lstStyle/>
          <a:p>
            <a:r>
              <a:rPr lang="en-US" dirty="0" smtClean="0"/>
              <a:t>Affordable, decent, safe housing for elderly or disabled</a:t>
            </a:r>
          </a:p>
          <a:p>
            <a:r>
              <a:rPr lang="en-US" dirty="0" smtClean="0"/>
              <a:t>Pay no more than 30% of income for housing</a:t>
            </a:r>
          </a:p>
          <a:p>
            <a:r>
              <a:rPr lang="en-US" dirty="0" smtClean="0"/>
              <a:t>Eligibility based on</a:t>
            </a:r>
          </a:p>
          <a:p>
            <a:pPr lvl="1"/>
            <a:r>
              <a:rPr lang="en-US" dirty="0" smtClean="0"/>
              <a:t>low income, status (elderly &amp; disabled 1st), citizenship</a:t>
            </a:r>
          </a:p>
          <a:p>
            <a:r>
              <a:rPr lang="en-US" dirty="0" smtClean="0"/>
              <a:t>Through local PHAs</a:t>
            </a:r>
          </a:p>
          <a:p>
            <a:r>
              <a:rPr lang="en-US" dirty="0" smtClean="0">
                <a:hlinkClick r:id="rId3"/>
              </a:rPr>
              <a:t>portal.hud.gov/</a:t>
            </a:r>
            <a:r>
              <a:rPr lang="en-US" dirty="0" err="1" smtClean="0">
                <a:hlinkClick r:id="rId3"/>
              </a:rPr>
              <a:t>hudportal</a:t>
            </a:r>
            <a:r>
              <a:rPr lang="en-US" dirty="0" smtClean="0">
                <a:hlinkClick r:id="rId3"/>
              </a:rPr>
              <a:t>/</a:t>
            </a:r>
            <a:r>
              <a:rPr lang="en-US" dirty="0" err="1" smtClean="0">
                <a:hlinkClick r:id="rId3"/>
              </a:rPr>
              <a:t>HUD?src</a:t>
            </a:r>
            <a:r>
              <a:rPr lang="en-US" dirty="0">
                <a:hlinkClick r:id="rId3"/>
              </a:rPr>
              <a:t>=/</a:t>
            </a:r>
            <a:r>
              <a:rPr lang="en-US" dirty="0" err="1" smtClean="0">
                <a:hlinkClick r:id="rId3"/>
              </a:rPr>
              <a:t>program_offices</a:t>
            </a:r>
            <a:r>
              <a:rPr lang="en-US" dirty="0" smtClean="0">
                <a:hlinkClick r:id="rId3"/>
              </a:rPr>
              <a:t>/</a:t>
            </a:r>
            <a:r>
              <a:rPr lang="en-US" dirty="0" err="1" smtClean="0">
                <a:hlinkClick r:id="rId3"/>
              </a:rPr>
              <a:t>public_indian_housing</a:t>
            </a:r>
            <a:r>
              <a:rPr lang="en-US" dirty="0" smtClean="0">
                <a:hlinkClick r:id="rId3"/>
              </a:rPr>
              <a:t>/programs/</a:t>
            </a:r>
            <a:r>
              <a:rPr lang="en-US" dirty="0" err="1" smtClean="0">
                <a:hlinkClick r:id="rId3"/>
              </a:rPr>
              <a:t>ph</a:t>
            </a:r>
            <a:r>
              <a:rPr lang="en-US" dirty="0" smtClean="0"/>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Rural Housing Service (RHS) - Rental Assistance Program (Section 521) </a:t>
            </a:r>
            <a:endParaRPr lang="en-US" dirty="0" smtClean="0"/>
          </a:p>
        </p:txBody>
      </p:sp>
      <p:sp>
        <p:nvSpPr>
          <p:cNvPr id="27651" name="Rectangle 3"/>
          <p:cNvSpPr>
            <a:spLocks noGrp="1" noChangeArrowheads="1"/>
          </p:cNvSpPr>
          <p:nvPr>
            <p:ph idx="1"/>
          </p:nvPr>
        </p:nvSpPr>
        <p:spPr/>
        <p:txBody>
          <a:bodyPr/>
          <a:lstStyle/>
          <a:p>
            <a:r>
              <a:rPr lang="en-US" dirty="0" smtClean="0"/>
              <a:t>Rural Americans, rent subsidies</a:t>
            </a:r>
          </a:p>
          <a:p>
            <a:r>
              <a:rPr lang="en-US" dirty="0" smtClean="0"/>
              <a:t>Pay no more than 30% of income</a:t>
            </a:r>
          </a:p>
          <a:p>
            <a:r>
              <a:rPr lang="en-US" dirty="0" smtClean="0"/>
              <a:t>Eligibility</a:t>
            </a:r>
          </a:p>
          <a:p>
            <a:pPr lvl="1"/>
            <a:r>
              <a:rPr lang="en-US" dirty="0" smtClean="0"/>
              <a:t>People with very low (50% of area median income) and low incomes (50% and 80% of area median income), the elderly and persons with disabilities who are unable to pay the rent within </a:t>
            </a:r>
            <a:r>
              <a:rPr lang="en-US" b="1" dirty="0" smtClean="0">
                <a:solidFill>
                  <a:srgbClr val="FF0000"/>
                </a:solidFill>
              </a:rPr>
              <a:t>30% of monthly income</a:t>
            </a:r>
          </a:p>
          <a:p>
            <a:r>
              <a:rPr lang="en-US" dirty="0" smtClean="0">
                <a:hlinkClick r:id="rId3"/>
              </a:rPr>
              <a:t>www.rurdev.usda.gov/rhs/mfh/brief_mfh_rra.htm</a:t>
            </a:r>
            <a:r>
              <a:rPr lang="en-US" dirty="0" smtClean="0"/>
              <a:t> . (202)720-4323. </a:t>
            </a:r>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Living space</a:t>
            </a:r>
            <a:endParaRPr lang="en-US" dirty="0"/>
          </a:p>
        </p:txBody>
      </p:sp>
      <p:sp>
        <p:nvSpPr>
          <p:cNvPr id="3" name="Content Placeholder 2"/>
          <p:cNvSpPr>
            <a:spLocks noGrp="1"/>
          </p:cNvSpPr>
          <p:nvPr>
            <p:ph idx="1"/>
          </p:nvPr>
        </p:nvSpPr>
        <p:spPr/>
        <p:txBody>
          <a:bodyPr/>
          <a:lstStyle/>
          <a:p>
            <a:r>
              <a:rPr lang="en-US" dirty="0" smtClean="0"/>
              <a:t>Enhance lighting</a:t>
            </a:r>
          </a:p>
          <a:p>
            <a:r>
              <a:rPr lang="en-US" dirty="0" smtClean="0"/>
              <a:t>Supplement task light by desk/chair</a:t>
            </a:r>
          </a:p>
          <a:p>
            <a:r>
              <a:rPr lang="en-US" dirty="0" smtClean="0"/>
              <a:t>Avoid direct lighting in the corridor</a:t>
            </a:r>
          </a:p>
          <a:p>
            <a:r>
              <a:rPr lang="en-US" dirty="0" smtClean="0"/>
              <a:t>Minimize flickering</a:t>
            </a:r>
          </a:p>
          <a:p>
            <a:r>
              <a:rPr lang="en-US" dirty="0" smtClean="0"/>
              <a:t>Warm white bulbs  </a:t>
            </a:r>
          </a:p>
          <a:p>
            <a:r>
              <a:rPr lang="en-US" dirty="0" smtClean="0"/>
              <a:t>Provide good color contrast for visual cues, e.g. floor vs. wall, grab bars vs. floor</a:t>
            </a:r>
          </a:p>
          <a:p>
            <a:r>
              <a:rPr lang="en-US" dirty="0" smtClean="0"/>
              <a:t>Minimize the effect of glare, e.g. use blinds/curtains</a:t>
            </a:r>
          </a:p>
          <a:p>
            <a:endParaRPr lang="en-US" dirty="0" smtClean="0"/>
          </a:p>
        </p:txBody>
      </p:sp>
    </p:spTree>
    <p:extLst>
      <p:ext uri="{BB962C8B-B14F-4D97-AF65-F5344CB8AC3E}">
        <p14:creationId xmlns:p14="http://schemas.microsoft.com/office/powerpoint/2010/main" val="22995698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Section 202 Supportive Housing for the Elderly Program </a:t>
            </a:r>
            <a:endParaRPr lang="en-US" dirty="0" smtClean="0"/>
          </a:p>
        </p:txBody>
      </p:sp>
      <p:sp>
        <p:nvSpPr>
          <p:cNvPr id="28675" name="Rectangle 3"/>
          <p:cNvSpPr>
            <a:spLocks noGrp="1" noChangeArrowheads="1"/>
          </p:cNvSpPr>
          <p:nvPr>
            <p:ph idx="1"/>
          </p:nvPr>
        </p:nvSpPr>
        <p:spPr/>
        <p:txBody>
          <a:bodyPr/>
          <a:lstStyle/>
          <a:p>
            <a:r>
              <a:rPr lang="en-US" dirty="0" smtClean="0"/>
              <a:t>Provided by private, nonprofit housing and service-oriented organizations that have received capital advances from the government to finance the construction and rehabilitation of structures. </a:t>
            </a:r>
          </a:p>
          <a:p>
            <a:r>
              <a:rPr lang="en-US" dirty="0" smtClean="0"/>
              <a:t>Supportive services include meals, cleaning, transportation etc.</a:t>
            </a:r>
          </a:p>
          <a:p>
            <a:r>
              <a:rPr lang="en-US" dirty="0" smtClean="0"/>
              <a:t>Eligibility: 62 or older, income</a:t>
            </a:r>
          </a:p>
          <a:p>
            <a:r>
              <a:rPr lang="en-US" dirty="0" smtClean="0">
                <a:hlinkClick r:id="rId3"/>
              </a:rPr>
              <a:t>http://portal.hud.gov/hudportal/HUD?src=/program_offices/housing/mfh/progdesc/eld202</a:t>
            </a:r>
            <a:r>
              <a:rPr lang="en-US" dirty="0" smtClean="0"/>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Selection preferences </a:t>
            </a:r>
          </a:p>
        </p:txBody>
      </p:sp>
      <p:sp>
        <p:nvSpPr>
          <p:cNvPr id="71683" name="Rectangle 3"/>
          <p:cNvSpPr>
            <a:spLocks noGrp="1" noChangeArrowheads="1"/>
          </p:cNvSpPr>
          <p:nvPr>
            <p:ph idx="1"/>
          </p:nvPr>
        </p:nvSpPr>
        <p:spPr/>
        <p:txBody>
          <a:bodyPr/>
          <a:lstStyle/>
          <a:p>
            <a:r>
              <a:rPr lang="en-US" dirty="0" smtClean="0"/>
              <a:t>People experiencing high rent burden (rent is greater than 50% of income).</a:t>
            </a:r>
          </a:p>
          <a:p>
            <a:r>
              <a:rPr lang="en-US" dirty="0" smtClean="0"/>
              <a:t>Residents who live and/or work in the jurisdiction.</a:t>
            </a:r>
          </a:p>
          <a:p>
            <a:r>
              <a:rPr lang="en-US" dirty="0" smtClean="0"/>
              <a:t>The homeless or those living in substandard housing.</a:t>
            </a:r>
          </a:p>
          <a:p>
            <a:r>
              <a:rPr lang="en-US" dirty="0" smtClean="0"/>
              <a:t>Veterans and veterans’ families.</a:t>
            </a:r>
          </a:p>
          <a:p>
            <a:r>
              <a:rPr lang="en-US" dirty="0" smtClean="0"/>
              <a:t>Victims of reprisals or hate crimes.</a:t>
            </a:r>
          </a:p>
          <a:p>
            <a:r>
              <a:rPr lang="en-US" dirty="0" smtClean="0"/>
              <a:t>Working families and those unable to work because of age or disability. </a:t>
            </a:r>
          </a:p>
        </p:txBody>
      </p:sp>
      <p:sp>
        <p:nvSpPr>
          <p:cNvPr id="29700" name="Rectangle 4"/>
          <p:cNvSpPr>
            <a:spLocks noChangeArrowheads="1"/>
          </p:cNvSpPr>
          <p:nvPr/>
        </p:nvSpPr>
        <p:spPr bwMode="auto">
          <a:xfrm>
            <a:off x="6019800" y="6400800"/>
            <a:ext cx="27028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US" sz="1600"/>
              <a:t>Administration on Aging 2009</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Home matching service</a:t>
            </a:r>
          </a:p>
        </p:txBody>
      </p:sp>
      <p:sp>
        <p:nvSpPr>
          <p:cNvPr id="30723" name="Rectangle 3"/>
          <p:cNvSpPr>
            <a:spLocks noGrp="1" noChangeArrowheads="1"/>
          </p:cNvSpPr>
          <p:nvPr>
            <p:ph idx="1"/>
          </p:nvPr>
        </p:nvSpPr>
        <p:spPr/>
        <p:txBody>
          <a:bodyPr/>
          <a:lstStyle/>
          <a:p>
            <a:pPr eaLnBrk="1" hangingPunct="1"/>
            <a:r>
              <a:rPr lang="en-US" dirty="0" smtClean="0"/>
              <a:t>Service connects those that need a home with those that have available space</a:t>
            </a:r>
          </a:p>
          <a:p>
            <a:pPr eaLnBrk="1" hangingPunct="1"/>
            <a:r>
              <a:rPr lang="en-US" dirty="0" smtClean="0"/>
              <a:t>Provides additional income, companionship and help with chores</a:t>
            </a:r>
          </a:p>
          <a:p>
            <a:pPr eaLnBrk="1" hangingPunct="1"/>
            <a:endParaRPr lang="en-US"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Homestead exemption</a:t>
            </a:r>
          </a:p>
        </p:txBody>
      </p:sp>
      <p:sp>
        <p:nvSpPr>
          <p:cNvPr id="31747" name="Rectangle 3"/>
          <p:cNvSpPr>
            <a:spLocks noGrp="1" noChangeArrowheads="1"/>
          </p:cNvSpPr>
          <p:nvPr>
            <p:ph idx="1"/>
          </p:nvPr>
        </p:nvSpPr>
        <p:spPr/>
        <p:txBody>
          <a:bodyPr/>
          <a:lstStyle/>
          <a:p>
            <a:pPr eaLnBrk="1" hangingPunct="1"/>
            <a:r>
              <a:rPr lang="en-US" dirty="0" smtClean="0"/>
              <a:t>Government programs that offer reduction in property taxes for income eligible or disabled homeowners</a:t>
            </a:r>
          </a:p>
          <a:p>
            <a:pPr eaLnBrk="1" hangingPunct="1"/>
            <a:endParaRPr lang="en-US"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Supportive Services and Senior Centers</a:t>
            </a:r>
          </a:p>
        </p:txBody>
      </p:sp>
      <p:sp>
        <p:nvSpPr>
          <p:cNvPr id="32771" name="Rectangle 3"/>
          <p:cNvSpPr>
            <a:spLocks noGrp="1" noChangeArrowheads="1"/>
          </p:cNvSpPr>
          <p:nvPr>
            <p:ph idx="1"/>
          </p:nvPr>
        </p:nvSpPr>
        <p:spPr/>
        <p:txBody>
          <a:bodyPr/>
          <a:lstStyle/>
          <a:p>
            <a:r>
              <a:rPr lang="en-US" dirty="0" smtClean="0"/>
              <a:t>Grants are provided to states to fund programs for those older than 60</a:t>
            </a:r>
          </a:p>
          <a:p>
            <a:r>
              <a:rPr lang="en-US" dirty="0" smtClean="0"/>
              <a:t>Access services such as transportation, case management, and information and assistance</a:t>
            </a:r>
          </a:p>
          <a:p>
            <a:r>
              <a:rPr lang="en-US" dirty="0" smtClean="0"/>
              <a:t> In-home services such as personal care, chore, and homemaker assistance; and </a:t>
            </a:r>
          </a:p>
          <a:p>
            <a:r>
              <a:rPr lang="en-US" dirty="0" smtClean="0"/>
              <a:t>Community services such as legal services, mental health services, and adult day care.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Budget breakdown for Supportive Services and Senior Centers in 2007</a:t>
            </a:r>
          </a:p>
        </p:txBody>
      </p:sp>
      <p:sp>
        <p:nvSpPr>
          <p:cNvPr id="33795" name="Rectangle 3"/>
          <p:cNvSpPr>
            <a:spLocks noGrp="1" noChangeArrowheads="1"/>
          </p:cNvSpPr>
          <p:nvPr>
            <p:ph idx="1"/>
          </p:nvPr>
        </p:nvSpPr>
        <p:spPr/>
        <p:txBody>
          <a:bodyPr/>
          <a:lstStyle/>
          <a:p>
            <a:r>
              <a:rPr lang="en-US" dirty="0" smtClean="0"/>
              <a:t>Transportation: 27 million rides</a:t>
            </a:r>
          </a:p>
          <a:p>
            <a:r>
              <a:rPr lang="en-US" dirty="0" smtClean="0"/>
              <a:t>Personal care, homemaker, chore services: 28 million hours of assistance</a:t>
            </a:r>
          </a:p>
          <a:p>
            <a:r>
              <a:rPr lang="en-US" dirty="0" smtClean="0"/>
              <a:t>Adult day care: 8 million hours of care</a:t>
            </a:r>
          </a:p>
          <a:p>
            <a:r>
              <a:rPr lang="en-US" dirty="0" smtClean="0"/>
              <a:t>Case management: 4 million hours of assistance</a:t>
            </a:r>
          </a:p>
          <a:p>
            <a:r>
              <a:rPr lang="en-US" dirty="0" smtClean="0"/>
              <a:t>Legal services: 968 thousand hours of service</a:t>
            </a:r>
          </a:p>
          <a:p>
            <a:r>
              <a:rPr lang="en-US" dirty="0" smtClean="0"/>
              <a:t>Cost: $350 million/</a:t>
            </a:r>
            <a:r>
              <a:rPr lang="en-US" dirty="0" err="1" smtClean="0"/>
              <a:t>yr</a:t>
            </a:r>
            <a:endParaRPr lang="en-US"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How to get services</a:t>
            </a:r>
          </a:p>
        </p:txBody>
      </p:sp>
      <p:sp>
        <p:nvSpPr>
          <p:cNvPr id="34819" name="Rectangle 3"/>
          <p:cNvSpPr>
            <a:spLocks noGrp="1" noChangeArrowheads="1"/>
          </p:cNvSpPr>
          <p:nvPr>
            <p:ph idx="1"/>
          </p:nvPr>
        </p:nvSpPr>
        <p:spPr/>
        <p:txBody>
          <a:bodyPr/>
          <a:lstStyle/>
          <a:p>
            <a:r>
              <a:rPr lang="en-US" dirty="0" smtClean="0"/>
              <a:t>Through information and referral from a community organization or center</a:t>
            </a:r>
          </a:p>
          <a:p>
            <a:r>
              <a:rPr lang="en-US" dirty="0" smtClean="0"/>
              <a:t>Case management: health or social service agency has a SW or nurse to assist</a:t>
            </a:r>
          </a:p>
          <a:p>
            <a:r>
              <a:rPr lang="en-US" dirty="0" smtClean="0"/>
              <a:t>Outreach: actions taken by social service providers to reach older adults and encourage their use of resources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smtClean="0"/>
              <a:t>Resources</a:t>
            </a:r>
          </a:p>
        </p:txBody>
      </p:sp>
      <p:sp>
        <p:nvSpPr>
          <p:cNvPr id="35843" name="Rectangle 3"/>
          <p:cNvSpPr>
            <a:spLocks noGrp="1" noChangeArrowheads="1"/>
          </p:cNvSpPr>
          <p:nvPr>
            <p:ph idx="1"/>
          </p:nvPr>
        </p:nvSpPr>
        <p:spPr/>
        <p:txBody>
          <a:bodyPr/>
          <a:lstStyle/>
          <a:p>
            <a:r>
              <a:rPr lang="en-US" dirty="0" smtClean="0"/>
              <a:t>Eldercare Locator               	 800.677.1116         </a:t>
            </a:r>
            <a:r>
              <a:rPr lang="en-US" dirty="0" smtClean="0">
                <a:hlinkClick r:id="rId2"/>
              </a:rPr>
              <a:t>www.eldercare.gov</a:t>
            </a:r>
            <a:endParaRPr lang="en-US" dirty="0" smtClean="0"/>
          </a:p>
          <a:p>
            <a:pPr lvl="1"/>
            <a:r>
              <a:rPr lang="en-US" dirty="0" smtClean="0"/>
              <a:t>The Eldercare Locator is first step to finding resources for older adults in any U.S. community and a free service of the U.S. Administration on Aging.</a:t>
            </a:r>
          </a:p>
          <a:p>
            <a:r>
              <a:rPr lang="en-US" dirty="0" smtClean="0"/>
              <a:t>American Bar Association Commission on Law and Aging 			202.662.8690</a:t>
            </a:r>
          </a:p>
          <a:p>
            <a:pPr lvl="1"/>
            <a:r>
              <a:rPr lang="en-US" dirty="0" smtClean="0">
                <a:hlinkClick r:id="rId3"/>
              </a:rPr>
              <a:t>www.abanet.org/aging/resources/statemap.shtml</a:t>
            </a:r>
            <a:r>
              <a:rPr lang="en-US" dirty="0" smtClean="0"/>
              <a:t> </a:t>
            </a:r>
          </a:p>
          <a:p>
            <a:pPr lvl="1"/>
            <a:r>
              <a:rPr lang="en-US" dirty="0" smtClean="0"/>
              <a:t>The Commission is dedicated to strengthening and securing the legal rights, dignity, autonomy, quality of life and quality of care of elders.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Living space</a:t>
            </a:r>
            <a:endParaRPr lang="en-US" dirty="0"/>
          </a:p>
        </p:txBody>
      </p:sp>
      <p:sp>
        <p:nvSpPr>
          <p:cNvPr id="3" name="Content Placeholder 2"/>
          <p:cNvSpPr>
            <a:spLocks noGrp="1"/>
          </p:cNvSpPr>
          <p:nvPr>
            <p:ph idx="1"/>
          </p:nvPr>
        </p:nvSpPr>
        <p:spPr/>
        <p:txBody>
          <a:bodyPr/>
          <a:lstStyle/>
          <a:p>
            <a:r>
              <a:rPr lang="en-US" dirty="0" smtClean="0"/>
              <a:t>Avoid </a:t>
            </a:r>
            <a:r>
              <a:rPr lang="en-US" dirty="0"/>
              <a:t>figure ground or repetitive patterns</a:t>
            </a:r>
          </a:p>
          <a:p>
            <a:r>
              <a:rPr lang="en-US" dirty="0"/>
              <a:t>Avoid escalator (repetitive patterns may cause optical illusion and impaired depth perception</a:t>
            </a:r>
            <a:r>
              <a:rPr lang="en-US" dirty="0" smtClean="0"/>
              <a:t>)</a:t>
            </a:r>
          </a:p>
          <a:p>
            <a:r>
              <a:rPr lang="en-US" dirty="0"/>
              <a:t>Consider ribbed vinyl or rubber stair nosing of a contrasting </a:t>
            </a:r>
            <a:r>
              <a:rPr lang="en-US" dirty="0" smtClean="0"/>
              <a:t>color</a:t>
            </a:r>
          </a:p>
          <a:p>
            <a:r>
              <a:rPr lang="en-US" dirty="0"/>
              <a:t>Light switches and night lights by the stairs</a:t>
            </a:r>
          </a:p>
          <a:p>
            <a:r>
              <a:rPr lang="en-US" dirty="0"/>
              <a:t>Clear visual cues to indicate the edge of each step</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629629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Living space</a:t>
            </a:r>
            <a:endParaRPr lang="en-US" dirty="0"/>
          </a:p>
        </p:txBody>
      </p:sp>
      <p:sp>
        <p:nvSpPr>
          <p:cNvPr id="3" name="Content Placeholder 2"/>
          <p:cNvSpPr>
            <a:spLocks noGrp="1"/>
          </p:cNvSpPr>
          <p:nvPr>
            <p:ph idx="1"/>
          </p:nvPr>
        </p:nvSpPr>
        <p:spPr/>
        <p:txBody>
          <a:bodyPr/>
          <a:lstStyle/>
          <a:p>
            <a:r>
              <a:rPr lang="en-US" dirty="0"/>
              <a:t>Low pile carpets, or vinyl or linoleum flooring with non-glare wax</a:t>
            </a:r>
          </a:p>
          <a:p>
            <a:r>
              <a:rPr lang="en-US" dirty="0" smtClean="0"/>
              <a:t>Appropriate ceiling/drapes materials to absorb noise</a:t>
            </a:r>
          </a:p>
          <a:p>
            <a:r>
              <a:rPr lang="en-US" dirty="0" smtClean="0"/>
              <a:t>Minimize background noise</a:t>
            </a:r>
          </a:p>
          <a:p>
            <a:r>
              <a:rPr lang="en-US" dirty="0" smtClean="0"/>
              <a:t>Do not play music</a:t>
            </a:r>
          </a:p>
        </p:txBody>
      </p:sp>
    </p:spTree>
    <p:extLst>
      <p:ext uri="{BB962C8B-B14F-4D97-AF65-F5344CB8AC3E}">
        <p14:creationId xmlns:p14="http://schemas.microsoft.com/office/powerpoint/2010/main" val="53519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F:\TEACHING\PDTP COURSES\PTP 783 Geriatrics\Lecture\Ch7 Environment\Bad corridor light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6809" y="1809750"/>
            <a:ext cx="7620000"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Definitely not this!</a:t>
            </a:r>
            <a:endParaRPr lang="en-US" dirty="0"/>
          </a:p>
        </p:txBody>
      </p:sp>
    </p:spTree>
    <p:extLst>
      <p:ext uri="{BB962C8B-B14F-4D97-AF65-F5344CB8AC3E}">
        <p14:creationId xmlns:p14="http://schemas.microsoft.com/office/powerpoint/2010/main" val="201344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TEACHING\PDTP COURSES\PTP 783 Geriatrics\Lecture\Ch7 Environment\bad corridor lighting with scallo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8772" y="1600200"/>
            <a:ext cx="3700350" cy="5029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tabLst>
                <a:tab pos="4062413" algn="l"/>
              </a:tabLst>
            </a:pPr>
            <a:r>
              <a:rPr lang="en-US" dirty="0" smtClean="0"/>
              <a:t>Comment on the designs of this corridor</a:t>
            </a:r>
          </a:p>
        </p:txBody>
      </p:sp>
    </p:spTree>
    <p:extLst>
      <p:ext uri="{BB962C8B-B14F-4D97-AF65-F5344CB8AC3E}">
        <p14:creationId xmlns:p14="http://schemas.microsoft.com/office/powerpoint/2010/main" val="201344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Theme5</Template>
  <TotalTime>805</TotalTime>
  <Words>5796</Words>
  <Application>Microsoft Office PowerPoint</Application>
  <PresentationFormat>On-screen Show (4:3)</PresentationFormat>
  <Paragraphs>544</Paragraphs>
  <Slides>57</Slides>
  <Notes>44</Notes>
  <HiddenSlides>0</HiddenSlides>
  <MMClips>0</MMClips>
  <ScaleCrop>false</ScaleCrop>
  <HeadingPairs>
    <vt:vector size="4" baseType="variant">
      <vt:variant>
        <vt:lpstr>Theme</vt:lpstr>
      </vt:variant>
      <vt:variant>
        <vt:i4>5</vt:i4>
      </vt:variant>
      <vt:variant>
        <vt:lpstr>Slide Titles</vt:lpstr>
      </vt:variant>
      <vt:variant>
        <vt:i4>57</vt:i4>
      </vt:variant>
    </vt:vector>
  </HeadingPairs>
  <TitlesOfParts>
    <vt:vector size="62" baseType="lpstr">
      <vt:lpstr>Theme5</vt:lpstr>
      <vt:lpstr>Theme4</vt:lpstr>
      <vt:lpstr>Custom Design</vt:lpstr>
      <vt:lpstr>1_Custom Design</vt:lpstr>
      <vt:lpstr>1_Theme4</vt:lpstr>
      <vt:lpstr> Community Accessibility for the Geriatric Client</vt:lpstr>
      <vt:lpstr>Learning Objectives</vt:lpstr>
      <vt:lpstr>Reading assignments</vt:lpstr>
      <vt:lpstr>Environmental design principles</vt:lpstr>
      <vt:lpstr>Living space</vt:lpstr>
      <vt:lpstr>Living space</vt:lpstr>
      <vt:lpstr>Living space</vt:lpstr>
      <vt:lpstr>Definitely not this!</vt:lpstr>
      <vt:lpstr>Comment on the designs of this corridor</vt:lpstr>
      <vt:lpstr>Problems with multifocal glasses</vt:lpstr>
      <vt:lpstr>Problems with multifocal glasses</vt:lpstr>
      <vt:lpstr>Consideration for older adults with dementia</vt:lpstr>
      <vt:lpstr>Working in late life </vt:lpstr>
      <vt:lpstr>Working in the later years</vt:lpstr>
      <vt:lpstr>The continuation of ‘work’ after retirement</vt:lpstr>
      <vt:lpstr>DOL: Senior community services employment program (SCSEP)</vt:lpstr>
      <vt:lpstr>Age discrimination in employment act (ADEA) </vt:lpstr>
      <vt:lpstr>Driving is the ultimate cognitive–motor multitasking activity! </vt:lpstr>
      <vt:lpstr>Factors affecting driving performance in older adults</vt:lpstr>
      <vt:lpstr>Factors Affecting Driving Performance of Aging Adults (Box 11-3)</vt:lpstr>
      <vt:lpstr>PowerPoint Presentation</vt:lpstr>
      <vt:lpstr>PowerPoint Presentation</vt:lpstr>
      <vt:lpstr>PowerPoint Presentation</vt:lpstr>
      <vt:lpstr>Considerations for visual changes in older drivers</vt:lpstr>
      <vt:lpstr>Considerations for visual changes in older drivers</vt:lpstr>
      <vt:lpstr>Considerations for cognitive changes in older drivers</vt:lpstr>
      <vt:lpstr>Driving behaviors associated with cognitive decline</vt:lpstr>
      <vt:lpstr>Driving behaviors associated with cognitive decline</vt:lpstr>
      <vt:lpstr>Resources about older adult driving safety for patient and family (Box11-4)</vt:lpstr>
      <vt:lpstr>Resources about older adult driving safety for patient and family (Box11-4)</vt:lpstr>
      <vt:lpstr>Resources about older drivers safety for health professionals (Box 11-5)</vt:lpstr>
      <vt:lpstr>Discussion about driving with family and older adults (Box 11-6)</vt:lpstr>
      <vt:lpstr>Indicators That Driving May No Longer Be Safe (BOX 11-7)</vt:lpstr>
      <vt:lpstr>Transportation Options</vt:lpstr>
      <vt:lpstr>Transportation Options</vt:lpstr>
      <vt:lpstr>Transportation Items to consider</vt:lpstr>
      <vt:lpstr>PowerPoint Presentation</vt:lpstr>
      <vt:lpstr>Needs for community based services </vt:lpstr>
      <vt:lpstr>Home modification</vt:lpstr>
      <vt:lpstr>Paying for home modifications</vt:lpstr>
      <vt:lpstr>Paying for home modifications</vt:lpstr>
      <vt:lpstr>Other home management programs</vt:lpstr>
      <vt:lpstr>Government housing assistance</vt:lpstr>
      <vt:lpstr>Types of Government Housing</vt:lpstr>
      <vt:lpstr>HOPE for Elderly Independence Program</vt:lpstr>
      <vt:lpstr>Housing Choice Voucher/Section 8 Program</vt:lpstr>
      <vt:lpstr>HOME Investment Partnership Program</vt:lpstr>
      <vt:lpstr>Public Housing</vt:lpstr>
      <vt:lpstr>Rural Housing Service (RHS) - Rental Assistance Program (Section 521) </vt:lpstr>
      <vt:lpstr>Section 202 Supportive Housing for the Elderly Program </vt:lpstr>
      <vt:lpstr>Selection preferences </vt:lpstr>
      <vt:lpstr>Home matching service</vt:lpstr>
      <vt:lpstr>Homestead exemption</vt:lpstr>
      <vt:lpstr>Supportive Services and Senior Centers</vt:lpstr>
      <vt:lpstr>Budget breakdown for Supportive Services and Senior Centers in 2007</vt:lpstr>
      <vt:lpstr>How to get services</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based Services</dc:title>
  <dc:creator>Blackwood</dc:creator>
  <cp:lastModifiedBy>SWEET, CHRISTINA</cp:lastModifiedBy>
  <cp:revision>209</cp:revision>
  <dcterms:created xsi:type="dcterms:W3CDTF">2009-06-25T19:11:27Z</dcterms:created>
  <dcterms:modified xsi:type="dcterms:W3CDTF">2013-06-14T15:01:01Z</dcterms:modified>
</cp:coreProperties>
</file>