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4.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95" r:id="rId2"/>
    <p:sldMasterId id="2147483708" r:id="rId3"/>
    <p:sldMasterId id="2147483715" r:id="rId4"/>
    <p:sldMasterId id="2147483722" r:id="rId5"/>
  </p:sldMasterIdLst>
  <p:notesMasterIdLst>
    <p:notesMasterId r:id="rId36"/>
  </p:notesMasterIdLst>
  <p:sldIdLst>
    <p:sldId id="256" r:id="rId6"/>
    <p:sldId id="276" r:id="rId7"/>
    <p:sldId id="277" r:id="rId8"/>
    <p:sldId id="278" r:id="rId9"/>
    <p:sldId id="280" r:id="rId10"/>
    <p:sldId id="270" r:id="rId11"/>
    <p:sldId id="272" r:id="rId12"/>
    <p:sldId id="284" r:id="rId13"/>
    <p:sldId id="283" r:id="rId14"/>
    <p:sldId id="281" r:id="rId15"/>
    <p:sldId id="282" r:id="rId16"/>
    <p:sldId id="287" r:id="rId17"/>
    <p:sldId id="285" r:id="rId18"/>
    <p:sldId id="273" r:id="rId19"/>
    <p:sldId id="286" r:id="rId20"/>
    <p:sldId id="257" r:id="rId21"/>
    <p:sldId id="288" r:id="rId22"/>
    <p:sldId id="289" r:id="rId23"/>
    <p:sldId id="260" r:id="rId24"/>
    <p:sldId id="290" r:id="rId25"/>
    <p:sldId id="295" r:id="rId26"/>
    <p:sldId id="293" r:id="rId27"/>
    <p:sldId id="297" r:id="rId28"/>
    <p:sldId id="292" r:id="rId29"/>
    <p:sldId id="298" r:id="rId30"/>
    <p:sldId id="263" r:id="rId31"/>
    <p:sldId id="296" r:id="rId32"/>
    <p:sldId id="299" r:id="rId33"/>
    <p:sldId id="300" r:id="rId34"/>
    <p:sldId id="301"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76377" autoAdjust="0"/>
  </p:normalViewPr>
  <p:slideViewPr>
    <p:cSldViewPr>
      <p:cViewPr>
        <p:scale>
          <a:sx n="52" d="100"/>
          <a:sy n="52" d="100"/>
        </p:scale>
        <p:origin x="-1896" y="-168"/>
      </p:cViewPr>
      <p:guideLst>
        <p:guide orient="horz" pos="2160"/>
        <p:guide pos="2880"/>
      </p:guideLst>
    </p:cSldViewPr>
  </p:slideViewPr>
  <p:outlineViewPr>
    <p:cViewPr>
      <p:scale>
        <a:sx n="33" d="100"/>
        <a:sy n="33" d="100"/>
      </p:scale>
      <p:origin x="0" y="18192"/>
    </p:cViewPr>
  </p:outlineViewPr>
  <p:notesTextViewPr>
    <p:cViewPr>
      <p:scale>
        <a:sx n="100" d="100"/>
        <a:sy n="100" d="100"/>
      </p:scale>
      <p:origin x="0" y="144"/>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607E93-E14F-4493-B473-A7D55564BEE1}" type="datetimeFigureOut">
              <a:rPr lang="en-US" smtClean="0"/>
              <a:pPr/>
              <a:t>6/7/2013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9A53764-12A0-42A2-B7FA-F0630EA01390}" type="slidenum">
              <a:rPr lang="en-US" smtClean="0"/>
              <a:pPr/>
              <a:t>‹#›</a:t>
            </a:fld>
            <a:endParaRPr lang="en-US"/>
          </a:p>
        </p:txBody>
      </p:sp>
    </p:spTree>
    <p:extLst>
      <p:ext uri="{BB962C8B-B14F-4D97-AF65-F5344CB8AC3E}">
        <p14:creationId xmlns:p14="http://schemas.microsoft.com/office/powerpoint/2010/main" val="8848105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9A53764-12A0-42A2-B7FA-F0630EA01390}" type="slidenum">
              <a:rPr lang="en-US" smtClean="0"/>
              <a:pPr/>
              <a:t>1</a:t>
            </a:fld>
            <a:endParaRPr lang="en-US"/>
          </a:p>
        </p:txBody>
      </p:sp>
    </p:spTree>
    <p:extLst>
      <p:ext uri="{BB962C8B-B14F-4D97-AF65-F5344CB8AC3E}">
        <p14:creationId xmlns:p14="http://schemas.microsoft.com/office/powerpoint/2010/main" val="42921908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The prevalence of inadequately treated persistent pain is high.</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 study reported that in community living older adults experiencing daily pain, only 25% received analgesia.</a:t>
            </a:r>
          </a:p>
          <a:p>
            <a:r>
              <a:rPr lang="en-US" sz="1200" b="0" i="0" u="none" strike="noStrike" kern="1200" baseline="0" dirty="0" smtClean="0">
                <a:solidFill>
                  <a:schemeClr val="tx1"/>
                </a:solidFill>
                <a:latin typeface="+mn-lt"/>
                <a:ea typeface="+mn-ea"/>
                <a:cs typeface="+mn-cs"/>
              </a:rPr>
              <a:t>Among older adults with cancer, independent risk factors for failing to receive any analgesic medication included aged 85 and older, cognitive dysfunction, minority ethnicity, and receiving 11 or more medications.</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99A53764-12A0-42A2-B7FA-F0630EA01390}" type="slidenum">
              <a:rPr lang="en-US" smtClean="0"/>
              <a:pPr/>
              <a:t>10</a:t>
            </a:fld>
            <a:endParaRPr lang="en-US"/>
          </a:p>
        </p:txBody>
      </p:sp>
    </p:spTree>
    <p:extLst>
      <p:ext uri="{BB962C8B-B14F-4D97-AF65-F5344CB8AC3E}">
        <p14:creationId xmlns:p14="http://schemas.microsoft.com/office/powerpoint/2010/main" val="905309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If the patient is cognitively impaired, a standardized pain scale, behavioral assessment or proxy report of pain should be used.</a:t>
            </a:r>
          </a:p>
          <a:p>
            <a:r>
              <a:rPr lang="en-US" dirty="0" smtClean="0"/>
              <a:t>ALL vulnerable</a:t>
            </a:r>
            <a:r>
              <a:rPr lang="en-US" baseline="0" dirty="0" smtClean="0"/>
              <a:t> elderly </a:t>
            </a:r>
            <a:r>
              <a:rPr lang="en-US" dirty="0" smtClean="0"/>
              <a:t>should be screened for persistent pain annually.</a:t>
            </a:r>
          </a:p>
          <a:p>
            <a:r>
              <a:rPr lang="en-US" dirty="0" smtClean="0"/>
              <a:t>BECAUSE pain is common and underdiagnosed in older patients, routine assessment will result in better detection and treatment and less pain.</a:t>
            </a:r>
          </a:p>
          <a:p>
            <a:endParaRPr lang="en-US" sz="1200" b="0" i="0" u="none" strike="noStrike" kern="1200" baseline="0" dirty="0" smtClean="0">
              <a:solidFill>
                <a:schemeClr val="tx1"/>
              </a:solidFill>
              <a:latin typeface="+mn-lt"/>
              <a:ea typeface="+mn-ea"/>
              <a:cs typeface="+mn-cs"/>
            </a:endParaRPr>
          </a:p>
          <a:p>
            <a:endParaRPr lang="en-US" dirty="0" smtClean="0"/>
          </a:p>
        </p:txBody>
      </p:sp>
      <p:sp>
        <p:nvSpPr>
          <p:cNvPr id="4" name="Slide Number Placeholder 3"/>
          <p:cNvSpPr>
            <a:spLocks noGrp="1"/>
          </p:cNvSpPr>
          <p:nvPr>
            <p:ph type="sldNum" sz="quarter" idx="10"/>
          </p:nvPr>
        </p:nvSpPr>
        <p:spPr/>
        <p:txBody>
          <a:bodyPr/>
          <a:lstStyle/>
          <a:p>
            <a:fld id="{99A53764-12A0-42A2-B7FA-F0630EA01390}" type="slidenum">
              <a:rPr lang="en-US" smtClean="0"/>
              <a:pPr/>
              <a:t>11</a:t>
            </a:fld>
            <a:endParaRPr lang="en-US"/>
          </a:p>
        </p:txBody>
      </p:sp>
    </p:spTree>
    <p:extLst>
      <p:ext uri="{BB962C8B-B14F-4D97-AF65-F5344CB8AC3E}">
        <p14:creationId xmlns:p14="http://schemas.microsoft.com/office/powerpoint/2010/main" val="905309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try the quizzes.</a:t>
            </a:r>
            <a:endParaRPr lang="en-US" dirty="0"/>
          </a:p>
        </p:txBody>
      </p:sp>
      <p:sp>
        <p:nvSpPr>
          <p:cNvPr id="4" name="Slide Number Placeholder 3"/>
          <p:cNvSpPr>
            <a:spLocks noGrp="1"/>
          </p:cNvSpPr>
          <p:nvPr>
            <p:ph type="sldNum" sz="quarter" idx="10"/>
          </p:nvPr>
        </p:nvSpPr>
        <p:spPr/>
        <p:txBody>
          <a:bodyPr/>
          <a:lstStyle/>
          <a:p>
            <a:fld id="{99A53764-12A0-42A2-B7FA-F0630EA01390}" type="slidenum">
              <a:rPr lang="en-US" smtClean="0"/>
              <a:pPr/>
              <a:t>12</a:t>
            </a:fld>
            <a:endParaRPr lang="en-US"/>
          </a:p>
        </p:txBody>
      </p:sp>
    </p:spTree>
    <p:extLst>
      <p:ext uri="{BB962C8B-B14F-4D97-AF65-F5344CB8AC3E}">
        <p14:creationId xmlns:p14="http://schemas.microsoft.com/office/powerpoint/2010/main" val="15516370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Refer to your textbook , page 400</a:t>
            </a:r>
            <a:r>
              <a:rPr lang="en-US" baseline="0" dirty="0" smtClean="0"/>
              <a:t> to 401.  Co</a:t>
            </a:r>
            <a:r>
              <a:rPr lang="en-US" dirty="0" smtClean="0"/>
              <a:t>mpare the clinical utility of the following pain intensity scales.</a:t>
            </a:r>
          </a:p>
          <a:p>
            <a:r>
              <a:rPr lang="en-US" dirty="0" smtClean="0"/>
              <a:t>Which</a:t>
            </a:r>
            <a:r>
              <a:rPr lang="en-US" baseline="0" dirty="0" smtClean="0"/>
              <a:t> test is the best in terms of reliability and which one would be your choice?  Explain your rationale.</a:t>
            </a:r>
            <a:endParaRPr lang="en-US" dirty="0"/>
          </a:p>
        </p:txBody>
      </p:sp>
      <p:sp>
        <p:nvSpPr>
          <p:cNvPr id="4" name="Slide Number Placeholder 3"/>
          <p:cNvSpPr>
            <a:spLocks noGrp="1"/>
          </p:cNvSpPr>
          <p:nvPr>
            <p:ph type="sldNum" sz="quarter" idx="10"/>
          </p:nvPr>
        </p:nvSpPr>
        <p:spPr/>
        <p:txBody>
          <a:bodyPr/>
          <a:lstStyle/>
          <a:p>
            <a:fld id="{99A53764-12A0-42A2-B7FA-F0630EA01390}" type="slidenum">
              <a:rPr lang="en-US" smtClean="0"/>
              <a:pPr/>
              <a:t>13</a:t>
            </a:fld>
            <a:endParaRPr lang="en-US"/>
          </a:p>
        </p:txBody>
      </p:sp>
    </p:spTree>
    <p:extLst>
      <p:ext uri="{BB962C8B-B14F-4D97-AF65-F5344CB8AC3E}">
        <p14:creationId xmlns:p14="http://schemas.microsoft.com/office/powerpoint/2010/main" val="2488110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Geriatric pain measure is a multidimensional questionnaire that measures pain among older persons with multiple</a:t>
            </a:r>
          </a:p>
          <a:p>
            <a:r>
              <a:rPr lang="en-US" dirty="0" smtClean="0"/>
              <a:t>medical problems. </a:t>
            </a:r>
          </a:p>
          <a:p>
            <a:r>
              <a:rPr lang="en-US" dirty="0" smtClean="0"/>
              <a:t>This 24-item instrument is easy to administer in older patients in an ambulatory care setting. </a:t>
            </a:r>
          </a:p>
          <a:p>
            <a:r>
              <a:rPr lang="en-US" dirty="0" smtClean="0"/>
              <a:t>It is valid when compared with the McGill Pain Questionnaire and with other constructs associated with pain, including depression, disease burden, and impaired ambulation. </a:t>
            </a:r>
          </a:p>
          <a:p>
            <a:r>
              <a:rPr lang="en-US" dirty="0" smtClean="0"/>
              <a:t>The instrument also has significant internal consistency and good stability in terms of test-retest reliability.</a:t>
            </a:r>
          </a:p>
          <a:p>
            <a:r>
              <a:rPr lang="en-US" dirty="0" smtClean="0"/>
              <a:t>The questionnaire was created based on the relationship of pain to function in older adults. </a:t>
            </a:r>
          </a:p>
          <a:p>
            <a:r>
              <a:rPr lang="en-US" dirty="0" smtClean="0"/>
              <a:t>It identifies dimensions of pain including</a:t>
            </a:r>
            <a:r>
              <a:rPr lang="en-US" dirty="0" smtClean="0">
                <a:solidFill>
                  <a:srgbClr val="FF0000"/>
                </a:solidFill>
              </a:rPr>
              <a:t> intensity, affect, and functional limitations</a:t>
            </a:r>
            <a:endParaRPr lang="en-US" dirty="0" smtClean="0"/>
          </a:p>
          <a:p>
            <a:endParaRPr lang="en-US" dirty="0" smtClean="0"/>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http://www.ncbi.nlm.nih.gov/pubmed/11129760</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http://libproxy.umflint.edu:3239/das/article/body/412258708-2/jorg=journal&amp;source=&amp;sp=11537789&amp;sid=0/N/202113/1.html?issn=0002-8614</a:t>
            </a:r>
          </a:p>
          <a:p>
            <a:endParaRPr lang="en-US" dirty="0"/>
          </a:p>
        </p:txBody>
      </p:sp>
      <p:sp>
        <p:nvSpPr>
          <p:cNvPr id="4" name="Slide Number Placeholder 3"/>
          <p:cNvSpPr>
            <a:spLocks noGrp="1"/>
          </p:cNvSpPr>
          <p:nvPr>
            <p:ph type="sldNum" sz="quarter" idx="10"/>
          </p:nvPr>
        </p:nvSpPr>
        <p:spPr/>
        <p:txBody>
          <a:bodyPr/>
          <a:lstStyle/>
          <a:p>
            <a:fld id="{99A53764-12A0-42A2-B7FA-F0630EA01390}"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Passive treatment modalities focused solely on temporarily decreasing pain symptoms, such as heat treatments, </a:t>
            </a:r>
            <a:r>
              <a:rPr lang="en-US" sz="1200" kern="1200" dirty="0" err="1" smtClean="0">
                <a:solidFill>
                  <a:schemeClr val="tx1"/>
                </a:solidFill>
                <a:latin typeface="+mn-lt"/>
                <a:ea typeface="+mn-ea"/>
                <a:cs typeface="+mn-cs"/>
              </a:rPr>
              <a:t>cryotherapy</a:t>
            </a:r>
            <a:r>
              <a:rPr lang="en-US" sz="1200" kern="1200" dirty="0" smtClean="0">
                <a:solidFill>
                  <a:schemeClr val="tx1"/>
                </a:solidFill>
                <a:latin typeface="+mn-lt"/>
                <a:ea typeface="+mn-ea"/>
                <a:cs typeface="+mn-cs"/>
              </a:rPr>
              <a:t>, TENS, should be used sparingly as part of the physical therapy intervention.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These modalities decrease pain to a sufficient extent to allow patients to participate in subsequent active treatments aimed at positively affecting functional abilities.</a:t>
            </a:r>
            <a:endParaRPr lang="en-US" dirty="0"/>
          </a:p>
        </p:txBody>
      </p:sp>
      <p:sp>
        <p:nvSpPr>
          <p:cNvPr id="4" name="Slide Number Placeholder 3"/>
          <p:cNvSpPr>
            <a:spLocks noGrp="1"/>
          </p:cNvSpPr>
          <p:nvPr>
            <p:ph type="sldNum" sz="quarter" idx="10"/>
          </p:nvPr>
        </p:nvSpPr>
        <p:spPr/>
        <p:txBody>
          <a:bodyPr/>
          <a:lstStyle/>
          <a:p>
            <a:fld id="{99A53764-12A0-42A2-B7FA-F0630EA01390}" type="slidenum">
              <a:rPr lang="en-US" smtClean="0"/>
              <a:pPr/>
              <a:t>15</a:t>
            </a:fld>
            <a:endParaRPr lang="en-US"/>
          </a:p>
        </p:txBody>
      </p:sp>
    </p:spTree>
    <p:extLst>
      <p:ext uri="{BB962C8B-B14F-4D97-AF65-F5344CB8AC3E}">
        <p14:creationId xmlns:p14="http://schemas.microsoft.com/office/powerpoint/2010/main" val="1660673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recent</a:t>
            </a:r>
            <a:r>
              <a:rPr lang="en-US" baseline="0" dirty="0" smtClean="0"/>
              <a:t> Cochrane review concluded that there is evidence supporting the use of pulse and or continuous ultrasound for OA in knee. There was an improvement in pain measured by VAS at 1.2 centimeter </a:t>
            </a:r>
            <a:r>
              <a:rPr lang="en-US" baseline="0" dirty="0" err="1" smtClean="0"/>
              <a:t>an.d</a:t>
            </a:r>
            <a:r>
              <a:rPr lang="en-US" baseline="0" dirty="0" smtClean="0"/>
              <a:t> improvement in functional status.  </a:t>
            </a:r>
          </a:p>
          <a:p>
            <a:r>
              <a:rPr lang="en-US" baseline="0" dirty="0" smtClean="0"/>
              <a:t>No adverse events were reported.</a:t>
            </a:r>
          </a:p>
          <a:p>
            <a:r>
              <a:rPr lang="en-US" dirty="0" smtClean="0"/>
              <a:t>There are limitations in the methodology</a:t>
            </a:r>
            <a:r>
              <a:rPr lang="en-US" baseline="0" dirty="0" smtClean="0"/>
              <a:t> of the studies reviewed and reaching the conclusion is difficult.</a:t>
            </a:r>
          </a:p>
          <a:p>
            <a:r>
              <a:rPr lang="en-US" dirty="0" smtClean="0"/>
              <a:t>The use of ultrasound for OA in hip is not well established.</a:t>
            </a:r>
          </a:p>
          <a:p>
            <a:endParaRPr lang="en-US" dirty="0" smtClean="0"/>
          </a:p>
          <a:p>
            <a:endParaRPr lang="en-US" dirty="0" smtClean="0"/>
          </a:p>
          <a:p>
            <a:r>
              <a:rPr lang="en-US" dirty="0" smtClean="0"/>
              <a:t>From: </a:t>
            </a:r>
            <a:r>
              <a:rPr lang="en-US" dirty="0" err="1" smtClean="0"/>
              <a:t>Rutjes</a:t>
            </a:r>
            <a:r>
              <a:rPr lang="en-US" dirty="0" smtClean="0"/>
              <a:t> AWS, </a:t>
            </a:r>
            <a:r>
              <a:rPr lang="en-US" dirty="0" err="1" smtClean="0"/>
              <a:t>Nüesch</a:t>
            </a:r>
            <a:r>
              <a:rPr lang="en-US" dirty="0" smtClean="0"/>
              <a:t> E, </a:t>
            </a:r>
            <a:r>
              <a:rPr lang="en-US" dirty="0" err="1" smtClean="0"/>
              <a:t>Sterchi</a:t>
            </a:r>
            <a:r>
              <a:rPr lang="en-US" dirty="0" smtClean="0"/>
              <a:t> R, </a:t>
            </a:r>
            <a:r>
              <a:rPr lang="en-US" dirty="0" err="1" smtClean="0"/>
              <a:t>Jüni</a:t>
            </a:r>
            <a:r>
              <a:rPr lang="en-US" dirty="0" smtClean="0"/>
              <a:t> P. Therapeutic ultrasound for osteoarthritis of the knee or hip. </a:t>
            </a:r>
            <a:r>
              <a:rPr lang="en-US" i="1" dirty="0" smtClean="0"/>
              <a:t>Cochrane Database of Systematic Reviews</a:t>
            </a:r>
            <a:r>
              <a:rPr lang="en-US" dirty="0" smtClean="0"/>
              <a:t> 2010, Issue 1. Art. No.: CD003132. http://onlinelibrary.wiley.com/doi/10.1002/14651858.CD003132.pub2/otherversions </a:t>
            </a:r>
          </a:p>
          <a:p>
            <a:endParaRPr lang="en-US" dirty="0" smtClean="0"/>
          </a:p>
          <a:p>
            <a:pPr rtl="0"/>
            <a:r>
              <a:rPr lang="en-US" sz="1200" kern="1200" dirty="0" smtClean="0">
                <a:solidFill>
                  <a:schemeClr val="tx1"/>
                </a:solidFill>
                <a:effectLst/>
                <a:latin typeface="+mn-lt"/>
                <a:ea typeface="+mn-ea"/>
                <a:cs typeface="+mn-cs"/>
              </a:rPr>
              <a:t>Compared to the previous version of the review, four additional trials were identified resulting in the inclusion of five small sized trials in a total of 341 patients with knee OA. No trial included patients with hip OA. Two evaluated pulsed ultrasound, two continuous and one evaluated both pulsed and continuous ultrasound as the active treatment. The methodological quality and the quality of reporting was poor and a high degree of heterogeneity among the trials was revealed for function (88%). For pain, there was an effect in </a:t>
            </a:r>
            <a:r>
              <a:rPr lang="en-US" sz="1200" kern="1200" dirty="0" err="1" smtClean="0">
                <a:solidFill>
                  <a:schemeClr val="tx1"/>
                </a:solidFill>
                <a:effectLst/>
                <a:latin typeface="+mn-lt"/>
                <a:ea typeface="+mn-ea"/>
                <a:cs typeface="+mn-cs"/>
              </a:rPr>
              <a:t>favour</a:t>
            </a:r>
            <a:r>
              <a:rPr lang="en-US" sz="1200" kern="1200" dirty="0" smtClean="0">
                <a:solidFill>
                  <a:schemeClr val="tx1"/>
                </a:solidFill>
                <a:effectLst/>
                <a:latin typeface="+mn-lt"/>
                <a:ea typeface="+mn-ea"/>
                <a:cs typeface="+mn-cs"/>
              </a:rPr>
              <a:t> of ultrasound therapy, which corresponded to a difference in pain scores between ultrasound and control of -1.2 cm on a 10-cm VAS (95% CI -1.9 to -0.6 cm). For function, we found a trend in </a:t>
            </a:r>
            <a:r>
              <a:rPr lang="en-US" sz="1200" kern="1200" dirty="0" err="1" smtClean="0">
                <a:solidFill>
                  <a:schemeClr val="tx1"/>
                </a:solidFill>
                <a:effectLst/>
                <a:latin typeface="+mn-lt"/>
                <a:ea typeface="+mn-ea"/>
                <a:cs typeface="+mn-cs"/>
              </a:rPr>
              <a:t>favour</a:t>
            </a:r>
            <a:r>
              <a:rPr lang="en-US" sz="1200" kern="1200" dirty="0" smtClean="0">
                <a:solidFill>
                  <a:schemeClr val="tx1"/>
                </a:solidFill>
                <a:effectLst/>
                <a:latin typeface="+mn-lt"/>
                <a:ea typeface="+mn-ea"/>
                <a:cs typeface="+mn-cs"/>
              </a:rPr>
              <a:t> of ultrasound, which corresponded to a difference in function scores of -1.3 units on a </a:t>
            </a:r>
            <a:r>
              <a:rPr lang="en-US" sz="1200" kern="1200" dirty="0" err="1" smtClean="0">
                <a:solidFill>
                  <a:schemeClr val="tx1"/>
                </a:solidFill>
                <a:effectLst/>
                <a:latin typeface="+mn-lt"/>
                <a:ea typeface="+mn-ea"/>
                <a:cs typeface="+mn-cs"/>
              </a:rPr>
              <a:t>standardised</a:t>
            </a:r>
            <a:r>
              <a:rPr lang="en-US" sz="1200" kern="1200" dirty="0" smtClean="0">
                <a:solidFill>
                  <a:schemeClr val="tx1"/>
                </a:solidFill>
                <a:effectLst/>
                <a:latin typeface="+mn-lt"/>
                <a:ea typeface="+mn-ea"/>
                <a:cs typeface="+mn-cs"/>
              </a:rPr>
              <a:t> WOMAC disability scale ranging from 0 to 10 (95% CI -3.0 to 0.3). Safety was evaluated in two trials including up to 136 patients; no adverse event, serious adverse event or withdrawals due to adverse events occurred in either trial.</a:t>
            </a:r>
          </a:p>
          <a:p>
            <a:endParaRPr lang="en-US" dirty="0"/>
          </a:p>
        </p:txBody>
      </p:sp>
      <p:sp>
        <p:nvSpPr>
          <p:cNvPr id="4" name="Slide Number Placeholder 3"/>
          <p:cNvSpPr>
            <a:spLocks noGrp="1"/>
          </p:cNvSpPr>
          <p:nvPr>
            <p:ph type="sldNum" sz="quarter" idx="10"/>
          </p:nvPr>
        </p:nvSpPr>
        <p:spPr/>
        <p:txBody>
          <a:bodyPr/>
          <a:lstStyle/>
          <a:p>
            <a:fld id="{99A53764-12A0-42A2-B7FA-F0630EA01390}"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try the</a:t>
            </a:r>
            <a:r>
              <a:rPr lang="en-US" baseline="0" dirty="0" smtClean="0"/>
              <a:t> quizzes.</a:t>
            </a:r>
            <a:endParaRPr lang="en-US" dirty="0"/>
          </a:p>
        </p:txBody>
      </p:sp>
      <p:sp>
        <p:nvSpPr>
          <p:cNvPr id="4" name="Slide Number Placeholder 3"/>
          <p:cNvSpPr>
            <a:spLocks noGrp="1"/>
          </p:cNvSpPr>
          <p:nvPr>
            <p:ph type="sldNum" sz="quarter" idx="10"/>
          </p:nvPr>
        </p:nvSpPr>
        <p:spPr/>
        <p:txBody>
          <a:bodyPr/>
          <a:lstStyle/>
          <a:p>
            <a:fld id="{99A53764-12A0-42A2-B7FA-F0630EA01390}" type="slidenum">
              <a:rPr lang="en-US" smtClean="0"/>
              <a:pPr/>
              <a:t>17</a:t>
            </a:fld>
            <a:endParaRPr lang="en-US"/>
          </a:p>
        </p:txBody>
      </p:sp>
    </p:spTree>
    <p:extLst>
      <p:ext uri="{BB962C8B-B14F-4D97-AF65-F5344CB8AC3E}">
        <p14:creationId xmlns:p14="http://schemas.microsoft.com/office/powerpoint/2010/main" val="19373082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has been inconsistent</a:t>
            </a:r>
            <a:r>
              <a:rPr lang="en-US" baseline="0" dirty="0" smtClean="0"/>
              <a:t> evidence in support of spinal manipulation or mobilization for low back pain.</a:t>
            </a:r>
          </a:p>
          <a:p>
            <a:r>
              <a:rPr lang="en-US" baseline="0" dirty="0" smtClean="0"/>
              <a:t>The most recent review from National Guideline Clearinghouse on the management of low back pain was published in 2011.</a:t>
            </a:r>
          </a:p>
          <a:p>
            <a:r>
              <a:rPr lang="en-US" baseline="0" dirty="0" smtClean="0"/>
              <a:t>It indicates that there is no or insufficient evidence to support the use </a:t>
            </a:r>
            <a:r>
              <a:rPr lang="en-US" dirty="0" smtClean="0"/>
              <a:t>Spinal manipulation or mobilization for low back pain.</a:t>
            </a:r>
          </a:p>
          <a:p>
            <a:r>
              <a:rPr lang="en-US" dirty="0" smtClean="0"/>
              <a:t>A</a:t>
            </a:r>
            <a:r>
              <a:rPr lang="en-US" baseline="0" dirty="0" smtClean="0"/>
              <a:t> 2007 clinical practice guideline, however, found good evidence for spinal manipulation.</a:t>
            </a:r>
          </a:p>
          <a:p>
            <a:r>
              <a:rPr lang="en-US" baseline="0" dirty="0" smtClean="0"/>
              <a:t>A 2004 Cochran review supported the use of spinal manipulation for headache.</a:t>
            </a:r>
          </a:p>
          <a:p>
            <a:r>
              <a:rPr lang="en-US" baseline="0" dirty="0" smtClean="0"/>
              <a:t>Other evidence points to combining manipulation with exercises is beneficial for knee and hip OA, as well as neck pain.</a:t>
            </a:r>
          </a:p>
          <a:p>
            <a:endParaRPr lang="en-US" dirty="0" smtClean="0"/>
          </a:p>
          <a:p>
            <a:r>
              <a:rPr lang="en-US" dirty="0" smtClean="0"/>
              <a:t>http://guideline.gov/content.aspx?id=37954&amp;search=spinal+manipulation#Section420</a:t>
            </a:r>
            <a:endParaRPr lang="en-US" dirty="0"/>
          </a:p>
        </p:txBody>
      </p:sp>
      <p:sp>
        <p:nvSpPr>
          <p:cNvPr id="4" name="Slide Number Placeholder 3"/>
          <p:cNvSpPr>
            <a:spLocks noGrp="1"/>
          </p:cNvSpPr>
          <p:nvPr>
            <p:ph type="sldNum" sz="quarter" idx="10"/>
          </p:nvPr>
        </p:nvSpPr>
        <p:spPr/>
        <p:txBody>
          <a:bodyPr/>
          <a:lstStyle/>
          <a:p>
            <a:fld id="{99A53764-12A0-42A2-B7FA-F0630EA01390}" type="slidenum">
              <a:rPr lang="en-US" smtClean="0"/>
              <a:pPr/>
              <a:t>18</a:t>
            </a:fld>
            <a:endParaRPr lang="en-US"/>
          </a:p>
        </p:txBody>
      </p:sp>
    </p:spTree>
    <p:extLst>
      <p:ext uri="{BB962C8B-B14F-4D97-AF65-F5344CB8AC3E}">
        <p14:creationId xmlns:p14="http://schemas.microsoft.com/office/powerpoint/2010/main" val="2644944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use of TENS From: </a:t>
            </a:r>
            <a:r>
              <a:rPr lang="en-US" dirty="0" err="1" smtClean="0"/>
              <a:t>Rutjes</a:t>
            </a:r>
            <a:r>
              <a:rPr lang="en-US" dirty="0" smtClean="0"/>
              <a:t> AWS, </a:t>
            </a:r>
            <a:r>
              <a:rPr lang="en-US" dirty="0" err="1" smtClean="0"/>
              <a:t>Nüesch</a:t>
            </a:r>
            <a:r>
              <a:rPr lang="en-US" dirty="0" smtClean="0"/>
              <a:t> E, </a:t>
            </a:r>
            <a:r>
              <a:rPr lang="en-US" dirty="0" err="1" smtClean="0"/>
              <a:t>Sterchi</a:t>
            </a:r>
            <a:r>
              <a:rPr lang="en-US" dirty="0" smtClean="0"/>
              <a:t> R, </a:t>
            </a:r>
            <a:r>
              <a:rPr lang="en-US" dirty="0" err="1" smtClean="0"/>
              <a:t>Kalichman</a:t>
            </a:r>
            <a:r>
              <a:rPr lang="en-US" dirty="0" smtClean="0"/>
              <a:t> L, </a:t>
            </a:r>
            <a:r>
              <a:rPr lang="en-US" dirty="0" err="1" smtClean="0"/>
              <a:t>Hendriks</a:t>
            </a:r>
            <a:r>
              <a:rPr lang="en-US" dirty="0" smtClean="0"/>
              <a:t> E, </a:t>
            </a:r>
            <a:r>
              <a:rPr lang="en-US" dirty="0" err="1" smtClean="0"/>
              <a:t>Osiri</a:t>
            </a:r>
            <a:r>
              <a:rPr lang="en-US" dirty="0" smtClean="0"/>
              <a:t> M, </a:t>
            </a:r>
            <a:r>
              <a:rPr lang="en-US" dirty="0" err="1" smtClean="0"/>
              <a:t>Brosseau</a:t>
            </a:r>
            <a:r>
              <a:rPr lang="en-US" dirty="0" smtClean="0"/>
              <a:t> L, </a:t>
            </a:r>
            <a:r>
              <a:rPr lang="en-US" dirty="0" err="1" smtClean="0"/>
              <a:t>Reichenbach</a:t>
            </a:r>
            <a:r>
              <a:rPr lang="en-US" dirty="0" smtClean="0"/>
              <a:t> S, </a:t>
            </a:r>
            <a:r>
              <a:rPr lang="en-US" dirty="0" err="1" smtClean="0"/>
              <a:t>Jüni</a:t>
            </a:r>
            <a:r>
              <a:rPr lang="en-US" dirty="0" smtClean="0"/>
              <a:t> P. </a:t>
            </a:r>
            <a:r>
              <a:rPr lang="en-US" dirty="0" err="1" smtClean="0"/>
              <a:t>Transcutaneous</a:t>
            </a:r>
            <a:r>
              <a:rPr lang="en-US" dirty="0" smtClean="0"/>
              <a:t> </a:t>
            </a:r>
            <a:r>
              <a:rPr lang="en-US" dirty="0" err="1" smtClean="0"/>
              <a:t>electrostimulation</a:t>
            </a:r>
            <a:r>
              <a:rPr lang="en-US" dirty="0" smtClean="0"/>
              <a:t> for osteoarthritis of the knee. </a:t>
            </a:r>
            <a:r>
              <a:rPr lang="en-US" i="1" dirty="0" smtClean="0"/>
              <a:t>Cochrane Database of Systematic Reviews</a:t>
            </a:r>
            <a:r>
              <a:rPr lang="en-US" dirty="0" smtClean="0"/>
              <a:t> 2009, Issue 4. Art. No.: CD002823. </a:t>
            </a:r>
            <a:endParaRPr lang="en-US" dirty="0"/>
          </a:p>
        </p:txBody>
      </p:sp>
      <p:sp>
        <p:nvSpPr>
          <p:cNvPr id="4" name="Slide Number Placeholder 3"/>
          <p:cNvSpPr>
            <a:spLocks noGrp="1"/>
          </p:cNvSpPr>
          <p:nvPr>
            <p:ph type="sldNum" sz="quarter" idx="10"/>
          </p:nvPr>
        </p:nvSpPr>
        <p:spPr/>
        <p:txBody>
          <a:bodyPr/>
          <a:lstStyle/>
          <a:p>
            <a:fld id="{99A53764-12A0-42A2-B7FA-F0630EA01390}"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smtClean="0"/>
              <a:t>Discuss the challenges in pain management and consideration for pain modulation in geriatric clients.</a:t>
            </a:r>
          </a:p>
          <a:p>
            <a:pPr lvl="0"/>
            <a:r>
              <a:rPr lang="en-US" dirty="0" smtClean="0"/>
              <a:t>Apply physical therapy interventions to address pain in geriatric clients.</a:t>
            </a:r>
          </a:p>
          <a:p>
            <a:endParaRPr lang="en-US" dirty="0"/>
          </a:p>
        </p:txBody>
      </p:sp>
      <p:sp>
        <p:nvSpPr>
          <p:cNvPr id="4" name="Slide Number Placeholder 3"/>
          <p:cNvSpPr>
            <a:spLocks noGrp="1"/>
          </p:cNvSpPr>
          <p:nvPr>
            <p:ph type="sldNum" sz="quarter" idx="10"/>
          </p:nvPr>
        </p:nvSpPr>
        <p:spPr/>
        <p:txBody>
          <a:bodyPr/>
          <a:lstStyle/>
          <a:p>
            <a:fld id="{99A53764-12A0-42A2-B7FA-F0630EA01390}" type="slidenum">
              <a:rPr lang="en-US" smtClean="0"/>
              <a:pPr/>
              <a:t>2</a:t>
            </a:fld>
            <a:endParaRPr lang="en-US"/>
          </a:p>
        </p:txBody>
      </p:sp>
    </p:spTree>
    <p:extLst>
      <p:ext uri="{BB962C8B-B14F-4D97-AF65-F5344CB8AC3E}">
        <p14:creationId xmlns:p14="http://schemas.microsoft.com/office/powerpoint/2010/main" val="33430509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Now re</a:t>
            </a:r>
            <a:r>
              <a:rPr lang="en-US" sz="2600" dirty="0" smtClean="0"/>
              <a:t>view Table 21-1 on page 407 in your textbook. </a:t>
            </a:r>
            <a:r>
              <a:rPr lang="en-US" sz="2800" dirty="0" smtClean="0"/>
              <a:t>Describe the key parameters of TENS for management of postoperative pain,</a:t>
            </a:r>
            <a:r>
              <a:rPr lang="en-US" sz="2800" baseline="0" dirty="0" smtClean="0"/>
              <a:t> including </a:t>
            </a:r>
            <a:r>
              <a:rPr lang="en-US" sz="2600" dirty="0" smtClean="0"/>
              <a:t>Frequency, Intensity, Duration.  What</a:t>
            </a:r>
            <a:r>
              <a:rPr lang="en-US" sz="2600" baseline="0" dirty="0" smtClean="0"/>
              <a:t> were the conditions of patients listed in this table?</a:t>
            </a:r>
            <a:endParaRPr lang="en-US" dirty="0"/>
          </a:p>
        </p:txBody>
      </p:sp>
      <p:sp>
        <p:nvSpPr>
          <p:cNvPr id="4" name="Slide Number Placeholder 3"/>
          <p:cNvSpPr>
            <a:spLocks noGrp="1"/>
          </p:cNvSpPr>
          <p:nvPr>
            <p:ph type="sldNum" sz="quarter" idx="10"/>
          </p:nvPr>
        </p:nvSpPr>
        <p:spPr/>
        <p:txBody>
          <a:bodyPr/>
          <a:lstStyle/>
          <a:p>
            <a:fld id="{99A53764-12A0-42A2-B7FA-F0630EA01390}" type="slidenum">
              <a:rPr lang="en-US" smtClean="0"/>
              <a:pPr/>
              <a:t>20</a:t>
            </a:fld>
            <a:endParaRPr lang="en-US"/>
          </a:p>
        </p:txBody>
      </p:sp>
    </p:spTree>
    <p:extLst>
      <p:ext uri="{BB962C8B-B14F-4D97-AF65-F5344CB8AC3E}">
        <p14:creationId xmlns:p14="http://schemas.microsoft.com/office/powerpoint/2010/main" val="38567124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solidFill>
                  <a:schemeClr val="tx1"/>
                </a:solidFill>
              </a:rPr>
              <a:t>Guided</a:t>
            </a:r>
            <a:r>
              <a:rPr lang="en-US" baseline="0" dirty="0" smtClean="0">
                <a:solidFill>
                  <a:schemeClr val="tx1"/>
                </a:solidFill>
              </a:rPr>
              <a:t> imagery is a</a:t>
            </a:r>
            <a:r>
              <a:rPr lang="en-US" dirty="0" smtClean="0">
                <a:solidFill>
                  <a:schemeClr val="tx1"/>
                </a:solidFill>
              </a:rPr>
              <a:t>n alternative medicine technique that has</a:t>
            </a:r>
            <a:r>
              <a:rPr lang="en-US" baseline="0" dirty="0" smtClean="0">
                <a:solidFill>
                  <a:schemeClr val="tx1"/>
                </a:solidFill>
              </a:rPr>
              <a:t> been used widely by patients to manage various health problems, including cancer.</a:t>
            </a:r>
            <a:endParaRPr lang="en-US" dirty="0" smtClean="0">
              <a:solidFill>
                <a:schemeClr val="tx1"/>
              </a:solidFill>
            </a:endParaRPr>
          </a:p>
          <a:p>
            <a:r>
              <a:rPr lang="en-US" dirty="0" smtClean="0">
                <a:solidFill>
                  <a:schemeClr val="tx1"/>
                </a:solidFill>
              </a:rPr>
              <a:t>It utilizes </a:t>
            </a:r>
            <a:r>
              <a:rPr lang="en-US" dirty="0" smtClean="0"/>
              <a:t>psychological strateg</a:t>
            </a:r>
            <a:r>
              <a:rPr lang="en-US" dirty="0" smtClean="0">
                <a:solidFill>
                  <a:schemeClr val="tx1"/>
                </a:solidFill>
              </a:rPr>
              <a:t>y to focus on relaxation</a:t>
            </a:r>
            <a:r>
              <a:rPr lang="en-US" baseline="0" dirty="0" smtClean="0">
                <a:solidFill>
                  <a:schemeClr val="tx1"/>
                </a:solidFill>
              </a:rPr>
              <a:t> and achieve</a:t>
            </a:r>
            <a:r>
              <a:rPr lang="en-US" dirty="0" smtClean="0">
                <a:solidFill>
                  <a:schemeClr val="tx1"/>
                </a:solidFill>
              </a:rPr>
              <a:t> mind and body harmony.</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Guided imagery can be as simple as an athlete’s mental</a:t>
            </a:r>
            <a:r>
              <a:rPr lang="en-US" baseline="0" dirty="0" smtClean="0">
                <a:solidFill>
                  <a:schemeClr val="tx1"/>
                </a:solidFill>
              </a:rPr>
              <a:t> rehearsal before the 100-meter dash.</a:t>
            </a:r>
            <a:endParaRPr lang="en-US" dirty="0" smtClean="0">
              <a:solidFill>
                <a:schemeClr val="tx1"/>
              </a:solidFill>
            </a:endParaRPr>
          </a:p>
          <a:p>
            <a:r>
              <a:rPr lang="en-US" dirty="0" smtClean="0">
                <a:solidFill>
                  <a:schemeClr val="tx1"/>
                </a:solidFill>
              </a:rPr>
              <a:t>One example of guided imagery is to image the busy, focused buzz of thousands of loyal immune cells that are fighting cancer.</a:t>
            </a:r>
          </a:p>
        </p:txBody>
      </p:sp>
      <p:sp>
        <p:nvSpPr>
          <p:cNvPr id="4" name="Slide Number Placeholder 3"/>
          <p:cNvSpPr>
            <a:spLocks noGrp="1"/>
          </p:cNvSpPr>
          <p:nvPr>
            <p:ph type="sldNum" sz="quarter" idx="10"/>
          </p:nvPr>
        </p:nvSpPr>
        <p:spPr/>
        <p:txBody>
          <a:bodyPr/>
          <a:lstStyle/>
          <a:p>
            <a:fld id="{99A53764-12A0-42A2-B7FA-F0630EA01390}" type="slidenum">
              <a:rPr lang="en-US" smtClean="0"/>
              <a:pPr/>
              <a:t>21</a:t>
            </a:fld>
            <a:endParaRPr lang="en-US"/>
          </a:p>
        </p:txBody>
      </p:sp>
    </p:spTree>
    <p:extLst>
      <p:ext uri="{BB962C8B-B14F-4D97-AF65-F5344CB8AC3E}">
        <p14:creationId xmlns:p14="http://schemas.microsoft.com/office/powerpoint/2010/main" val="283788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Studies on the effects of guided imagery in patients with fibromyalgia show varying results. This randomized controlled trial (</a:t>
            </a:r>
            <a:r>
              <a:rPr lang="en-US" sz="1200" b="0" i="1" u="none" strike="noStrike" kern="1200" baseline="0" dirty="0" smtClean="0">
                <a:solidFill>
                  <a:schemeClr val="tx1"/>
                </a:solidFill>
                <a:latin typeface="+mn-lt"/>
                <a:ea typeface="+mn-ea"/>
                <a:cs typeface="+mn-cs"/>
              </a:rPr>
              <a:t>n </a:t>
            </a:r>
            <a:r>
              <a:rPr lang="en-US" sz="1200" b="0" i="0" u="none" strike="noStrike" kern="1200" baseline="0" dirty="0" smtClean="0">
                <a:solidFill>
                  <a:schemeClr val="tx1"/>
                </a:solidFill>
                <a:latin typeface="+mn-lt"/>
                <a:ea typeface="+mn-ea"/>
                <a:cs typeface="+mn-cs"/>
              </a:rPr>
              <a:t>= 65) aims to give more insight into the effects on pain, functional status, and self-efficacy. Daily pain was assessed with a pain diary using a Visual Analogue Scale. Functional status and self-efficacy were measured at pretest, posttest, and follow-up using the Fibromyalgia Impact Questionnaire and the Chronic Pain Self-Efficacy Scale. No effects of guided imagery could be established. Explanations for the diverging results between studies might be found in the content of the exercises, length of the intervention period, and background of participants. </a:t>
            </a:r>
          </a:p>
          <a:p>
            <a:endParaRPr lang="en-US" sz="1200" b="0" i="0" u="none" strike="noStrike" kern="1200" baseline="0" dirty="0" smtClean="0">
              <a:solidFill>
                <a:schemeClr val="tx1"/>
              </a:solidFill>
              <a:latin typeface="+mn-lt"/>
              <a:ea typeface="+mn-ea"/>
              <a:cs typeface="+mn-cs"/>
            </a:endParaRPr>
          </a:p>
          <a:p>
            <a:r>
              <a:rPr lang="en-US" sz="1200" dirty="0" smtClean="0"/>
              <a:t>http://hpq.sagepub.com/content/early/2013/03/21/1359105313477673.abstract</a:t>
            </a:r>
            <a:endParaRPr lang="en-US" dirty="0"/>
          </a:p>
        </p:txBody>
      </p:sp>
      <p:sp>
        <p:nvSpPr>
          <p:cNvPr id="4" name="Slide Number Placeholder 3"/>
          <p:cNvSpPr>
            <a:spLocks noGrp="1"/>
          </p:cNvSpPr>
          <p:nvPr>
            <p:ph type="sldNum" sz="quarter" idx="10"/>
          </p:nvPr>
        </p:nvSpPr>
        <p:spPr/>
        <p:txBody>
          <a:bodyPr/>
          <a:lstStyle/>
          <a:p>
            <a:fld id="{99A53764-12A0-42A2-B7FA-F0630EA01390}" type="slidenum">
              <a:rPr lang="en-US" smtClean="0"/>
              <a:pPr/>
              <a:t>22</a:t>
            </a:fld>
            <a:endParaRPr lang="en-US"/>
          </a:p>
        </p:txBody>
      </p:sp>
    </p:spTree>
    <p:extLst>
      <p:ext uri="{BB962C8B-B14F-4D97-AF65-F5344CB8AC3E}">
        <p14:creationId xmlns:p14="http://schemas.microsoft.com/office/powerpoint/2010/main" val="283788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b="0" i="0" u="none" strike="noStrike" kern="1200" baseline="0" dirty="0" smtClean="0">
                <a:solidFill>
                  <a:schemeClr val="tx1"/>
                </a:solidFill>
                <a:latin typeface="+mn-lt"/>
                <a:ea typeface="+mn-ea"/>
                <a:cs typeface="+mn-cs"/>
              </a:rPr>
              <a:t>A study compared the effects of guided imagery relaxation versus sham intervention for managing OA symptoms for 4 months.</a:t>
            </a:r>
          </a:p>
          <a:p>
            <a:r>
              <a:rPr lang="en-US" sz="1200" b="0" i="0" u="none" strike="noStrike" kern="1200" baseline="0" dirty="0" smtClean="0">
                <a:solidFill>
                  <a:schemeClr val="tx1"/>
                </a:solidFill>
                <a:latin typeface="+mn-lt"/>
                <a:ea typeface="+mn-ea"/>
                <a:cs typeface="+mn-cs"/>
              </a:rPr>
              <a:t>As shown in the figures, participants who used guided imagery relaxation had a significant reduction in pain from baseline to month 4 and significant improvement in mobility from baseline to month 4.  </a:t>
            </a:r>
          </a:p>
          <a:p>
            <a:endParaRPr lang="en-US" sz="1200" b="0" i="0" u="none" strike="noStrike" kern="1200" baseline="0" dirty="0" smtClean="0">
              <a:solidFill>
                <a:schemeClr val="tx1"/>
              </a:solidFill>
              <a:latin typeface="+mn-lt"/>
              <a:ea typeface="+mn-ea"/>
              <a:cs typeface="+mn-cs"/>
            </a:endParaRPr>
          </a:p>
          <a:p>
            <a:r>
              <a:rPr lang="en-US" sz="1200" dirty="0" smtClean="0"/>
              <a:t>http://www.sciencedirect.com/science/article/pii/S1524904209000514</a:t>
            </a:r>
          </a:p>
          <a:p>
            <a:r>
              <a:rPr lang="en-US" sz="1200" b="0" i="0" u="none" strike="noStrike" kern="1200" baseline="0" dirty="0" smtClean="0">
                <a:solidFill>
                  <a:schemeClr val="tx1"/>
                </a:solidFill>
                <a:latin typeface="+mn-lt"/>
                <a:ea typeface="+mn-ea"/>
                <a:cs typeface="+mn-cs"/>
              </a:rPr>
              <a:t>Guided imagery relaxation (GIR):</a:t>
            </a:r>
          </a:p>
          <a:p>
            <a:r>
              <a:rPr lang="en-US" sz="1200" b="0" i="0" u="none" strike="noStrike" kern="1200" baseline="0" dirty="0" smtClean="0">
                <a:solidFill>
                  <a:schemeClr val="tx1"/>
                </a:solidFill>
                <a:latin typeface="+mn-lt"/>
                <a:ea typeface="+mn-ea"/>
                <a:cs typeface="+mn-cs"/>
              </a:rPr>
              <a:t>Subjects participated in a 12-minute audiotape-guided GIR twice a day for 4 months (16 weeks). The tape and tape player were</a:t>
            </a:r>
          </a:p>
          <a:p>
            <a:r>
              <a:rPr lang="en-US" sz="1200" b="0" i="0" u="none" strike="noStrike" kern="1200" baseline="0" dirty="0" smtClean="0">
                <a:solidFill>
                  <a:schemeClr val="tx1"/>
                </a:solidFill>
                <a:latin typeface="+mn-lt"/>
                <a:ea typeface="+mn-ea"/>
                <a:cs typeface="+mn-cs"/>
              </a:rPr>
              <a:t>provided to the intervention participants to reduce problems due to equipment. Participants received instructions in GIR and record keeping in one training session. During this session, the researcher followed a script to teach GIR use, maintaining of a daily log of</a:t>
            </a:r>
          </a:p>
          <a:p>
            <a:r>
              <a:rPr lang="en-US" sz="1200" b="0" i="0" u="none" strike="noStrike" kern="1200" baseline="0" dirty="0" smtClean="0">
                <a:solidFill>
                  <a:schemeClr val="tx1"/>
                </a:solidFill>
                <a:latin typeface="+mn-lt"/>
                <a:ea typeface="+mn-ea"/>
                <a:cs typeface="+mn-cs"/>
              </a:rPr>
              <a:t>intervention and medication use, and recording of weekly pain measurements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Sham intervention:</a:t>
            </a:r>
          </a:p>
          <a:p>
            <a:r>
              <a:rPr lang="en-US" sz="1200" b="0" i="0" u="none" strike="noStrike" kern="1200" baseline="0" dirty="0" smtClean="0">
                <a:solidFill>
                  <a:schemeClr val="tx1"/>
                </a:solidFill>
                <a:latin typeface="+mn-lt"/>
                <a:ea typeface="+mn-ea"/>
                <a:cs typeface="+mn-cs"/>
              </a:rPr>
              <a:t>The sham intervention was planned rest for 12 minutes twice a day for 4 months (16 weeks). Procedures for the sham intervention group were similar to the GIR intervention group to have parallel attention. The researcher followed a script while teaching the participants the planned rest, maintaining of a daily log of sham intervention and medication use, and recording of weekly pain measurements.</a:t>
            </a:r>
            <a:endParaRPr lang="en-US" dirty="0"/>
          </a:p>
        </p:txBody>
      </p:sp>
      <p:sp>
        <p:nvSpPr>
          <p:cNvPr id="4" name="Slide Number Placeholder 3"/>
          <p:cNvSpPr>
            <a:spLocks noGrp="1"/>
          </p:cNvSpPr>
          <p:nvPr>
            <p:ph type="sldNum" sz="quarter" idx="10"/>
          </p:nvPr>
        </p:nvSpPr>
        <p:spPr/>
        <p:txBody>
          <a:bodyPr/>
          <a:lstStyle/>
          <a:p>
            <a:fld id="{99A53764-12A0-42A2-B7FA-F0630EA01390}" type="slidenum">
              <a:rPr lang="en-US" smtClean="0"/>
              <a:pPr/>
              <a:t>23</a:t>
            </a:fld>
            <a:endParaRPr lang="en-US"/>
          </a:p>
        </p:txBody>
      </p:sp>
    </p:spTree>
    <p:extLst>
      <p:ext uri="{BB962C8B-B14F-4D97-AF65-F5344CB8AC3E}">
        <p14:creationId xmlns:p14="http://schemas.microsoft.com/office/powerpoint/2010/main" val="31661611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Real-time fMRI feedback is a potential tool for pain modulation that directly targets the brain to restore pain regulatory function</a:t>
            </a:r>
          </a:p>
          <a:p>
            <a:r>
              <a:rPr lang="en-US" dirty="0" smtClean="0"/>
              <a:t>After training, patients with chronic pain improved their ability to control  anterior cingulate cortex activation and consequently, ability to modulate the pain</a:t>
            </a:r>
          </a:p>
          <a:p>
            <a:endParaRPr lang="en-US" dirty="0" smtClean="0"/>
          </a:p>
          <a:p>
            <a:endParaRPr lang="en-US" dirty="0" smtClean="0"/>
          </a:p>
          <a:p>
            <a:endParaRPr lang="en-US" dirty="0" smtClean="0"/>
          </a:p>
          <a:p>
            <a:r>
              <a:rPr lang="en-US" dirty="0" smtClean="0"/>
              <a:t>Current views recognize the brain as playing a pivotal role in the arising and maintenance of pain experience. Real-time fMRI (</a:t>
            </a:r>
            <a:r>
              <a:rPr lang="en-US" dirty="0" err="1" smtClean="0"/>
              <a:t>rtfMRI</a:t>
            </a:r>
            <a:r>
              <a:rPr lang="en-US" dirty="0" smtClean="0"/>
              <a:t>) feedback is a potential tool for pain modulation that directly targets the brain with the goal of restoring regulatory function. </a:t>
            </a:r>
          </a:p>
          <a:p>
            <a:endParaRPr lang="en-US" dirty="0" smtClean="0"/>
          </a:p>
          <a:p>
            <a:r>
              <a:rPr lang="en-US" dirty="0" smtClean="0"/>
              <a:t>Though still relatively new, </a:t>
            </a:r>
            <a:r>
              <a:rPr lang="en-US" dirty="0" err="1" smtClean="0"/>
              <a:t>rtfMRI</a:t>
            </a:r>
            <a:r>
              <a:rPr lang="en-US" dirty="0" smtClean="0"/>
              <a:t> is a rapidly developing technology that has evolved in the last 15 years from simple proof of concept experiments to demonstrations of learned control of single and multiple brain areas. Numerous studies indicate </a:t>
            </a:r>
            <a:r>
              <a:rPr lang="en-US" dirty="0" err="1" smtClean="0"/>
              <a:t>rtfMRI</a:t>
            </a:r>
            <a:r>
              <a:rPr lang="en-US" dirty="0" smtClean="0"/>
              <a:t> feedback assisted control over specific brain areas may have applications including mood regulation, language processing, </a:t>
            </a:r>
            <a:r>
              <a:rPr lang="en-US" dirty="0" err="1" smtClean="0"/>
              <a:t>neurorehabilitation</a:t>
            </a:r>
            <a:r>
              <a:rPr lang="en-US" dirty="0" smtClean="0"/>
              <a:t> in stroke, enhancement of perception and learning, and pain management. </a:t>
            </a:r>
          </a:p>
          <a:p>
            <a:endParaRPr lang="en-US" dirty="0" smtClean="0"/>
          </a:p>
          <a:p>
            <a:r>
              <a:rPr lang="en-US" dirty="0" smtClean="0"/>
              <a:t>We discuss in detail earlier work from our lab in which </a:t>
            </a:r>
            <a:r>
              <a:rPr lang="en-US" dirty="0" err="1" smtClean="0"/>
              <a:t>rtfMRI</a:t>
            </a:r>
            <a:r>
              <a:rPr lang="en-US" dirty="0" smtClean="0"/>
              <a:t> feedback was used to train both healthy controls and chronic pain patients to modulate anterior cingulate cortex (ACC) activation for the purposes of altering pain experience. Both groups improved in their ability to control ACC activation and modulate their pain with </a:t>
            </a:r>
            <a:r>
              <a:rPr lang="en-US" dirty="0" err="1" smtClean="0"/>
              <a:t>rtfMRI</a:t>
            </a:r>
            <a:r>
              <a:rPr lang="en-US" dirty="0" smtClean="0"/>
              <a:t> feedback training. </a:t>
            </a:r>
          </a:p>
          <a:p>
            <a:endParaRPr lang="en-US" dirty="0" smtClean="0"/>
          </a:p>
          <a:p>
            <a:r>
              <a:rPr lang="en-US" dirty="0" smtClean="0"/>
              <a:t>Furthermore, the degree to which participants were able to modulate their pain correlated with the degree of control over ACC activation. We additionally review current advances in </a:t>
            </a:r>
            <a:r>
              <a:rPr lang="en-US" dirty="0" err="1" smtClean="0"/>
              <a:t>rtfMRI</a:t>
            </a:r>
            <a:r>
              <a:rPr lang="en-US" dirty="0" smtClean="0"/>
              <a:t> feedback, such as real-time pattern classification, that bring the technology closer to more comprehensive control over neural function. </a:t>
            </a:r>
          </a:p>
          <a:p>
            <a:endParaRPr lang="en-US" dirty="0" smtClean="0"/>
          </a:p>
          <a:p>
            <a:r>
              <a:rPr lang="en-US" dirty="0" smtClean="0"/>
              <a:t>Finally, remaining methodological questions concerning the further development of </a:t>
            </a:r>
            <a:r>
              <a:rPr lang="en-US" dirty="0" err="1" smtClean="0"/>
              <a:t>rtfMRI</a:t>
            </a:r>
            <a:r>
              <a:rPr lang="en-US" dirty="0" smtClean="0"/>
              <a:t> feedback and its implications for the future of pain research are also discussed.</a:t>
            </a:r>
          </a:p>
          <a:p>
            <a:endParaRPr lang="en-US" dirty="0" smtClean="0"/>
          </a:p>
          <a:p>
            <a:r>
              <a:rPr lang="en-US" dirty="0" smtClean="0"/>
              <a:t>http://www.ncbi.nlm.nih.gov/pubmed/22414861</a:t>
            </a:r>
            <a:endParaRPr lang="en-US" dirty="0"/>
          </a:p>
        </p:txBody>
      </p:sp>
      <p:sp>
        <p:nvSpPr>
          <p:cNvPr id="4" name="Slide Number Placeholder 3"/>
          <p:cNvSpPr>
            <a:spLocks noGrp="1"/>
          </p:cNvSpPr>
          <p:nvPr>
            <p:ph type="sldNum" sz="quarter" idx="10"/>
          </p:nvPr>
        </p:nvSpPr>
        <p:spPr/>
        <p:txBody>
          <a:bodyPr/>
          <a:lstStyle/>
          <a:p>
            <a:fld id="{99A53764-12A0-42A2-B7FA-F0630EA01390}" type="slidenum">
              <a:rPr lang="en-US" smtClean="0"/>
              <a:pPr/>
              <a:t>24</a:t>
            </a:fld>
            <a:endParaRPr lang="en-US"/>
          </a:p>
        </p:txBody>
      </p:sp>
    </p:spTree>
    <p:extLst>
      <p:ext uri="{BB962C8B-B14F-4D97-AF65-F5344CB8AC3E}">
        <p14:creationId xmlns:p14="http://schemas.microsoft.com/office/powerpoint/2010/main" val="37435915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Cognitive behavioral therapy utilizes</a:t>
            </a:r>
            <a:r>
              <a:rPr lang="en-US" baseline="0" dirty="0" smtClean="0"/>
              <a:t> psychological techniques to</a:t>
            </a:r>
            <a:r>
              <a:rPr lang="en-US" dirty="0" smtClean="0"/>
              <a:t> enhance patient’s control over pain.</a:t>
            </a:r>
          </a:p>
          <a:p>
            <a:r>
              <a:rPr lang="en-US" dirty="0" smtClean="0"/>
              <a:t>The</a:t>
            </a:r>
            <a:r>
              <a:rPr lang="en-US" baseline="0" dirty="0" smtClean="0"/>
              <a:t> interventions focuses on:</a:t>
            </a:r>
          </a:p>
          <a:p>
            <a:r>
              <a:rPr lang="en-US" dirty="0" smtClean="0"/>
              <a:t>Teach patients specific cognitive and behavioral skills to better manage pain.</a:t>
            </a:r>
          </a:p>
          <a:p>
            <a:r>
              <a:rPr lang="en-US" dirty="0" smtClean="0"/>
              <a:t>Inform patients regarding the effects that specific cognitions, Emotions and behaviors</a:t>
            </a:r>
            <a:r>
              <a:rPr lang="en-US" baseline="0" dirty="0" smtClean="0"/>
              <a:t> </a:t>
            </a:r>
            <a:r>
              <a:rPr lang="en-US" dirty="0" smtClean="0"/>
              <a:t>can have on pain.</a:t>
            </a:r>
          </a:p>
          <a:p>
            <a:r>
              <a:rPr lang="en-US" dirty="0" smtClean="0"/>
              <a:t>Emphasize the primary role that patients can play in controlling their own pain as well as adaptations to pain</a:t>
            </a:r>
          </a:p>
          <a:p>
            <a:endParaRPr lang="en-US" dirty="0" smtClean="0"/>
          </a:p>
          <a:p>
            <a:pPr lvl="1"/>
            <a:endParaRPr lang="en-US" dirty="0" smtClean="0"/>
          </a:p>
          <a:p>
            <a:endParaRPr lang="en-US" dirty="0"/>
          </a:p>
        </p:txBody>
      </p:sp>
      <p:sp>
        <p:nvSpPr>
          <p:cNvPr id="4" name="Slide Number Placeholder 3"/>
          <p:cNvSpPr>
            <a:spLocks noGrp="1"/>
          </p:cNvSpPr>
          <p:nvPr>
            <p:ph type="sldNum" sz="quarter" idx="10"/>
          </p:nvPr>
        </p:nvSpPr>
        <p:spPr/>
        <p:txBody>
          <a:bodyPr/>
          <a:lstStyle/>
          <a:p>
            <a:fld id="{99A53764-12A0-42A2-B7FA-F0630EA01390}" type="slidenum">
              <a:rPr lang="en-US" smtClean="0"/>
              <a:pPr/>
              <a:t>26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http://www.ncbi.nlm.nih.gov/pmc/articles/PMC2716379/ </a:t>
            </a:r>
            <a:endParaRPr lang="en-US" dirty="0"/>
          </a:p>
        </p:txBody>
      </p:sp>
      <p:sp>
        <p:nvSpPr>
          <p:cNvPr id="4" name="Slide Number Placeholder 3"/>
          <p:cNvSpPr>
            <a:spLocks noGrp="1"/>
          </p:cNvSpPr>
          <p:nvPr>
            <p:ph type="sldNum" sz="quarter" idx="10"/>
          </p:nvPr>
        </p:nvSpPr>
        <p:spPr/>
        <p:txBody>
          <a:bodyPr/>
          <a:lstStyle/>
          <a:p>
            <a:fld id="{99A53764-12A0-42A2-B7FA-F0630EA01390}" type="slidenum">
              <a:rPr lang="en-US" smtClean="0"/>
              <a:pPr/>
              <a:t>27</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Acceptance and commitment therapy or ACT is based on a different assumption</a:t>
            </a:r>
            <a:r>
              <a:rPr lang="en-US" baseline="0" dirty="0" smtClean="0"/>
              <a:t> from cognitive behavioral therapy.</a:t>
            </a:r>
          </a:p>
          <a:p>
            <a:r>
              <a:rPr lang="en-US" dirty="0" smtClean="0"/>
              <a:t>It is assumed that Attempts to change certain aversive internal experiences, such as chronic pain, are likely to be futile at best;</a:t>
            </a:r>
            <a:r>
              <a:rPr lang="en-US" baseline="0" dirty="0" smtClean="0"/>
              <a:t> </a:t>
            </a:r>
            <a:r>
              <a:rPr lang="en-US" dirty="0" smtClean="0"/>
              <a:t>and at worst may contribute to increased distress and interference.</a:t>
            </a:r>
          </a:p>
          <a:p>
            <a:r>
              <a:rPr lang="en-US" dirty="0" smtClean="0"/>
              <a:t>ACT treatment consists of awareness and nonjudgmental acceptance of all experiences, both negative and positive.</a:t>
            </a:r>
          </a:p>
          <a:p>
            <a:r>
              <a:rPr lang="en-US" dirty="0" smtClean="0"/>
              <a:t>Identification of valued life directions; and appropriate action toward goals that support those values.</a:t>
            </a:r>
          </a:p>
          <a:p>
            <a:r>
              <a:rPr lang="en-US" dirty="0" smtClean="0"/>
              <a:t>The objective is to improve functioning and decrease interference of pain with value- driven action.</a:t>
            </a:r>
          </a:p>
          <a:p>
            <a:endParaRPr lang="en-US" dirty="0"/>
          </a:p>
        </p:txBody>
      </p:sp>
      <p:sp>
        <p:nvSpPr>
          <p:cNvPr id="4" name="Slide Number Placeholder 3"/>
          <p:cNvSpPr>
            <a:spLocks noGrp="1"/>
          </p:cNvSpPr>
          <p:nvPr>
            <p:ph type="sldNum" sz="quarter" idx="10"/>
          </p:nvPr>
        </p:nvSpPr>
        <p:spPr/>
        <p:txBody>
          <a:bodyPr/>
          <a:lstStyle/>
          <a:p>
            <a:fld id="{99A53764-12A0-42A2-B7FA-F0630EA01390}" type="slidenum">
              <a:rPr lang="en-US" smtClean="0"/>
              <a:pPr/>
              <a:t>28</a:t>
            </a:fld>
            <a:endParaRPr lang="en-US"/>
          </a:p>
        </p:txBody>
      </p:sp>
    </p:spTree>
    <p:extLst>
      <p:ext uri="{BB962C8B-B14F-4D97-AF65-F5344CB8AC3E}">
        <p14:creationId xmlns:p14="http://schemas.microsoft.com/office/powerpoint/2010/main" val="33678321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b="0" i="0" u="none" strike="noStrike" kern="1200" baseline="0" dirty="0" smtClean="0">
                <a:solidFill>
                  <a:schemeClr val="tx1"/>
                </a:solidFill>
                <a:latin typeface="+mn-lt"/>
                <a:ea typeface="+mn-ea"/>
                <a:cs typeface="+mn-cs"/>
              </a:rPr>
              <a:t>A recent Randomized controlled trial compared cognitive behavioral therapy and acceptance and commitment  therapy.</a:t>
            </a:r>
          </a:p>
          <a:p>
            <a:r>
              <a:rPr lang="en-US" sz="1200" b="0" i="0" u="none" strike="noStrike" kern="1200" baseline="0" dirty="0" smtClean="0">
                <a:solidFill>
                  <a:schemeClr val="tx1"/>
                </a:solidFill>
                <a:latin typeface="+mn-lt"/>
                <a:ea typeface="+mn-ea"/>
                <a:cs typeface="+mn-cs"/>
              </a:rPr>
              <a:t>Participants were people with at least 6 months of chronic, non-cancer pain.  They received 8 weeks of cognitive behavior or acceptance therapy.</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All participants improved on pain interference, depression, pain-related anxiety.</a:t>
            </a:r>
          </a:p>
          <a:p>
            <a:r>
              <a:rPr lang="en-US" sz="1200" b="0" i="0" u="none" strike="noStrike" kern="1200" baseline="0" dirty="0" smtClean="0">
                <a:solidFill>
                  <a:schemeClr val="tx1"/>
                </a:solidFill>
                <a:latin typeface="+mn-lt"/>
                <a:ea typeface="+mn-ea"/>
                <a:cs typeface="+mn-cs"/>
              </a:rPr>
              <a:t>No group differences in outcome measures were found.</a:t>
            </a:r>
          </a:p>
          <a:p>
            <a:r>
              <a:rPr lang="en-US" sz="1200" b="0" i="0" u="none" strike="noStrike" kern="1200" baseline="0" dirty="0" smtClean="0">
                <a:solidFill>
                  <a:schemeClr val="tx1"/>
                </a:solidFill>
                <a:latin typeface="+mn-lt"/>
                <a:ea typeface="+mn-ea"/>
                <a:cs typeface="+mn-cs"/>
              </a:rPr>
              <a:t>ACT participants reported higher satisfaction compared to cognitive behavioral therapy participants.</a:t>
            </a:r>
          </a:p>
          <a:p>
            <a:endParaRPr lang="en-US" sz="1200" b="0" i="0" u="none" strike="noStrike" kern="1200" baseline="0" dirty="0" smtClean="0">
              <a:solidFill>
                <a:schemeClr val="tx1"/>
              </a:solidFill>
              <a:latin typeface="+mn-lt"/>
              <a:ea typeface="+mn-ea"/>
              <a:cs typeface="+mn-cs"/>
            </a:endParaRP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The primary outcome was the Brief Pain Inventory Short Form Interference subscale (BPI). This 9-item subscale, recommended</a:t>
            </a:r>
          </a:p>
          <a:p>
            <a:r>
              <a:rPr lang="en-US" sz="1200" b="0" i="0" u="none" strike="noStrike" kern="1200" baseline="0" dirty="0" smtClean="0">
                <a:solidFill>
                  <a:schemeClr val="tx1"/>
                </a:solidFill>
                <a:latin typeface="+mn-lt"/>
                <a:ea typeface="+mn-ea"/>
                <a:cs typeface="+mn-cs"/>
              </a:rPr>
              <a:t>by the IMMPACT group as a measure of functioning , measures the degree to which pain interferes with various aspects of life, including mobility and social activities. The BPI also includes a 4-item subscale for pain severity.</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Individuals reporting chronic, nonmalignant pain for at least 6 months (N = 114) were randomly assigned</a:t>
            </a:r>
          </a:p>
          <a:p>
            <a:r>
              <a:rPr lang="en-US" sz="1200" b="0" i="0" u="none" strike="noStrike" kern="1200" baseline="0" dirty="0" smtClean="0">
                <a:solidFill>
                  <a:schemeClr val="tx1"/>
                </a:solidFill>
                <a:latin typeface="+mn-lt"/>
                <a:ea typeface="+mn-ea"/>
                <a:cs typeface="+mn-cs"/>
              </a:rPr>
              <a:t>to 8 weekly group sessions of acceptance and commitment therapy (ACT) or cognitive-behavioral therapy</a:t>
            </a:r>
          </a:p>
          <a:p>
            <a:r>
              <a:rPr lang="en-US" sz="1200" b="0" i="0" u="none" strike="noStrike" kern="1200" baseline="0" dirty="0" smtClean="0">
                <a:solidFill>
                  <a:schemeClr val="tx1"/>
                </a:solidFill>
                <a:latin typeface="+mn-lt"/>
                <a:ea typeface="+mn-ea"/>
                <a:cs typeface="+mn-cs"/>
              </a:rPr>
              <a:t>(CBT) after a 4–6 week pretreatment period and were assessed after treatment and at 6-month follow-up.</a:t>
            </a:r>
          </a:p>
          <a:p>
            <a:r>
              <a:rPr lang="en-US" sz="1200" b="0" i="0" u="none" strike="noStrike" kern="1200" baseline="0" dirty="0" smtClean="0">
                <a:solidFill>
                  <a:schemeClr val="tx1"/>
                </a:solidFill>
                <a:latin typeface="+mn-lt"/>
                <a:ea typeface="+mn-ea"/>
                <a:cs typeface="+mn-cs"/>
              </a:rPr>
              <a:t>The protocols were designed for use in a primary care rather than specialty pain clinic setting. All participants</a:t>
            </a:r>
          </a:p>
          <a:p>
            <a:r>
              <a:rPr lang="en-US" sz="1200" b="0" i="0" u="none" strike="noStrike" kern="1200" baseline="0" dirty="0" smtClean="0">
                <a:solidFill>
                  <a:schemeClr val="tx1"/>
                </a:solidFill>
                <a:latin typeface="+mn-lt"/>
                <a:ea typeface="+mn-ea"/>
                <a:cs typeface="+mn-cs"/>
              </a:rPr>
              <a:t>remained stable on other pain and mood treatments over the course of the intervention. ACT participants</a:t>
            </a:r>
          </a:p>
          <a:p>
            <a:r>
              <a:rPr lang="en-US" sz="1200" b="0" i="0" u="none" strike="noStrike" kern="1200" baseline="0" dirty="0" smtClean="0">
                <a:solidFill>
                  <a:schemeClr val="tx1"/>
                </a:solidFill>
                <a:latin typeface="+mn-lt"/>
                <a:ea typeface="+mn-ea"/>
                <a:cs typeface="+mn-cs"/>
              </a:rPr>
              <a:t>improved on pain interference, depression, and pain-related anxiety; there were no significant</a:t>
            </a:r>
          </a:p>
          <a:p>
            <a:r>
              <a:rPr lang="en-US" sz="1200" b="0" i="0" u="none" strike="noStrike" kern="1200" baseline="0" dirty="0" smtClean="0">
                <a:solidFill>
                  <a:schemeClr val="tx1"/>
                </a:solidFill>
                <a:latin typeface="+mn-lt"/>
                <a:ea typeface="+mn-ea"/>
                <a:cs typeface="+mn-cs"/>
              </a:rPr>
              <a:t>differences in improvement between the treatment conditions on any outcome variables. Although there</a:t>
            </a:r>
          </a:p>
          <a:p>
            <a:r>
              <a:rPr lang="en-US" sz="1200" b="0" i="0" u="none" strike="noStrike" kern="1200" baseline="0" dirty="0" smtClean="0">
                <a:solidFill>
                  <a:schemeClr val="tx1"/>
                </a:solidFill>
                <a:latin typeface="+mn-lt"/>
                <a:ea typeface="+mn-ea"/>
                <a:cs typeface="+mn-cs"/>
              </a:rPr>
              <a:t>were no differences in attrition between the groups, ACT participants who completed treatment reported</a:t>
            </a:r>
          </a:p>
          <a:p>
            <a:r>
              <a:rPr lang="en-US" sz="1200" b="0" i="0" u="none" strike="noStrike" kern="1200" baseline="0" dirty="0" smtClean="0">
                <a:solidFill>
                  <a:schemeClr val="tx1"/>
                </a:solidFill>
                <a:latin typeface="+mn-lt"/>
                <a:ea typeface="+mn-ea"/>
                <a:cs typeface="+mn-cs"/>
              </a:rPr>
              <a:t>significantly higher levels of satisfaction than did CBT participants. These findings suggest that ACT is an</a:t>
            </a:r>
          </a:p>
          <a:p>
            <a:r>
              <a:rPr lang="en-US" sz="1200" b="0" i="0" u="none" strike="noStrike" kern="1200" baseline="0" dirty="0" smtClean="0">
                <a:solidFill>
                  <a:schemeClr val="tx1"/>
                </a:solidFill>
                <a:latin typeface="+mn-lt"/>
                <a:ea typeface="+mn-ea"/>
                <a:cs typeface="+mn-cs"/>
              </a:rPr>
              <a:t>effective and acceptable adjunct intervention for patients with chronic pain.</a:t>
            </a:r>
            <a:endParaRPr lang="en-US" dirty="0"/>
          </a:p>
        </p:txBody>
      </p:sp>
      <p:sp>
        <p:nvSpPr>
          <p:cNvPr id="4" name="Slide Number Placeholder 3"/>
          <p:cNvSpPr>
            <a:spLocks noGrp="1"/>
          </p:cNvSpPr>
          <p:nvPr>
            <p:ph type="sldNum" sz="quarter" idx="10"/>
          </p:nvPr>
        </p:nvSpPr>
        <p:spPr/>
        <p:txBody>
          <a:bodyPr/>
          <a:lstStyle/>
          <a:p>
            <a:fld id="{99A53764-12A0-42A2-B7FA-F0630EA01390}" type="slidenum">
              <a:rPr lang="en-US" smtClean="0"/>
              <a:pPr/>
              <a:t>29</a:t>
            </a:fld>
            <a:endParaRPr lang="en-US"/>
          </a:p>
        </p:txBody>
      </p:sp>
    </p:spTree>
    <p:extLst>
      <p:ext uri="{BB962C8B-B14F-4D97-AF65-F5344CB8AC3E}">
        <p14:creationId xmlns:p14="http://schemas.microsoft.com/office/powerpoint/2010/main" val="241919511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The figures shows Change in pain interference during treatment and at 6-month follow-up for 114 patients receiving cognitive behavioral therapy or acceptance and commitment therapy.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Both groups significantly improve on outcome measures including pain interference.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The primary outcome was the Brief Pain Inventory Short</a:t>
            </a:r>
          </a:p>
          <a:p>
            <a:r>
              <a:rPr lang="en-US" sz="1200" b="0" i="0" u="none" strike="noStrike" kern="1200" baseline="0" dirty="0" smtClean="0">
                <a:solidFill>
                  <a:schemeClr val="tx1"/>
                </a:solidFill>
                <a:latin typeface="+mn-lt"/>
                <a:ea typeface="+mn-ea"/>
                <a:cs typeface="+mn-cs"/>
              </a:rPr>
              <a:t>Form Interference subscale (BPI) [10]. This 9-item subscale, recommended</a:t>
            </a:r>
          </a:p>
          <a:p>
            <a:r>
              <a:rPr lang="en-US" sz="1200" b="0" i="0" u="none" strike="noStrike" kern="1200" baseline="0" dirty="0" smtClean="0">
                <a:solidFill>
                  <a:schemeClr val="tx1"/>
                </a:solidFill>
                <a:latin typeface="+mn-lt"/>
                <a:ea typeface="+mn-ea"/>
                <a:cs typeface="+mn-cs"/>
              </a:rPr>
              <a:t>by the IMMPACT group as a measure of functioning</a:t>
            </a:r>
          </a:p>
          <a:p>
            <a:r>
              <a:rPr lang="en-US" sz="1200" b="0" i="0" u="none" strike="noStrike" kern="1200" baseline="0" dirty="0" smtClean="0">
                <a:solidFill>
                  <a:schemeClr val="tx1"/>
                </a:solidFill>
                <a:latin typeface="+mn-lt"/>
                <a:ea typeface="+mn-ea"/>
                <a:cs typeface="+mn-cs"/>
              </a:rPr>
              <a:t>[13], measures the degree to which pain interferes with various</a:t>
            </a:r>
          </a:p>
          <a:p>
            <a:r>
              <a:rPr lang="en-US" sz="1200" b="0" i="0" u="none" strike="noStrike" kern="1200" baseline="0" dirty="0" smtClean="0">
                <a:solidFill>
                  <a:schemeClr val="tx1"/>
                </a:solidFill>
                <a:latin typeface="+mn-lt"/>
                <a:ea typeface="+mn-ea"/>
                <a:cs typeface="+mn-cs"/>
              </a:rPr>
              <a:t>aspects of life, including mobility and social activities. The BPI</a:t>
            </a:r>
          </a:p>
          <a:p>
            <a:r>
              <a:rPr lang="en-US" sz="1200" b="0" i="0" u="none" strike="noStrike" kern="1200" baseline="0" dirty="0" smtClean="0">
                <a:solidFill>
                  <a:schemeClr val="tx1"/>
                </a:solidFill>
                <a:latin typeface="+mn-lt"/>
                <a:ea typeface="+mn-ea"/>
                <a:cs typeface="+mn-cs"/>
              </a:rPr>
              <a:t>also includes a 4-item subscale for pain severity.</a:t>
            </a:r>
          </a:p>
          <a:p>
            <a:endParaRPr lang="en-US" dirty="0"/>
          </a:p>
        </p:txBody>
      </p:sp>
      <p:sp>
        <p:nvSpPr>
          <p:cNvPr id="4" name="Slide Number Placeholder 3"/>
          <p:cNvSpPr>
            <a:spLocks noGrp="1"/>
          </p:cNvSpPr>
          <p:nvPr>
            <p:ph type="sldNum" sz="quarter" idx="10"/>
          </p:nvPr>
        </p:nvSpPr>
        <p:spPr/>
        <p:txBody>
          <a:bodyPr/>
          <a:lstStyle/>
          <a:p>
            <a:fld id="{99A53764-12A0-42A2-B7FA-F0630EA01390}" type="slidenum">
              <a:rPr lang="en-US" smtClean="0"/>
              <a:pPr/>
              <a:t>30</a:t>
            </a:fld>
            <a:endParaRPr lang="en-US"/>
          </a:p>
        </p:txBody>
      </p:sp>
    </p:spTree>
    <p:extLst>
      <p:ext uri="{BB962C8B-B14F-4D97-AF65-F5344CB8AC3E}">
        <p14:creationId xmlns:p14="http://schemas.microsoft.com/office/powerpoint/2010/main" val="42326055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required reading is Chapter 21.</a:t>
            </a:r>
            <a:endParaRPr lang="en-US" dirty="0"/>
          </a:p>
        </p:txBody>
      </p:sp>
      <p:sp>
        <p:nvSpPr>
          <p:cNvPr id="4" name="Slide Number Placeholder 3"/>
          <p:cNvSpPr>
            <a:spLocks noGrp="1"/>
          </p:cNvSpPr>
          <p:nvPr>
            <p:ph type="sldNum" sz="quarter" idx="10"/>
          </p:nvPr>
        </p:nvSpPr>
        <p:spPr/>
        <p:txBody>
          <a:bodyPr/>
          <a:lstStyle/>
          <a:p>
            <a:fld id="{99A53764-12A0-42A2-B7FA-F0630EA01390}" type="slidenum">
              <a:rPr lang="en-US" smtClean="0"/>
              <a:pPr/>
              <a:t>3</a:t>
            </a:fld>
            <a:endParaRPr lang="en-US"/>
          </a:p>
        </p:txBody>
      </p:sp>
    </p:spTree>
    <p:extLst>
      <p:ext uri="{BB962C8B-B14F-4D97-AF65-F5344CB8AC3E}">
        <p14:creationId xmlns:p14="http://schemas.microsoft.com/office/powerpoint/2010/main" val="26084526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Pain is a subjective feeling; an unpleasant sensory and emotional experience.</a:t>
            </a:r>
          </a:p>
          <a:p>
            <a:r>
              <a:rPr lang="en-US" dirty="0" smtClean="0"/>
              <a:t>It has</a:t>
            </a:r>
            <a:r>
              <a:rPr lang="en-US" baseline="0" dirty="0" smtClean="0"/>
              <a:t> biological, psychological, and social components. </a:t>
            </a:r>
          </a:p>
          <a:p>
            <a:r>
              <a:rPr lang="en-US" dirty="0" smtClean="0"/>
              <a:t>Pain signals are sent to many areas in the brain, including primary and secondary </a:t>
            </a:r>
            <a:r>
              <a:rPr lang="en-US" dirty="0" err="1" smtClean="0"/>
              <a:t>somato</a:t>
            </a:r>
            <a:r>
              <a:rPr lang="en-US" dirty="0" smtClean="0"/>
              <a:t>-sensory cortex, where the physical features of pain are identified.  </a:t>
            </a:r>
          </a:p>
          <a:p>
            <a:r>
              <a:rPr lang="en-US" dirty="0" smtClean="0"/>
              <a:t>Pain signals are also sent to association cortex and limbic system.  These areas process the memory, cognitive, and emotional aspects of pain. </a:t>
            </a: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37886E3B-B612-4103-8637-56CA385DD40D}" type="slidenum">
              <a:rPr lang="en-US">
                <a:latin typeface="Calibri" pitchFamily="34" charset="0"/>
              </a:rPr>
              <a:pPr eaLnBrk="1" hangingPunct="1"/>
              <a:t>4</a:t>
            </a:fld>
            <a:endParaRPr lang="en-US">
              <a:latin typeface="Calibri"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Please take a few minutes to compare</a:t>
            </a:r>
            <a:r>
              <a:rPr lang="en-US" baseline="0" dirty="0" smtClean="0"/>
              <a:t> and contrast the following pain condition:</a:t>
            </a:r>
          </a:p>
          <a:p>
            <a:r>
              <a:rPr lang="en-US" baseline="0" dirty="0" smtClean="0"/>
              <a:t>Transient pain: brief</a:t>
            </a:r>
          </a:p>
          <a:p>
            <a:r>
              <a:rPr lang="en-US" baseline="0" dirty="0" smtClean="0"/>
              <a:t>Acute pain: sudden, </a:t>
            </a:r>
            <a:r>
              <a:rPr lang="en-US" baseline="0" dirty="0" err="1" smtClean="0"/>
              <a:t>spinalypic</a:t>
            </a:r>
            <a:r>
              <a:rPr lang="en-US" baseline="0" dirty="0" smtClean="0"/>
              <a:t> tract,  </a:t>
            </a:r>
            <a:r>
              <a:rPr lang="en-US" baseline="0" dirty="0" err="1" smtClean="0"/>
              <a:t>lympic</a:t>
            </a:r>
            <a:r>
              <a:rPr lang="en-US" baseline="0" dirty="0" smtClean="0"/>
              <a:t> system </a:t>
            </a:r>
          </a:p>
          <a:p>
            <a:r>
              <a:rPr lang="en-US" baseline="0" dirty="0" smtClean="0"/>
              <a:t>Breakthrough pain: comes on suddenly, it is pain that is still present despite medications or pain </a:t>
            </a:r>
            <a:r>
              <a:rPr lang="en-US" baseline="0" dirty="0" err="1" smtClean="0"/>
              <a:t>allieving</a:t>
            </a:r>
            <a:endParaRPr lang="en-US" baseline="0" dirty="0" smtClean="0"/>
          </a:p>
          <a:p>
            <a:r>
              <a:rPr lang="en-US" baseline="0" dirty="0" smtClean="0"/>
              <a:t>Chronic pain due to cancer: greater than 3 month pain</a:t>
            </a:r>
          </a:p>
          <a:p>
            <a:r>
              <a:rPr lang="en-US" baseline="0" dirty="0" smtClean="0"/>
              <a:t>Chronic pain due to non-malignant conditions: greater than 3 month pain. </a:t>
            </a:r>
          </a:p>
          <a:p>
            <a:r>
              <a:rPr lang="en-US" baseline="0" dirty="0" smtClean="0"/>
              <a:t>Persistent pain: pain that does not go away. </a:t>
            </a:r>
            <a:endParaRPr lang="en-US" dirty="0"/>
          </a:p>
        </p:txBody>
      </p:sp>
      <p:sp>
        <p:nvSpPr>
          <p:cNvPr id="4" name="Slide Number Placeholder 3"/>
          <p:cNvSpPr>
            <a:spLocks noGrp="1"/>
          </p:cNvSpPr>
          <p:nvPr>
            <p:ph type="sldNum" sz="quarter" idx="10"/>
          </p:nvPr>
        </p:nvSpPr>
        <p:spPr/>
        <p:txBody>
          <a:bodyPr/>
          <a:lstStyle/>
          <a:p>
            <a:fld id="{99A53764-12A0-42A2-B7FA-F0630EA01390}" type="slidenum">
              <a:rPr lang="en-US" smtClean="0"/>
              <a:pPr/>
              <a:t>5</a:t>
            </a:fld>
            <a:endParaRPr lang="en-US"/>
          </a:p>
        </p:txBody>
      </p:sp>
    </p:spTree>
    <p:extLst>
      <p:ext uri="{BB962C8B-B14F-4D97-AF65-F5344CB8AC3E}">
        <p14:creationId xmlns:p14="http://schemas.microsoft.com/office/powerpoint/2010/main" val="4274971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prevalence of pain in community dwelling older adults has been</a:t>
            </a:r>
            <a:r>
              <a:rPr lang="en-US" baseline="0" dirty="0" smtClean="0"/>
              <a:t> </a:t>
            </a:r>
            <a:r>
              <a:rPr lang="en-US" dirty="0" smtClean="0"/>
              <a:t>estimated to be between </a:t>
            </a:r>
            <a:r>
              <a:rPr lang="en-US" dirty="0" smtClean="0">
                <a:solidFill>
                  <a:srgbClr val="FF0000"/>
                </a:solidFill>
              </a:rPr>
              <a:t>25% to 49%,</a:t>
            </a:r>
            <a:r>
              <a:rPr lang="en-US" baseline="0" dirty="0" smtClean="0">
                <a:solidFill>
                  <a:srgbClr val="FF0000"/>
                </a:solidFill>
              </a:rPr>
              <a:t> and up to 70% to 85% among nursing home residents.</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Older adults have longer pain duration and more pain sites than working-age adults.</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Pain management is challenging in geriatric</a:t>
            </a:r>
            <a:r>
              <a:rPr lang="en-US" baseline="0" dirty="0" smtClean="0">
                <a:solidFill>
                  <a:schemeClr val="tx1"/>
                </a:solidFill>
              </a:rPr>
              <a:t> clients.</a:t>
            </a:r>
            <a:endParaRPr lang="en-US" dirty="0" smtClean="0">
              <a:solidFill>
                <a:schemeClr val="tx1"/>
              </a:solidFill>
            </a:endParaRPr>
          </a:p>
          <a:p>
            <a:r>
              <a:rPr lang="en-US" dirty="0" smtClean="0"/>
              <a:t>Pain is a common problem that is often</a:t>
            </a:r>
            <a:r>
              <a:rPr lang="en-US" dirty="0" smtClean="0">
                <a:solidFill>
                  <a:srgbClr val="FF0000"/>
                </a:solidFill>
              </a:rPr>
              <a:t> unrecognized, underreported, and undertreated </a:t>
            </a:r>
            <a:r>
              <a:rPr lang="en-US" dirty="0" smtClean="0"/>
              <a:t>in older adults.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Many older patients interpret their pain or dysfunction as "normal" signs of aging. </a:t>
            </a:r>
          </a:p>
          <a:p>
            <a:pPr rtl="0"/>
            <a:r>
              <a:rPr lang="en-US" sz="1200" kern="1200" dirty="0" smtClean="0">
                <a:solidFill>
                  <a:schemeClr val="tx1"/>
                </a:solidFill>
                <a:effectLst/>
                <a:latin typeface="+mn-lt"/>
                <a:ea typeface="+mn-ea"/>
                <a:cs typeface="+mn-cs"/>
              </a:rPr>
              <a:t>It would not occur to them to seek medical attention for say, joint pain.</a:t>
            </a:r>
            <a:endParaRPr lang="en-US" dirty="0" smtClean="0"/>
          </a:p>
          <a:p>
            <a:r>
              <a:rPr lang="en-US" dirty="0" smtClean="0"/>
              <a:t>Older adults often do not follow the medication regimen.</a:t>
            </a:r>
            <a:r>
              <a:rPr lang="en-US" baseline="0" dirty="0" smtClean="0"/>
              <a:t>  </a:t>
            </a:r>
          </a:p>
          <a:p>
            <a:r>
              <a:rPr lang="en-US" baseline="0" dirty="0" smtClean="0"/>
              <a:t>Side effects from medications such as </a:t>
            </a:r>
            <a:r>
              <a:rPr lang="en-US" dirty="0" smtClean="0"/>
              <a:t>fatigue, sedation, dizziness, and confusion are common and can limit patient’s ability to participate</a:t>
            </a:r>
            <a:r>
              <a:rPr lang="en-US" baseline="0" dirty="0" smtClean="0"/>
              <a:t> in physical therapy.</a:t>
            </a:r>
          </a:p>
          <a:p>
            <a:r>
              <a:rPr lang="en-US" baseline="0" dirty="0" smtClean="0"/>
              <a:t>The choices of pain management may be limited by the multiple chronic conditions.  </a:t>
            </a:r>
          </a:p>
          <a:p>
            <a:r>
              <a:rPr lang="en-US" baseline="0" dirty="0" smtClean="0"/>
              <a:t>Many chronic conditions, such as depression, can impact the severity of pain, and the activity limitation due to pain.</a:t>
            </a:r>
          </a:p>
          <a:p>
            <a:r>
              <a:rPr lang="en-US" baseline="0" dirty="0" smtClean="0"/>
              <a:t>Assessment of pain in patients with cognitive impairments is challenging.  </a:t>
            </a:r>
          </a:p>
          <a:p>
            <a:r>
              <a:rPr lang="en-US" baseline="0" dirty="0" smtClean="0"/>
              <a:t>People with lower education and socioeconomic levels tend to adopt passive strategies, such as praying, when coping with pain.</a:t>
            </a:r>
          </a:p>
          <a:p>
            <a:r>
              <a:rPr lang="en-US" baseline="0" dirty="0" smtClean="0"/>
              <a:t>People with higher education have higher self-efficacy and are more likely to take responsibility in pain management.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99A53764-12A0-42A2-B7FA-F0630EA01390}" type="slidenum">
              <a:rPr lang="en-US" smtClean="0"/>
              <a:pPr/>
              <a:t>6</a:t>
            </a:fld>
            <a:endParaRPr lang="en-US"/>
          </a:p>
        </p:txBody>
      </p:sp>
    </p:spTree>
    <p:extLst>
      <p:ext uri="{BB962C8B-B14F-4D97-AF65-F5344CB8AC3E}">
        <p14:creationId xmlns:p14="http://schemas.microsoft.com/office/powerpoint/2010/main" val="38468083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The examination of geriatric clients with pain is similar to the examination of younger clients.</a:t>
            </a:r>
          </a:p>
          <a:p>
            <a:r>
              <a:rPr lang="en-US" sz="1200" kern="1200" dirty="0" smtClean="0">
                <a:solidFill>
                  <a:schemeClr val="tx1"/>
                </a:solidFill>
                <a:latin typeface="+mn-lt"/>
                <a:ea typeface="+mn-ea"/>
                <a:cs typeface="+mn-cs"/>
              </a:rPr>
              <a:t>However, s</a:t>
            </a:r>
            <a:r>
              <a:rPr lang="en-US" dirty="0" smtClean="0"/>
              <a:t>tandard exam procedures sometimes may have to be modified. </a:t>
            </a:r>
          </a:p>
          <a:p>
            <a:r>
              <a:rPr lang="en-US" dirty="0" smtClean="0"/>
              <a:t>For example, patients with congestive heart failure or COPD may have difficulty laying flat on back or stomach during exam.</a:t>
            </a:r>
          </a:p>
          <a:p>
            <a:r>
              <a:rPr lang="en-US" dirty="0" smtClean="0"/>
              <a:t>They may become short of breath easily</a:t>
            </a:r>
            <a:r>
              <a:rPr lang="en-US" baseline="0" dirty="0" smtClean="0"/>
              <a:t> and require rest breaks.</a:t>
            </a:r>
          </a:p>
          <a:p>
            <a:r>
              <a:rPr lang="en-US" baseline="0" dirty="0" smtClean="0"/>
              <a:t>Older adults in general m</a:t>
            </a:r>
            <a:r>
              <a:rPr lang="en-US" dirty="0" smtClean="0"/>
              <a:t>ay require </a:t>
            </a:r>
            <a:r>
              <a:rPr lang="en-US" dirty="0" smtClean="0">
                <a:solidFill>
                  <a:srgbClr val="FF0000"/>
                </a:solidFill>
              </a:rPr>
              <a:t>more time </a:t>
            </a:r>
            <a:r>
              <a:rPr lang="en-US" dirty="0" smtClean="0">
                <a:solidFill>
                  <a:schemeClr val="tx1"/>
                </a:solidFill>
              </a:rPr>
              <a:t>to evaluate.</a:t>
            </a:r>
          </a:p>
          <a:p>
            <a:r>
              <a:rPr lang="en-US" dirty="0" smtClean="0"/>
              <a:t>They may become </a:t>
            </a:r>
            <a:r>
              <a:rPr lang="en-US" dirty="0" smtClean="0">
                <a:solidFill>
                  <a:srgbClr val="FF0000"/>
                </a:solidFill>
              </a:rPr>
              <a:t>fatigued </a:t>
            </a:r>
            <a:r>
              <a:rPr lang="en-US" dirty="0" smtClean="0"/>
              <a:t>in long sessions.</a:t>
            </a:r>
          </a:p>
          <a:p>
            <a:r>
              <a:rPr lang="en-US" dirty="0" smtClean="0"/>
              <a:t>Some may have </a:t>
            </a:r>
            <a:r>
              <a:rPr lang="en-US" dirty="0" smtClean="0">
                <a:solidFill>
                  <a:srgbClr val="FF0000"/>
                </a:solidFill>
              </a:rPr>
              <a:t>difficulty</a:t>
            </a:r>
            <a:r>
              <a:rPr lang="en-US" dirty="0" smtClean="0"/>
              <a:t> answering abstract questions because</a:t>
            </a:r>
            <a:r>
              <a:rPr lang="en-US" baseline="0" dirty="0" smtClean="0"/>
              <a:t> of cognitive changes.</a:t>
            </a:r>
          </a:p>
          <a:p>
            <a:r>
              <a:rPr lang="en-US" baseline="0" dirty="0" smtClean="0"/>
              <a:t>Some assessment</a:t>
            </a:r>
            <a:r>
              <a:rPr lang="en-US" dirty="0" smtClean="0"/>
              <a:t> questions are designed for working adults and may not be applicable to older clients.</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As a result, the accurate assessment of pain in older persons can be a challenging process.</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Physical</a:t>
            </a:r>
            <a:r>
              <a:rPr lang="en-US" baseline="0" dirty="0" smtClean="0"/>
              <a:t> therapists should utilize s</a:t>
            </a:r>
            <a:r>
              <a:rPr lang="en-US" dirty="0" smtClean="0"/>
              <a:t>tandardized outcome measures specifically designed for</a:t>
            </a:r>
            <a:r>
              <a:rPr lang="en-US" baseline="0" dirty="0" smtClean="0"/>
              <a:t> older adults.</a:t>
            </a:r>
            <a:endParaRPr lang="en-US" dirty="0" smtClean="0"/>
          </a:p>
          <a:p>
            <a:endParaRPr lang="en-US" dirty="0"/>
          </a:p>
        </p:txBody>
      </p:sp>
      <p:sp>
        <p:nvSpPr>
          <p:cNvPr id="4" name="Slide Number Placeholder 3"/>
          <p:cNvSpPr>
            <a:spLocks noGrp="1"/>
          </p:cNvSpPr>
          <p:nvPr>
            <p:ph type="sldNum" sz="quarter" idx="10"/>
          </p:nvPr>
        </p:nvSpPr>
        <p:spPr/>
        <p:txBody>
          <a:bodyPr/>
          <a:lstStyle/>
          <a:p>
            <a:fld id="{99A53764-12A0-42A2-B7FA-F0630EA01390}" type="slidenum">
              <a:rPr lang="en-US" smtClean="0"/>
              <a:pPr/>
              <a:t>7</a:t>
            </a:fld>
            <a:endParaRPr lang="en-US"/>
          </a:p>
        </p:txBody>
      </p:sp>
    </p:spTree>
    <p:extLst>
      <p:ext uri="{BB962C8B-B14F-4D97-AF65-F5344CB8AC3E}">
        <p14:creationId xmlns:p14="http://schemas.microsoft.com/office/powerpoint/2010/main" val="8205421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rPr>
              <a:t>The American Geriatrics Society Panel defined persistent pain as “prolonged period of time that may or may not be associated with a recognizable disease process.’’</a:t>
            </a:r>
          </a:p>
          <a:p>
            <a:r>
              <a:rPr lang="en-US" sz="1200" kern="1200" dirty="0" err="1" smtClean="0">
                <a:solidFill>
                  <a:schemeClr val="tx1"/>
                </a:solidFill>
              </a:rPr>
              <a:t>Etzioni</a:t>
            </a:r>
            <a:r>
              <a:rPr lang="en-US" sz="1200" kern="1200" dirty="0" smtClean="0">
                <a:solidFill>
                  <a:schemeClr val="tx1"/>
                </a:solidFill>
              </a:rPr>
              <a:t> and colleagues in 2007 define persistent</a:t>
            </a:r>
            <a:r>
              <a:rPr lang="en-US" sz="1200" kern="1200" baseline="0" dirty="0" smtClean="0">
                <a:solidFill>
                  <a:schemeClr val="tx1"/>
                </a:solidFill>
              </a:rPr>
              <a:t> pain as </a:t>
            </a:r>
            <a:r>
              <a:rPr lang="en-US" sz="1200" kern="1200" dirty="0" smtClean="0">
                <a:solidFill>
                  <a:schemeClr val="tx1"/>
                </a:solidFill>
              </a:rPr>
              <a:t>“Pain of a duration or intensity that adversely affects the function or well-being of the patient, attributable to ANY etiology.”</a:t>
            </a:r>
          </a:p>
          <a:p>
            <a:r>
              <a:rPr lang="en-US" sz="1200" kern="1200" dirty="0" smtClean="0">
                <a:solidFill>
                  <a:schemeClr val="tx1"/>
                </a:solidFill>
              </a:rPr>
              <a:t>The American Society of Anesthesiologists Task Force on Pain Management does NOT include cancer pain in its definition</a:t>
            </a:r>
            <a:r>
              <a:rPr lang="en-US" sz="1200" kern="1200" baseline="0" dirty="0" smtClean="0">
                <a:solidFill>
                  <a:schemeClr val="tx1"/>
                </a:solidFill>
              </a:rPr>
              <a:t> of </a:t>
            </a:r>
            <a:r>
              <a:rPr lang="en-US" sz="1200" kern="1200" dirty="0" smtClean="0">
                <a:solidFill>
                  <a:schemeClr val="tx1"/>
                </a:solidFill>
              </a:rPr>
              <a:t>chronic pain.</a:t>
            </a:r>
            <a:endParaRPr lang="en-US" dirty="0"/>
          </a:p>
        </p:txBody>
      </p:sp>
      <p:sp>
        <p:nvSpPr>
          <p:cNvPr id="4" name="Slide Number Placeholder 3"/>
          <p:cNvSpPr>
            <a:spLocks noGrp="1"/>
          </p:cNvSpPr>
          <p:nvPr>
            <p:ph type="sldNum" sz="quarter" idx="10"/>
          </p:nvPr>
        </p:nvSpPr>
        <p:spPr/>
        <p:txBody>
          <a:bodyPr/>
          <a:lstStyle/>
          <a:p>
            <a:fld id="{99A53764-12A0-42A2-B7FA-F0630EA01390}" type="slidenum">
              <a:rPr lang="en-US" smtClean="0"/>
              <a:pPr/>
              <a:t>8</a:t>
            </a:fld>
            <a:endParaRPr lang="en-US"/>
          </a:p>
        </p:txBody>
      </p:sp>
    </p:spTree>
    <p:extLst>
      <p:ext uri="{BB962C8B-B14F-4D97-AF65-F5344CB8AC3E}">
        <p14:creationId xmlns:p14="http://schemas.microsoft.com/office/powerpoint/2010/main" val="4735288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mj-lt"/>
              <a:buNone/>
            </a:pPr>
            <a:r>
              <a:rPr lang="en-US" sz="1200" dirty="0" smtClean="0"/>
              <a:t>The RAND</a:t>
            </a:r>
            <a:r>
              <a:rPr lang="en-US" sz="1200" baseline="0" dirty="0" smtClean="0"/>
              <a:t> institute spearheaded the ACOVE project, </a:t>
            </a:r>
            <a:r>
              <a:rPr lang="en-US" sz="1200" b="0" i="0" u="none" strike="noStrike" kern="1200" baseline="0" dirty="0" smtClean="0">
                <a:solidFill>
                  <a:schemeClr val="tx1"/>
                </a:solidFill>
                <a:latin typeface="+mn-lt"/>
                <a:ea typeface="+mn-ea"/>
                <a:cs typeface="+mn-cs"/>
              </a:rPr>
              <a:t>Assessing Care of Vulnerable Elders project. </a:t>
            </a:r>
          </a:p>
          <a:p>
            <a:pPr marL="0" indent="0">
              <a:buFont typeface="+mj-lt"/>
              <a:buNone/>
            </a:pPr>
            <a:r>
              <a:rPr lang="en-US" sz="1200" b="0" i="0" u="none" strike="noStrike" kern="1200" baseline="0" dirty="0" smtClean="0">
                <a:solidFill>
                  <a:schemeClr val="tx1"/>
                </a:solidFill>
                <a:latin typeface="+mn-lt"/>
                <a:ea typeface="+mn-ea"/>
                <a:cs typeface="+mn-cs"/>
              </a:rPr>
              <a:t>Vulnerable elders are defined as people who are 65 years and older, who are at high risk for death or functional decline.</a:t>
            </a:r>
          </a:p>
          <a:p>
            <a:pPr marL="0" indent="0">
              <a:buFont typeface="+mj-lt"/>
              <a:buNone/>
            </a:pPr>
            <a:r>
              <a:rPr lang="en-US" sz="1200" b="0" i="0" u="none" strike="noStrike" kern="1200" baseline="0" dirty="0" smtClean="0">
                <a:solidFill>
                  <a:schemeClr val="tx1"/>
                </a:solidFill>
                <a:latin typeface="+mn-lt"/>
                <a:ea typeface="+mn-ea"/>
                <a:cs typeface="+mn-cs"/>
              </a:rPr>
              <a:t>Self-related functional status was considered a more important predictor of death and functional decline, rather than clinical based tests and measures. </a:t>
            </a:r>
            <a:endParaRPr lang="en-US" sz="1200" dirty="0" smtClean="0"/>
          </a:p>
          <a:p>
            <a:pPr marL="0" indent="0">
              <a:buFont typeface="+mj-lt"/>
              <a:buNone/>
            </a:pPr>
            <a:r>
              <a:rPr lang="en-US" sz="1200" dirty="0" smtClean="0"/>
              <a:t>In the ACOVE project, </a:t>
            </a:r>
            <a:r>
              <a:rPr lang="en-US" sz="1200" dirty="0" err="1" smtClean="0"/>
              <a:t>Etzioni</a:t>
            </a:r>
            <a:r>
              <a:rPr lang="en-US" sz="1200" dirty="0" smtClean="0"/>
              <a:t> and </a:t>
            </a:r>
            <a:r>
              <a:rPr lang="en-US" sz="1200" dirty="0" err="1" smtClean="0"/>
              <a:t>collegaues</a:t>
            </a:r>
            <a:r>
              <a:rPr lang="en-US" sz="1200" dirty="0" smtClean="0"/>
              <a:t> reported the qualitative</a:t>
            </a:r>
            <a:r>
              <a:rPr lang="en-US" sz="1200" baseline="0" dirty="0" smtClean="0"/>
              <a:t> indicators of persistent pain management in older adults.</a:t>
            </a:r>
          </a:p>
          <a:p>
            <a:pPr marL="0" indent="0">
              <a:buFont typeface="+mj-lt"/>
              <a:buNone/>
            </a:pPr>
            <a:r>
              <a:rPr lang="en-US" sz="1200" dirty="0" smtClean="0"/>
              <a:t>They suggest that:</a:t>
            </a:r>
          </a:p>
          <a:p>
            <a:pPr marL="0" indent="0">
              <a:buFont typeface="+mj-lt"/>
              <a:buNone/>
            </a:pPr>
            <a:r>
              <a:rPr lang="en-US" sz="1200" dirty="0" smtClean="0"/>
              <a:t>IF a vulnerable elder presents for an initial evaluation, THEN a quantitative and qualitative assessment for persistent pain should be documented.</a:t>
            </a:r>
          </a:p>
          <a:p>
            <a:endParaRPr lang="en-US" dirty="0" smtClean="0"/>
          </a:p>
          <a:p>
            <a:r>
              <a:rPr lang="en-US" dirty="0" smtClean="0"/>
              <a:t>http://www.rand.org/content/dam/rand/pubs/research_briefs/2005/RB4545-1.pdf </a:t>
            </a:r>
          </a:p>
          <a:p>
            <a:r>
              <a:rPr lang="en-US" dirty="0" smtClean="0"/>
              <a:t>http://www.rand.org/pubs/research_briefs/RB4545-1/index1.html</a:t>
            </a:r>
          </a:p>
        </p:txBody>
      </p:sp>
      <p:sp>
        <p:nvSpPr>
          <p:cNvPr id="4" name="Slide Number Placeholder 3"/>
          <p:cNvSpPr>
            <a:spLocks noGrp="1"/>
          </p:cNvSpPr>
          <p:nvPr>
            <p:ph type="sldNum" sz="quarter" idx="10"/>
          </p:nvPr>
        </p:nvSpPr>
        <p:spPr/>
        <p:txBody>
          <a:bodyPr/>
          <a:lstStyle/>
          <a:p>
            <a:fld id="{99A53764-12A0-42A2-B7FA-F0630EA01390}" type="slidenum">
              <a:rPr lang="en-US" smtClean="0"/>
              <a:pPr/>
              <a:t>9</a:t>
            </a:fld>
            <a:endParaRPr lang="en-US"/>
          </a:p>
        </p:txBody>
      </p:sp>
    </p:spTree>
    <p:extLst>
      <p:ext uri="{BB962C8B-B14F-4D97-AF65-F5344CB8AC3E}">
        <p14:creationId xmlns:p14="http://schemas.microsoft.com/office/powerpoint/2010/main" val="905309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342900" indent="-342900">
              <a:spcBef>
                <a:spcPts val="600"/>
              </a:spcBef>
              <a:spcAft>
                <a:spcPts val="600"/>
              </a:spcAft>
              <a:buSzPct val="100000"/>
              <a:buFont typeface="Arial" pitchFamily="34" charset="0"/>
              <a:buChar char="•"/>
              <a:defRPr/>
            </a:lvl1pPr>
            <a:lvl2pPr marL="742950" indent="-285750">
              <a:spcBef>
                <a:spcPts val="600"/>
              </a:spcBef>
              <a:spcAft>
                <a:spcPts val="600"/>
              </a:spcAft>
              <a:buFont typeface="Calibri" pitchFamily="34" charset="0"/>
              <a:buChar char="―"/>
              <a:defRPr/>
            </a:lvl2pPr>
            <a:lvl3pPr marL="1143000" indent="-228600">
              <a:spcBef>
                <a:spcPts val="600"/>
              </a:spcBef>
              <a:spcAft>
                <a:spcPts val="600"/>
              </a:spcAft>
              <a:buFont typeface="Courier New" pitchFamily="49" charset="0"/>
              <a:buChar char="o"/>
              <a:defRPr/>
            </a:lvl3pPr>
            <a:lvl4pPr marL="1600200" indent="-228600">
              <a:spcBef>
                <a:spcPts val="600"/>
              </a:spcBef>
              <a:spcAft>
                <a:spcPts val="600"/>
              </a:spcAft>
              <a:buSzPct val="100000"/>
              <a:buFont typeface="Wingdings" pitchFamily="2" charset="2"/>
              <a:buChar char="§"/>
              <a:defRPr/>
            </a:lvl4pPr>
            <a:lvl5pPr marL="2171700" indent="-342900">
              <a:buFont typeface="+mj-lt"/>
              <a:buAutoNum type="arabicPerio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cxnSp>
        <p:nvCxnSpPr>
          <p:cNvPr id="7"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100945976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8"/>
        <p:cNvGrpSpPr/>
        <p:nvPr/>
      </p:nvGrpSpPr>
      <p:grpSpPr>
        <a:xfrm>
          <a:off x="0" y="0"/>
          <a:ext cx="0" cy="0"/>
          <a:chOff x="0" y="0"/>
          <a:chExt cx="0" cy="0"/>
        </a:xfrm>
      </p:grpSpPr>
      <p:cxnSp>
        <p:nvCxnSpPr>
          <p:cNvPr id="4" name="Shape 11"/>
          <p:cNvCxnSpPr>
            <a:cxnSpLocks noChangeShapeType="1"/>
          </p:cNvCxnSpPr>
          <p:nvPr/>
        </p:nvCxnSpPr>
        <p:spPr bwMode="auto">
          <a:xfrm>
            <a:off x="457200" y="549275"/>
            <a:ext cx="8229600" cy="0"/>
          </a:xfrm>
          <a:prstGeom prst="straightConnector1">
            <a:avLst/>
          </a:prstGeom>
          <a:noFill/>
          <a:ln w="57150">
            <a:solidFill>
              <a:schemeClr val="accent1"/>
            </a:solidFill>
            <a:round/>
            <a:headEnd type="none" w="sm" len="sm"/>
            <a:tailEnd type="none" w="sm" len="sm"/>
          </a:ln>
          <a:extLst>
            <a:ext uri="{909E8E84-426E-40DD-AFC4-6F175D3DCCD1}">
              <a14:hiddenFill xmlns:a14="http://schemas.microsoft.com/office/drawing/2010/main">
                <a:noFill/>
              </a14:hiddenFill>
            </a:ext>
          </a:extLst>
        </p:spPr>
      </p:cxnSp>
      <p:cxnSp>
        <p:nvCxnSpPr>
          <p:cNvPr id="5" name="Shape 12"/>
          <p:cNvCxnSpPr>
            <a:cxnSpLocks noChangeShapeType="1"/>
          </p:cNvCxnSpPr>
          <p:nvPr/>
        </p:nvCxnSpPr>
        <p:spPr bwMode="auto">
          <a:xfrm>
            <a:off x="457200" y="4845050"/>
            <a:ext cx="8229600" cy="0"/>
          </a:xfrm>
          <a:prstGeom prst="straightConnector1">
            <a:avLst/>
          </a:prstGeom>
          <a:noFill/>
          <a:ln w="57150">
            <a:solidFill>
              <a:schemeClr val="accent1"/>
            </a:solidFill>
            <a:round/>
            <a:headEnd type="none" w="sm" len="sm"/>
            <a:tailEnd type="none" w="sm" len="sm"/>
          </a:ln>
          <a:extLst>
            <a:ext uri="{909E8E84-426E-40DD-AFC4-6F175D3DCCD1}">
              <a14:hiddenFill xmlns:a14="http://schemas.microsoft.com/office/drawing/2010/main">
                <a:noFill/>
              </a14:hiddenFill>
            </a:ext>
          </a:extLst>
        </p:spPr>
      </p:cxnSp>
      <p:sp>
        <p:nvSpPr>
          <p:cNvPr id="9" name="Shape 9"/>
          <p:cNvSpPr>
            <a:spLocks noGrp="1"/>
          </p:cNvSpPr>
          <p:nvPr>
            <p:ph type="ctrTitle"/>
          </p:nvPr>
        </p:nvSpPr>
        <p:spPr>
          <a:xfrm>
            <a:off x="457200" y="751679"/>
            <a:ext cx="8229600" cy="4012499"/>
          </a:xfrm>
          <a:prstGeom prst="rect">
            <a:avLst/>
          </a:prstGeom>
          <a:noFill/>
          <a:ln>
            <a:noFill/>
          </a:ln>
        </p:spPr>
        <p:txBody>
          <a:bodyPr anchor="t"/>
          <a:lstStyle>
            <a:lvl1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10" name="Shape 10"/>
          <p:cNvSpPr>
            <a:spLocks noGrp="1"/>
          </p:cNvSpPr>
          <p:nvPr>
            <p:ph type="subTitle" idx="1"/>
          </p:nvPr>
        </p:nvSpPr>
        <p:spPr>
          <a:xfrm>
            <a:off x="457200" y="4955189"/>
            <a:ext cx="8229600" cy="1643400"/>
          </a:xfrm>
          <a:prstGeom prst="rect">
            <a:avLst/>
          </a:prstGeom>
          <a:noFill/>
          <a:ln>
            <a:noFill/>
          </a:ln>
        </p:spPr>
        <p:txBody>
          <a:bodyPr/>
          <a:lstStyle>
            <a:lvl1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extLst>
      <p:ext uri="{BB962C8B-B14F-4D97-AF65-F5344CB8AC3E}">
        <p14:creationId xmlns:p14="http://schemas.microsoft.com/office/powerpoint/2010/main" val="13263075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13"/>
        <p:cNvGrpSpPr/>
        <p:nvPr/>
      </p:nvGrpSpPr>
      <p:grpSpPr>
        <a:xfrm>
          <a:off x="0" y="0"/>
          <a:ext cx="0" cy="0"/>
          <a:chOff x="0" y="0"/>
          <a:chExt cx="0" cy="0"/>
        </a:xfrm>
      </p:grpSpPr>
      <p:cxnSp>
        <p:nvCxnSpPr>
          <p:cNvPr id="4" name="Shape 16"/>
          <p:cNvCxnSpPr>
            <a:cxnSpLocks noChangeShapeType="1"/>
          </p:cNvCxnSpPr>
          <p:nvPr/>
        </p:nvCxnSpPr>
        <p:spPr bwMode="auto">
          <a:xfrm>
            <a:off x="457200" y="1524000"/>
            <a:ext cx="8229600" cy="0"/>
          </a:xfrm>
          <a:prstGeom prst="straightConnector1">
            <a:avLst/>
          </a:prstGeom>
          <a:noFill/>
          <a:ln w="50800">
            <a:solidFill>
              <a:srgbClr val="DA0002"/>
            </a:solidFill>
            <a:round/>
            <a:headEnd type="none" w="sm" len="sm"/>
            <a:tailEnd type="none" w="sm" len="sm"/>
          </a:ln>
          <a:extLst>
            <a:ext uri="{909E8E84-426E-40DD-AFC4-6F175D3DCCD1}">
              <a14:hiddenFill xmlns:a14="http://schemas.microsoft.com/office/drawing/2010/main">
                <a:noFill/>
              </a14:hiddenFill>
            </a:ext>
          </a:extLst>
        </p:spPr>
      </p:cxnSp>
      <p:sp>
        <p:nvSpPr>
          <p:cNvPr id="14" name="Shape 14"/>
          <p:cNvSpPr>
            <a:spLocks noGrp="1"/>
          </p:cNvSpPr>
          <p:nvPr>
            <p:ph type="title"/>
          </p:nvPr>
        </p:nvSpPr>
        <p:spPr>
          <a:xfrm>
            <a:off x="457200" y="274637"/>
            <a:ext cx="8229600" cy="1143000"/>
          </a:xfrm>
          <a:prstGeom prst="rect">
            <a:avLst/>
          </a:prstGeom>
          <a:noFill/>
          <a:ln>
            <a:noFill/>
          </a:ln>
        </p:spPr>
        <p:txBody>
          <a:bodyPr/>
          <a:lstStyle>
            <a:lvl1pPr rtl="0">
              <a:defRPr>
                <a:solidFill>
                  <a:srgbClr val="DA0002"/>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a:p>
        </p:txBody>
      </p:sp>
      <p:sp>
        <p:nvSpPr>
          <p:cNvPr id="15" name="Shape 15"/>
          <p:cNvSpPr>
            <a:spLocks noGrp="1"/>
          </p:cNvSpPr>
          <p:nvPr>
            <p:ph type="body" idx="1"/>
          </p:nvPr>
        </p:nvSpPr>
        <p:spPr>
          <a:xfrm>
            <a:off x="457200" y="1600200"/>
            <a:ext cx="8229600" cy="4967700"/>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27539277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17"/>
        <p:cNvGrpSpPr/>
        <p:nvPr/>
      </p:nvGrpSpPr>
      <p:grpSpPr>
        <a:xfrm>
          <a:off x="0" y="0"/>
          <a:ext cx="0" cy="0"/>
          <a:chOff x="0" y="0"/>
          <a:chExt cx="0" cy="0"/>
        </a:xfrm>
      </p:grpSpPr>
      <p:cxnSp>
        <p:nvCxnSpPr>
          <p:cNvPr id="5" name="Shape 21"/>
          <p:cNvCxnSpPr>
            <a:cxnSpLocks noChangeShapeType="1"/>
          </p:cNvCxnSpPr>
          <p:nvPr/>
        </p:nvCxnSpPr>
        <p:spPr bwMode="auto">
          <a:xfrm>
            <a:off x="457200" y="1524000"/>
            <a:ext cx="8229600" cy="0"/>
          </a:xfrm>
          <a:prstGeom prst="straightConnector1">
            <a:avLst/>
          </a:prstGeom>
          <a:noFill/>
          <a:ln w="50800">
            <a:solidFill>
              <a:srgbClr val="DA0002"/>
            </a:solidFill>
            <a:round/>
            <a:headEnd type="none" w="sm" len="sm"/>
            <a:tailEnd type="none" w="sm" len="sm"/>
          </a:ln>
          <a:extLst>
            <a:ext uri="{909E8E84-426E-40DD-AFC4-6F175D3DCCD1}">
              <a14:hiddenFill xmlns:a14="http://schemas.microsoft.com/office/drawing/2010/main">
                <a:noFill/>
              </a14:hiddenFill>
            </a:ext>
          </a:extLst>
        </p:spPr>
      </p:cxnSp>
      <p:sp>
        <p:nvSpPr>
          <p:cNvPr id="18" name="Shape 18"/>
          <p:cNvSpPr>
            <a:spLocks noGrp="1"/>
          </p:cNvSpPr>
          <p:nvPr>
            <p:ph type="title"/>
          </p:nvPr>
        </p:nvSpPr>
        <p:spPr>
          <a:xfrm>
            <a:off x="457200" y="274637"/>
            <a:ext cx="8229600" cy="1143000"/>
          </a:xfrm>
          <a:prstGeom prst="rect">
            <a:avLst/>
          </a:prstGeom>
          <a:noFill/>
          <a:ln>
            <a:noFill/>
          </a:ln>
        </p:spPr>
        <p:txBody>
          <a:bodyPr/>
          <a:lstStyle>
            <a:lvl1pPr rtl="0">
              <a:defRPr>
                <a:solidFill>
                  <a:srgbClr val="DA0002"/>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a:p>
        </p:txBody>
      </p:sp>
      <p:sp>
        <p:nvSpPr>
          <p:cNvPr id="19" name="Shape 19"/>
          <p:cNvSpPr>
            <a:spLocks noGrp="1"/>
          </p:cNvSpPr>
          <p:nvPr>
            <p:ph type="body" idx="1"/>
          </p:nvPr>
        </p:nvSpPr>
        <p:spPr>
          <a:xfrm>
            <a:off x="457200" y="1600200"/>
            <a:ext cx="3994500" cy="4967700"/>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20" name="Shape 20"/>
          <p:cNvSpPr>
            <a:spLocks noGrp="1"/>
          </p:cNvSpPr>
          <p:nvPr>
            <p:ph type="body" idx="2"/>
          </p:nvPr>
        </p:nvSpPr>
        <p:spPr>
          <a:xfrm>
            <a:off x="4692273" y="1600200"/>
            <a:ext cx="3994500" cy="4967700"/>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5496007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22"/>
        <p:cNvGrpSpPr/>
        <p:nvPr/>
      </p:nvGrpSpPr>
      <p:grpSpPr>
        <a:xfrm>
          <a:off x="0" y="0"/>
          <a:ext cx="0" cy="0"/>
          <a:chOff x="0" y="0"/>
          <a:chExt cx="0" cy="0"/>
        </a:xfrm>
      </p:grpSpPr>
      <p:cxnSp>
        <p:nvCxnSpPr>
          <p:cNvPr id="3" name="Shape 24"/>
          <p:cNvCxnSpPr>
            <a:cxnSpLocks noChangeShapeType="1"/>
          </p:cNvCxnSpPr>
          <p:nvPr/>
        </p:nvCxnSpPr>
        <p:spPr bwMode="auto">
          <a:xfrm>
            <a:off x="457200" y="1524000"/>
            <a:ext cx="8229600" cy="0"/>
          </a:xfrm>
          <a:prstGeom prst="straightConnector1">
            <a:avLst/>
          </a:prstGeom>
          <a:noFill/>
          <a:ln w="50800">
            <a:solidFill>
              <a:schemeClr val="accent1"/>
            </a:solidFill>
            <a:round/>
            <a:headEnd type="none" w="sm" len="sm"/>
            <a:tailEnd type="none" w="sm" len="sm"/>
          </a:ln>
          <a:extLst>
            <a:ext uri="{909E8E84-426E-40DD-AFC4-6F175D3DCCD1}">
              <a14:hiddenFill xmlns:a14="http://schemas.microsoft.com/office/drawing/2010/main">
                <a:noFill/>
              </a14:hiddenFill>
            </a:ext>
          </a:extLst>
        </p:spPr>
      </p:cxnSp>
      <p:sp>
        <p:nvSpPr>
          <p:cNvPr id="23" name="Shape 23"/>
          <p:cNvSpPr>
            <a:spLocks noGrp="1"/>
          </p:cNvSpPr>
          <p:nvPr>
            <p:ph type="title"/>
          </p:nvPr>
        </p:nvSpPr>
        <p:spPr>
          <a:xfrm>
            <a:off x="457200" y="274637"/>
            <a:ext cx="8229600" cy="1143000"/>
          </a:xfrm>
          <a:prstGeom prst="rect">
            <a:avLst/>
          </a:prstGeom>
          <a:noFill/>
          <a:ln>
            <a:noFill/>
          </a:ln>
        </p:spPr>
        <p:txBody>
          <a:bodyPr/>
          <a:lstStyle>
            <a:lvl1pPr rtl="0">
              <a:defRPr>
                <a:solidFill>
                  <a:schemeClr val="accent1"/>
                </a:solidFill>
              </a:defRPr>
            </a:lvl1pPr>
            <a:lvl2pPr rtl="0">
              <a:defRPr>
                <a:solidFill>
                  <a:schemeClr val="accent1"/>
                </a:solidFill>
              </a:defRPr>
            </a:lvl2pPr>
            <a:lvl3pPr rtl="0">
              <a:defRPr>
                <a:solidFill>
                  <a:schemeClr val="accent1"/>
                </a:solidFill>
              </a:defRPr>
            </a:lvl3pPr>
            <a:lvl4pPr rtl="0">
              <a:defRPr>
                <a:solidFill>
                  <a:schemeClr val="accent1"/>
                </a:solidFill>
              </a:defRPr>
            </a:lvl4pPr>
            <a:lvl5pPr rtl="0">
              <a:defRPr>
                <a:solidFill>
                  <a:schemeClr val="accent1"/>
                </a:solidFill>
              </a:defRPr>
            </a:lvl5pPr>
            <a:lvl6pPr rtl="0">
              <a:defRPr>
                <a:solidFill>
                  <a:schemeClr val="accent1"/>
                </a:solidFill>
              </a:defRPr>
            </a:lvl6pPr>
            <a:lvl7pPr rtl="0">
              <a:defRPr>
                <a:solidFill>
                  <a:schemeClr val="accent1"/>
                </a:solidFill>
              </a:defRPr>
            </a:lvl7pPr>
            <a:lvl8pPr rtl="0">
              <a:defRPr>
                <a:solidFill>
                  <a:schemeClr val="accent1"/>
                </a:solidFill>
              </a:defRPr>
            </a:lvl8pPr>
            <a:lvl9pPr rtl="0">
              <a:defRPr>
                <a:solidFill>
                  <a:schemeClr val="accent1"/>
                </a:solidFill>
              </a:defRPr>
            </a:lvl9pPr>
          </a:lstStyle>
          <a:p>
            <a:r>
              <a:rPr lang="en-US" smtClean="0"/>
              <a:t>Click to edit Master title style</a:t>
            </a:r>
            <a:endParaRPr/>
          </a:p>
        </p:txBody>
      </p:sp>
    </p:spTree>
    <p:extLst>
      <p:ext uri="{BB962C8B-B14F-4D97-AF65-F5344CB8AC3E}">
        <p14:creationId xmlns:p14="http://schemas.microsoft.com/office/powerpoint/2010/main" val="36051424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25"/>
        <p:cNvGrpSpPr/>
        <p:nvPr/>
      </p:nvGrpSpPr>
      <p:grpSpPr>
        <a:xfrm>
          <a:off x="0" y="0"/>
          <a:ext cx="0" cy="0"/>
          <a:chOff x="0" y="0"/>
          <a:chExt cx="0" cy="0"/>
        </a:xfrm>
      </p:grpSpPr>
      <p:cxnSp>
        <p:nvCxnSpPr>
          <p:cNvPr id="3" name="Shape 27"/>
          <p:cNvCxnSpPr>
            <a:cxnSpLocks noChangeShapeType="1"/>
          </p:cNvCxnSpPr>
          <p:nvPr/>
        </p:nvCxnSpPr>
        <p:spPr bwMode="auto">
          <a:xfrm>
            <a:off x="457200" y="5756275"/>
            <a:ext cx="8229600" cy="0"/>
          </a:xfrm>
          <a:prstGeom prst="straightConnector1">
            <a:avLst/>
          </a:prstGeom>
          <a:noFill/>
          <a:ln w="50800">
            <a:solidFill>
              <a:schemeClr val="tx2"/>
            </a:solidFill>
            <a:round/>
            <a:headEnd type="none" w="sm" len="sm"/>
            <a:tailEnd type="none" w="sm" len="sm"/>
          </a:ln>
          <a:extLst>
            <a:ext uri="{909E8E84-426E-40DD-AFC4-6F175D3DCCD1}">
              <a14:hiddenFill xmlns:a14="http://schemas.microsoft.com/office/drawing/2010/main">
                <a:noFill/>
              </a14:hiddenFill>
            </a:ext>
          </a:extLst>
        </p:spPr>
      </p:cxnSp>
      <p:sp>
        <p:nvSpPr>
          <p:cNvPr id="26" name="Shape 26"/>
          <p:cNvSpPr>
            <a:spLocks noGrp="1"/>
          </p:cNvSpPr>
          <p:nvPr>
            <p:ph type="body" idx="1"/>
          </p:nvPr>
        </p:nvSpPr>
        <p:spPr>
          <a:xfrm>
            <a:off x="457200" y="5875078"/>
            <a:ext cx="8229600" cy="692700"/>
          </a:xfrm>
          <a:prstGeom prst="rect">
            <a:avLst/>
          </a:prstGeom>
          <a:noFill/>
          <a:ln>
            <a:noFill/>
          </a:ln>
        </p:spPr>
        <p:txBody>
          <a:bodyPr/>
          <a:lstStyle>
            <a:lvl1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extLst>
      <p:ext uri="{BB962C8B-B14F-4D97-AF65-F5344CB8AC3E}">
        <p14:creationId xmlns:p14="http://schemas.microsoft.com/office/powerpoint/2010/main" val="416047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28"/>
        <p:cNvGrpSpPr/>
        <p:nvPr/>
      </p:nvGrpSpPr>
      <p:grpSpPr>
        <a:xfrm>
          <a:off x="0" y="0"/>
          <a:ext cx="0" cy="0"/>
          <a:chOff x="0" y="0"/>
          <a:chExt cx="0" cy="0"/>
        </a:xfrm>
      </p:grpSpPr>
      <p:cxnSp>
        <p:nvCxnSpPr>
          <p:cNvPr id="2" name="Shape 29"/>
          <p:cNvCxnSpPr>
            <a:cxnSpLocks noChangeShapeType="1"/>
          </p:cNvCxnSpPr>
          <p:nvPr/>
        </p:nvCxnSpPr>
        <p:spPr bwMode="auto">
          <a:xfrm>
            <a:off x="457200" y="150813"/>
            <a:ext cx="8229600" cy="0"/>
          </a:xfrm>
          <a:prstGeom prst="straightConnector1">
            <a:avLst/>
          </a:prstGeom>
          <a:noFill/>
          <a:ln w="50800">
            <a:solidFill>
              <a:schemeClr val="tx2"/>
            </a:solidFill>
            <a:round/>
            <a:headEnd type="none" w="sm" len="sm"/>
            <a:tailEnd type="none" w="sm" len="sm"/>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8759854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xfrm>
            <a:off x="685800" y="6172200"/>
            <a:ext cx="1905000" cy="457200"/>
          </a:xfrm>
          <a:prstGeom prst="rect">
            <a:avLst/>
          </a:prstGeom>
        </p:spPr>
        <p:txBody>
          <a:bodyPr/>
          <a:lstStyle>
            <a:lvl1pPr>
              <a:defRPr/>
            </a:lvl1pPr>
          </a:lstStyle>
          <a:p>
            <a:pPr>
              <a:defRPr/>
            </a:pPr>
            <a:endParaRPr lang="en-US"/>
          </a:p>
        </p:txBody>
      </p:sp>
      <p:sp>
        <p:nvSpPr>
          <p:cNvPr id="5" name="Rectangle 9"/>
          <p:cNvSpPr>
            <a:spLocks noGrp="1" noChangeArrowheads="1"/>
          </p:cNvSpPr>
          <p:nvPr>
            <p:ph type="ftr" sz="quarter" idx="11"/>
          </p:nvPr>
        </p:nvSpPr>
        <p:spPr>
          <a:xfrm>
            <a:off x="3124200" y="6172200"/>
            <a:ext cx="2895600" cy="457200"/>
          </a:xfrm>
          <a:prstGeom prst="rect">
            <a:avLst/>
          </a:prstGeom>
        </p:spPr>
        <p:txBody>
          <a:bodyPr/>
          <a:lstStyle>
            <a:lvl1pPr>
              <a:defRPr/>
            </a:lvl1pPr>
          </a:lstStyle>
          <a:p>
            <a:pPr>
              <a:defRPr/>
            </a:pPr>
            <a:endParaRPr lang="en-US"/>
          </a:p>
        </p:txBody>
      </p:sp>
      <p:sp>
        <p:nvSpPr>
          <p:cNvPr id="6" name="Rectangle 10"/>
          <p:cNvSpPr>
            <a:spLocks noGrp="1" noChangeArrowheads="1"/>
          </p:cNvSpPr>
          <p:nvPr>
            <p:ph type="sldNum" sz="quarter" idx="12"/>
          </p:nvPr>
        </p:nvSpPr>
        <p:spPr>
          <a:xfrm>
            <a:off x="6553200" y="6172200"/>
            <a:ext cx="1905000" cy="457200"/>
          </a:xfrm>
          <a:prstGeom prst="rect">
            <a:avLst/>
          </a:prstGeom>
        </p:spPr>
        <p:txBody>
          <a:bodyPr/>
          <a:lstStyle>
            <a:lvl1pPr>
              <a:defRPr/>
            </a:lvl1pPr>
          </a:lstStyle>
          <a:p>
            <a:pPr>
              <a:defRPr/>
            </a:pPr>
            <a:fld id="{B49B1ECD-ACC3-4DB9-9FF5-E86E11C78834}" type="slidenum">
              <a:rPr lang="en-US"/>
              <a:pPr>
                <a:defRPr/>
              </a:pPr>
              <a:t>‹#›</a:t>
            </a:fld>
            <a:endParaRPr lang="en-US"/>
          </a:p>
        </p:txBody>
      </p:sp>
      <p:cxnSp>
        <p:nvCxnSpPr>
          <p:cNvPr id="7" name="Shape 21"/>
          <p:cNvCxnSpPr/>
          <p:nvPr userDrawn="1"/>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23909510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83667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cxnSp>
        <p:nvCxnSpPr>
          <p:cNvPr id="7" name="Shape 21"/>
          <p:cNvCxnSpPr/>
          <p:nvPr userDrawn="1"/>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3216054645"/>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solidFill>
                  <a:srgbClr val="0070C0"/>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4"/>
            <a:ext cx="4040188" cy="4225925"/>
          </a:xfrm>
        </p:spPr>
        <p:txBody>
          <a:bodyPr/>
          <a:lstStyle>
            <a:lvl1pPr marL="231775" indent="-231775">
              <a:buSzPct val="100000"/>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4"/>
            <a:ext cx="4041775" cy="4225925"/>
          </a:xfrm>
        </p:spPr>
        <p:txBody>
          <a:bodyPr/>
          <a:lstStyle>
            <a:lvl1pPr marL="231775" indent="-231775">
              <a:buSzPct val="100000"/>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0" name="Shape 21"/>
          <p:cNvCxnSpPr/>
          <p:nvPr userDrawn="1"/>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263745472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836670"/>
      </p:ext>
    </p:extLst>
  </p:cSld>
  <p:clrMapOvr>
    <a:masterClrMapping/>
  </p:clrMapOvr>
  <p:timing>
    <p:tnLst>
      <p:par>
        <p:cTn id="1" dur="indefinite" restart="never" nodeType="tmRoot"/>
      </p:par>
    </p:tnLst>
  </p:timing>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3196F7F8-3DB1-4124-9498-C6EAA85D7118}" type="datetimeFigureOut">
              <a:rPr lang="en-US"/>
              <a:pPr>
                <a:defRPr/>
              </a:pPr>
              <a:t>6/7/2013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42BAEDA2-7B0E-4D94-A924-9D787F251A81}" type="slidenum">
              <a:rPr lang="en-US"/>
              <a:pPr>
                <a:defRPr/>
              </a:pPr>
              <a:t>‹#›</a:t>
            </a:fld>
            <a:endParaRPr lang="en-US"/>
          </a:p>
        </p:txBody>
      </p:sp>
    </p:spTree>
    <p:extLst>
      <p:ext uri="{BB962C8B-B14F-4D97-AF65-F5344CB8AC3E}">
        <p14:creationId xmlns:p14="http://schemas.microsoft.com/office/powerpoint/2010/main" val="1891793776"/>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marL="288925" indent="-288925">
              <a:buSzPct val="100000"/>
              <a:buFont typeface="Arial" pitchFamily="34" charset="0"/>
              <a:buChar char="•"/>
              <a:defRPr sz="2800"/>
            </a:lvl1pPr>
            <a:lvl2pPr marL="742950" indent="-285750">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48200" y="1600200"/>
            <a:ext cx="4038600" cy="4525963"/>
          </a:xfrm>
        </p:spPr>
        <p:txBody>
          <a:bodyPr/>
          <a:lstStyle>
            <a:lvl1pPr marL="288925" indent="-288925">
              <a:buSzPct val="100000"/>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09E6CC6-D1F5-4B93-B0A6-49D6EC6E2F07}" type="datetimeFigureOut">
              <a:rPr lang="en-US" smtClean="0"/>
              <a:t>6/7/2013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5ED6D1E5-9971-487A-9287-D7BBEC1ED9FF}" type="slidenum">
              <a:rPr lang="en-US" smtClean="0"/>
              <a:t>‹#›</a:t>
            </a:fld>
            <a:endParaRPr lang="en-US"/>
          </a:p>
        </p:txBody>
      </p:sp>
      <p:cxnSp>
        <p:nvCxnSpPr>
          <p:cNvPr id="8" name="Shape 21"/>
          <p:cNvCxnSpPr/>
          <p:nvPr userDrawn="1"/>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621660684"/>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33"/>
        <p:cNvGrpSpPr/>
        <p:nvPr/>
      </p:nvGrpSpPr>
      <p:grpSpPr>
        <a:xfrm>
          <a:off x="0" y="0"/>
          <a:ext cx="0" cy="0"/>
          <a:chOff x="0" y="0"/>
          <a:chExt cx="0" cy="0"/>
        </a:xfrm>
      </p:grpSpPr>
      <p:sp>
        <p:nvSpPr>
          <p:cNvPr id="34" name="Shape 34"/>
          <p:cNvSpPr>
            <a:spLocks noGrp="1"/>
          </p:cNvSpPr>
          <p:nvPr>
            <p:ph type="ctrTitle"/>
          </p:nvPr>
        </p:nvSpPr>
        <p:spPr>
          <a:xfrm>
            <a:off x="685800" y="2111123"/>
            <a:ext cx="7772400" cy="1546474"/>
          </a:xfrm>
          <a:prstGeom prst="rect">
            <a:avLst/>
          </a:prstGeom>
          <a:noFill/>
          <a:ln>
            <a:noFill/>
          </a:ln>
        </p:spPr>
        <p:txBody>
          <a:bodyPr/>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5" name="Shape 35"/>
          <p:cNvSpPr>
            <a:spLocks noGrp="1"/>
          </p:cNvSpPr>
          <p:nvPr>
            <p:ph type="subTitle" idx="1"/>
          </p:nvPr>
        </p:nvSpPr>
        <p:spPr>
          <a:xfrm>
            <a:off x="685800" y="3786737"/>
            <a:ext cx="7772400" cy="1046317"/>
          </a:xfrm>
          <a:prstGeom prst="rect">
            <a:avLst/>
          </a:prstGeom>
          <a:noFill/>
          <a:ln>
            <a:noFill/>
          </a:ln>
        </p:spPr>
        <p:txBody>
          <a:bodyPr/>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extLst>
      <p:ext uri="{BB962C8B-B14F-4D97-AF65-F5344CB8AC3E}">
        <p14:creationId xmlns:p14="http://schemas.microsoft.com/office/powerpoint/2010/main" val="15431859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36"/>
        <p:cNvGrpSpPr/>
        <p:nvPr/>
      </p:nvGrpSpPr>
      <p:grpSpPr>
        <a:xfrm>
          <a:off x="0" y="0"/>
          <a:ext cx="0" cy="0"/>
          <a:chOff x="0" y="0"/>
          <a:chExt cx="0" cy="0"/>
        </a:xfrm>
      </p:grpSpPr>
      <p:sp>
        <p:nvSpPr>
          <p:cNvPr id="37" name="Shape 37"/>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8" name="Shape 38"/>
          <p:cNvSpPr>
            <a:spLocks noGrp="1"/>
          </p:cNvSpPr>
          <p:nvPr>
            <p:ph type="body" idx="1"/>
          </p:nvPr>
        </p:nvSpPr>
        <p:spPr>
          <a:xfrm>
            <a:off x="457200" y="1600200"/>
            <a:ext cx="8229600" cy="4967574"/>
          </a:xfrm>
          <a:prstGeom prst="rect">
            <a:avLst/>
          </a:prstGeom>
          <a:noFill/>
          <a:ln>
            <a:noFill/>
          </a:ln>
        </p:spPr>
        <p:txBody>
          <a:bodyPr/>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5206552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39"/>
        <p:cNvGrpSpPr/>
        <p:nvPr/>
      </p:nvGrpSpPr>
      <p:grpSpPr>
        <a:xfrm>
          <a:off x="0" y="0"/>
          <a:ext cx="0" cy="0"/>
          <a:chOff x="0" y="0"/>
          <a:chExt cx="0" cy="0"/>
        </a:xfrm>
      </p:grpSpPr>
      <p:sp>
        <p:nvSpPr>
          <p:cNvPr id="40" name="Shape 40"/>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41" name="Shape 41"/>
          <p:cNvSpPr>
            <a:spLocks noGrp="1"/>
          </p:cNvSpPr>
          <p:nvPr>
            <p:ph type="body" idx="1"/>
          </p:nvPr>
        </p:nvSpPr>
        <p:spPr>
          <a:xfrm>
            <a:off x="457200"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42" name="Shape 42"/>
          <p:cNvSpPr>
            <a:spLocks noGrp="1"/>
          </p:cNvSpPr>
          <p:nvPr>
            <p:ph type="body" idx="2"/>
          </p:nvPr>
        </p:nvSpPr>
        <p:spPr>
          <a:xfrm>
            <a:off x="4692273"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1948751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43"/>
        <p:cNvGrpSpPr/>
        <p:nvPr/>
      </p:nvGrpSpPr>
      <p:grpSpPr>
        <a:xfrm>
          <a:off x="0" y="0"/>
          <a:ext cx="0" cy="0"/>
          <a:chOff x="0" y="0"/>
          <a:chExt cx="0" cy="0"/>
        </a:xfrm>
      </p:grpSpPr>
      <p:sp>
        <p:nvSpPr>
          <p:cNvPr id="44" name="Shape 44"/>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Tree>
    <p:extLst>
      <p:ext uri="{BB962C8B-B14F-4D97-AF65-F5344CB8AC3E}">
        <p14:creationId xmlns:p14="http://schemas.microsoft.com/office/powerpoint/2010/main" val="312799335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45"/>
        <p:cNvGrpSpPr/>
        <p:nvPr/>
      </p:nvGrpSpPr>
      <p:grpSpPr>
        <a:xfrm>
          <a:off x="0" y="0"/>
          <a:ext cx="0" cy="0"/>
          <a:chOff x="0" y="0"/>
          <a:chExt cx="0" cy="0"/>
        </a:xfrm>
      </p:grpSpPr>
      <p:sp>
        <p:nvSpPr>
          <p:cNvPr id="46" name="Shape 46"/>
          <p:cNvSpPr>
            <a:spLocks noGrp="1"/>
          </p:cNvSpPr>
          <p:nvPr>
            <p:ph type="body" idx="1"/>
          </p:nvPr>
        </p:nvSpPr>
        <p:spPr>
          <a:xfrm>
            <a:off x="457200" y="5875078"/>
            <a:ext cx="8229600" cy="692693"/>
          </a:xfrm>
          <a:prstGeom prst="rect">
            <a:avLst/>
          </a:prstGeom>
          <a:noFill/>
          <a:ln>
            <a:noFill/>
          </a:ln>
        </p:spPr>
        <p:txBody>
          <a:bodyPr/>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extLst>
      <p:ext uri="{BB962C8B-B14F-4D97-AF65-F5344CB8AC3E}">
        <p14:creationId xmlns:p14="http://schemas.microsoft.com/office/powerpoint/2010/main" val="280964746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47"/>
        <p:cNvGrpSpPr/>
        <p:nvPr/>
      </p:nvGrpSpPr>
      <p:grpSpPr>
        <a:xfrm>
          <a:off x="0" y="0"/>
          <a:ext cx="0" cy="0"/>
          <a:chOff x="0" y="0"/>
          <a:chExt cx="0" cy="0"/>
        </a:xfrm>
      </p:grpSpPr>
    </p:spTree>
    <p:extLst>
      <p:ext uri="{BB962C8B-B14F-4D97-AF65-F5344CB8AC3E}">
        <p14:creationId xmlns:p14="http://schemas.microsoft.com/office/powerpoint/2010/main" val="20517575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33"/>
        <p:cNvGrpSpPr/>
        <p:nvPr/>
      </p:nvGrpSpPr>
      <p:grpSpPr>
        <a:xfrm>
          <a:off x="0" y="0"/>
          <a:ext cx="0" cy="0"/>
          <a:chOff x="0" y="0"/>
          <a:chExt cx="0" cy="0"/>
        </a:xfrm>
      </p:grpSpPr>
      <p:sp>
        <p:nvSpPr>
          <p:cNvPr id="34" name="Shape 34"/>
          <p:cNvSpPr>
            <a:spLocks noGrp="1"/>
          </p:cNvSpPr>
          <p:nvPr>
            <p:ph type="ctrTitle"/>
          </p:nvPr>
        </p:nvSpPr>
        <p:spPr>
          <a:xfrm>
            <a:off x="685800" y="2111123"/>
            <a:ext cx="7772400" cy="1546474"/>
          </a:xfrm>
          <a:prstGeom prst="rect">
            <a:avLst/>
          </a:prstGeom>
          <a:noFill/>
          <a:ln>
            <a:noFill/>
          </a:ln>
        </p:spPr>
        <p:txBody>
          <a:bodyPr/>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5" name="Shape 35"/>
          <p:cNvSpPr>
            <a:spLocks noGrp="1"/>
          </p:cNvSpPr>
          <p:nvPr>
            <p:ph type="subTitle" idx="1"/>
          </p:nvPr>
        </p:nvSpPr>
        <p:spPr>
          <a:xfrm>
            <a:off x="685800" y="3786737"/>
            <a:ext cx="7772400" cy="1046317"/>
          </a:xfrm>
          <a:prstGeom prst="rect">
            <a:avLst/>
          </a:prstGeom>
          <a:noFill/>
          <a:ln>
            <a:noFill/>
          </a:ln>
        </p:spPr>
        <p:txBody>
          <a:bodyPr/>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extLst>
      <p:ext uri="{BB962C8B-B14F-4D97-AF65-F5344CB8AC3E}">
        <p14:creationId xmlns:p14="http://schemas.microsoft.com/office/powerpoint/2010/main" val="875956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36"/>
        <p:cNvGrpSpPr/>
        <p:nvPr/>
      </p:nvGrpSpPr>
      <p:grpSpPr>
        <a:xfrm>
          <a:off x="0" y="0"/>
          <a:ext cx="0" cy="0"/>
          <a:chOff x="0" y="0"/>
          <a:chExt cx="0" cy="0"/>
        </a:xfrm>
      </p:grpSpPr>
      <p:sp>
        <p:nvSpPr>
          <p:cNvPr id="37" name="Shape 37"/>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8" name="Shape 38"/>
          <p:cNvSpPr>
            <a:spLocks noGrp="1"/>
          </p:cNvSpPr>
          <p:nvPr>
            <p:ph type="body" idx="1"/>
          </p:nvPr>
        </p:nvSpPr>
        <p:spPr>
          <a:xfrm>
            <a:off x="457200" y="1600200"/>
            <a:ext cx="8229600" cy="4967574"/>
          </a:xfrm>
          <a:prstGeom prst="rect">
            <a:avLst/>
          </a:prstGeom>
          <a:noFill/>
          <a:ln>
            <a:noFill/>
          </a:ln>
        </p:spPr>
        <p:txBody>
          <a:bodyPr/>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846039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cxnSp>
        <p:nvCxnSpPr>
          <p:cNvPr id="7"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3216054645"/>
      </p:ext>
    </p:extLst>
  </p:cSld>
  <p:clrMapOvr>
    <a:masterClrMapping/>
  </p:clrMapOvr>
  <p:timing>
    <p:tnLst>
      <p:par>
        <p:cTn id="1" dur="indefinite" restart="never" nodeType="tmRoot"/>
      </p:par>
    </p:tnLst>
  </p:timing>
  <p:hf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39"/>
        <p:cNvGrpSpPr/>
        <p:nvPr/>
      </p:nvGrpSpPr>
      <p:grpSpPr>
        <a:xfrm>
          <a:off x="0" y="0"/>
          <a:ext cx="0" cy="0"/>
          <a:chOff x="0" y="0"/>
          <a:chExt cx="0" cy="0"/>
        </a:xfrm>
      </p:grpSpPr>
      <p:sp>
        <p:nvSpPr>
          <p:cNvPr id="40" name="Shape 40"/>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41" name="Shape 41"/>
          <p:cNvSpPr>
            <a:spLocks noGrp="1"/>
          </p:cNvSpPr>
          <p:nvPr>
            <p:ph type="body" idx="1"/>
          </p:nvPr>
        </p:nvSpPr>
        <p:spPr>
          <a:xfrm>
            <a:off x="457200"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42" name="Shape 42"/>
          <p:cNvSpPr>
            <a:spLocks noGrp="1"/>
          </p:cNvSpPr>
          <p:nvPr>
            <p:ph type="body" idx="2"/>
          </p:nvPr>
        </p:nvSpPr>
        <p:spPr>
          <a:xfrm>
            <a:off x="4692273"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77791315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43"/>
        <p:cNvGrpSpPr/>
        <p:nvPr/>
      </p:nvGrpSpPr>
      <p:grpSpPr>
        <a:xfrm>
          <a:off x="0" y="0"/>
          <a:ext cx="0" cy="0"/>
          <a:chOff x="0" y="0"/>
          <a:chExt cx="0" cy="0"/>
        </a:xfrm>
      </p:grpSpPr>
      <p:sp>
        <p:nvSpPr>
          <p:cNvPr id="44" name="Shape 44"/>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Tree>
    <p:extLst>
      <p:ext uri="{BB962C8B-B14F-4D97-AF65-F5344CB8AC3E}">
        <p14:creationId xmlns:p14="http://schemas.microsoft.com/office/powerpoint/2010/main" val="424604421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45"/>
        <p:cNvGrpSpPr/>
        <p:nvPr/>
      </p:nvGrpSpPr>
      <p:grpSpPr>
        <a:xfrm>
          <a:off x="0" y="0"/>
          <a:ext cx="0" cy="0"/>
          <a:chOff x="0" y="0"/>
          <a:chExt cx="0" cy="0"/>
        </a:xfrm>
      </p:grpSpPr>
      <p:sp>
        <p:nvSpPr>
          <p:cNvPr id="46" name="Shape 46"/>
          <p:cNvSpPr>
            <a:spLocks noGrp="1"/>
          </p:cNvSpPr>
          <p:nvPr>
            <p:ph type="body" idx="1"/>
          </p:nvPr>
        </p:nvSpPr>
        <p:spPr>
          <a:xfrm>
            <a:off x="457200" y="5875078"/>
            <a:ext cx="8229600" cy="692693"/>
          </a:xfrm>
          <a:prstGeom prst="rect">
            <a:avLst/>
          </a:prstGeom>
          <a:noFill/>
          <a:ln>
            <a:noFill/>
          </a:ln>
        </p:spPr>
        <p:txBody>
          <a:bodyPr/>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extLst>
      <p:ext uri="{BB962C8B-B14F-4D97-AF65-F5344CB8AC3E}">
        <p14:creationId xmlns:p14="http://schemas.microsoft.com/office/powerpoint/2010/main" val="160185452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47"/>
        <p:cNvGrpSpPr/>
        <p:nvPr/>
      </p:nvGrpSpPr>
      <p:grpSpPr>
        <a:xfrm>
          <a:off x="0" y="0"/>
          <a:ext cx="0" cy="0"/>
          <a:chOff x="0" y="0"/>
          <a:chExt cx="0" cy="0"/>
        </a:xfrm>
      </p:grpSpPr>
    </p:spTree>
    <p:extLst>
      <p:ext uri="{BB962C8B-B14F-4D97-AF65-F5344CB8AC3E}">
        <p14:creationId xmlns:p14="http://schemas.microsoft.com/office/powerpoint/2010/main" val="270096519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342900" indent="-342900">
              <a:buSzPct val="100000"/>
              <a:buFontTx/>
              <a:buBlip>
                <a:blip r:embed="rId2"/>
              </a:buBlip>
              <a:defRPr/>
            </a:lvl1pPr>
            <a:lvl2pPr marL="742950" indent="-285750">
              <a:buFont typeface="Wingdings" pitchFamily="2" charset="2"/>
              <a:buChar char="§"/>
              <a:defRPr/>
            </a:lvl2pPr>
            <a:lvl3pPr marL="1143000" indent="-228600">
              <a:buFont typeface="Calibri" pitchFamily="34" charset="0"/>
              <a:buChar char="‒"/>
              <a:defRPr/>
            </a:lvl3pPr>
            <a:lvl4pPr marL="1600200" indent="-228600">
              <a:buSzPct val="100000"/>
              <a:buFont typeface="Courier New" pitchFamily="49" charset="0"/>
              <a:buChar char="o"/>
              <a:defRPr/>
            </a:lvl4pPr>
            <a:lvl5pPr marL="2171700" indent="-342900">
              <a:buFont typeface="+mj-lt"/>
              <a:buAutoNum type="arabicPerio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cxnSp>
        <p:nvCxnSpPr>
          <p:cNvPr id="7"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1009459760"/>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342900" indent="-342900">
              <a:buSzPct val="100000"/>
              <a:buFontTx/>
              <a:buBlip>
                <a:blip r:embed="rId2"/>
              </a:buBlip>
              <a:defRPr/>
            </a:lvl1pPr>
            <a:lvl2pPr marL="742950" indent="-285750">
              <a:buFont typeface="Wingdings" pitchFamily="2" charset="2"/>
              <a:buChar char="§"/>
              <a:defRPr/>
            </a:lvl2pPr>
            <a:lvl3pPr marL="1143000" indent="-228600">
              <a:buFont typeface="Calibri" pitchFamily="34" charset="0"/>
              <a:buChar char="‒"/>
              <a:defRPr/>
            </a:lvl3pPr>
            <a:lvl4pPr marL="1600200" indent="-228600">
              <a:buSzPct val="100000"/>
              <a:buFont typeface="Courier New" pitchFamily="49" charset="0"/>
              <a:buChar char="o"/>
              <a:defRPr/>
            </a:lvl4pPr>
            <a:lvl5pPr marL="2171700" indent="-342900">
              <a:buFont typeface="+mj-lt"/>
              <a:buAutoNum type="arabicPerio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cxnSp>
        <p:nvCxnSpPr>
          <p:cNvPr id="7"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173573263"/>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8"/>
        <p:cNvGrpSpPr/>
        <p:nvPr/>
      </p:nvGrpSpPr>
      <p:grpSpPr>
        <a:xfrm>
          <a:off x="0" y="0"/>
          <a:ext cx="0" cy="0"/>
          <a:chOff x="0" y="0"/>
          <a:chExt cx="0" cy="0"/>
        </a:xfrm>
      </p:grpSpPr>
      <p:sp>
        <p:nvSpPr>
          <p:cNvPr id="9" name="Shape 9"/>
          <p:cNvSpPr>
            <a:spLocks noGrp="1"/>
          </p:cNvSpPr>
          <p:nvPr>
            <p:ph type="ctrTitle" hasCustomPrompt="1"/>
          </p:nvPr>
        </p:nvSpPr>
        <p:spPr>
          <a:xfrm>
            <a:off x="457200" y="751679"/>
            <a:ext cx="8229600" cy="4012499"/>
          </a:xfrm>
          <a:prstGeom prst="rect">
            <a:avLst/>
          </a:prstGeom>
          <a:noFill/>
          <a:ln>
            <a:noFill/>
          </a:ln>
        </p:spPr>
        <p:txBody>
          <a:bodyPr lIns="91425" tIns="91425" rIns="91425" bIns="91425" anchor="t" anchorCtr="0"/>
          <a:lstStyle>
            <a:lvl1pPr marL="0" indent="457200" algn="ctr" rtl="0">
              <a:spcBef>
                <a:spcPts val="0"/>
              </a:spcBef>
              <a:buClr>
                <a:schemeClr val="accent1"/>
              </a:buClr>
              <a:buSzPct val="100000"/>
              <a:buFont typeface="Arial"/>
              <a:buNone/>
              <a:defRPr sz="5400" b="0" i="0" u="none" strike="noStrike" cap="none" baseline="0">
                <a:solidFill>
                  <a:schemeClr val="tx1"/>
                </a:solidFill>
                <a:latin typeface="Arial" panose="00000000000000000000"/>
                <a:ea typeface="Arial" panose="00000000000000000000"/>
                <a:cs typeface="Arial" panose="00000000000000000000"/>
                <a:sym typeface="Arial" panose="00000000000000000000"/>
              </a:defRPr>
            </a:lvl1pPr>
            <a:lvl2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r>
              <a:rPr lang="en-US" dirty="0" smtClean="0"/>
              <a:t/>
            </a:r>
            <a:br>
              <a:rPr lang="en-US" dirty="0" smtClean="0"/>
            </a:br>
            <a:r>
              <a:rPr lang="en-US" dirty="0" smtClean="0"/>
              <a:t>Click to edit Master title style</a:t>
            </a:r>
            <a:endParaRPr dirty="0"/>
          </a:p>
        </p:txBody>
      </p:sp>
      <p:sp>
        <p:nvSpPr>
          <p:cNvPr id="10" name="Shape 10"/>
          <p:cNvSpPr>
            <a:spLocks noGrp="1"/>
          </p:cNvSpPr>
          <p:nvPr>
            <p:ph type="subTitle" idx="1"/>
          </p:nvPr>
        </p:nvSpPr>
        <p:spPr>
          <a:xfrm>
            <a:off x="457200" y="4955189"/>
            <a:ext cx="8229600" cy="1643400"/>
          </a:xfrm>
          <a:prstGeom prst="rect">
            <a:avLst/>
          </a:prstGeom>
          <a:noFill/>
          <a:ln>
            <a:noFill/>
          </a:ln>
        </p:spPr>
        <p:txBody>
          <a:bodyPr lIns="91425" tIns="91425" rIns="91425" bIns="91425" anchor="t" anchorCtr="0"/>
          <a:lstStyle>
            <a:lvl1pPr marL="0" indent="304800" algn="ctr" rtl="0">
              <a:spcBef>
                <a:spcPts val="0"/>
              </a:spcBef>
              <a:buClr>
                <a:schemeClr val="dk2"/>
              </a:buClr>
              <a:buSzPct val="100000"/>
              <a:buFont typeface="Arial"/>
              <a:buNone/>
              <a:defRPr sz="4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dirty="0"/>
          </a:p>
        </p:txBody>
      </p:sp>
      <p:cxnSp>
        <p:nvCxnSpPr>
          <p:cNvPr id="11" name="Shape 11"/>
          <p:cNvCxnSpPr/>
          <p:nvPr/>
        </p:nvCxnSpPr>
        <p:spPr>
          <a:xfrm>
            <a:off x="457200" y="548639"/>
            <a:ext cx="8229600" cy="0"/>
          </a:xfrm>
          <a:prstGeom prst="straightConnector1">
            <a:avLst/>
          </a:prstGeom>
          <a:noFill/>
          <a:ln w="57150" cap="flat">
            <a:gradFill>
              <a:gsLst>
                <a:gs pos="0">
                  <a:schemeClr val="accent4">
                    <a:lumMod val="60000"/>
                    <a:lumOff val="40000"/>
                  </a:schemeClr>
                </a:gs>
                <a:gs pos="15000">
                  <a:schemeClr val="accent3"/>
                </a:gs>
              </a:gsLst>
              <a:lin ang="5400000" scaled="0"/>
            </a:gradFill>
            <a:prstDash val="solid"/>
            <a:round/>
            <a:headEnd type="none" w="sm" len="sm"/>
            <a:tailEnd type="none" w="sm" len="sm"/>
          </a:ln>
        </p:spPr>
      </p:cxnSp>
      <p:cxnSp>
        <p:nvCxnSpPr>
          <p:cNvPr id="12" name="Shape 12"/>
          <p:cNvCxnSpPr/>
          <p:nvPr/>
        </p:nvCxnSpPr>
        <p:spPr>
          <a:xfrm>
            <a:off x="457200" y="4844510"/>
            <a:ext cx="8229600" cy="0"/>
          </a:xfrm>
          <a:prstGeom prst="straightConnector1">
            <a:avLst/>
          </a:prstGeom>
          <a:noFill/>
          <a:ln w="57150" cap="flat">
            <a:gradFill>
              <a:gsLst>
                <a:gs pos="0">
                  <a:schemeClr val="accent4">
                    <a:lumMod val="60000"/>
                    <a:lumOff val="40000"/>
                  </a:schemeClr>
                </a:gs>
                <a:gs pos="25000">
                  <a:schemeClr val="accent3"/>
                </a:gs>
              </a:gsLst>
              <a:lin ang="5400000" scaled="0"/>
            </a:gra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17"/>
        <p:cNvGrpSpPr/>
        <p:nvPr/>
      </p:nvGrpSpPr>
      <p:grpSpPr>
        <a:xfrm>
          <a:off x="0" y="0"/>
          <a:ext cx="0" cy="0"/>
          <a:chOff x="0" y="0"/>
          <a:chExt cx="0" cy="0"/>
        </a:xfrm>
      </p:grpSpPr>
      <p:sp>
        <p:nvSpPr>
          <p:cNvPr id="18" name="Shape 18"/>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b="0">
                <a:solidFill>
                  <a:srgbClr val="0070C0"/>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dirty="0"/>
          </a:p>
        </p:txBody>
      </p:sp>
      <p:sp>
        <p:nvSpPr>
          <p:cNvPr id="19" name="Shape 19"/>
          <p:cNvSpPr>
            <a:spLocks noGrp="1"/>
          </p:cNvSpPr>
          <p:nvPr>
            <p:ph type="body" idx="1"/>
          </p:nvPr>
        </p:nvSpPr>
        <p:spPr>
          <a:xfrm>
            <a:off x="457200" y="1600200"/>
            <a:ext cx="3994500" cy="4967700"/>
          </a:xfrm>
          <a:prstGeom prst="rect">
            <a:avLst/>
          </a:prstGeom>
          <a:noFill/>
          <a:ln>
            <a:noFill/>
          </a:ln>
        </p:spPr>
        <p:txBody>
          <a:bodyPr lIns="91425" tIns="91425" rIns="91425" bIns="91425" anchor="t" anchorCtr="0"/>
          <a:lstStyle>
            <a:lvl1pPr rtl="0">
              <a:buSzPct val="10000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20" name="Shape 20"/>
          <p:cNvSpPr>
            <a:spLocks noGrp="1"/>
          </p:cNvSpPr>
          <p:nvPr>
            <p:ph type="body" idx="2"/>
          </p:nvPr>
        </p:nvSpPr>
        <p:spPr>
          <a:xfrm>
            <a:off x="4692273" y="1600200"/>
            <a:ext cx="3994500" cy="4967700"/>
          </a:xfrm>
          <a:prstGeom prst="rect">
            <a:avLst/>
          </a:prstGeom>
          <a:noFill/>
          <a:ln>
            <a:noFill/>
          </a:ln>
        </p:spPr>
        <p:txBody>
          <a:bodyPr lIns="91425" tIns="91425" rIns="91425" bIns="91425" anchor="t" anchorCtr="0"/>
          <a:lstStyle>
            <a:lvl1pPr rtl="0">
              <a:buSzPct val="10000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cxnSp>
        <p:nvCxnSpPr>
          <p:cNvPr id="21" name="Shape 21"/>
          <p:cNvCxnSpPr/>
          <p:nvPr/>
        </p:nvCxnSpPr>
        <p:spPr>
          <a:xfrm>
            <a:off x="457200" y="1524000"/>
            <a:ext cx="8229600" cy="0"/>
          </a:xfrm>
          <a:prstGeom prst="straightConnector1">
            <a:avLst/>
          </a:prstGeom>
          <a:noFill/>
          <a:ln w="50800" cap="flat">
            <a:gradFill>
              <a:gsLst>
                <a:gs pos="19000">
                  <a:schemeClr val="accent4">
                    <a:lumMod val="60000"/>
                    <a:lumOff val="40000"/>
                  </a:schemeClr>
                </a:gs>
                <a:gs pos="33000">
                  <a:schemeClr val="accent3"/>
                </a:gs>
              </a:gsLst>
              <a:lin ang="5400000" scaled="0"/>
            </a:gra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22"/>
        <p:cNvGrpSpPr/>
        <p:nvPr/>
      </p:nvGrpSpPr>
      <p:grpSpPr>
        <a:xfrm>
          <a:off x="0" y="0"/>
          <a:ext cx="0" cy="0"/>
          <a:chOff x="0" y="0"/>
          <a:chExt cx="0" cy="0"/>
        </a:xfrm>
      </p:grpSpPr>
      <p:sp>
        <p:nvSpPr>
          <p:cNvPr id="23" name="Shape 23"/>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b="0">
                <a:solidFill>
                  <a:srgbClr val="0070C0"/>
                </a:solidFill>
              </a:defRPr>
            </a:lvl1pPr>
            <a:lvl2pPr rtl="0">
              <a:defRPr>
                <a:solidFill>
                  <a:schemeClr val="accent1"/>
                </a:solidFill>
              </a:defRPr>
            </a:lvl2pPr>
            <a:lvl3pPr rtl="0">
              <a:defRPr>
                <a:solidFill>
                  <a:schemeClr val="accent1"/>
                </a:solidFill>
              </a:defRPr>
            </a:lvl3pPr>
            <a:lvl4pPr rtl="0">
              <a:defRPr>
                <a:solidFill>
                  <a:schemeClr val="accent1"/>
                </a:solidFill>
              </a:defRPr>
            </a:lvl4pPr>
            <a:lvl5pPr rtl="0">
              <a:defRPr>
                <a:solidFill>
                  <a:schemeClr val="accent1"/>
                </a:solidFill>
              </a:defRPr>
            </a:lvl5pPr>
            <a:lvl6pPr rtl="0">
              <a:defRPr>
                <a:solidFill>
                  <a:schemeClr val="accent1"/>
                </a:solidFill>
              </a:defRPr>
            </a:lvl6pPr>
            <a:lvl7pPr rtl="0">
              <a:defRPr>
                <a:solidFill>
                  <a:schemeClr val="accent1"/>
                </a:solidFill>
              </a:defRPr>
            </a:lvl7pPr>
            <a:lvl8pPr rtl="0">
              <a:defRPr>
                <a:solidFill>
                  <a:schemeClr val="accent1"/>
                </a:solidFill>
              </a:defRPr>
            </a:lvl8pPr>
            <a:lvl9pPr rtl="0">
              <a:defRPr>
                <a:solidFill>
                  <a:schemeClr val="accent1"/>
                </a:solidFill>
              </a:defRPr>
            </a:lvl9pPr>
          </a:lstStyle>
          <a:p>
            <a:r>
              <a:rPr lang="en-US" smtClean="0"/>
              <a:t>Click to edit Master title style</a:t>
            </a:r>
            <a:endParaRPr dirty="0"/>
          </a:p>
        </p:txBody>
      </p:sp>
      <p:cxnSp>
        <p:nvCxnSpPr>
          <p:cNvPr id="24" name="Shape 24"/>
          <p:cNvCxnSpPr/>
          <p:nvPr/>
        </p:nvCxnSpPr>
        <p:spPr>
          <a:xfrm>
            <a:off x="457200" y="1524000"/>
            <a:ext cx="8229600" cy="0"/>
          </a:xfrm>
          <a:prstGeom prst="straightConnector1">
            <a:avLst/>
          </a:prstGeom>
          <a:noFill/>
          <a:ln w="50800" cap="flat">
            <a:gradFill>
              <a:gsLst>
                <a:gs pos="14000">
                  <a:schemeClr val="accent4">
                    <a:lumMod val="60000"/>
                    <a:lumOff val="40000"/>
                  </a:schemeClr>
                </a:gs>
                <a:gs pos="34000">
                  <a:schemeClr val="accent3"/>
                </a:gs>
              </a:gsLst>
              <a:lin ang="5400000" scaled="0"/>
            </a:gra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28"/>
        <p:cNvGrpSpPr/>
        <p:nvPr/>
      </p:nvGrpSpPr>
      <p:grpSpPr>
        <a:xfrm>
          <a:off x="0" y="0"/>
          <a:ext cx="0" cy="0"/>
          <a:chOff x="0" y="0"/>
          <a:chExt cx="0" cy="0"/>
        </a:xfrm>
      </p:grpSpPr>
      <p:cxnSp>
        <p:nvCxnSpPr>
          <p:cNvPr id="29" name="Shape 29"/>
          <p:cNvCxnSpPr/>
          <p:nvPr/>
        </p:nvCxnSpPr>
        <p:spPr>
          <a:xfrm>
            <a:off x="457200" y="150852"/>
            <a:ext cx="8229600" cy="0"/>
          </a:xfrm>
          <a:prstGeom prst="straightConnector1">
            <a:avLst/>
          </a:prstGeom>
          <a:noFill/>
          <a:ln w="50800" cap="flat">
            <a:solidFill>
              <a:schemeClr val="lt2"/>
            </a:soli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solidFill>
                  <a:srgbClr val="0070C0"/>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4"/>
            <a:ext cx="4040188" cy="4225925"/>
          </a:xfrm>
        </p:spPr>
        <p:txBody>
          <a:bodyPr/>
          <a:lstStyle>
            <a:lvl1pPr marL="231775" indent="-231775">
              <a:buSzPct val="100000"/>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4"/>
            <a:ext cx="4041775" cy="4225925"/>
          </a:xfrm>
        </p:spPr>
        <p:txBody>
          <a:bodyPr/>
          <a:lstStyle>
            <a:lvl1pPr marL="231775" indent="-231775">
              <a:buSzPct val="100000"/>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0"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263745472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marL="288925" indent="-288925">
              <a:buSzPct val="100000"/>
              <a:buFont typeface="Arial" pitchFamily="34" charset="0"/>
              <a:buChar char="•"/>
              <a:defRPr sz="2800"/>
            </a:lvl1pPr>
            <a:lvl2pPr marL="742950" indent="-285750">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48200" y="1600200"/>
            <a:ext cx="4038600" cy="4525963"/>
          </a:xfrm>
        </p:spPr>
        <p:txBody>
          <a:bodyPr/>
          <a:lstStyle>
            <a:lvl1pPr marL="288925" indent="-288925">
              <a:buSzPct val="100000"/>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A2A56EC-A5A4-417B-A815-06DDA5C50B47}" type="datetime1">
              <a:rPr lang="en-US" smtClean="0"/>
              <a:pPr/>
              <a:t>6/7/2013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ED98AB54-B7D1-428D-BF4F-97908ED25931}" type="slidenum">
              <a:rPr lang="en-US" smtClean="0"/>
              <a:pPr/>
              <a:t>‹#›</a:t>
            </a:fld>
            <a:endParaRPr lang="en-US"/>
          </a:p>
        </p:txBody>
      </p:sp>
      <p:cxnSp>
        <p:nvCxnSpPr>
          <p:cNvPr id="8"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62166068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8"/>
        <p:cNvGrpSpPr/>
        <p:nvPr/>
      </p:nvGrpSpPr>
      <p:grpSpPr>
        <a:xfrm>
          <a:off x="0" y="0"/>
          <a:ext cx="0" cy="0"/>
          <a:chOff x="0" y="0"/>
          <a:chExt cx="0" cy="0"/>
        </a:xfrm>
      </p:grpSpPr>
      <p:sp>
        <p:nvSpPr>
          <p:cNvPr id="9" name="Shape 9"/>
          <p:cNvSpPr>
            <a:spLocks noGrp="1"/>
          </p:cNvSpPr>
          <p:nvPr>
            <p:ph type="ctrTitle" hasCustomPrompt="1"/>
          </p:nvPr>
        </p:nvSpPr>
        <p:spPr>
          <a:xfrm>
            <a:off x="457200" y="751679"/>
            <a:ext cx="8229600" cy="4012499"/>
          </a:xfrm>
          <a:prstGeom prst="rect">
            <a:avLst/>
          </a:prstGeom>
          <a:noFill/>
          <a:ln>
            <a:noFill/>
          </a:ln>
        </p:spPr>
        <p:txBody>
          <a:bodyPr lIns="91425" tIns="91425" rIns="91425" bIns="91425" anchor="t" anchorCtr="0"/>
          <a:lstStyle>
            <a:lvl1pPr marL="0" indent="457200" algn="ctr" rtl="0">
              <a:spcBef>
                <a:spcPts val="0"/>
              </a:spcBef>
              <a:buClr>
                <a:schemeClr val="accent1"/>
              </a:buClr>
              <a:buSzPct val="100000"/>
              <a:buFont typeface="Arial"/>
              <a:buNone/>
              <a:defRPr sz="5400" b="0" i="0" u="none" strike="noStrike" cap="none" baseline="0">
                <a:solidFill>
                  <a:schemeClr val="tx1"/>
                </a:solidFill>
                <a:latin typeface="Arial" panose="00000000000000000000"/>
                <a:ea typeface="Arial" panose="00000000000000000000"/>
                <a:cs typeface="Arial" panose="00000000000000000000"/>
                <a:sym typeface="Arial" panose="00000000000000000000"/>
              </a:defRPr>
            </a:lvl1pPr>
            <a:lvl2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r>
              <a:rPr lang="en-US" dirty="0" smtClean="0"/>
              <a:t/>
            </a:r>
            <a:br>
              <a:rPr lang="en-US" dirty="0" smtClean="0"/>
            </a:br>
            <a:r>
              <a:rPr lang="en-US" dirty="0" smtClean="0"/>
              <a:t>Click to edit Master title style</a:t>
            </a:r>
            <a:endParaRPr dirty="0"/>
          </a:p>
        </p:txBody>
      </p:sp>
      <p:sp>
        <p:nvSpPr>
          <p:cNvPr id="10" name="Shape 10"/>
          <p:cNvSpPr>
            <a:spLocks noGrp="1"/>
          </p:cNvSpPr>
          <p:nvPr>
            <p:ph type="subTitle" idx="1"/>
          </p:nvPr>
        </p:nvSpPr>
        <p:spPr>
          <a:xfrm>
            <a:off x="457200" y="4955189"/>
            <a:ext cx="8229600" cy="1643400"/>
          </a:xfrm>
          <a:prstGeom prst="rect">
            <a:avLst/>
          </a:prstGeom>
          <a:noFill/>
          <a:ln>
            <a:noFill/>
          </a:ln>
        </p:spPr>
        <p:txBody>
          <a:bodyPr lIns="91425" tIns="91425" rIns="91425" bIns="91425" anchor="t" anchorCtr="0"/>
          <a:lstStyle>
            <a:lvl1pPr marL="0" indent="304800" algn="ctr" rtl="0">
              <a:spcBef>
                <a:spcPts val="0"/>
              </a:spcBef>
              <a:buClr>
                <a:schemeClr val="dk2"/>
              </a:buClr>
              <a:buSzPct val="100000"/>
              <a:buFont typeface="Arial"/>
              <a:buNone/>
              <a:defRPr sz="4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dirty="0"/>
          </a:p>
        </p:txBody>
      </p:sp>
      <p:cxnSp>
        <p:nvCxnSpPr>
          <p:cNvPr id="11" name="Shape 11"/>
          <p:cNvCxnSpPr/>
          <p:nvPr/>
        </p:nvCxnSpPr>
        <p:spPr>
          <a:xfrm>
            <a:off x="457200" y="548639"/>
            <a:ext cx="8229600" cy="0"/>
          </a:xfrm>
          <a:prstGeom prst="straightConnector1">
            <a:avLst/>
          </a:prstGeom>
          <a:noFill/>
          <a:ln w="57150" cap="flat">
            <a:gradFill>
              <a:gsLst>
                <a:gs pos="0">
                  <a:schemeClr val="accent4">
                    <a:lumMod val="60000"/>
                    <a:lumOff val="40000"/>
                  </a:schemeClr>
                </a:gs>
                <a:gs pos="15000">
                  <a:schemeClr val="accent3"/>
                </a:gs>
              </a:gsLst>
              <a:lin ang="5400000" scaled="0"/>
            </a:gradFill>
            <a:prstDash val="solid"/>
            <a:round/>
            <a:headEnd type="none" w="sm" len="sm"/>
            <a:tailEnd type="none" w="sm" len="sm"/>
          </a:ln>
        </p:spPr>
      </p:cxnSp>
      <p:cxnSp>
        <p:nvCxnSpPr>
          <p:cNvPr id="12" name="Shape 12"/>
          <p:cNvCxnSpPr/>
          <p:nvPr/>
        </p:nvCxnSpPr>
        <p:spPr>
          <a:xfrm>
            <a:off x="457200" y="4844510"/>
            <a:ext cx="8229600" cy="0"/>
          </a:xfrm>
          <a:prstGeom prst="straightConnector1">
            <a:avLst/>
          </a:prstGeom>
          <a:noFill/>
          <a:ln w="57150" cap="flat">
            <a:gradFill>
              <a:gsLst>
                <a:gs pos="0">
                  <a:schemeClr val="accent4">
                    <a:lumMod val="60000"/>
                    <a:lumOff val="40000"/>
                  </a:schemeClr>
                </a:gs>
                <a:gs pos="25000">
                  <a:schemeClr val="accent3"/>
                </a:gs>
              </a:gsLst>
              <a:lin ang="5400000" scaled="0"/>
            </a:gra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fld id="{A56BD002-CC36-40DF-8052-881B8AD273DC}" type="datetime1">
              <a:rPr lang="en-US" smtClean="0"/>
              <a:pPr/>
              <a:t>6/7/2013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fld id="{ED98AB54-B7D1-428D-BF4F-97908ED25931}" type="slidenum">
              <a:rPr lang="en-US" smtClean="0"/>
              <a:pPr/>
              <a:t>‹#›</a:t>
            </a:fld>
            <a:endParaRPr lang="en-US"/>
          </a:p>
        </p:txBody>
      </p:sp>
    </p:spTree>
    <p:extLst>
      <p:ext uri="{BB962C8B-B14F-4D97-AF65-F5344CB8AC3E}">
        <p14:creationId xmlns:p14="http://schemas.microsoft.com/office/powerpoint/2010/main" val="189179377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a:lvl1pPr>
          </a:lstStyle>
          <a:p>
            <a:fld id="{CB227133-408B-4AEB-B80D-DF81CDA860E9}" type="datetime1">
              <a:rPr lang="en-US" smtClean="0"/>
              <a:pPr/>
              <a:t>6/7/2013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a:latin typeface="Times New Roman" pitchFamily="18" charset="0"/>
              </a:defRPr>
            </a:lvl1p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a:lvl1pPr>
          </a:lstStyle>
          <a:p>
            <a:fld id="{ED98AB54-B7D1-428D-BF4F-97908ED25931}" type="slidenum">
              <a:rPr lang="en-US" smtClean="0"/>
              <a:pPr/>
              <a:t>‹#›</a:t>
            </a:fld>
            <a:endParaRPr lang="en-US"/>
          </a:p>
        </p:txBody>
      </p:sp>
    </p:spTree>
    <p:extLst>
      <p:ext uri="{BB962C8B-B14F-4D97-AF65-F5344CB8AC3E}">
        <p14:creationId xmlns:p14="http://schemas.microsoft.com/office/powerpoint/2010/main" val="4049980750"/>
      </p:ext>
    </p:extLst>
  </p:cSld>
  <p:clrMapOvr>
    <a:masterClrMapping/>
  </p:clrMapOvr>
  <p:timing>
    <p:tnLst>
      <p:par>
        <p:cTn id="1" dur="indefinite" restart="never" nodeType="tmRoot"/>
      </p:par>
    </p:tnLst>
  </p:timing>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C00000"/>
                </a:solidFill>
              </a:defRPr>
            </a:lvl1pPr>
          </a:lstStyle>
          <a:p>
            <a:r>
              <a:rPr lang="en-US" smtClean="0"/>
              <a:t>Click to edit Master title style</a:t>
            </a:r>
            <a:endParaRPr lang="en-US" dirty="0"/>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fld id="{6FB2BEAD-E924-4FC2-83DA-CFB4E5338E8C}" type="datetime1">
              <a:rPr lang="en-US" smtClean="0"/>
              <a:pPr/>
              <a:t>6/7/2013</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fld id="{ED98AB54-B7D1-428D-BF4F-97908ED25931}" type="slidenum">
              <a:rPr lang="en-US" smtClean="0"/>
              <a:pPr/>
              <a:t>‹#›</a:t>
            </a:fld>
            <a:endParaRPr lang="en-US"/>
          </a:p>
        </p:txBody>
      </p:sp>
    </p:spTree>
    <p:extLst>
      <p:ext uri="{BB962C8B-B14F-4D97-AF65-F5344CB8AC3E}">
        <p14:creationId xmlns:p14="http://schemas.microsoft.com/office/powerpoint/2010/main" val="293496616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theme" Target="../theme/theme2.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slideLayout" Target="../slideLayouts/slideLayout21.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4.xml"/><Relationship Id="rId7" Type="http://schemas.openxmlformats.org/officeDocument/2006/relationships/theme" Target="../theme/theme3.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5" Type="http://schemas.openxmlformats.org/officeDocument/2006/relationships/slideLayout" Target="../slideLayouts/slideLayout26.xml"/><Relationship Id="rId4" Type="http://schemas.openxmlformats.org/officeDocument/2006/relationships/slideLayout" Target="../slideLayouts/slideLayout25.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0.xml"/><Relationship Id="rId7" Type="http://schemas.openxmlformats.org/officeDocument/2006/relationships/theme" Target="../theme/theme4.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5" Type="http://schemas.openxmlformats.org/officeDocument/2006/relationships/slideLayout" Target="../slideLayouts/slideLayout32.xml"/><Relationship Id="rId4" Type="http://schemas.openxmlformats.org/officeDocument/2006/relationships/slideLayout" Target="../slideLayouts/slideLayout31.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36.xml"/><Relationship Id="rId7" Type="http://schemas.openxmlformats.org/officeDocument/2006/relationships/theme" Target="../theme/theme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5" Type="http://schemas.openxmlformats.org/officeDocument/2006/relationships/slideLayout" Target="../slideLayouts/slideLayout38.xml"/><Relationship Id="rId4"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4"/>
        <p:cNvGrpSpPr/>
        <p:nvPr/>
      </p:nvGrpSpPr>
      <p:grpSpPr>
        <a:xfrm>
          <a:off x="0" y="0"/>
          <a:ext cx="0" cy="0"/>
          <a:chOff x="0" y="0"/>
          <a:chExt cx="0" cy="0"/>
        </a:xfrm>
      </p:grpSpPr>
      <p:sp>
        <p:nvSpPr>
          <p:cNvPr id="5" name="Shape 5"/>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endParaRPr dirty="0"/>
          </a:p>
        </p:txBody>
      </p:sp>
      <p:sp>
        <p:nvSpPr>
          <p:cNvPr id="6" name="Shape 6"/>
          <p:cNvSpPr>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dirty="0"/>
          </a:p>
        </p:txBody>
      </p:sp>
      <p:cxnSp>
        <p:nvCxnSpPr>
          <p:cNvPr id="7" name="Shape 7"/>
          <p:cNvCxnSpPr/>
          <p:nvPr/>
        </p:nvCxnSpPr>
        <p:spPr>
          <a:xfrm>
            <a:off x="457200" y="6697679"/>
            <a:ext cx="8229600" cy="0"/>
          </a:xfrm>
          <a:prstGeom prst="straightConnector1">
            <a:avLst/>
          </a:prstGeom>
          <a:noFill/>
          <a:ln w="50800" cap="flat">
            <a:solidFill>
              <a:schemeClr val="lt2"/>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3" r:id="rId8"/>
    <p:sldLayoutId id="2147483694" r:id="rId9"/>
  </p:sldLayoutIdLst>
  <p:timing>
    <p:tnLst>
      <p:par>
        <p:cTn id="1" dur="indefinite" restart="never" nodeType="tmRoot"/>
      </p:par>
    </p:tnLst>
  </p:timing>
  <p:hf hdr="0" ftr="0" dt="0"/>
  <p:txStyles>
    <p:titleStyle>
      <a:defPPr marR="0" algn="l" rtl="0">
        <a:lnSpc>
          <a:spcPct val="100000"/>
        </a:lnSpc>
        <a:spcBef>
          <a:spcPts val="0"/>
        </a:spcBef>
        <a:spcAft>
          <a:spcPts val="0"/>
        </a:spcAft>
      </a:defPPr>
      <a:lvl1pPr marL="231775" marR="0" indent="-3175"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SzPct val="100000"/>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Shape 5"/>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b" anchorCtr="0" compatLnSpc="1">
            <a:prstTxWarp prst="textNoShape">
              <a:avLst/>
            </a:prstTxWarp>
          </a:bodyPr>
          <a:lstStyle/>
          <a:p>
            <a:pPr lvl="0"/>
            <a:endParaRPr lang="en-US" smtClean="0">
              <a:sym typeface="Arial" charset="0"/>
            </a:endParaRPr>
          </a:p>
        </p:txBody>
      </p:sp>
      <p:sp>
        <p:nvSpPr>
          <p:cNvPr id="1027" name="Shape 6"/>
          <p:cNvSpPr>
            <a:spLocks noGrp="1"/>
          </p:cNvSpPr>
          <p:nvPr>
            <p:ph type="body" idx="1"/>
          </p:nvPr>
        </p:nvSpPr>
        <p:spPr bwMode="auto">
          <a:xfrm>
            <a:off x="457200" y="1600200"/>
            <a:ext cx="8229600" cy="496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en-US" smtClean="0">
              <a:sym typeface="Arial" charset="0"/>
            </a:endParaRPr>
          </a:p>
        </p:txBody>
      </p:sp>
      <p:cxnSp>
        <p:nvCxnSpPr>
          <p:cNvPr id="1028" name="Shape 7"/>
          <p:cNvCxnSpPr>
            <a:cxnSpLocks noChangeShapeType="1"/>
          </p:cNvCxnSpPr>
          <p:nvPr/>
        </p:nvCxnSpPr>
        <p:spPr bwMode="auto">
          <a:xfrm>
            <a:off x="457200" y="6697663"/>
            <a:ext cx="8229600" cy="0"/>
          </a:xfrm>
          <a:prstGeom prst="straightConnector1">
            <a:avLst/>
          </a:prstGeom>
          <a:noFill/>
          <a:ln w="50800">
            <a:solidFill>
              <a:schemeClr val="tx2"/>
            </a:solidFill>
            <a:round/>
            <a:headEnd type="none" w="sm" len="sm"/>
            <a:tailEnd type="none" w="sm" len="sm"/>
          </a:ln>
          <a:extLst>
            <a:ext uri="{909E8E84-426E-40DD-AFC4-6F175D3DCCD1}">
              <a14:hiddenFill xmlns:a14="http://schemas.microsoft.com/office/drawing/2010/main">
                <a:noFill/>
              </a14:hiddenFill>
            </a:ext>
          </a:extLst>
        </p:spPr>
      </p:cxnSp>
    </p:spTree>
  </p:cSld>
  <p:clrMap bg1="lt1" tx1="dk1" bg2="dk2" tx2="lt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defPPr marR="0" algn="l" rtl="0">
        <a:lnSpc>
          <a:spcPct val="100000"/>
        </a:lnSpc>
        <a:spcBef>
          <a:spcPts val="0"/>
        </a:spcBef>
        <a:spcAft>
          <a:spcPts val="0"/>
        </a:spcAft>
      </a:defPPr>
      <a:lvl1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algn="l" rtl="0" eaLnBrk="1" fontAlgn="base" hangingPunct="1">
        <a:spcBef>
          <a:spcPct val="0"/>
        </a:spcBef>
        <a:spcAft>
          <a:spcPct val="0"/>
        </a:spcAft>
        <a:defRPr sz="1400">
          <a:solidFill>
            <a:srgbClr val="000000"/>
          </a:solidFill>
          <a:latin typeface="Arial" charset="0"/>
          <a:cs typeface="Arial" charset="0"/>
          <a:sym typeface="Arial" charset="0"/>
        </a:defRPr>
      </a:lvl3pPr>
      <a:lvl4pPr algn="l" rtl="0" eaLnBrk="1" fontAlgn="base" hangingPunct="1">
        <a:spcBef>
          <a:spcPct val="0"/>
        </a:spcBef>
        <a:spcAft>
          <a:spcPct val="0"/>
        </a:spcAft>
        <a:defRPr sz="1400">
          <a:solidFill>
            <a:srgbClr val="000000"/>
          </a:solidFill>
          <a:latin typeface="Arial" charset="0"/>
          <a:cs typeface="Arial" charset="0"/>
          <a:sym typeface="Arial" charset="0"/>
        </a:defRPr>
      </a:lvl4pPr>
      <a:lvl5pPr algn="l" rtl="0" eaLnBrk="1" fontAlgn="base" hangingPunct="1">
        <a:spcBef>
          <a:spcPct val="0"/>
        </a:spcBef>
        <a:spcAft>
          <a:spcPct val="0"/>
        </a:spcAft>
        <a:defRPr sz="1400">
          <a:solidFill>
            <a:srgbClr val="000000"/>
          </a:solidFill>
          <a:latin typeface="Arial" charset="0"/>
          <a:cs typeface="Arial" charset="0"/>
          <a:sym typeface="Arial" charset="0"/>
        </a:defRPr>
      </a:lvl5pPr>
      <a:lvl6pPr marL="457200" algn="l" rtl="0" eaLnBrk="1" fontAlgn="base" hangingPunct="1">
        <a:spcBef>
          <a:spcPct val="0"/>
        </a:spcBef>
        <a:spcAft>
          <a:spcPct val="0"/>
        </a:spcAft>
        <a:defRPr sz="1400">
          <a:solidFill>
            <a:srgbClr val="000000"/>
          </a:solidFill>
          <a:latin typeface="Arial" charset="0"/>
          <a:cs typeface="Arial" charset="0"/>
          <a:sym typeface="Arial" charset="0"/>
        </a:defRPr>
      </a:lvl6pPr>
      <a:lvl7pPr marL="914400" algn="l" rtl="0" eaLnBrk="1" fontAlgn="base" hangingPunct="1">
        <a:spcBef>
          <a:spcPct val="0"/>
        </a:spcBef>
        <a:spcAft>
          <a:spcPct val="0"/>
        </a:spcAft>
        <a:defRPr sz="1400">
          <a:solidFill>
            <a:srgbClr val="000000"/>
          </a:solidFill>
          <a:latin typeface="Arial" charset="0"/>
          <a:cs typeface="Arial" charset="0"/>
          <a:sym typeface="Arial" charset="0"/>
        </a:defRPr>
      </a:lvl7pPr>
      <a:lvl8pPr marL="1371600" algn="l" rtl="0" eaLnBrk="1" fontAlgn="base" hangingPunct="1">
        <a:spcBef>
          <a:spcPct val="0"/>
        </a:spcBef>
        <a:spcAft>
          <a:spcPct val="0"/>
        </a:spcAft>
        <a:defRPr sz="1400">
          <a:solidFill>
            <a:srgbClr val="000000"/>
          </a:solidFill>
          <a:latin typeface="Arial" charset="0"/>
          <a:cs typeface="Arial" charset="0"/>
          <a:sym typeface="Arial" charset="0"/>
        </a:defRPr>
      </a:lvl8pPr>
      <a:lvl9pPr marL="1828800" algn="l" rtl="0" eaLnBrk="1" fontAlgn="base" hangingPunct="1">
        <a:spcBef>
          <a:spcPct val="0"/>
        </a:spcBef>
        <a:spcAft>
          <a:spcPct val="0"/>
        </a:spcAft>
        <a:defRPr sz="1400">
          <a:solidFill>
            <a:srgbClr val="000000"/>
          </a:solidFill>
          <a:latin typeface="Arial" charset="0"/>
          <a:cs typeface="Arial" charset="0"/>
          <a:sym typeface="Arial" charset="0"/>
        </a:defRPr>
      </a:lvl9pPr>
    </p:titleStyle>
    <p:bodyStyle>
      <a:defPPr marR="0" algn="l" rtl="0">
        <a:lnSpc>
          <a:spcPct val="100000"/>
        </a:lnSpc>
        <a:spcBef>
          <a:spcPts val="0"/>
        </a:spcBef>
        <a:spcAft>
          <a:spcPts val="0"/>
        </a:spcAft>
      </a:defPPr>
      <a:lvl1pPr marL="342900" indent="-3429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marL="742950" indent="-28575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marL="11430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3pPr>
      <a:lvl4pPr marL="16002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4pPr>
      <a:lvl5pPr marL="20574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Shape 3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b" anchorCtr="0" compatLnSpc="1">
            <a:prstTxWarp prst="textNoShape">
              <a:avLst/>
            </a:prstTxWarp>
          </a:bodyPr>
          <a:lstStyle/>
          <a:p>
            <a:pPr lvl="0"/>
            <a:endParaRPr lang="en-US" smtClean="0">
              <a:sym typeface="Arial" charset="0"/>
            </a:endParaRPr>
          </a:p>
        </p:txBody>
      </p:sp>
      <p:sp>
        <p:nvSpPr>
          <p:cNvPr id="2051" name="Shape 32"/>
          <p:cNvSpPr>
            <a:spLocks noGrp="1"/>
          </p:cNvSpPr>
          <p:nvPr>
            <p:ph type="body" idx="1"/>
          </p:nvPr>
        </p:nvSpPr>
        <p:spPr bwMode="auto">
          <a:xfrm>
            <a:off x="457200" y="1600200"/>
            <a:ext cx="8229600" cy="496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en-US" smtClean="0">
              <a:sym typeface="Arial" charset="0"/>
            </a:endParaRPr>
          </a:p>
        </p:txBody>
      </p:sp>
    </p:spTree>
  </p:cSld>
  <p:clrMap bg1="lt1" tx1="dk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Lst>
  <p:txStyles>
    <p:titleStyle>
      <a:defPPr marR="0" algn="l" rtl="0">
        <a:lnSpc>
          <a:spcPct val="100000"/>
        </a:lnSpc>
        <a:spcBef>
          <a:spcPts val="0"/>
        </a:spcBef>
        <a:spcAft>
          <a:spcPts val="0"/>
        </a:spcAft>
      </a:defPPr>
      <a:lvl1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algn="l" rtl="0" eaLnBrk="1" fontAlgn="base" hangingPunct="1">
        <a:spcBef>
          <a:spcPct val="0"/>
        </a:spcBef>
        <a:spcAft>
          <a:spcPct val="0"/>
        </a:spcAft>
        <a:defRPr sz="1400">
          <a:solidFill>
            <a:srgbClr val="000000"/>
          </a:solidFill>
          <a:latin typeface="Arial" charset="0"/>
          <a:cs typeface="Arial" charset="0"/>
          <a:sym typeface="Arial" charset="0"/>
        </a:defRPr>
      </a:lvl3pPr>
      <a:lvl4pPr algn="l" rtl="0" eaLnBrk="1" fontAlgn="base" hangingPunct="1">
        <a:spcBef>
          <a:spcPct val="0"/>
        </a:spcBef>
        <a:spcAft>
          <a:spcPct val="0"/>
        </a:spcAft>
        <a:defRPr sz="1400">
          <a:solidFill>
            <a:srgbClr val="000000"/>
          </a:solidFill>
          <a:latin typeface="Arial" charset="0"/>
          <a:cs typeface="Arial" charset="0"/>
          <a:sym typeface="Arial" charset="0"/>
        </a:defRPr>
      </a:lvl4pPr>
      <a:lvl5pPr algn="l" rtl="0" eaLnBrk="1" fontAlgn="base" hangingPunct="1">
        <a:spcBef>
          <a:spcPct val="0"/>
        </a:spcBef>
        <a:spcAft>
          <a:spcPct val="0"/>
        </a:spcAft>
        <a:defRPr sz="1400">
          <a:solidFill>
            <a:srgbClr val="000000"/>
          </a:solidFill>
          <a:latin typeface="Arial" charset="0"/>
          <a:cs typeface="Arial" charset="0"/>
          <a:sym typeface="Arial" charset="0"/>
        </a:defRPr>
      </a:lvl5pPr>
      <a:lvl6pPr marL="457200" algn="l" rtl="0" eaLnBrk="1" fontAlgn="base" hangingPunct="1">
        <a:spcBef>
          <a:spcPct val="0"/>
        </a:spcBef>
        <a:spcAft>
          <a:spcPct val="0"/>
        </a:spcAft>
        <a:defRPr sz="1400">
          <a:solidFill>
            <a:srgbClr val="000000"/>
          </a:solidFill>
          <a:latin typeface="Arial" charset="0"/>
          <a:cs typeface="Arial" charset="0"/>
          <a:sym typeface="Arial" charset="0"/>
        </a:defRPr>
      </a:lvl6pPr>
      <a:lvl7pPr marL="914400" algn="l" rtl="0" eaLnBrk="1" fontAlgn="base" hangingPunct="1">
        <a:spcBef>
          <a:spcPct val="0"/>
        </a:spcBef>
        <a:spcAft>
          <a:spcPct val="0"/>
        </a:spcAft>
        <a:defRPr sz="1400">
          <a:solidFill>
            <a:srgbClr val="000000"/>
          </a:solidFill>
          <a:latin typeface="Arial" charset="0"/>
          <a:cs typeface="Arial" charset="0"/>
          <a:sym typeface="Arial" charset="0"/>
        </a:defRPr>
      </a:lvl7pPr>
      <a:lvl8pPr marL="1371600" algn="l" rtl="0" eaLnBrk="1" fontAlgn="base" hangingPunct="1">
        <a:spcBef>
          <a:spcPct val="0"/>
        </a:spcBef>
        <a:spcAft>
          <a:spcPct val="0"/>
        </a:spcAft>
        <a:defRPr sz="1400">
          <a:solidFill>
            <a:srgbClr val="000000"/>
          </a:solidFill>
          <a:latin typeface="Arial" charset="0"/>
          <a:cs typeface="Arial" charset="0"/>
          <a:sym typeface="Arial" charset="0"/>
        </a:defRPr>
      </a:lvl8pPr>
      <a:lvl9pPr marL="1828800" algn="l" rtl="0" eaLnBrk="1" fontAlgn="base" hangingPunct="1">
        <a:spcBef>
          <a:spcPct val="0"/>
        </a:spcBef>
        <a:spcAft>
          <a:spcPct val="0"/>
        </a:spcAft>
        <a:defRPr sz="1400">
          <a:solidFill>
            <a:srgbClr val="000000"/>
          </a:solidFill>
          <a:latin typeface="Arial" charset="0"/>
          <a:cs typeface="Arial" charset="0"/>
          <a:sym typeface="Arial" charset="0"/>
        </a:defRPr>
      </a:lvl9pPr>
    </p:titleStyle>
    <p:bodyStyle>
      <a:defPPr marR="0" algn="l" rtl="0">
        <a:lnSpc>
          <a:spcPct val="100000"/>
        </a:lnSpc>
        <a:spcBef>
          <a:spcPts val="0"/>
        </a:spcBef>
        <a:spcAft>
          <a:spcPts val="0"/>
        </a:spcAft>
      </a:defPPr>
      <a:lvl1pPr marL="342900" indent="-3429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marL="742950" indent="-28575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marL="11430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3pPr>
      <a:lvl4pPr marL="16002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4pPr>
      <a:lvl5pPr marL="20574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Shape 3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b" anchorCtr="0" compatLnSpc="1">
            <a:prstTxWarp prst="textNoShape">
              <a:avLst/>
            </a:prstTxWarp>
          </a:bodyPr>
          <a:lstStyle/>
          <a:p>
            <a:pPr lvl="0"/>
            <a:endParaRPr lang="en-US" smtClean="0">
              <a:sym typeface="Arial" charset="0"/>
            </a:endParaRPr>
          </a:p>
        </p:txBody>
      </p:sp>
      <p:sp>
        <p:nvSpPr>
          <p:cNvPr id="3075" name="Shape 32"/>
          <p:cNvSpPr>
            <a:spLocks noGrp="1"/>
          </p:cNvSpPr>
          <p:nvPr>
            <p:ph type="body" idx="1"/>
          </p:nvPr>
        </p:nvSpPr>
        <p:spPr bwMode="auto">
          <a:xfrm>
            <a:off x="457200" y="1600200"/>
            <a:ext cx="8229600" cy="496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en-US" smtClean="0">
              <a:sym typeface="Arial" charset="0"/>
            </a:endParaRPr>
          </a:p>
        </p:txBody>
      </p:sp>
    </p:spTree>
  </p:cSld>
  <p:clrMap bg1="lt1" tx1="dk1" bg2="dk2" tx2="lt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Lst>
  <p:txStyles>
    <p:titleStyle>
      <a:defPPr marR="0" algn="l" rtl="0">
        <a:lnSpc>
          <a:spcPct val="100000"/>
        </a:lnSpc>
        <a:spcBef>
          <a:spcPts val="0"/>
        </a:spcBef>
        <a:spcAft>
          <a:spcPts val="0"/>
        </a:spcAft>
      </a:defPPr>
      <a:lvl1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algn="l" rtl="0" eaLnBrk="1" fontAlgn="base" hangingPunct="1">
        <a:spcBef>
          <a:spcPct val="0"/>
        </a:spcBef>
        <a:spcAft>
          <a:spcPct val="0"/>
        </a:spcAft>
        <a:defRPr sz="1400">
          <a:solidFill>
            <a:srgbClr val="000000"/>
          </a:solidFill>
          <a:latin typeface="Arial" charset="0"/>
          <a:cs typeface="Arial" charset="0"/>
          <a:sym typeface="Arial" charset="0"/>
        </a:defRPr>
      </a:lvl3pPr>
      <a:lvl4pPr algn="l" rtl="0" eaLnBrk="1" fontAlgn="base" hangingPunct="1">
        <a:spcBef>
          <a:spcPct val="0"/>
        </a:spcBef>
        <a:spcAft>
          <a:spcPct val="0"/>
        </a:spcAft>
        <a:defRPr sz="1400">
          <a:solidFill>
            <a:srgbClr val="000000"/>
          </a:solidFill>
          <a:latin typeface="Arial" charset="0"/>
          <a:cs typeface="Arial" charset="0"/>
          <a:sym typeface="Arial" charset="0"/>
        </a:defRPr>
      </a:lvl4pPr>
      <a:lvl5pPr algn="l" rtl="0" eaLnBrk="1" fontAlgn="base" hangingPunct="1">
        <a:spcBef>
          <a:spcPct val="0"/>
        </a:spcBef>
        <a:spcAft>
          <a:spcPct val="0"/>
        </a:spcAft>
        <a:defRPr sz="1400">
          <a:solidFill>
            <a:srgbClr val="000000"/>
          </a:solidFill>
          <a:latin typeface="Arial" charset="0"/>
          <a:cs typeface="Arial" charset="0"/>
          <a:sym typeface="Arial" charset="0"/>
        </a:defRPr>
      </a:lvl5pPr>
      <a:lvl6pPr marL="457200" algn="l" rtl="0" eaLnBrk="1" fontAlgn="base" hangingPunct="1">
        <a:spcBef>
          <a:spcPct val="0"/>
        </a:spcBef>
        <a:spcAft>
          <a:spcPct val="0"/>
        </a:spcAft>
        <a:defRPr sz="1400">
          <a:solidFill>
            <a:srgbClr val="000000"/>
          </a:solidFill>
          <a:latin typeface="Arial" charset="0"/>
          <a:cs typeface="Arial" charset="0"/>
          <a:sym typeface="Arial" charset="0"/>
        </a:defRPr>
      </a:lvl6pPr>
      <a:lvl7pPr marL="914400" algn="l" rtl="0" eaLnBrk="1" fontAlgn="base" hangingPunct="1">
        <a:spcBef>
          <a:spcPct val="0"/>
        </a:spcBef>
        <a:spcAft>
          <a:spcPct val="0"/>
        </a:spcAft>
        <a:defRPr sz="1400">
          <a:solidFill>
            <a:srgbClr val="000000"/>
          </a:solidFill>
          <a:latin typeface="Arial" charset="0"/>
          <a:cs typeface="Arial" charset="0"/>
          <a:sym typeface="Arial" charset="0"/>
        </a:defRPr>
      </a:lvl7pPr>
      <a:lvl8pPr marL="1371600" algn="l" rtl="0" eaLnBrk="1" fontAlgn="base" hangingPunct="1">
        <a:spcBef>
          <a:spcPct val="0"/>
        </a:spcBef>
        <a:spcAft>
          <a:spcPct val="0"/>
        </a:spcAft>
        <a:defRPr sz="1400">
          <a:solidFill>
            <a:srgbClr val="000000"/>
          </a:solidFill>
          <a:latin typeface="Arial" charset="0"/>
          <a:cs typeface="Arial" charset="0"/>
          <a:sym typeface="Arial" charset="0"/>
        </a:defRPr>
      </a:lvl8pPr>
      <a:lvl9pPr marL="1828800" algn="l" rtl="0" eaLnBrk="1" fontAlgn="base" hangingPunct="1">
        <a:spcBef>
          <a:spcPct val="0"/>
        </a:spcBef>
        <a:spcAft>
          <a:spcPct val="0"/>
        </a:spcAft>
        <a:defRPr sz="1400">
          <a:solidFill>
            <a:srgbClr val="000000"/>
          </a:solidFill>
          <a:latin typeface="Arial" charset="0"/>
          <a:cs typeface="Arial" charset="0"/>
          <a:sym typeface="Arial" charset="0"/>
        </a:defRPr>
      </a:lvl9pPr>
    </p:titleStyle>
    <p:bodyStyle>
      <a:defPPr marR="0" algn="l" rtl="0">
        <a:lnSpc>
          <a:spcPct val="100000"/>
        </a:lnSpc>
        <a:spcBef>
          <a:spcPts val="0"/>
        </a:spcBef>
        <a:spcAft>
          <a:spcPts val="0"/>
        </a:spcAft>
      </a:defPPr>
      <a:lvl1pPr marL="342900" indent="-3429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marL="742950" indent="-28575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marL="11430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3pPr>
      <a:lvl4pPr marL="16002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4pPr>
      <a:lvl5pPr marL="20574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4"/>
        <p:cNvGrpSpPr/>
        <p:nvPr/>
      </p:nvGrpSpPr>
      <p:grpSpPr>
        <a:xfrm>
          <a:off x="0" y="0"/>
          <a:ext cx="0" cy="0"/>
          <a:chOff x="0" y="0"/>
          <a:chExt cx="0" cy="0"/>
        </a:xfrm>
      </p:grpSpPr>
      <p:sp>
        <p:nvSpPr>
          <p:cNvPr id="5" name="Shape 5"/>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endParaRPr dirty="0"/>
          </a:p>
        </p:txBody>
      </p:sp>
      <p:sp>
        <p:nvSpPr>
          <p:cNvPr id="6" name="Shape 6"/>
          <p:cNvSpPr>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dirty="0"/>
          </a:p>
        </p:txBody>
      </p:sp>
      <p:cxnSp>
        <p:nvCxnSpPr>
          <p:cNvPr id="7" name="Shape 7"/>
          <p:cNvCxnSpPr/>
          <p:nvPr/>
        </p:nvCxnSpPr>
        <p:spPr>
          <a:xfrm>
            <a:off x="457200" y="6697679"/>
            <a:ext cx="8229600" cy="0"/>
          </a:xfrm>
          <a:prstGeom prst="straightConnector1">
            <a:avLst/>
          </a:prstGeom>
          <a:noFill/>
          <a:ln w="50800" cap="flat">
            <a:solidFill>
              <a:schemeClr val="lt2"/>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Lst>
  <p:timing>
    <p:tnLst>
      <p:par>
        <p:cTn id="1" dur="indefinite" restart="never" nodeType="tmRoot"/>
      </p:par>
    </p:tnLst>
  </p:timing>
  <p:hf hdr="0" ftr="0" dt="0"/>
  <p:txStyles>
    <p:titleStyle>
      <a:defPPr marR="0" algn="l" rtl="0">
        <a:lnSpc>
          <a:spcPct val="100000"/>
        </a:lnSpc>
        <a:spcBef>
          <a:spcPts val="0"/>
        </a:spcBef>
        <a:spcAft>
          <a:spcPts val="0"/>
        </a:spcAft>
      </a:defPPr>
      <a:lvl1pPr marL="231775" marR="0" indent="-3175"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SzPct val="100000"/>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www.med.umich.edu/cancer/support/guided_imagery.shtml" TargetMode="External"/><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5.xml"/><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hyperlink" Target="http://paincenter.stanford.edu/press/video_discovery.html" TargetMode="External"/><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hyperlink" Target="http://www.ncbi.nlm.nih.gov/pmc/articles/PMC2716379/" TargetMode="External"/><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Pain Management in Geriatrics</a:t>
            </a:r>
            <a:endParaRPr lang="en-US" dirty="0"/>
          </a:p>
        </p:txBody>
      </p:sp>
      <p:sp>
        <p:nvSpPr>
          <p:cNvPr id="3" name="Subtitle 2"/>
          <p:cNvSpPr>
            <a:spLocks noGrp="1"/>
          </p:cNvSpPr>
          <p:nvPr>
            <p:ph type="subTitle" idx="1"/>
          </p:nvPr>
        </p:nvSpPr>
        <p:spPr/>
        <p:txBody>
          <a:bodyPr/>
          <a:lstStyle/>
          <a:p>
            <a:r>
              <a:rPr lang="en-US" dirty="0" smtClean="0"/>
              <a:t>Min H. Huang, PT, PhD, NCS</a:t>
            </a:r>
            <a:endParaRPr lang="en-US" dirty="0"/>
          </a:p>
        </p:txBody>
      </p:sp>
      <p:sp>
        <p:nvSpPr>
          <p:cNvPr id="4" name="Slide Number Placeholder 3"/>
          <p:cNvSpPr>
            <a:spLocks noGrp="1"/>
          </p:cNvSpPr>
          <p:nvPr>
            <p:ph type="sldNum" sz="quarter" idx="4294967295"/>
          </p:nvPr>
        </p:nvSpPr>
        <p:spPr>
          <a:xfrm>
            <a:off x="0" y="2198688"/>
            <a:ext cx="457200" cy="441325"/>
          </a:xfrm>
          <a:prstGeom prst="rect">
            <a:avLst/>
          </a:prstGeom>
        </p:spPr>
        <p:txBody>
          <a:bodyPr/>
          <a:lstStyle/>
          <a:p>
            <a:fld id="{ED98AB54-B7D1-428D-BF4F-97908ED25931}"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Screening for persistent pain in vulnerable elders </a:t>
            </a:r>
            <a:r>
              <a:rPr lang="en-US" sz="2000" dirty="0"/>
              <a:t>(</a:t>
            </a:r>
            <a:r>
              <a:rPr lang="en-US" sz="2000" dirty="0" err="1"/>
              <a:t>Etzioni</a:t>
            </a:r>
            <a:r>
              <a:rPr lang="en-US" sz="2000" dirty="0"/>
              <a:t> 2007. JAGS. 55. S403-S408</a:t>
            </a:r>
            <a:endParaRPr lang="en-US" dirty="0"/>
          </a:p>
        </p:txBody>
      </p:sp>
      <p:sp>
        <p:nvSpPr>
          <p:cNvPr id="3" name="Content Placeholder 2"/>
          <p:cNvSpPr>
            <a:spLocks noGrp="1"/>
          </p:cNvSpPr>
          <p:nvPr>
            <p:ph idx="1"/>
          </p:nvPr>
        </p:nvSpPr>
        <p:spPr/>
        <p:txBody>
          <a:bodyPr/>
          <a:lstStyle/>
          <a:p>
            <a:pPr>
              <a:spcBef>
                <a:spcPts val="0"/>
              </a:spcBef>
              <a:spcAft>
                <a:spcPts val="0"/>
              </a:spcAft>
            </a:pPr>
            <a:r>
              <a:rPr lang="en-US" sz="3200" kern="1200" dirty="0">
                <a:solidFill>
                  <a:schemeClr val="tx1"/>
                </a:solidFill>
              </a:rPr>
              <a:t>The prevalence of inadequately treated persistent pain is </a:t>
            </a:r>
            <a:r>
              <a:rPr lang="en-US" sz="3200" kern="1200" dirty="0" smtClean="0">
                <a:solidFill>
                  <a:srgbClr val="FF0000"/>
                </a:solidFill>
              </a:rPr>
              <a:t>high</a:t>
            </a:r>
          </a:p>
          <a:p>
            <a:pPr>
              <a:spcAft>
                <a:spcPts val="0"/>
              </a:spcAft>
            </a:pPr>
            <a:r>
              <a:rPr lang="en-US" dirty="0" smtClean="0"/>
              <a:t>In community living older adults experiencing daily pain, ~ 25% received analgesia.</a:t>
            </a:r>
          </a:p>
          <a:p>
            <a:pPr>
              <a:spcAft>
                <a:spcPts val="0"/>
              </a:spcAft>
            </a:pPr>
            <a:r>
              <a:rPr lang="en-US" dirty="0" smtClean="0"/>
              <a:t>Risk factors for failing to receive analgesia in patients with cancer </a:t>
            </a:r>
            <a:r>
              <a:rPr lang="en-US" sz="2000" dirty="0" smtClean="0"/>
              <a:t>(Centers for Medicare and Medicaid Services data, n=13,625)</a:t>
            </a:r>
          </a:p>
          <a:p>
            <a:pPr lvl="1">
              <a:spcAft>
                <a:spcPts val="0"/>
              </a:spcAft>
            </a:pPr>
            <a:r>
              <a:rPr lang="en-US" dirty="0" smtClean="0"/>
              <a:t>Aged 85 and older</a:t>
            </a:r>
          </a:p>
          <a:p>
            <a:pPr lvl="1">
              <a:spcBef>
                <a:spcPts val="0"/>
              </a:spcBef>
              <a:spcAft>
                <a:spcPts val="0"/>
              </a:spcAft>
            </a:pPr>
            <a:r>
              <a:rPr lang="en-US" dirty="0" smtClean="0"/>
              <a:t>Cognitive dysfunction</a:t>
            </a:r>
          </a:p>
          <a:p>
            <a:pPr lvl="1">
              <a:spcBef>
                <a:spcPts val="0"/>
              </a:spcBef>
              <a:spcAft>
                <a:spcPts val="0"/>
              </a:spcAft>
            </a:pPr>
            <a:r>
              <a:rPr lang="en-US" dirty="0" smtClean="0"/>
              <a:t>Minority ethnicity</a:t>
            </a:r>
          </a:p>
          <a:p>
            <a:pPr lvl="1">
              <a:spcBef>
                <a:spcPts val="0"/>
              </a:spcBef>
              <a:spcAft>
                <a:spcPts val="0"/>
              </a:spcAft>
            </a:pPr>
            <a:r>
              <a:rPr lang="en-US" dirty="0" smtClean="0"/>
              <a:t>Receiving 11 or more medications</a:t>
            </a:r>
            <a:endParaRPr lang="en-US" dirty="0"/>
          </a:p>
        </p:txBody>
      </p:sp>
    </p:spTree>
    <p:extLst>
      <p:ext uri="{BB962C8B-B14F-4D97-AF65-F5344CB8AC3E}">
        <p14:creationId xmlns:p14="http://schemas.microsoft.com/office/powerpoint/2010/main" val="39595181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Screening for persistent pain in vulnerable elders </a:t>
            </a:r>
            <a:r>
              <a:rPr lang="en-US" sz="2000" dirty="0"/>
              <a:t>(</a:t>
            </a:r>
            <a:r>
              <a:rPr lang="en-US" sz="2000" dirty="0" err="1"/>
              <a:t>Etzioni</a:t>
            </a:r>
            <a:r>
              <a:rPr lang="en-US" sz="2000" dirty="0"/>
              <a:t> 2007. JAGS. 55. S403-S408</a:t>
            </a:r>
            <a:endParaRPr lang="en-US" dirty="0"/>
          </a:p>
        </p:txBody>
      </p:sp>
      <p:sp>
        <p:nvSpPr>
          <p:cNvPr id="3" name="Content Placeholder 2"/>
          <p:cNvSpPr>
            <a:spLocks noGrp="1"/>
          </p:cNvSpPr>
          <p:nvPr>
            <p:ph idx="1"/>
          </p:nvPr>
        </p:nvSpPr>
        <p:spPr/>
        <p:txBody>
          <a:bodyPr/>
          <a:lstStyle/>
          <a:p>
            <a:r>
              <a:rPr lang="en-US" dirty="0"/>
              <a:t>If cognitively impaired, a standardized pain scale, behavioral assessment or proxy report of pain should be </a:t>
            </a:r>
            <a:r>
              <a:rPr lang="en-US" dirty="0" smtClean="0"/>
              <a:t>used.</a:t>
            </a:r>
            <a:endParaRPr lang="en-US" dirty="0"/>
          </a:p>
          <a:p>
            <a:r>
              <a:rPr lang="en-US" dirty="0" smtClean="0">
                <a:solidFill>
                  <a:srgbClr val="FF0000"/>
                </a:solidFill>
              </a:rPr>
              <a:t>ALL</a:t>
            </a:r>
            <a:r>
              <a:rPr lang="en-US" dirty="0" smtClean="0"/>
              <a:t> vulnerable elderly should be screened for persistent pain annually.</a:t>
            </a:r>
          </a:p>
          <a:p>
            <a:r>
              <a:rPr lang="en-US" dirty="0" smtClean="0">
                <a:solidFill>
                  <a:srgbClr val="FF0000"/>
                </a:solidFill>
              </a:rPr>
              <a:t>BECAUSE</a:t>
            </a:r>
            <a:r>
              <a:rPr lang="en-US" dirty="0" smtClean="0"/>
              <a:t> pain is common and underdiagnosed in older patients, and routine assessment will result in better detection and treatment and less pain. </a:t>
            </a:r>
          </a:p>
          <a:p>
            <a:endParaRPr lang="en-US" dirty="0"/>
          </a:p>
        </p:txBody>
      </p:sp>
    </p:spTree>
    <p:extLst>
      <p:ext uri="{BB962C8B-B14F-4D97-AF65-F5344CB8AC3E}">
        <p14:creationId xmlns:p14="http://schemas.microsoft.com/office/powerpoint/2010/main" val="3796539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Pop Quiz: Screening for persistent pain in vulnerable elders</a:t>
            </a:r>
            <a:endParaRPr lang="en-US" dirty="0"/>
          </a:p>
        </p:txBody>
      </p:sp>
      <p:sp>
        <p:nvSpPr>
          <p:cNvPr id="3" name="Content Placeholder 2"/>
          <p:cNvSpPr>
            <a:spLocks noGrp="1"/>
          </p:cNvSpPr>
          <p:nvPr>
            <p:ph idx="1"/>
          </p:nvPr>
        </p:nvSpPr>
        <p:spPr/>
        <p:txBody>
          <a:bodyPr/>
          <a:lstStyle/>
          <a:p>
            <a:pPr>
              <a:spcAft>
                <a:spcPts val="0"/>
              </a:spcAft>
            </a:pPr>
            <a:r>
              <a:rPr lang="en-US" dirty="0" smtClean="0"/>
              <a:t>ALL adults aged 65+ years and older are considered as “vulnerable elders”</a:t>
            </a:r>
          </a:p>
          <a:p>
            <a:pPr marL="457200" lvl="1" indent="0">
              <a:spcAft>
                <a:spcPts val="0"/>
              </a:spcAft>
              <a:buNone/>
            </a:pPr>
            <a:r>
              <a:rPr lang="en-US" sz="2800" dirty="0" smtClean="0">
                <a:solidFill>
                  <a:schemeClr val="tx1"/>
                </a:solidFill>
              </a:rPr>
              <a:t>True</a:t>
            </a:r>
            <a:r>
              <a:rPr lang="en-US" sz="2800" dirty="0" smtClean="0">
                <a:solidFill>
                  <a:srgbClr val="FF0000"/>
                </a:solidFill>
              </a:rPr>
              <a:t>/</a:t>
            </a:r>
            <a:r>
              <a:rPr lang="en-US" sz="2800" u="sng" dirty="0" smtClean="0">
                <a:solidFill>
                  <a:srgbClr val="FF0000"/>
                </a:solidFill>
              </a:rPr>
              <a:t>False</a:t>
            </a:r>
          </a:p>
          <a:p>
            <a:pPr>
              <a:spcAft>
                <a:spcPts val="0"/>
              </a:spcAft>
            </a:pPr>
            <a:r>
              <a:rPr lang="en-US" dirty="0" smtClean="0"/>
              <a:t>What is the frequency of screening for persistent pain in vulnerable elders?</a:t>
            </a:r>
          </a:p>
          <a:p>
            <a:pPr marL="914400" lvl="1" indent="-457200">
              <a:spcAft>
                <a:spcPts val="0"/>
              </a:spcAft>
              <a:buFont typeface="+mj-lt"/>
              <a:buAutoNum type="alphaLcPeriod"/>
            </a:pPr>
            <a:r>
              <a:rPr lang="en-US" sz="2800" dirty="0" smtClean="0"/>
              <a:t>Twice an year</a:t>
            </a:r>
          </a:p>
          <a:p>
            <a:pPr marL="914400" lvl="1" indent="-457200">
              <a:spcAft>
                <a:spcPts val="0"/>
              </a:spcAft>
              <a:buFont typeface="+mj-lt"/>
              <a:buAutoNum type="alphaLcPeriod"/>
            </a:pPr>
            <a:r>
              <a:rPr lang="en-US" sz="2800" u="sng" dirty="0" smtClean="0">
                <a:solidFill>
                  <a:schemeClr val="accent1"/>
                </a:solidFill>
              </a:rPr>
              <a:t>Once an year</a:t>
            </a:r>
          </a:p>
          <a:p>
            <a:pPr>
              <a:spcAft>
                <a:spcPts val="0"/>
              </a:spcAft>
            </a:pPr>
            <a:r>
              <a:rPr lang="en-US" dirty="0" smtClean="0">
                <a:solidFill>
                  <a:schemeClr val="tx1"/>
                </a:solidFill>
              </a:rPr>
              <a:t>It is impossible to </a:t>
            </a:r>
            <a:r>
              <a:rPr lang="en-US" dirty="0" smtClean="0"/>
              <a:t>assess persistent pain in vulnerable elders with cognitive impairments</a:t>
            </a:r>
          </a:p>
          <a:p>
            <a:pPr marL="400050" lvl="2" indent="0">
              <a:spcAft>
                <a:spcPts val="0"/>
              </a:spcAft>
              <a:buNone/>
            </a:pPr>
            <a:r>
              <a:rPr lang="en-US" sz="2800" dirty="0" smtClean="0">
                <a:solidFill>
                  <a:schemeClr val="tx1"/>
                </a:solidFill>
              </a:rPr>
              <a:t>True/</a:t>
            </a:r>
            <a:r>
              <a:rPr lang="en-US" sz="2800" dirty="0" smtClean="0">
                <a:solidFill>
                  <a:schemeClr val="accent1"/>
                </a:solidFill>
              </a:rPr>
              <a:t>False</a:t>
            </a:r>
            <a:r>
              <a:rPr lang="en-US" sz="2800" dirty="0" smtClean="0">
                <a:solidFill>
                  <a:schemeClr val="tx1"/>
                </a:solidFill>
              </a:rPr>
              <a:t>: use FACES to rate pain</a:t>
            </a:r>
            <a:endParaRPr lang="en-US" sz="2800" dirty="0">
              <a:solidFill>
                <a:schemeClr val="tx1"/>
              </a:solidFill>
            </a:endParaRPr>
          </a:p>
          <a:p>
            <a:pPr>
              <a:spcAft>
                <a:spcPts val="0"/>
              </a:spcAft>
            </a:pPr>
            <a:endParaRPr lang="en-US" dirty="0" smtClean="0"/>
          </a:p>
        </p:txBody>
      </p:sp>
      <p:pic>
        <p:nvPicPr>
          <p:cNvPr id="4" name="Picture 2" descr="C:\Users\mhhuang\AppData\Local\Microsoft\Windows\Temporary Internet Files\Content.IE5\FAD0ZXL4\MP900422832[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96200" y="2928402"/>
            <a:ext cx="1143000" cy="19378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92549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 Quiz: pain intensity scale</a:t>
            </a:r>
            <a:endParaRPr lang="en-US" dirty="0"/>
          </a:p>
        </p:txBody>
      </p:sp>
      <p:sp>
        <p:nvSpPr>
          <p:cNvPr id="3" name="Content Placeholder 2"/>
          <p:cNvSpPr>
            <a:spLocks noGrp="1"/>
          </p:cNvSpPr>
          <p:nvPr>
            <p:ph idx="1"/>
          </p:nvPr>
        </p:nvSpPr>
        <p:spPr/>
        <p:txBody>
          <a:bodyPr/>
          <a:lstStyle/>
          <a:p>
            <a:r>
              <a:rPr lang="en-US" dirty="0" smtClean="0"/>
              <a:t>Compare the clinical utility of the following pain intensity scales</a:t>
            </a:r>
          </a:p>
          <a:p>
            <a:pPr lvl="1"/>
            <a:r>
              <a:rPr lang="en-US" dirty="0" smtClean="0"/>
              <a:t>Visual analog scale (VAS)</a:t>
            </a:r>
          </a:p>
          <a:p>
            <a:pPr lvl="1"/>
            <a:r>
              <a:rPr lang="en-US" dirty="0" smtClean="0"/>
              <a:t>Verbal description scale</a:t>
            </a:r>
          </a:p>
          <a:p>
            <a:pPr lvl="1"/>
            <a:r>
              <a:rPr lang="en-US" dirty="0" smtClean="0">
                <a:solidFill>
                  <a:srgbClr val="C00000"/>
                </a:solidFill>
              </a:rPr>
              <a:t>Numerical Verbal rating scale: BEST</a:t>
            </a:r>
          </a:p>
          <a:p>
            <a:pPr lvl="1"/>
            <a:r>
              <a:rPr lang="en-US" dirty="0" smtClean="0"/>
              <a:t>Faces pain scale revised</a:t>
            </a:r>
          </a:p>
          <a:p>
            <a:pPr lvl="1"/>
            <a:r>
              <a:rPr lang="en-US" dirty="0" smtClean="0"/>
              <a:t>Iowa pain thermometer</a:t>
            </a:r>
            <a:endParaRPr lang="en-US" dirty="0"/>
          </a:p>
        </p:txBody>
      </p:sp>
      <p:pic>
        <p:nvPicPr>
          <p:cNvPr id="4" name="Picture 2" descr="C:\Users\mhhuang\AppData\Local\Microsoft\Windows\Temporary Internet Files\Content.IE5\FAD0ZXL4\MP900422832[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1400" y="2729448"/>
            <a:ext cx="1143000" cy="1937802"/>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838200" y="5524500"/>
            <a:ext cx="7481408"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Your choice and why?</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Tree>
    <p:extLst>
      <p:ext uri="{BB962C8B-B14F-4D97-AF65-F5344CB8AC3E}">
        <p14:creationId xmlns:p14="http://schemas.microsoft.com/office/powerpoint/2010/main" val="36712223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Standardized assessment tool: Geriatric Pain Measure</a:t>
            </a:r>
          </a:p>
        </p:txBody>
      </p:sp>
      <p:sp>
        <p:nvSpPr>
          <p:cNvPr id="3" name="Content Placeholder 2"/>
          <p:cNvSpPr>
            <a:spLocks noGrp="1"/>
          </p:cNvSpPr>
          <p:nvPr>
            <p:ph idx="1"/>
          </p:nvPr>
        </p:nvSpPr>
        <p:spPr/>
        <p:txBody>
          <a:bodyPr>
            <a:normAutofit lnSpcReduction="10000"/>
          </a:bodyPr>
          <a:lstStyle/>
          <a:p>
            <a:r>
              <a:rPr lang="en-US" dirty="0" smtClean="0"/>
              <a:t>24-item multidimensional questionnaire that measure pain among older adults with multiple medical problems (see form and article on Blackboard)</a:t>
            </a:r>
          </a:p>
          <a:p>
            <a:r>
              <a:rPr lang="en-US" dirty="0" smtClean="0"/>
              <a:t>Based on the relationship of pain to function in older adults. </a:t>
            </a:r>
          </a:p>
          <a:p>
            <a:r>
              <a:rPr lang="en-US" dirty="0" smtClean="0"/>
              <a:t>Identifies dimensions of pain including</a:t>
            </a:r>
            <a:r>
              <a:rPr lang="en-US" dirty="0" smtClean="0">
                <a:solidFill>
                  <a:srgbClr val="FF0000"/>
                </a:solidFill>
              </a:rPr>
              <a:t> intensity, affect, and functional limitations</a:t>
            </a:r>
            <a:endParaRPr lang="en-US" dirty="0" smtClean="0"/>
          </a:p>
          <a:p>
            <a:r>
              <a:rPr lang="en-US" dirty="0" smtClean="0"/>
              <a:t>Good Validity with comparison to McGill Pain Questionnaire</a:t>
            </a:r>
            <a:endParaRPr lang="en-US" dirty="0"/>
          </a:p>
        </p:txBody>
      </p:sp>
      <p:sp>
        <p:nvSpPr>
          <p:cNvPr id="5" name="Rectangle 4"/>
          <p:cNvSpPr/>
          <p:nvPr/>
        </p:nvSpPr>
        <p:spPr>
          <a:xfrm>
            <a:off x="4572000" y="6248400"/>
            <a:ext cx="4117346" cy="369332"/>
          </a:xfrm>
          <a:prstGeom prst="rect">
            <a:avLst/>
          </a:prstGeom>
        </p:spPr>
        <p:txBody>
          <a:bodyPr wrap="none">
            <a:spAutoFit/>
          </a:bodyPr>
          <a:lstStyle/>
          <a:p>
            <a:r>
              <a:rPr lang="en-US" dirty="0"/>
              <a:t>(Ferrell 2000. JAGS. 48(12): 1169-73)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 Quiz: Consideration in plan of care</a:t>
            </a:r>
            <a:endParaRPr lang="en-US" dirty="0"/>
          </a:p>
        </p:txBody>
      </p:sp>
      <p:sp>
        <p:nvSpPr>
          <p:cNvPr id="3" name="Content Placeholder 2"/>
          <p:cNvSpPr>
            <a:spLocks noGrp="1"/>
          </p:cNvSpPr>
          <p:nvPr>
            <p:ph idx="1"/>
          </p:nvPr>
        </p:nvSpPr>
        <p:spPr/>
        <p:txBody>
          <a:bodyPr/>
          <a:lstStyle/>
          <a:p>
            <a:r>
              <a:rPr lang="en-US" sz="3200" kern="1200" dirty="0" smtClean="0">
                <a:solidFill>
                  <a:schemeClr val="tx1"/>
                </a:solidFill>
              </a:rPr>
              <a:t>Passive </a:t>
            </a:r>
            <a:r>
              <a:rPr lang="en-US" sz="3200" kern="1200" dirty="0">
                <a:solidFill>
                  <a:schemeClr val="tx1"/>
                </a:solidFill>
              </a:rPr>
              <a:t>treatment modalities focused solely on temporarily decreasing pain </a:t>
            </a:r>
            <a:r>
              <a:rPr lang="en-US" sz="3200" kern="1200" dirty="0" smtClean="0">
                <a:solidFill>
                  <a:schemeClr val="tx1"/>
                </a:solidFill>
              </a:rPr>
              <a:t>symptoms, such as heat, </a:t>
            </a:r>
            <a:r>
              <a:rPr lang="en-US" sz="3200" kern="1200" dirty="0" err="1" smtClean="0">
                <a:solidFill>
                  <a:schemeClr val="tx1"/>
                </a:solidFill>
              </a:rPr>
              <a:t>cryotherapy</a:t>
            </a:r>
            <a:r>
              <a:rPr lang="en-US" sz="3200" kern="1200" dirty="0" smtClean="0">
                <a:solidFill>
                  <a:schemeClr val="tx1"/>
                </a:solidFill>
              </a:rPr>
              <a:t>, TENS, should be used </a:t>
            </a:r>
            <a:r>
              <a:rPr lang="en-US" sz="3200" kern="1200" dirty="0" smtClean="0">
                <a:solidFill>
                  <a:srgbClr val="FF0000"/>
                </a:solidFill>
              </a:rPr>
              <a:t>sparingly</a:t>
            </a:r>
            <a:r>
              <a:rPr lang="en-US" sz="3200" kern="1200" dirty="0" smtClean="0">
                <a:solidFill>
                  <a:schemeClr val="tx1"/>
                </a:solidFill>
              </a:rPr>
              <a:t> and as a </a:t>
            </a:r>
            <a:r>
              <a:rPr lang="en-US" sz="3200" kern="1200" dirty="0" smtClean="0">
                <a:solidFill>
                  <a:srgbClr val="FF0000"/>
                </a:solidFill>
              </a:rPr>
              <a:t>means</a:t>
            </a:r>
            <a:r>
              <a:rPr lang="en-US" sz="3200" kern="1200" dirty="0" smtClean="0">
                <a:solidFill>
                  <a:schemeClr val="tx1"/>
                </a:solidFill>
              </a:rPr>
              <a:t> to allow patients to participate in subsequent active treatment aimed at positively affecting functional abilities.</a:t>
            </a:r>
          </a:p>
          <a:p>
            <a:pPr marL="857250" lvl="2" indent="0">
              <a:buNone/>
            </a:pPr>
            <a:r>
              <a:rPr lang="en-US" sz="3200" u="sng" kern="1200" dirty="0" smtClean="0">
                <a:solidFill>
                  <a:srgbClr val="FF0000"/>
                </a:solidFill>
              </a:rPr>
              <a:t>True</a:t>
            </a:r>
            <a:r>
              <a:rPr lang="en-US" sz="3200" kern="1200" dirty="0" smtClean="0">
                <a:solidFill>
                  <a:schemeClr val="tx1"/>
                </a:solidFill>
              </a:rPr>
              <a:t>/False</a:t>
            </a:r>
            <a:endParaRPr lang="en-US" sz="3200" dirty="0">
              <a:solidFill>
                <a:schemeClr val="tx1"/>
              </a:solidFill>
            </a:endParaRPr>
          </a:p>
        </p:txBody>
      </p:sp>
      <p:pic>
        <p:nvPicPr>
          <p:cNvPr id="4" name="Picture 2" descr="C:\Users\mhhuang\AppData\Local\Microsoft\Windows\Temporary Internet Files\Content.IE5\FAD0ZXL4\MP900422832[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48600" y="92601"/>
            <a:ext cx="1143000" cy="19378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21901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Ultrasound </a:t>
            </a:r>
            <a:endParaRPr lang="en-US" dirty="0"/>
          </a:p>
        </p:txBody>
      </p:sp>
      <p:sp>
        <p:nvSpPr>
          <p:cNvPr id="3" name="Content Placeholder 2"/>
          <p:cNvSpPr>
            <a:spLocks noGrp="1"/>
          </p:cNvSpPr>
          <p:nvPr>
            <p:ph idx="1"/>
          </p:nvPr>
        </p:nvSpPr>
        <p:spPr/>
        <p:txBody>
          <a:bodyPr/>
          <a:lstStyle/>
          <a:p>
            <a:pPr>
              <a:spcAft>
                <a:spcPts val="0"/>
              </a:spcAft>
            </a:pPr>
            <a:r>
              <a:rPr lang="en-US" sz="2800" dirty="0" smtClean="0"/>
              <a:t>Evidence of use in shoulder tendinitis</a:t>
            </a:r>
          </a:p>
          <a:p>
            <a:pPr>
              <a:spcAft>
                <a:spcPts val="0"/>
              </a:spcAft>
            </a:pPr>
            <a:r>
              <a:rPr lang="en-US" sz="2800" dirty="0" smtClean="0"/>
              <a:t>OA in knee </a:t>
            </a:r>
            <a:r>
              <a:rPr lang="en-US" sz="2000" dirty="0" smtClean="0"/>
              <a:t>(Cochrane </a:t>
            </a:r>
            <a:r>
              <a:rPr lang="en-US" sz="2000" dirty="0"/>
              <a:t>Review 2010 (</a:t>
            </a:r>
            <a:r>
              <a:rPr lang="en-US" sz="2000" dirty="0" err="1"/>
              <a:t>Rutjes</a:t>
            </a:r>
            <a:r>
              <a:rPr lang="en-US" sz="2000" dirty="0"/>
              <a:t>, 2010)</a:t>
            </a:r>
            <a:endParaRPr lang="en-US" sz="2800" dirty="0"/>
          </a:p>
          <a:p>
            <a:pPr lvl="1">
              <a:spcAft>
                <a:spcPts val="0"/>
              </a:spcAft>
            </a:pPr>
            <a:r>
              <a:rPr lang="en-US" sz="2600" dirty="0" smtClean="0"/>
              <a:t>Pulsed or continuous</a:t>
            </a:r>
          </a:p>
          <a:p>
            <a:pPr lvl="1">
              <a:spcAft>
                <a:spcPts val="0"/>
              </a:spcAft>
            </a:pPr>
            <a:r>
              <a:rPr lang="en-US" sz="2600" dirty="0" smtClean="0"/>
              <a:t>Improvement in pain measured by VAS by 1.2cm on 10 cm scale (95% CI)</a:t>
            </a:r>
          </a:p>
          <a:p>
            <a:pPr lvl="1">
              <a:spcAft>
                <a:spcPts val="0"/>
              </a:spcAft>
            </a:pPr>
            <a:r>
              <a:rPr lang="en-US" sz="2600" dirty="0" smtClean="0"/>
              <a:t>Improvement in function by WOMAC disability scale</a:t>
            </a:r>
          </a:p>
          <a:p>
            <a:pPr lvl="1">
              <a:spcAft>
                <a:spcPts val="0"/>
              </a:spcAft>
            </a:pPr>
            <a:r>
              <a:rPr lang="en-US" sz="2600" dirty="0" smtClean="0"/>
              <a:t>No adverse events</a:t>
            </a:r>
          </a:p>
          <a:p>
            <a:pPr lvl="1">
              <a:spcAft>
                <a:spcPts val="0"/>
              </a:spcAft>
            </a:pPr>
            <a:r>
              <a:rPr lang="en-US" sz="2600" dirty="0" smtClean="0"/>
              <a:t>Problems in studies’ methodology (low quality</a:t>
            </a:r>
            <a:r>
              <a:rPr lang="en-US" dirty="0" smtClean="0"/>
              <a:t>)</a:t>
            </a:r>
          </a:p>
          <a:p>
            <a:pPr>
              <a:spcAft>
                <a:spcPts val="0"/>
              </a:spcAft>
            </a:pPr>
            <a:r>
              <a:rPr lang="en-US" sz="2800" dirty="0" smtClean="0"/>
              <a:t>Lack of evidence for pain in neck, hip, knee</a:t>
            </a:r>
            <a:endParaRPr lang="en-US" sz="28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Pop Quiz: Thermal agents</a:t>
            </a:r>
            <a:endParaRPr lang="en-US" dirty="0"/>
          </a:p>
        </p:txBody>
      </p:sp>
      <p:sp>
        <p:nvSpPr>
          <p:cNvPr id="3" name="Content Placeholder 2"/>
          <p:cNvSpPr>
            <a:spLocks noGrp="1"/>
          </p:cNvSpPr>
          <p:nvPr>
            <p:ph idx="1"/>
          </p:nvPr>
        </p:nvSpPr>
        <p:spPr/>
        <p:txBody>
          <a:bodyPr/>
          <a:lstStyle/>
          <a:p>
            <a:pPr>
              <a:spcAft>
                <a:spcPts val="0"/>
              </a:spcAft>
            </a:pPr>
            <a:r>
              <a:rPr lang="en-US" sz="2800" dirty="0" smtClean="0"/>
              <a:t>When physical agents were applied prior to exercise, older women with knee OA generated greater force during isokinetic exercise.</a:t>
            </a:r>
          </a:p>
          <a:p>
            <a:pPr marL="857250" lvl="2" indent="0">
              <a:spcAft>
                <a:spcPts val="0"/>
              </a:spcAft>
              <a:buNone/>
            </a:pPr>
            <a:r>
              <a:rPr lang="en-US" dirty="0" smtClean="0">
                <a:solidFill>
                  <a:srgbClr val="FF0000"/>
                </a:solidFill>
              </a:rPr>
              <a:t>True</a:t>
            </a:r>
            <a:r>
              <a:rPr lang="en-US" dirty="0" smtClean="0">
                <a:solidFill>
                  <a:schemeClr val="tx1"/>
                </a:solidFill>
              </a:rPr>
              <a:t>/False</a:t>
            </a:r>
            <a:r>
              <a:rPr lang="en-US" dirty="0" smtClean="0">
                <a:solidFill>
                  <a:srgbClr val="FF0000"/>
                </a:solidFill>
              </a:rPr>
              <a:t>.  Why? –Studies show an increase in muscle performance –either due to pain relief or comforting</a:t>
            </a:r>
          </a:p>
          <a:p>
            <a:pPr>
              <a:spcAft>
                <a:spcPts val="0"/>
              </a:spcAft>
            </a:pPr>
            <a:r>
              <a:rPr lang="en-US" sz="2800" dirty="0" smtClean="0"/>
              <a:t>Use of thermal agents (heat or cool) is a commonly used home remedy for older adults, even among minority. </a:t>
            </a:r>
          </a:p>
          <a:p>
            <a:pPr marL="857250" lvl="3" indent="0">
              <a:spcAft>
                <a:spcPts val="0"/>
              </a:spcAft>
              <a:buNone/>
            </a:pPr>
            <a:r>
              <a:rPr lang="en-US" sz="2400" u="sng" dirty="0" smtClean="0">
                <a:solidFill>
                  <a:srgbClr val="FF0000"/>
                </a:solidFill>
              </a:rPr>
              <a:t>True</a:t>
            </a:r>
            <a:r>
              <a:rPr lang="en-US" sz="2400" dirty="0" smtClean="0">
                <a:solidFill>
                  <a:srgbClr val="FF0000"/>
                </a:solidFill>
              </a:rPr>
              <a:t>/</a:t>
            </a:r>
            <a:r>
              <a:rPr lang="en-US" sz="2400" dirty="0" smtClean="0">
                <a:solidFill>
                  <a:schemeClr val="tx1"/>
                </a:solidFill>
              </a:rPr>
              <a:t>False</a:t>
            </a:r>
          </a:p>
          <a:p>
            <a:pPr>
              <a:spcAft>
                <a:spcPts val="0"/>
              </a:spcAft>
            </a:pPr>
            <a:endParaRPr lang="en-US" dirty="0" smtClean="0"/>
          </a:p>
        </p:txBody>
      </p:sp>
      <p:pic>
        <p:nvPicPr>
          <p:cNvPr id="4" name="Picture 2" descr="C:\Users\mhhuang\AppData\Local\Microsoft\Windows\Temporary Internet Files\Content.IE5\FAD0ZXL4\MP900422832[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48600" y="92601"/>
            <a:ext cx="1143000" cy="19378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89222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Manual therapy</a:t>
            </a:r>
            <a:endParaRPr lang="en-US" dirty="0"/>
          </a:p>
        </p:txBody>
      </p:sp>
      <p:sp>
        <p:nvSpPr>
          <p:cNvPr id="3" name="Content Placeholder 2"/>
          <p:cNvSpPr>
            <a:spLocks noGrp="1"/>
          </p:cNvSpPr>
          <p:nvPr>
            <p:ph idx="1"/>
          </p:nvPr>
        </p:nvSpPr>
        <p:spPr/>
        <p:txBody>
          <a:bodyPr/>
          <a:lstStyle/>
          <a:p>
            <a:pPr>
              <a:lnSpc>
                <a:spcPct val="90000"/>
              </a:lnSpc>
              <a:spcAft>
                <a:spcPts val="0"/>
              </a:spcAft>
            </a:pPr>
            <a:r>
              <a:rPr lang="en-US" dirty="0" smtClean="0"/>
              <a:t>Spinal manipulation for low back pain </a:t>
            </a:r>
          </a:p>
          <a:p>
            <a:pPr lvl="1">
              <a:lnSpc>
                <a:spcPct val="90000"/>
              </a:lnSpc>
              <a:spcAft>
                <a:spcPts val="0"/>
              </a:spcAft>
            </a:pPr>
            <a:r>
              <a:rPr lang="en-US" sz="2600" dirty="0" smtClean="0"/>
              <a:t>2011 National Guideline Clearinghouse (NGC-9259) indicate </a:t>
            </a:r>
            <a:r>
              <a:rPr lang="en-US" sz="2600" dirty="0" smtClean="0">
                <a:solidFill>
                  <a:srgbClr val="FF0000"/>
                </a:solidFill>
              </a:rPr>
              <a:t>NO or INSUFFICIENT </a:t>
            </a:r>
            <a:r>
              <a:rPr lang="en-US" sz="2600" dirty="0" smtClean="0"/>
              <a:t>evidence </a:t>
            </a:r>
          </a:p>
          <a:p>
            <a:pPr lvl="1">
              <a:lnSpc>
                <a:spcPct val="90000"/>
              </a:lnSpc>
              <a:spcAft>
                <a:spcPts val="0"/>
              </a:spcAft>
            </a:pPr>
            <a:r>
              <a:rPr lang="en-US" sz="2600" dirty="0" smtClean="0"/>
              <a:t>2007 American Pain Society's clinical practice guidelines indicate </a:t>
            </a:r>
            <a:r>
              <a:rPr lang="en-US" sz="2600" dirty="0" smtClean="0">
                <a:solidFill>
                  <a:srgbClr val="FF0000"/>
                </a:solidFill>
              </a:rPr>
              <a:t>GOOD</a:t>
            </a:r>
            <a:r>
              <a:rPr lang="en-US" sz="2600" dirty="0" smtClean="0"/>
              <a:t> evidence</a:t>
            </a:r>
          </a:p>
          <a:p>
            <a:pPr lvl="1">
              <a:lnSpc>
                <a:spcPct val="90000"/>
              </a:lnSpc>
              <a:spcAft>
                <a:spcPts val="0"/>
              </a:spcAft>
            </a:pPr>
            <a:r>
              <a:rPr lang="en-US" sz="2600" dirty="0" smtClean="0"/>
              <a:t>2004 Cochran review supports the use for headache</a:t>
            </a:r>
          </a:p>
          <a:p>
            <a:pPr>
              <a:lnSpc>
                <a:spcPct val="90000"/>
              </a:lnSpc>
              <a:spcAft>
                <a:spcPts val="0"/>
              </a:spcAft>
            </a:pPr>
            <a:r>
              <a:rPr lang="en-US" dirty="0" smtClean="0"/>
              <a:t>Manipulative therapy + exercises</a:t>
            </a:r>
          </a:p>
          <a:p>
            <a:pPr lvl="1">
              <a:lnSpc>
                <a:spcPct val="90000"/>
              </a:lnSpc>
              <a:spcAft>
                <a:spcPts val="0"/>
              </a:spcAft>
            </a:pPr>
            <a:r>
              <a:rPr lang="en-US" sz="2600" dirty="0" smtClean="0"/>
              <a:t>Level B (fair) evidence for knee osteoarthritis</a:t>
            </a:r>
          </a:p>
          <a:p>
            <a:pPr lvl="1">
              <a:lnSpc>
                <a:spcPct val="90000"/>
              </a:lnSpc>
              <a:spcAft>
                <a:spcPts val="0"/>
              </a:spcAft>
            </a:pPr>
            <a:r>
              <a:rPr lang="en-US" sz="2600" dirty="0" smtClean="0"/>
              <a:t>Level C (limited) evidence for hip osteoarthritis</a:t>
            </a:r>
          </a:p>
          <a:p>
            <a:pPr lvl="1">
              <a:lnSpc>
                <a:spcPct val="90000"/>
              </a:lnSpc>
              <a:spcAft>
                <a:spcPts val="0"/>
              </a:spcAft>
            </a:pPr>
            <a:r>
              <a:rPr lang="en-US" sz="2600" dirty="0" smtClean="0"/>
              <a:t>Cochran review supports the use for neck pain  </a:t>
            </a:r>
            <a:endParaRPr lang="en-US" sz="2600" dirty="0"/>
          </a:p>
        </p:txBody>
      </p:sp>
    </p:spTree>
    <p:extLst>
      <p:ext uri="{BB962C8B-B14F-4D97-AF65-F5344CB8AC3E}">
        <p14:creationId xmlns:p14="http://schemas.microsoft.com/office/powerpoint/2010/main" val="38897670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TENS</a:t>
            </a:r>
            <a:endParaRPr lang="en-US" dirty="0"/>
          </a:p>
        </p:txBody>
      </p:sp>
      <p:sp>
        <p:nvSpPr>
          <p:cNvPr id="3" name="Content Placeholder 2"/>
          <p:cNvSpPr>
            <a:spLocks noGrp="1"/>
          </p:cNvSpPr>
          <p:nvPr>
            <p:ph idx="1"/>
          </p:nvPr>
        </p:nvSpPr>
        <p:spPr/>
        <p:txBody>
          <a:bodyPr/>
          <a:lstStyle/>
          <a:p>
            <a:r>
              <a:rPr lang="en-US" dirty="0" smtClean="0"/>
              <a:t>2009 Cochrane review</a:t>
            </a:r>
          </a:p>
          <a:p>
            <a:pPr marL="857250" lvl="1" indent="-400050"/>
            <a:r>
              <a:rPr lang="en-US" sz="2600" dirty="0" smtClean="0"/>
              <a:t>Compared TENS with sham treatment for knee OA</a:t>
            </a:r>
          </a:p>
          <a:p>
            <a:pPr marL="857250" lvl="1" indent="-400050"/>
            <a:r>
              <a:rPr lang="en-US" sz="2600" dirty="0" smtClean="0"/>
              <a:t>11 Used TENS, 4 Interferential, 1 TENS and IFC, and 2 pulsed </a:t>
            </a:r>
            <a:r>
              <a:rPr lang="en-US" sz="2600" dirty="0" err="1" smtClean="0"/>
              <a:t>electrostimulation</a:t>
            </a:r>
            <a:r>
              <a:rPr lang="en-US" sz="2600" dirty="0" smtClean="0"/>
              <a:t> </a:t>
            </a:r>
          </a:p>
          <a:p>
            <a:pPr marL="857250" lvl="1" indent="-400050"/>
            <a:r>
              <a:rPr lang="en-US" sz="2600" dirty="0" smtClean="0"/>
              <a:t>Change of 0.2 cm on 10 cm VAS (SMD was -.07 cm) </a:t>
            </a:r>
          </a:p>
          <a:p>
            <a:pPr marL="857250" lvl="1" indent="-400050"/>
            <a:r>
              <a:rPr lang="en-US" sz="2600" dirty="0" smtClean="0"/>
              <a:t>Could </a:t>
            </a:r>
            <a:r>
              <a:rPr lang="en-US" sz="2600" dirty="0" smtClean="0">
                <a:solidFill>
                  <a:srgbClr val="FF0000"/>
                </a:solidFill>
              </a:rPr>
              <a:t>NOT</a:t>
            </a:r>
            <a:r>
              <a:rPr lang="en-US" sz="2600" dirty="0" smtClean="0"/>
              <a:t> determine if TENS helped with function or pain relief</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Learning Objectives</a:t>
            </a:r>
            <a:endParaRPr lang="en-US" dirty="0"/>
          </a:p>
        </p:txBody>
      </p:sp>
      <p:sp>
        <p:nvSpPr>
          <p:cNvPr id="6" name="Content Placeholder 5"/>
          <p:cNvSpPr>
            <a:spLocks noGrp="1"/>
          </p:cNvSpPr>
          <p:nvPr>
            <p:ph idx="1"/>
          </p:nvPr>
        </p:nvSpPr>
        <p:spPr/>
        <p:txBody>
          <a:bodyPr/>
          <a:lstStyle/>
          <a:p>
            <a:pPr lvl="0"/>
            <a:r>
              <a:rPr lang="en-US" dirty="0" smtClean="0"/>
              <a:t>Discuss the challenges and consideration for pain management in geriatric clients.</a:t>
            </a:r>
            <a:endParaRPr lang="en-US" dirty="0"/>
          </a:p>
          <a:p>
            <a:pPr lvl="0"/>
            <a:r>
              <a:rPr lang="en-US" dirty="0" smtClean="0"/>
              <a:t>Apply physical </a:t>
            </a:r>
            <a:r>
              <a:rPr lang="en-US" dirty="0"/>
              <a:t>therapy </a:t>
            </a:r>
            <a:r>
              <a:rPr lang="en-US" dirty="0" smtClean="0"/>
              <a:t>interventions to address pain in geriatric clients.</a:t>
            </a:r>
            <a:endParaRPr lang="en-US" dirty="0"/>
          </a:p>
        </p:txBody>
      </p:sp>
    </p:spTree>
    <p:extLst>
      <p:ext uri="{BB962C8B-B14F-4D97-AF65-F5344CB8AC3E}">
        <p14:creationId xmlns:p14="http://schemas.microsoft.com/office/powerpoint/2010/main" val="23763655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Pop Quiz: TENS parameters</a:t>
            </a:r>
            <a:endParaRPr lang="en-US" dirty="0"/>
          </a:p>
        </p:txBody>
      </p:sp>
      <p:sp>
        <p:nvSpPr>
          <p:cNvPr id="3" name="Content Placeholder 2"/>
          <p:cNvSpPr>
            <a:spLocks noGrp="1"/>
          </p:cNvSpPr>
          <p:nvPr>
            <p:ph idx="1"/>
          </p:nvPr>
        </p:nvSpPr>
        <p:spPr/>
        <p:txBody>
          <a:bodyPr/>
          <a:lstStyle/>
          <a:p>
            <a:r>
              <a:rPr lang="en-US" dirty="0" smtClean="0"/>
              <a:t>Describe the key parameters of TENS for management of postoperative pain</a:t>
            </a:r>
          </a:p>
          <a:p>
            <a:pPr lvl="1"/>
            <a:r>
              <a:rPr lang="en-US" sz="2800" dirty="0" smtClean="0"/>
              <a:t>Review Table 21-1 on page 407 in your textbook</a:t>
            </a:r>
          </a:p>
          <a:p>
            <a:pPr lvl="1"/>
            <a:r>
              <a:rPr lang="en-US" sz="2800" dirty="0" smtClean="0"/>
              <a:t>Frequency: 100hz</a:t>
            </a:r>
            <a:endParaRPr lang="en-US" sz="2800" dirty="0" smtClean="0"/>
          </a:p>
          <a:p>
            <a:pPr lvl="1"/>
            <a:r>
              <a:rPr lang="en-US" sz="2800" dirty="0" smtClean="0"/>
              <a:t>Intensity: highest to tolerance</a:t>
            </a:r>
            <a:endParaRPr lang="en-US" sz="2800" dirty="0" smtClean="0"/>
          </a:p>
          <a:p>
            <a:pPr lvl="1"/>
            <a:r>
              <a:rPr lang="en-US" sz="2800" dirty="0" smtClean="0"/>
              <a:t>Duration/; 30min to 24hrs</a:t>
            </a:r>
            <a:endParaRPr lang="en-US" sz="2800" dirty="0" smtClean="0"/>
          </a:p>
          <a:p>
            <a:pPr lvl="1"/>
            <a:r>
              <a:rPr lang="en-US" sz="2800" dirty="0" smtClean="0"/>
              <a:t>What were the conditions of patients listed in this table</a:t>
            </a:r>
            <a:r>
              <a:rPr lang="en-US" sz="2800" dirty="0" smtClean="0"/>
              <a:t>? CABG, </a:t>
            </a:r>
            <a:r>
              <a:rPr lang="en-US" sz="2800" dirty="0" err="1" smtClean="0"/>
              <a:t>postthoracotomy</a:t>
            </a:r>
            <a:r>
              <a:rPr lang="en-US" sz="2800" dirty="0" smtClean="0"/>
              <a:t>, cardiac </a:t>
            </a:r>
            <a:r>
              <a:rPr lang="en-US" sz="2800" dirty="0" err="1" smtClean="0"/>
              <a:t>suergery</a:t>
            </a:r>
            <a:r>
              <a:rPr lang="en-US" sz="2800" dirty="0" smtClean="0"/>
              <a:t>, TKA, abdominal surgery</a:t>
            </a:r>
            <a:endParaRPr lang="en-US" sz="2800" dirty="0"/>
          </a:p>
        </p:txBody>
      </p:sp>
      <p:pic>
        <p:nvPicPr>
          <p:cNvPr id="4" name="Picture 2" descr="C:\Users\mhhuang\AppData\Local\Microsoft\Windows\Temporary Internet Files\Content.IE5\FAD0ZXL4\MP900422832[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96200" y="2917299"/>
            <a:ext cx="1143000" cy="19378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03530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Guided imagery </a:t>
            </a:r>
            <a:endParaRPr lang="en-US" dirty="0"/>
          </a:p>
        </p:txBody>
      </p:sp>
      <p:sp>
        <p:nvSpPr>
          <p:cNvPr id="3" name="Content Placeholder 2"/>
          <p:cNvSpPr>
            <a:spLocks noGrp="1"/>
          </p:cNvSpPr>
          <p:nvPr>
            <p:ph idx="1"/>
          </p:nvPr>
        </p:nvSpPr>
        <p:spPr/>
        <p:txBody>
          <a:bodyPr/>
          <a:lstStyle/>
          <a:p>
            <a:r>
              <a:rPr lang="en-US" dirty="0">
                <a:solidFill>
                  <a:schemeClr val="tx1"/>
                </a:solidFill>
              </a:rPr>
              <a:t>An alternative medicine technique </a:t>
            </a:r>
          </a:p>
          <a:p>
            <a:r>
              <a:rPr lang="en-US" dirty="0" smtClean="0">
                <a:solidFill>
                  <a:schemeClr val="tx1"/>
                </a:solidFill>
              </a:rPr>
              <a:t>A powerful </a:t>
            </a:r>
            <a:r>
              <a:rPr lang="en-US" dirty="0" smtClean="0"/>
              <a:t>psychological strateg</a:t>
            </a:r>
            <a:r>
              <a:rPr lang="en-US" dirty="0" smtClean="0">
                <a:solidFill>
                  <a:schemeClr val="tx1"/>
                </a:solidFill>
              </a:rPr>
              <a:t>y </a:t>
            </a:r>
          </a:p>
          <a:p>
            <a:r>
              <a:rPr lang="en-US" dirty="0" smtClean="0">
                <a:solidFill>
                  <a:schemeClr val="tx1"/>
                </a:solidFill>
              </a:rPr>
              <a:t>Focus on relaxation, mind and body harmony</a:t>
            </a:r>
          </a:p>
          <a:p>
            <a:r>
              <a:rPr lang="en-US" dirty="0">
                <a:solidFill>
                  <a:schemeClr val="tx1"/>
                </a:solidFill>
              </a:rPr>
              <a:t>Aid clients to use mental imagery to help with health problems, e.g. imagining the busy, focused buzz of thousands of loyal immune cells</a:t>
            </a:r>
          </a:p>
          <a:p>
            <a:pPr marL="0" indent="0">
              <a:buNone/>
            </a:pPr>
            <a:r>
              <a:rPr lang="en-US" dirty="0" smtClean="0">
                <a:solidFill>
                  <a:schemeClr val="tx1"/>
                </a:solidFill>
                <a:hlinkClick r:id="rId3"/>
              </a:rPr>
              <a:t>www.med.umich.edu/cancer/support/guided_imagery.shtml</a:t>
            </a:r>
            <a:r>
              <a:rPr lang="en-US" dirty="0" smtClean="0">
                <a:solidFill>
                  <a:schemeClr val="tx1"/>
                </a:solidFill>
              </a:rPr>
              <a:t> </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24600" y="304800"/>
            <a:ext cx="2286000" cy="1201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551389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r>
              <a:rPr lang="en-US" dirty="0" smtClean="0"/>
              <a:t>Guided imagery in patients with fibromyalgia </a:t>
            </a:r>
            <a:r>
              <a:rPr lang="en-US" sz="2000" dirty="0" smtClean="0"/>
              <a:t>(</a:t>
            </a:r>
            <a:r>
              <a:rPr lang="en-US" sz="2000" dirty="0" err="1" smtClean="0"/>
              <a:t>Verkaik</a:t>
            </a:r>
            <a:r>
              <a:rPr lang="en-US" sz="2000" dirty="0"/>
              <a:t>, 2013. RCT, </a:t>
            </a:r>
            <a:r>
              <a:rPr lang="en-US" sz="2000" dirty="0" smtClean="0"/>
              <a:t>n=65)</a:t>
            </a:r>
            <a:endParaRPr lang="en-US" sz="2000" dirty="0"/>
          </a:p>
        </p:txBody>
      </p:sp>
      <p:sp>
        <p:nvSpPr>
          <p:cNvPr id="3" name="Content Placeholder 2"/>
          <p:cNvSpPr>
            <a:spLocks noGrp="1"/>
          </p:cNvSpPr>
          <p:nvPr>
            <p:ph idx="1"/>
          </p:nvPr>
        </p:nvSpPr>
        <p:spPr/>
        <p:txBody>
          <a:bodyPr/>
          <a:lstStyle/>
          <a:p>
            <a:r>
              <a:rPr lang="en-US" dirty="0" smtClean="0"/>
              <a:t>Daily imagery for 4 weeks</a:t>
            </a:r>
          </a:p>
          <a:p>
            <a:pPr lvl="1"/>
            <a:r>
              <a:rPr lang="en-US" dirty="0" smtClean="0"/>
              <a:t>Example of the instruction “now imagine that you leave all the pain you experience at the beach post.”</a:t>
            </a:r>
          </a:p>
          <a:p>
            <a:r>
              <a:rPr lang="en-US" dirty="0" smtClean="0"/>
              <a:t>Visual Analogue Scale for pain</a:t>
            </a:r>
          </a:p>
          <a:p>
            <a:r>
              <a:rPr lang="en-US" dirty="0" smtClean="0"/>
              <a:t>Fibromyalgia Impact Questionnaire for functional status </a:t>
            </a:r>
          </a:p>
          <a:p>
            <a:r>
              <a:rPr lang="en-US" dirty="0" smtClean="0"/>
              <a:t>Chronic Pain Self-Efficacy Scale for self-efficacy </a:t>
            </a:r>
          </a:p>
          <a:p>
            <a:r>
              <a:rPr lang="en-US" dirty="0" smtClean="0">
                <a:solidFill>
                  <a:srgbClr val="FF0000"/>
                </a:solidFill>
              </a:rPr>
              <a:t>NO</a:t>
            </a:r>
            <a:r>
              <a:rPr lang="en-US" dirty="0" smtClean="0"/>
              <a:t> effects could be established</a:t>
            </a:r>
            <a:endParaRPr lang="en-US" dirty="0"/>
          </a:p>
        </p:txBody>
      </p:sp>
    </p:spTree>
    <p:extLst>
      <p:ext uri="{BB962C8B-B14F-4D97-AF65-F5344CB8AC3E}">
        <p14:creationId xmlns:p14="http://schemas.microsoft.com/office/powerpoint/2010/main" val="13825071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pPr indent="0"/>
            <a:r>
              <a:rPr lang="en-US" dirty="0"/>
              <a:t>Guided imagery </a:t>
            </a:r>
            <a:r>
              <a:rPr lang="en-US" dirty="0" smtClean="0"/>
              <a:t>for managing OA symptoms </a:t>
            </a:r>
            <a:r>
              <a:rPr lang="en-US" sz="2000" dirty="0" smtClean="0"/>
              <a:t>(Baird 2012, n=30, age=55+ years, mean=70 years)</a:t>
            </a:r>
          </a:p>
        </p:txBody>
      </p:sp>
      <p:pic>
        <p:nvPicPr>
          <p:cNvPr id="16" name="Picture 2"/>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381000" y="2362200"/>
            <a:ext cx="4038600" cy="42040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3"/>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bwMode="auto">
          <a:xfrm>
            <a:off x="4648200" y="2667000"/>
            <a:ext cx="4038600" cy="38798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tangle 13"/>
          <p:cNvSpPr/>
          <p:nvPr/>
        </p:nvSpPr>
        <p:spPr>
          <a:xfrm>
            <a:off x="609600" y="1628507"/>
            <a:ext cx="8001000" cy="830997"/>
          </a:xfrm>
          <a:prstGeom prst="rect">
            <a:avLst/>
          </a:prstGeom>
        </p:spPr>
        <p:txBody>
          <a:bodyPr wrap="square">
            <a:spAutoFit/>
          </a:bodyPr>
          <a:lstStyle/>
          <a:p>
            <a:r>
              <a:rPr lang="en-US" sz="2400" dirty="0" smtClean="0"/>
              <a:t>Patients with self-reported OA and moderate </a:t>
            </a:r>
            <a:r>
              <a:rPr lang="en-US" sz="2400" dirty="0"/>
              <a:t>to severe </a:t>
            </a:r>
            <a:r>
              <a:rPr lang="en-US" sz="2400" dirty="0" smtClean="0"/>
              <a:t>pain participated in 4 months Guided imagery vs. sham</a:t>
            </a:r>
            <a:endParaRPr lang="en-US" sz="2400" dirty="0"/>
          </a:p>
        </p:txBody>
      </p:sp>
    </p:spTree>
    <p:extLst>
      <p:ext uri="{BB962C8B-B14F-4D97-AF65-F5344CB8AC3E}">
        <p14:creationId xmlns:p14="http://schemas.microsoft.com/office/powerpoint/2010/main" val="86021324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noAutofit/>
          </a:bodyPr>
          <a:lstStyle/>
          <a:p>
            <a:r>
              <a:rPr lang="en-US" dirty="0" smtClean="0"/>
              <a:t>Using real-time functional MRI as biofeedback to control pain</a:t>
            </a:r>
          </a:p>
        </p:txBody>
      </p:sp>
      <p:sp>
        <p:nvSpPr>
          <p:cNvPr id="35843" name="Content Placeholder 2"/>
          <p:cNvSpPr>
            <a:spLocks noGrp="1"/>
          </p:cNvSpPr>
          <p:nvPr>
            <p:ph sz="quarter" idx="1"/>
          </p:nvPr>
        </p:nvSpPr>
        <p:spPr/>
        <p:txBody>
          <a:bodyPr/>
          <a:lstStyle/>
          <a:p>
            <a:r>
              <a:rPr lang="en-US" dirty="0" smtClean="0"/>
              <a:t>Real-time fMRI </a:t>
            </a:r>
            <a:r>
              <a:rPr lang="en-US" dirty="0"/>
              <a:t>feedback is a potential tool for pain modulation that directly targets the brain </a:t>
            </a:r>
            <a:r>
              <a:rPr lang="en-US" dirty="0" smtClean="0"/>
              <a:t>to restore pain regulatory function</a:t>
            </a:r>
          </a:p>
          <a:p>
            <a:r>
              <a:rPr lang="en-US" dirty="0" smtClean="0"/>
              <a:t>After training, patients with chronic pain improved their ability to control  </a:t>
            </a:r>
            <a:r>
              <a:rPr lang="en-US" dirty="0"/>
              <a:t>anterior cingulate cortex </a:t>
            </a:r>
            <a:r>
              <a:rPr lang="en-US" dirty="0" smtClean="0"/>
              <a:t>activation and consequently, ability to modulate the pain</a:t>
            </a:r>
          </a:p>
          <a:p>
            <a:r>
              <a:rPr lang="en-US" dirty="0" smtClean="0"/>
              <a:t>Stanford’s lab: Human Body - Pushing The </a:t>
            </a:r>
            <a:r>
              <a:rPr lang="en-US" dirty="0"/>
              <a:t>Limits </a:t>
            </a:r>
            <a:r>
              <a:rPr lang="en-US" dirty="0">
                <a:hlinkClick r:id="rId3"/>
              </a:rPr>
              <a:t>http://</a:t>
            </a:r>
            <a:r>
              <a:rPr lang="en-US" dirty="0" smtClean="0">
                <a:hlinkClick r:id="rId3"/>
              </a:rPr>
              <a:t>paincenter.stanford.edu/press/ video_discovery.html</a:t>
            </a:r>
            <a:r>
              <a:rPr lang="en-US" dirty="0" smtClean="0"/>
              <a:t>  </a:t>
            </a:r>
          </a:p>
        </p:txBody>
      </p:sp>
    </p:spTree>
    <p:extLst>
      <p:ext uri="{BB962C8B-B14F-4D97-AF65-F5344CB8AC3E}">
        <p14:creationId xmlns:p14="http://schemas.microsoft.com/office/powerpoint/2010/main" val="256627613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Cognitive behavioral therapy (CBT</a:t>
            </a:r>
            <a:r>
              <a:rPr lang="en-US" dirty="0" smtClean="0"/>
              <a:t>)</a:t>
            </a:r>
            <a:endParaRPr lang="en-US" dirty="0"/>
          </a:p>
        </p:txBody>
      </p:sp>
      <p:sp>
        <p:nvSpPr>
          <p:cNvPr id="3" name="Content Placeholder 2"/>
          <p:cNvSpPr>
            <a:spLocks noGrp="1"/>
          </p:cNvSpPr>
          <p:nvPr>
            <p:ph idx="1"/>
          </p:nvPr>
        </p:nvSpPr>
        <p:spPr/>
        <p:txBody>
          <a:bodyPr/>
          <a:lstStyle/>
          <a:p>
            <a:r>
              <a:rPr lang="en-US" dirty="0" smtClean="0"/>
              <a:t>Standard </a:t>
            </a:r>
            <a:r>
              <a:rPr lang="en-US" dirty="0"/>
              <a:t>treatment for chronic pain patients who </a:t>
            </a:r>
            <a:r>
              <a:rPr lang="en-US" dirty="0" smtClean="0"/>
              <a:t>have to </a:t>
            </a:r>
            <a:r>
              <a:rPr lang="en-US" dirty="0"/>
              <a:t>deal with psychological distress and disabilities</a:t>
            </a:r>
          </a:p>
        </p:txBody>
      </p:sp>
    </p:spTree>
    <p:extLst>
      <p:ext uri="{BB962C8B-B14F-4D97-AF65-F5344CB8AC3E}">
        <p14:creationId xmlns:p14="http://schemas.microsoft.com/office/powerpoint/2010/main" val="32662152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Cognitive behavioral therapy (CBT)</a:t>
            </a:r>
            <a:endParaRPr lang="en-US" dirty="0"/>
          </a:p>
        </p:txBody>
      </p:sp>
      <p:sp>
        <p:nvSpPr>
          <p:cNvPr id="3" name="Content Placeholder 2"/>
          <p:cNvSpPr>
            <a:spLocks noGrp="1"/>
          </p:cNvSpPr>
          <p:nvPr>
            <p:ph idx="1"/>
          </p:nvPr>
        </p:nvSpPr>
        <p:spPr/>
        <p:txBody>
          <a:bodyPr/>
          <a:lstStyle/>
          <a:p>
            <a:r>
              <a:rPr lang="en-US" smtClean="0"/>
              <a:t>Teach patients specific cognitive and behavioral skills to better manage pain</a:t>
            </a:r>
          </a:p>
          <a:p>
            <a:r>
              <a:rPr lang="en-US" smtClean="0"/>
              <a:t>Inform patients regarding the effects that specific cognitions (thoughts, beliefs, attitudes), emotions (fear of pain), and behaviors (activity avoidance due to fear of pain) can have on pain</a:t>
            </a:r>
          </a:p>
          <a:p>
            <a:r>
              <a:rPr lang="en-US" smtClean="0"/>
              <a:t>Emphasize the primary role that patients can play in controlling their own pain as well as adaptations to pain</a:t>
            </a:r>
          </a:p>
          <a:p>
            <a:pPr lvl="1"/>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of cognitive behavioral therapy by PTs nationwide </a:t>
            </a:r>
            <a:r>
              <a:rPr lang="en-US" sz="2000" dirty="0"/>
              <a:t>(</a:t>
            </a:r>
            <a:r>
              <a:rPr lang="en-US" sz="2000" dirty="0" err="1"/>
              <a:t>Beissner</a:t>
            </a:r>
            <a:r>
              <a:rPr lang="en-US" sz="2000" dirty="0"/>
              <a:t> 2009. PTJ. 89(5): </a:t>
            </a:r>
            <a:r>
              <a:rPr lang="en-US" sz="2000" dirty="0" smtClean="0"/>
              <a:t>456–469</a:t>
            </a:r>
            <a:r>
              <a:rPr lang="en-US" sz="2000" dirty="0"/>
              <a:t>)</a:t>
            </a:r>
          </a:p>
        </p:txBody>
      </p:sp>
      <p:sp>
        <p:nvSpPr>
          <p:cNvPr id="3" name="Content Placeholder 2"/>
          <p:cNvSpPr>
            <a:spLocks noGrp="1"/>
          </p:cNvSpPr>
          <p:nvPr>
            <p:ph idx="1"/>
          </p:nvPr>
        </p:nvSpPr>
        <p:spPr/>
        <p:txBody>
          <a:bodyPr/>
          <a:lstStyle/>
          <a:p>
            <a:r>
              <a:rPr lang="en-US" dirty="0" smtClean="0"/>
              <a:t>CBT techniques: pacing (81%), pleasurable </a:t>
            </a:r>
            <a:r>
              <a:rPr lang="en-US" dirty="0"/>
              <a:t>activity </a:t>
            </a:r>
            <a:r>
              <a:rPr lang="en-US" dirty="0" smtClean="0"/>
              <a:t>scheduling (30%)</a:t>
            </a:r>
          </a:p>
          <a:p>
            <a:r>
              <a:rPr lang="en-US" dirty="0" smtClean="0"/>
              <a:t>Non-CBT interventions: exercises </a:t>
            </a:r>
            <a:r>
              <a:rPr lang="en-US" dirty="0"/>
              <a:t>focusing </a:t>
            </a:r>
            <a:r>
              <a:rPr lang="en-US" dirty="0" smtClean="0"/>
              <a:t>on joint </a:t>
            </a:r>
            <a:r>
              <a:rPr lang="en-US" dirty="0"/>
              <a:t>stability (94%) and mobility (94%), </a:t>
            </a:r>
            <a:r>
              <a:rPr lang="en-US" dirty="0" smtClean="0"/>
              <a:t> </a:t>
            </a:r>
            <a:r>
              <a:rPr lang="en-US" dirty="0"/>
              <a:t>strengthening and </a:t>
            </a:r>
            <a:r>
              <a:rPr lang="en-US" dirty="0" smtClean="0"/>
              <a:t>stretching (</a:t>
            </a:r>
            <a:r>
              <a:rPr lang="en-US" dirty="0"/>
              <a:t>91</a:t>
            </a:r>
            <a:r>
              <a:rPr lang="en-US" dirty="0" smtClean="0"/>
              <a:t>%).</a:t>
            </a:r>
          </a:p>
          <a:p>
            <a:r>
              <a:rPr lang="en-US" dirty="0"/>
              <a:t>Barriers to use of CBT: lack of knowledge of and skill in the techniques, reimbursement concerns, and time constraints.</a:t>
            </a:r>
          </a:p>
          <a:p>
            <a:pPr marL="0" indent="0" algn="ctr">
              <a:buNone/>
            </a:pPr>
            <a:r>
              <a:rPr lang="en-US" sz="2400" dirty="0" smtClean="0">
                <a:hlinkClick r:id="rId3"/>
              </a:rPr>
              <a:t>http</a:t>
            </a:r>
            <a:r>
              <a:rPr lang="en-US" sz="2400" dirty="0">
                <a:hlinkClick r:id="rId3"/>
              </a:rPr>
              <a:t>://www.ncbi.nlm.nih.gov/pmc/articles/PMC2716379</a:t>
            </a:r>
            <a:r>
              <a:rPr lang="en-US" sz="2400" dirty="0" smtClean="0">
                <a:hlinkClick r:id="rId3"/>
              </a:rPr>
              <a:t>/</a:t>
            </a:r>
            <a:r>
              <a:rPr lang="en-US" sz="2400" dirty="0" smtClean="0"/>
              <a:t> </a:t>
            </a:r>
            <a:endParaRPr lang="en-US" sz="2400" dirty="0"/>
          </a:p>
        </p:txBody>
      </p:sp>
    </p:spTree>
    <p:extLst>
      <p:ext uri="{BB962C8B-B14F-4D97-AF65-F5344CB8AC3E}">
        <p14:creationId xmlns:p14="http://schemas.microsoft.com/office/powerpoint/2010/main" val="412991419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Acceptance and commitment therapy (ACT)</a:t>
            </a:r>
            <a:endParaRPr lang="en-US" dirty="0"/>
          </a:p>
        </p:txBody>
      </p:sp>
      <p:sp>
        <p:nvSpPr>
          <p:cNvPr id="3" name="Content Placeholder 2"/>
          <p:cNvSpPr>
            <a:spLocks noGrp="1"/>
          </p:cNvSpPr>
          <p:nvPr>
            <p:ph idx="1"/>
          </p:nvPr>
        </p:nvSpPr>
        <p:spPr/>
        <p:txBody>
          <a:bodyPr/>
          <a:lstStyle/>
          <a:p>
            <a:r>
              <a:rPr lang="en-US" dirty="0" smtClean="0"/>
              <a:t>Attempts to change certain aversive internal experiences (e.g. chronic pain) are likely to be futile and may result in increased distress </a:t>
            </a:r>
          </a:p>
          <a:p>
            <a:r>
              <a:rPr lang="en-US" dirty="0" smtClean="0"/>
              <a:t>Awareness and non-judgmental acceptance of all experiences, both negative and positive</a:t>
            </a:r>
          </a:p>
          <a:p>
            <a:r>
              <a:rPr lang="en-US" dirty="0" smtClean="0"/>
              <a:t>Identify valued life directions and appropriate action toward goals that support those values</a:t>
            </a:r>
          </a:p>
          <a:p>
            <a:r>
              <a:rPr lang="en-US" dirty="0" smtClean="0"/>
              <a:t>The objective is to improve function and decrease interference of pain</a:t>
            </a:r>
            <a:endParaRPr lang="en-US" dirty="0"/>
          </a:p>
        </p:txBody>
      </p:sp>
    </p:spTree>
    <p:extLst>
      <p:ext uri="{BB962C8B-B14F-4D97-AF65-F5344CB8AC3E}">
        <p14:creationId xmlns:p14="http://schemas.microsoft.com/office/powerpoint/2010/main" val="418431221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RCT comparing CBT and ACT </a:t>
            </a:r>
            <a:r>
              <a:rPr lang="en-US" sz="2000" dirty="0" smtClean="0"/>
              <a:t>(</a:t>
            </a:r>
            <a:r>
              <a:rPr lang="en-US" sz="2000" dirty="0" err="1" smtClean="0"/>
              <a:t>Wetherell</a:t>
            </a:r>
            <a:r>
              <a:rPr lang="en-US" sz="2000" dirty="0" smtClean="0"/>
              <a:t> 2011. PAIN 152 (2011) 2098–2107)</a:t>
            </a:r>
            <a:endParaRPr lang="en-US" sz="2000" dirty="0"/>
          </a:p>
        </p:txBody>
      </p:sp>
      <p:sp>
        <p:nvSpPr>
          <p:cNvPr id="3" name="Content Placeholder 2"/>
          <p:cNvSpPr>
            <a:spLocks noGrp="1"/>
          </p:cNvSpPr>
          <p:nvPr>
            <p:ph idx="1"/>
          </p:nvPr>
        </p:nvSpPr>
        <p:spPr/>
        <p:txBody>
          <a:bodyPr/>
          <a:lstStyle/>
          <a:p>
            <a:r>
              <a:rPr lang="en-US" dirty="0" smtClean="0"/>
              <a:t>Individuals with chronic, non-malignant pain for at least 6 months (N = 114) received 8 weeks of CBT or ACT</a:t>
            </a:r>
          </a:p>
          <a:p>
            <a:r>
              <a:rPr lang="en-US" dirty="0" smtClean="0"/>
              <a:t>All participants improved on pain interference, depression, pain-related anxiety</a:t>
            </a:r>
          </a:p>
          <a:p>
            <a:r>
              <a:rPr lang="en-US" dirty="0" smtClean="0"/>
              <a:t>NO significant group differences in improvement on any outcome variables</a:t>
            </a:r>
          </a:p>
          <a:p>
            <a:r>
              <a:rPr lang="en-US" dirty="0" smtClean="0"/>
              <a:t>ACT participants reported significantly higher satisfaction than did CBT participants</a:t>
            </a:r>
            <a:endParaRPr lang="en-US" dirty="0"/>
          </a:p>
        </p:txBody>
      </p:sp>
    </p:spTree>
    <p:extLst>
      <p:ext uri="{BB962C8B-B14F-4D97-AF65-F5344CB8AC3E}">
        <p14:creationId xmlns:p14="http://schemas.microsoft.com/office/powerpoint/2010/main" val="11284775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 Assignments </a:t>
            </a:r>
            <a:endParaRPr lang="en-US" dirty="0"/>
          </a:p>
        </p:txBody>
      </p:sp>
      <p:sp>
        <p:nvSpPr>
          <p:cNvPr id="3" name="Content Placeholder 2"/>
          <p:cNvSpPr>
            <a:spLocks noGrp="1"/>
          </p:cNvSpPr>
          <p:nvPr>
            <p:ph idx="1"/>
          </p:nvPr>
        </p:nvSpPr>
        <p:spPr/>
        <p:txBody>
          <a:bodyPr/>
          <a:lstStyle/>
          <a:p>
            <a:r>
              <a:rPr lang="en-US" sz="3200" kern="1200" dirty="0" err="1" smtClean="0">
                <a:solidFill>
                  <a:schemeClr val="tx1"/>
                </a:solidFill>
              </a:rPr>
              <a:t>Guccione</a:t>
            </a:r>
            <a:r>
              <a:rPr lang="en-US" sz="3200" kern="1200" dirty="0" smtClean="0">
                <a:solidFill>
                  <a:schemeClr val="tx1"/>
                </a:solidFill>
              </a:rPr>
              <a:t> 2012, Chapter 21</a:t>
            </a:r>
            <a:r>
              <a:rPr lang="en-US" dirty="0" smtClean="0"/>
              <a:t> </a:t>
            </a:r>
            <a:endParaRPr lang="en-US" dirty="0"/>
          </a:p>
        </p:txBody>
      </p:sp>
    </p:spTree>
    <p:extLst>
      <p:ext uri="{BB962C8B-B14F-4D97-AF65-F5344CB8AC3E}">
        <p14:creationId xmlns:p14="http://schemas.microsoft.com/office/powerpoint/2010/main" val="10952065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10992"/>
          <a:stretch/>
        </p:blipFill>
        <p:spPr bwMode="auto">
          <a:xfrm>
            <a:off x="3656420" y="685800"/>
            <a:ext cx="5106580"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495300" y="457200"/>
            <a:ext cx="3238500" cy="6124754"/>
          </a:xfrm>
          <a:prstGeom prst="rect">
            <a:avLst/>
          </a:prstGeom>
        </p:spPr>
        <p:txBody>
          <a:bodyPr wrap="square">
            <a:spAutoFit/>
          </a:bodyPr>
          <a:lstStyle/>
          <a:p>
            <a:r>
              <a:rPr lang="en-US" sz="2800" dirty="0"/>
              <a:t>Change in pain interference during treatment and at 6-month follow-up for</a:t>
            </a:r>
          </a:p>
          <a:p>
            <a:r>
              <a:rPr lang="en-US" sz="2800" dirty="0"/>
              <a:t>114 patients receiving group-administered acceptance and commitment therapy</a:t>
            </a:r>
          </a:p>
          <a:p>
            <a:r>
              <a:rPr lang="en-US" sz="2800" dirty="0"/>
              <a:t>(ACT) or cognitive-behavioral therapy (CBT) for chronic pain.</a:t>
            </a:r>
          </a:p>
        </p:txBody>
      </p:sp>
      <p:sp>
        <p:nvSpPr>
          <p:cNvPr id="7" name="Rectangle 6"/>
          <p:cNvSpPr/>
          <p:nvPr/>
        </p:nvSpPr>
        <p:spPr>
          <a:xfrm>
            <a:off x="3923710" y="6356866"/>
            <a:ext cx="4991690" cy="369332"/>
          </a:xfrm>
          <a:prstGeom prst="rect">
            <a:avLst/>
          </a:prstGeom>
        </p:spPr>
        <p:txBody>
          <a:bodyPr wrap="square">
            <a:spAutoFit/>
          </a:bodyPr>
          <a:lstStyle/>
          <a:p>
            <a:r>
              <a:rPr lang="en-US" dirty="0" err="1" smtClean="0"/>
              <a:t>Wetherell</a:t>
            </a:r>
            <a:r>
              <a:rPr lang="en-US" dirty="0" smtClean="0"/>
              <a:t> </a:t>
            </a:r>
            <a:r>
              <a:rPr lang="en-US" dirty="0"/>
              <a:t>2011. PAIN 152 (2011) </a:t>
            </a:r>
            <a:r>
              <a:rPr lang="en-US" dirty="0" smtClean="0"/>
              <a:t>2098–2107</a:t>
            </a:r>
            <a:endParaRPr lang="en-US" dirty="0"/>
          </a:p>
        </p:txBody>
      </p:sp>
    </p:spTree>
    <p:extLst>
      <p:ext uri="{BB962C8B-B14F-4D97-AF65-F5344CB8AC3E}">
        <p14:creationId xmlns:p14="http://schemas.microsoft.com/office/powerpoint/2010/main" val="32331763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3"/>
          <p:cNvSpPr>
            <a:spLocks noGrp="1"/>
          </p:cNvSpPr>
          <p:nvPr>
            <p:ph type="title"/>
          </p:nvPr>
        </p:nvSpPr>
        <p:spPr/>
        <p:txBody>
          <a:bodyPr/>
          <a:lstStyle/>
          <a:p>
            <a:r>
              <a:rPr lang="en-US" smtClean="0"/>
              <a:t>Definition of Pain </a:t>
            </a:r>
          </a:p>
        </p:txBody>
      </p:sp>
      <p:sp>
        <p:nvSpPr>
          <p:cNvPr id="9219" name="Content Placeholder 4"/>
          <p:cNvSpPr>
            <a:spLocks noGrp="1"/>
          </p:cNvSpPr>
          <p:nvPr>
            <p:ph idx="1"/>
          </p:nvPr>
        </p:nvSpPr>
        <p:spPr/>
        <p:txBody>
          <a:bodyPr/>
          <a:lstStyle/>
          <a:p>
            <a:r>
              <a:rPr lang="en-US" sz="3200" dirty="0" smtClean="0"/>
              <a:t>Pain (IASP Task Force, 1994)</a:t>
            </a:r>
          </a:p>
          <a:p>
            <a:pPr lvl="1"/>
            <a:r>
              <a:rPr lang="en-US" sz="2800" dirty="0" smtClean="0"/>
              <a:t>Unpleasant sensory and emotional experience </a:t>
            </a:r>
          </a:p>
          <a:p>
            <a:pPr lvl="1"/>
            <a:r>
              <a:rPr lang="en-US" sz="2800" dirty="0" smtClean="0"/>
              <a:t>Subjective</a:t>
            </a:r>
          </a:p>
          <a:p>
            <a:r>
              <a:rPr lang="en-US" sz="3200" dirty="0" smtClean="0"/>
              <a:t>Pain signals are sent to many areas in the brain that process the perception, memory/cognitive, affective/emotional, and behavioral perspectives of pain.</a:t>
            </a:r>
          </a:p>
        </p:txBody>
      </p:sp>
    </p:spTree>
    <p:custDataLst>
      <p:tags r:id="rId1"/>
    </p:custDataLst>
    <p:extLst>
      <p:ext uri="{BB962C8B-B14F-4D97-AF65-F5344CB8AC3E}">
        <p14:creationId xmlns:p14="http://schemas.microsoft.com/office/powerpoint/2010/main" val="5714812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mhhuang\AppData\Local\Microsoft\Windows\Temporary Internet Files\Content.IE5\FAD0ZXL4\MP900422832[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1400" y="4648200"/>
            <a:ext cx="1143000" cy="193780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Pop Quiz </a:t>
            </a:r>
            <a:endParaRPr lang="en-US" dirty="0"/>
          </a:p>
        </p:txBody>
      </p:sp>
      <p:sp>
        <p:nvSpPr>
          <p:cNvPr id="3" name="Content Placeholder 2"/>
          <p:cNvSpPr>
            <a:spLocks noGrp="1"/>
          </p:cNvSpPr>
          <p:nvPr>
            <p:ph idx="1"/>
          </p:nvPr>
        </p:nvSpPr>
        <p:spPr/>
        <p:txBody>
          <a:bodyPr/>
          <a:lstStyle/>
          <a:p>
            <a:r>
              <a:rPr lang="en-US" sz="3200" dirty="0" smtClean="0"/>
              <a:t>Identify and compare the following terms</a:t>
            </a:r>
          </a:p>
          <a:p>
            <a:pPr lvl="1"/>
            <a:r>
              <a:rPr lang="en-US" sz="2800" dirty="0" smtClean="0"/>
              <a:t>Transient pain</a:t>
            </a:r>
          </a:p>
          <a:p>
            <a:pPr lvl="1"/>
            <a:r>
              <a:rPr lang="en-US" sz="2800" dirty="0" smtClean="0"/>
              <a:t>Acute pain</a:t>
            </a:r>
          </a:p>
          <a:p>
            <a:pPr lvl="1"/>
            <a:r>
              <a:rPr lang="en-US" sz="2800" dirty="0" smtClean="0"/>
              <a:t>Breakthrough pain</a:t>
            </a:r>
          </a:p>
          <a:p>
            <a:pPr lvl="1"/>
            <a:r>
              <a:rPr lang="en-US" sz="2800" dirty="0" smtClean="0"/>
              <a:t>Chronic pain due to cancer</a:t>
            </a:r>
          </a:p>
          <a:p>
            <a:pPr lvl="1"/>
            <a:r>
              <a:rPr lang="en-US" sz="2800" dirty="0" smtClean="0"/>
              <a:t>Chronic pain due to non-malignant</a:t>
            </a:r>
          </a:p>
          <a:p>
            <a:pPr lvl="1"/>
            <a:r>
              <a:rPr lang="en-US" sz="2800" dirty="0" smtClean="0"/>
              <a:t>Persistent pain</a:t>
            </a:r>
          </a:p>
        </p:txBody>
      </p:sp>
    </p:spTree>
    <p:extLst>
      <p:ext uri="{BB962C8B-B14F-4D97-AF65-F5344CB8AC3E}">
        <p14:creationId xmlns:p14="http://schemas.microsoft.com/office/powerpoint/2010/main" val="22843300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Pain management in geriatrics</a:t>
            </a:r>
            <a:endParaRPr lang="en-US" dirty="0"/>
          </a:p>
        </p:txBody>
      </p:sp>
      <p:sp>
        <p:nvSpPr>
          <p:cNvPr id="3" name="Content Placeholder 2"/>
          <p:cNvSpPr>
            <a:spLocks noGrp="1"/>
          </p:cNvSpPr>
          <p:nvPr>
            <p:ph idx="1"/>
          </p:nvPr>
        </p:nvSpPr>
        <p:spPr/>
        <p:txBody>
          <a:bodyPr>
            <a:normAutofit/>
          </a:bodyPr>
          <a:lstStyle/>
          <a:p>
            <a:pPr>
              <a:spcAft>
                <a:spcPts val="0"/>
              </a:spcAft>
            </a:pPr>
            <a:r>
              <a:rPr lang="en-US" dirty="0" smtClean="0"/>
              <a:t>Prevalence of pain in community dwelling older adults: </a:t>
            </a:r>
            <a:r>
              <a:rPr lang="en-US" dirty="0" smtClean="0">
                <a:solidFill>
                  <a:srgbClr val="FF0000"/>
                </a:solidFill>
              </a:rPr>
              <a:t>25% to 49%</a:t>
            </a:r>
          </a:p>
          <a:p>
            <a:pPr>
              <a:spcAft>
                <a:spcPts val="0"/>
              </a:spcAft>
            </a:pPr>
            <a:r>
              <a:rPr lang="en-US" dirty="0" smtClean="0">
                <a:solidFill>
                  <a:schemeClr val="tx1"/>
                </a:solidFill>
              </a:rPr>
              <a:t>Older adults have longer pain duration and more pain sites than working-age adults.</a:t>
            </a:r>
          </a:p>
          <a:p>
            <a:pPr>
              <a:spcAft>
                <a:spcPts val="0"/>
              </a:spcAft>
            </a:pPr>
            <a:r>
              <a:rPr lang="en-US" dirty="0" smtClean="0"/>
              <a:t>Challenges of pain management in geriatrics</a:t>
            </a:r>
          </a:p>
          <a:p>
            <a:pPr lvl="1">
              <a:spcAft>
                <a:spcPts val="0"/>
              </a:spcAft>
            </a:pPr>
            <a:r>
              <a:rPr lang="en-US" dirty="0" smtClean="0">
                <a:solidFill>
                  <a:schemeClr val="tx1"/>
                </a:solidFill>
              </a:rPr>
              <a:t>Underreported and  undertreated</a:t>
            </a:r>
          </a:p>
          <a:p>
            <a:pPr lvl="1">
              <a:spcAft>
                <a:spcPts val="0"/>
              </a:spcAft>
            </a:pPr>
            <a:r>
              <a:rPr lang="en-US" dirty="0" smtClean="0">
                <a:solidFill>
                  <a:schemeClr val="tx1"/>
                </a:solidFill>
              </a:rPr>
              <a:t>Medication adherence and adverse effects</a:t>
            </a:r>
          </a:p>
          <a:p>
            <a:pPr lvl="1">
              <a:spcAft>
                <a:spcPts val="0"/>
              </a:spcAft>
            </a:pPr>
            <a:r>
              <a:rPr lang="en-US" dirty="0" smtClean="0">
                <a:solidFill>
                  <a:schemeClr val="tx1"/>
                </a:solidFill>
              </a:rPr>
              <a:t>Impact of pain on function and mobility</a:t>
            </a:r>
          </a:p>
          <a:p>
            <a:pPr lvl="1">
              <a:spcAft>
                <a:spcPts val="0"/>
              </a:spcAft>
            </a:pPr>
            <a:r>
              <a:rPr lang="en-US" dirty="0" smtClean="0">
                <a:solidFill>
                  <a:schemeClr val="tx1"/>
                </a:solidFill>
              </a:rPr>
              <a:t>Comorbidity: physical, mental, cognitive</a:t>
            </a:r>
          </a:p>
          <a:p>
            <a:pPr lvl="1">
              <a:spcAft>
                <a:spcPts val="0"/>
              </a:spcAft>
            </a:pPr>
            <a:r>
              <a:rPr lang="en-US" dirty="0" smtClean="0">
                <a:solidFill>
                  <a:schemeClr val="tx1"/>
                </a:solidFill>
              </a:rPr>
              <a:t>Associated with socioeconomic factors</a:t>
            </a:r>
          </a:p>
        </p:txBody>
      </p:sp>
      <p:sp>
        <p:nvSpPr>
          <p:cNvPr id="4" name="Slide Number Placeholder 3"/>
          <p:cNvSpPr>
            <a:spLocks noGrp="1"/>
          </p:cNvSpPr>
          <p:nvPr>
            <p:ph type="sldNum" sz="quarter" idx="4294967295"/>
          </p:nvPr>
        </p:nvSpPr>
        <p:spPr>
          <a:xfrm>
            <a:off x="8686800" y="1027113"/>
            <a:ext cx="457200" cy="441325"/>
          </a:xfrm>
          <a:prstGeom prst="rect">
            <a:avLst/>
          </a:prstGeom>
        </p:spPr>
        <p:txBody>
          <a:bodyPr/>
          <a:lstStyle/>
          <a:p>
            <a:fld id="{ED98AB54-B7D1-428D-BF4F-97908ED25931}"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Consideration in the examination of pain in geriatrics</a:t>
            </a:r>
            <a:endParaRPr lang="en-US" dirty="0"/>
          </a:p>
        </p:txBody>
      </p:sp>
      <p:sp>
        <p:nvSpPr>
          <p:cNvPr id="3" name="Content Placeholder 2"/>
          <p:cNvSpPr>
            <a:spLocks noGrp="1"/>
          </p:cNvSpPr>
          <p:nvPr>
            <p:ph idx="1"/>
          </p:nvPr>
        </p:nvSpPr>
        <p:spPr/>
        <p:txBody>
          <a:bodyPr/>
          <a:lstStyle/>
          <a:p>
            <a:r>
              <a:rPr lang="en-US" dirty="0" smtClean="0"/>
              <a:t>Standard exam procedures may have to be modified, e.g. patients with congestive heart failure and COPD cannot lie flat in supine or prone during exam</a:t>
            </a:r>
          </a:p>
          <a:p>
            <a:r>
              <a:rPr lang="en-US" dirty="0" smtClean="0"/>
              <a:t>May require </a:t>
            </a:r>
            <a:r>
              <a:rPr lang="en-US" dirty="0">
                <a:solidFill>
                  <a:srgbClr val="FF0000"/>
                </a:solidFill>
              </a:rPr>
              <a:t>more time </a:t>
            </a:r>
            <a:r>
              <a:rPr lang="en-US" dirty="0">
                <a:solidFill>
                  <a:schemeClr val="tx1"/>
                </a:solidFill>
              </a:rPr>
              <a:t>to </a:t>
            </a:r>
            <a:r>
              <a:rPr lang="en-US" dirty="0" smtClean="0">
                <a:solidFill>
                  <a:schemeClr val="tx1"/>
                </a:solidFill>
              </a:rPr>
              <a:t>evaluate</a:t>
            </a:r>
          </a:p>
          <a:p>
            <a:r>
              <a:rPr lang="en-US" dirty="0" smtClean="0"/>
              <a:t>May </a:t>
            </a:r>
            <a:r>
              <a:rPr lang="en-US" dirty="0" smtClean="0">
                <a:solidFill>
                  <a:srgbClr val="FF0000"/>
                </a:solidFill>
              </a:rPr>
              <a:t>fatigue</a:t>
            </a:r>
            <a:r>
              <a:rPr lang="en-US" dirty="0" smtClean="0"/>
              <a:t> in </a:t>
            </a:r>
            <a:r>
              <a:rPr lang="en-US" dirty="0"/>
              <a:t>long </a:t>
            </a:r>
            <a:r>
              <a:rPr lang="en-US" dirty="0" smtClean="0"/>
              <a:t>sessions</a:t>
            </a:r>
          </a:p>
          <a:p>
            <a:r>
              <a:rPr lang="en-US" dirty="0" smtClean="0"/>
              <a:t>May </a:t>
            </a:r>
            <a:r>
              <a:rPr lang="en-US" dirty="0"/>
              <a:t>have </a:t>
            </a:r>
            <a:r>
              <a:rPr lang="en-US" dirty="0">
                <a:solidFill>
                  <a:srgbClr val="FF0000"/>
                </a:solidFill>
              </a:rPr>
              <a:t>difficulty</a:t>
            </a:r>
            <a:r>
              <a:rPr lang="en-US" dirty="0"/>
              <a:t> answering abstract </a:t>
            </a:r>
            <a:r>
              <a:rPr lang="en-US" dirty="0" smtClean="0"/>
              <a:t>questions or questions that are designed for working adults</a:t>
            </a:r>
            <a:r>
              <a:rPr lang="en-US" dirty="0"/>
              <a:t> </a:t>
            </a:r>
            <a:endParaRPr lang="en-US" dirty="0" smtClean="0"/>
          </a:p>
          <a:p>
            <a:endParaRPr lang="en-US" dirty="0"/>
          </a:p>
        </p:txBody>
      </p:sp>
      <p:sp>
        <p:nvSpPr>
          <p:cNvPr id="4" name="Slide Number Placeholder 3"/>
          <p:cNvSpPr>
            <a:spLocks noGrp="1"/>
          </p:cNvSpPr>
          <p:nvPr>
            <p:ph type="sldNum" sz="quarter" idx="4294967295"/>
          </p:nvPr>
        </p:nvSpPr>
        <p:spPr>
          <a:xfrm>
            <a:off x="8686800" y="1027113"/>
            <a:ext cx="457200" cy="441325"/>
          </a:xfrm>
          <a:prstGeom prst="rect">
            <a:avLst/>
          </a:prstGeom>
        </p:spPr>
        <p:txBody>
          <a:bodyPr/>
          <a:lstStyle/>
          <a:p>
            <a:fld id="{ED98AB54-B7D1-428D-BF4F-97908ED25931}"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Persistent </a:t>
            </a:r>
            <a:r>
              <a:rPr lang="en-US" dirty="0"/>
              <a:t>pain </a:t>
            </a:r>
            <a:r>
              <a:rPr lang="en-US" dirty="0" smtClean="0"/>
              <a:t>in older adults </a:t>
            </a:r>
            <a:endParaRPr lang="en-US" sz="2400" dirty="0"/>
          </a:p>
        </p:txBody>
      </p:sp>
      <p:sp>
        <p:nvSpPr>
          <p:cNvPr id="3" name="Content Placeholder 2"/>
          <p:cNvSpPr>
            <a:spLocks noGrp="1"/>
          </p:cNvSpPr>
          <p:nvPr>
            <p:ph idx="1"/>
          </p:nvPr>
        </p:nvSpPr>
        <p:spPr/>
        <p:txBody>
          <a:bodyPr/>
          <a:lstStyle/>
          <a:p>
            <a:r>
              <a:rPr lang="en-US" sz="2800" kern="1200" dirty="0">
                <a:solidFill>
                  <a:schemeClr val="tx1"/>
                </a:solidFill>
              </a:rPr>
              <a:t>The American Geriatrics Society (AGS) Panel </a:t>
            </a:r>
            <a:r>
              <a:rPr lang="en-US" sz="2800" kern="1200" dirty="0" smtClean="0">
                <a:solidFill>
                  <a:schemeClr val="tx1"/>
                </a:solidFill>
              </a:rPr>
              <a:t>defined persistent pain as “prolonged period of time that may or may not be associated with a recognizable disease process.’’</a:t>
            </a:r>
          </a:p>
          <a:p>
            <a:r>
              <a:rPr lang="en-US" sz="2800" kern="1200" dirty="0" err="1" smtClean="0">
                <a:solidFill>
                  <a:schemeClr val="tx1"/>
                </a:solidFill>
              </a:rPr>
              <a:t>Etzioni</a:t>
            </a:r>
            <a:r>
              <a:rPr lang="en-US" sz="2800" kern="1200" dirty="0" smtClean="0">
                <a:solidFill>
                  <a:schemeClr val="tx1"/>
                </a:solidFill>
              </a:rPr>
              <a:t> 2007: “Pain of a duration or intensity</a:t>
            </a:r>
            <a:r>
              <a:rPr lang="en-US" sz="2800" kern="1200" dirty="0" smtClean="0">
                <a:solidFill>
                  <a:srgbClr val="FF0000"/>
                </a:solidFill>
              </a:rPr>
              <a:t> </a:t>
            </a:r>
            <a:r>
              <a:rPr lang="en-US" sz="2800" kern="1200" dirty="0" smtClean="0">
                <a:solidFill>
                  <a:schemeClr val="tx1"/>
                </a:solidFill>
              </a:rPr>
              <a:t>that adversely affects the </a:t>
            </a:r>
            <a:r>
              <a:rPr lang="en-US" sz="2800" kern="1200" dirty="0" smtClean="0">
                <a:solidFill>
                  <a:srgbClr val="FF0000"/>
                </a:solidFill>
              </a:rPr>
              <a:t>function</a:t>
            </a:r>
            <a:r>
              <a:rPr lang="en-US" sz="2800" kern="1200" dirty="0" smtClean="0">
                <a:solidFill>
                  <a:schemeClr val="tx1"/>
                </a:solidFill>
              </a:rPr>
              <a:t> or </a:t>
            </a:r>
            <a:r>
              <a:rPr lang="en-US" sz="2800" kern="1200" dirty="0" smtClean="0">
                <a:solidFill>
                  <a:srgbClr val="FF0000"/>
                </a:solidFill>
              </a:rPr>
              <a:t>well-being</a:t>
            </a:r>
            <a:r>
              <a:rPr lang="en-US" sz="2800" kern="1200" dirty="0" smtClean="0">
                <a:solidFill>
                  <a:schemeClr val="tx1"/>
                </a:solidFill>
              </a:rPr>
              <a:t> of the patient, attributable to </a:t>
            </a:r>
            <a:r>
              <a:rPr lang="en-US" sz="2800" kern="1200" dirty="0" smtClean="0">
                <a:solidFill>
                  <a:srgbClr val="FF0000"/>
                </a:solidFill>
              </a:rPr>
              <a:t>ANY etiology</a:t>
            </a:r>
            <a:r>
              <a:rPr lang="en-US" sz="2800" kern="1200" dirty="0" smtClean="0">
                <a:solidFill>
                  <a:schemeClr val="tx1"/>
                </a:solidFill>
              </a:rPr>
              <a:t>.”</a:t>
            </a:r>
          </a:p>
          <a:p>
            <a:r>
              <a:rPr lang="en-US" sz="2800" kern="1200" dirty="0" smtClean="0">
                <a:solidFill>
                  <a:schemeClr val="tx1"/>
                </a:solidFill>
              </a:rPr>
              <a:t>Chronic pain defined by the American Society of Anesthesiologists Task Force on Pain Management does </a:t>
            </a:r>
            <a:r>
              <a:rPr lang="en-US" sz="2800" kern="1200" dirty="0" smtClean="0">
                <a:solidFill>
                  <a:srgbClr val="FF0000"/>
                </a:solidFill>
              </a:rPr>
              <a:t>NOT include cancer pain</a:t>
            </a:r>
            <a:r>
              <a:rPr lang="en-US" sz="2800" kern="1200" dirty="0" smtClean="0">
                <a:solidFill>
                  <a:schemeClr val="tx1"/>
                </a:solidFill>
              </a:rPr>
              <a:t>. </a:t>
            </a:r>
          </a:p>
        </p:txBody>
      </p:sp>
    </p:spTree>
    <p:extLst>
      <p:ext uri="{BB962C8B-B14F-4D97-AF65-F5344CB8AC3E}">
        <p14:creationId xmlns:p14="http://schemas.microsoft.com/office/powerpoint/2010/main" val="10300995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Screening for persistent pain in vulnerable elders </a:t>
            </a:r>
            <a:r>
              <a:rPr lang="en-US" sz="2000" dirty="0" smtClean="0"/>
              <a:t>(</a:t>
            </a:r>
            <a:r>
              <a:rPr lang="en-US" sz="2000" dirty="0" err="1" smtClean="0"/>
              <a:t>Etzioni</a:t>
            </a:r>
            <a:r>
              <a:rPr lang="en-US" sz="2000" dirty="0" smtClean="0"/>
              <a:t> 2007. JAGS. 55. S403-S408)</a:t>
            </a:r>
            <a:endParaRPr lang="en-US" sz="2000" dirty="0"/>
          </a:p>
        </p:txBody>
      </p:sp>
      <p:sp>
        <p:nvSpPr>
          <p:cNvPr id="3" name="Content Placeholder 2"/>
          <p:cNvSpPr>
            <a:spLocks noGrp="1"/>
          </p:cNvSpPr>
          <p:nvPr>
            <p:ph idx="1"/>
          </p:nvPr>
        </p:nvSpPr>
        <p:spPr/>
        <p:txBody>
          <a:bodyPr/>
          <a:lstStyle/>
          <a:p>
            <a:r>
              <a:rPr lang="en-US" b="1" dirty="0" smtClean="0">
                <a:solidFill>
                  <a:srgbClr val="FF0000"/>
                </a:solidFill>
              </a:rPr>
              <a:t>Vulnerable Elders </a:t>
            </a:r>
            <a:r>
              <a:rPr lang="en-US" dirty="0" smtClean="0">
                <a:solidFill>
                  <a:schemeClr val="tx1"/>
                </a:solidFill>
              </a:rPr>
              <a:t>defined in RAND’s ACOVE project</a:t>
            </a:r>
          </a:p>
          <a:p>
            <a:pPr marL="914400" lvl="1" indent="-457200"/>
            <a:r>
              <a:rPr lang="en-US" sz="2800" dirty="0"/>
              <a:t>P</a:t>
            </a:r>
            <a:r>
              <a:rPr lang="en-US" sz="2800" dirty="0" smtClean="0"/>
              <a:t>ersons 65 + years who are at high risk for death or functional decline</a:t>
            </a:r>
          </a:p>
          <a:p>
            <a:pPr marL="914400" lvl="1" indent="-457200"/>
            <a:r>
              <a:rPr lang="en-US" sz="2800" dirty="0" smtClean="0"/>
              <a:t>Self-rated functional status as the predictor </a:t>
            </a:r>
            <a:r>
              <a:rPr lang="en-US" sz="2800" dirty="0"/>
              <a:t>of </a:t>
            </a:r>
            <a:r>
              <a:rPr lang="en-US" sz="2800" dirty="0" smtClean="0"/>
              <a:t>death and functional decline</a:t>
            </a:r>
          </a:p>
          <a:p>
            <a:r>
              <a:rPr lang="en-US" dirty="0" smtClean="0">
                <a:solidFill>
                  <a:srgbClr val="FF0000"/>
                </a:solidFill>
              </a:rPr>
              <a:t>IF</a:t>
            </a:r>
            <a:r>
              <a:rPr lang="en-US" dirty="0" smtClean="0"/>
              <a:t> a vulnerable elder presents for an initial evaluation, </a:t>
            </a:r>
            <a:r>
              <a:rPr lang="en-US" dirty="0" smtClean="0">
                <a:solidFill>
                  <a:srgbClr val="FF0000"/>
                </a:solidFill>
              </a:rPr>
              <a:t>THEN</a:t>
            </a:r>
            <a:r>
              <a:rPr lang="en-US" dirty="0" smtClean="0"/>
              <a:t> a quantitative and qualitative assessment for persistent pain should be documented </a:t>
            </a:r>
          </a:p>
        </p:txBody>
      </p:sp>
    </p:spTree>
    <p:extLst>
      <p:ext uri="{BB962C8B-B14F-4D97-AF65-F5344CB8AC3E}">
        <p14:creationId xmlns:p14="http://schemas.microsoft.com/office/powerpoint/2010/main" val="136691994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Lst>
</file>

<file path=ppt/theme/theme1.xml><?xml version="1.0" encoding="utf-8"?>
<a:theme xmlns:a="http://schemas.openxmlformats.org/drawingml/2006/main" name="Theme5">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eme4">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Custom Desig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Theme4">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Theme5</Template>
  <TotalTime>738</TotalTime>
  <Words>4599</Words>
  <Application>Microsoft Office PowerPoint</Application>
  <PresentationFormat>On-screen Show (4:3)</PresentationFormat>
  <Paragraphs>363</Paragraphs>
  <Slides>30</Slides>
  <Notes>29</Notes>
  <HiddenSlides>0</HiddenSlides>
  <MMClips>0</MMClips>
  <ScaleCrop>false</ScaleCrop>
  <HeadingPairs>
    <vt:vector size="4" baseType="variant">
      <vt:variant>
        <vt:lpstr>Theme</vt:lpstr>
      </vt:variant>
      <vt:variant>
        <vt:i4>5</vt:i4>
      </vt:variant>
      <vt:variant>
        <vt:lpstr>Slide Titles</vt:lpstr>
      </vt:variant>
      <vt:variant>
        <vt:i4>30</vt:i4>
      </vt:variant>
    </vt:vector>
  </HeadingPairs>
  <TitlesOfParts>
    <vt:vector size="35" baseType="lpstr">
      <vt:lpstr>Theme5</vt:lpstr>
      <vt:lpstr>Theme4</vt:lpstr>
      <vt:lpstr>Custom Design</vt:lpstr>
      <vt:lpstr>1_Custom Design</vt:lpstr>
      <vt:lpstr>1_Theme4</vt:lpstr>
      <vt:lpstr>Pain Management in Geriatrics</vt:lpstr>
      <vt:lpstr>Learning Objectives</vt:lpstr>
      <vt:lpstr>Reading Assignments </vt:lpstr>
      <vt:lpstr>Definition of Pain </vt:lpstr>
      <vt:lpstr>Pop Quiz </vt:lpstr>
      <vt:lpstr>Pain management in geriatrics</vt:lpstr>
      <vt:lpstr>Consideration in the examination of pain in geriatrics</vt:lpstr>
      <vt:lpstr>Persistent pain in older adults </vt:lpstr>
      <vt:lpstr>Screening for persistent pain in vulnerable elders (Etzioni 2007. JAGS. 55. S403-S408)</vt:lpstr>
      <vt:lpstr>Screening for persistent pain in vulnerable elders (Etzioni 2007. JAGS. 55. S403-S408</vt:lpstr>
      <vt:lpstr>Screening for persistent pain in vulnerable elders (Etzioni 2007. JAGS. 55. S403-S408</vt:lpstr>
      <vt:lpstr>Pop Quiz: Screening for persistent pain in vulnerable elders</vt:lpstr>
      <vt:lpstr>Pop Quiz: pain intensity scale</vt:lpstr>
      <vt:lpstr>Standardized assessment tool: Geriatric Pain Measure</vt:lpstr>
      <vt:lpstr>Pop Quiz: Consideration in plan of care</vt:lpstr>
      <vt:lpstr>Ultrasound </vt:lpstr>
      <vt:lpstr>Pop Quiz: Thermal agents</vt:lpstr>
      <vt:lpstr>Manual therapy</vt:lpstr>
      <vt:lpstr>TENS</vt:lpstr>
      <vt:lpstr>Pop Quiz: TENS parameters</vt:lpstr>
      <vt:lpstr>Guided imagery </vt:lpstr>
      <vt:lpstr>Guided imagery in patients with fibromyalgia (Verkaik, 2013. RCT, n=65)</vt:lpstr>
      <vt:lpstr>Guided imagery for managing OA symptoms (Baird 2012, n=30, age=55+ years, mean=70 years)</vt:lpstr>
      <vt:lpstr>Using real-time functional MRI as biofeedback to control pain</vt:lpstr>
      <vt:lpstr>Cognitive behavioral therapy (CBT)</vt:lpstr>
      <vt:lpstr>Cognitive behavioral therapy (CBT)</vt:lpstr>
      <vt:lpstr>Use of cognitive behavioral therapy by PTs nationwide (Beissner 2009. PTJ. 89(5): 456–469)</vt:lpstr>
      <vt:lpstr>Acceptance and commitment therapy (ACT)</vt:lpstr>
      <vt:lpstr>RCT comparing CBT and ACT (Wetherell 2011. PAIN 152 (2011) 2098–2107)</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Jen</dc:creator>
  <cp:lastModifiedBy>SWEET, CHRISTINA</cp:lastModifiedBy>
  <cp:revision>157</cp:revision>
  <dcterms:created xsi:type="dcterms:W3CDTF">2010-06-05T17:59:11Z</dcterms:created>
  <dcterms:modified xsi:type="dcterms:W3CDTF">2013-06-07T14:54:02Z</dcterms:modified>
</cp:coreProperties>
</file>