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6.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5" r:id="rId1"/>
    <p:sldMasterId id="2147483756" r:id="rId2"/>
    <p:sldMasterId id="2147483769" r:id="rId3"/>
    <p:sldMasterId id="2147483776" r:id="rId4"/>
    <p:sldMasterId id="2147483783" r:id="rId5"/>
    <p:sldMasterId id="2147483857" r:id="rId6"/>
    <p:sldMasterId id="2147483866" r:id="rId7"/>
  </p:sldMasterIdLst>
  <p:notesMasterIdLst>
    <p:notesMasterId r:id="rId63"/>
  </p:notesMasterIdLst>
  <p:sldIdLst>
    <p:sldId id="256" r:id="rId8"/>
    <p:sldId id="334" r:id="rId9"/>
    <p:sldId id="257" r:id="rId10"/>
    <p:sldId id="295" r:id="rId11"/>
    <p:sldId id="353" r:id="rId12"/>
    <p:sldId id="354" r:id="rId13"/>
    <p:sldId id="262" r:id="rId14"/>
    <p:sldId id="351" r:id="rId15"/>
    <p:sldId id="280" r:id="rId16"/>
    <p:sldId id="264" r:id="rId17"/>
    <p:sldId id="263" r:id="rId18"/>
    <p:sldId id="294" r:id="rId19"/>
    <p:sldId id="281" r:id="rId20"/>
    <p:sldId id="356" r:id="rId21"/>
    <p:sldId id="266" r:id="rId22"/>
    <p:sldId id="267" r:id="rId23"/>
    <p:sldId id="279" r:id="rId24"/>
    <p:sldId id="300" r:id="rId25"/>
    <p:sldId id="301" r:id="rId26"/>
    <p:sldId id="302" r:id="rId27"/>
    <p:sldId id="355" r:id="rId28"/>
    <p:sldId id="352" r:id="rId29"/>
    <p:sldId id="303" r:id="rId30"/>
    <p:sldId id="304" r:id="rId31"/>
    <p:sldId id="338" r:id="rId32"/>
    <p:sldId id="336" r:id="rId33"/>
    <p:sldId id="337" r:id="rId34"/>
    <p:sldId id="305" r:id="rId35"/>
    <p:sldId id="339" r:id="rId36"/>
    <p:sldId id="344" r:id="rId37"/>
    <p:sldId id="343" r:id="rId38"/>
    <p:sldId id="341" r:id="rId39"/>
    <p:sldId id="340" r:id="rId40"/>
    <p:sldId id="306" r:id="rId41"/>
    <p:sldId id="345" r:id="rId42"/>
    <p:sldId id="307" r:id="rId43"/>
    <p:sldId id="347" r:id="rId44"/>
    <p:sldId id="346" r:id="rId45"/>
    <p:sldId id="348" r:id="rId46"/>
    <p:sldId id="309" r:id="rId47"/>
    <p:sldId id="349" r:id="rId48"/>
    <p:sldId id="310" r:id="rId49"/>
    <p:sldId id="311" r:id="rId50"/>
    <p:sldId id="314" r:id="rId51"/>
    <p:sldId id="315" r:id="rId52"/>
    <p:sldId id="316" r:id="rId53"/>
    <p:sldId id="317" r:id="rId54"/>
    <p:sldId id="326" r:id="rId55"/>
    <p:sldId id="327" r:id="rId56"/>
    <p:sldId id="328" r:id="rId57"/>
    <p:sldId id="329" r:id="rId58"/>
    <p:sldId id="330" r:id="rId59"/>
    <p:sldId id="331" r:id="rId60"/>
    <p:sldId id="332" r:id="rId61"/>
    <p:sldId id="333" r:id="rId6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422"/>
    <a:srgbClr val="990000"/>
    <a:srgbClr val="AC80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739" autoAdjust="0"/>
  </p:normalViewPr>
  <p:slideViewPr>
    <p:cSldViewPr>
      <p:cViewPr>
        <p:scale>
          <a:sx n="62" d="100"/>
          <a:sy n="62" d="100"/>
        </p:scale>
        <p:origin x="-159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01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notesMaster" Target="notesMasters/notes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61" Type="http://schemas.openxmlformats.org/officeDocument/2006/relationships/slide" Target="slides/slide54.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tableStyles" Target="tableStyle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9CDC91-A22B-4C65-81F8-1E79C6CA6B72}" type="doc">
      <dgm:prSet loTypeId="urn:microsoft.com/office/officeart/2005/8/layout/hProcess9" loCatId="process" qsTypeId="urn:microsoft.com/office/officeart/2005/8/quickstyle/simple1" qsCatId="simple" csTypeId="urn:microsoft.com/office/officeart/2005/8/colors/colorful1" csCatId="colorful" phldr="1"/>
      <dgm:spPr/>
    </dgm:pt>
    <dgm:pt modelId="{C4182AE8-3C02-49EC-BFFE-90D085853354}">
      <dgm:prSet phldrT="[Text]"/>
      <dgm:spPr>
        <a:solidFill>
          <a:srgbClr val="990000"/>
        </a:solidFill>
      </dgm:spPr>
      <dgm:t>
        <a:bodyPr/>
        <a:lstStyle/>
        <a:p>
          <a:r>
            <a:rPr lang="en-US" dirty="0" smtClean="0"/>
            <a:t>Comorbidities</a:t>
          </a:r>
          <a:endParaRPr lang="en-US" dirty="0"/>
        </a:p>
      </dgm:t>
    </dgm:pt>
    <dgm:pt modelId="{A7B0394A-3CE7-4338-A594-5F0AEA87FC0E}" type="parTrans" cxnId="{E0400990-3D5A-4F82-8E9C-0FE9CB135DDA}">
      <dgm:prSet/>
      <dgm:spPr/>
      <dgm:t>
        <a:bodyPr/>
        <a:lstStyle/>
        <a:p>
          <a:endParaRPr lang="en-US"/>
        </a:p>
      </dgm:t>
    </dgm:pt>
    <dgm:pt modelId="{12D28CD6-33EE-4319-9BCF-6B5E654D5845}" type="sibTrans" cxnId="{E0400990-3D5A-4F82-8E9C-0FE9CB135DDA}">
      <dgm:prSet/>
      <dgm:spPr/>
      <dgm:t>
        <a:bodyPr/>
        <a:lstStyle/>
        <a:p>
          <a:endParaRPr lang="en-US"/>
        </a:p>
      </dgm:t>
    </dgm:pt>
    <dgm:pt modelId="{0629DBE8-20FD-4B03-A745-0CE8B707F76C}">
      <dgm:prSet phldrT="[Text]"/>
      <dgm:spPr>
        <a:solidFill>
          <a:srgbClr val="2F6422"/>
        </a:solidFill>
      </dgm:spPr>
      <dgm:t>
        <a:bodyPr/>
        <a:lstStyle/>
        <a:p>
          <a:r>
            <a:rPr lang="en-US" dirty="0" smtClean="0"/>
            <a:t>More drugs</a:t>
          </a:r>
          <a:endParaRPr lang="en-US" dirty="0"/>
        </a:p>
      </dgm:t>
    </dgm:pt>
    <dgm:pt modelId="{4BF95FB8-AE25-49A4-B71C-3DC7AAB7685C}" type="parTrans" cxnId="{63805863-F038-4611-ACB8-A50CC2B6B7D0}">
      <dgm:prSet/>
      <dgm:spPr/>
      <dgm:t>
        <a:bodyPr/>
        <a:lstStyle/>
        <a:p>
          <a:endParaRPr lang="en-US"/>
        </a:p>
      </dgm:t>
    </dgm:pt>
    <dgm:pt modelId="{09A5F13D-CCA5-4328-B2D4-34DE4CDC1052}" type="sibTrans" cxnId="{63805863-F038-4611-ACB8-A50CC2B6B7D0}">
      <dgm:prSet/>
      <dgm:spPr/>
      <dgm:t>
        <a:bodyPr/>
        <a:lstStyle/>
        <a:p>
          <a:endParaRPr lang="en-US"/>
        </a:p>
      </dgm:t>
    </dgm:pt>
    <dgm:pt modelId="{0AFA8A4F-53AA-4BBF-9A52-B0DF8C4FC559}">
      <dgm:prSet phldrT="[Text]"/>
      <dgm:spPr>
        <a:solidFill>
          <a:srgbClr val="AC80B8"/>
        </a:solidFill>
      </dgm:spPr>
      <dgm:t>
        <a:bodyPr/>
        <a:lstStyle/>
        <a:p>
          <a:r>
            <a:rPr lang="en-US" dirty="0" smtClean="0"/>
            <a:t>Increase risk of drug-drug interactions</a:t>
          </a:r>
          <a:endParaRPr lang="en-US" dirty="0"/>
        </a:p>
      </dgm:t>
    </dgm:pt>
    <dgm:pt modelId="{9883EDCB-C541-4051-A14A-31F15D5E325C}" type="parTrans" cxnId="{6A834C70-F876-4AB5-B817-933450C01EF7}">
      <dgm:prSet/>
      <dgm:spPr/>
      <dgm:t>
        <a:bodyPr/>
        <a:lstStyle/>
        <a:p>
          <a:endParaRPr lang="en-US"/>
        </a:p>
      </dgm:t>
    </dgm:pt>
    <dgm:pt modelId="{F3434A9B-623A-4913-8254-5B28DA0A74AA}" type="sibTrans" cxnId="{6A834C70-F876-4AB5-B817-933450C01EF7}">
      <dgm:prSet/>
      <dgm:spPr/>
      <dgm:t>
        <a:bodyPr/>
        <a:lstStyle/>
        <a:p>
          <a:endParaRPr lang="en-US"/>
        </a:p>
      </dgm:t>
    </dgm:pt>
    <dgm:pt modelId="{4FE573C0-B5E4-4E08-9DBD-FA09CA24D84C}" type="pres">
      <dgm:prSet presAssocID="{2E9CDC91-A22B-4C65-81F8-1E79C6CA6B72}" presName="CompostProcess" presStyleCnt="0">
        <dgm:presLayoutVars>
          <dgm:dir/>
          <dgm:resizeHandles val="exact"/>
        </dgm:presLayoutVars>
      </dgm:prSet>
      <dgm:spPr/>
    </dgm:pt>
    <dgm:pt modelId="{C76874DB-49CD-4F8B-B15E-91EE51A177CC}" type="pres">
      <dgm:prSet presAssocID="{2E9CDC91-A22B-4C65-81F8-1E79C6CA6B72}" presName="arrow" presStyleLbl="bgShp" presStyleIdx="0" presStyleCnt="1"/>
      <dgm:spPr/>
    </dgm:pt>
    <dgm:pt modelId="{3374C6EF-1976-4AC8-A417-E14D87D78BE7}" type="pres">
      <dgm:prSet presAssocID="{2E9CDC91-A22B-4C65-81F8-1E79C6CA6B72}" presName="linearProcess" presStyleCnt="0"/>
      <dgm:spPr/>
    </dgm:pt>
    <dgm:pt modelId="{6B2DAC8E-0C55-44F6-AB1A-668468C74900}" type="pres">
      <dgm:prSet presAssocID="{C4182AE8-3C02-49EC-BFFE-90D085853354}" presName="textNode" presStyleLbl="node1" presStyleIdx="0" presStyleCnt="3">
        <dgm:presLayoutVars>
          <dgm:bulletEnabled val="1"/>
        </dgm:presLayoutVars>
      </dgm:prSet>
      <dgm:spPr/>
      <dgm:t>
        <a:bodyPr/>
        <a:lstStyle/>
        <a:p>
          <a:endParaRPr lang="en-US"/>
        </a:p>
      </dgm:t>
    </dgm:pt>
    <dgm:pt modelId="{A8CA9653-B0F8-4A9D-ACE9-1CE916FBDE4F}" type="pres">
      <dgm:prSet presAssocID="{12D28CD6-33EE-4319-9BCF-6B5E654D5845}" presName="sibTrans" presStyleCnt="0"/>
      <dgm:spPr/>
    </dgm:pt>
    <dgm:pt modelId="{93A170F7-5C19-47D6-94F9-030982093BE1}" type="pres">
      <dgm:prSet presAssocID="{0629DBE8-20FD-4B03-A745-0CE8B707F76C}" presName="textNode" presStyleLbl="node1" presStyleIdx="1" presStyleCnt="3">
        <dgm:presLayoutVars>
          <dgm:bulletEnabled val="1"/>
        </dgm:presLayoutVars>
      </dgm:prSet>
      <dgm:spPr/>
      <dgm:t>
        <a:bodyPr/>
        <a:lstStyle/>
        <a:p>
          <a:endParaRPr lang="en-US"/>
        </a:p>
      </dgm:t>
    </dgm:pt>
    <dgm:pt modelId="{0E29028C-0A93-48B0-9A93-FAAEE4113FC5}" type="pres">
      <dgm:prSet presAssocID="{09A5F13D-CCA5-4328-B2D4-34DE4CDC1052}" presName="sibTrans" presStyleCnt="0"/>
      <dgm:spPr/>
    </dgm:pt>
    <dgm:pt modelId="{4F310A58-9413-4C73-8E68-86F076FDAA7F}" type="pres">
      <dgm:prSet presAssocID="{0AFA8A4F-53AA-4BBF-9A52-B0DF8C4FC559}" presName="textNode" presStyleLbl="node1" presStyleIdx="2" presStyleCnt="3">
        <dgm:presLayoutVars>
          <dgm:bulletEnabled val="1"/>
        </dgm:presLayoutVars>
      </dgm:prSet>
      <dgm:spPr/>
      <dgm:t>
        <a:bodyPr/>
        <a:lstStyle/>
        <a:p>
          <a:endParaRPr lang="en-US"/>
        </a:p>
      </dgm:t>
    </dgm:pt>
  </dgm:ptLst>
  <dgm:cxnLst>
    <dgm:cxn modelId="{E0400990-3D5A-4F82-8E9C-0FE9CB135DDA}" srcId="{2E9CDC91-A22B-4C65-81F8-1E79C6CA6B72}" destId="{C4182AE8-3C02-49EC-BFFE-90D085853354}" srcOrd="0" destOrd="0" parTransId="{A7B0394A-3CE7-4338-A594-5F0AEA87FC0E}" sibTransId="{12D28CD6-33EE-4319-9BCF-6B5E654D5845}"/>
    <dgm:cxn modelId="{C106590C-1910-4BDF-84C0-9F10614D10F0}" type="presOf" srcId="{0629DBE8-20FD-4B03-A745-0CE8B707F76C}" destId="{93A170F7-5C19-47D6-94F9-030982093BE1}" srcOrd="0" destOrd="0" presId="urn:microsoft.com/office/officeart/2005/8/layout/hProcess9"/>
    <dgm:cxn modelId="{EB911743-3B88-4F94-A553-E2B01786D49A}" type="presOf" srcId="{C4182AE8-3C02-49EC-BFFE-90D085853354}" destId="{6B2DAC8E-0C55-44F6-AB1A-668468C74900}" srcOrd="0" destOrd="0" presId="urn:microsoft.com/office/officeart/2005/8/layout/hProcess9"/>
    <dgm:cxn modelId="{0F6CF1FB-3C61-45B8-8FFD-8BF0E63DB717}" type="presOf" srcId="{2E9CDC91-A22B-4C65-81F8-1E79C6CA6B72}" destId="{4FE573C0-B5E4-4E08-9DBD-FA09CA24D84C}" srcOrd="0" destOrd="0" presId="urn:microsoft.com/office/officeart/2005/8/layout/hProcess9"/>
    <dgm:cxn modelId="{EB96A7B3-5150-4032-9EB9-ECB33E5FCF7C}" type="presOf" srcId="{0AFA8A4F-53AA-4BBF-9A52-B0DF8C4FC559}" destId="{4F310A58-9413-4C73-8E68-86F076FDAA7F}" srcOrd="0" destOrd="0" presId="urn:microsoft.com/office/officeart/2005/8/layout/hProcess9"/>
    <dgm:cxn modelId="{6A834C70-F876-4AB5-B817-933450C01EF7}" srcId="{2E9CDC91-A22B-4C65-81F8-1E79C6CA6B72}" destId="{0AFA8A4F-53AA-4BBF-9A52-B0DF8C4FC559}" srcOrd="2" destOrd="0" parTransId="{9883EDCB-C541-4051-A14A-31F15D5E325C}" sibTransId="{F3434A9B-623A-4913-8254-5B28DA0A74AA}"/>
    <dgm:cxn modelId="{63805863-F038-4611-ACB8-A50CC2B6B7D0}" srcId="{2E9CDC91-A22B-4C65-81F8-1E79C6CA6B72}" destId="{0629DBE8-20FD-4B03-A745-0CE8B707F76C}" srcOrd="1" destOrd="0" parTransId="{4BF95FB8-AE25-49A4-B71C-3DC7AAB7685C}" sibTransId="{09A5F13D-CCA5-4328-B2D4-34DE4CDC1052}"/>
    <dgm:cxn modelId="{CF77DB5B-B089-4D10-8A6B-B036167F1828}" type="presParOf" srcId="{4FE573C0-B5E4-4E08-9DBD-FA09CA24D84C}" destId="{C76874DB-49CD-4F8B-B15E-91EE51A177CC}" srcOrd="0" destOrd="0" presId="urn:microsoft.com/office/officeart/2005/8/layout/hProcess9"/>
    <dgm:cxn modelId="{75B244DF-429B-4543-85D9-BD273230703A}" type="presParOf" srcId="{4FE573C0-B5E4-4E08-9DBD-FA09CA24D84C}" destId="{3374C6EF-1976-4AC8-A417-E14D87D78BE7}" srcOrd="1" destOrd="0" presId="urn:microsoft.com/office/officeart/2005/8/layout/hProcess9"/>
    <dgm:cxn modelId="{147DDA00-8DFC-461F-A22F-BD453E3437D9}" type="presParOf" srcId="{3374C6EF-1976-4AC8-A417-E14D87D78BE7}" destId="{6B2DAC8E-0C55-44F6-AB1A-668468C74900}" srcOrd="0" destOrd="0" presId="urn:microsoft.com/office/officeart/2005/8/layout/hProcess9"/>
    <dgm:cxn modelId="{1EFCE388-8C98-497E-B8AA-D44342E70E84}" type="presParOf" srcId="{3374C6EF-1976-4AC8-A417-E14D87D78BE7}" destId="{A8CA9653-B0F8-4A9D-ACE9-1CE916FBDE4F}" srcOrd="1" destOrd="0" presId="urn:microsoft.com/office/officeart/2005/8/layout/hProcess9"/>
    <dgm:cxn modelId="{F14F7800-5EF0-4566-8106-B2D7441D6BBC}" type="presParOf" srcId="{3374C6EF-1976-4AC8-A417-E14D87D78BE7}" destId="{93A170F7-5C19-47D6-94F9-030982093BE1}" srcOrd="2" destOrd="0" presId="urn:microsoft.com/office/officeart/2005/8/layout/hProcess9"/>
    <dgm:cxn modelId="{77933265-39F5-4F75-B853-53426D180CDE}" type="presParOf" srcId="{3374C6EF-1976-4AC8-A417-E14D87D78BE7}" destId="{0E29028C-0A93-48B0-9A93-FAAEE4113FC5}" srcOrd="3" destOrd="0" presId="urn:microsoft.com/office/officeart/2005/8/layout/hProcess9"/>
    <dgm:cxn modelId="{E0C6DCA3-98CE-43DB-93D6-DE33A9FC90A7}" type="presParOf" srcId="{3374C6EF-1976-4AC8-A417-E14D87D78BE7}" destId="{4F310A58-9413-4C73-8E68-86F076FDAA7F}"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3A26839A-D7AD-4942-AADB-6B555BEA3B0F}"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F4DA96E8-3052-4D5E-9946-7BAF92105738}">
      <dgm:prSet phldrT="[Text]" custT="1"/>
      <dgm:spPr/>
      <dgm:t>
        <a:bodyPr/>
        <a:lstStyle/>
        <a:p>
          <a:r>
            <a:rPr lang="en-US" sz="3000" b="0" dirty="0" smtClean="0">
              <a:solidFill>
                <a:schemeClr val="tx1"/>
              </a:solidFill>
              <a:latin typeface="+mj-lt"/>
              <a:cs typeface="Arial" charset="0"/>
            </a:rPr>
            <a:t>Act on kidneys to increase the excretion of H2O  sodium</a:t>
          </a:r>
          <a:endParaRPr lang="en-US" sz="3000" b="0" dirty="0">
            <a:solidFill>
              <a:schemeClr val="tx1"/>
            </a:solidFill>
            <a:latin typeface="+mj-lt"/>
          </a:endParaRPr>
        </a:p>
      </dgm:t>
    </dgm:pt>
    <dgm:pt modelId="{60048D69-F1DA-462D-A91F-ECB74BAD4951}" type="parTrans" cxnId="{D174A587-0DA7-44D1-B2D5-C95B2CED6716}">
      <dgm:prSet/>
      <dgm:spPr/>
      <dgm:t>
        <a:bodyPr/>
        <a:lstStyle/>
        <a:p>
          <a:endParaRPr lang="en-US" sz="3000">
            <a:solidFill>
              <a:schemeClr val="tx1"/>
            </a:solidFill>
            <a:latin typeface="+mj-lt"/>
          </a:endParaRPr>
        </a:p>
      </dgm:t>
    </dgm:pt>
    <dgm:pt modelId="{849A7E7F-CF0D-42CE-83C0-1319DB2FD314}" type="sibTrans" cxnId="{D174A587-0DA7-44D1-B2D5-C95B2CED6716}">
      <dgm:prSet custT="1"/>
      <dgm:spPr>
        <a:ln>
          <a:solidFill>
            <a:schemeClr val="tx1">
              <a:alpha val="90000"/>
            </a:schemeClr>
          </a:solidFill>
        </a:ln>
      </dgm:spPr>
      <dgm:t>
        <a:bodyPr/>
        <a:lstStyle/>
        <a:p>
          <a:endParaRPr lang="en-US" sz="3000">
            <a:solidFill>
              <a:schemeClr val="tx1"/>
            </a:solidFill>
            <a:latin typeface="+mj-lt"/>
          </a:endParaRPr>
        </a:p>
      </dgm:t>
    </dgm:pt>
    <dgm:pt modelId="{4A0B2F5B-7D7A-41BD-A838-C317CCF46F20}">
      <dgm:prSet phldrT="[Text]" custT="1"/>
      <dgm:spPr/>
      <dgm:t>
        <a:bodyPr/>
        <a:lstStyle/>
        <a:p>
          <a:r>
            <a:rPr lang="en-US" sz="3000" b="0" i="1" dirty="0" smtClean="0">
              <a:solidFill>
                <a:schemeClr val="tx1"/>
              </a:solidFill>
              <a:latin typeface="+mj-lt"/>
              <a:cs typeface="Arial" charset="0"/>
            </a:rPr>
            <a:t>Decrease the volume of fluid </a:t>
          </a:r>
          <a:r>
            <a:rPr lang="en-US" sz="3000" b="0" dirty="0" smtClean="0">
              <a:solidFill>
                <a:schemeClr val="tx1"/>
              </a:solidFill>
              <a:latin typeface="+mj-lt"/>
              <a:cs typeface="Arial" charset="0"/>
            </a:rPr>
            <a:t>and </a:t>
          </a:r>
          <a:r>
            <a:rPr lang="en-US" sz="3000" b="0" u="none" dirty="0" smtClean="0">
              <a:solidFill>
                <a:schemeClr val="tx1"/>
              </a:solidFill>
              <a:latin typeface="+mj-lt"/>
              <a:cs typeface="Arial" charset="0"/>
            </a:rPr>
            <a:t>thus cardiac workload</a:t>
          </a:r>
          <a:endParaRPr lang="en-US" sz="3000" b="0" u="none" dirty="0">
            <a:solidFill>
              <a:schemeClr val="tx1"/>
            </a:solidFill>
            <a:latin typeface="+mj-lt"/>
          </a:endParaRPr>
        </a:p>
      </dgm:t>
    </dgm:pt>
    <dgm:pt modelId="{BF2677B4-B610-4C8C-B438-533099DB7319}" type="parTrans" cxnId="{A10FF794-3226-4EC0-A970-64AE1BF12B5E}">
      <dgm:prSet/>
      <dgm:spPr/>
      <dgm:t>
        <a:bodyPr/>
        <a:lstStyle/>
        <a:p>
          <a:endParaRPr lang="en-US" sz="3000">
            <a:solidFill>
              <a:schemeClr val="tx1"/>
            </a:solidFill>
            <a:latin typeface="+mj-lt"/>
          </a:endParaRPr>
        </a:p>
      </dgm:t>
    </dgm:pt>
    <dgm:pt modelId="{6FEE29D5-A1D5-44DD-9DCB-66A31AEA258E}" type="sibTrans" cxnId="{A10FF794-3226-4EC0-A970-64AE1BF12B5E}">
      <dgm:prSet custT="1"/>
      <dgm:spPr>
        <a:ln>
          <a:solidFill>
            <a:schemeClr val="tx1">
              <a:alpha val="90000"/>
            </a:schemeClr>
          </a:solidFill>
        </a:ln>
      </dgm:spPr>
      <dgm:t>
        <a:bodyPr/>
        <a:lstStyle/>
        <a:p>
          <a:endParaRPr lang="en-US" sz="3000">
            <a:solidFill>
              <a:schemeClr val="tx1"/>
            </a:solidFill>
            <a:latin typeface="+mj-lt"/>
          </a:endParaRPr>
        </a:p>
      </dgm:t>
    </dgm:pt>
    <dgm:pt modelId="{ABBE9D75-DA7D-45A1-9919-38B58617AFC7}">
      <dgm:prSet phldrT="[Text]" custT="1"/>
      <dgm:spPr/>
      <dgm:t>
        <a:bodyPr/>
        <a:lstStyle/>
        <a:p>
          <a:r>
            <a:rPr lang="en-US" sz="3000" b="0" dirty="0" smtClean="0">
              <a:solidFill>
                <a:schemeClr val="tx1"/>
              </a:solidFill>
              <a:latin typeface="+mj-lt"/>
              <a:cs typeface="Arial" charset="0"/>
            </a:rPr>
            <a:t>Volume depletion can lead to </a:t>
          </a:r>
          <a:r>
            <a:rPr lang="en-US" sz="3000" b="0" dirty="0" err="1" smtClean="0">
              <a:solidFill>
                <a:schemeClr val="tx1"/>
              </a:solidFill>
              <a:latin typeface="+mj-lt"/>
              <a:cs typeface="Arial" charset="0"/>
            </a:rPr>
            <a:t>hyponatremia</a:t>
          </a:r>
          <a:r>
            <a:rPr lang="en-US" sz="3000" b="0" dirty="0" smtClean="0">
              <a:solidFill>
                <a:schemeClr val="tx1"/>
              </a:solidFill>
              <a:latin typeface="+mj-lt"/>
              <a:cs typeface="Arial" charset="0"/>
            </a:rPr>
            <a:t> &amp; hypokalemia</a:t>
          </a:r>
          <a:endParaRPr lang="en-US" sz="3000" b="0" dirty="0">
            <a:solidFill>
              <a:schemeClr val="tx1"/>
            </a:solidFill>
            <a:latin typeface="+mj-lt"/>
          </a:endParaRPr>
        </a:p>
      </dgm:t>
    </dgm:pt>
    <dgm:pt modelId="{716E6623-D04D-41E0-8617-236F0F813ED0}" type="parTrans" cxnId="{47120CDD-1AFB-4416-AE36-A1E2504C5227}">
      <dgm:prSet/>
      <dgm:spPr/>
      <dgm:t>
        <a:bodyPr/>
        <a:lstStyle/>
        <a:p>
          <a:endParaRPr lang="en-US" sz="3000">
            <a:solidFill>
              <a:schemeClr val="tx1"/>
            </a:solidFill>
            <a:latin typeface="+mj-lt"/>
          </a:endParaRPr>
        </a:p>
      </dgm:t>
    </dgm:pt>
    <dgm:pt modelId="{81B707E8-F3A8-478D-AC30-DA088D89DB8C}" type="sibTrans" cxnId="{47120CDD-1AFB-4416-AE36-A1E2504C5227}">
      <dgm:prSet/>
      <dgm:spPr/>
      <dgm:t>
        <a:bodyPr/>
        <a:lstStyle/>
        <a:p>
          <a:endParaRPr lang="en-US" sz="3000">
            <a:solidFill>
              <a:schemeClr val="tx1"/>
            </a:solidFill>
            <a:latin typeface="+mj-lt"/>
          </a:endParaRPr>
        </a:p>
      </dgm:t>
    </dgm:pt>
    <dgm:pt modelId="{1350BB1F-3770-4BD2-B3C3-2F41ECFF58C7}" type="pres">
      <dgm:prSet presAssocID="{3A26839A-D7AD-4942-AADB-6B555BEA3B0F}" presName="outerComposite" presStyleCnt="0">
        <dgm:presLayoutVars>
          <dgm:chMax val="5"/>
          <dgm:dir/>
          <dgm:resizeHandles val="exact"/>
        </dgm:presLayoutVars>
      </dgm:prSet>
      <dgm:spPr/>
      <dgm:t>
        <a:bodyPr/>
        <a:lstStyle/>
        <a:p>
          <a:endParaRPr lang="en-US"/>
        </a:p>
      </dgm:t>
    </dgm:pt>
    <dgm:pt modelId="{834E5FD6-A438-421C-881B-964F7B10213B}" type="pres">
      <dgm:prSet presAssocID="{3A26839A-D7AD-4942-AADB-6B555BEA3B0F}" presName="dummyMaxCanvas" presStyleCnt="0">
        <dgm:presLayoutVars/>
      </dgm:prSet>
      <dgm:spPr/>
    </dgm:pt>
    <dgm:pt modelId="{7D12DB85-5C0B-4C94-BB4C-E091335B5445}" type="pres">
      <dgm:prSet presAssocID="{3A26839A-D7AD-4942-AADB-6B555BEA3B0F}" presName="ThreeNodes_1" presStyleLbl="node1" presStyleIdx="0" presStyleCnt="3">
        <dgm:presLayoutVars>
          <dgm:bulletEnabled val="1"/>
        </dgm:presLayoutVars>
      </dgm:prSet>
      <dgm:spPr/>
      <dgm:t>
        <a:bodyPr/>
        <a:lstStyle/>
        <a:p>
          <a:endParaRPr lang="en-US"/>
        </a:p>
      </dgm:t>
    </dgm:pt>
    <dgm:pt modelId="{C335D55C-79A4-4484-9BF4-7AED457DA211}" type="pres">
      <dgm:prSet presAssocID="{3A26839A-D7AD-4942-AADB-6B555BEA3B0F}" presName="ThreeNodes_2" presStyleLbl="node1" presStyleIdx="1" presStyleCnt="3">
        <dgm:presLayoutVars>
          <dgm:bulletEnabled val="1"/>
        </dgm:presLayoutVars>
      </dgm:prSet>
      <dgm:spPr/>
      <dgm:t>
        <a:bodyPr/>
        <a:lstStyle/>
        <a:p>
          <a:endParaRPr lang="en-US"/>
        </a:p>
      </dgm:t>
    </dgm:pt>
    <dgm:pt modelId="{147BCFA6-5632-4111-8E24-29BDC08A7EE3}" type="pres">
      <dgm:prSet presAssocID="{3A26839A-D7AD-4942-AADB-6B555BEA3B0F}" presName="ThreeNodes_3" presStyleLbl="node1" presStyleIdx="2" presStyleCnt="3">
        <dgm:presLayoutVars>
          <dgm:bulletEnabled val="1"/>
        </dgm:presLayoutVars>
      </dgm:prSet>
      <dgm:spPr/>
      <dgm:t>
        <a:bodyPr/>
        <a:lstStyle/>
        <a:p>
          <a:endParaRPr lang="en-US"/>
        </a:p>
      </dgm:t>
    </dgm:pt>
    <dgm:pt modelId="{44C3663A-095C-46A4-AA62-9C432C0651E2}" type="pres">
      <dgm:prSet presAssocID="{3A26839A-D7AD-4942-AADB-6B555BEA3B0F}" presName="ThreeConn_1-2" presStyleLbl="fgAccFollowNode1" presStyleIdx="0" presStyleCnt="2">
        <dgm:presLayoutVars>
          <dgm:bulletEnabled val="1"/>
        </dgm:presLayoutVars>
      </dgm:prSet>
      <dgm:spPr/>
      <dgm:t>
        <a:bodyPr/>
        <a:lstStyle/>
        <a:p>
          <a:endParaRPr lang="en-US"/>
        </a:p>
      </dgm:t>
    </dgm:pt>
    <dgm:pt modelId="{2BE46D51-D5DB-4C50-B2F9-59033E16A7D3}" type="pres">
      <dgm:prSet presAssocID="{3A26839A-D7AD-4942-AADB-6B555BEA3B0F}" presName="ThreeConn_2-3" presStyleLbl="fgAccFollowNode1" presStyleIdx="1" presStyleCnt="2">
        <dgm:presLayoutVars>
          <dgm:bulletEnabled val="1"/>
        </dgm:presLayoutVars>
      </dgm:prSet>
      <dgm:spPr/>
      <dgm:t>
        <a:bodyPr/>
        <a:lstStyle/>
        <a:p>
          <a:endParaRPr lang="en-US"/>
        </a:p>
      </dgm:t>
    </dgm:pt>
    <dgm:pt modelId="{524ECE93-F91F-4E63-9D9E-F5BBE7A5629F}" type="pres">
      <dgm:prSet presAssocID="{3A26839A-D7AD-4942-AADB-6B555BEA3B0F}" presName="ThreeNodes_1_text" presStyleLbl="node1" presStyleIdx="2" presStyleCnt="3">
        <dgm:presLayoutVars>
          <dgm:bulletEnabled val="1"/>
        </dgm:presLayoutVars>
      </dgm:prSet>
      <dgm:spPr/>
      <dgm:t>
        <a:bodyPr/>
        <a:lstStyle/>
        <a:p>
          <a:endParaRPr lang="en-US"/>
        </a:p>
      </dgm:t>
    </dgm:pt>
    <dgm:pt modelId="{72537199-7514-4538-ACE3-E99C5230AC6B}" type="pres">
      <dgm:prSet presAssocID="{3A26839A-D7AD-4942-AADB-6B555BEA3B0F}" presName="ThreeNodes_2_text" presStyleLbl="node1" presStyleIdx="2" presStyleCnt="3">
        <dgm:presLayoutVars>
          <dgm:bulletEnabled val="1"/>
        </dgm:presLayoutVars>
      </dgm:prSet>
      <dgm:spPr/>
      <dgm:t>
        <a:bodyPr/>
        <a:lstStyle/>
        <a:p>
          <a:endParaRPr lang="en-US"/>
        </a:p>
      </dgm:t>
    </dgm:pt>
    <dgm:pt modelId="{3D2C3787-E310-4CBC-800A-CAB0814A0DC5}" type="pres">
      <dgm:prSet presAssocID="{3A26839A-D7AD-4942-AADB-6B555BEA3B0F}" presName="ThreeNodes_3_text" presStyleLbl="node1" presStyleIdx="2" presStyleCnt="3">
        <dgm:presLayoutVars>
          <dgm:bulletEnabled val="1"/>
        </dgm:presLayoutVars>
      </dgm:prSet>
      <dgm:spPr/>
      <dgm:t>
        <a:bodyPr/>
        <a:lstStyle/>
        <a:p>
          <a:endParaRPr lang="en-US"/>
        </a:p>
      </dgm:t>
    </dgm:pt>
  </dgm:ptLst>
  <dgm:cxnLst>
    <dgm:cxn modelId="{47120CDD-1AFB-4416-AE36-A1E2504C5227}" srcId="{3A26839A-D7AD-4942-AADB-6B555BEA3B0F}" destId="{ABBE9D75-DA7D-45A1-9919-38B58617AFC7}" srcOrd="2" destOrd="0" parTransId="{716E6623-D04D-41E0-8617-236F0F813ED0}" sibTransId="{81B707E8-F3A8-478D-AC30-DA088D89DB8C}"/>
    <dgm:cxn modelId="{BAE50878-B12C-4618-97F8-9B11051700FD}" type="presOf" srcId="{F4DA96E8-3052-4D5E-9946-7BAF92105738}" destId="{7D12DB85-5C0B-4C94-BB4C-E091335B5445}" srcOrd="0" destOrd="0" presId="urn:microsoft.com/office/officeart/2005/8/layout/vProcess5"/>
    <dgm:cxn modelId="{E92B34D5-8428-431F-A6D3-ED4BB604811E}" type="presOf" srcId="{ABBE9D75-DA7D-45A1-9919-38B58617AFC7}" destId="{3D2C3787-E310-4CBC-800A-CAB0814A0DC5}" srcOrd="1" destOrd="0" presId="urn:microsoft.com/office/officeart/2005/8/layout/vProcess5"/>
    <dgm:cxn modelId="{281F4AE5-4407-4779-BDEC-943874E01500}" type="presOf" srcId="{4A0B2F5B-7D7A-41BD-A838-C317CCF46F20}" destId="{C335D55C-79A4-4484-9BF4-7AED457DA211}" srcOrd="0" destOrd="0" presId="urn:microsoft.com/office/officeart/2005/8/layout/vProcess5"/>
    <dgm:cxn modelId="{D174A587-0DA7-44D1-B2D5-C95B2CED6716}" srcId="{3A26839A-D7AD-4942-AADB-6B555BEA3B0F}" destId="{F4DA96E8-3052-4D5E-9946-7BAF92105738}" srcOrd="0" destOrd="0" parTransId="{60048D69-F1DA-462D-A91F-ECB74BAD4951}" sibTransId="{849A7E7F-CF0D-42CE-83C0-1319DB2FD314}"/>
    <dgm:cxn modelId="{A10FF794-3226-4EC0-A970-64AE1BF12B5E}" srcId="{3A26839A-D7AD-4942-AADB-6B555BEA3B0F}" destId="{4A0B2F5B-7D7A-41BD-A838-C317CCF46F20}" srcOrd="1" destOrd="0" parTransId="{BF2677B4-B610-4C8C-B438-533099DB7319}" sibTransId="{6FEE29D5-A1D5-44DD-9DCB-66A31AEA258E}"/>
    <dgm:cxn modelId="{E4CA4F4C-A78B-4F91-BF7A-6789653B9747}" type="presOf" srcId="{4A0B2F5B-7D7A-41BD-A838-C317CCF46F20}" destId="{72537199-7514-4538-ACE3-E99C5230AC6B}" srcOrd="1" destOrd="0" presId="urn:microsoft.com/office/officeart/2005/8/layout/vProcess5"/>
    <dgm:cxn modelId="{3A1D9015-10AE-4DE7-9845-764BDE41FFB6}" type="presOf" srcId="{849A7E7F-CF0D-42CE-83C0-1319DB2FD314}" destId="{44C3663A-095C-46A4-AA62-9C432C0651E2}" srcOrd="0" destOrd="0" presId="urn:microsoft.com/office/officeart/2005/8/layout/vProcess5"/>
    <dgm:cxn modelId="{375E7371-5CC9-479F-8120-B2E63145F678}" type="presOf" srcId="{ABBE9D75-DA7D-45A1-9919-38B58617AFC7}" destId="{147BCFA6-5632-4111-8E24-29BDC08A7EE3}" srcOrd="0" destOrd="0" presId="urn:microsoft.com/office/officeart/2005/8/layout/vProcess5"/>
    <dgm:cxn modelId="{DA2E985C-4170-4915-8FA9-CA100BC5A98E}" type="presOf" srcId="{6FEE29D5-A1D5-44DD-9DCB-66A31AEA258E}" destId="{2BE46D51-D5DB-4C50-B2F9-59033E16A7D3}" srcOrd="0" destOrd="0" presId="urn:microsoft.com/office/officeart/2005/8/layout/vProcess5"/>
    <dgm:cxn modelId="{C32D623E-D36D-4522-87BE-660EC7E213A2}" type="presOf" srcId="{3A26839A-D7AD-4942-AADB-6B555BEA3B0F}" destId="{1350BB1F-3770-4BD2-B3C3-2F41ECFF58C7}" srcOrd="0" destOrd="0" presId="urn:microsoft.com/office/officeart/2005/8/layout/vProcess5"/>
    <dgm:cxn modelId="{E6241919-3192-471C-825B-966890FBF260}" type="presOf" srcId="{F4DA96E8-3052-4D5E-9946-7BAF92105738}" destId="{524ECE93-F91F-4E63-9D9E-F5BBE7A5629F}" srcOrd="1" destOrd="0" presId="urn:microsoft.com/office/officeart/2005/8/layout/vProcess5"/>
    <dgm:cxn modelId="{60465BF9-FB58-45A3-AFE9-F890E2E4650E}" type="presParOf" srcId="{1350BB1F-3770-4BD2-B3C3-2F41ECFF58C7}" destId="{834E5FD6-A438-421C-881B-964F7B10213B}" srcOrd="0" destOrd="0" presId="urn:microsoft.com/office/officeart/2005/8/layout/vProcess5"/>
    <dgm:cxn modelId="{9B2F14C1-9890-480D-9BBF-041DC7BD24FE}" type="presParOf" srcId="{1350BB1F-3770-4BD2-B3C3-2F41ECFF58C7}" destId="{7D12DB85-5C0B-4C94-BB4C-E091335B5445}" srcOrd="1" destOrd="0" presId="urn:microsoft.com/office/officeart/2005/8/layout/vProcess5"/>
    <dgm:cxn modelId="{4AB4BFA0-130A-4203-8641-A4E8764559D0}" type="presParOf" srcId="{1350BB1F-3770-4BD2-B3C3-2F41ECFF58C7}" destId="{C335D55C-79A4-4484-9BF4-7AED457DA211}" srcOrd="2" destOrd="0" presId="urn:microsoft.com/office/officeart/2005/8/layout/vProcess5"/>
    <dgm:cxn modelId="{6BDDF52A-144F-48A3-885B-E00AA81E4F31}" type="presParOf" srcId="{1350BB1F-3770-4BD2-B3C3-2F41ECFF58C7}" destId="{147BCFA6-5632-4111-8E24-29BDC08A7EE3}" srcOrd="3" destOrd="0" presId="urn:microsoft.com/office/officeart/2005/8/layout/vProcess5"/>
    <dgm:cxn modelId="{4AB04204-01F8-437C-8F72-BCA98C059DC1}" type="presParOf" srcId="{1350BB1F-3770-4BD2-B3C3-2F41ECFF58C7}" destId="{44C3663A-095C-46A4-AA62-9C432C0651E2}" srcOrd="4" destOrd="0" presId="urn:microsoft.com/office/officeart/2005/8/layout/vProcess5"/>
    <dgm:cxn modelId="{3EFF47F7-77BA-4E9C-B4E0-144B029CF63A}" type="presParOf" srcId="{1350BB1F-3770-4BD2-B3C3-2F41ECFF58C7}" destId="{2BE46D51-D5DB-4C50-B2F9-59033E16A7D3}" srcOrd="5" destOrd="0" presId="urn:microsoft.com/office/officeart/2005/8/layout/vProcess5"/>
    <dgm:cxn modelId="{80FFE654-B163-46CE-B275-5245E05AD745}" type="presParOf" srcId="{1350BB1F-3770-4BD2-B3C3-2F41ECFF58C7}" destId="{524ECE93-F91F-4E63-9D9E-F5BBE7A5629F}" srcOrd="6" destOrd="0" presId="urn:microsoft.com/office/officeart/2005/8/layout/vProcess5"/>
    <dgm:cxn modelId="{790AF7AE-CB8F-41F8-BBB3-1B629E971607}" type="presParOf" srcId="{1350BB1F-3770-4BD2-B3C3-2F41ECFF58C7}" destId="{72537199-7514-4538-ACE3-E99C5230AC6B}" srcOrd="7" destOrd="0" presId="urn:microsoft.com/office/officeart/2005/8/layout/vProcess5"/>
    <dgm:cxn modelId="{D9F88963-A230-445B-B827-AA106A508922}" type="presParOf" srcId="{1350BB1F-3770-4BD2-B3C3-2F41ECFF58C7}" destId="{3D2C3787-E310-4CBC-800A-CAB0814A0DC5}"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B1D820-9CC6-4BB2-97DB-53003B4A08CF}"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C0D06AC4-1817-4906-BB9A-5E72D4645DB9}">
      <dgm:prSet phldrT="[Text]" custT="1"/>
      <dgm:spPr/>
      <dgm:t>
        <a:bodyPr/>
        <a:lstStyle/>
        <a:p>
          <a:r>
            <a:rPr lang="en-US" sz="2600" smtClean="0">
              <a:solidFill>
                <a:schemeClr val="tx1"/>
              </a:solidFill>
              <a:latin typeface="+mj-lt"/>
              <a:cs typeface="Arial" charset="0"/>
            </a:rPr>
            <a:t>Angina occurs when Myocardial O2 demand&gt; Myocardial O2 supply </a:t>
          </a:r>
          <a:endParaRPr lang="en-US" sz="2600" dirty="0">
            <a:solidFill>
              <a:schemeClr val="tx1"/>
            </a:solidFill>
            <a:latin typeface="+mj-lt"/>
          </a:endParaRPr>
        </a:p>
      </dgm:t>
    </dgm:pt>
    <dgm:pt modelId="{C22888A1-696F-4A54-A7BC-7AC9A67C8A6A}" type="parTrans" cxnId="{D968E02E-5EE9-4125-8D1B-B461D26ED5E7}">
      <dgm:prSet/>
      <dgm:spPr/>
      <dgm:t>
        <a:bodyPr/>
        <a:lstStyle/>
        <a:p>
          <a:endParaRPr lang="en-US" sz="2600">
            <a:solidFill>
              <a:schemeClr val="tx1"/>
            </a:solidFill>
            <a:latin typeface="+mj-lt"/>
          </a:endParaRPr>
        </a:p>
      </dgm:t>
    </dgm:pt>
    <dgm:pt modelId="{B196C5ED-6F7D-412F-9AE7-24212268B15B}" type="sibTrans" cxnId="{D968E02E-5EE9-4125-8D1B-B461D26ED5E7}">
      <dgm:prSet custT="1"/>
      <dgm:spPr>
        <a:ln>
          <a:solidFill>
            <a:schemeClr val="tx1">
              <a:alpha val="90000"/>
            </a:schemeClr>
          </a:solidFill>
        </a:ln>
      </dgm:spPr>
      <dgm:t>
        <a:bodyPr/>
        <a:lstStyle/>
        <a:p>
          <a:endParaRPr lang="en-US" sz="2600">
            <a:solidFill>
              <a:schemeClr val="tx1"/>
            </a:solidFill>
            <a:latin typeface="+mj-lt"/>
          </a:endParaRPr>
        </a:p>
      </dgm:t>
    </dgm:pt>
    <dgm:pt modelId="{33939F58-B54A-4D14-A294-3858E1561842}">
      <dgm:prSet phldrT="[Text]" custT="1"/>
      <dgm:spPr/>
      <dgm:t>
        <a:bodyPr/>
        <a:lstStyle/>
        <a:p>
          <a:r>
            <a:rPr lang="en-US" sz="2600" smtClean="0">
              <a:solidFill>
                <a:schemeClr val="tx1"/>
              </a:solidFill>
              <a:latin typeface="+mj-lt"/>
              <a:cs typeface="Arial" charset="0"/>
            </a:rPr>
            <a:t>Nitrates cause vasodilation of the peripheral vasculature</a:t>
          </a:r>
          <a:endParaRPr lang="en-US" sz="2600" dirty="0">
            <a:solidFill>
              <a:schemeClr val="tx1"/>
            </a:solidFill>
            <a:latin typeface="+mj-lt"/>
          </a:endParaRPr>
        </a:p>
      </dgm:t>
    </dgm:pt>
    <dgm:pt modelId="{F3C1A766-C087-4D7C-B4B0-08752A866C49}" type="parTrans" cxnId="{C52EFAB8-70C1-4B90-88D3-76BFCEE182CA}">
      <dgm:prSet/>
      <dgm:spPr/>
      <dgm:t>
        <a:bodyPr/>
        <a:lstStyle/>
        <a:p>
          <a:endParaRPr lang="en-US" sz="2600">
            <a:solidFill>
              <a:schemeClr val="tx1"/>
            </a:solidFill>
            <a:latin typeface="+mj-lt"/>
          </a:endParaRPr>
        </a:p>
      </dgm:t>
    </dgm:pt>
    <dgm:pt modelId="{F8DA8FA7-053E-4204-9FBC-97F4D96EB123}" type="sibTrans" cxnId="{C52EFAB8-70C1-4B90-88D3-76BFCEE182CA}">
      <dgm:prSet custT="1"/>
      <dgm:spPr>
        <a:ln>
          <a:solidFill>
            <a:schemeClr val="tx1">
              <a:alpha val="90000"/>
            </a:schemeClr>
          </a:solidFill>
        </a:ln>
      </dgm:spPr>
      <dgm:t>
        <a:bodyPr/>
        <a:lstStyle/>
        <a:p>
          <a:endParaRPr lang="en-US" sz="2600">
            <a:solidFill>
              <a:schemeClr val="tx1"/>
            </a:solidFill>
            <a:latin typeface="+mj-lt"/>
          </a:endParaRPr>
        </a:p>
      </dgm:t>
    </dgm:pt>
    <dgm:pt modelId="{1DE57329-219B-43B3-89DF-6E386B4C33F8}">
      <dgm:prSet phldrT="[Text]" custT="1"/>
      <dgm:spPr/>
      <dgm:t>
        <a:bodyPr/>
        <a:lstStyle/>
        <a:p>
          <a:r>
            <a:rPr lang="en-US" sz="2600" smtClean="0">
              <a:solidFill>
                <a:schemeClr val="tx1"/>
              </a:solidFill>
              <a:latin typeface="+mj-lt"/>
            </a:rPr>
            <a:t>Decrease cardiac Afterload (the pressure in the vasculature)</a:t>
          </a:r>
          <a:endParaRPr lang="en-US" sz="2600" dirty="0">
            <a:solidFill>
              <a:schemeClr val="tx1"/>
            </a:solidFill>
            <a:latin typeface="+mj-lt"/>
          </a:endParaRPr>
        </a:p>
      </dgm:t>
    </dgm:pt>
    <dgm:pt modelId="{E68E6303-3E43-47D0-A060-333EA32F9101}" type="parTrans" cxnId="{EC241F75-C7D3-4BFB-9C84-791B5923071B}">
      <dgm:prSet/>
      <dgm:spPr/>
      <dgm:t>
        <a:bodyPr/>
        <a:lstStyle/>
        <a:p>
          <a:endParaRPr lang="en-US" sz="2600">
            <a:solidFill>
              <a:schemeClr val="tx1"/>
            </a:solidFill>
            <a:latin typeface="+mj-lt"/>
          </a:endParaRPr>
        </a:p>
      </dgm:t>
    </dgm:pt>
    <dgm:pt modelId="{1A725A79-B2C9-4B69-9A8B-90162EBDDDCD}" type="sibTrans" cxnId="{EC241F75-C7D3-4BFB-9C84-791B5923071B}">
      <dgm:prSet custT="1"/>
      <dgm:spPr>
        <a:ln>
          <a:solidFill>
            <a:schemeClr val="tx1">
              <a:alpha val="90000"/>
            </a:schemeClr>
          </a:solidFill>
        </a:ln>
      </dgm:spPr>
      <dgm:t>
        <a:bodyPr/>
        <a:lstStyle/>
        <a:p>
          <a:endParaRPr lang="en-US" sz="2600">
            <a:solidFill>
              <a:schemeClr val="tx1"/>
            </a:solidFill>
            <a:latin typeface="+mj-lt"/>
          </a:endParaRPr>
        </a:p>
      </dgm:t>
    </dgm:pt>
    <dgm:pt modelId="{BCEFDF01-C5B6-4D12-A029-989BDCDDF936}">
      <dgm:prSet phldrT="[Text]" custT="1"/>
      <dgm:spPr/>
      <dgm:t>
        <a:bodyPr/>
        <a:lstStyle/>
        <a:p>
          <a:r>
            <a:rPr lang="en-US" sz="2600" smtClean="0">
              <a:solidFill>
                <a:schemeClr val="tx1"/>
              </a:solidFill>
              <a:latin typeface="+mj-lt"/>
            </a:rPr>
            <a:t>Decreases Cardiac Preload (the amount of blood returning to the heart)</a:t>
          </a:r>
          <a:endParaRPr lang="en-US" sz="2600" dirty="0">
            <a:solidFill>
              <a:schemeClr val="tx1"/>
            </a:solidFill>
            <a:latin typeface="+mj-lt"/>
          </a:endParaRPr>
        </a:p>
      </dgm:t>
    </dgm:pt>
    <dgm:pt modelId="{4D4FAFE1-1121-4F31-88AD-0BB237414F1B}" type="parTrans" cxnId="{0943EC61-656B-4654-8F60-73F6E1B744F2}">
      <dgm:prSet/>
      <dgm:spPr/>
      <dgm:t>
        <a:bodyPr/>
        <a:lstStyle/>
        <a:p>
          <a:endParaRPr lang="en-US" sz="2600">
            <a:solidFill>
              <a:schemeClr val="tx1"/>
            </a:solidFill>
            <a:latin typeface="+mj-lt"/>
          </a:endParaRPr>
        </a:p>
      </dgm:t>
    </dgm:pt>
    <dgm:pt modelId="{9EB52E4E-F3AD-422A-B932-E4042B6C0C9C}" type="sibTrans" cxnId="{0943EC61-656B-4654-8F60-73F6E1B744F2}">
      <dgm:prSet custT="1"/>
      <dgm:spPr>
        <a:ln>
          <a:solidFill>
            <a:schemeClr val="tx1">
              <a:alpha val="90000"/>
            </a:schemeClr>
          </a:solidFill>
        </a:ln>
      </dgm:spPr>
      <dgm:t>
        <a:bodyPr/>
        <a:lstStyle/>
        <a:p>
          <a:endParaRPr lang="en-US" sz="2600">
            <a:solidFill>
              <a:schemeClr val="tx1"/>
            </a:solidFill>
            <a:latin typeface="+mj-lt"/>
          </a:endParaRPr>
        </a:p>
      </dgm:t>
    </dgm:pt>
    <dgm:pt modelId="{1E19B86C-F4FD-4FD8-B13E-D228C7BC341F}">
      <dgm:prSet phldrT="[Text]" custT="1"/>
      <dgm:spPr/>
      <dgm:t>
        <a:bodyPr/>
        <a:lstStyle/>
        <a:p>
          <a:r>
            <a:rPr lang="en-US" sz="2600" smtClean="0">
              <a:solidFill>
                <a:schemeClr val="tx1"/>
              </a:solidFill>
              <a:latin typeface="+mj-lt"/>
            </a:rPr>
            <a:t>Temporarily reduce cardiac  workload and O2 demand</a:t>
          </a:r>
          <a:endParaRPr lang="en-US" sz="2600" dirty="0">
            <a:solidFill>
              <a:schemeClr val="tx1"/>
            </a:solidFill>
            <a:latin typeface="+mj-lt"/>
          </a:endParaRPr>
        </a:p>
      </dgm:t>
    </dgm:pt>
    <dgm:pt modelId="{9CD2C20A-AB54-4703-AC7F-C6AC6875D640}" type="parTrans" cxnId="{88D5698C-1D3D-4F3C-839D-1336AB1C6990}">
      <dgm:prSet/>
      <dgm:spPr/>
      <dgm:t>
        <a:bodyPr/>
        <a:lstStyle/>
        <a:p>
          <a:endParaRPr lang="en-US" sz="2600">
            <a:solidFill>
              <a:schemeClr val="tx1"/>
            </a:solidFill>
            <a:latin typeface="+mj-lt"/>
          </a:endParaRPr>
        </a:p>
      </dgm:t>
    </dgm:pt>
    <dgm:pt modelId="{B2414931-665C-424E-B168-0F60078BF748}" type="sibTrans" cxnId="{88D5698C-1D3D-4F3C-839D-1336AB1C6990}">
      <dgm:prSet/>
      <dgm:spPr/>
      <dgm:t>
        <a:bodyPr/>
        <a:lstStyle/>
        <a:p>
          <a:endParaRPr lang="en-US" sz="2600">
            <a:solidFill>
              <a:schemeClr val="tx1"/>
            </a:solidFill>
            <a:latin typeface="+mj-lt"/>
          </a:endParaRPr>
        </a:p>
      </dgm:t>
    </dgm:pt>
    <dgm:pt modelId="{12A15CD1-6489-4FEF-BB1A-85894B62229F}" type="pres">
      <dgm:prSet presAssocID="{EDB1D820-9CC6-4BB2-97DB-53003B4A08CF}" presName="outerComposite" presStyleCnt="0">
        <dgm:presLayoutVars>
          <dgm:chMax val="5"/>
          <dgm:dir/>
          <dgm:resizeHandles val="exact"/>
        </dgm:presLayoutVars>
      </dgm:prSet>
      <dgm:spPr/>
      <dgm:t>
        <a:bodyPr/>
        <a:lstStyle/>
        <a:p>
          <a:endParaRPr lang="en-US"/>
        </a:p>
      </dgm:t>
    </dgm:pt>
    <dgm:pt modelId="{474BFF73-44E8-4168-B25D-58BF3F5385DB}" type="pres">
      <dgm:prSet presAssocID="{EDB1D820-9CC6-4BB2-97DB-53003B4A08CF}" presName="dummyMaxCanvas" presStyleCnt="0">
        <dgm:presLayoutVars/>
      </dgm:prSet>
      <dgm:spPr/>
    </dgm:pt>
    <dgm:pt modelId="{FDFD9095-394F-4303-99A3-53920165A1F6}" type="pres">
      <dgm:prSet presAssocID="{EDB1D820-9CC6-4BB2-97DB-53003B4A08CF}" presName="FiveNodes_1" presStyleLbl="node1" presStyleIdx="0" presStyleCnt="5" custScaleX="103908">
        <dgm:presLayoutVars>
          <dgm:bulletEnabled val="1"/>
        </dgm:presLayoutVars>
      </dgm:prSet>
      <dgm:spPr/>
      <dgm:t>
        <a:bodyPr/>
        <a:lstStyle/>
        <a:p>
          <a:endParaRPr lang="en-US"/>
        </a:p>
      </dgm:t>
    </dgm:pt>
    <dgm:pt modelId="{1D229248-70C8-4322-AD27-C0AFD4CD9CDC}" type="pres">
      <dgm:prSet presAssocID="{EDB1D820-9CC6-4BB2-97DB-53003B4A08CF}" presName="FiveNodes_2" presStyleLbl="node1" presStyleIdx="1" presStyleCnt="5">
        <dgm:presLayoutVars>
          <dgm:bulletEnabled val="1"/>
        </dgm:presLayoutVars>
      </dgm:prSet>
      <dgm:spPr/>
      <dgm:t>
        <a:bodyPr/>
        <a:lstStyle/>
        <a:p>
          <a:endParaRPr lang="en-US"/>
        </a:p>
      </dgm:t>
    </dgm:pt>
    <dgm:pt modelId="{AA4F2878-8A38-47E3-BF01-EEEBCC815230}" type="pres">
      <dgm:prSet presAssocID="{EDB1D820-9CC6-4BB2-97DB-53003B4A08CF}" presName="FiveNodes_3" presStyleLbl="node1" presStyleIdx="2" presStyleCnt="5" custScaleX="113351">
        <dgm:presLayoutVars>
          <dgm:bulletEnabled val="1"/>
        </dgm:presLayoutVars>
      </dgm:prSet>
      <dgm:spPr/>
      <dgm:t>
        <a:bodyPr/>
        <a:lstStyle/>
        <a:p>
          <a:endParaRPr lang="en-US"/>
        </a:p>
      </dgm:t>
    </dgm:pt>
    <dgm:pt modelId="{3281D641-550D-405A-B187-8EE3CB477EA7}" type="pres">
      <dgm:prSet presAssocID="{EDB1D820-9CC6-4BB2-97DB-53003B4A08CF}" presName="FiveNodes_4" presStyleLbl="node1" presStyleIdx="3" presStyleCnt="5" custScaleX="107653">
        <dgm:presLayoutVars>
          <dgm:bulletEnabled val="1"/>
        </dgm:presLayoutVars>
      </dgm:prSet>
      <dgm:spPr/>
      <dgm:t>
        <a:bodyPr/>
        <a:lstStyle/>
        <a:p>
          <a:endParaRPr lang="en-US"/>
        </a:p>
      </dgm:t>
    </dgm:pt>
    <dgm:pt modelId="{34666190-F82A-4F75-B124-324A60814C7E}" type="pres">
      <dgm:prSet presAssocID="{EDB1D820-9CC6-4BB2-97DB-53003B4A08CF}" presName="FiveNodes_5" presStyleLbl="node1" presStyleIdx="4" presStyleCnt="5">
        <dgm:presLayoutVars>
          <dgm:bulletEnabled val="1"/>
        </dgm:presLayoutVars>
      </dgm:prSet>
      <dgm:spPr/>
      <dgm:t>
        <a:bodyPr/>
        <a:lstStyle/>
        <a:p>
          <a:endParaRPr lang="en-US"/>
        </a:p>
      </dgm:t>
    </dgm:pt>
    <dgm:pt modelId="{A4FB552D-9B43-48E0-8BDC-21F81BA29BD3}" type="pres">
      <dgm:prSet presAssocID="{EDB1D820-9CC6-4BB2-97DB-53003B4A08CF}" presName="FiveConn_1-2" presStyleLbl="fgAccFollowNode1" presStyleIdx="0" presStyleCnt="4">
        <dgm:presLayoutVars>
          <dgm:bulletEnabled val="1"/>
        </dgm:presLayoutVars>
      </dgm:prSet>
      <dgm:spPr/>
      <dgm:t>
        <a:bodyPr/>
        <a:lstStyle/>
        <a:p>
          <a:endParaRPr lang="en-US"/>
        </a:p>
      </dgm:t>
    </dgm:pt>
    <dgm:pt modelId="{57474EDD-534B-4678-A3C1-9A009FC6E4F3}" type="pres">
      <dgm:prSet presAssocID="{EDB1D820-9CC6-4BB2-97DB-53003B4A08CF}" presName="FiveConn_2-3" presStyleLbl="fgAccFollowNode1" presStyleIdx="1" presStyleCnt="4">
        <dgm:presLayoutVars>
          <dgm:bulletEnabled val="1"/>
        </dgm:presLayoutVars>
      </dgm:prSet>
      <dgm:spPr/>
      <dgm:t>
        <a:bodyPr/>
        <a:lstStyle/>
        <a:p>
          <a:endParaRPr lang="en-US"/>
        </a:p>
      </dgm:t>
    </dgm:pt>
    <dgm:pt modelId="{79EA3B3E-D271-485D-8A53-5635CC550AD1}" type="pres">
      <dgm:prSet presAssocID="{EDB1D820-9CC6-4BB2-97DB-53003B4A08CF}" presName="FiveConn_3-4" presStyleLbl="fgAccFollowNode1" presStyleIdx="2" presStyleCnt="4">
        <dgm:presLayoutVars>
          <dgm:bulletEnabled val="1"/>
        </dgm:presLayoutVars>
      </dgm:prSet>
      <dgm:spPr/>
      <dgm:t>
        <a:bodyPr/>
        <a:lstStyle/>
        <a:p>
          <a:endParaRPr lang="en-US"/>
        </a:p>
      </dgm:t>
    </dgm:pt>
    <dgm:pt modelId="{B6AA9BE8-0FA5-4F17-9EBC-93B3E4788EF9}" type="pres">
      <dgm:prSet presAssocID="{EDB1D820-9CC6-4BB2-97DB-53003B4A08CF}" presName="FiveConn_4-5" presStyleLbl="fgAccFollowNode1" presStyleIdx="3" presStyleCnt="4">
        <dgm:presLayoutVars>
          <dgm:bulletEnabled val="1"/>
        </dgm:presLayoutVars>
      </dgm:prSet>
      <dgm:spPr/>
      <dgm:t>
        <a:bodyPr/>
        <a:lstStyle/>
        <a:p>
          <a:endParaRPr lang="en-US"/>
        </a:p>
      </dgm:t>
    </dgm:pt>
    <dgm:pt modelId="{81A01681-61F4-4D29-B90A-C54C8EF37C12}" type="pres">
      <dgm:prSet presAssocID="{EDB1D820-9CC6-4BB2-97DB-53003B4A08CF}" presName="FiveNodes_1_text" presStyleLbl="node1" presStyleIdx="4" presStyleCnt="5">
        <dgm:presLayoutVars>
          <dgm:bulletEnabled val="1"/>
        </dgm:presLayoutVars>
      </dgm:prSet>
      <dgm:spPr/>
      <dgm:t>
        <a:bodyPr/>
        <a:lstStyle/>
        <a:p>
          <a:endParaRPr lang="en-US"/>
        </a:p>
      </dgm:t>
    </dgm:pt>
    <dgm:pt modelId="{36DC81D5-D007-4310-917E-F5F5FADF04D1}" type="pres">
      <dgm:prSet presAssocID="{EDB1D820-9CC6-4BB2-97DB-53003B4A08CF}" presName="FiveNodes_2_text" presStyleLbl="node1" presStyleIdx="4" presStyleCnt="5">
        <dgm:presLayoutVars>
          <dgm:bulletEnabled val="1"/>
        </dgm:presLayoutVars>
      </dgm:prSet>
      <dgm:spPr/>
      <dgm:t>
        <a:bodyPr/>
        <a:lstStyle/>
        <a:p>
          <a:endParaRPr lang="en-US"/>
        </a:p>
      </dgm:t>
    </dgm:pt>
    <dgm:pt modelId="{3F627A2F-CFD9-4899-A40C-A7ED1051CB46}" type="pres">
      <dgm:prSet presAssocID="{EDB1D820-9CC6-4BB2-97DB-53003B4A08CF}" presName="FiveNodes_3_text" presStyleLbl="node1" presStyleIdx="4" presStyleCnt="5">
        <dgm:presLayoutVars>
          <dgm:bulletEnabled val="1"/>
        </dgm:presLayoutVars>
      </dgm:prSet>
      <dgm:spPr/>
      <dgm:t>
        <a:bodyPr/>
        <a:lstStyle/>
        <a:p>
          <a:endParaRPr lang="en-US"/>
        </a:p>
      </dgm:t>
    </dgm:pt>
    <dgm:pt modelId="{A108BCC9-E432-4337-A513-C3978653E0E2}" type="pres">
      <dgm:prSet presAssocID="{EDB1D820-9CC6-4BB2-97DB-53003B4A08CF}" presName="FiveNodes_4_text" presStyleLbl="node1" presStyleIdx="4" presStyleCnt="5">
        <dgm:presLayoutVars>
          <dgm:bulletEnabled val="1"/>
        </dgm:presLayoutVars>
      </dgm:prSet>
      <dgm:spPr/>
      <dgm:t>
        <a:bodyPr/>
        <a:lstStyle/>
        <a:p>
          <a:endParaRPr lang="en-US"/>
        </a:p>
      </dgm:t>
    </dgm:pt>
    <dgm:pt modelId="{684C50D5-EA88-4949-BCA4-DD03C3EE65BE}" type="pres">
      <dgm:prSet presAssocID="{EDB1D820-9CC6-4BB2-97DB-53003B4A08CF}" presName="FiveNodes_5_text" presStyleLbl="node1" presStyleIdx="4" presStyleCnt="5">
        <dgm:presLayoutVars>
          <dgm:bulletEnabled val="1"/>
        </dgm:presLayoutVars>
      </dgm:prSet>
      <dgm:spPr/>
      <dgm:t>
        <a:bodyPr/>
        <a:lstStyle/>
        <a:p>
          <a:endParaRPr lang="en-US"/>
        </a:p>
      </dgm:t>
    </dgm:pt>
  </dgm:ptLst>
  <dgm:cxnLst>
    <dgm:cxn modelId="{D33C4A31-BB84-4306-8074-1A9F6F0946D6}" type="presOf" srcId="{BCEFDF01-C5B6-4D12-A029-989BDCDDF936}" destId="{3F627A2F-CFD9-4899-A40C-A7ED1051CB46}" srcOrd="1" destOrd="0" presId="urn:microsoft.com/office/officeart/2005/8/layout/vProcess5"/>
    <dgm:cxn modelId="{07F1F105-3A10-41E5-A2BF-DF576DA64957}" type="presOf" srcId="{1DE57329-219B-43B3-89DF-6E386B4C33F8}" destId="{3281D641-550D-405A-B187-8EE3CB477EA7}" srcOrd="0" destOrd="0" presId="urn:microsoft.com/office/officeart/2005/8/layout/vProcess5"/>
    <dgm:cxn modelId="{7C5C2EF9-EEB0-4E6E-BD31-C5F14D6B3CC8}" type="presOf" srcId="{1E19B86C-F4FD-4FD8-B13E-D228C7BC341F}" destId="{34666190-F82A-4F75-B124-324A60814C7E}" srcOrd="0" destOrd="0" presId="urn:microsoft.com/office/officeart/2005/8/layout/vProcess5"/>
    <dgm:cxn modelId="{F2D0E4BF-ADBB-4E09-915E-2585E830A163}" type="presOf" srcId="{1A725A79-B2C9-4B69-9A8B-90162EBDDDCD}" destId="{B6AA9BE8-0FA5-4F17-9EBC-93B3E4788EF9}" srcOrd="0" destOrd="0" presId="urn:microsoft.com/office/officeart/2005/8/layout/vProcess5"/>
    <dgm:cxn modelId="{845BA9B3-2058-4DCC-BEC8-9438CA235BB7}" type="presOf" srcId="{F8DA8FA7-053E-4204-9FBC-97F4D96EB123}" destId="{57474EDD-534B-4678-A3C1-9A009FC6E4F3}" srcOrd="0" destOrd="0" presId="urn:microsoft.com/office/officeart/2005/8/layout/vProcess5"/>
    <dgm:cxn modelId="{81C10369-5CF7-40D0-9CE5-89ABA2219C41}" type="presOf" srcId="{B196C5ED-6F7D-412F-9AE7-24212268B15B}" destId="{A4FB552D-9B43-48E0-8BDC-21F81BA29BD3}" srcOrd="0" destOrd="0" presId="urn:microsoft.com/office/officeart/2005/8/layout/vProcess5"/>
    <dgm:cxn modelId="{C52EFAB8-70C1-4B90-88D3-76BFCEE182CA}" srcId="{EDB1D820-9CC6-4BB2-97DB-53003B4A08CF}" destId="{33939F58-B54A-4D14-A294-3858E1561842}" srcOrd="1" destOrd="0" parTransId="{F3C1A766-C087-4D7C-B4B0-08752A866C49}" sibTransId="{F8DA8FA7-053E-4204-9FBC-97F4D96EB123}"/>
    <dgm:cxn modelId="{9E761F89-4860-4DF6-8FBE-688F5753C543}" type="presOf" srcId="{C0D06AC4-1817-4906-BB9A-5E72D4645DB9}" destId="{81A01681-61F4-4D29-B90A-C54C8EF37C12}" srcOrd="1" destOrd="0" presId="urn:microsoft.com/office/officeart/2005/8/layout/vProcess5"/>
    <dgm:cxn modelId="{64FB0E61-FFEB-4C5F-8CB0-E0286BC98B12}" type="presOf" srcId="{1E19B86C-F4FD-4FD8-B13E-D228C7BC341F}" destId="{684C50D5-EA88-4949-BCA4-DD03C3EE65BE}" srcOrd="1" destOrd="0" presId="urn:microsoft.com/office/officeart/2005/8/layout/vProcess5"/>
    <dgm:cxn modelId="{A05749C7-A3C2-43A3-BEE1-7764A0DC9028}" type="presOf" srcId="{9EB52E4E-F3AD-422A-B932-E4042B6C0C9C}" destId="{79EA3B3E-D271-485D-8A53-5635CC550AD1}" srcOrd="0" destOrd="0" presId="urn:microsoft.com/office/officeart/2005/8/layout/vProcess5"/>
    <dgm:cxn modelId="{383C3222-55CD-44B2-8D6E-9F5AFE346F47}" type="presOf" srcId="{1DE57329-219B-43B3-89DF-6E386B4C33F8}" destId="{A108BCC9-E432-4337-A513-C3978653E0E2}" srcOrd="1" destOrd="0" presId="urn:microsoft.com/office/officeart/2005/8/layout/vProcess5"/>
    <dgm:cxn modelId="{EC241F75-C7D3-4BFB-9C84-791B5923071B}" srcId="{EDB1D820-9CC6-4BB2-97DB-53003B4A08CF}" destId="{1DE57329-219B-43B3-89DF-6E386B4C33F8}" srcOrd="3" destOrd="0" parTransId="{E68E6303-3E43-47D0-A060-333EA32F9101}" sibTransId="{1A725A79-B2C9-4B69-9A8B-90162EBDDDCD}"/>
    <dgm:cxn modelId="{4AACAD42-839C-426E-82FD-4E3C0B9BE699}" type="presOf" srcId="{C0D06AC4-1817-4906-BB9A-5E72D4645DB9}" destId="{FDFD9095-394F-4303-99A3-53920165A1F6}" srcOrd="0" destOrd="0" presId="urn:microsoft.com/office/officeart/2005/8/layout/vProcess5"/>
    <dgm:cxn modelId="{1E32C800-8BF3-4687-928D-D805F60FD766}" type="presOf" srcId="{BCEFDF01-C5B6-4D12-A029-989BDCDDF936}" destId="{AA4F2878-8A38-47E3-BF01-EEEBCC815230}" srcOrd="0" destOrd="0" presId="urn:microsoft.com/office/officeart/2005/8/layout/vProcess5"/>
    <dgm:cxn modelId="{46F51453-6E50-446D-AFC6-67BE2C47AF10}" type="presOf" srcId="{EDB1D820-9CC6-4BB2-97DB-53003B4A08CF}" destId="{12A15CD1-6489-4FEF-BB1A-85894B62229F}" srcOrd="0" destOrd="0" presId="urn:microsoft.com/office/officeart/2005/8/layout/vProcess5"/>
    <dgm:cxn modelId="{2C9C6430-75DA-4DF4-8E90-3B5E67476C06}" type="presOf" srcId="{33939F58-B54A-4D14-A294-3858E1561842}" destId="{36DC81D5-D007-4310-917E-F5F5FADF04D1}" srcOrd="1" destOrd="0" presId="urn:microsoft.com/office/officeart/2005/8/layout/vProcess5"/>
    <dgm:cxn modelId="{0943EC61-656B-4654-8F60-73F6E1B744F2}" srcId="{EDB1D820-9CC6-4BB2-97DB-53003B4A08CF}" destId="{BCEFDF01-C5B6-4D12-A029-989BDCDDF936}" srcOrd="2" destOrd="0" parTransId="{4D4FAFE1-1121-4F31-88AD-0BB237414F1B}" sibTransId="{9EB52E4E-F3AD-422A-B932-E4042B6C0C9C}"/>
    <dgm:cxn modelId="{88D5698C-1D3D-4F3C-839D-1336AB1C6990}" srcId="{EDB1D820-9CC6-4BB2-97DB-53003B4A08CF}" destId="{1E19B86C-F4FD-4FD8-B13E-D228C7BC341F}" srcOrd="4" destOrd="0" parTransId="{9CD2C20A-AB54-4703-AC7F-C6AC6875D640}" sibTransId="{B2414931-665C-424E-B168-0F60078BF748}"/>
    <dgm:cxn modelId="{CE42B975-3D7D-4ED4-8745-301F28696CCB}" type="presOf" srcId="{33939F58-B54A-4D14-A294-3858E1561842}" destId="{1D229248-70C8-4322-AD27-C0AFD4CD9CDC}" srcOrd="0" destOrd="0" presId="urn:microsoft.com/office/officeart/2005/8/layout/vProcess5"/>
    <dgm:cxn modelId="{D968E02E-5EE9-4125-8D1B-B461D26ED5E7}" srcId="{EDB1D820-9CC6-4BB2-97DB-53003B4A08CF}" destId="{C0D06AC4-1817-4906-BB9A-5E72D4645DB9}" srcOrd="0" destOrd="0" parTransId="{C22888A1-696F-4A54-A7BC-7AC9A67C8A6A}" sibTransId="{B196C5ED-6F7D-412F-9AE7-24212268B15B}"/>
    <dgm:cxn modelId="{EC6D9D21-E4F8-4014-BF7D-9C0501213623}" type="presParOf" srcId="{12A15CD1-6489-4FEF-BB1A-85894B62229F}" destId="{474BFF73-44E8-4168-B25D-58BF3F5385DB}" srcOrd="0" destOrd="0" presId="urn:microsoft.com/office/officeart/2005/8/layout/vProcess5"/>
    <dgm:cxn modelId="{96EB1E90-1F7A-4961-811F-7FC5494452BF}" type="presParOf" srcId="{12A15CD1-6489-4FEF-BB1A-85894B62229F}" destId="{FDFD9095-394F-4303-99A3-53920165A1F6}" srcOrd="1" destOrd="0" presId="urn:microsoft.com/office/officeart/2005/8/layout/vProcess5"/>
    <dgm:cxn modelId="{95B07519-FAED-451C-905E-E6EAB02B3411}" type="presParOf" srcId="{12A15CD1-6489-4FEF-BB1A-85894B62229F}" destId="{1D229248-70C8-4322-AD27-C0AFD4CD9CDC}" srcOrd="2" destOrd="0" presId="urn:microsoft.com/office/officeart/2005/8/layout/vProcess5"/>
    <dgm:cxn modelId="{B8E1C67F-E07B-4970-9871-E787E91491E7}" type="presParOf" srcId="{12A15CD1-6489-4FEF-BB1A-85894B62229F}" destId="{AA4F2878-8A38-47E3-BF01-EEEBCC815230}" srcOrd="3" destOrd="0" presId="urn:microsoft.com/office/officeart/2005/8/layout/vProcess5"/>
    <dgm:cxn modelId="{54F3A06F-D694-46C5-971A-E64DA939A7DB}" type="presParOf" srcId="{12A15CD1-6489-4FEF-BB1A-85894B62229F}" destId="{3281D641-550D-405A-B187-8EE3CB477EA7}" srcOrd="4" destOrd="0" presId="urn:microsoft.com/office/officeart/2005/8/layout/vProcess5"/>
    <dgm:cxn modelId="{95C0083F-142A-4BCD-8306-A50B5D8A86E9}" type="presParOf" srcId="{12A15CD1-6489-4FEF-BB1A-85894B62229F}" destId="{34666190-F82A-4F75-B124-324A60814C7E}" srcOrd="5" destOrd="0" presId="urn:microsoft.com/office/officeart/2005/8/layout/vProcess5"/>
    <dgm:cxn modelId="{52BE71CF-FD53-4C85-80F6-3C91A6DAD601}" type="presParOf" srcId="{12A15CD1-6489-4FEF-BB1A-85894B62229F}" destId="{A4FB552D-9B43-48E0-8BDC-21F81BA29BD3}" srcOrd="6" destOrd="0" presId="urn:microsoft.com/office/officeart/2005/8/layout/vProcess5"/>
    <dgm:cxn modelId="{344F76D1-A7EB-43BA-AA60-D64AC0E36EE8}" type="presParOf" srcId="{12A15CD1-6489-4FEF-BB1A-85894B62229F}" destId="{57474EDD-534B-4678-A3C1-9A009FC6E4F3}" srcOrd="7" destOrd="0" presId="urn:microsoft.com/office/officeart/2005/8/layout/vProcess5"/>
    <dgm:cxn modelId="{A48FC7CD-9D1C-4921-8A7E-F2933BB73208}" type="presParOf" srcId="{12A15CD1-6489-4FEF-BB1A-85894B62229F}" destId="{79EA3B3E-D271-485D-8A53-5635CC550AD1}" srcOrd="8" destOrd="0" presId="urn:microsoft.com/office/officeart/2005/8/layout/vProcess5"/>
    <dgm:cxn modelId="{74E14C96-E956-4415-8E9B-68AF812E3411}" type="presParOf" srcId="{12A15CD1-6489-4FEF-BB1A-85894B62229F}" destId="{B6AA9BE8-0FA5-4F17-9EBC-93B3E4788EF9}" srcOrd="9" destOrd="0" presId="urn:microsoft.com/office/officeart/2005/8/layout/vProcess5"/>
    <dgm:cxn modelId="{484B2CC3-706D-4B25-A5C3-82E62402CFE5}" type="presParOf" srcId="{12A15CD1-6489-4FEF-BB1A-85894B62229F}" destId="{81A01681-61F4-4D29-B90A-C54C8EF37C12}" srcOrd="10" destOrd="0" presId="urn:microsoft.com/office/officeart/2005/8/layout/vProcess5"/>
    <dgm:cxn modelId="{6BF31CA4-5634-4699-8E6B-FBFDE18CC5A5}" type="presParOf" srcId="{12A15CD1-6489-4FEF-BB1A-85894B62229F}" destId="{36DC81D5-D007-4310-917E-F5F5FADF04D1}" srcOrd="11" destOrd="0" presId="urn:microsoft.com/office/officeart/2005/8/layout/vProcess5"/>
    <dgm:cxn modelId="{B2355A7F-E09B-472F-A956-809B71AB72CF}" type="presParOf" srcId="{12A15CD1-6489-4FEF-BB1A-85894B62229F}" destId="{3F627A2F-CFD9-4899-A40C-A7ED1051CB46}" srcOrd="12" destOrd="0" presId="urn:microsoft.com/office/officeart/2005/8/layout/vProcess5"/>
    <dgm:cxn modelId="{E3E70836-A278-47AE-A021-528CF43F9007}" type="presParOf" srcId="{12A15CD1-6489-4FEF-BB1A-85894B62229F}" destId="{A108BCC9-E432-4337-A513-C3978653E0E2}" srcOrd="13" destOrd="0" presId="urn:microsoft.com/office/officeart/2005/8/layout/vProcess5"/>
    <dgm:cxn modelId="{71C2274D-3D9C-472D-BF54-2D5E473B629B}" type="presParOf" srcId="{12A15CD1-6489-4FEF-BB1A-85894B62229F}" destId="{684C50D5-EA88-4949-BCA4-DD03C3EE65BE}"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6874DB-49CD-4F8B-B15E-91EE51A177CC}">
      <dsp:nvSpPr>
        <dsp:cNvPr id="0" name=""/>
        <dsp:cNvSpPr/>
      </dsp:nvSpPr>
      <dsp:spPr>
        <a:xfrm>
          <a:off x="605789" y="0"/>
          <a:ext cx="6865620" cy="34544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2DAC8E-0C55-44F6-AB1A-668468C74900}">
      <dsp:nvSpPr>
        <dsp:cNvPr id="0" name=""/>
        <dsp:cNvSpPr/>
      </dsp:nvSpPr>
      <dsp:spPr>
        <a:xfrm>
          <a:off x="273709" y="1036320"/>
          <a:ext cx="2423160" cy="1381759"/>
        </a:xfrm>
        <a:prstGeom prst="roundRect">
          <a:avLst/>
        </a:prstGeom>
        <a:solidFill>
          <a:srgbClr val="99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Comorbidities</a:t>
          </a:r>
          <a:endParaRPr lang="en-US" sz="2600" kern="1200" dirty="0"/>
        </a:p>
      </dsp:txBody>
      <dsp:txXfrm>
        <a:off x="341161" y="1103772"/>
        <a:ext cx="2288256" cy="1246855"/>
      </dsp:txXfrm>
    </dsp:sp>
    <dsp:sp modelId="{93A170F7-5C19-47D6-94F9-030982093BE1}">
      <dsp:nvSpPr>
        <dsp:cNvPr id="0" name=""/>
        <dsp:cNvSpPr/>
      </dsp:nvSpPr>
      <dsp:spPr>
        <a:xfrm>
          <a:off x="2827020" y="1036320"/>
          <a:ext cx="2423160" cy="1381759"/>
        </a:xfrm>
        <a:prstGeom prst="roundRect">
          <a:avLst/>
        </a:prstGeom>
        <a:solidFill>
          <a:srgbClr val="2F642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More drugs</a:t>
          </a:r>
          <a:endParaRPr lang="en-US" sz="2600" kern="1200" dirty="0"/>
        </a:p>
      </dsp:txBody>
      <dsp:txXfrm>
        <a:off x="2894472" y="1103772"/>
        <a:ext cx="2288256" cy="1246855"/>
      </dsp:txXfrm>
    </dsp:sp>
    <dsp:sp modelId="{4F310A58-9413-4C73-8E68-86F076FDAA7F}">
      <dsp:nvSpPr>
        <dsp:cNvPr id="0" name=""/>
        <dsp:cNvSpPr/>
      </dsp:nvSpPr>
      <dsp:spPr>
        <a:xfrm>
          <a:off x="5380330" y="1036320"/>
          <a:ext cx="2423160" cy="1381759"/>
        </a:xfrm>
        <a:prstGeom prst="roundRect">
          <a:avLst/>
        </a:prstGeom>
        <a:solidFill>
          <a:srgbClr val="AC80B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Increase risk of drug-drug interactions</a:t>
          </a:r>
          <a:endParaRPr lang="en-US" sz="2600" kern="1200" dirty="0"/>
        </a:p>
      </dsp:txBody>
      <dsp:txXfrm>
        <a:off x="5447782" y="1103772"/>
        <a:ext cx="2288256" cy="12468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12DB85-5C0B-4C94-BB4C-E091335B5445}">
      <dsp:nvSpPr>
        <dsp:cNvPr id="0" name=""/>
        <dsp:cNvSpPr/>
      </dsp:nvSpPr>
      <dsp:spPr>
        <a:xfrm>
          <a:off x="0" y="0"/>
          <a:ext cx="6736080" cy="121920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b="0" kern="1200" dirty="0" smtClean="0">
              <a:solidFill>
                <a:schemeClr val="tx1"/>
              </a:solidFill>
              <a:latin typeface="+mj-lt"/>
              <a:cs typeface="Arial" charset="0"/>
            </a:rPr>
            <a:t>Act on kidneys to increase the excretion of H2O  sodium</a:t>
          </a:r>
          <a:endParaRPr lang="en-US" sz="3000" b="0" kern="1200" dirty="0">
            <a:solidFill>
              <a:schemeClr val="tx1"/>
            </a:solidFill>
            <a:latin typeface="+mj-lt"/>
          </a:endParaRPr>
        </a:p>
      </dsp:txBody>
      <dsp:txXfrm>
        <a:off x="35709" y="35709"/>
        <a:ext cx="5420468" cy="1147782"/>
      </dsp:txXfrm>
    </dsp:sp>
    <dsp:sp modelId="{C335D55C-79A4-4484-9BF4-7AED457DA211}">
      <dsp:nvSpPr>
        <dsp:cNvPr id="0" name=""/>
        <dsp:cNvSpPr/>
      </dsp:nvSpPr>
      <dsp:spPr>
        <a:xfrm>
          <a:off x="594359" y="1422399"/>
          <a:ext cx="6736080" cy="1219200"/>
        </a:xfrm>
        <a:prstGeom prst="roundRect">
          <a:avLst>
            <a:gd name="adj" fmla="val 10000"/>
          </a:avLst>
        </a:prstGeom>
        <a:solidFill>
          <a:schemeClr val="accent2">
            <a:hueOff val="-3670562"/>
            <a:satOff val="16196"/>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b="0" i="1" kern="1200" dirty="0" smtClean="0">
              <a:solidFill>
                <a:schemeClr val="tx1"/>
              </a:solidFill>
              <a:latin typeface="+mj-lt"/>
              <a:cs typeface="Arial" charset="0"/>
            </a:rPr>
            <a:t>Decrease the volume of fluid </a:t>
          </a:r>
          <a:r>
            <a:rPr lang="en-US" sz="3000" b="0" kern="1200" dirty="0" smtClean="0">
              <a:solidFill>
                <a:schemeClr val="tx1"/>
              </a:solidFill>
              <a:latin typeface="+mj-lt"/>
              <a:cs typeface="Arial" charset="0"/>
            </a:rPr>
            <a:t>and </a:t>
          </a:r>
          <a:r>
            <a:rPr lang="en-US" sz="3000" b="0" u="none" kern="1200" dirty="0" smtClean="0">
              <a:solidFill>
                <a:schemeClr val="tx1"/>
              </a:solidFill>
              <a:latin typeface="+mj-lt"/>
              <a:cs typeface="Arial" charset="0"/>
            </a:rPr>
            <a:t>thus cardiac workload</a:t>
          </a:r>
          <a:endParaRPr lang="en-US" sz="3000" b="0" u="none" kern="1200" dirty="0">
            <a:solidFill>
              <a:schemeClr val="tx1"/>
            </a:solidFill>
            <a:latin typeface="+mj-lt"/>
          </a:endParaRPr>
        </a:p>
      </dsp:txBody>
      <dsp:txXfrm>
        <a:off x="630068" y="1458108"/>
        <a:ext cx="5277822" cy="1147782"/>
      </dsp:txXfrm>
    </dsp:sp>
    <dsp:sp modelId="{147BCFA6-5632-4111-8E24-29BDC08A7EE3}">
      <dsp:nvSpPr>
        <dsp:cNvPr id="0" name=""/>
        <dsp:cNvSpPr/>
      </dsp:nvSpPr>
      <dsp:spPr>
        <a:xfrm>
          <a:off x="1188719" y="2844799"/>
          <a:ext cx="6736080" cy="1219200"/>
        </a:xfrm>
        <a:prstGeom prst="roundRect">
          <a:avLst>
            <a:gd name="adj" fmla="val 10000"/>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a:lnSpc>
              <a:spcPct val="90000"/>
            </a:lnSpc>
            <a:spcBef>
              <a:spcPct val="0"/>
            </a:spcBef>
            <a:spcAft>
              <a:spcPct val="35000"/>
            </a:spcAft>
          </a:pPr>
          <a:r>
            <a:rPr lang="en-US" sz="3000" b="0" kern="1200" dirty="0" smtClean="0">
              <a:solidFill>
                <a:schemeClr val="tx1"/>
              </a:solidFill>
              <a:latin typeface="+mj-lt"/>
              <a:cs typeface="Arial" charset="0"/>
            </a:rPr>
            <a:t>Volume depletion can lead to </a:t>
          </a:r>
          <a:r>
            <a:rPr lang="en-US" sz="3000" b="0" kern="1200" dirty="0" err="1" smtClean="0">
              <a:solidFill>
                <a:schemeClr val="tx1"/>
              </a:solidFill>
              <a:latin typeface="+mj-lt"/>
              <a:cs typeface="Arial" charset="0"/>
            </a:rPr>
            <a:t>hyponatremia</a:t>
          </a:r>
          <a:r>
            <a:rPr lang="en-US" sz="3000" b="0" kern="1200" dirty="0" smtClean="0">
              <a:solidFill>
                <a:schemeClr val="tx1"/>
              </a:solidFill>
              <a:latin typeface="+mj-lt"/>
              <a:cs typeface="Arial" charset="0"/>
            </a:rPr>
            <a:t> &amp; hypokalemia</a:t>
          </a:r>
          <a:endParaRPr lang="en-US" sz="3000" b="0" kern="1200" dirty="0">
            <a:solidFill>
              <a:schemeClr val="tx1"/>
            </a:solidFill>
            <a:latin typeface="+mj-lt"/>
          </a:endParaRPr>
        </a:p>
      </dsp:txBody>
      <dsp:txXfrm>
        <a:off x="1224428" y="2880508"/>
        <a:ext cx="5277822" cy="1147782"/>
      </dsp:txXfrm>
    </dsp:sp>
    <dsp:sp modelId="{44C3663A-095C-46A4-AA62-9C432C0651E2}">
      <dsp:nvSpPr>
        <dsp:cNvPr id="0" name=""/>
        <dsp:cNvSpPr/>
      </dsp:nvSpPr>
      <dsp:spPr>
        <a:xfrm>
          <a:off x="5943600" y="924560"/>
          <a:ext cx="792480" cy="792480"/>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US" sz="3000" kern="1200">
            <a:solidFill>
              <a:schemeClr val="tx1"/>
            </a:solidFill>
            <a:latin typeface="+mj-lt"/>
          </a:endParaRPr>
        </a:p>
      </dsp:txBody>
      <dsp:txXfrm>
        <a:off x="6121908" y="924560"/>
        <a:ext cx="435864" cy="596341"/>
      </dsp:txXfrm>
    </dsp:sp>
    <dsp:sp modelId="{2BE46D51-D5DB-4C50-B2F9-59033E16A7D3}">
      <dsp:nvSpPr>
        <dsp:cNvPr id="0" name=""/>
        <dsp:cNvSpPr/>
      </dsp:nvSpPr>
      <dsp:spPr>
        <a:xfrm>
          <a:off x="6537959" y="2338832"/>
          <a:ext cx="792480" cy="792480"/>
        </a:xfrm>
        <a:prstGeom prst="downArrow">
          <a:avLst>
            <a:gd name="adj1" fmla="val 55000"/>
            <a:gd name="adj2" fmla="val 45000"/>
          </a:avLst>
        </a:prstGeom>
        <a:solidFill>
          <a:schemeClr val="accent2">
            <a:tint val="40000"/>
            <a:alpha val="90000"/>
            <a:hueOff val="-7405413"/>
            <a:satOff val="26848"/>
            <a:lumOff val="-714"/>
            <a:alphaOff val="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US" sz="3000" kern="1200">
            <a:solidFill>
              <a:schemeClr val="tx1"/>
            </a:solidFill>
            <a:latin typeface="+mj-lt"/>
          </a:endParaRPr>
        </a:p>
      </dsp:txBody>
      <dsp:txXfrm>
        <a:off x="6716267" y="2338832"/>
        <a:ext cx="435864" cy="5963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FD9095-394F-4303-99A3-53920165A1F6}">
      <dsp:nvSpPr>
        <dsp:cNvPr id="0" name=""/>
        <dsp:cNvSpPr/>
      </dsp:nvSpPr>
      <dsp:spPr>
        <a:xfrm>
          <a:off x="-61337" y="0"/>
          <a:ext cx="6523466" cy="91897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smtClean="0">
              <a:solidFill>
                <a:schemeClr val="tx1"/>
              </a:solidFill>
              <a:latin typeface="+mj-lt"/>
              <a:cs typeface="Arial" charset="0"/>
            </a:rPr>
            <a:t>Angina occurs when Myocardial O2 demand&gt; Myocardial O2 supply </a:t>
          </a:r>
          <a:endParaRPr lang="en-US" sz="2600" kern="1200" dirty="0">
            <a:solidFill>
              <a:schemeClr val="tx1"/>
            </a:solidFill>
            <a:latin typeface="+mj-lt"/>
          </a:endParaRPr>
        </a:p>
      </dsp:txBody>
      <dsp:txXfrm>
        <a:off x="-34421" y="26916"/>
        <a:ext cx="5383452" cy="865140"/>
      </dsp:txXfrm>
    </dsp:sp>
    <dsp:sp modelId="{1D229248-70C8-4322-AD27-C0AFD4CD9CDC}">
      <dsp:nvSpPr>
        <dsp:cNvPr id="0" name=""/>
        <dsp:cNvSpPr/>
      </dsp:nvSpPr>
      <dsp:spPr>
        <a:xfrm>
          <a:off x="530157" y="1046607"/>
          <a:ext cx="6278118" cy="918972"/>
        </a:xfrm>
        <a:prstGeom prst="roundRect">
          <a:avLst>
            <a:gd name="adj" fmla="val 10000"/>
          </a:avLst>
        </a:prstGeom>
        <a:solidFill>
          <a:schemeClr val="accent2">
            <a:hueOff val="-1835281"/>
            <a:satOff val="8098"/>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smtClean="0">
              <a:solidFill>
                <a:schemeClr val="tx1"/>
              </a:solidFill>
              <a:latin typeface="+mj-lt"/>
              <a:cs typeface="Arial" charset="0"/>
            </a:rPr>
            <a:t>Nitrates cause vasodilation of the peripheral vasculature</a:t>
          </a:r>
          <a:endParaRPr lang="en-US" sz="2600" kern="1200" dirty="0">
            <a:solidFill>
              <a:schemeClr val="tx1"/>
            </a:solidFill>
            <a:latin typeface="+mj-lt"/>
          </a:endParaRPr>
        </a:p>
      </dsp:txBody>
      <dsp:txXfrm>
        <a:off x="557073" y="1073523"/>
        <a:ext cx="5158133" cy="865140"/>
      </dsp:txXfrm>
    </dsp:sp>
    <dsp:sp modelId="{AA4F2878-8A38-47E3-BF01-EEEBCC815230}">
      <dsp:nvSpPr>
        <dsp:cNvPr id="0" name=""/>
        <dsp:cNvSpPr/>
      </dsp:nvSpPr>
      <dsp:spPr>
        <a:xfrm>
          <a:off x="579882" y="2093214"/>
          <a:ext cx="7116309" cy="918972"/>
        </a:xfrm>
        <a:prstGeom prst="roundRect">
          <a:avLst>
            <a:gd name="adj" fmla="val 10000"/>
          </a:avLst>
        </a:prstGeom>
        <a:solidFill>
          <a:schemeClr val="accent2">
            <a:hueOff val="-3670562"/>
            <a:satOff val="16196"/>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smtClean="0">
              <a:solidFill>
                <a:schemeClr val="tx1"/>
              </a:solidFill>
              <a:latin typeface="+mj-lt"/>
            </a:rPr>
            <a:t>Decreases Cardiac Preload (the amount of blood returning to the heart)</a:t>
          </a:r>
          <a:endParaRPr lang="en-US" sz="2600" kern="1200" dirty="0">
            <a:solidFill>
              <a:schemeClr val="tx1"/>
            </a:solidFill>
            <a:latin typeface="+mj-lt"/>
          </a:endParaRPr>
        </a:p>
      </dsp:txBody>
      <dsp:txXfrm>
        <a:off x="606798" y="2120130"/>
        <a:ext cx="5853983" cy="865139"/>
      </dsp:txXfrm>
    </dsp:sp>
    <dsp:sp modelId="{3281D641-550D-405A-B187-8EE3CB477EA7}">
      <dsp:nvSpPr>
        <dsp:cNvPr id="0" name=""/>
        <dsp:cNvSpPr/>
      </dsp:nvSpPr>
      <dsp:spPr>
        <a:xfrm>
          <a:off x="1227566" y="3139821"/>
          <a:ext cx="6758582" cy="918972"/>
        </a:xfrm>
        <a:prstGeom prst="roundRect">
          <a:avLst>
            <a:gd name="adj" fmla="val 10000"/>
          </a:avLst>
        </a:prstGeom>
        <a:solidFill>
          <a:schemeClr val="accent2">
            <a:hueOff val="-5505844"/>
            <a:satOff val="24295"/>
            <a:lumOff val="-4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smtClean="0">
              <a:solidFill>
                <a:schemeClr val="tx1"/>
              </a:solidFill>
              <a:latin typeface="+mj-lt"/>
            </a:rPr>
            <a:t>Decrease cardiac Afterload (the pressure in the vasculature)</a:t>
          </a:r>
          <a:endParaRPr lang="en-US" sz="2600" kern="1200" dirty="0">
            <a:solidFill>
              <a:schemeClr val="tx1"/>
            </a:solidFill>
            <a:latin typeface="+mj-lt"/>
          </a:endParaRPr>
        </a:p>
      </dsp:txBody>
      <dsp:txXfrm>
        <a:off x="1254482" y="3166737"/>
        <a:ext cx="5557005" cy="865139"/>
      </dsp:txXfrm>
    </dsp:sp>
    <dsp:sp modelId="{34666190-F82A-4F75-B124-324A60814C7E}">
      <dsp:nvSpPr>
        <dsp:cNvPr id="0" name=""/>
        <dsp:cNvSpPr/>
      </dsp:nvSpPr>
      <dsp:spPr>
        <a:xfrm>
          <a:off x="1936619" y="4186428"/>
          <a:ext cx="6278118" cy="918972"/>
        </a:xfrm>
        <a:prstGeom prst="roundRect">
          <a:avLst>
            <a:gd name="adj" fmla="val 10000"/>
          </a:avLst>
        </a:prstGeom>
        <a:solidFill>
          <a:schemeClr val="accent2">
            <a:hueOff val="-7341125"/>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smtClean="0">
              <a:solidFill>
                <a:schemeClr val="tx1"/>
              </a:solidFill>
              <a:latin typeface="+mj-lt"/>
            </a:rPr>
            <a:t>Temporarily reduce cardiac  workload and O2 demand</a:t>
          </a:r>
          <a:endParaRPr lang="en-US" sz="2600" kern="1200" dirty="0">
            <a:solidFill>
              <a:schemeClr val="tx1"/>
            </a:solidFill>
            <a:latin typeface="+mj-lt"/>
          </a:endParaRPr>
        </a:p>
      </dsp:txBody>
      <dsp:txXfrm>
        <a:off x="1963535" y="4213344"/>
        <a:ext cx="5158133" cy="865140"/>
      </dsp:txXfrm>
    </dsp:sp>
    <dsp:sp modelId="{A4FB552D-9B43-48E0-8BDC-21F81BA29BD3}">
      <dsp:nvSpPr>
        <dsp:cNvPr id="0" name=""/>
        <dsp:cNvSpPr/>
      </dsp:nvSpPr>
      <dsp:spPr>
        <a:xfrm>
          <a:off x="5742123" y="671360"/>
          <a:ext cx="597331" cy="597331"/>
        </a:xfrm>
        <a:prstGeom prst="downArrow">
          <a:avLst>
            <a:gd name="adj1" fmla="val 55000"/>
            <a:gd name="adj2" fmla="val 45000"/>
          </a:avLst>
        </a:prstGeom>
        <a:solidFill>
          <a:schemeClr val="accent2">
            <a:tint val="40000"/>
            <a:alpha val="90000"/>
            <a:hueOff val="0"/>
            <a:satOff val="0"/>
            <a:lumOff val="0"/>
            <a:alphaOff val="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a:solidFill>
              <a:schemeClr val="tx1"/>
            </a:solidFill>
            <a:latin typeface="+mj-lt"/>
          </a:endParaRPr>
        </a:p>
      </dsp:txBody>
      <dsp:txXfrm>
        <a:off x="5876522" y="671360"/>
        <a:ext cx="328533" cy="449492"/>
      </dsp:txXfrm>
    </dsp:sp>
    <dsp:sp modelId="{57474EDD-534B-4678-A3C1-9A009FC6E4F3}">
      <dsp:nvSpPr>
        <dsp:cNvPr id="0" name=""/>
        <dsp:cNvSpPr/>
      </dsp:nvSpPr>
      <dsp:spPr>
        <a:xfrm>
          <a:off x="6210943" y="1717967"/>
          <a:ext cx="597331" cy="597331"/>
        </a:xfrm>
        <a:prstGeom prst="downArrow">
          <a:avLst>
            <a:gd name="adj1" fmla="val 55000"/>
            <a:gd name="adj2" fmla="val 45000"/>
          </a:avLst>
        </a:prstGeom>
        <a:solidFill>
          <a:schemeClr val="accent2">
            <a:tint val="40000"/>
            <a:alpha val="90000"/>
            <a:hueOff val="-2468471"/>
            <a:satOff val="8949"/>
            <a:lumOff val="-238"/>
            <a:alphaOff val="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a:solidFill>
              <a:schemeClr val="tx1"/>
            </a:solidFill>
            <a:latin typeface="+mj-lt"/>
          </a:endParaRPr>
        </a:p>
      </dsp:txBody>
      <dsp:txXfrm>
        <a:off x="6345342" y="1717967"/>
        <a:ext cx="328533" cy="449492"/>
      </dsp:txXfrm>
    </dsp:sp>
    <dsp:sp modelId="{79EA3B3E-D271-485D-8A53-5635CC550AD1}">
      <dsp:nvSpPr>
        <dsp:cNvPr id="0" name=""/>
        <dsp:cNvSpPr/>
      </dsp:nvSpPr>
      <dsp:spPr>
        <a:xfrm>
          <a:off x="6679764" y="2749257"/>
          <a:ext cx="597331" cy="597331"/>
        </a:xfrm>
        <a:prstGeom prst="downArrow">
          <a:avLst>
            <a:gd name="adj1" fmla="val 55000"/>
            <a:gd name="adj2" fmla="val 45000"/>
          </a:avLst>
        </a:prstGeom>
        <a:solidFill>
          <a:schemeClr val="accent2">
            <a:tint val="40000"/>
            <a:alpha val="90000"/>
            <a:hueOff val="-4936942"/>
            <a:satOff val="17899"/>
            <a:lumOff val="-476"/>
            <a:alphaOff val="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a:solidFill>
              <a:schemeClr val="tx1"/>
            </a:solidFill>
            <a:latin typeface="+mj-lt"/>
          </a:endParaRPr>
        </a:p>
      </dsp:txBody>
      <dsp:txXfrm>
        <a:off x="6814163" y="2749257"/>
        <a:ext cx="328533" cy="449492"/>
      </dsp:txXfrm>
    </dsp:sp>
    <dsp:sp modelId="{B6AA9BE8-0FA5-4F17-9EBC-93B3E4788EF9}">
      <dsp:nvSpPr>
        <dsp:cNvPr id="0" name=""/>
        <dsp:cNvSpPr/>
      </dsp:nvSpPr>
      <dsp:spPr>
        <a:xfrm>
          <a:off x="7148584" y="3806075"/>
          <a:ext cx="597331" cy="597331"/>
        </a:xfrm>
        <a:prstGeom prst="downArrow">
          <a:avLst>
            <a:gd name="adj1" fmla="val 55000"/>
            <a:gd name="adj2" fmla="val 45000"/>
          </a:avLst>
        </a:prstGeom>
        <a:solidFill>
          <a:schemeClr val="accent2">
            <a:tint val="40000"/>
            <a:alpha val="90000"/>
            <a:hueOff val="-7405413"/>
            <a:satOff val="26848"/>
            <a:lumOff val="-714"/>
            <a:alphaOff val="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a:solidFill>
              <a:schemeClr val="tx1"/>
            </a:solidFill>
            <a:latin typeface="+mj-lt"/>
          </a:endParaRPr>
        </a:p>
      </dsp:txBody>
      <dsp:txXfrm>
        <a:off x="7282983" y="3806075"/>
        <a:ext cx="328533" cy="44949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276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716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276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73B97349-F3A4-497D-9E1E-29C527C39D3C}" type="slidenum">
              <a:rPr lang="en-US"/>
              <a:pPr>
                <a:defRPr/>
              </a:pPr>
              <a:t>‹#›</a:t>
            </a:fld>
            <a:endParaRPr lang="en-US"/>
          </a:p>
        </p:txBody>
      </p:sp>
    </p:spTree>
    <p:extLst>
      <p:ext uri="{BB962C8B-B14F-4D97-AF65-F5344CB8AC3E}">
        <p14:creationId xmlns:p14="http://schemas.microsoft.com/office/powerpoint/2010/main" val="34731124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content in this set of power</a:t>
            </a:r>
            <a:r>
              <a:rPr lang="en-US" baseline="0" dirty="0" smtClean="0"/>
              <a:t> point slides is primarily from the presentation created by Dr. Jen Blackwood. </a:t>
            </a:r>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1</a:t>
            </a:fld>
            <a:endParaRPr lang="en-US"/>
          </a:p>
        </p:txBody>
      </p:sp>
    </p:spTree>
    <p:extLst>
      <p:ext uri="{BB962C8B-B14F-4D97-AF65-F5344CB8AC3E}">
        <p14:creationId xmlns:p14="http://schemas.microsoft.com/office/powerpoint/2010/main" val="19065303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Psychotropic drugs include a variety of agents that affect mood, behavior, and other aspects of mental function.</a:t>
            </a:r>
          </a:p>
          <a:p>
            <a:pPr eaLnBrk="1" hangingPunct="1"/>
            <a:r>
              <a:rPr lang="en-US" dirty="0" smtClean="0"/>
              <a:t>Benzodiazepines have been the primary drugs used to promote sleep and decrease anxiety in older adults.</a:t>
            </a:r>
          </a:p>
          <a:p>
            <a:pPr eaLnBrk="1" hangingPunct="1"/>
            <a:r>
              <a:rPr lang="en-US" dirty="0" smtClean="0"/>
              <a:t>Benzodiazepines exert their beneficial effects by increasing the central inhibitory effect of GABA. </a:t>
            </a:r>
          </a:p>
          <a:p>
            <a:pPr eaLnBrk="1" hangingPunct="1"/>
            <a:r>
              <a:rPr lang="en-US" dirty="0" smtClean="0"/>
              <a:t>Benzodiazepines have</a:t>
            </a:r>
            <a:r>
              <a:rPr lang="en-US" baseline="0" dirty="0" smtClean="0"/>
              <a:t> problems of “hangover” , drowsiness and sluggish, anterograde amnesia (short-term memory for the period immediately preceding drug administration, and “rebound insomnia”.</a:t>
            </a:r>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19EFDBE-3FFC-4A33-9B2D-BDD6C7F1BB13}" type="slidenum">
              <a:rPr lang="en-US"/>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aseline="0" dirty="0" smtClean="0"/>
              <a:t>New generation drugs bind more specifically to GABA receptors and have less side effects.</a:t>
            </a:r>
          </a:p>
          <a:p>
            <a:pPr eaLnBrk="1" hangingPunct="1"/>
            <a:r>
              <a:rPr lang="en-US" baseline="0" dirty="0" smtClean="0"/>
              <a:t>Antianxiety agents decrease anxiety by directly stimulating serotonin receptors in certain parts of the brain (dorsal raphe nucleus). </a:t>
            </a:r>
          </a:p>
          <a:p>
            <a:pPr eaLnBrk="1" hangingPunct="1"/>
            <a:r>
              <a:rPr lang="en-US" dirty="0" err="1" smtClean="0"/>
              <a:t>Diasepam</a:t>
            </a:r>
            <a:r>
              <a:rPr lang="en-US" dirty="0" smtClean="0"/>
              <a:t> (Valium)</a:t>
            </a:r>
          </a:p>
          <a:p>
            <a:pPr eaLnBrk="1" hangingPunct="1"/>
            <a:r>
              <a:rPr lang="en-US" dirty="0" err="1" smtClean="0"/>
              <a:t>Lorazepam</a:t>
            </a:r>
            <a:r>
              <a:rPr lang="en-US" dirty="0" smtClean="0"/>
              <a:t> (</a:t>
            </a:r>
            <a:r>
              <a:rPr lang="en-US" dirty="0" err="1" smtClean="0"/>
              <a:t>Ativa</a:t>
            </a:r>
            <a:r>
              <a:rPr lang="en-US" dirty="0" smtClean="0"/>
              <a:t>)</a:t>
            </a:r>
          </a:p>
        </p:txBody>
      </p:sp>
      <p:sp>
        <p:nvSpPr>
          <p:cNvPr id="798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9028886-878D-4A08-8002-6976E730AF4C}" type="slidenum">
              <a:rPr lang="en-US"/>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Antidepressant increase synaptic transmission in central neural pathways that use amine neurotransmitters such as norepinephrine, dopamine, or serotonin.</a:t>
            </a:r>
          </a:p>
          <a:p>
            <a:pPr eaLnBrk="1" hangingPunct="1"/>
            <a:r>
              <a:rPr lang="en-US" dirty="0" smtClean="0"/>
              <a:t>Tricyclic antidepressants produce anticholinergic effects and may cause dry mouth, constipation, urinary retention, and central nervous system (CNS) symptoms such as confusion, cognitive impairment, and delirium.</a:t>
            </a:r>
          </a:p>
          <a:p>
            <a:pPr eaLnBrk="1" hangingPunct="1"/>
            <a:endParaRPr lang="en-US" dirty="0" smtClean="0"/>
          </a:p>
          <a:p>
            <a:pPr eaLnBrk="1" hangingPunct="1"/>
            <a:r>
              <a:rPr lang="en-US" dirty="0" smtClean="0"/>
              <a:t>Monoamine oxidase inhibitors also produce orthostatic hypotension and tend to cause insomnia. </a:t>
            </a:r>
          </a:p>
          <a:p>
            <a:pPr eaLnBrk="1" hangingPunct="1"/>
            <a:r>
              <a:rPr lang="en-US" dirty="0" smtClean="0"/>
              <a:t>Second generation SSRI causes GI irritation and bleeding .  SSRI</a:t>
            </a:r>
            <a:r>
              <a:rPr lang="en-US" baseline="0" dirty="0" smtClean="0"/>
              <a:t> may take anywhere from 1 to 6 weeks to take effect.</a:t>
            </a:r>
            <a:endParaRPr lang="en-US" dirty="0" smtClean="0"/>
          </a:p>
          <a:p>
            <a:pPr eaLnBrk="1" hangingPunct="1"/>
            <a:endParaRPr lang="en-US" dirty="0" smtClean="0"/>
          </a:p>
          <a:p>
            <a:pPr eaLnBrk="1" hangingPunct="1"/>
            <a:r>
              <a:rPr lang="en-US" dirty="0" smtClean="0"/>
              <a:t>Amitriptyline (Elavil, </a:t>
            </a:r>
            <a:r>
              <a:rPr lang="en-US" dirty="0" err="1" smtClean="0"/>
              <a:t>Endep</a:t>
            </a:r>
            <a:r>
              <a:rPr lang="en-US" dirty="0" smtClean="0"/>
              <a:t>)</a:t>
            </a:r>
          </a:p>
          <a:p>
            <a:pPr eaLnBrk="1" hangingPunct="1"/>
            <a:r>
              <a:rPr lang="en-US" dirty="0" smtClean="0"/>
              <a:t>MAO</a:t>
            </a:r>
            <a:r>
              <a:rPr lang="en-US" baseline="0" dirty="0" smtClean="0"/>
              <a:t> inhibitors/</a:t>
            </a:r>
            <a:r>
              <a:rPr lang="en-US" baseline="0" dirty="0" err="1" smtClean="0"/>
              <a:t>Isocarboxazid</a:t>
            </a:r>
            <a:r>
              <a:rPr lang="en-US" baseline="0" dirty="0" smtClean="0"/>
              <a:t> (</a:t>
            </a:r>
            <a:r>
              <a:rPr lang="en-US" baseline="0" dirty="0" err="1" smtClean="0"/>
              <a:t>Marplan</a:t>
            </a:r>
            <a:r>
              <a:rPr lang="en-US" baseline="0" dirty="0" smtClean="0"/>
              <a:t>)</a:t>
            </a:r>
          </a:p>
          <a:p>
            <a:pPr eaLnBrk="1" hangingPunct="1"/>
            <a:r>
              <a:rPr lang="en-US" baseline="0" dirty="0" err="1" smtClean="0"/>
              <a:t>Escitalopram</a:t>
            </a:r>
            <a:r>
              <a:rPr lang="en-US" baseline="0" dirty="0" smtClean="0"/>
              <a:t> (Lexapro)</a:t>
            </a:r>
          </a:p>
          <a:p>
            <a:pPr eaLnBrk="1" hangingPunct="1"/>
            <a:r>
              <a:rPr lang="en-US" baseline="0" dirty="0" smtClean="0"/>
              <a:t>Fluoxetine (Prozac)</a:t>
            </a:r>
          </a:p>
          <a:p>
            <a:pPr marL="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t>Bupropion (</a:t>
            </a:r>
            <a:r>
              <a:rPr lang="en-US" dirty="0" err="1" smtClean="0"/>
              <a:t>Wellbutrin</a:t>
            </a:r>
            <a:r>
              <a:rPr lang="en-US" dirty="0" smtClean="0"/>
              <a:t>)</a:t>
            </a:r>
          </a:p>
          <a:p>
            <a:pPr eaLnBrk="1" hangingPunct="1"/>
            <a:r>
              <a:rPr lang="en-US" baseline="0" dirty="0" smtClean="0"/>
              <a:t>Paroxetine (Paxil)</a:t>
            </a:r>
          </a:p>
          <a:p>
            <a:pPr eaLnBrk="1" hangingPunct="1"/>
            <a:r>
              <a:rPr lang="en-US" baseline="0" dirty="0" smtClean="0"/>
              <a:t>Sertraline (Zoloft)</a:t>
            </a:r>
          </a:p>
          <a:p>
            <a:pPr eaLnBrk="1" hangingPunct="1"/>
            <a:endParaRPr lang="en-US" dirty="0" smtClean="0"/>
          </a:p>
          <a:p>
            <a:pPr eaLnBrk="1" hangingPunct="1"/>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21</a:t>
            </a:fld>
            <a:endParaRPr lang="en-US"/>
          </a:p>
        </p:txBody>
      </p:sp>
    </p:spTree>
    <p:extLst>
      <p:ext uri="{BB962C8B-B14F-4D97-AF65-F5344CB8AC3E}">
        <p14:creationId xmlns:p14="http://schemas.microsoft.com/office/powerpoint/2010/main" val="20886242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Antidepressant increase synaptic transmission in central neural pathways that use amine neurotransmitters such as norepinephrine, dopamine, or serotonin.</a:t>
            </a:r>
          </a:p>
          <a:p>
            <a:pPr eaLnBrk="1" hangingPunct="1"/>
            <a:r>
              <a:rPr lang="en-US" dirty="0" smtClean="0"/>
              <a:t>Tricyclic antidepressants produce anticholinergic effects and may cause dry mouth, constipation, urinary retention, and central nervous system (CNS) symptoms such as confusion, cognitive impairment, and delirium.</a:t>
            </a:r>
          </a:p>
          <a:p>
            <a:pPr eaLnBrk="1" hangingPunct="1"/>
            <a:endParaRPr lang="en-US" dirty="0" smtClean="0"/>
          </a:p>
          <a:p>
            <a:pPr eaLnBrk="1" hangingPunct="1"/>
            <a:r>
              <a:rPr lang="en-US" dirty="0" smtClean="0"/>
              <a:t>Monoamine oxidase inhibitors also produce orthostatic hypotension and tend to cause insomnia. </a:t>
            </a:r>
          </a:p>
          <a:p>
            <a:pPr eaLnBrk="1" hangingPunct="1"/>
            <a:r>
              <a:rPr lang="en-US" dirty="0" smtClean="0"/>
              <a:t>Second generation SSRI causes GI irritation and bleeding .  SSRI</a:t>
            </a:r>
            <a:r>
              <a:rPr lang="en-US" baseline="0" dirty="0" smtClean="0"/>
              <a:t> may take anywhere from 1 to 6 weeks to take effect.</a:t>
            </a:r>
            <a:endParaRPr lang="en-US" dirty="0" smtClean="0"/>
          </a:p>
          <a:p>
            <a:pPr eaLnBrk="1" hangingPunct="1"/>
            <a:endParaRPr lang="en-US" dirty="0" smtClean="0"/>
          </a:p>
          <a:p>
            <a:pPr eaLnBrk="1" hangingPunct="1"/>
            <a:r>
              <a:rPr lang="en-US" dirty="0" smtClean="0"/>
              <a:t>Amitriptyline (Elavil, </a:t>
            </a:r>
            <a:r>
              <a:rPr lang="en-US" dirty="0" err="1" smtClean="0"/>
              <a:t>Endep</a:t>
            </a:r>
            <a:r>
              <a:rPr lang="en-US" dirty="0" smtClean="0"/>
              <a:t>)</a:t>
            </a:r>
          </a:p>
          <a:p>
            <a:pPr eaLnBrk="1" hangingPunct="1"/>
            <a:r>
              <a:rPr lang="en-US" dirty="0" smtClean="0"/>
              <a:t>MAO</a:t>
            </a:r>
            <a:r>
              <a:rPr lang="en-US" baseline="0" dirty="0" smtClean="0"/>
              <a:t> inhibitors/</a:t>
            </a:r>
            <a:r>
              <a:rPr lang="en-US" baseline="0" dirty="0" err="1" smtClean="0"/>
              <a:t>Isocarboxazid</a:t>
            </a:r>
            <a:r>
              <a:rPr lang="en-US" baseline="0" dirty="0" smtClean="0"/>
              <a:t> (</a:t>
            </a:r>
            <a:r>
              <a:rPr lang="en-US" baseline="0" dirty="0" err="1" smtClean="0"/>
              <a:t>Marplan</a:t>
            </a:r>
            <a:r>
              <a:rPr lang="en-US" baseline="0" dirty="0" smtClean="0"/>
              <a:t>)</a:t>
            </a:r>
          </a:p>
          <a:p>
            <a:pPr eaLnBrk="1" hangingPunct="1"/>
            <a:r>
              <a:rPr lang="en-US" baseline="0" dirty="0" err="1" smtClean="0"/>
              <a:t>Escitalopram</a:t>
            </a:r>
            <a:r>
              <a:rPr lang="en-US" baseline="0" dirty="0" smtClean="0"/>
              <a:t> (Lexapro)</a:t>
            </a:r>
          </a:p>
          <a:p>
            <a:pPr eaLnBrk="1" hangingPunct="1"/>
            <a:r>
              <a:rPr lang="en-US" baseline="0" dirty="0" smtClean="0"/>
              <a:t>Fluoxetine (Prozac)</a:t>
            </a:r>
          </a:p>
          <a:p>
            <a:pPr marL="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t>Bupropion (</a:t>
            </a:r>
            <a:r>
              <a:rPr lang="en-US" dirty="0" err="1" smtClean="0"/>
              <a:t>Wellbutrin</a:t>
            </a:r>
            <a:r>
              <a:rPr lang="en-US" dirty="0" smtClean="0"/>
              <a:t>)</a:t>
            </a:r>
          </a:p>
          <a:p>
            <a:pPr eaLnBrk="1" hangingPunct="1"/>
            <a:r>
              <a:rPr lang="en-US" baseline="0" dirty="0" smtClean="0"/>
              <a:t>Paroxetine (Paxil)</a:t>
            </a:r>
          </a:p>
          <a:p>
            <a:pPr eaLnBrk="1" hangingPunct="1"/>
            <a:r>
              <a:rPr lang="en-US" baseline="0" dirty="0" smtClean="0"/>
              <a:t>Sertraline (Zoloft)</a:t>
            </a:r>
          </a:p>
          <a:p>
            <a:pPr eaLnBrk="1" hangingPunct="1"/>
            <a:endParaRPr lang="en-US" dirty="0" smtClean="0"/>
          </a:p>
          <a:p>
            <a:pPr eaLnBrk="1" hangingPunct="1"/>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22</a:t>
            </a:fld>
            <a:endParaRPr lang="en-US"/>
          </a:p>
        </p:txBody>
      </p:sp>
    </p:spTree>
    <p:extLst>
      <p:ext uri="{BB962C8B-B14F-4D97-AF65-F5344CB8AC3E}">
        <p14:creationId xmlns:p14="http://schemas.microsoft.com/office/powerpoint/2010/main" val="2088624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effectiveness of levodopa to diminish after 4 or 5 years of continuous use.129,130 The reason for this diminished response is not fully understood but may be related to the fact that levodopa replacement simply cannot adequately restore neurotransmitter dysfunction in the final stages of this disease.</a:t>
            </a:r>
          </a:p>
          <a:p>
            <a:r>
              <a:rPr lang="en-US" dirty="0" smtClean="0"/>
              <a:t>On–off phenomenon or End of dose </a:t>
            </a:r>
            <a:r>
              <a:rPr lang="en-US" dirty="0" err="1" smtClean="0"/>
              <a:t>akinesia</a:t>
            </a:r>
            <a:r>
              <a:rPr lang="en-US" dirty="0" smtClean="0"/>
              <a:t> (loss of drug effects toward the end of a dose cycle) is a problem at late stage of Parkinson’s.</a:t>
            </a:r>
            <a:r>
              <a:rPr lang="en-US" baseline="0" dirty="0" smtClean="0"/>
              <a:t>  The </a:t>
            </a:r>
            <a:r>
              <a:rPr lang="en-US" dirty="0" smtClean="0"/>
              <a:t>reasons for these fluctuations are poorly understood but may be related to problems in the absorption and metabolism of levodopa in the later stages of Parkinson's disease.</a:t>
            </a:r>
          </a:p>
          <a:p>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24</a:t>
            </a:fld>
            <a:endParaRPr lang="en-US"/>
          </a:p>
        </p:txBody>
      </p:sp>
    </p:spTree>
    <p:extLst>
      <p:ext uri="{BB962C8B-B14F-4D97-AF65-F5344CB8AC3E}">
        <p14:creationId xmlns:p14="http://schemas.microsoft.com/office/powerpoint/2010/main" val="3258425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2010, FDA issued a warning</a:t>
            </a:r>
            <a:r>
              <a:rPr lang="en-US" baseline="0" dirty="0" smtClean="0"/>
              <a:t> about the use of </a:t>
            </a:r>
            <a:r>
              <a:rPr lang="en-US" baseline="0" dirty="0" err="1" smtClean="0"/>
              <a:t>Stalevo</a:t>
            </a:r>
            <a:r>
              <a:rPr lang="en-US" baseline="0" dirty="0" smtClean="0"/>
              <a:t>.  </a:t>
            </a:r>
          </a:p>
          <a:p>
            <a:r>
              <a:rPr lang="en-US" dirty="0" smtClean="0"/>
              <a:t>Clinical trial data showed that patients taking </a:t>
            </a:r>
            <a:r>
              <a:rPr lang="en-US" b="1" dirty="0" err="1" smtClean="0"/>
              <a:t>Stalevo</a:t>
            </a:r>
            <a:r>
              <a:rPr lang="en-US" b="1" dirty="0" smtClean="0"/>
              <a:t> </a:t>
            </a:r>
            <a:r>
              <a:rPr lang="en-US" dirty="0" smtClean="0"/>
              <a:t>may have </a:t>
            </a:r>
            <a:r>
              <a:rPr lang="en-US" b="1" dirty="0" smtClean="0"/>
              <a:t>an increased risk for cardiovascular events,</a:t>
            </a:r>
            <a:r>
              <a:rPr lang="en-US" dirty="0" smtClean="0"/>
              <a:t> such as heart attack</a:t>
            </a:r>
            <a:r>
              <a:rPr lang="en-US" baseline="0" dirty="0" smtClean="0"/>
              <a:t> or</a:t>
            </a:r>
            <a:r>
              <a:rPr lang="en-US" dirty="0" smtClean="0"/>
              <a:t> stroke,</a:t>
            </a:r>
            <a:r>
              <a:rPr lang="en-US" baseline="0" dirty="0" smtClean="0"/>
              <a:t> </a:t>
            </a:r>
            <a:r>
              <a:rPr lang="en-US" dirty="0" smtClean="0"/>
              <a:t>compared to those taking </a:t>
            </a:r>
            <a:r>
              <a:rPr lang="en-US" dirty="0" err="1" smtClean="0"/>
              <a:t>Sinemet</a:t>
            </a:r>
            <a:r>
              <a:rPr lang="en-US" dirty="0" smtClean="0"/>
              <a:t>.</a:t>
            </a:r>
            <a:endParaRPr lang="en-US" dirty="0"/>
          </a:p>
        </p:txBody>
      </p:sp>
      <p:sp>
        <p:nvSpPr>
          <p:cNvPr id="5" name="Date Placeholder 4"/>
          <p:cNvSpPr>
            <a:spLocks noGrp="1"/>
          </p:cNvSpPr>
          <p:nvPr>
            <p:ph type="dt" idx="10"/>
          </p:nvPr>
        </p:nvSpPr>
        <p:spPr/>
        <p:txBody>
          <a:bodyPr/>
          <a:lstStyle/>
          <a:p>
            <a:endParaRPr lang="en-US"/>
          </a:p>
        </p:txBody>
      </p:sp>
    </p:spTree>
    <p:extLst>
      <p:ext uri="{BB962C8B-B14F-4D97-AF65-F5344CB8AC3E}">
        <p14:creationId xmlns:p14="http://schemas.microsoft.com/office/powerpoint/2010/main" val="27714958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combination of levodopa and </a:t>
            </a:r>
            <a:r>
              <a:rPr lang="en-US" dirty="0" err="1" smtClean="0"/>
              <a:t>carbidopa</a:t>
            </a:r>
            <a:r>
              <a:rPr lang="en-US" dirty="0" smtClean="0"/>
              <a:t> comes as a regular tablet, an orally disintegrating tablet, and an controlled</a:t>
            </a:r>
            <a:r>
              <a:rPr lang="en-US" baseline="0" dirty="0" smtClean="0"/>
              <a:t> </a:t>
            </a:r>
            <a:r>
              <a:rPr lang="en-US" dirty="0" smtClean="0"/>
              <a:t>extended-release tablet to take by mouth. </a:t>
            </a:r>
            <a:br>
              <a:rPr lang="en-US" dirty="0" smtClean="0"/>
            </a:br>
            <a:r>
              <a:rPr lang="en-US" dirty="0" smtClean="0"/>
              <a:t>The regular and orally disintegrating tablets are usually taken three or four times a day. </a:t>
            </a:r>
          </a:p>
          <a:p>
            <a:r>
              <a:rPr lang="en-US" dirty="0" smtClean="0"/>
              <a:t>The extended-release tablet is usually taken two to four times a day. </a:t>
            </a:r>
          </a:p>
          <a:p>
            <a:r>
              <a:rPr lang="en-US" dirty="0" smtClean="0"/>
              <a:t>For oral tablet dosage form,</a:t>
            </a:r>
            <a:r>
              <a:rPr lang="en-US" baseline="0" dirty="0" smtClean="0"/>
              <a:t> the average does for a</a:t>
            </a:r>
            <a:r>
              <a:rPr lang="en-US" dirty="0" smtClean="0"/>
              <a:t>dults at first is 1 tablet three or four times a day. </a:t>
            </a:r>
            <a:br>
              <a:rPr lang="en-US" dirty="0" smtClean="0"/>
            </a:br>
            <a:r>
              <a:rPr lang="en-US" dirty="0" smtClean="0"/>
              <a:t>The dose may need to be changed depending on how the</a:t>
            </a:r>
            <a:r>
              <a:rPr lang="en-US" baseline="0" dirty="0" smtClean="0"/>
              <a:t> patient </a:t>
            </a:r>
            <a:r>
              <a:rPr lang="en-US" dirty="0" smtClean="0"/>
              <a:t>respond to the medicine.</a:t>
            </a:r>
          </a:p>
          <a:p>
            <a:r>
              <a:rPr lang="en-US" dirty="0" smtClean="0"/>
              <a:t>For oral controlled or extended-release tablet dosage form,</a:t>
            </a:r>
            <a:r>
              <a:rPr lang="en-US" baseline="0" dirty="0" smtClean="0"/>
              <a:t> the average dose for adults at first is </a:t>
            </a:r>
            <a:r>
              <a:rPr lang="en-US" dirty="0" smtClean="0"/>
              <a:t>1 tablet two times a day. </a:t>
            </a:r>
          </a:p>
          <a:p>
            <a:pPr rtl="0"/>
            <a:r>
              <a:rPr lang="en-US" dirty="0"/>
              <a:t>The controlled release tablet is less systemically bioavailable than the other formulation.  </a:t>
            </a:r>
          </a:p>
          <a:p>
            <a:pPr rtl="0"/>
            <a:r>
              <a:rPr lang="en-US" dirty="0"/>
              <a:t>It may require increased daily doses to achieve the same level of symptomatic relief as provided by the immediate release or orally disintegrating tablet.</a:t>
            </a:r>
          </a:p>
          <a:p>
            <a:pPr rtl="0"/>
            <a:r>
              <a:rPr lang="en-US" dirty="0"/>
              <a:t> </a:t>
            </a:r>
          </a:p>
        </p:txBody>
      </p:sp>
      <p:sp>
        <p:nvSpPr>
          <p:cNvPr id="5" name="Date Placeholder 4"/>
          <p:cNvSpPr>
            <a:spLocks noGrp="1"/>
          </p:cNvSpPr>
          <p:nvPr>
            <p:ph type="dt" idx="10"/>
          </p:nvPr>
        </p:nvSpPr>
        <p:spPr/>
        <p:txBody>
          <a:bodyPr/>
          <a:lstStyle/>
          <a:p>
            <a:endParaRPr lang="en-US"/>
          </a:p>
        </p:txBody>
      </p:sp>
    </p:spTree>
    <p:extLst>
      <p:ext uri="{BB962C8B-B14F-4D97-AF65-F5344CB8AC3E}">
        <p14:creationId xmlns:p14="http://schemas.microsoft.com/office/powerpoint/2010/main" val="41366511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Levodopa and </a:t>
            </a:r>
            <a:r>
              <a:rPr lang="en-US" dirty="0" err="1" smtClean="0"/>
              <a:t>carbidopa</a:t>
            </a:r>
            <a:r>
              <a:rPr lang="en-US" dirty="0" smtClean="0"/>
              <a:t> are used in combination to treat the symptoms of Parkinson's disease or Parkinson-like symptoms (e.g., shakiness, stiffness, difficulty moving). Parkinson's disease is thought to be caused by too little of a naturally occurring substance (dopamine) in the brain. Levodopa changes into dopamine in the brain, helping to control movement</a:t>
            </a:r>
          </a:p>
          <a:p>
            <a:r>
              <a:rPr lang="en-US" dirty="0" err="1" smtClean="0"/>
              <a:t>Carbidopa</a:t>
            </a:r>
            <a:r>
              <a:rPr lang="en-US" dirty="0" smtClean="0"/>
              <a:t> prevents the breakdown of levodopa in the bloodstream so more levodopa can enter the brain. This can reduce some of levodopa's side effects such as nausea and vomiting, and it may also allow your doctor to increase your levodopa dose more quickly to find the best dose for you. This combination may be used alone or with other drugs for Parkinson's disease.</a:t>
            </a:r>
          </a:p>
          <a:p>
            <a:endParaRPr lang="en-US" dirty="0" smtClean="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Drugs used for analgesic and anti-inflammatory purposes include the opioid analgesics, </a:t>
            </a:r>
            <a:r>
              <a:rPr lang="en-US" dirty="0" err="1" smtClean="0"/>
              <a:t>nonopioid</a:t>
            </a:r>
            <a:r>
              <a:rPr lang="en-US" dirty="0" smtClean="0"/>
              <a:t> analgesics, and glucocorticoids .</a:t>
            </a:r>
          </a:p>
          <a:p>
            <a:r>
              <a:rPr lang="en-US" dirty="0" smtClean="0"/>
              <a:t>Morphine and </a:t>
            </a:r>
            <a:r>
              <a:rPr lang="en-US" dirty="0" err="1" smtClean="0"/>
              <a:t>meperidine</a:t>
            </a:r>
            <a:r>
              <a:rPr lang="en-US" dirty="0" smtClean="0"/>
              <a:t> (Demerol) having strong analgesic</a:t>
            </a:r>
            <a:r>
              <a:rPr lang="en-US" baseline="0" dirty="0" smtClean="0"/>
              <a:t> effect. C</a:t>
            </a:r>
            <a:r>
              <a:rPr lang="en-US" dirty="0" smtClean="0"/>
              <a:t>odeine has a more moderate ability to decrease pain.  </a:t>
            </a:r>
          </a:p>
          <a:p>
            <a:r>
              <a:rPr lang="en-US" dirty="0" err="1" smtClean="0"/>
              <a:t>Opiod</a:t>
            </a:r>
            <a:r>
              <a:rPr lang="en-US" dirty="0" smtClean="0"/>
              <a:t> analgesics bind to opioid receptors in the brain and spinal cord, thereby blocking the synaptic transmission in the</a:t>
            </a:r>
            <a:r>
              <a:rPr lang="en-US" baseline="0" dirty="0" smtClean="0"/>
              <a:t> </a:t>
            </a:r>
            <a:r>
              <a:rPr lang="en-US" dirty="0" smtClean="0"/>
              <a:t>ascending pain-mediating pathways.  Therefore, </a:t>
            </a:r>
            <a:r>
              <a:rPr lang="en-US" dirty="0" err="1" smtClean="0"/>
              <a:t>opiod</a:t>
            </a:r>
            <a:r>
              <a:rPr lang="en-US" dirty="0" smtClean="0"/>
              <a:t> analgesics changes the perception</a:t>
            </a:r>
            <a:r>
              <a:rPr lang="en-US" baseline="0" dirty="0" smtClean="0"/>
              <a:t> of pain but they do not resolve the causes of painful stimulus, e.g. inflammation or injury.</a:t>
            </a:r>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28</a:t>
            </a:fld>
            <a:endParaRPr lang="en-US"/>
          </a:p>
        </p:txBody>
      </p:sp>
    </p:spTree>
    <p:extLst>
      <p:ext uri="{BB962C8B-B14F-4D97-AF65-F5344CB8AC3E}">
        <p14:creationId xmlns:p14="http://schemas.microsoft.com/office/powerpoint/2010/main" val="12199525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NSAIDs inhibit the COX enzyme that synthesizes prostaglandins in the </a:t>
            </a:r>
            <a:r>
              <a:rPr lang="en-US" b="1" dirty="0" smtClean="0"/>
              <a:t>CNS and peripheral tissues</a:t>
            </a:r>
            <a:r>
              <a:rPr lang="en-US" dirty="0" smtClean="0"/>
              <a:t>, thus diminishing the painful and inflammatory effects of these compounds throughout the body.</a:t>
            </a:r>
          </a:p>
          <a:p>
            <a:r>
              <a:rPr lang="en-US" dirty="0" smtClean="0"/>
              <a:t>Acetaminophen also inhibits prostaglandin biosynthesis, but this inhibition may </a:t>
            </a:r>
            <a:r>
              <a:rPr lang="en-US" b="1" dirty="0" smtClean="0"/>
              <a:t>only occur in the CNS</a:t>
            </a:r>
            <a:r>
              <a:rPr lang="en-US" dirty="0" smtClean="0"/>
              <a:t>, accounting for the differences in acetaminophen and NSAID effects.</a:t>
            </a:r>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30</a:t>
            </a:fld>
            <a:endParaRPr lang="en-US"/>
          </a:p>
        </p:txBody>
      </p:sp>
    </p:spTree>
    <p:extLst>
      <p:ext uri="{BB962C8B-B14F-4D97-AF65-F5344CB8AC3E}">
        <p14:creationId xmlns:p14="http://schemas.microsoft.com/office/powerpoint/2010/main" val="1219952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http://tsi.wfubmc.edu/index.cfm/for-researchers/research-services/clinical-trials-office/drug-safety-e-update/2011-december-drug-safety/1211-medical-literature/</a:t>
            </a:r>
          </a:p>
          <a:p>
            <a:r>
              <a:rPr lang="en-US" b="1" dirty="0" smtClean="0"/>
              <a:t>Handful of commonly prescribed medications is responsible for majority of emergency hospital admissions among older adults</a:t>
            </a:r>
          </a:p>
          <a:p>
            <a:r>
              <a:rPr lang="en-US" dirty="0" smtClean="0"/>
              <a:t>With the aging sector of the US population increasing dramatically has come a strong trend towards  polypharmacy, resulting in increased risk of hospitalization due to drug-related adverse events. Using safety data from 58 non-pediatric hospitals that are part of “a nationally representative probability sample of hospitals in the United States and its territories” (1), researchers sought to determine whether specific medications contribute more to this trend than others (2).</a:t>
            </a:r>
          </a:p>
          <a:p>
            <a:r>
              <a:rPr lang="en-US" dirty="0" smtClean="0"/>
              <a:t>From  2007 to 2009, 99,628 “emergency” hospitalizations of patients </a:t>
            </a:r>
            <a:r>
              <a:rPr lang="en-US" u="sng" dirty="0" smtClean="0"/>
              <a:t>&gt;</a:t>
            </a:r>
            <a:r>
              <a:rPr lang="en-US" dirty="0" smtClean="0"/>
              <a:t> 65 years of age occurred secondary to an estimated 265,802 emergency room visits for adverse drug events, with 48% of the hospitalizations involving those </a:t>
            </a:r>
            <a:r>
              <a:rPr lang="en-US" u="sng" dirty="0" smtClean="0"/>
              <a:t>&gt;</a:t>
            </a:r>
            <a:r>
              <a:rPr lang="en-US" dirty="0" smtClean="0"/>
              <a:t> 80 years of age (48.1%; 95% CI, 44.6 to 51.6), and 66% being attributed to unintentional drug overdose (65.7%; 95% CI, 60.1 to 71.3). Among the near 100,000 emergency hospitalizations, four medications or medication classes (either alone or in combination) were implicated in 67% of this patient population (95% CI, 60.0 to 74.1). These included:</a:t>
            </a:r>
          </a:p>
          <a:p>
            <a:r>
              <a:rPr lang="en-US" i="1" dirty="0" smtClean="0"/>
              <a:t>Warfarin </a:t>
            </a:r>
            <a:r>
              <a:rPr lang="en-US" dirty="0" smtClean="0"/>
              <a:t>(accounted for 33.3% of hospitalizations)</a:t>
            </a:r>
          </a:p>
          <a:p>
            <a:r>
              <a:rPr lang="en-US" i="1" dirty="0" err="1" smtClean="0"/>
              <a:t>Insulins</a:t>
            </a:r>
            <a:r>
              <a:rPr lang="en-US" i="1" dirty="0" smtClean="0"/>
              <a:t> </a:t>
            </a:r>
            <a:r>
              <a:rPr lang="en-US" dirty="0" smtClean="0"/>
              <a:t>(accounted for 13.9% of hospitalizations)</a:t>
            </a:r>
          </a:p>
          <a:p>
            <a:r>
              <a:rPr lang="en-US" i="1" dirty="0" smtClean="0"/>
              <a:t>Anti-platelet agents </a:t>
            </a:r>
            <a:r>
              <a:rPr lang="en-US" dirty="0" smtClean="0"/>
              <a:t>(accounted for 13.3% of hospitalizations)</a:t>
            </a:r>
          </a:p>
          <a:p>
            <a:r>
              <a:rPr lang="en-US" i="1" dirty="0" smtClean="0"/>
              <a:t>Oral hypoglycemic agents  </a:t>
            </a:r>
            <a:r>
              <a:rPr lang="en-US" dirty="0" smtClean="0"/>
              <a:t>(accounted for 10.7% of hospitalizations)</a:t>
            </a:r>
          </a:p>
          <a:p>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5</a:t>
            </a:fld>
            <a:endParaRPr lang="en-US"/>
          </a:p>
        </p:txBody>
      </p:sp>
    </p:spTree>
    <p:extLst>
      <p:ext uri="{BB962C8B-B14F-4D97-AF65-F5344CB8AC3E}">
        <p14:creationId xmlns:p14="http://schemas.microsoft.com/office/powerpoint/2010/main" val="11541648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When intense, repeated, or prolonged stimuli are applied to damaged or inflamed tissues, the </a:t>
            </a:r>
            <a:r>
              <a:rPr lang="en-US" b="1" dirty="0" smtClean="0"/>
              <a:t>threshold</a:t>
            </a:r>
            <a:r>
              <a:rPr lang="en-US" dirty="0" smtClean="0"/>
              <a:t> for activating these nociceptors is lowered and the </a:t>
            </a:r>
            <a:r>
              <a:rPr lang="en-US" b="1" dirty="0" smtClean="0"/>
              <a:t>frequency of firing</a:t>
            </a:r>
            <a:r>
              <a:rPr lang="en-US" dirty="0" smtClean="0"/>
              <a:t> is higher. </a:t>
            </a:r>
          </a:p>
          <a:p>
            <a:r>
              <a:rPr lang="en-US" dirty="0" smtClean="0"/>
              <a:t>Normal innocuous stimuli can produce pain in sensitized tissues (e.g. a warm shower on the sunburned skin).</a:t>
            </a:r>
          </a:p>
          <a:p>
            <a:r>
              <a:rPr lang="en-US" dirty="0" smtClean="0"/>
              <a:t>Why is sensitization important?  </a:t>
            </a:r>
            <a:r>
              <a:rPr lang="en-US" b="1" dirty="0" smtClean="0"/>
              <a:t>Visceral</a:t>
            </a:r>
            <a:r>
              <a:rPr lang="en-US" dirty="0" smtClean="0"/>
              <a:t> and </a:t>
            </a:r>
            <a:r>
              <a:rPr lang="en-US" b="1" dirty="0" smtClean="0"/>
              <a:t>deep tissues</a:t>
            </a:r>
            <a:r>
              <a:rPr lang="en-US" dirty="0" smtClean="0"/>
              <a:t> are </a:t>
            </a:r>
            <a:r>
              <a:rPr lang="en-US" b="1" dirty="0" smtClean="0"/>
              <a:t>normally relatively insensitive</a:t>
            </a:r>
            <a:r>
              <a:rPr lang="en-US" dirty="0" smtClean="0"/>
              <a:t> to noxious mechanical and/or thermal stimuli.  However, when affected by a disease process with an inflammatory component, these deep structures become sensitive to mechanical or thermal stimuli.  In the presence of </a:t>
            </a:r>
            <a:r>
              <a:rPr lang="en-US" b="1" dirty="0" smtClean="0"/>
              <a:t>inflammatory mediators</a:t>
            </a:r>
            <a:r>
              <a:rPr lang="en-US" dirty="0" smtClean="0"/>
              <a:t>, such as </a:t>
            </a:r>
            <a:r>
              <a:rPr lang="en-US" dirty="0" err="1" smtClean="0"/>
              <a:t>bradykinin</a:t>
            </a:r>
            <a:r>
              <a:rPr lang="en-US" dirty="0" smtClean="0"/>
              <a:t>, nerve growth factor, some prostaglandins, and </a:t>
            </a:r>
            <a:r>
              <a:rPr lang="en-US" dirty="0" err="1" smtClean="0"/>
              <a:t>leukotrienes</a:t>
            </a:r>
            <a:r>
              <a:rPr lang="en-US" dirty="0" smtClean="0"/>
              <a:t>, nociceptors (</a:t>
            </a:r>
            <a:r>
              <a:rPr lang="en-US" b="1" dirty="0" smtClean="0"/>
              <a:t>Ad </a:t>
            </a:r>
            <a:r>
              <a:rPr lang="en-US" dirty="0" smtClean="0"/>
              <a:t>and</a:t>
            </a:r>
            <a:r>
              <a:rPr lang="en-US" b="1" dirty="0" smtClean="0"/>
              <a:t> C fiber) </a:t>
            </a:r>
            <a:r>
              <a:rPr lang="en-US" dirty="0" smtClean="0"/>
              <a:t>become sensitive to mechanical stimuli.</a:t>
            </a:r>
          </a:p>
          <a:p>
            <a:r>
              <a:rPr lang="en-US" dirty="0" smtClean="0"/>
              <a:t>Once the nociceptors are stimulated, they also release irritating chemicals locally at their terminals, e.g. 5-HT or substance P.</a:t>
            </a:r>
          </a:p>
          <a:p>
            <a:endParaRPr lang="en-US" sz="1200" dirty="0" smtClean="0"/>
          </a:p>
          <a:p>
            <a:r>
              <a:rPr lang="en-US" sz="1200" dirty="0" smtClean="0"/>
              <a:t>In the presence of inflammatory mediators, e.g. </a:t>
            </a:r>
            <a:r>
              <a:rPr lang="en-US" sz="1200" dirty="0" err="1" smtClean="0"/>
              <a:t>bradykinin</a:t>
            </a:r>
            <a:r>
              <a:rPr lang="en-US" sz="1200" dirty="0" smtClean="0"/>
              <a:t>, prostaglandins, and </a:t>
            </a:r>
            <a:r>
              <a:rPr lang="en-US" sz="1200" dirty="0" err="1" smtClean="0"/>
              <a:t>leukotrienes</a:t>
            </a:r>
            <a:r>
              <a:rPr lang="en-US" sz="1200" dirty="0" smtClean="0"/>
              <a:t>, nociceptors become sensitive to mechanical stimuli.  Once the nociceptors are stimulated, they also release irritating chemicals locally at their terminals, including serotonin or substance P.</a:t>
            </a:r>
            <a:endParaRPr lang="en-US" dirty="0" smtClean="0"/>
          </a:p>
          <a:p>
            <a:r>
              <a:rPr lang="en-US" dirty="0" smtClean="0"/>
              <a:t> </a:t>
            </a:r>
          </a:p>
          <a:p>
            <a:endParaRPr lang="en-US" dirty="0"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2F0303D-6145-4CFD-86B0-ECA77523B8B8}" type="slidenum">
              <a:rPr lang="en-US">
                <a:latin typeface="Calibri" pitchFamily="34" charset="0"/>
              </a:rPr>
              <a:pPr eaLnBrk="1" hangingPunct="1"/>
              <a:t>31</a:t>
            </a:fld>
            <a:endParaRPr lang="en-US">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32</a:t>
            </a:fld>
            <a:endParaRPr lang="en-US"/>
          </a:p>
        </p:txBody>
      </p:sp>
    </p:spTree>
    <p:extLst>
      <p:ext uri="{BB962C8B-B14F-4D97-AF65-F5344CB8AC3E}">
        <p14:creationId xmlns:p14="http://schemas.microsoft.com/office/powerpoint/2010/main" val="12199525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Glucocorticoids exert their anti-inflammatory effects through several complex mechanisms, including the ability to suppress leukocyte function and to inhibit the production of proinflammatory substances, such as cytokines, prostaglandins, and </a:t>
            </a:r>
            <a:r>
              <a:rPr lang="en-US" dirty="0" err="1" smtClean="0"/>
              <a:t>leukotrienes</a:t>
            </a:r>
            <a:r>
              <a:rPr lang="en-US" dirty="0" smtClean="0"/>
              <a:t>, at the site of inflammation.</a:t>
            </a:r>
          </a:p>
          <a:p>
            <a:r>
              <a:rPr lang="en-US" dirty="0" smtClean="0"/>
              <a:t>These drugs produce a general catabolic effect on supporting tissues throughout the body.161,162 Breakdown of bones, ligaments, tendons, skin, and muscle can occur after prolonged systemic administration of glucocorticoids. This breakdown can be especially devastating in older adult patients who already have some degree of osteoporosis or muscle wasting.</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33</a:t>
            </a:fld>
            <a:endParaRPr lang="en-US"/>
          </a:p>
        </p:txBody>
      </p:sp>
    </p:spTree>
    <p:extLst>
      <p:ext uri="{BB962C8B-B14F-4D97-AF65-F5344CB8AC3E}">
        <p14:creationId xmlns:p14="http://schemas.microsoft.com/office/powerpoint/2010/main" val="1219952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increase in blood pressure is commonly observed in older adults, and this increase is believed to be due to changes in cardiovascular function (e.g., decreased compliance of vascular tissues, decreased baroreceptor sensitivity) and diminished renal function (e.g., decreased ability to excrete water and sodium) that normally occur with aging. </a:t>
            </a:r>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35</a:t>
            </a:fld>
            <a:endParaRPr lang="en-US"/>
          </a:p>
        </p:txBody>
      </p:sp>
    </p:spTree>
    <p:extLst>
      <p:ext uri="{BB962C8B-B14F-4D97-AF65-F5344CB8AC3E}">
        <p14:creationId xmlns:p14="http://schemas.microsoft.com/office/powerpoint/2010/main" val="27637767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Arial" charset="0"/>
                <a:cs typeface="Arial" charset="0"/>
              </a:rPr>
              <a:t>sympatholytic : </a:t>
            </a:r>
            <a:r>
              <a:rPr lang="en-US" dirty="0" smtClean="0"/>
              <a:t>tending to oppose the physiological results of sympathetic nervous activity</a:t>
            </a:r>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36</a:t>
            </a:fld>
            <a:endParaRPr lang="en-US"/>
          </a:p>
        </p:txBody>
      </p:sp>
    </p:spTree>
    <p:extLst>
      <p:ext uri="{BB962C8B-B14F-4D97-AF65-F5344CB8AC3E}">
        <p14:creationId xmlns:p14="http://schemas.microsoft.com/office/powerpoint/2010/main" val="23101142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hyponatremia</a:t>
            </a:r>
            <a:r>
              <a:rPr lang="en-US" b="1" dirty="0" smtClean="0"/>
              <a:t>: </a:t>
            </a:r>
            <a:r>
              <a:rPr lang="en-US" dirty="0" smtClean="0"/>
              <a:t>deficiency of sodium in the blood</a:t>
            </a:r>
          </a:p>
          <a:p>
            <a:r>
              <a:rPr lang="en-US" b="1" dirty="0" smtClean="0"/>
              <a:t>hypokalemia: </a:t>
            </a:r>
            <a:r>
              <a:rPr lang="en-US" dirty="0" smtClean="0"/>
              <a:t>a deficiency of potassium in the blood</a:t>
            </a:r>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37</a:t>
            </a:fld>
            <a:endParaRPr lang="en-US"/>
          </a:p>
        </p:txBody>
      </p:sp>
    </p:spTree>
    <p:extLst>
      <p:ext uri="{BB962C8B-B14F-4D97-AF65-F5344CB8AC3E}">
        <p14:creationId xmlns:p14="http://schemas.microsoft.com/office/powerpoint/2010/main" val="1620655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dirty="0" smtClean="0">
                <a:latin typeface="Arial" charset="0"/>
                <a:cs typeface="Arial" charset="0"/>
              </a:rPr>
              <a:t>Loop diuretic: </a:t>
            </a:r>
            <a:r>
              <a:rPr lang="en-US" dirty="0" smtClean="0"/>
              <a:t>a diuretic that inhibits reabsorption in the ascending limb of the loop of </a:t>
            </a:r>
            <a:r>
              <a:rPr lang="en-US" dirty="0" err="1" smtClean="0"/>
              <a:t>Henle</a:t>
            </a:r>
            <a:r>
              <a:rPr lang="en-US" dirty="0" smtClean="0"/>
              <a:t> causing greatly increased excretion of sodium chloride in the urine and to a lesser extent of potassium.</a:t>
            </a:r>
          </a:p>
          <a:p>
            <a:r>
              <a:rPr lang="en-US" sz="1200" i="1" dirty="0" smtClean="0">
                <a:latin typeface="Arial" charset="0"/>
                <a:cs typeface="Arial" charset="0"/>
              </a:rPr>
              <a:t>Thiazide : </a:t>
            </a:r>
            <a:r>
              <a:rPr lang="en-US" dirty="0" smtClean="0"/>
              <a:t>any of a group of drugs used as oral diuretics especially in the control of high blood pressure</a:t>
            </a:r>
          </a:p>
          <a:p>
            <a:r>
              <a:rPr lang="en-US" sz="1200" i="1" dirty="0" smtClean="0">
                <a:latin typeface="Arial" charset="0"/>
                <a:cs typeface="Arial" charset="0"/>
              </a:rPr>
              <a:t>Potassium Sparing diuretic: </a:t>
            </a:r>
            <a:r>
              <a:rPr lang="en-US" dirty="0" smtClean="0"/>
              <a:t>a potassium-sparing diuretic (water pill) that prevents your body from absorbing too much salt and keeps your potassium levels from getting too low.</a:t>
            </a:r>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38</a:t>
            </a:fld>
            <a:endParaRPr lang="en-US"/>
          </a:p>
        </p:txBody>
      </p:sp>
    </p:spTree>
    <p:extLst>
      <p:ext uri="{BB962C8B-B14F-4D97-AF65-F5344CB8AC3E}">
        <p14:creationId xmlns:p14="http://schemas.microsoft.com/office/powerpoint/2010/main" val="2125685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39</a:t>
            </a:fld>
            <a:endParaRPr lang="en-US"/>
          </a:p>
        </p:txBody>
      </p:sp>
    </p:spTree>
    <p:extLst>
      <p:ext uri="{BB962C8B-B14F-4D97-AF65-F5344CB8AC3E}">
        <p14:creationId xmlns:p14="http://schemas.microsoft.com/office/powerpoint/2010/main" val="24832055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41</a:t>
            </a:fld>
            <a:endParaRPr lang="en-US"/>
          </a:p>
        </p:txBody>
      </p:sp>
    </p:spTree>
    <p:extLst>
      <p:ext uri="{BB962C8B-B14F-4D97-AF65-F5344CB8AC3E}">
        <p14:creationId xmlns:p14="http://schemas.microsoft.com/office/powerpoint/2010/main" val="40800666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Angiotensinogen: a serum globulin formed by the liver that is cleaved by renin (enzyme</a:t>
            </a:r>
            <a:r>
              <a:rPr lang="en-US" baseline="0" dirty="0" smtClean="0"/>
              <a:t> secreted by the kidney) </a:t>
            </a:r>
            <a:r>
              <a:rPr lang="en-US" dirty="0" smtClean="0"/>
              <a:t>to produce angiotensin I—called also </a:t>
            </a:r>
            <a:r>
              <a:rPr lang="en-US" i="1" dirty="0" err="1" smtClean="0"/>
              <a:t>hypertensinogen</a:t>
            </a:r>
            <a:endParaRPr lang="en-US" i="1" dirty="0" smtClean="0"/>
          </a:p>
          <a:p>
            <a:r>
              <a:rPr lang="en-US" dirty="0" smtClean="0"/>
              <a:t>Aldosterone: a steroid hormone of the adrenal cortex that functions in the regulation of the salt and water balance of the body, causing</a:t>
            </a:r>
            <a:r>
              <a:rPr lang="en-US" baseline="0" dirty="0" smtClean="0"/>
              <a:t> sodium retention and hypertension</a:t>
            </a:r>
          </a:p>
          <a:p>
            <a:r>
              <a:rPr lang="en-US" dirty="0" err="1" smtClean="0"/>
              <a:t>Ferulic</a:t>
            </a:r>
            <a:r>
              <a:rPr lang="en-US" dirty="0" smtClean="0"/>
              <a:t> acid is found in the seeds of coffee, apple, artichoke, peanut, orange, rice bran</a:t>
            </a:r>
            <a:r>
              <a:rPr lang="en-US" baseline="0" dirty="0" smtClean="0"/>
              <a:t> and other plants etc.</a:t>
            </a:r>
          </a:p>
          <a:p>
            <a:endParaRPr lang="en-US" dirty="0" smtClean="0"/>
          </a:p>
          <a:p>
            <a:r>
              <a:rPr lang="en-US" dirty="0" smtClean="0"/>
              <a:t>Short- and long-term effects of </a:t>
            </a:r>
            <a:r>
              <a:rPr lang="en-US" dirty="0" err="1" smtClean="0"/>
              <a:t>ferulic</a:t>
            </a:r>
            <a:r>
              <a:rPr lang="en-US" dirty="0" smtClean="0"/>
              <a:t> acid on blood pressure in spontaneously hypertensive rats.</a:t>
            </a:r>
          </a:p>
          <a:p>
            <a:r>
              <a:rPr lang="en-US" dirty="0" smtClean="0"/>
              <a:t>Suzuki A, Kagawa D, </a:t>
            </a:r>
            <a:r>
              <a:rPr lang="en-US" dirty="0" err="1" smtClean="0"/>
              <a:t>Fujii</a:t>
            </a:r>
            <a:r>
              <a:rPr lang="en-US" dirty="0" smtClean="0"/>
              <a:t> A, </a:t>
            </a:r>
            <a:r>
              <a:rPr lang="en-US" dirty="0" err="1" smtClean="0"/>
              <a:t>Ochiai</a:t>
            </a:r>
            <a:r>
              <a:rPr lang="en-US" dirty="0" smtClean="0"/>
              <a:t> R, </a:t>
            </a:r>
            <a:r>
              <a:rPr lang="en-US" dirty="0" err="1" smtClean="0"/>
              <a:t>Tokimitsu</a:t>
            </a:r>
            <a:r>
              <a:rPr lang="en-US" dirty="0" smtClean="0"/>
              <a:t> I, Saito I.</a:t>
            </a:r>
          </a:p>
          <a:p>
            <a:r>
              <a:rPr lang="en-US" dirty="0" smtClean="0"/>
              <a:t>Am J </a:t>
            </a:r>
            <a:r>
              <a:rPr lang="en-US" dirty="0" err="1" smtClean="0"/>
              <a:t>Hypertens</a:t>
            </a:r>
            <a:r>
              <a:rPr lang="en-US" dirty="0" smtClean="0"/>
              <a:t>. 2002 Apr;15(4 Pt 1):351-7</a:t>
            </a:r>
          </a:p>
          <a:p>
            <a:r>
              <a:rPr lang="en-US" dirty="0" err="1" smtClean="0"/>
              <a:t>Ferulic</a:t>
            </a:r>
            <a:r>
              <a:rPr lang="en-US" dirty="0" smtClean="0"/>
              <a:t> acid (4-hydroxy-3-methoxycinnamic acid) is a phenolic compound contained in rice bran and other plants. The effect of </a:t>
            </a:r>
            <a:r>
              <a:rPr lang="en-US" dirty="0" err="1" smtClean="0"/>
              <a:t>ferulic</a:t>
            </a:r>
            <a:r>
              <a:rPr lang="en-US" dirty="0" smtClean="0"/>
              <a:t> acid on blood pressure (BP) was investigated in spontaneously hypertensive rats (SHR). After oral administration of </a:t>
            </a:r>
            <a:r>
              <a:rPr lang="en-US" dirty="0" err="1" smtClean="0"/>
              <a:t>ferulic</a:t>
            </a:r>
            <a:r>
              <a:rPr lang="en-US" dirty="0" smtClean="0"/>
              <a:t> acid (1 to 100 mg/kg) to SHR, systolic blood pressure (SBP) significantly decreased in a dose-dependent manner. When oral </a:t>
            </a:r>
            <a:r>
              <a:rPr lang="en-US" dirty="0" err="1" smtClean="0"/>
              <a:t>ferulic</a:t>
            </a:r>
            <a:r>
              <a:rPr lang="en-US" dirty="0" smtClean="0"/>
              <a:t> acid (50 mg/kg) was administered to SHR, BP was lowest at 1 h and returned to basal levels at 6 h. There was a significant correlation between SHR plasma </a:t>
            </a:r>
            <a:r>
              <a:rPr lang="en-US" dirty="0" err="1" smtClean="0"/>
              <a:t>ferulic</a:t>
            </a:r>
            <a:r>
              <a:rPr lang="en-US" dirty="0" smtClean="0"/>
              <a:t> acid and changes in the SBP of the tail artery, suggesting that absorbed </a:t>
            </a:r>
            <a:r>
              <a:rPr lang="en-US" dirty="0" err="1" smtClean="0"/>
              <a:t>ferulic</a:t>
            </a:r>
            <a:r>
              <a:rPr lang="en-US" dirty="0" smtClean="0"/>
              <a:t> acid reduces BP. When 7-week-old SHR were given 10 and 50 mg/kg/d of </a:t>
            </a:r>
            <a:r>
              <a:rPr lang="en-US" dirty="0" err="1" smtClean="0"/>
              <a:t>ferulic</a:t>
            </a:r>
            <a:r>
              <a:rPr lang="en-US" dirty="0" smtClean="0"/>
              <a:t> acid for 6 weeks, increases in BP were significantly attenuated compared to SHR on the control diet. Intravenous injection of </a:t>
            </a:r>
            <a:r>
              <a:rPr lang="en-US" dirty="0" err="1" smtClean="0"/>
              <a:t>ferulic</a:t>
            </a:r>
            <a:r>
              <a:rPr lang="en-US" dirty="0" smtClean="0"/>
              <a:t> acid dose dependently reduced carotid arterial pressure in anesthetized SHR. Furthermore, the depressor effect of intravenous </a:t>
            </a:r>
            <a:r>
              <a:rPr lang="en-US" dirty="0" err="1" smtClean="0"/>
              <a:t>ferulic</a:t>
            </a:r>
            <a:r>
              <a:rPr lang="en-US" dirty="0" smtClean="0"/>
              <a:t> acid (1 mg/kg) was significantly attenuated by pretreatment of SHR with the nitric oxide (NO) synthase inhibitor NG-nitro-L-arginine methyl ester (L-NAME; 3 mg/kg, administered intravenously). These data suggest that the hypotensive effect of </a:t>
            </a:r>
            <a:r>
              <a:rPr lang="en-US" dirty="0" err="1" smtClean="0"/>
              <a:t>ferulic</a:t>
            </a:r>
            <a:r>
              <a:rPr lang="en-US" dirty="0" smtClean="0"/>
              <a:t> acid in SHR is associated with NO-mediated vasodilation.</a:t>
            </a:r>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42</a:t>
            </a:fld>
            <a:endParaRPr lang="en-US"/>
          </a:p>
        </p:txBody>
      </p:sp>
    </p:spTree>
    <p:extLst>
      <p:ext uri="{BB962C8B-B14F-4D97-AF65-F5344CB8AC3E}">
        <p14:creationId xmlns:p14="http://schemas.microsoft.com/office/powerpoint/2010/main" val="1793457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715420A-60A6-46F4-9C16-18A624225ECF}" type="slidenum">
              <a:rPr lang="en-US"/>
              <a:pPr/>
              <a:t>9</a:t>
            </a:fld>
            <a:endParaRPr lang="en-US"/>
          </a:p>
        </p:txBody>
      </p:sp>
      <p:sp>
        <p:nvSpPr>
          <p:cNvPr id="72707" name="Rectangle 1026"/>
          <p:cNvSpPr>
            <a:spLocks noGrp="1" noRot="1" noChangeAspect="1" noChangeArrowheads="1" noTextEdit="1"/>
          </p:cNvSpPr>
          <p:nvPr>
            <p:ph type="sldImg"/>
          </p:nvPr>
        </p:nvSpPr>
        <p:spPr>
          <a:ln/>
        </p:spPr>
      </p:sp>
      <p:sp>
        <p:nvSpPr>
          <p:cNvPr id="72708"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Disturbances in cardiac rhythm—that is, a heart rate that is too slow, too fast, or irregular—may occur in older adults for various reason.</a:t>
            </a:r>
          </a:p>
          <a:p>
            <a:r>
              <a:rPr lang="en-US" dirty="0" smtClean="0"/>
              <a:t>Certain rhythm disturbances such as atrial fibrillation and complex ventricular arrhythmias should be treated to decrease the risk of stroke and sudden cardiac death in older adults.</a:t>
            </a:r>
            <a:endParaRPr lang="en-US" dirty="0"/>
          </a:p>
        </p:txBody>
      </p:sp>
      <p:sp>
        <p:nvSpPr>
          <p:cNvPr id="4" name="Slide Number Placeholder 3"/>
          <p:cNvSpPr>
            <a:spLocks noGrp="1"/>
          </p:cNvSpPr>
          <p:nvPr>
            <p:ph type="sldNum" sz="quarter" idx="10"/>
          </p:nvPr>
        </p:nvSpPr>
        <p:spPr/>
        <p:txBody>
          <a:bodyPr/>
          <a:lstStyle/>
          <a:p>
            <a:pPr>
              <a:defRPr/>
            </a:pPr>
            <a:fld id="{73B97349-F3A4-497D-9E1E-29C527C39D3C}" type="slidenum">
              <a:rPr lang="en-US" smtClean="0"/>
              <a:pPr>
                <a:defRPr/>
              </a:pPr>
              <a:t>43</a:t>
            </a:fld>
            <a:endParaRPr lang="en-US"/>
          </a:p>
        </p:txBody>
      </p:sp>
    </p:spTree>
    <p:extLst>
      <p:ext uri="{BB962C8B-B14F-4D97-AF65-F5344CB8AC3E}">
        <p14:creationId xmlns:p14="http://schemas.microsoft.com/office/powerpoint/2010/main" val="38736499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71CDD0D-925A-4626-B9AF-37EC06EB0AE5}" type="slidenum">
              <a:rPr lang="en-US"/>
              <a:pPr/>
              <a:t>52</a:t>
            </a:fld>
            <a:endParaRPr lang="en-US"/>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Greater than 3 meds: more likely for adverse drug rxns and medication drug to drug interactions</a:t>
            </a:r>
          </a:p>
          <a:p>
            <a:pPr eaLnBrk="1" hangingPunct="1"/>
            <a:r>
              <a:rPr lang="en-US" smtClean="0"/>
              <a:t>Inadequate into: </a:t>
            </a:r>
          </a:p>
          <a:p>
            <a:pPr eaLnBrk="1" hangingPunct="1"/>
            <a:r>
              <a:rPr lang="en-US" smtClean="0"/>
              <a:t>Cultural health: if they don’t believe why they got sick: non compliance</a:t>
            </a:r>
          </a:p>
          <a:p>
            <a:pPr eaLnBrk="1" hangingPunct="1"/>
            <a:r>
              <a:rPr lang="en-US" smtClean="0"/>
              <a:t>Cost: leads to drug hoarding or sharing meds</a:t>
            </a:r>
          </a:p>
          <a:p>
            <a:pPr eaLnBrk="1" hangingPunct="1"/>
            <a:endParaRPr lang="en-US" smtClean="0"/>
          </a:p>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690E41C-6C34-4F93-A18D-223394880E7D}" type="slidenum">
              <a:rPr lang="en-US"/>
              <a:pPr/>
              <a:t>54</a:t>
            </a:fld>
            <a:endParaRPr lang="en-US"/>
          </a:p>
        </p:txBody>
      </p:sp>
      <p:sp>
        <p:nvSpPr>
          <p:cNvPr id="81923" name="Rectangle 2"/>
          <p:cNvSpPr>
            <a:spLocks noGrp="1" noRot="1" noChangeAspect="1" noChangeArrowheads="1" noTextEdit="1"/>
          </p:cNvSpPr>
          <p:nvPr>
            <p:ph type="sldImg"/>
          </p:nvPr>
        </p:nvSpPr>
        <p:spPr>
          <a:solidFill>
            <a:srgbClr val="FFFFFF"/>
          </a:solidFill>
          <a:ln/>
        </p:spPr>
      </p:sp>
      <p:sp>
        <p:nvSpPr>
          <p:cNvPr id="8192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73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835AA34-5B8D-4892-BEBE-126F2B1C69CC}" type="slidenum">
              <a:rPr lang="en-US"/>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0B3F48F-B7CC-4170-B0BC-07B7E2FB2A3B}" type="slidenum">
              <a:rPr lang="en-US"/>
              <a:pPr/>
              <a:t>12</a:t>
            </a:fld>
            <a:endParaRPr lang="en-US"/>
          </a:p>
        </p:txBody>
      </p:sp>
      <p:sp>
        <p:nvSpPr>
          <p:cNvPr id="74755" name="Rectangle 2"/>
          <p:cNvSpPr>
            <a:spLocks noGrp="1" noRot="1" noChangeAspect="1" noChangeArrowheads="1" noTextEdit="1"/>
          </p:cNvSpPr>
          <p:nvPr>
            <p:ph type="sldImg"/>
          </p:nvPr>
        </p:nvSpPr>
        <p:spPr>
          <a:solidFill>
            <a:srgbClr val="FFFFFF"/>
          </a:solidFill>
          <a:ln/>
        </p:spPr>
      </p:sp>
      <p:sp>
        <p:nvSpPr>
          <p:cNvPr id="7475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dirty="0" smtClean="0"/>
              <a:t>These changes in renal function tend to be one of the most important factors affecting drug pharmacokinetics in older adults, and reduced renal function should be taken into account whenever drugs are prescribed to these individuals.</a:t>
            </a:r>
          </a:p>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D6A57B6-49D2-4441-811B-CCD5219ABAB6}" type="slidenum">
              <a:rPr lang="en-US"/>
              <a:pPr/>
              <a:t>13</a:t>
            </a:fld>
            <a:endParaRPr lang="en-US"/>
          </a:p>
        </p:txBody>
      </p:sp>
      <p:sp>
        <p:nvSpPr>
          <p:cNvPr id="75779" name="Rectangle 1026"/>
          <p:cNvSpPr>
            <a:spLocks noGrp="1" noRot="1" noChangeAspect="1" noChangeArrowheads="1" noTextEdit="1"/>
          </p:cNvSpPr>
          <p:nvPr>
            <p:ph type="sldImg"/>
          </p:nvPr>
        </p:nvSpPr>
        <p:spPr>
          <a:ln/>
        </p:spPr>
      </p:sp>
      <p:sp>
        <p:nvSpPr>
          <p:cNvPr id="75780"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D6A57B6-49D2-4441-811B-CCD5219ABAB6}" type="slidenum">
              <a:rPr lang="en-US"/>
              <a:pPr/>
              <a:t>14</a:t>
            </a:fld>
            <a:endParaRPr lang="en-US"/>
          </a:p>
        </p:txBody>
      </p:sp>
      <p:sp>
        <p:nvSpPr>
          <p:cNvPr id="75779" name="Rectangle 1026"/>
          <p:cNvSpPr>
            <a:spLocks noGrp="1" noRot="1" noChangeAspect="1" noChangeArrowheads="1" noTextEdit="1"/>
          </p:cNvSpPr>
          <p:nvPr>
            <p:ph type="sldImg"/>
          </p:nvPr>
        </p:nvSpPr>
        <p:spPr>
          <a:ln/>
        </p:spPr>
      </p:sp>
      <p:sp>
        <p:nvSpPr>
          <p:cNvPr id="75780"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Potential sites for altered cellular responses in older adults. </a:t>
            </a:r>
          </a:p>
          <a:p>
            <a:pPr eaLnBrk="1" hangingPunct="1"/>
            <a:r>
              <a:rPr lang="en-US" dirty="0" smtClean="0"/>
              <a:t>Changes may occur (1) in drug-receptor affinity, (2) in the coupling of the receptor to an intracellular biochemical event, and (3) in the cell's ability to generate a specific biochemical response.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1B72D8E-7B88-4CAE-B189-69CEAB1BEF7A}" type="slidenum">
              <a:rPr lang="en-US"/>
              <a:pPr/>
              <a:t>17</a:t>
            </a:fld>
            <a:endParaRPr lang="en-US"/>
          </a:p>
        </p:txBody>
      </p:sp>
      <p:sp>
        <p:nvSpPr>
          <p:cNvPr id="76803" name="Rectangle 1026"/>
          <p:cNvSpPr>
            <a:spLocks noGrp="1" noRot="1" noChangeAspect="1" noChangeArrowheads="1" noTextEdit="1"/>
          </p:cNvSpPr>
          <p:nvPr>
            <p:ph type="sldImg"/>
          </p:nvPr>
        </p:nvSpPr>
        <p:spPr>
          <a:ln/>
        </p:spPr>
      </p:sp>
      <p:sp>
        <p:nvSpPr>
          <p:cNvPr id="76804"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Psychotropic drugs include a variety of agents that affect mood, behavior, and other aspects of mental function.</a:t>
            </a:r>
          </a:p>
          <a:p>
            <a:pPr eaLnBrk="1" hangingPunct="1"/>
            <a:r>
              <a:rPr lang="en-US" dirty="0" smtClean="0"/>
              <a:t>Sedative-hypnotic drugs are used to relax the patient and promote a relatively normal state of sleep. Antianxiety drugs are intended to decrease anxiety without producing excessive sedation</a:t>
            </a:r>
          </a:p>
          <a:p>
            <a:pPr eaLnBrk="1" hangingPunct="1"/>
            <a:r>
              <a:rPr lang="en-US" dirty="0" smtClean="0"/>
              <a:t>Benzodiazepines have been the primary drugs used to promote sleep and decrease anxiety in older adults.</a:t>
            </a:r>
          </a:p>
          <a:p>
            <a:pPr eaLnBrk="1" hangingPunct="1"/>
            <a:r>
              <a:rPr lang="en-US" dirty="0" smtClean="0"/>
              <a:t>Benzodiazepines exert their beneficial effects by increasing the central inhibitory effect of GABA. </a:t>
            </a:r>
          </a:p>
          <a:p>
            <a:pPr eaLnBrk="1" hangingPunct="1"/>
            <a:r>
              <a:rPr lang="en-US" dirty="0" smtClean="0"/>
              <a:t>Benzodiazepines have</a:t>
            </a:r>
            <a:r>
              <a:rPr lang="en-US" baseline="0" dirty="0" smtClean="0"/>
              <a:t> problems of “hangover” , drowsiness and sluggish, anterograde amnesia (short-term memory for the period immediately preceding drug administration, and “rebound insomnia”.</a:t>
            </a:r>
          </a:p>
          <a:p>
            <a:pPr eaLnBrk="1" hangingPunct="1"/>
            <a:r>
              <a:rPr lang="en-US" baseline="0" dirty="0" smtClean="0"/>
              <a:t>New generation drugs bind more specifically to GABA receptors and have less side effects.</a:t>
            </a:r>
          </a:p>
          <a:p>
            <a:pPr eaLnBrk="1" hangingPunct="1"/>
            <a:r>
              <a:rPr lang="en-US" baseline="0" dirty="0" smtClean="0"/>
              <a:t>Antianxiety agents decrease anxiety by directly stimulating serotonin receptors in certain parts of the brain (dorsal raphe nucleus). </a:t>
            </a:r>
          </a:p>
          <a:p>
            <a:pPr eaLnBrk="1" hangingPunct="1"/>
            <a:r>
              <a:rPr lang="en-US" dirty="0" smtClean="0"/>
              <a:t>Antidepressant increase synaptic transmission in central neural pathways that use amine neurotransmitters such as norepinephrine, dopamine, or serotonin.</a:t>
            </a:r>
          </a:p>
          <a:p>
            <a:pPr eaLnBrk="1" hangingPunct="1"/>
            <a:endParaRPr lang="en-US" dirty="0" smtClean="0"/>
          </a:p>
          <a:p>
            <a:pPr eaLnBrk="1" hangingPunct="1"/>
            <a:r>
              <a:rPr lang="en-US" dirty="0" smtClean="0"/>
              <a:t>Tricyclic antidepressants produce anticholinergic effects and may cause dry mouth, constipation, urinary retention, and central nervous system (CNS) symptoms such as confusion, cognitive impairment, and delirium.</a:t>
            </a:r>
          </a:p>
          <a:p>
            <a:pPr eaLnBrk="1" hangingPunct="1"/>
            <a:endParaRPr lang="en-US" dirty="0" smtClean="0"/>
          </a:p>
          <a:p>
            <a:pPr eaLnBrk="1" hangingPunct="1"/>
            <a:r>
              <a:rPr lang="en-US" dirty="0" smtClean="0"/>
              <a:t>Monoamine oxidase inhibitors also produce orthostatic hypotension and tend to cause insomnia. </a:t>
            </a:r>
          </a:p>
          <a:p>
            <a:pPr eaLnBrk="1" hangingPunct="1"/>
            <a:r>
              <a:rPr lang="en-US" dirty="0" smtClean="0"/>
              <a:t>SSRI causes GI irritation and bleeding .  SSRI</a:t>
            </a:r>
            <a:r>
              <a:rPr lang="en-US" baseline="0" dirty="0" smtClean="0"/>
              <a:t> may take anywhere from 1 to 6 weeks to take effect.</a:t>
            </a:r>
            <a:endParaRPr lang="en-US" dirty="0" smtClean="0"/>
          </a:p>
          <a:p>
            <a:pPr eaLnBrk="1" hangingPunct="1"/>
            <a:endParaRPr lang="en-US" dirty="0" smtClean="0"/>
          </a:p>
          <a:p>
            <a:pPr eaLnBrk="1" hangingPunct="1"/>
            <a:r>
              <a:rPr lang="en-US" dirty="0" smtClean="0"/>
              <a:t>Addiction issues</a:t>
            </a:r>
          </a:p>
          <a:p>
            <a:pPr eaLnBrk="1" hangingPunct="1"/>
            <a:r>
              <a:rPr lang="en-US" dirty="0" err="1" smtClean="0"/>
              <a:t>Escopiclone</a:t>
            </a:r>
            <a:r>
              <a:rPr lang="en-US" dirty="0" smtClean="0"/>
              <a:t> (</a:t>
            </a:r>
            <a:r>
              <a:rPr lang="en-US" dirty="0" err="1" smtClean="0"/>
              <a:t>Lunesta</a:t>
            </a:r>
            <a:r>
              <a:rPr lang="en-US" dirty="0" smtClean="0"/>
              <a:t>)</a:t>
            </a:r>
          </a:p>
          <a:p>
            <a:pPr eaLnBrk="1" hangingPunct="1"/>
            <a:r>
              <a:rPr lang="en-US" dirty="0" err="1" smtClean="0"/>
              <a:t>Zaleplon</a:t>
            </a:r>
            <a:r>
              <a:rPr lang="en-US" dirty="0" smtClean="0"/>
              <a:t> (Sonata)</a:t>
            </a:r>
          </a:p>
          <a:p>
            <a:pPr eaLnBrk="1" hangingPunct="1"/>
            <a:r>
              <a:rPr lang="en-US" dirty="0" err="1" smtClean="0"/>
              <a:t>Zolpidem</a:t>
            </a:r>
            <a:r>
              <a:rPr lang="en-US" baseline="0" dirty="0" smtClean="0"/>
              <a:t> (</a:t>
            </a:r>
            <a:r>
              <a:rPr lang="en-US" dirty="0" smtClean="0"/>
              <a:t>Ambien)</a:t>
            </a:r>
          </a:p>
          <a:p>
            <a:pPr eaLnBrk="1" hangingPunct="1"/>
            <a:r>
              <a:rPr lang="en-US" dirty="0" err="1" smtClean="0"/>
              <a:t>Diasepam</a:t>
            </a:r>
            <a:r>
              <a:rPr lang="en-US" dirty="0" smtClean="0"/>
              <a:t> (Valium)</a:t>
            </a:r>
          </a:p>
          <a:p>
            <a:pPr eaLnBrk="1" hangingPunct="1"/>
            <a:r>
              <a:rPr lang="en-US" dirty="0" err="1" smtClean="0"/>
              <a:t>Lorazepam</a:t>
            </a:r>
            <a:r>
              <a:rPr lang="en-US" dirty="0" smtClean="0"/>
              <a:t> (</a:t>
            </a:r>
            <a:r>
              <a:rPr lang="en-US" dirty="0" err="1" smtClean="0"/>
              <a:t>Ativa</a:t>
            </a:r>
            <a:r>
              <a:rPr lang="en-US" dirty="0" smtClean="0"/>
              <a:t>)</a:t>
            </a:r>
          </a:p>
          <a:p>
            <a:pPr eaLnBrk="1" hangingPunct="1"/>
            <a:r>
              <a:rPr lang="en-US" dirty="0" smtClean="0"/>
              <a:t>Amitriptyline (</a:t>
            </a:r>
            <a:r>
              <a:rPr lang="en-US" dirty="0" err="1" smtClean="0"/>
              <a:t>Endep</a:t>
            </a:r>
            <a:r>
              <a:rPr lang="en-US" dirty="0" smtClean="0"/>
              <a:t>)</a:t>
            </a:r>
          </a:p>
          <a:p>
            <a:pPr eaLnBrk="1" hangingPunct="1"/>
            <a:r>
              <a:rPr lang="en-US" dirty="0" smtClean="0"/>
              <a:t>MAO</a:t>
            </a:r>
            <a:r>
              <a:rPr lang="en-US" baseline="0" dirty="0" smtClean="0"/>
              <a:t> inhibitors/</a:t>
            </a:r>
            <a:r>
              <a:rPr lang="en-US" baseline="0" dirty="0" err="1" smtClean="0"/>
              <a:t>Isocarboxazid</a:t>
            </a:r>
            <a:r>
              <a:rPr lang="en-US" baseline="0" dirty="0" smtClean="0"/>
              <a:t> (</a:t>
            </a:r>
            <a:r>
              <a:rPr lang="en-US" baseline="0" dirty="0" err="1" smtClean="0"/>
              <a:t>Marplan</a:t>
            </a:r>
            <a:r>
              <a:rPr lang="en-US" baseline="0" dirty="0" smtClean="0"/>
              <a:t>)</a:t>
            </a:r>
          </a:p>
          <a:p>
            <a:pPr eaLnBrk="1" hangingPunct="1"/>
            <a:r>
              <a:rPr lang="en-US" baseline="0" dirty="0" err="1" smtClean="0"/>
              <a:t>Escitalopram</a:t>
            </a:r>
            <a:r>
              <a:rPr lang="en-US" baseline="0" dirty="0" smtClean="0"/>
              <a:t> (Lexapro)</a:t>
            </a:r>
          </a:p>
          <a:p>
            <a:pPr eaLnBrk="1" hangingPunct="1"/>
            <a:r>
              <a:rPr lang="en-US" baseline="0" dirty="0" smtClean="0"/>
              <a:t>Fluoxetine (Prozac)</a:t>
            </a:r>
          </a:p>
          <a:p>
            <a:pPr eaLnBrk="1" hangingPunct="1"/>
            <a:r>
              <a:rPr lang="en-US" baseline="0" dirty="0" smtClean="0"/>
              <a:t>Paroxetine (Paxil)</a:t>
            </a:r>
          </a:p>
          <a:p>
            <a:pPr eaLnBrk="1" hangingPunct="1"/>
            <a:r>
              <a:rPr lang="en-US" baseline="0" dirty="0" smtClean="0"/>
              <a:t>Sertraline (Zoloft)</a:t>
            </a:r>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59945C0-E225-4616-AD17-1536599C20DA}" type="slidenum">
              <a:rPr lang="en-US"/>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cxnSp>
        <p:nvCxnSpPr>
          <p:cNvPr id="4" name="Shape 21"/>
          <p:cNvCxnSpPr/>
          <p:nvPr/>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spcBef>
                <a:spcPts val="600"/>
              </a:spcBef>
              <a:spcAft>
                <a:spcPts val="600"/>
              </a:spcAft>
              <a:buSzPct val="100000"/>
              <a:buFont typeface="Arial" pitchFamily="34" charset="0"/>
              <a:buChar char="•"/>
              <a:defRPr/>
            </a:lvl1pPr>
            <a:lvl2pPr marL="742950" indent="-285750">
              <a:spcBef>
                <a:spcPts val="600"/>
              </a:spcBef>
              <a:spcAft>
                <a:spcPts val="600"/>
              </a:spcAft>
              <a:buFont typeface="Calibri" pitchFamily="34" charset="0"/>
              <a:buChar char="―"/>
              <a:defRPr/>
            </a:lvl2pPr>
            <a:lvl3pPr marL="1143000" indent="-228600">
              <a:spcBef>
                <a:spcPts val="600"/>
              </a:spcBef>
              <a:spcAft>
                <a:spcPts val="600"/>
              </a:spcAft>
              <a:buFont typeface="Courier New" pitchFamily="49" charset="0"/>
              <a:buChar char="o"/>
              <a:defRPr/>
            </a:lvl3pPr>
            <a:lvl4pPr marL="1600200" indent="-228600">
              <a:spcBef>
                <a:spcPts val="600"/>
              </a:spcBef>
              <a:spcAft>
                <a:spcPts val="600"/>
              </a:spcAft>
              <a:buSzPct val="100000"/>
              <a:buFont typeface="Wingdings" pitchFamily="2" charset="2"/>
              <a:buChar char="§"/>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10859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smtClean="0">
                <a:latin typeface="+mn-lt"/>
                <a:cs typeface="+mn-cs"/>
              </a:defRPr>
            </a:lvl1pPr>
          </a:lstStyle>
          <a:p>
            <a:pPr>
              <a:defRPr/>
            </a:pPr>
            <a:fld id="{FFF1BF46-DB7B-40E6-89BB-C7DE6B002A37}" type="slidenum">
              <a:rPr lang="en-US"/>
              <a:pPr>
                <a:defRPr/>
              </a:pPr>
              <a:t>‹#›</a:t>
            </a:fld>
            <a:endParaRPr lang="en-US"/>
          </a:p>
        </p:txBody>
      </p:sp>
    </p:spTree>
    <p:extLst>
      <p:ext uri="{BB962C8B-B14F-4D97-AF65-F5344CB8AC3E}">
        <p14:creationId xmlns:p14="http://schemas.microsoft.com/office/powerpoint/2010/main" val="434796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4161705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36735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0673063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29060582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0984110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482225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hape 21"/>
          <p:cNvCxnSpPr/>
          <p:nvPr userDrawn="1"/>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6"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7"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7ED5731B-4F49-4ACB-B0D9-6968FF38CDB0}" type="slidenum">
              <a:rPr lang="en-US"/>
              <a:pPr>
                <a:defRPr/>
              </a:pPr>
              <a:t>‹#›</a:t>
            </a:fld>
            <a:endParaRPr lang="en-US"/>
          </a:p>
        </p:txBody>
      </p:sp>
    </p:spTree>
    <p:extLst>
      <p:ext uri="{BB962C8B-B14F-4D97-AF65-F5344CB8AC3E}">
        <p14:creationId xmlns:p14="http://schemas.microsoft.com/office/powerpoint/2010/main" val="33741659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0194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cxnSp>
        <p:nvCxnSpPr>
          <p:cNvPr id="3" name="Shape 21"/>
          <p:cNvCxnSpPr/>
          <p:nvPr userDrawn="1"/>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626163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2015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hape 21"/>
          <p:cNvCxnSpPr/>
          <p:nvPr userDrawn="1"/>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06915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B3ECA7A7-C6A3-454A-8D99-969DC1DF98B2}" type="datetimeFigureOut">
              <a:rPr lang="en-US"/>
              <a:pPr>
                <a:defRPr/>
              </a:pPr>
              <a:t>5/31/2013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E3EA661-F31D-4EC1-840E-BA67818D3FE7}" type="slidenum">
              <a:rPr lang="en-US"/>
              <a:pPr>
                <a:defRPr/>
              </a:pPr>
              <a:t>‹#›</a:t>
            </a:fld>
            <a:endParaRPr lang="en-US"/>
          </a:p>
        </p:txBody>
      </p:sp>
    </p:spTree>
    <p:extLst>
      <p:ext uri="{BB962C8B-B14F-4D97-AF65-F5344CB8AC3E}">
        <p14:creationId xmlns:p14="http://schemas.microsoft.com/office/powerpoint/2010/main" val="35327634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hape 21"/>
          <p:cNvCxnSpPr/>
          <p:nvPr userDrawn="1"/>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1C42A345-E3CE-4B33-A42D-024942609C92}" type="datetimeFigureOut">
              <a:rPr lang="en-US"/>
              <a:pPr>
                <a:defRPr/>
              </a:pPr>
              <a:t>5/31/2013</a:t>
            </a:fld>
            <a:endParaRPr lang="en-US"/>
          </a:p>
        </p:txBody>
      </p:sp>
      <p:sp>
        <p:nvSpPr>
          <p:cNvPr id="7"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8"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C230648-87DB-4684-8B18-C57EA38F4DC2}" type="slidenum">
              <a:rPr lang="en-US"/>
              <a:pPr>
                <a:defRPr/>
              </a:pPr>
              <a:t>‹#›</a:t>
            </a:fld>
            <a:endParaRPr lang="en-US"/>
          </a:p>
        </p:txBody>
      </p:sp>
    </p:spTree>
    <p:extLst>
      <p:ext uri="{BB962C8B-B14F-4D97-AF65-F5344CB8AC3E}">
        <p14:creationId xmlns:p14="http://schemas.microsoft.com/office/powerpoint/2010/main" val="37786366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1701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32807448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3176988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26419523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114232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8966781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3362408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cxnSp>
        <p:nvCxnSpPr>
          <p:cNvPr id="3" name="Shape 21"/>
          <p:cNvCxnSpPr/>
          <p:nvPr/>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432593221"/>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9985200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35022323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5313220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6116274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38604207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hape 21"/>
          <p:cNvCxnSpPr/>
          <p:nvPr/>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333762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cxnSp>
        <p:nvCxnSpPr>
          <p:cNvPr id="4" name="Shape 21"/>
          <p:cNvCxnSpPr/>
          <p:nvPr/>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435026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cxnSp>
        <p:nvCxnSpPr>
          <p:cNvPr id="4" name="Shape 11"/>
          <p:cNvCxnSpPr/>
          <p:nvPr/>
        </p:nvCxnSpPr>
        <p:spPr>
          <a:xfrm>
            <a:off x="457200" y="523875"/>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5" name="Shape 12"/>
          <p:cNvCxnSpPr/>
          <p:nvPr/>
        </p:nvCxnSpPr>
        <p:spPr>
          <a:xfrm>
            <a:off x="457200" y="4821238"/>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spTree>
    <p:extLst>
      <p:ext uri="{BB962C8B-B14F-4D97-AF65-F5344CB8AC3E}">
        <p14:creationId xmlns:p14="http://schemas.microsoft.com/office/powerpoint/2010/main" val="1696422433"/>
      </p:ext>
    </p:extLst>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cxnSp>
        <p:nvCxnSpPr>
          <p:cNvPr id="5" name="Shape 21"/>
          <p:cNvCxnSpPr/>
          <p:nvPr/>
        </p:nvCxnSpPr>
        <p:spPr>
          <a:xfrm>
            <a:off x="457200" y="1500188"/>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96053643"/>
      </p:ext>
    </p:extLst>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cxnSp>
        <p:nvCxnSpPr>
          <p:cNvPr id="3" name="Shape 24"/>
          <p:cNvCxnSpPr/>
          <p:nvPr/>
        </p:nvCxnSpPr>
        <p:spPr>
          <a:xfrm>
            <a:off x="457200" y="1500188"/>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spTree>
    <p:extLst>
      <p:ext uri="{BB962C8B-B14F-4D97-AF65-F5344CB8AC3E}">
        <p14:creationId xmlns:p14="http://schemas.microsoft.com/office/powerpoint/2010/main" val="170111372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hape 21"/>
          <p:cNvCxnSpPr/>
          <p:nvPr/>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812713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88070425"/>
      </p:ext>
    </p:extLst>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7"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8"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718872F-92A9-486E-AAE5-73960ED03BCD}" type="slidenum">
              <a:rPr lang="en-US"/>
              <a:pPr>
                <a:defRPr/>
              </a:pPr>
              <a:t>‹#›</a:t>
            </a:fld>
            <a:endParaRPr lang="en-US"/>
          </a:p>
        </p:txBody>
      </p:sp>
    </p:spTree>
    <p:extLst>
      <p:ext uri="{BB962C8B-B14F-4D97-AF65-F5344CB8AC3E}">
        <p14:creationId xmlns:p14="http://schemas.microsoft.com/office/powerpoint/2010/main" val="25538546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6000" b="0" i="0" u="none" strike="noStrike" cap="none" baseline="0">
                <a:solidFill>
                  <a:srgbClr val="0070C0"/>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36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solidFill>
              <a:srgbClr val="00B0F0"/>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rgbClr val="00B0F0"/>
            </a:solidFill>
            <a:prstDash val="solid"/>
            <a:round/>
            <a:headEnd type="none" w="sm" len="sm"/>
            <a:tailEnd type="none" w="sm" len="sm"/>
          </a:ln>
        </p:spPr>
      </p:cxn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231775" indent="-3175"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5" name="Shape 15"/>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rtl="0">
              <a:buSzPct val="100000"/>
              <a:buFont typeface="Arial" pitchFamily="34" charset="0"/>
              <a:buChar char="•"/>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16" name="Shape 16"/>
          <p:cNvCxnSpPr/>
          <p:nvPr/>
        </p:nvCxnSpPr>
        <p:spPr>
          <a:xfrm>
            <a:off x="457200" y="1524000"/>
            <a:ext cx="8229600" cy="0"/>
          </a:xfrm>
          <a:prstGeom prst="straightConnector1">
            <a:avLst/>
          </a:prstGeom>
          <a:noFill/>
          <a:ln w="50800" cap="flat">
            <a:gradFill>
              <a:gsLst>
                <a:gs pos="0">
                  <a:schemeClr val="bg1"/>
                </a:gs>
                <a:gs pos="44000">
                  <a:srgbClr val="21D6E0"/>
                </a:gs>
                <a:gs pos="60000">
                  <a:srgbClr val="0087E6"/>
                </a:gs>
                <a:gs pos="87000">
                  <a:srgbClr val="005CBF"/>
                </a:gs>
              </a:gsLst>
              <a:lin ang="5400000" scaled="0"/>
            </a:gradFill>
            <a:prstDash val="solid"/>
            <a:round/>
            <a:headEnd type="none" w="sm" len="sm"/>
            <a:tailEnd type="none" w="sm" len="sm"/>
          </a:ln>
          <a:effectLst>
            <a:outerShdw blurRad="50800" dist="50800" dir="5400000" algn="ctr" rotWithShape="0">
              <a:schemeClr val="bg1"/>
            </a:outerShdw>
          </a:effectLst>
        </p:spPr>
      </p:cxn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0">
                  <a:schemeClr val="bg1">
                    <a:lumMod val="95000"/>
                  </a:schemeClr>
                </a:gs>
                <a:gs pos="25000">
                  <a:srgbClr val="21D6E0"/>
                </a:gs>
                <a:gs pos="75000">
                  <a:srgbClr val="0087E6"/>
                </a:gs>
                <a:gs pos="100000">
                  <a:srgbClr val="005CBF"/>
                </a:gs>
              </a:gsLst>
              <a:lin ang="5400000" scaled="0"/>
            </a:gradFill>
            <a:prstDash val="solid"/>
            <a:round/>
            <a:headEnd type="none" w="sm" len="sm"/>
            <a:tailEnd type="none" w="sm" len="sm"/>
          </a:ln>
        </p:spPr>
      </p:cxn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cxnSp>
        <p:nvCxnSpPr>
          <p:cNvPr id="4" name="Shape 21"/>
          <p:cNvCxnSpPr/>
          <p:nvPr userDrawn="1"/>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6"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7"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7ED5731B-4F49-4ACB-B0D9-6968FF38CDB0}" type="slidenum">
              <a:rPr lang="en-US"/>
              <a:pPr>
                <a:defRPr/>
              </a:pPr>
              <a:t>‹#›</a:t>
            </a:fld>
            <a:endParaRPr lang="en-US"/>
          </a:p>
        </p:txBody>
      </p:sp>
    </p:spTree>
    <p:extLst>
      <p:ext uri="{BB962C8B-B14F-4D97-AF65-F5344CB8AC3E}">
        <p14:creationId xmlns:p14="http://schemas.microsoft.com/office/powerpoint/2010/main" val="33741659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cxnSp>
        <p:nvCxnSpPr>
          <p:cNvPr id="5" name="Shape 21"/>
          <p:cNvCxnSpPr/>
          <p:nvPr userDrawn="1"/>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1C42A345-E3CE-4B33-A42D-024942609C92}" type="datetimeFigureOut">
              <a:rPr lang="en-US"/>
              <a:pPr>
                <a:defRPr/>
              </a:pPr>
              <a:t>5/31/2013</a:t>
            </a:fld>
            <a:endParaRPr lang="en-US"/>
          </a:p>
        </p:txBody>
      </p:sp>
      <p:sp>
        <p:nvSpPr>
          <p:cNvPr id="7"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8"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C230648-87DB-4684-8B18-C57EA38F4DC2}" type="slidenum">
              <a:rPr lang="en-US"/>
              <a:pPr>
                <a:defRPr/>
              </a:pPr>
              <a:t>‹#›</a:t>
            </a:fld>
            <a:endParaRPr lang="en-US"/>
          </a:p>
        </p:txBody>
      </p:sp>
    </p:spTree>
    <p:extLst>
      <p:ext uri="{BB962C8B-B14F-4D97-AF65-F5344CB8AC3E}">
        <p14:creationId xmlns:p14="http://schemas.microsoft.com/office/powerpoint/2010/main" val="3778636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hape 21"/>
          <p:cNvCxnSpPr/>
          <p:nvPr/>
        </p:nvCxnSpPr>
        <p:spPr>
          <a:xfrm>
            <a:off x="457200" y="1500188"/>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7"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8"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718872F-92A9-486E-AAE5-73960ED03BCD}" type="slidenum">
              <a:rPr lang="en-US"/>
              <a:pPr>
                <a:defRPr/>
              </a:pPr>
              <a:t>‹#›</a:t>
            </a:fld>
            <a:endParaRPr lang="en-US"/>
          </a:p>
        </p:txBody>
      </p:sp>
    </p:spTree>
    <p:extLst>
      <p:ext uri="{BB962C8B-B14F-4D97-AF65-F5344CB8AC3E}">
        <p14:creationId xmlns:p14="http://schemas.microsoft.com/office/powerpoint/2010/main" val="255385461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cxnSp>
        <p:nvCxnSpPr>
          <p:cNvPr id="4" name="Shape 11"/>
          <p:cNvCxnSpPr/>
          <p:nvPr/>
        </p:nvCxnSpPr>
        <p:spPr>
          <a:xfrm>
            <a:off x="457200" y="523875"/>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5" name="Shape 12"/>
          <p:cNvCxnSpPr/>
          <p:nvPr/>
        </p:nvCxnSpPr>
        <p:spPr>
          <a:xfrm>
            <a:off x="457200" y="4821238"/>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spTree>
    <p:extLst>
      <p:ext uri="{BB962C8B-B14F-4D97-AF65-F5344CB8AC3E}">
        <p14:creationId xmlns:p14="http://schemas.microsoft.com/office/powerpoint/2010/main" val="28099601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smtClean="0"/>
            </a:lvl1pPr>
          </a:lstStyle>
          <a:p>
            <a:pPr>
              <a:defRPr/>
            </a:pPr>
            <a:fld id="{C674D1F8-A8AC-47A3-A2CA-7052F7B1589E}" type="slidenum">
              <a:rPr lang="en-US"/>
              <a:pPr>
                <a:defRPr/>
              </a:pPr>
              <a:t>‹#›</a:t>
            </a:fld>
            <a:endParaRPr lang="en-US"/>
          </a:p>
        </p:txBody>
      </p:sp>
    </p:spTree>
    <p:extLst>
      <p:ext uri="{BB962C8B-B14F-4D97-AF65-F5344CB8AC3E}">
        <p14:creationId xmlns:p14="http://schemas.microsoft.com/office/powerpoint/2010/main" val="3367450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smtClean="0"/>
            </a:lvl1pPr>
          </a:lstStyle>
          <a:p>
            <a:pPr>
              <a:defRPr/>
            </a:pPr>
            <a:fld id="{82FE7CF3-C8A5-476C-B873-0906F5EABE14}" type="slidenum">
              <a:rPr lang="en-US"/>
              <a:pPr>
                <a:defRPr/>
              </a:pPr>
              <a:t>‹#›</a:t>
            </a:fld>
            <a:endParaRPr lang="en-US"/>
          </a:p>
        </p:txBody>
      </p:sp>
    </p:spTree>
    <p:extLst>
      <p:ext uri="{BB962C8B-B14F-4D97-AF65-F5344CB8AC3E}">
        <p14:creationId xmlns:p14="http://schemas.microsoft.com/office/powerpoint/2010/main" val="747069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smtClean="0"/>
            </a:lvl1pPr>
          </a:lstStyle>
          <a:p>
            <a:pPr>
              <a:defRPr/>
            </a:pPr>
            <a:fld id="{4C90A8B3-919A-45F6-BAA9-3865A903A0BE}" type="slidenum">
              <a:rPr lang="en-US"/>
              <a:pPr>
                <a:defRPr/>
              </a:pPr>
              <a:t>‹#›</a:t>
            </a:fld>
            <a:endParaRPr lang="en-US"/>
          </a:p>
        </p:txBody>
      </p:sp>
    </p:spTree>
    <p:extLst>
      <p:ext uri="{BB962C8B-B14F-4D97-AF65-F5344CB8AC3E}">
        <p14:creationId xmlns:p14="http://schemas.microsoft.com/office/powerpoint/2010/main" val="3439812187"/>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7"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1.xml"/><Relationship Id="rId7"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4"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7.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5" Type="http://schemas.openxmlformats.org/officeDocument/2006/relationships/slideLayout" Target="../slideLayouts/slideLayout46.xml"/><Relationship Id="rId4" Type="http://schemas.openxmlformats.org/officeDocument/2006/relationships/slideLayout" Target="../slideLayouts/slideLayout45.xml"/><Relationship Id="rId9"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52.xml"/><Relationship Id="rId7" Type="http://schemas.openxmlformats.org/officeDocument/2006/relationships/theme" Target="../theme/theme7.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5" Type="http://schemas.openxmlformats.org/officeDocument/2006/relationships/slideLayout" Target="../slideLayouts/slideLayout54.xml"/><Relationship Id="rId4"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830" r:id="rId1"/>
    <p:sldLayoutId id="2147483816"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indent="-3175"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231775" indent="-3175"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231775" indent="-3175" algn="l" rtl="0" fontAlgn="base">
        <a:spcBef>
          <a:spcPct val="0"/>
        </a:spcBef>
        <a:spcAft>
          <a:spcPct val="0"/>
        </a:spcAft>
        <a:defRPr sz="1400">
          <a:solidFill>
            <a:srgbClr val="000000"/>
          </a:solidFill>
          <a:latin typeface="Arial" charset="0"/>
          <a:cs typeface="Arial" charset="0"/>
          <a:sym typeface="Arial" charset="0"/>
        </a:defRPr>
      </a:lvl3pPr>
      <a:lvl4pPr marL="231775" indent="-3175" algn="l" rtl="0" fontAlgn="base">
        <a:spcBef>
          <a:spcPct val="0"/>
        </a:spcBef>
        <a:spcAft>
          <a:spcPct val="0"/>
        </a:spcAft>
        <a:defRPr sz="1400">
          <a:solidFill>
            <a:srgbClr val="000000"/>
          </a:solidFill>
          <a:latin typeface="Arial" charset="0"/>
          <a:cs typeface="Arial" charset="0"/>
          <a:sym typeface="Arial" charset="0"/>
        </a:defRPr>
      </a:lvl4pPr>
      <a:lvl5pPr marL="231775" indent="-3175" algn="l" rtl="0" fontAlgn="base">
        <a:spcBef>
          <a:spcPct val="0"/>
        </a:spcBef>
        <a:spcAft>
          <a:spcPct val="0"/>
        </a:spcAft>
        <a:defRPr sz="1400">
          <a:solidFill>
            <a:srgbClr val="000000"/>
          </a:solidFill>
          <a:latin typeface="Arial" charset="0"/>
          <a:cs typeface="Arial" charset="0"/>
          <a:sym typeface="Arial" charset="0"/>
        </a:defRPr>
      </a:lvl5pPr>
      <a:lvl6pPr marL="688975" indent="-3175" algn="l" rtl="0" fontAlgn="base">
        <a:spcBef>
          <a:spcPct val="0"/>
        </a:spcBef>
        <a:spcAft>
          <a:spcPct val="0"/>
        </a:spcAft>
        <a:defRPr sz="1400">
          <a:solidFill>
            <a:srgbClr val="000000"/>
          </a:solidFill>
          <a:latin typeface="Arial" charset="0"/>
          <a:cs typeface="Arial" charset="0"/>
          <a:sym typeface="Arial" charset="0"/>
        </a:defRPr>
      </a:lvl6pPr>
      <a:lvl7pPr marL="1146175" indent="-3175" algn="l" rtl="0" fontAlgn="base">
        <a:spcBef>
          <a:spcPct val="0"/>
        </a:spcBef>
        <a:spcAft>
          <a:spcPct val="0"/>
        </a:spcAft>
        <a:defRPr sz="1400">
          <a:solidFill>
            <a:srgbClr val="000000"/>
          </a:solidFill>
          <a:latin typeface="Arial" charset="0"/>
          <a:cs typeface="Arial" charset="0"/>
          <a:sym typeface="Arial" charset="0"/>
        </a:defRPr>
      </a:lvl7pPr>
      <a:lvl8pPr marL="1603375" indent="-3175" algn="l" rtl="0" fontAlgn="base">
        <a:spcBef>
          <a:spcPct val="0"/>
        </a:spcBef>
        <a:spcAft>
          <a:spcPct val="0"/>
        </a:spcAft>
        <a:defRPr sz="1400">
          <a:solidFill>
            <a:srgbClr val="000000"/>
          </a:solidFill>
          <a:latin typeface="Arial" charset="0"/>
          <a:cs typeface="Arial" charset="0"/>
          <a:sym typeface="Arial" charset="0"/>
        </a:defRPr>
      </a:lvl8pPr>
      <a:lvl9pPr marL="2060575" indent="-3175" algn="l" rtl="0" fontAlgn="base">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fontAlgn="base">
        <a:spcBef>
          <a:spcPct val="0"/>
        </a:spcBef>
        <a:spcAft>
          <a:spcPct val="0"/>
        </a:spcAft>
        <a:buSzPct val="100000"/>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2052"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17" r:id="rId8"/>
    <p:sldLayoutId id="2147483846" r:id="rId9"/>
    <p:sldLayoutId id="2147483847" r:id="rId10"/>
    <p:sldLayoutId id="2147483848" r:id="rId11"/>
    <p:sldLayoutId id="2147483849" r:id="rId12"/>
  </p:sldLayoutIdLst>
  <p:txStyles>
    <p:titleStyle>
      <a:defPPr marR="0" algn="l" rtl="0">
        <a:lnSpc>
          <a:spcPct val="100000"/>
        </a:lnSpc>
        <a:spcBef>
          <a:spcPts val="0"/>
        </a:spcBef>
        <a:spcAft>
          <a:spcPts val="0"/>
        </a:spcAft>
      </a:defPPr>
      <a:lvl1pPr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fontAlgn="base">
        <a:spcBef>
          <a:spcPct val="0"/>
        </a:spcBef>
        <a:spcAft>
          <a:spcPct val="0"/>
        </a:spcAft>
        <a:defRPr sz="1400">
          <a:solidFill>
            <a:srgbClr val="000000"/>
          </a:solidFill>
          <a:latin typeface="Arial" charset="0"/>
          <a:cs typeface="Arial" charset="0"/>
          <a:sym typeface="Arial" charset="0"/>
        </a:defRPr>
      </a:lvl3pPr>
      <a:lvl4pPr algn="l" rtl="0" fontAlgn="base">
        <a:spcBef>
          <a:spcPct val="0"/>
        </a:spcBef>
        <a:spcAft>
          <a:spcPct val="0"/>
        </a:spcAft>
        <a:defRPr sz="1400">
          <a:solidFill>
            <a:srgbClr val="000000"/>
          </a:solidFill>
          <a:latin typeface="Arial" charset="0"/>
          <a:cs typeface="Arial" charset="0"/>
          <a:sym typeface="Arial" charset="0"/>
        </a:defRPr>
      </a:lvl4pPr>
      <a:lvl5pPr algn="l" rtl="0" fontAlgn="base">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Lst>
  <p:txStyles>
    <p:titleStyle>
      <a:defPPr marR="0" algn="l" rtl="0">
        <a:lnSpc>
          <a:spcPct val="100000"/>
        </a:lnSpc>
        <a:spcBef>
          <a:spcPts val="0"/>
        </a:spcBef>
        <a:spcAft>
          <a:spcPts val="0"/>
        </a:spcAft>
      </a:defPPr>
      <a:lvl1pPr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fontAlgn="base">
        <a:spcBef>
          <a:spcPct val="0"/>
        </a:spcBef>
        <a:spcAft>
          <a:spcPct val="0"/>
        </a:spcAft>
        <a:defRPr sz="1400">
          <a:solidFill>
            <a:srgbClr val="000000"/>
          </a:solidFill>
          <a:latin typeface="Arial" charset="0"/>
          <a:cs typeface="Arial" charset="0"/>
          <a:sym typeface="Arial" charset="0"/>
        </a:defRPr>
      </a:lvl3pPr>
      <a:lvl4pPr algn="l" rtl="0" fontAlgn="base">
        <a:spcBef>
          <a:spcPct val="0"/>
        </a:spcBef>
        <a:spcAft>
          <a:spcPct val="0"/>
        </a:spcAft>
        <a:defRPr sz="1400">
          <a:solidFill>
            <a:srgbClr val="000000"/>
          </a:solidFill>
          <a:latin typeface="Arial" charset="0"/>
          <a:cs typeface="Arial" charset="0"/>
          <a:sym typeface="Arial" charset="0"/>
        </a:defRPr>
      </a:lvl4pPr>
      <a:lvl5pPr algn="l" rtl="0" fontAlgn="base">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4099"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Lst>
  <p:txStyles>
    <p:titleStyle>
      <a:defPPr marR="0" algn="l" rtl="0">
        <a:lnSpc>
          <a:spcPct val="100000"/>
        </a:lnSpc>
        <a:spcBef>
          <a:spcPts val="0"/>
        </a:spcBef>
        <a:spcAft>
          <a:spcPts val="0"/>
        </a:spcAft>
      </a:defPPr>
      <a:lvl1pPr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fontAlgn="base">
        <a:spcBef>
          <a:spcPct val="0"/>
        </a:spcBef>
        <a:spcAft>
          <a:spcPct val="0"/>
        </a:spcAft>
        <a:defRPr sz="1400">
          <a:solidFill>
            <a:srgbClr val="000000"/>
          </a:solidFill>
          <a:latin typeface="Arial" charset="0"/>
          <a:cs typeface="Arial" charset="0"/>
          <a:sym typeface="Arial" charset="0"/>
        </a:defRPr>
      </a:lvl3pPr>
      <a:lvl4pPr algn="l" rtl="0" fontAlgn="base">
        <a:spcBef>
          <a:spcPct val="0"/>
        </a:spcBef>
        <a:spcAft>
          <a:spcPct val="0"/>
        </a:spcAft>
        <a:defRPr sz="1400">
          <a:solidFill>
            <a:srgbClr val="000000"/>
          </a:solidFill>
          <a:latin typeface="Arial" charset="0"/>
          <a:cs typeface="Arial" charset="0"/>
          <a:sym typeface="Arial" charset="0"/>
        </a:defRPr>
      </a:lvl4pPr>
      <a:lvl5pPr algn="l" rtl="0" fontAlgn="base">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5123"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5124"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indent="-3175"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231775" indent="-3175"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231775" indent="-3175" algn="l" rtl="0" fontAlgn="base">
        <a:spcBef>
          <a:spcPct val="0"/>
        </a:spcBef>
        <a:spcAft>
          <a:spcPct val="0"/>
        </a:spcAft>
        <a:defRPr sz="1400">
          <a:solidFill>
            <a:srgbClr val="000000"/>
          </a:solidFill>
          <a:latin typeface="Arial" charset="0"/>
          <a:cs typeface="Arial" charset="0"/>
          <a:sym typeface="Arial" charset="0"/>
        </a:defRPr>
      </a:lvl3pPr>
      <a:lvl4pPr marL="231775" indent="-3175" algn="l" rtl="0" fontAlgn="base">
        <a:spcBef>
          <a:spcPct val="0"/>
        </a:spcBef>
        <a:spcAft>
          <a:spcPct val="0"/>
        </a:spcAft>
        <a:defRPr sz="1400">
          <a:solidFill>
            <a:srgbClr val="000000"/>
          </a:solidFill>
          <a:latin typeface="Arial" charset="0"/>
          <a:cs typeface="Arial" charset="0"/>
          <a:sym typeface="Arial" charset="0"/>
        </a:defRPr>
      </a:lvl4pPr>
      <a:lvl5pPr marL="231775" indent="-3175" algn="l" rtl="0" fontAlgn="base">
        <a:spcBef>
          <a:spcPct val="0"/>
        </a:spcBef>
        <a:spcAft>
          <a:spcPct val="0"/>
        </a:spcAft>
        <a:defRPr sz="1400">
          <a:solidFill>
            <a:srgbClr val="000000"/>
          </a:solidFill>
          <a:latin typeface="Arial" charset="0"/>
          <a:cs typeface="Arial" charset="0"/>
          <a:sym typeface="Arial" charset="0"/>
        </a:defRPr>
      </a:lvl5pPr>
      <a:lvl6pPr marL="688975" indent="-3175" algn="l" rtl="0" fontAlgn="base">
        <a:spcBef>
          <a:spcPct val="0"/>
        </a:spcBef>
        <a:spcAft>
          <a:spcPct val="0"/>
        </a:spcAft>
        <a:defRPr sz="1400">
          <a:solidFill>
            <a:srgbClr val="000000"/>
          </a:solidFill>
          <a:latin typeface="Arial" charset="0"/>
          <a:cs typeface="Arial" charset="0"/>
          <a:sym typeface="Arial" charset="0"/>
        </a:defRPr>
      </a:lvl6pPr>
      <a:lvl7pPr marL="1146175" indent="-3175" algn="l" rtl="0" fontAlgn="base">
        <a:spcBef>
          <a:spcPct val="0"/>
        </a:spcBef>
        <a:spcAft>
          <a:spcPct val="0"/>
        </a:spcAft>
        <a:defRPr sz="1400">
          <a:solidFill>
            <a:srgbClr val="000000"/>
          </a:solidFill>
          <a:latin typeface="Arial" charset="0"/>
          <a:cs typeface="Arial" charset="0"/>
          <a:sym typeface="Arial" charset="0"/>
        </a:defRPr>
      </a:lvl7pPr>
      <a:lvl8pPr marL="1603375" indent="-3175" algn="l" rtl="0" fontAlgn="base">
        <a:spcBef>
          <a:spcPct val="0"/>
        </a:spcBef>
        <a:spcAft>
          <a:spcPct val="0"/>
        </a:spcAft>
        <a:defRPr sz="1400">
          <a:solidFill>
            <a:srgbClr val="000000"/>
          </a:solidFill>
          <a:latin typeface="Arial" charset="0"/>
          <a:cs typeface="Arial" charset="0"/>
          <a:sym typeface="Arial" charset="0"/>
        </a:defRPr>
      </a:lvl8pPr>
      <a:lvl9pPr marL="2060575" indent="-3175" algn="l" rtl="0" fontAlgn="base">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fontAlgn="base">
        <a:spcBef>
          <a:spcPct val="0"/>
        </a:spcBef>
        <a:spcAft>
          <a:spcPct val="0"/>
        </a:spcAft>
        <a:buSzPct val="100000"/>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fontAlgn="base">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Lst>
  <p:hf hdr="0" ftr="0" dt="0"/>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3" Type="http://schemas.openxmlformats.org/officeDocument/2006/relationships/hyperlink" Target="http://72.32.185.154/blog/wp-content/uploads/2007/10/otc-drugs18.jpg" TargetMode="External"/><Relationship Id="rId2" Type="http://schemas.openxmlformats.org/officeDocument/2006/relationships/notesSlide" Target="../notesSlides/notesSlide8.xml"/><Relationship Id="rId1" Type="http://schemas.openxmlformats.org/officeDocument/2006/relationships/slideLayout" Target="../slideLayouts/slideLayout43.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nlm.nih.gov/medlineplus/mplusdictionary.html" TargetMode="Externa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3.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neuroscience.uth.tmc.edu/s2/chapter08.html" TargetMode="Externa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3.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3.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3.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4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3.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7.xml"/><Relationship Id="rId1" Type="http://schemas.openxmlformats.org/officeDocument/2006/relationships/slideLayout" Target="../slideLayouts/slideLayout4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3.xml"/></Relationships>
</file>

<file path=ppt/slides/_rels/slide4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9.xml"/><Relationship Id="rId1" Type="http://schemas.openxmlformats.org/officeDocument/2006/relationships/slideLayout" Target="../slideLayouts/slideLayout4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medscape.com/" TargetMode="External"/><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p:cNvSpPr>
            <a:spLocks noGrp="1" noChangeArrowheads="1"/>
          </p:cNvSpPr>
          <p:nvPr>
            <p:ph type="ctrTitle"/>
          </p:nvPr>
        </p:nvSpPr>
        <p:spPr/>
        <p:txBody>
          <a:bodyPr/>
          <a:lstStyle/>
          <a:p>
            <a:r>
              <a:rPr lang="en-US" dirty="0" smtClean="0">
                <a:sym typeface="Arial" charset="0"/>
              </a:rPr>
              <a:t/>
            </a:r>
            <a:br>
              <a:rPr lang="en-US" dirty="0" smtClean="0">
                <a:sym typeface="Arial" charset="0"/>
              </a:rPr>
            </a:br>
            <a:r>
              <a:rPr lang="en-US" dirty="0" smtClean="0">
                <a:sym typeface="Arial" charset="0"/>
              </a:rPr>
              <a:t>Pharmacologic in the Geriatric Population</a:t>
            </a:r>
          </a:p>
        </p:txBody>
      </p:sp>
      <p:sp>
        <p:nvSpPr>
          <p:cNvPr id="32772" name="Slide Number Placeholder 5"/>
          <p:cNvSpPr>
            <a:spLocks noGrp="1"/>
          </p:cNvSpPr>
          <p:nvPr>
            <p:ph type="sldNum" sz="quarter" idx="4294967295"/>
          </p:nvPr>
        </p:nvSpPr>
        <p:spPr bwMode="auto">
          <a:xfrm>
            <a:off x="0" y="624840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6E284C9-8FF6-4CC7-BD20-50B7AB4E5AE7}" type="slidenum">
              <a:rPr lang="en-US">
                <a:solidFill>
                  <a:schemeClr val="bg1"/>
                </a:solidFill>
              </a:rPr>
              <a:pPr/>
              <a:t>1</a:t>
            </a:fld>
            <a:endParaRPr lang="en-US">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mtClean="0"/>
              <a:t>Pharmacokinetic change</a:t>
            </a:r>
            <a:endParaRPr lang="en-US" dirty="0" smtClean="0"/>
          </a:p>
        </p:txBody>
      </p:sp>
      <p:sp>
        <p:nvSpPr>
          <p:cNvPr id="39939" name="Rectangle 3"/>
          <p:cNvSpPr>
            <a:spLocks noGrp="1" noChangeArrowheads="1"/>
          </p:cNvSpPr>
          <p:nvPr>
            <p:ph type="body" idx="1"/>
          </p:nvPr>
        </p:nvSpPr>
        <p:spPr/>
        <p:txBody>
          <a:bodyPr/>
          <a:lstStyle/>
          <a:p>
            <a:pPr>
              <a:spcAft>
                <a:spcPts val="600"/>
              </a:spcAft>
            </a:pPr>
            <a:r>
              <a:rPr lang="en-US" dirty="0" smtClean="0"/>
              <a:t>Hepatic Metabolism </a:t>
            </a:r>
          </a:p>
          <a:p>
            <a:pPr lvl="1">
              <a:spcBef>
                <a:spcPts val="600"/>
              </a:spcBef>
              <a:spcAft>
                <a:spcPts val="600"/>
              </a:spcAft>
            </a:pPr>
            <a:r>
              <a:rPr lang="en-US" dirty="0" smtClean="0"/>
              <a:t>Decrease liver mass</a:t>
            </a:r>
          </a:p>
          <a:p>
            <a:pPr lvl="1">
              <a:spcBef>
                <a:spcPts val="600"/>
              </a:spcBef>
              <a:spcAft>
                <a:spcPts val="600"/>
              </a:spcAft>
            </a:pPr>
            <a:r>
              <a:rPr lang="en-US" dirty="0" smtClean="0"/>
              <a:t>Decrease liver blood flow</a:t>
            </a:r>
          </a:p>
          <a:p>
            <a:pPr lvl="1">
              <a:spcBef>
                <a:spcPts val="600"/>
              </a:spcBef>
              <a:spcAft>
                <a:spcPts val="600"/>
              </a:spcAft>
            </a:pPr>
            <a:r>
              <a:rPr lang="en-US" dirty="0" smtClean="0"/>
              <a:t>Decrease enzyme activity</a:t>
            </a:r>
          </a:p>
          <a:p>
            <a:pPr marL="457200" lvl="1" indent="0">
              <a:spcBef>
                <a:spcPts val="600"/>
              </a:spcBef>
              <a:spcAft>
                <a:spcPts val="600"/>
              </a:spcAft>
              <a:buNone/>
            </a:pPr>
            <a:r>
              <a:rPr lang="en-US" dirty="0" smtClean="0">
                <a:sym typeface="Wingdings" pitchFamily="2" charset="2"/>
              </a:rPr>
              <a:t> </a:t>
            </a:r>
            <a:r>
              <a:rPr lang="en-US" dirty="0" smtClean="0"/>
              <a:t>Leads to decreased liver metabolism</a:t>
            </a:r>
          </a:p>
          <a:p>
            <a:pPr lvl="1">
              <a:spcBef>
                <a:spcPts val="600"/>
              </a:spcBef>
              <a:spcAft>
                <a:spcPts val="600"/>
              </a:spcAft>
            </a:pPr>
            <a:endParaRPr lang="en-US" dirty="0" smtClean="0"/>
          </a:p>
          <a:p>
            <a:pPr lvl="1">
              <a:spcBef>
                <a:spcPts val="600"/>
              </a:spcBef>
              <a:spcAft>
                <a:spcPts val="600"/>
              </a:spcAft>
            </a:pPr>
            <a:r>
              <a:rPr lang="en-US" dirty="0" smtClean="0"/>
              <a:t>Injury to liver (trauma, CA, ETOH also impact the liver metabolism)</a:t>
            </a:r>
          </a:p>
          <a:p>
            <a:pPr lvl="1">
              <a:spcBef>
                <a:spcPts val="600"/>
              </a:spcBef>
              <a:spcAft>
                <a:spcPts val="600"/>
              </a:spcAft>
            </a:pPr>
            <a:endParaRPr lang="en-US" dirty="0" smtClean="0"/>
          </a:p>
          <a:p>
            <a:pPr lvl="1">
              <a:spcBef>
                <a:spcPts val="600"/>
              </a:spcBef>
              <a:spcAft>
                <a:spcPts val="600"/>
              </a:spcAft>
            </a:pPr>
            <a:endParaRPr lang="en-US" dirty="0" smtClean="0"/>
          </a:p>
        </p:txBody>
      </p:sp>
      <p:sp>
        <p:nvSpPr>
          <p:cNvPr id="39940" name="Slide Number Placeholder 4"/>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EC03C43-FD31-4418-BD1E-0D764B7BDC9A}" type="slidenum">
              <a:rPr lang="en-US">
                <a:solidFill>
                  <a:schemeClr val="bg1"/>
                </a:solidFill>
              </a:rPr>
              <a:pPr/>
              <a:t>10</a:t>
            </a:fld>
            <a:endParaRPr lang="en-US">
              <a:solidFill>
                <a:schemeClr val="bg1"/>
              </a:solidFill>
            </a:endParaRPr>
          </a:p>
        </p:txBody>
      </p:sp>
      <p:pic>
        <p:nvPicPr>
          <p:cNvPr id="39941" name="Picture 5" descr="http://www.sccollege.edu/SiteCollectionImages/Private/816_liv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4999" y="1600200"/>
            <a:ext cx="3216275" cy="211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Pharmacokinetic change</a:t>
            </a:r>
            <a:endParaRPr lang="en-US" dirty="0" smtClean="0"/>
          </a:p>
        </p:txBody>
      </p:sp>
      <p:sp>
        <p:nvSpPr>
          <p:cNvPr id="38915" name="Rectangle 3"/>
          <p:cNvSpPr>
            <a:spLocks noGrp="1" noChangeArrowheads="1"/>
          </p:cNvSpPr>
          <p:nvPr>
            <p:ph type="body" idx="1"/>
          </p:nvPr>
        </p:nvSpPr>
        <p:spPr/>
        <p:txBody>
          <a:bodyPr/>
          <a:lstStyle/>
          <a:p>
            <a:pPr>
              <a:spcAft>
                <a:spcPts val="600"/>
              </a:spcAft>
            </a:pPr>
            <a:r>
              <a:rPr lang="en-US" dirty="0" smtClean="0"/>
              <a:t>Distribution</a:t>
            </a:r>
          </a:p>
          <a:p>
            <a:pPr lvl="1">
              <a:spcBef>
                <a:spcPts val="600"/>
              </a:spcBef>
              <a:spcAft>
                <a:spcPts val="600"/>
              </a:spcAft>
            </a:pPr>
            <a:r>
              <a:rPr lang="en-US" dirty="0" smtClean="0"/>
              <a:t>Decrease in body water content</a:t>
            </a:r>
          </a:p>
          <a:p>
            <a:pPr lvl="1">
              <a:spcBef>
                <a:spcPts val="600"/>
              </a:spcBef>
              <a:spcAft>
                <a:spcPts val="600"/>
              </a:spcAft>
            </a:pPr>
            <a:r>
              <a:rPr lang="en-US" dirty="0" smtClean="0"/>
              <a:t>Increase in body fat</a:t>
            </a:r>
          </a:p>
          <a:p>
            <a:pPr lvl="1">
              <a:spcBef>
                <a:spcPts val="600"/>
              </a:spcBef>
              <a:spcAft>
                <a:spcPts val="600"/>
              </a:spcAft>
            </a:pPr>
            <a:r>
              <a:rPr lang="en-US" dirty="0" smtClean="0"/>
              <a:t>Decrease in lean body mass</a:t>
            </a:r>
          </a:p>
          <a:p>
            <a:pPr lvl="1">
              <a:spcBef>
                <a:spcPts val="600"/>
              </a:spcBef>
              <a:spcAft>
                <a:spcPts val="600"/>
              </a:spcAft>
            </a:pPr>
            <a:r>
              <a:rPr lang="en-US" dirty="0" smtClean="0"/>
              <a:t>Decrease in plasma proteins</a:t>
            </a:r>
          </a:p>
          <a:p>
            <a:pPr lvl="2">
              <a:spcBef>
                <a:spcPts val="600"/>
              </a:spcBef>
              <a:spcAft>
                <a:spcPts val="600"/>
              </a:spcAft>
            </a:pPr>
            <a:r>
              <a:rPr lang="en-US" dirty="0" smtClean="0"/>
              <a:t>e.g. aspirin or warfarin may </a:t>
            </a:r>
            <a:r>
              <a:rPr lang="en-US" dirty="0"/>
              <a:t>produce a greater response because there will be less drug bound </a:t>
            </a:r>
            <a:r>
              <a:rPr lang="en-US" dirty="0" smtClean="0"/>
              <a:t>to</a:t>
            </a:r>
          </a:p>
          <a:p>
            <a:pPr lvl="1">
              <a:spcBef>
                <a:spcPts val="600"/>
              </a:spcBef>
              <a:spcAft>
                <a:spcPts val="600"/>
              </a:spcAft>
            </a:pPr>
            <a:r>
              <a:rPr lang="en-US" dirty="0" smtClean="0">
                <a:solidFill>
                  <a:schemeClr val="tx1"/>
                </a:solidFill>
              </a:rPr>
              <a:t>Drugs are </a:t>
            </a:r>
            <a:r>
              <a:rPr lang="en-US" dirty="0" smtClean="0">
                <a:solidFill>
                  <a:srgbClr val="FF0000"/>
                </a:solidFill>
              </a:rPr>
              <a:t>area specific </a:t>
            </a:r>
            <a:r>
              <a:rPr lang="en-US" dirty="0" smtClean="0"/>
              <a:t>- either bind to receptors or act on tissues in order to be effective, e.g. water-soluble, fat soluble, protein affinity</a:t>
            </a:r>
          </a:p>
        </p:txBody>
      </p:sp>
      <p:sp>
        <p:nvSpPr>
          <p:cNvPr id="38916"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38BD1F8-0B40-41D1-9327-EE9A07B39DDA}" type="slidenum">
              <a:rPr lang="en-US">
                <a:solidFill>
                  <a:schemeClr val="bg1"/>
                </a:solidFill>
              </a:rPr>
              <a:pPr/>
              <a:t>11</a:t>
            </a:fld>
            <a:endParaRPr lang="en-US">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t>Pharmacokinetic change</a:t>
            </a:r>
            <a:endParaRPr lang="en-US" dirty="0" smtClean="0"/>
          </a:p>
        </p:txBody>
      </p:sp>
      <p:sp>
        <p:nvSpPr>
          <p:cNvPr id="40963" name="Rectangle 3"/>
          <p:cNvSpPr>
            <a:spLocks noGrp="1" noChangeArrowheads="1"/>
          </p:cNvSpPr>
          <p:nvPr>
            <p:ph type="body" idx="1"/>
          </p:nvPr>
        </p:nvSpPr>
        <p:spPr/>
        <p:txBody>
          <a:bodyPr/>
          <a:lstStyle/>
          <a:p>
            <a:r>
              <a:rPr lang="en-US" sz="3200" dirty="0" smtClean="0"/>
              <a:t>Excretion</a:t>
            </a:r>
          </a:p>
          <a:p>
            <a:pPr lvl="1"/>
            <a:r>
              <a:rPr lang="en-US" sz="2800" dirty="0" smtClean="0"/>
              <a:t>Primarily takes place at kidney</a:t>
            </a:r>
          </a:p>
          <a:p>
            <a:pPr lvl="1"/>
            <a:r>
              <a:rPr lang="en-US" sz="2800" dirty="0" smtClean="0"/>
              <a:t>Kidney filters </a:t>
            </a:r>
            <a:r>
              <a:rPr lang="en-US" sz="2800" dirty="0"/>
              <a:t>the drug from the circulation and excrete it from the body via the </a:t>
            </a:r>
            <a:r>
              <a:rPr lang="en-US" sz="2800" dirty="0" smtClean="0"/>
              <a:t>urine</a:t>
            </a:r>
          </a:p>
          <a:p>
            <a:pPr lvl="1"/>
            <a:r>
              <a:rPr lang="en-US" sz="2800" dirty="0" smtClean="0"/>
              <a:t>Decreased Renal functioning with age</a:t>
            </a:r>
          </a:p>
          <a:p>
            <a:pPr lvl="2"/>
            <a:r>
              <a:rPr lang="en-US" sz="2800" dirty="0" smtClean="0"/>
              <a:t>Decrease kidney mass</a:t>
            </a:r>
          </a:p>
          <a:p>
            <a:pPr lvl="2"/>
            <a:r>
              <a:rPr lang="en-US" sz="2800" dirty="0" smtClean="0"/>
              <a:t>Decrease renal blood flow</a:t>
            </a:r>
          </a:p>
          <a:p>
            <a:pPr lvl="2"/>
            <a:r>
              <a:rPr lang="en-US" sz="2800" dirty="0" smtClean="0"/>
              <a:t>Decrease in tubular function in the nephron</a:t>
            </a:r>
          </a:p>
          <a:p>
            <a:pPr lvl="1"/>
            <a:r>
              <a:rPr lang="en-US" sz="2800" dirty="0" smtClean="0">
                <a:solidFill>
                  <a:srgbClr val="FF0000"/>
                </a:solidFill>
              </a:rPr>
              <a:t>Results in</a:t>
            </a:r>
            <a:r>
              <a:rPr lang="en-US" sz="2800" dirty="0" smtClean="0">
                <a:solidFill>
                  <a:srgbClr val="FF0000"/>
                </a:solidFill>
              </a:rPr>
              <a:t>? Build up/Accumulation of drug</a:t>
            </a:r>
            <a:endParaRPr lang="en-US" sz="2800" dirty="0" smtClean="0">
              <a:solidFill>
                <a:srgbClr val="FF0000"/>
              </a:solidFill>
            </a:endParaRPr>
          </a:p>
          <a:p>
            <a:pPr lvl="1"/>
            <a:endParaRPr lang="en-US" sz="2800" dirty="0" smtClean="0"/>
          </a:p>
        </p:txBody>
      </p:sp>
      <p:sp>
        <p:nvSpPr>
          <p:cNvPr id="40964"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6D810E8-9D24-453B-956B-FCF46272F4BD}" type="slidenum">
              <a:rPr lang="en-US">
                <a:solidFill>
                  <a:schemeClr val="bg1"/>
                </a:solidFill>
              </a:rPr>
              <a:pPr/>
              <a:t>12</a:t>
            </a:fld>
            <a:endParaRPr lang="en-US">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1026"/>
          <p:cNvSpPr>
            <a:spLocks noGrp="1" noChangeArrowheads="1"/>
          </p:cNvSpPr>
          <p:nvPr>
            <p:ph type="title"/>
          </p:nvPr>
        </p:nvSpPr>
        <p:spPr/>
        <p:txBody>
          <a:bodyPr/>
          <a:lstStyle/>
          <a:p>
            <a:r>
              <a:rPr lang="en-US" i="1" dirty="0" err="1" smtClean="0"/>
              <a:t>Pharmaco</a:t>
            </a:r>
            <a:r>
              <a:rPr lang="en-US" i="1" dirty="0" err="1" smtClean="0">
                <a:solidFill>
                  <a:srgbClr val="FF0000"/>
                </a:solidFill>
              </a:rPr>
              <a:t>dynamic</a:t>
            </a:r>
            <a:r>
              <a:rPr lang="en-US" i="1" dirty="0" smtClean="0">
                <a:solidFill>
                  <a:srgbClr val="FF0000"/>
                </a:solidFill>
              </a:rPr>
              <a:t> </a:t>
            </a:r>
            <a:r>
              <a:rPr lang="en-US" dirty="0" smtClean="0"/>
              <a:t>Interactions</a:t>
            </a:r>
          </a:p>
        </p:txBody>
      </p:sp>
      <p:sp>
        <p:nvSpPr>
          <p:cNvPr id="41987" name="Rectangle 1027"/>
          <p:cNvSpPr>
            <a:spLocks noGrp="1" noChangeArrowheads="1"/>
          </p:cNvSpPr>
          <p:nvPr>
            <p:ph type="body" idx="1"/>
          </p:nvPr>
        </p:nvSpPr>
        <p:spPr/>
        <p:txBody>
          <a:bodyPr/>
          <a:lstStyle/>
          <a:p>
            <a:r>
              <a:rPr lang="en-US" smtClean="0"/>
              <a:t>The way in which one drug’s action interferes with the action of the other</a:t>
            </a:r>
          </a:p>
          <a:p>
            <a:r>
              <a:rPr lang="en-US" smtClean="0"/>
              <a:t>Pharmacologic antagonism</a:t>
            </a:r>
          </a:p>
          <a:p>
            <a:r>
              <a:rPr lang="en-US" smtClean="0"/>
              <a:t>Physiologic antagonism</a:t>
            </a:r>
          </a:p>
          <a:p>
            <a:r>
              <a:rPr lang="en-US" smtClean="0"/>
              <a:t>Synergism</a:t>
            </a:r>
          </a:p>
          <a:p>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1026"/>
          <p:cNvSpPr>
            <a:spLocks noGrp="1" noChangeArrowheads="1"/>
          </p:cNvSpPr>
          <p:nvPr>
            <p:ph type="title"/>
          </p:nvPr>
        </p:nvSpPr>
        <p:spPr/>
        <p:txBody>
          <a:bodyPr/>
          <a:lstStyle/>
          <a:p>
            <a:pPr>
              <a:buClr>
                <a:schemeClr val="accent1"/>
              </a:buClr>
            </a:pPr>
            <a:r>
              <a:rPr lang="en-US" dirty="0" err="1" smtClean="0"/>
              <a:t>Pharmacodynamic</a:t>
            </a:r>
            <a:r>
              <a:rPr lang="en-US" dirty="0" smtClean="0"/>
              <a:t> </a:t>
            </a:r>
            <a:r>
              <a:rPr lang="en-US" dirty="0"/>
              <a:t>Changes</a:t>
            </a:r>
            <a:endParaRPr lang="en-US" sz="3600" dirty="0" smtClean="0">
              <a:latin typeface="Arial" charset="0"/>
              <a:cs typeface="Arial"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0951" y="1600200"/>
            <a:ext cx="531564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0580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noGrp="1" noChangeArrowheads="1"/>
          </p:cNvSpPr>
          <p:nvPr>
            <p:ph type="title"/>
          </p:nvPr>
        </p:nvSpPr>
        <p:spPr/>
        <p:txBody>
          <a:bodyPr/>
          <a:lstStyle/>
          <a:p>
            <a:r>
              <a:rPr lang="en-US" dirty="0" err="1" smtClean="0"/>
              <a:t>Pharmacodynamic</a:t>
            </a:r>
            <a:r>
              <a:rPr lang="en-US" dirty="0" smtClean="0"/>
              <a:t> Changes</a:t>
            </a:r>
          </a:p>
        </p:txBody>
      </p:sp>
      <p:sp>
        <p:nvSpPr>
          <p:cNvPr id="43011" name="Rectangle 3"/>
          <p:cNvSpPr>
            <a:spLocks noGrp="1" noChangeArrowheads="1"/>
          </p:cNvSpPr>
          <p:nvPr>
            <p:ph type="body" idx="1"/>
          </p:nvPr>
        </p:nvSpPr>
        <p:spPr/>
        <p:txBody>
          <a:bodyPr/>
          <a:lstStyle/>
          <a:p>
            <a:pPr>
              <a:spcAft>
                <a:spcPts val="600"/>
              </a:spcAft>
            </a:pPr>
            <a:r>
              <a:rPr lang="en-US" dirty="0" smtClean="0"/>
              <a:t>Systemic drug response altered due to physiological changes in the elderly</a:t>
            </a:r>
          </a:p>
          <a:p>
            <a:pPr>
              <a:spcAft>
                <a:spcPts val="600"/>
              </a:spcAft>
            </a:pPr>
            <a:r>
              <a:rPr lang="en-US" dirty="0" smtClean="0"/>
              <a:t>Each patient is different in his response to medications</a:t>
            </a:r>
          </a:p>
          <a:p>
            <a:pPr>
              <a:spcAft>
                <a:spcPts val="600"/>
              </a:spcAft>
            </a:pPr>
            <a:r>
              <a:rPr lang="en-US" dirty="0" smtClean="0"/>
              <a:t>Altered response may occur with alterations in drug-receptor attraction which can increase or decrease sensitivity </a:t>
            </a:r>
          </a:p>
        </p:txBody>
      </p:sp>
      <p:sp>
        <p:nvSpPr>
          <p:cNvPr id="43012"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0E6B402-F1D3-40CE-90AD-55542A4EA4DD}" type="slidenum">
              <a:rPr lang="en-US">
                <a:solidFill>
                  <a:schemeClr val="bg1"/>
                </a:solidFill>
              </a:rPr>
              <a:pPr/>
              <a:t>15</a:t>
            </a:fld>
            <a:endParaRPr lang="en-US">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Pharmacodynamic Changes</a:t>
            </a:r>
            <a:endParaRPr lang="en-US" dirty="0"/>
          </a:p>
        </p:txBody>
      </p:sp>
      <p:sp>
        <p:nvSpPr>
          <p:cNvPr id="44035" name="Rectangle 3"/>
          <p:cNvSpPr>
            <a:spLocks noGrp="1" noChangeArrowheads="1"/>
          </p:cNvSpPr>
          <p:nvPr>
            <p:ph type="body" idx="1"/>
          </p:nvPr>
        </p:nvSpPr>
        <p:spPr/>
        <p:txBody>
          <a:bodyPr/>
          <a:lstStyle/>
          <a:p>
            <a:pPr>
              <a:spcAft>
                <a:spcPts val="600"/>
              </a:spcAft>
            </a:pPr>
            <a:r>
              <a:rPr lang="en-US" smtClean="0"/>
              <a:t>There are changes in receptor linkage or coupling to the cell that occurs in certain tissues as a function of aging.</a:t>
            </a:r>
          </a:p>
          <a:p>
            <a:pPr>
              <a:spcAft>
                <a:spcPts val="600"/>
              </a:spcAft>
            </a:pPr>
            <a:r>
              <a:rPr lang="en-US" smtClean="0"/>
              <a:t>In some patients the biological response of a medication may be blunted due to changes in cellular structure and function that occur in the elderly.</a:t>
            </a:r>
          </a:p>
          <a:p>
            <a:pPr>
              <a:spcAft>
                <a:spcPts val="600"/>
              </a:spcAft>
            </a:pPr>
            <a:r>
              <a:rPr lang="en-US" smtClean="0"/>
              <a:t>½ life longer with aging adult</a:t>
            </a:r>
          </a:p>
          <a:p>
            <a:pPr>
              <a:spcAft>
                <a:spcPts val="600"/>
              </a:spcAft>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AutoShape 2"/>
          <p:cNvSpPr>
            <a:spLocks noGrp="1" noChangeArrowheads="1"/>
          </p:cNvSpPr>
          <p:nvPr>
            <p:ph type="title"/>
          </p:nvPr>
        </p:nvSpPr>
        <p:spPr/>
        <p:txBody>
          <a:bodyPr/>
          <a:lstStyle/>
          <a:p>
            <a:r>
              <a:rPr lang="en-US" smtClean="0"/>
              <a:t>OTC drug use in Geriatrics</a:t>
            </a:r>
          </a:p>
        </p:txBody>
      </p:sp>
      <p:sp>
        <p:nvSpPr>
          <p:cNvPr id="45059" name="Rectangle 3"/>
          <p:cNvSpPr>
            <a:spLocks noGrp="1" noChangeArrowheads="1"/>
          </p:cNvSpPr>
          <p:nvPr>
            <p:ph type="body" idx="1"/>
          </p:nvPr>
        </p:nvSpPr>
        <p:spPr/>
        <p:txBody>
          <a:bodyPr/>
          <a:lstStyle/>
          <a:p>
            <a:pPr>
              <a:spcAft>
                <a:spcPts val="600"/>
              </a:spcAft>
            </a:pPr>
            <a:r>
              <a:rPr lang="en-US" dirty="0" smtClean="0"/>
              <a:t>&gt;60 y.o. 40% use OTC every day</a:t>
            </a:r>
          </a:p>
          <a:p>
            <a:pPr>
              <a:spcAft>
                <a:spcPts val="600"/>
              </a:spcAft>
            </a:pPr>
            <a:r>
              <a:rPr lang="en-US" dirty="0" smtClean="0"/>
              <a:t>Used for pain (OA), digestive purposes (laxative), decongestants (sometimes alcohol based)</a:t>
            </a:r>
          </a:p>
          <a:p>
            <a:pPr>
              <a:spcAft>
                <a:spcPts val="600"/>
              </a:spcAft>
            </a:pPr>
            <a:r>
              <a:rPr lang="en-US" dirty="0" smtClean="0"/>
              <a:t>80% take with alcohol, Rx drugs or both </a:t>
            </a:r>
          </a:p>
          <a:p>
            <a:pPr>
              <a:spcAft>
                <a:spcPts val="600"/>
              </a:spcAft>
            </a:pPr>
            <a:r>
              <a:rPr lang="en-US" dirty="0" smtClean="0"/>
              <a:t>Use of alternative meds and treatment</a:t>
            </a:r>
          </a:p>
          <a:p>
            <a:pPr lvl="1">
              <a:spcBef>
                <a:spcPts val="600"/>
              </a:spcBef>
              <a:spcAft>
                <a:spcPts val="600"/>
              </a:spcAft>
            </a:pPr>
            <a:r>
              <a:rPr lang="en-US" dirty="0" smtClean="0"/>
              <a:t>can alter PT/PTT times, absorption</a:t>
            </a:r>
          </a:p>
        </p:txBody>
      </p:sp>
      <p:sp>
        <p:nvSpPr>
          <p:cNvPr id="45060" name="Slide Number Placeholder 7"/>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A61B52D-B208-4ED7-9DBD-A9826D91D6AE}" type="slidenum">
              <a:rPr lang="en-US">
                <a:solidFill>
                  <a:schemeClr val="bg1"/>
                </a:solidFill>
              </a:rPr>
              <a:pPr/>
              <a:t>17</a:t>
            </a:fld>
            <a:endParaRPr lang="en-US">
              <a:solidFill>
                <a:schemeClr val="bg1"/>
              </a:solidFill>
            </a:endParaRPr>
          </a:p>
        </p:txBody>
      </p:sp>
      <p:sp>
        <p:nvSpPr>
          <p:cNvPr id="45063" name="Rectangle 4"/>
          <p:cNvSpPr>
            <a:spLocks noChangeArrowheads="1"/>
          </p:cNvSpPr>
          <p:nvPr/>
        </p:nvSpPr>
        <p:spPr bwMode="auto">
          <a:xfrm>
            <a:off x="0" y="288135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pic>
        <p:nvPicPr>
          <p:cNvPr id="45062" name="Picture 6" descr="See full size imag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9737" y="29342"/>
            <a:ext cx="2354263"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mtClean="0"/>
              <a:t>Psychotropic Drugs</a:t>
            </a:r>
          </a:p>
        </p:txBody>
      </p:sp>
      <p:sp>
        <p:nvSpPr>
          <p:cNvPr id="46083" name="Content Placeholder 2"/>
          <p:cNvSpPr>
            <a:spLocks noGrp="1"/>
          </p:cNvSpPr>
          <p:nvPr>
            <p:ph type="body" idx="1"/>
          </p:nvPr>
        </p:nvSpPr>
        <p:spPr/>
        <p:txBody>
          <a:bodyPr/>
          <a:lstStyle/>
          <a:p>
            <a:r>
              <a:rPr lang="en-US" dirty="0" smtClean="0">
                <a:solidFill>
                  <a:srgbClr val="FF0000"/>
                </a:solidFill>
              </a:rPr>
              <a:t>Sedative Hypnotic?</a:t>
            </a:r>
          </a:p>
          <a:p>
            <a:endParaRPr lang="en-US" dirty="0" smtClean="0"/>
          </a:p>
          <a:p>
            <a:r>
              <a:rPr lang="en-US" dirty="0" smtClean="0">
                <a:solidFill>
                  <a:srgbClr val="FF0000"/>
                </a:solidFill>
              </a:rPr>
              <a:t>Antianxiety Agents?</a:t>
            </a:r>
          </a:p>
          <a:p>
            <a:endParaRPr lang="en-US" dirty="0" smtClean="0">
              <a:solidFill>
                <a:srgbClr val="FF0000"/>
              </a:solidFill>
            </a:endParaRPr>
          </a:p>
          <a:p>
            <a:r>
              <a:rPr lang="en-US" dirty="0" smtClean="0">
                <a:solidFill>
                  <a:srgbClr val="FF0000"/>
                </a:solidFill>
              </a:rPr>
              <a:t>Antidepressant Meds?</a:t>
            </a:r>
          </a:p>
          <a:p>
            <a:endParaRPr lang="en-US" dirty="0" smtClean="0"/>
          </a:p>
          <a:p>
            <a:r>
              <a:rPr lang="en-US" dirty="0" smtClean="0"/>
              <a:t>Antipsychotic Meds</a:t>
            </a:r>
          </a:p>
          <a:p>
            <a:pPr lvl="1"/>
            <a:r>
              <a:rPr lang="en-US" dirty="0" smtClean="0"/>
              <a:t>Haloperidol (Haldol)</a:t>
            </a:r>
          </a:p>
        </p:txBody>
      </p:sp>
      <p:sp>
        <p:nvSpPr>
          <p:cNvPr id="46084"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492EFA4-1913-4A09-990D-68D006A5148C}" type="slidenum">
              <a:rPr lang="en-US">
                <a:solidFill>
                  <a:schemeClr val="bg1"/>
                </a:solidFill>
              </a:rPr>
              <a:pPr/>
              <a:t>18</a:t>
            </a:fld>
            <a:endParaRPr lang="en-US">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mtClean="0"/>
              <a:t>Sedative Hypnotics</a:t>
            </a:r>
          </a:p>
        </p:txBody>
      </p:sp>
      <p:sp>
        <p:nvSpPr>
          <p:cNvPr id="47107" name="Content Placeholder 2"/>
          <p:cNvSpPr>
            <a:spLocks noGrp="1"/>
          </p:cNvSpPr>
          <p:nvPr>
            <p:ph type="body" idx="1"/>
          </p:nvPr>
        </p:nvSpPr>
        <p:spPr/>
        <p:txBody>
          <a:bodyPr/>
          <a:lstStyle/>
          <a:p>
            <a:r>
              <a:rPr lang="en-US" sz="3200" dirty="0" smtClean="0"/>
              <a:t>Benzodiazepine</a:t>
            </a:r>
          </a:p>
          <a:p>
            <a:pPr lvl="1"/>
            <a:r>
              <a:rPr lang="en-US" sz="2800" dirty="0" smtClean="0"/>
              <a:t>Primary drugs used to promote sleep and decrease anxiety in older adults</a:t>
            </a:r>
          </a:p>
          <a:p>
            <a:pPr lvl="1"/>
            <a:r>
              <a:rPr lang="en-US" sz="2800" dirty="0" smtClean="0"/>
              <a:t>Increase central inhibitory effect of GABA</a:t>
            </a:r>
          </a:p>
          <a:p>
            <a:pPr lvl="1"/>
            <a:r>
              <a:rPr lang="en-US" sz="2800" dirty="0" err="1" smtClean="0"/>
              <a:t>Temazepam</a:t>
            </a:r>
            <a:r>
              <a:rPr lang="en-US" sz="2800" dirty="0" smtClean="0"/>
              <a:t> (</a:t>
            </a:r>
            <a:r>
              <a:rPr lang="en-US" sz="2800" dirty="0" err="1" smtClean="0"/>
              <a:t>Restoril</a:t>
            </a:r>
            <a:r>
              <a:rPr lang="en-US" sz="2800" dirty="0" smtClean="0"/>
              <a:t>)</a:t>
            </a:r>
          </a:p>
          <a:p>
            <a:pPr lvl="1"/>
            <a:r>
              <a:rPr lang="en-US" sz="2800" dirty="0" smtClean="0"/>
              <a:t>Side effects</a:t>
            </a:r>
          </a:p>
          <a:p>
            <a:pPr lvl="2"/>
            <a:r>
              <a:rPr lang="en-US" sz="2800" dirty="0" smtClean="0"/>
              <a:t>“</a:t>
            </a:r>
            <a:r>
              <a:rPr lang="en-US" dirty="0" smtClean="0"/>
              <a:t>hangover”, drowsiness and sluggish, anterograde amnesia (short-term memory for the period immediately preceding drug administration, rebound insomnia</a:t>
            </a:r>
          </a:p>
          <a:p>
            <a:pPr lvl="1"/>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Do you have a Pharm Dictionary?</a:t>
            </a:r>
            <a:endParaRPr lang="en-US" dirty="0" smtClean="0"/>
          </a:p>
        </p:txBody>
      </p:sp>
      <p:sp>
        <p:nvSpPr>
          <p:cNvPr id="33795" name="Content Placeholder 2"/>
          <p:cNvSpPr>
            <a:spLocks noGrp="1"/>
          </p:cNvSpPr>
          <p:nvPr>
            <p:ph type="body" idx="1"/>
          </p:nvPr>
        </p:nvSpPr>
        <p:spPr/>
        <p:txBody>
          <a:bodyPr/>
          <a:lstStyle/>
          <a:p>
            <a:r>
              <a:rPr lang="en-US" smtClean="0">
                <a:hlinkClick r:id="rId2"/>
              </a:rPr>
              <a:t>www.nlm.nih.gov/medlineplus/mplusdictionary.html</a:t>
            </a:r>
            <a:r>
              <a:rPr lang="en-US" smtClean="0"/>
              <a:t> </a:t>
            </a:r>
            <a:endParaRPr lang="en-US" dirty="0" smtClean="0"/>
          </a:p>
        </p:txBody>
      </p:sp>
      <p:pic>
        <p:nvPicPr>
          <p:cNvPr id="3379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9610" y="2895600"/>
            <a:ext cx="7315200"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mtClean="0"/>
              <a:t>Anti-Anxiety Meds</a:t>
            </a:r>
            <a:endParaRPr lang="en-US" dirty="0" smtClean="0"/>
          </a:p>
        </p:txBody>
      </p:sp>
      <p:sp>
        <p:nvSpPr>
          <p:cNvPr id="48131" name="Content Placeholder 2"/>
          <p:cNvSpPr>
            <a:spLocks noGrp="1"/>
          </p:cNvSpPr>
          <p:nvPr>
            <p:ph type="body" idx="1"/>
          </p:nvPr>
        </p:nvSpPr>
        <p:spPr/>
        <p:txBody>
          <a:bodyPr/>
          <a:lstStyle/>
          <a:p>
            <a:r>
              <a:rPr lang="en-US" dirty="0" smtClean="0"/>
              <a:t>Decrease agitation</a:t>
            </a:r>
          </a:p>
          <a:p>
            <a:r>
              <a:rPr lang="en-US" dirty="0" smtClean="0"/>
              <a:t>Drugs directly stimulating serotonin receptors in certain parts of the brain (dorsal raphe nucleus)</a:t>
            </a:r>
          </a:p>
          <a:p>
            <a:r>
              <a:rPr lang="en-US" dirty="0" smtClean="0"/>
              <a:t>Benzodiazepine </a:t>
            </a:r>
          </a:p>
          <a:p>
            <a:pPr lvl="1"/>
            <a:r>
              <a:rPr lang="en-US" dirty="0" smtClean="0"/>
              <a:t>Diazepam (Valium)</a:t>
            </a:r>
          </a:p>
          <a:p>
            <a:pPr lvl="1"/>
            <a:r>
              <a:rPr lang="en-US" dirty="0" err="1" smtClean="0"/>
              <a:t>Lorezepam</a:t>
            </a:r>
            <a:r>
              <a:rPr lang="en-US" dirty="0" smtClean="0"/>
              <a:t> (Ativan)</a:t>
            </a:r>
          </a:p>
          <a:p>
            <a:r>
              <a:rPr lang="en-US" dirty="0" err="1" smtClean="0"/>
              <a:t>Azapirones</a:t>
            </a:r>
            <a:endParaRPr lang="en-US" dirty="0" smtClean="0"/>
          </a:p>
          <a:p>
            <a:pPr lvl="1"/>
            <a:r>
              <a:rPr lang="en-US" dirty="0" err="1" smtClean="0"/>
              <a:t>Buspirone</a:t>
            </a:r>
            <a:r>
              <a:rPr lang="en-US" dirty="0" smtClean="0"/>
              <a:t> (</a:t>
            </a:r>
            <a:r>
              <a:rPr lang="en-US" dirty="0" err="1" smtClean="0"/>
              <a:t>BuSpar</a:t>
            </a:r>
            <a:r>
              <a:rPr lang="en-US" dirty="0" smtClean="0"/>
              <a:t>)=“Busy” drug decreases to help anxiety</a:t>
            </a:r>
            <a:endParaRPr lang="en-US" dirty="0" smtClean="0"/>
          </a:p>
        </p:txBody>
      </p:sp>
      <p:sp>
        <p:nvSpPr>
          <p:cNvPr id="48132"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B397F0A-54A2-4070-AECB-C99AA84A3055}" type="slidenum">
              <a:rPr lang="en-US">
                <a:solidFill>
                  <a:schemeClr val="bg1"/>
                </a:solidFill>
              </a:rPr>
              <a:pPr/>
              <a:t>20</a:t>
            </a:fld>
            <a:endParaRPr lang="en-US">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mtClean="0"/>
              <a:t>Antidepressant</a:t>
            </a:r>
          </a:p>
        </p:txBody>
      </p:sp>
      <p:sp>
        <p:nvSpPr>
          <p:cNvPr id="49155" name="Content Placeholder 2"/>
          <p:cNvSpPr>
            <a:spLocks noGrp="1"/>
          </p:cNvSpPr>
          <p:nvPr>
            <p:ph type="body" idx="1"/>
          </p:nvPr>
        </p:nvSpPr>
        <p:spPr/>
        <p:txBody>
          <a:bodyPr/>
          <a:lstStyle/>
          <a:p>
            <a:pPr>
              <a:spcAft>
                <a:spcPts val="600"/>
              </a:spcAft>
            </a:pPr>
            <a:r>
              <a:rPr lang="en-US" dirty="0" smtClean="0"/>
              <a:t>Increase synaptic transmission in CNS pathways that utilize </a:t>
            </a:r>
            <a:r>
              <a:rPr lang="en-US" dirty="0" smtClean="0">
                <a:solidFill>
                  <a:srgbClr val="C00000"/>
                </a:solidFill>
              </a:rPr>
              <a:t>norepinephrine, dopamine, or </a:t>
            </a:r>
            <a:r>
              <a:rPr lang="en-US" dirty="0" smtClean="0">
                <a:solidFill>
                  <a:srgbClr val="C00000"/>
                </a:solidFill>
              </a:rPr>
              <a:t>serotonin=same pathway</a:t>
            </a:r>
            <a:endParaRPr lang="en-US" dirty="0" smtClean="0">
              <a:solidFill>
                <a:srgbClr val="C00000"/>
              </a:solidFill>
            </a:endParaRPr>
          </a:p>
          <a:p>
            <a:pPr>
              <a:spcAft>
                <a:spcPts val="600"/>
              </a:spcAft>
            </a:pPr>
            <a:r>
              <a:rPr lang="en-US" dirty="0" smtClean="0"/>
              <a:t>Tricyclic</a:t>
            </a:r>
          </a:p>
          <a:p>
            <a:pPr lvl="1">
              <a:spcBef>
                <a:spcPts val="600"/>
              </a:spcBef>
              <a:spcAft>
                <a:spcPts val="600"/>
              </a:spcAft>
            </a:pPr>
            <a:r>
              <a:rPr lang="en-US" dirty="0" smtClean="0"/>
              <a:t>Amitriptyline (Elavil</a:t>
            </a:r>
            <a:r>
              <a:rPr lang="en-US" dirty="0" smtClean="0"/>
              <a:t>)=“elevate your mood”</a:t>
            </a:r>
            <a:endParaRPr lang="en-US" dirty="0" smtClean="0"/>
          </a:p>
          <a:p>
            <a:pPr lvl="1">
              <a:spcBef>
                <a:spcPts val="600"/>
              </a:spcBef>
              <a:spcAft>
                <a:spcPts val="600"/>
              </a:spcAft>
            </a:pPr>
            <a:r>
              <a:rPr lang="en-US" dirty="0" smtClean="0"/>
              <a:t>Produce </a:t>
            </a:r>
            <a:r>
              <a:rPr lang="en-US" dirty="0" smtClean="0"/>
              <a:t>anticholinergic (Ach) </a:t>
            </a:r>
            <a:r>
              <a:rPr lang="en-US" dirty="0" smtClean="0"/>
              <a:t>effects</a:t>
            </a:r>
          </a:p>
          <a:p>
            <a:pPr lvl="2">
              <a:spcBef>
                <a:spcPts val="600"/>
              </a:spcBef>
              <a:spcAft>
                <a:spcPts val="600"/>
              </a:spcAft>
            </a:pPr>
            <a:r>
              <a:rPr lang="en-US" dirty="0" smtClean="0"/>
              <a:t>dry mouth, constipation, urinary retention, and CNS symptoms such as confusion, cognitive impairment, and delirium</a:t>
            </a:r>
            <a:r>
              <a:rPr lang="en-US" dirty="0" smtClean="0"/>
              <a:t>. (frontal lobe)</a:t>
            </a:r>
            <a:endParaRPr lang="en-US" dirty="0"/>
          </a:p>
        </p:txBody>
      </p:sp>
      <p:sp>
        <p:nvSpPr>
          <p:cNvPr id="49156" name="Slide Number Placeholder 4"/>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B3A3BD5-55ED-49CC-9D3F-042EA9F95A9F}" type="slidenum">
              <a:rPr lang="en-US">
                <a:solidFill>
                  <a:schemeClr val="bg1"/>
                </a:solidFill>
              </a:rPr>
              <a:pPr/>
              <a:t>21</a:t>
            </a:fld>
            <a:endParaRPr lang="en-US">
              <a:solidFill>
                <a:schemeClr val="bg1"/>
              </a:solidFill>
            </a:endParaRPr>
          </a:p>
        </p:txBody>
      </p:sp>
    </p:spTree>
    <p:extLst>
      <p:ext uri="{BB962C8B-B14F-4D97-AF65-F5344CB8AC3E}">
        <p14:creationId xmlns:p14="http://schemas.microsoft.com/office/powerpoint/2010/main" val="15691702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mtClean="0"/>
              <a:t>Antidepressant</a:t>
            </a:r>
          </a:p>
        </p:txBody>
      </p:sp>
      <p:sp>
        <p:nvSpPr>
          <p:cNvPr id="49155" name="Content Placeholder 2"/>
          <p:cNvSpPr>
            <a:spLocks noGrp="1"/>
          </p:cNvSpPr>
          <p:nvPr>
            <p:ph type="body" idx="1"/>
          </p:nvPr>
        </p:nvSpPr>
        <p:spPr/>
        <p:txBody>
          <a:bodyPr/>
          <a:lstStyle/>
          <a:p>
            <a:pPr>
              <a:spcAft>
                <a:spcPts val="600"/>
              </a:spcAft>
            </a:pPr>
            <a:r>
              <a:rPr lang="en-US" dirty="0" smtClean="0"/>
              <a:t>MAO inhibitors</a:t>
            </a:r>
          </a:p>
          <a:p>
            <a:pPr lvl="1">
              <a:spcBef>
                <a:spcPts val="600"/>
              </a:spcBef>
              <a:spcAft>
                <a:spcPts val="600"/>
              </a:spcAft>
            </a:pPr>
            <a:r>
              <a:rPr lang="en-US" dirty="0" err="1" smtClean="0"/>
              <a:t>Isocarboxazid</a:t>
            </a:r>
            <a:r>
              <a:rPr lang="en-US" dirty="0" smtClean="0"/>
              <a:t> (</a:t>
            </a:r>
            <a:r>
              <a:rPr lang="en-US" dirty="0" err="1" smtClean="0"/>
              <a:t>Marplan</a:t>
            </a:r>
            <a:r>
              <a:rPr lang="en-US" dirty="0" smtClean="0"/>
              <a:t>)</a:t>
            </a:r>
          </a:p>
          <a:p>
            <a:pPr lvl="1">
              <a:spcBef>
                <a:spcPts val="600"/>
              </a:spcBef>
              <a:spcAft>
                <a:spcPts val="600"/>
              </a:spcAft>
            </a:pPr>
            <a:r>
              <a:rPr lang="en-US" dirty="0" smtClean="0"/>
              <a:t>Causes orthostatic hypotension, insomnia. </a:t>
            </a:r>
          </a:p>
          <a:p>
            <a:pPr lvl="1">
              <a:spcBef>
                <a:spcPts val="600"/>
              </a:spcBef>
              <a:spcAft>
                <a:spcPts val="600"/>
              </a:spcAft>
            </a:pPr>
            <a:endParaRPr lang="en-US" dirty="0" smtClean="0"/>
          </a:p>
          <a:p>
            <a:pPr>
              <a:spcAft>
                <a:spcPts val="600"/>
              </a:spcAft>
            </a:pPr>
            <a:r>
              <a:rPr lang="en-US" dirty="0" smtClean="0"/>
              <a:t>2nd generation (SSRI)</a:t>
            </a:r>
          </a:p>
          <a:p>
            <a:pPr lvl="1">
              <a:spcBef>
                <a:spcPts val="600"/>
              </a:spcBef>
              <a:spcAft>
                <a:spcPts val="600"/>
              </a:spcAft>
            </a:pPr>
            <a:r>
              <a:rPr lang="en-US" dirty="0" smtClean="0"/>
              <a:t>Bupropion (</a:t>
            </a:r>
            <a:r>
              <a:rPr lang="en-US" dirty="0" err="1" smtClean="0"/>
              <a:t>Wellbutrin</a:t>
            </a:r>
            <a:r>
              <a:rPr lang="en-US" dirty="0" smtClean="0"/>
              <a:t>)</a:t>
            </a:r>
          </a:p>
          <a:p>
            <a:pPr lvl="1">
              <a:spcBef>
                <a:spcPts val="600"/>
              </a:spcBef>
              <a:spcAft>
                <a:spcPts val="600"/>
              </a:spcAft>
            </a:pPr>
            <a:r>
              <a:rPr lang="en-US" dirty="0" smtClean="0"/>
              <a:t>Fluoxetine (Prozac)</a:t>
            </a:r>
          </a:p>
          <a:p>
            <a:pPr lvl="1">
              <a:spcBef>
                <a:spcPts val="600"/>
              </a:spcBef>
              <a:spcAft>
                <a:spcPts val="600"/>
              </a:spcAft>
            </a:pPr>
            <a:r>
              <a:rPr lang="en-US" dirty="0" smtClean="0"/>
              <a:t>Causes GI irritation and bleeding </a:t>
            </a:r>
          </a:p>
          <a:p>
            <a:pPr lvl="1">
              <a:spcBef>
                <a:spcPts val="600"/>
              </a:spcBef>
              <a:spcAft>
                <a:spcPts val="600"/>
              </a:spcAft>
            </a:pPr>
            <a:r>
              <a:rPr lang="en-US" dirty="0" smtClean="0"/>
              <a:t>May take </a:t>
            </a:r>
            <a:r>
              <a:rPr lang="en-US" dirty="0"/>
              <a:t>anywhere from 1 to 6 weeks to take </a:t>
            </a:r>
            <a:r>
              <a:rPr lang="en-US" dirty="0" smtClean="0"/>
              <a:t>effect</a:t>
            </a:r>
            <a:endParaRPr lang="en-US" dirty="0"/>
          </a:p>
          <a:p>
            <a:pPr lvl="1">
              <a:spcBef>
                <a:spcPts val="600"/>
              </a:spcBef>
              <a:spcAft>
                <a:spcPts val="600"/>
              </a:spcAft>
            </a:pPr>
            <a:endParaRPr lang="en-US" dirty="0" smtClean="0"/>
          </a:p>
          <a:p>
            <a:pPr lvl="1">
              <a:spcBef>
                <a:spcPts val="600"/>
              </a:spcBef>
              <a:spcAft>
                <a:spcPts val="600"/>
              </a:spcAft>
            </a:pPr>
            <a:endParaRPr lang="en-US" dirty="0" smtClean="0"/>
          </a:p>
        </p:txBody>
      </p:sp>
      <p:sp>
        <p:nvSpPr>
          <p:cNvPr id="49156" name="Slide Number Placeholder 4"/>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B3A3BD5-55ED-49CC-9D3F-042EA9F95A9F}" type="slidenum">
              <a:rPr lang="en-US">
                <a:solidFill>
                  <a:schemeClr val="bg1"/>
                </a:solidFill>
              </a:rPr>
              <a:pPr/>
              <a:t>22</a:t>
            </a:fld>
            <a:endParaRPr lang="en-US">
              <a:solidFill>
                <a:schemeClr val="bg1"/>
              </a:solidFill>
            </a:endParaRPr>
          </a:p>
        </p:txBody>
      </p:sp>
    </p:spTree>
    <p:extLst>
      <p:ext uri="{BB962C8B-B14F-4D97-AF65-F5344CB8AC3E}">
        <p14:creationId xmlns:p14="http://schemas.microsoft.com/office/powerpoint/2010/main" val="4700588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Slide Number Placeholder 4"/>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B3A3BD5-55ED-49CC-9D3F-042EA9F95A9F}" type="slidenum">
              <a:rPr lang="en-US">
                <a:solidFill>
                  <a:schemeClr val="bg1"/>
                </a:solidFill>
              </a:rPr>
              <a:pPr/>
              <a:t>23</a:t>
            </a:fld>
            <a:endParaRPr lang="en-US">
              <a:solidFill>
                <a:schemeClr val="bg1"/>
              </a:solidFill>
            </a:endParaRPr>
          </a:p>
        </p:txBody>
      </p:sp>
      <p:pic>
        <p:nvPicPr>
          <p:cNvPr id="49157" name="Picture 5" descr="http://www.feigerresearch.com/img/illustration_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199" y="228600"/>
            <a:ext cx="7090913"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dirty="0" err="1"/>
              <a:t>Sinemet</a:t>
            </a:r>
            <a:r>
              <a:rPr lang="en-US" dirty="0"/>
              <a:t> (</a:t>
            </a:r>
            <a:r>
              <a:rPr lang="en-US" dirty="0" err="1"/>
              <a:t>Carbidopa</a:t>
            </a:r>
            <a:r>
              <a:rPr lang="en-US" dirty="0"/>
              <a:t>/Levodopa)</a:t>
            </a:r>
            <a:endParaRPr lang="en-US" dirty="0" smtClean="0"/>
          </a:p>
        </p:txBody>
      </p:sp>
      <p:sp>
        <p:nvSpPr>
          <p:cNvPr id="50179" name="Content Placeholder 2"/>
          <p:cNvSpPr>
            <a:spLocks noGrp="1"/>
          </p:cNvSpPr>
          <p:nvPr>
            <p:ph type="body" idx="1"/>
          </p:nvPr>
        </p:nvSpPr>
        <p:spPr/>
        <p:txBody>
          <a:bodyPr/>
          <a:lstStyle/>
          <a:p>
            <a:pPr>
              <a:buFont typeface="Wingdings" pitchFamily="2" charset="2"/>
              <a:buChar char="ü"/>
            </a:pPr>
            <a:r>
              <a:rPr lang="en-US" dirty="0" smtClean="0"/>
              <a:t>Effective for mild to moderate </a:t>
            </a:r>
            <a:r>
              <a:rPr lang="en-US" dirty="0" smtClean="0"/>
              <a:t>Parkinson’s</a:t>
            </a:r>
          </a:p>
          <a:p>
            <a:pPr lvl="1">
              <a:buFont typeface="Wingdings" pitchFamily="2" charset="2"/>
              <a:buChar char="ü"/>
            </a:pPr>
            <a:r>
              <a:rPr lang="en-US" dirty="0" smtClean="0"/>
              <a:t>Not effective for end stage. </a:t>
            </a:r>
            <a:endParaRPr lang="en-US" dirty="0" smtClean="0"/>
          </a:p>
          <a:p>
            <a:r>
              <a:rPr lang="en-US" dirty="0" smtClean="0"/>
              <a:t>GI problems </a:t>
            </a:r>
          </a:p>
          <a:p>
            <a:pPr lvl="1"/>
            <a:r>
              <a:rPr lang="en-US" dirty="0" smtClean="0"/>
              <a:t>Nausea, vomiting</a:t>
            </a:r>
          </a:p>
          <a:p>
            <a:r>
              <a:rPr lang="en-US" dirty="0" smtClean="0"/>
              <a:t>Cardiovascular problems </a:t>
            </a:r>
          </a:p>
          <a:p>
            <a:pPr lvl="1"/>
            <a:r>
              <a:rPr lang="en-US" dirty="0" err="1"/>
              <a:t>A</a:t>
            </a:r>
            <a:r>
              <a:rPr lang="en-US" dirty="0" err="1" smtClean="0"/>
              <a:t>rrythmia</a:t>
            </a:r>
            <a:r>
              <a:rPr lang="en-US" dirty="0" smtClean="0"/>
              <a:t>, </a:t>
            </a:r>
            <a:r>
              <a:rPr lang="en-US" dirty="0" err="1" smtClean="0"/>
              <a:t>orthostasis</a:t>
            </a:r>
            <a:endParaRPr lang="en-US" dirty="0" smtClean="0"/>
          </a:p>
          <a:p>
            <a:r>
              <a:rPr lang="en-US" dirty="0" smtClean="0"/>
              <a:t>Neuropsychiatric </a:t>
            </a:r>
            <a:r>
              <a:rPr lang="en-US" dirty="0"/>
              <a:t>problems </a:t>
            </a:r>
            <a:endParaRPr lang="en-US" dirty="0" smtClean="0"/>
          </a:p>
          <a:p>
            <a:pPr lvl="1"/>
            <a:r>
              <a:rPr lang="en-US" dirty="0"/>
              <a:t>C</a:t>
            </a:r>
            <a:r>
              <a:rPr lang="en-US" dirty="0" smtClean="0"/>
              <a:t>onfusion</a:t>
            </a:r>
            <a:r>
              <a:rPr lang="en-US" dirty="0"/>
              <a:t>, depression, anxiety, </a:t>
            </a:r>
            <a:r>
              <a:rPr lang="en-US" dirty="0" smtClean="0"/>
              <a:t>hallucination</a:t>
            </a:r>
            <a:endParaRPr lang="en-US" dirty="0"/>
          </a:p>
          <a:p>
            <a:r>
              <a:rPr lang="en-US" dirty="0" smtClean="0"/>
              <a:t>On and OFF phenomenon</a:t>
            </a:r>
          </a:p>
          <a:p>
            <a:r>
              <a:rPr lang="en-US" dirty="0" smtClean="0"/>
              <a:t>End of dose </a:t>
            </a:r>
            <a:r>
              <a:rPr lang="en-US" dirty="0" err="1" smtClean="0"/>
              <a:t>akinesia</a:t>
            </a:r>
            <a:endParaRPr lang="en-US" dirty="0" smtClean="0"/>
          </a:p>
          <a:p>
            <a:endParaRPr lang="en-US" dirty="0" smtClean="0"/>
          </a:p>
        </p:txBody>
      </p:sp>
      <p:sp>
        <p:nvSpPr>
          <p:cNvPr id="50180"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B76E50F-83B1-4FAA-9F04-692F9471FAE4}" type="slidenum">
              <a:rPr lang="en-US">
                <a:solidFill>
                  <a:schemeClr val="bg1"/>
                </a:solidFill>
              </a:rPr>
              <a:pPr/>
              <a:t>24</a:t>
            </a:fld>
            <a:endParaRPr lang="en-US">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FDA Warning about </a:t>
            </a:r>
            <a:r>
              <a:rPr lang="en-US" sz="3600" dirty="0" err="1" smtClean="0"/>
              <a:t>Stalevo</a:t>
            </a:r>
            <a:r>
              <a:rPr lang="en-US" sz="3600" dirty="0"/>
              <a:t> </a:t>
            </a:r>
            <a:r>
              <a:rPr lang="en-US" sz="3600" dirty="0" smtClean="0"/>
              <a:t>(</a:t>
            </a:r>
            <a:r>
              <a:rPr lang="en-US" sz="3600" dirty="0" err="1"/>
              <a:t>Carbidopa</a:t>
            </a:r>
            <a:r>
              <a:rPr lang="en-US" sz="3600" dirty="0"/>
              <a:t> + Levodopa </a:t>
            </a:r>
            <a:r>
              <a:rPr lang="en-US" sz="3600" dirty="0" smtClean="0"/>
              <a:t>+ </a:t>
            </a:r>
            <a:r>
              <a:rPr lang="en-US" sz="3600" dirty="0" err="1" smtClean="0"/>
              <a:t>Entacapone</a:t>
            </a:r>
            <a:r>
              <a:rPr lang="en-US" sz="3600" dirty="0"/>
              <a:t>)</a:t>
            </a:r>
          </a:p>
        </p:txBody>
      </p:sp>
      <p:sp>
        <p:nvSpPr>
          <p:cNvPr id="3" name="Content Placeholder 2"/>
          <p:cNvSpPr>
            <a:spLocks noGrp="1"/>
          </p:cNvSpPr>
          <p:nvPr>
            <p:ph type="body" idx="1"/>
          </p:nvPr>
        </p:nvSpPr>
        <p:spPr/>
        <p:txBody>
          <a:bodyPr/>
          <a:lstStyle/>
          <a:p>
            <a:r>
              <a:rPr lang="en-US" dirty="0"/>
              <a:t>[Posted 08/20/2010] </a:t>
            </a:r>
            <a:r>
              <a:rPr lang="en-US" b="1" dirty="0"/>
              <a:t>Issue</a:t>
            </a:r>
            <a:r>
              <a:rPr lang="en-US" dirty="0"/>
              <a:t>: FDA notified healthcare professionals that it is evaluating clinical trial data that suggest patients taking </a:t>
            </a:r>
            <a:r>
              <a:rPr lang="en-US" b="1" dirty="0" err="1"/>
              <a:t>Stalevo</a:t>
            </a:r>
            <a:r>
              <a:rPr lang="en-US" b="1" dirty="0"/>
              <a:t> </a:t>
            </a:r>
            <a:r>
              <a:rPr lang="en-US" dirty="0"/>
              <a:t>(a combination of </a:t>
            </a:r>
            <a:r>
              <a:rPr lang="en-US" dirty="0" err="1"/>
              <a:t>carbidopa</a:t>
            </a:r>
            <a:r>
              <a:rPr lang="en-US" dirty="0"/>
              <a:t>/levodopa and </a:t>
            </a:r>
            <a:r>
              <a:rPr lang="en-US" dirty="0" err="1"/>
              <a:t>entacapone</a:t>
            </a:r>
            <a:r>
              <a:rPr lang="en-US" dirty="0"/>
              <a:t>) may be at </a:t>
            </a:r>
            <a:r>
              <a:rPr lang="en-US" b="1" dirty="0"/>
              <a:t>an increased risk for cardiovascular events</a:t>
            </a:r>
            <a:r>
              <a:rPr lang="en-US" dirty="0"/>
              <a:t> (heart attack, stroke, and cardiovascular death) compared to those taking </a:t>
            </a:r>
            <a:r>
              <a:rPr lang="en-US" dirty="0" err="1"/>
              <a:t>carbidopa</a:t>
            </a:r>
            <a:r>
              <a:rPr lang="en-US" dirty="0"/>
              <a:t>/levodopa (sold as the combination product, </a:t>
            </a:r>
            <a:r>
              <a:rPr lang="en-US" dirty="0" err="1"/>
              <a:t>Sinemet</a:t>
            </a:r>
            <a:r>
              <a:rPr lang="en-US" dirty="0"/>
              <a:t>). </a:t>
            </a:r>
          </a:p>
        </p:txBody>
      </p:sp>
      <p:sp>
        <p:nvSpPr>
          <p:cNvPr id="4" name="Rectangle 3"/>
          <p:cNvSpPr/>
          <p:nvPr/>
        </p:nvSpPr>
        <p:spPr>
          <a:xfrm>
            <a:off x="914400" y="6311949"/>
            <a:ext cx="7467600" cy="400110"/>
          </a:xfrm>
          <a:prstGeom prst="rect">
            <a:avLst/>
          </a:prstGeom>
        </p:spPr>
        <p:txBody>
          <a:bodyPr wrap="square">
            <a:spAutoFit/>
          </a:bodyPr>
          <a:lstStyle/>
          <a:p>
            <a:r>
              <a:rPr lang="en-US" sz="2000" dirty="0"/>
              <a:t>http://www.nlm.nih.gov/medlineplus/druginfo/meds/a601068.html</a:t>
            </a:r>
          </a:p>
        </p:txBody>
      </p:sp>
    </p:spTree>
    <p:extLst>
      <p:ext uri="{BB962C8B-B14F-4D97-AF65-F5344CB8AC3E}">
        <p14:creationId xmlns:p14="http://schemas.microsoft.com/office/powerpoint/2010/main" val="15359666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Sinemet</a:t>
            </a:r>
            <a:r>
              <a:rPr lang="en-US" dirty="0" smtClean="0"/>
              <a:t> (</a:t>
            </a:r>
            <a:r>
              <a:rPr lang="en-US" dirty="0" err="1" smtClean="0"/>
              <a:t>Carbidopa</a:t>
            </a:r>
            <a:r>
              <a:rPr lang="en-US" dirty="0" smtClean="0"/>
              <a:t>/Levodopa) formulation</a:t>
            </a:r>
            <a:endParaRPr lang="en-US" dirty="0"/>
          </a:p>
        </p:txBody>
      </p:sp>
      <p:sp>
        <p:nvSpPr>
          <p:cNvPr id="8" name="Text Placeholder 7"/>
          <p:cNvSpPr>
            <a:spLocks noGrp="1"/>
          </p:cNvSpPr>
          <p:nvPr>
            <p:ph type="body" idx="1"/>
          </p:nvPr>
        </p:nvSpPr>
        <p:spPr/>
        <p:txBody>
          <a:bodyPr/>
          <a:lstStyle/>
          <a:p>
            <a:r>
              <a:rPr lang="en-US" dirty="0" smtClean="0"/>
              <a:t>Coordinate patient care time at the peak effects of drug</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38344896"/>
              </p:ext>
            </p:extLst>
          </p:nvPr>
        </p:nvGraphicFramePr>
        <p:xfrm>
          <a:off x="762000" y="2834640"/>
          <a:ext cx="7620000" cy="3718560"/>
        </p:xfrm>
        <a:graphic>
          <a:graphicData uri="http://schemas.openxmlformats.org/drawingml/2006/table">
            <a:tbl>
              <a:tblPr firstRow="1" bandRow="1">
                <a:tableStyleId>{5C22544A-7EE6-4342-B048-85BDC9FD1C3A}</a:tableStyleId>
              </a:tblPr>
              <a:tblGrid>
                <a:gridCol w="4267200"/>
                <a:gridCol w="1905000"/>
                <a:gridCol w="1447800"/>
              </a:tblGrid>
              <a:tr h="370840">
                <a:tc>
                  <a:txBody>
                    <a:bodyPr/>
                    <a:lstStyle/>
                    <a:p>
                      <a:pPr>
                        <a:spcBef>
                          <a:spcPts val="0"/>
                        </a:spcBef>
                      </a:pPr>
                      <a:r>
                        <a:rPr lang="en-US" sz="2000" dirty="0" err="1" smtClean="0">
                          <a:solidFill>
                            <a:schemeClr val="tx1"/>
                          </a:solidFill>
                          <a:latin typeface="Arial" pitchFamily="34" charset="0"/>
                          <a:cs typeface="Arial" pitchFamily="34" charset="0"/>
                        </a:rPr>
                        <a:t>Carbidopa</a:t>
                      </a:r>
                      <a:r>
                        <a:rPr lang="en-US" sz="2000" dirty="0" smtClean="0">
                          <a:solidFill>
                            <a:schemeClr val="tx1"/>
                          </a:solidFill>
                          <a:latin typeface="Arial" pitchFamily="34" charset="0"/>
                          <a:cs typeface="Arial" pitchFamily="34" charset="0"/>
                        </a:rPr>
                        <a:t>/Levodopa</a:t>
                      </a:r>
                      <a:endParaRPr lang="en-US" sz="2000" dirty="0">
                        <a:solidFill>
                          <a:schemeClr val="tx1"/>
                        </a:solidFill>
                        <a:latin typeface="Arial" pitchFamily="34" charset="0"/>
                        <a:ea typeface="Verdana" pitchFamily="34" charset="0"/>
                        <a:cs typeface="Arial" pitchFamily="34" charset="0"/>
                      </a:endParaRPr>
                    </a:p>
                  </a:txBody>
                  <a:tcPr/>
                </a:tc>
                <a:tc>
                  <a:txBody>
                    <a:bodyPr/>
                    <a:lstStyle/>
                    <a:p>
                      <a:pPr>
                        <a:spcBef>
                          <a:spcPts val="0"/>
                        </a:spcBef>
                      </a:pPr>
                      <a:r>
                        <a:rPr lang="en-US" sz="2000" dirty="0" smtClean="0">
                          <a:solidFill>
                            <a:schemeClr val="tx1"/>
                          </a:solidFill>
                          <a:latin typeface="Arial" pitchFamily="34" charset="0"/>
                          <a:cs typeface="Arial" pitchFamily="34" charset="0"/>
                        </a:rPr>
                        <a:t>Time-to-peak concentration </a:t>
                      </a:r>
                      <a:endParaRPr lang="en-US" sz="2000" dirty="0">
                        <a:solidFill>
                          <a:schemeClr val="tx1"/>
                        </a:solidFill>
                        <a:latin typeface="Arial" pitchFamily="34" charset="0"/>
                        <a:ea typeface="Verdana" pitchFamily="34" charset="0"/>
                        <a:cs typeface="Arial" pitchFamily="34" charset="0"/>
                      </a:endParaRPr>
                    </a:p>
                  </a:txBody>
                  <a:tcPr/>
                </a:tc>
                <a:tc>
                  <a:txBody>
                    <a:bodyPr/>
                    <a:lstStyle/>
                    <a:p>
                      <a:pPr>
                        <a:spcBef>
                          <a:spcPts val="0"/>
                        </a:spcBef>
                      </a:pPr>
                      <a:r>
                        <a:rPr lang="en-US" sz="2000" dirty="0" smtClean="0">
                          <a:solidFill>
                            <a:schemeClr val="tx1"/>
                          </a:solidFill>
                          <a:latin typeface="Arial" pitchFamily="34" charset="0"/>
                          <a:ea typeface="Verdana" pitchFamily="34" charset="0"/>
                          <a:cs typeface="Arial" pitchFamily="34" charset="0"/>
                        </a:rPr>
                        <a:t>Effective Duration</a:t>
                      </a:r>
                      <a:endParaRPr lang="en-US" sz="2000" dirty="0">
                        <a:solidFill>
                          <a:schemeClr val="tx1"/>
                        </a:solidFill>
                        <a:latin typeface="Arial" pitchFamily="34" charset="0"/>
                        <a:ea typeface="Verdana" pitchFamily="34" charset="0"/>
                        <a:cs typeface="Arial"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Immediate Release</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10/100, 25/100, 25/250</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Usually 3</a:t>
                      </a:r>
                      <a:r>
                        <a:rPr lang="en-US" sz="2000" baseline="0" dirty="0" smtClean="0">
                          <a:solidFill>
                            <a:schemeClr val="tx1"/>
                          </a:solidFill>
                          <a:latin typeface="Arial" pitchFamily="34" charset="0"/>
                          <a:ea typeface="Verdana" pitchFamily="34" charset="0"/>
                          <a:cs typeface="Arial" pitchFamily="34" charset="0"/>
                        </a:rPr>
                        <a:t> or 4 times a day</a:t>
                      </a:r>
                      <a:endParaRPr lang="en-US" sz="2000" dirty="0" smtClean="0">
                        <a:solidFill>
                          <a:schemeClr val="tx1"/>
                        </a:solidFill>
                        <a:latin typeface="Arial" pitchFamily="34" charset="0"/>
                        <a:ea typeface="Verdana"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30 min</a:t>
                      </a:r>
                      <a:endParaRPr lang="en-US" sz="2000" dirty="0">
                        <a:solidFill>
                          <a:schemeClr val="tx1"/>
                        </a:solidFill>
                        <a:latin typeface="Arial" pitchFamily="34" charset="0"/>
                        <a:ea typeface="Verdana"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2-4 hr</a:t>
                      </a:r>
                    </a:p>
                    <a:p>
                      <a:pPr>
                        <a:spcBef>
                          <a:spcPts val="0"/>
                        </a:spcBef>
                      </a:pPr>
                      <a:endParaRPr lang="en-US" sz="2000" dirty="0">
                        <a:solidFill>
                          <a:schemeClr val="tx1"/>
                        </a:solidFill>
                        <a:latin typeface="Arial" pitchFamily="34" charset="0"/>
                        <a:ea typeface="Verdana" pitchFamily="34" charset="0"/>
                        <a:cs typeface="Arial"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Controlled Release (CR)</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25/100, 50/200</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Usually 2</a:t>
                      </a:r>
                      <a:r>
                        <a:rPr lang="en-US" sz="2000" baseline="0" dirty="0" smtClean="0">
                          <a:solidFill>
                            <a:schemeClr val="tx1"/>
                          </a:solidFill>
                          <a:latin typeface="Arial" pitchFamily="34" charset="0"/>
                          <a:ea typeface="Verdana" pitchFamily="34" charset="0"/>
                          <a:cs typeface="Arial" pitchFamily="34" charset="0"/>
                        </a:rPr>
                        <a:t> or 4 times a day</a:t>
                      </a:r>
                      <a:endParaRPr lang="en-US" sz="2000" dirty="0" smtClean="0">
                        <a:solidFill>
                          <a:schemeClr val="tx1"/>
                        </a:solidFill>
                        <a:latin typeface="Arial" pitchFamily="34" charset="0"/>
                        <a:ea typeface="Verdana"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2 hours</a:t>
                      </a:r>
                      <a:endParaRPr lang="en-US" sz="2000" dirty="0">
                        <a:solidFill>
                          <a:schemeClr val="tx1"/>
                        </a:solidFill>
                        <a:latin typeface="Arial" pitchFamily="34" charset="0"/>
                        <a:ea typeface="Verdana"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4-6 hr</a:t>
                      </a:r>
                    </a:p>
                    <a:p>
                      <a:pPr>
                        <a:spcBef>
                          <a:spcPts val="0"/>
                        </a:spcBef>
                      </a:pPr>
                      <a:endParaRPr lang="en-US" sz="2000" dirty="0">
                        <a:solidFill>
                          <a:schemeClr val="tx1"/>
                        </a:solidFill>
                        <a:latin typeface="Arial" pitchFamily="34" charset="0"/>
                        <a:ea typeface="Verdana" pitchFamily="34" charset="0"/>
                        <a:cs typeface="Arial"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err="1" smtClean="0">
                          <a:solidFill>
                            <a:schemeClr val="tx1"/>
                          </a:solidFill>
                          <a:latin typeface="Arial" pitchFamily="34" charset="0"/>
                          <a:ea typeface="Verdana" pitchFamily="34" charset="0"/>
                          <a:cs typeface="Arial" pitchFamily="34" charset="0"/>
                        </a:rPr>
                        <a:t>Parcopa</a:t>
                      </a:r>
                      <a:r>
                        <a:rPr lang="en-US" sz="2000" dirty="0" smtClean="0">
                          <a:solidFill>
                            <a:schemeClr val="tx1"/>
                          </a:solidFill>
                          <a:latin typeface="Arial" pitchFamily="34" charset="0"/>
                          <a:ea typeface="Verdana" pitchFamily="34" charset="0"/>
                          <a:cs typeface="Arial" pitchFamily="34" charset="0"/>
                        </a:rPr>
                        <a:t> (orally disintegrating tablet) 10/100, 25/100, 25/250</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Arial" pitchFamily="34" charset="0"/>
                          <a:ea typeface="Verdana" pitchFamily="34" charset="0"/>
                          <a:cs typeface="Arial" pitchFamily="34" charset="0"/>
                        </a:rPr>
                        <a:t>Usually 3 or 4 times</a:t>
                      </a:r>
                      <a:r>
                        <a:rPr lang="en-US" sz="2000" baseline="0" dirty="0" smtClean="0">
                          <a:solidFill>
                            <a:schemeClr val="tx1"/>
                          </a:solidFill>
                          <a:latin typeface="Arial" pitchFamily="34" charset="0"/>
                          <a:ea typeface="Verdana" pitchFamily="34" charset="0"/>
                          <a:cs typeface="Arial" pitchFamily="34" charset="0"/>
                        </a:rPr>
                        <a:t> a day</a:t>
                      </a:r>
                      <a:endParaRPr lang="en-US" sz="2000" dirty="0" smtClean="0">
                        <a:solidFill>
                          <a:schemeClr val="tx1"/>
                        </a:solidFill>
                        <a:latin typeface="Arial" pitchFamily="34" charset="0"/>
                        <a:ea typeface="Verdana" pitchFamily="34" charset="0"/>
                        <a:cs typeface="Arial" pitchFamily="34" charset="0"/>
                      </a:endParaRPr>
                    </a:p>
                  </a:txBody>
                  <a:tcPr/>
                </a:tc>
                <a:tc>
                  <a:txBody>
                    <a:bodyPr/>
                    <a:lstStyle/>
                    <a:p>
                      <a:pPr>
                        <a:spcBef>
                          <a:spcPts val="0"/>
                        </a:spcBef>
                      </a:pPr>
                      <a:r>
                        <a:rPr lang="en-US" sz="2000" dirty="0" smtClean="0">
                          <a:solidFill>
                            <a:schemeClr val="tx1"/>
                          </a:solidFill>
                          <a:latin typeface="Arial" pitchFamily="34" charset="0"/>
                          <a:ea typeface="Verdana" pitchFamily="34" charset="0"/>
                          <a:cs typeface="Arial" pitchFamily="34" charset="0"/>
                        </a:rPr>
                        <a:t>30 min</a:t>
                      </a:r>
                      <a:endParaRPr lang="en-US" sz="2000" dirty="0">
                        <a:solidFill>
                          <a:schemeClr val="tx1"/>
                        </a:solidFill>
                        <a:latin typeface="Arial" pitchFamily="34" charset="0"/>
                        <a:ea typeface="Verdana" pitchFamily="34" charset="0"/>
                        <a:cs typeface="Arial" pitchFamily="34" charset="0"/>
                      </a:endParaRPr>
                    </a:p>
                  </a:txBody>
                  <a:tcPr/>
                </a:tc>
                <a:tc>
                  <a:txBody>
                    <a:bodyPr/>
                    <a:lstStyle/>
                    <a:p>
                      <a:pPr>
                        <a:spcBef>
                          <a:spcPts val="0"/>
                        </a:spcBef>
                      </a:pPr>
                      <a:r>
                        <a:rPr lang="en-US" sz="2000" dirty="0" smtClean="0">
                          <a:solidFill>
                            <a:schemeClr val="tx1"/>
                          </a:solidFill>
                          <a:latin typeface="Arial" pitchFamily="34" charset="0"/>
                          <a:ea typeface="Verdana" pitchFamily="34" charset="0"/>
                          <a:cs typeface="Arial" pitchFamily="34" charset="0"/>
                        </a:rPr>
                        <a:t>1/2-1 hr</a:t>
                      </a:r>
                      <a:endParaRPr lang="en-US" sz="2000" dirty="0">
                        <a:solidFill>
                          <a:schemeClr val="tx1"/>
                        </a:solidFill>
                        <a:latin typeface="Arial" pitchFamily="34" charset="0"/>
                        <a:ea typeface="Verdana" pitchFamily="34" charset="0"/>
                        <a:cs typeface="Arial" pitchFamily="34" charset="0"/>
                      </a:endParaRPr>
                    </a:p>
                  </a:txBody>
                  <a:tcPr/>
                </a:tc>
              </a:tr>
            </a:tbl>
          </a:graphicData>
        </a:graphic>
      </p:graphicFrame>
    </p:spTree>
    <p:extLst>
      <p:ext uri="{BB962C8B-B14F-4D97-AF65-F5344CB8AC3E}">
        <p14:creationId xmlns:p14="http://schemas.microsoft.com/office/powerpoint/2010/main" val="33171616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dirty="0" err="1"/>
              <a:t>Sinemet</a:t>
            </a:r>
            <a:r>
              <a:rPr lang="en-US" dirty="0"/>
              <a:t> (</a:t>
            </a:r>
            <a:r>
              <a:rPr lang="en-US" dirty="0" err="1"/>
              <a:t>Carbidopa</a:t>
            </a:r>
            <a:r>
              <a:rPr lang="en-US" dirty="0"/>
              <a:t>/Levodopa)</a:t>
            </a:r>
            <a:endParaRPr lang="en-US" dirty="0" smtClean="0"/>
          </a:p>
        </p:txBody>
      </p:sp>
      <p:sp>
        <p:nvSpPr>
          <p:cNvPr id="52227" name="Content Placeholder 2"/>
          <p:cNvSpPr>
            <a:spLocks noGrp="1"/>
          </p:cNvSpPr>
          <p:nvPr>
            <p:ph type="body" idx="1"/>
          </p:nvPr>
        </p:nvSpPr>
        <p:spPr/>
        <p:txBody>
          <a:bodyPr/>
          <a:lstStyle/>
          <a:p>
            <a:r>
              <a:rPr lang="en-US" dirty="0" smtClean="0"/>
              <a:t>The </a:t>
            </a:r>
            <a:r>
              <a:rPr lang="en-US" dirty="0" smtClean="0">
                <a:solidFill>
                  <a:srgbClr val="FF0000"/>
                </a:solidFill>
              </a:rPr>
              <a:t>peak concentrations </a:t>
            </a:r>
            <a:r>
              <a:rPr lang="en-US" dirty="0" smtClean="0"/>
              <a:t>of levodopa after a single dose of </a:t>
            </a:r>
            <a:r>
              <a:rPr lang="en-US" dirty="0" err="1" smtClean="0"/>
              <a:t>Sinemet</a:t>
            </a:r>
            <a:r>
              <a:rPr lang="en-US" dirty="0" smtClean="0"/>
              <a:t> CR 50/200 </a:t>
            </a:r>
            <a:r>
              <a:rPr lang="en-US" dirty="0" smtClean="0">
                <a:solidFill>
                  <a:srgbClr val="FF0000"/>
                </a:solidFill>
              </a:rPr>
              <a:t>increased</a:t>
            </a:r>
            <a:r>
              <a:rPr lang="en-US" dirty="0" smtClean="0"/>
              <a:t> by 25% </a:t>
            </a:r>
            <a:r>
              <a:rPr lang="en-US" dirty="0" smtClean="0">
                <a:solidFill>
                  <a:srgbClr val="FF0000"/>
                </a:solidFill>
              </a:rPr>
              <a:t>when administered with food</a:t>
            </a:r>
            <a:r>
              <a:rPr lang="en-US" dirty="0" smtClean="0"/>
              <a:t>.</a:t>
            </a:r>
          </a:p>
          <a:p>
            <a:r>
              <a:rPr lang="en-US" dirty="0" smtClean="0">
                <a:solidFill>
                  <a:srgbClr val="FF0000"/>
                </a:solidFill>
              </a:rPr>
              <a:t>Vitamin B 6 </a:t>
            </a:r>
            <a:r>
              <a:rPr lang="en-US" dirty="0" smtClean="0"/>
              <a:t>can  </a:t>
            </a:r>
            <a:r>
              <a:rPr lang="en-US" dirty="0" smtClean="0">
                <a:solidFill>
                  <a:srgbClr val="FF0000"/>
                </a:solidFill>
              </a:rPr>
              <a:t>reduce the effects </a:t>
            </a:r>
            <a:r>
              <a:rPr lang="en-US" dirty="0" smtClean="0">
                <a:solidFill>
                  <a:schemeClr val="tx1"/>
                </a:solidFill>
              </a:rPr>
              <a:t>of levodopa </a:t>
            </a:r>
            <a:r>
              <a:rPr lang="en-US" dirty="0" smtClean="0"/>
              <a:t>when levodopa is taken by itself. </a:t>
            </a:r>
          </a:p>
          <a:p>
            <a:r>
              <a:rPr lang="en-US" dirty="0" smtClean="0"/>
              <a:t>Large amounts of Vitamin B 6 are also contained in some foods, such as bananas, egg yolks, lima beans, meats, peanuts, and whole grain cereals.  Patient should limit the amount of these goods while on </a:t>
            </a:r>
            <a:r>
              <a:rPr lang="en-US" dirty="0" err="1" smtClean="0"/>
              <a:t>Sinemet</a:t>
            </a:r>
            <a:r>
              <a:rPr lang="en-US" dirty="0" smtClean="0"/>
              <a:t>.</a:t>
            </a:r>
            <a:endParaRPr lang="en-US" dirty="0"/>
          </a:p>
        </p:txBody>
      </p:sp>
    </p:spTree>
    <p:extLst>
      <p:ext uri="{BB962C8B-B14F-4D97-AF65-F5344CB8AC3E}">
        <p14:creationId xmlns:p14="http://schemas.microsoft.com/office/powerpoint/2010/main" val="38626816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smtClean="0"/>
              <a:t>Pain and inflammation medications</a:t>
            </a:r>
            <a:endParaRPr lang="en-US" dirty="0" smtClean="0"/>
          </a:p>
        </p:txBody>
      </p:sp>
      <p:sp>
        <p:nvSpPr>
          <p:cNvPr id="51203" name="Content Placeholder 2"/>
          <p:cNvSpPr>
            <a:spLocks noGrp="1"/>
          </p:cNvSpPr>
          <p:nvPr>
            <p:ph type="body" idx="1"/>
          </p:nvPr>
        </p:nvSpPr>
        <p:spPr/>
        <p:txBody>
          <a:bodyPr/>
          <a:lstStyle/>
          <a:p>
            <a:r>
              <a:rPr lang="en-US" sz="3200" dirty="0" err="1" smtClean="0"/>
              <a:t>Opiod</a:t>
            </a:r>
            <a:r>
              <a:rPr lang="en-US" sz="3200" dirty="0" smtClean="0"/>
              <a:t> Analgesics (aka Narcotics)</a:t>
            </a:r>
          </a:p>
          <a:p>
            <a:pPr lvl="1"/>
            <a:r>
              <a:rPr lang="en-US" sz="2800" dirty="0" smtClean="0"/>
              <a:t>Morphine, </a:t>
            </a:r>
            <a:r>
              <a:rPr lang="en-US" sz="2800" dirty="0" err="1" smtClean="0"/>
              <a:t>Demoral</a:t>
            </a:r>
            <a:r>
              <a:rPr lang="en-US" sz="2800" dirty="0" smtClean="0"/>
              <a:t>, Codeine</a:t>
            </a:r>
          </a:p>
          <a:p>
            <a:pPr lvl="1"/>
            <a:r>
              <a:rPr lang="en-US" sz="2800" dirty="0" smtClean="0"/>
              <a:t>Changes the pain perception but not painful stimulus</a:t>
            </a:r>
          </a:p>
          <a:p>
            <a:pPr lvl="1"/>
            <a:r>
              <a:rPr lang="en-US" sz="2800" dirty="0" smtClean="0"/>
              <a:t>ADR: sedation, mood changes, nausea, vomiting, constipation, orthostatic hypotension, respiratory depression, drug addiction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9600" y="381000"/>
            <a:ext cx="8229600" cy="4525963"/>
          </a:xfrm>
        </p:spPr>
        <p:txBody>
          <a:bodyPr>
            <a:normAutofit/>
          </a:bodyPr>
          <a:lstStyle/>
          <a:p>
            <a:pPr marL="0" indent="0">
              <a:buNone/>
            </a:pPr>
            <a:r>
              <a:rPr lang="en-US" sz="2400" dirty="0" smtClean="0"/>
              <a:t>Administration </a:t>
            </a:r>
            <a:r>
              <a:rPr lang="en-US" sz="2400" dirty="0"/>
              <a:t>of morphine in the periaqueductal gray and </a:t>
            </a:r>
            <a:r>
              <a:rPr lang="en-US" sz="2400" dirty="0" smtClean="0"/>
              <a:t>serotonin (5-HT) </a:t>
            </a:r>
            <a:r>
              <a:rPr lang="en-US" sz="2400" dirty="0"/>
              <a:t>in the Raphe nucleus produces analgesia</a:t>
            </a:r>
            <a:r>
              <a:rPr lang="en-US" sz="2400" dirty="0" smtClean="0"/>
              <a:t>.</a:t>
            </a:r>
          </a:p>
          <a:p>
            <a:pPr marL="0" indent="0">
              <a:buNone/>
            </a:pPr>
            <a:r>
              <a:rPr lang="en-US" sz="2400" dirty="0" smtClean="0"/>
              <a:t>Fig 8.3B. </a:t>
            </a:r>
            <a:r>
              <a:rPr lang="en-US" sz="2400" dirty="0" smtClean="0">
                <a:hlinkClick r:id="rId2"/>
              </a:rPr>
              <a:t>neuroscience.uth.tmc.edu/s2/chapter08. html</a:t>
            </a:r>
            <a:r>
              <a:rPr lang="en-US" sz="2400" dirty="0" smtClean="0"/>
              <a:t> </a:t>
            </a:r>
          </a:p>
          <a:p>
            <a:pPr marL="0" indent="0">
              <a:buNone/>
            </a:pPr>
            <a:endParaRPr lang="en-US" sz="2400" dirty="0"/>
          </a:p>
        </p:txBody>
      </p:sp>
      <p:pic>
        <p:nvPicPr>
          <p:cNvPr id="849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752600"/>
            <a:ext cx="4800600" cy="480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2309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2"/>
          <p:cNvSpPr>
            <a:spLocks noGrp="1" noChangeArrowheads="1"/>
          </p:cNvSpPr>
          <p:nvPr>
            <p:ph type="title"/>
          </p:nvPr>
        </p:nvSpPr>
        <p:spPr/>
        <p:txBody>
          <a:bodyPr/>
          <a:lstStyle/>
          <a:p>
            <a:r>
              <a:rPr lang="en-US" smtClean="0"/>
              <a:t>Issues for the Geriatric Population</a:t>
            </a:r>
            <a:endParaRPr lang="en-US" dirty="0" smtClean="0"/>
          </a:p>
        </p:txBody>
      </p:sp>
      <p:sp>
        <p:nvSpPr>
          <p:cNvPr id="34819" name="Rectangle 3"/>
          <p:cNvSpPr>
            <a:spLocks noGrp="1" noChangeArrowheads="1"/>
          </p:cNvSpPr>
          <p:nvPr>
            <p:ph type="body" idx="1"/>
          </p:nvPr>
        </p:nvSpPr>
        <p:spPr/>
        <p:txBody>
          <a:bodyPr/>
          <a:lstStyle/>
          <a:p>
            <a:r>
              <a:rPr lang="en-US" dirty="0" smtClean="0"/>
              <a:t>Pattern of drug use </a:t>
            </a:r>
          </a:p>
          <a:p>
            <a:r>
              <a:rPr lang="en-US" dirty="0" smtClean="0"/>
              <a:t>Altered response to drug therapy</a:t>
            </a:r>
          </a:p>
          <a:p>
            <a:r>
              <a:rPr lang="en-US" dirty="0" smtClean="0"/>
              <a:t>Multiple disease states</a:t>
            </a:r>
          </a:p>
          <a:p>
            <a:r>
              <a:rPr lang="en-US" dirty="0" smtClean="0"/>
              <a:t>Lack of proper drug testing</a:t>
            </a:r>
          </a:p>
          <a:p>
            <a:r>
              <a:rPr lang="en-US" dirty="0" smtClean="0"/>
              <a:t>Problems with drug education and compliance (Health Literacy)	</a:t>
            </a:r>
          </a:p>
          <a:p>
            <a:r>
              <a:rPr lang="en-US" dirty="0" smtClean="0"/>
              <a:t>Financial issues impacting medication usage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smtClean="0"/>
              <a:t>Pain and inflammation medications</a:t>
            </a:r>
            <a:endParaRPr lang="en-US" dirty="0" smtClean="0"/>
          </a:p>
        </p:txBody>
      </p:sp>
      <p:sp>
        <p:nvSpPr>
          <p:cNvPr id="51203" name="Content Placeholder 2"/>
          <p:cNvSpPr>
            <a:spLocks noGrp="1"/>
          </p:cNvSpPr>
          <p:nvPr>
            <p:ph type="body" idx="1"/>
          </p:nvPr>
        </p:nvSpPr>
        <p:spPr/>
        <p:txBody>
          <a:bodyPr/>
          <a:lstStyle/>
          <a:p>
            <a:pPr>
              <a:lnSpc>
                <a:spcPct val="90000"/>
              </a:lnSpc>
            </a:pPr>
            <a:r>
              <a:rPr lang="en-US" sz="3200" dirty="0" smtClean="0"/>
              <a:t>NSAIDs</a:t>
            </a:r>
          </a:p>
          <a:p>
            <a:pPr lvl="1">
              <a:lnSpc>
                <a:spcPct val="90000"/>
              </a:lnSpc>
              <a:spcBef>
                <a:spcPts val="600"/>
              </a:spcBef>
            </a:pPr>
            <a:r>
              <a:rPr lang="en-US" sz="2800" dirty="0" err="1" smtClean="0"/>
              <a:t>Anagelsic</a:t>
            </a:r>
            <a:r>
              <a:rPr lang="en-US" sz="2800" dirty="0" smtClean="0"/>
              <a:t>, decrease inflammation and fever, anticoagulant</a:t>
            </a:r>
          </a:p>
          <a:p>
            <a:pPr lvl="1">
              <a:lnSpc>
                <a:spcPct val="90000"/>
              </a:lnSpc>
              <a:spcBef>
                <a:spcPts val="600"/>
              </a:spcBef>
            </a:pPr>
            <a:r>
              <a:rPr lang="en-US" sz="2800" dirty="0" smtClean="0"/>
              <a:t>ADR: GI bleeding, renal and liver problems, </a:t>
            </a:r>
            <a:r>
              <a:rPr lang="en-US" sz="2800" dirty="0"/>
              <a:t>impair bone healing</a:t>
            </a:r>
          </a:p>
          <a:p>
            <a:pPr>
              <a:lnSpc>
                <a:spcPct val="90000"/>
              </a:lnSpc>
            </a:pPr>
            <a:r>
              <a:rPr lang="en-US" sz="3200" dirty="0" smtClean="0"/>
              <a:t>Acetaminophen</a:t>
            </a:r>
          </a:p>
          <a:p>
            <a:pPr lvl="1">
              <a:lnSpc>
                <a:spcPct val="90000"/>
              </a:lnSpc>
              <a:spcBef>
                <a:spcPts val="600"/>
              </a:spcBef>
            </a:pPr>
            <a:r>
              <a:rPr lang="en-US" sz="2800" dirty="0" smtClean="0"/>
              <a:t>Analgesic, decrease fever</a:t>
            </a:r>
          </a:p>
          <a:p>
            <a:pPr lvl="1">
              <a:lnSpc>
                <a:spcPct val="90000"/>
              </a:lnSpc>
              <a:spcBef>
                <a:spcPts val="600"/>
              </a:spcBef>
            </a:pPr>
            <a:r>
              <a:rPr lang="en-US" sz="2800" dirty="0" smtClean="0"/>
              <a:t>ADR: more toxic to liver than NSAIDs</a:t>
            </a:r>
          </a:p>
          <a:p>
            <a:pPr>
              <a:lnSpc>
                <a:spcPct val="90000"/>
              </a:lnSpc>
            </a:pPr>
            <a:r>
              <a:rPr lang="en-US" sz="3200" dirty="0" smtClean="0"/>
              <a:t>NSAIDS and Acetaminophen inhibit the synthesis of prostaglandins at different sites</a:t>
            </a:r>
            <a:r>
              <a:rPr lang="en-US" dirty="0" smtClean="0"/>
              <a:t>.</a:t>
            </a:r>
          </a:p>
          <a:p>
            <a:pPr>
              <a:lnSpc>
                <a:spcPct val="90000"/>
              </a:lnSpc>
            </a:pPr>
            <a:endParaRPr lang="en-US" dirty="0" smtClean="0"/>
          </a:p>
        </p:txBody>
      </p:sp>
    </p:spTree>
    <p:extLst>
      <p:ext uri="{BB962C8B-B14F-4D97-AF65-F5344CB8AC3E}">
        <p14:creationId xmlns:p14="http://schemas.microsoft.com/office/powerpoint/2010/main" val="33135505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Peripheral sensitization after an injury</a:t>
            </a:r>
            <a:endParaRPr lang="en-US" dirty="0"/>
          </a:p>
        </p:txBody>
      </p:sp>
      <p:pic>
        <p:nvPicPr>
          <p:cNvPr id="12290" name="Picture 2"/>
          <p:cNvPicPr>
            <a:picLocks noGrp="1" noChangeAspect="1" noChangeArrowheads="1"/>
          </p:cNvPicPr>
          <p:nvPr>
            <p:ph idx="4294967295"/>
          </p:nvPr>
        </p:nvPicPr>
        <p:blipFill rotWithShape="1">
          <a:blip r:embed="rId3">
            <a:extLst>
              <a:ext uri="{28A0092B-C50C-407E-A947-70E740481C1C}">
                <a14:useLocalDpi xmlns:a14="http://schemas.microsoft.com/office/drawing/2010/main" val="0"/>
              </a:ext>
            </a:extLst>
          </a:blip>
          <a:srcRect t="-1" b="48185"/>
          <a:stretch/>
        </p:blipFill>
        <p:spPr>
          <a:xfrm>
            <a:off x="609600" y="1965960"/>
            <a:ext cx="3698875" cy="36576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2"/>
          <p:cNvPicPr>
            <a:picLocks noChangeAspect="1" noChangeArrowheads="1"/>
          </p:cNvPicPr>
          <p:nvPr/>
        </p:nvPicPr>
        <p:blipFill>
          <a:blip r:embed="rId3">
            <a:extLst>
              <a:ext uri="{28A0092B-C50C-407E-A947-70E740481C1C}">
                <a14:useLocalDpi xmlns:a14="http://schemas.microsoft.com/office/drawing/2010/main" val="0"/>
              </a:ext>
            </a:extLst>
          </a:blip>
          <a:srcRect t="50000"/>
          <a:stretch>
            <a:fillRect/>
          </a:stretch>
        </p:blipFill>
        <p:spPr bwMode="auto">
          <a:xfrm>
            <a:off x="4572000" y="1981200"/>
            <a:ext cx="3834688"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57200" y="6230624"/>
            <a:ext cx="7624724" cy="369887"/>
          </a:xfrm>
          <a:prstGeom prst="rect">
            <a:avLst/>
          </a:prstGeom>
          <a:noFill/>
        </p:spPr>
        <p:txBody>
          <a:bodyPr wrap="square">
            <a:spAutoFit/>
          </a:bodyPr>
          <a:lstStyle/>
          <a:p>
            <a:pPr fontAlgn="auto">
              <a:spcBef>
                <a:spcPts val="0"/>
              </a:spcBef>
              <a:spcAft>
                <a:spcPts val="0"/>
              </a:spcAft>
              <a:defRPr/>
            </a:pPr>
            <a:r>
              <a:rPr lang="en-US" dirty="0">
                <a:latin typeface="+mn-lt"/>
                <a:cs typeface="+mn-cs"/>
              </a:rPr>
              <a:t>Fig 5.2   Harrison's Neurology in Clinical Medicine,  2010</a:t>
            </a:r>
          </a:p>
        </p:txBody>
      </p:sp>
    </p:spTree>
    <p:extLst>
      <p:ext uri="{BB962C8B-B14F-4D97-AF65-F5344CB8AC3E}">
        <p14:creationId xmlns:p14="http://schemas.microsoft.com/office/powerpoint/2010/main" val="30889800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smtClean="0"/>
              <a:t>Pain and inflammation medications</a:t>
            </a:r>
            <a:endParaRPr lang="en-US" dirty="0" smtClean="0"/>
          </a:p>
        </p:txBody>
      </p:sp>
      <p:sp>
        <p:nvSpPr>
          <p:cNvPr id="51203" name="Content Placeholder 2"/>
          <p:cNvSpPr>
            <a:spLocks noGrp="1"/>
          </p:cNvSpPr>
          <p:nvPr>
            <p:ph type="body" idx="1"/>
          </p:nvPr>
        </p:nvSpPr>
        <p:spPr/>
        <p:txBody>
          <a:bodyPr/>
          <a:lstStyle/>
          <a:p>
            <a:r>
              <a:rPr lang="en-US" sz="3200" dirty="0" smtClean="0"/>
              <a:t>COX-2 inhibitor (Celebrex)</a:t>
            </a:r>
          </a:p>
          <a:p>
            <a:pPr lvl="1"/>
            <a:r>
              <a:rPr lang="en-US" sz="2800" dirty="0" smtClean="0"/>
              <a:t>Inhibit the production of harmful prostaglandins</a:t>
            </a:r>
          </a:p>
          <a:p>
            <a:pPr lvl="1"/>
            <a:r>
              <a:rPr lang="en-US" sz="2800" dirty="0" smtClean="0"/>
              <a:t>ADR: GI problems, cardiovascular problems such as MI and stroke (therefore VIOXX was removed from the market)</a:t>
            </a:r>
          </a:p>
          <a:p>
            <a:pPr marL="0" indent="0">
              <a:buNone/>
            </a:pPr>
            <a:endParaRPr lang="en-US" dirty="0" smtClean="0"/>
          </a:p>
        </p:txBody>
      </p:sp>
    </p:spTree>
    <p:extLst>
      <p:ext uri="{BB962C8B-B14F-4D97-AF65-F5344CB8AC3E}">
        <p14:creationId xmlns:p14="http://schemas.microsoft.com/office/powerpoint/2010/main" val="20157576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smtClean="0"/>
              <a:t>Pain and inflammation medications</a:t>
            </a:r>
            <a:endParaRPr lang="en-US" dirty="0" smtClean="0"/>
          </a:p>
        </p:txBody>
      </p:sp>
      <p:sp>
        <p:nvSpPr>
          <p:cNvPr id="51203" name="Content Placeholder 2"/>
          <p:cNvSpPr>
            <a:spLocks noGrp="1"/>
          </p:cNvSpPr>
          <p:nvPr>
            <p:ph type="body" idx="1"/>
          </p:nvPr>
        </p:nvSpPr>
        <p:spPr/>
        <p:txBody>
          <a:bodyPr/>
          <a:lstStyle/>
          <a:p>
            <a:r>
              <a:rPr lang="en-US" sz="3200" dirty="0" smtClean="0"/>
              <a:t>Glucocorticoids</a:t>
            </a:r>
          </a:p>
          <a:p>
            <a:pPr lvl="1"/>
            <a:r>
              <a:rPr lang="en-US" sz="2800" dirty="0" smtClean="0"/>
              <a:t>Anti-inflammatory (suppressing leukocyte and inhibit proinflammatory substances such as cytokines and prostaglandins)</a:t>
            </a:r>
          </a:p>
          <a:p>
            <a:pPr lvl="1"/>
            <a:r>
              <a:rPr lang="en-US" sz="2800" dirty="0" smtClean="0"/>
              <a:t>ADR: HTN, peptic ulcer, aggravating DM, glaucoma, increased risk of infection, inhibit corticosteroids production by adrenal cortex</a:t>
            </a:r>
          </a:p>
          <a:p>
            <a:pPr lvl="1"/>
            <a:r>
              <a:rPr lang="en-US" sz="2800" dirty="0" smtClean="0"/>
              <a:t>Glucocorticoids produce a </a:t>
            </a:r>
            <a:r>
              <a:rPr lang="en-US" sz="2800" dirty="0" smtClean="0">
                <a:solidFill>
                  <a:srgbClr val="FF0000"/>
                </a:solidFill>
              </a:rPr>
              <a:t>general </a:t>
            </a:r>
            <a:r>
              <a:rPr lang="en-US" sz="2800" dirty="0" smtClean="0">
                <a:solidFill>
                  <a:srgbClr val="FF0000"/>
                </a:solidFill>
              </a:rPr>
              <a:t>catabolic=destroyer </a:t>
            </a:r>
            <a:r>
              <a:rPr lang="en-US" sz="2800" dirty="0" smtClean="0"/>
              <a:t>effect throughout the body, breaking down bones, ligaments, tendons, skin and muscles</a:t>
            </a:r>
          </a:p>
        </p:txBody>
      </p:sp>
    </p:spTree>
    <p:extLst>
      <p:ext uri="{BB962C8B-B14F-4D97-AF65-F5344CB8AC3E}">
        <p14:creationId xmlns:p14="http://schemas.microsoft.com/office/powerpoint/2010/main" val="34154928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a:buClr>
                <a:schemeClr val="accent1"/>
              </a:buClr>
            </a:pPr>
            <a:r>
              <a:rPr lang="en-US" sz="3600" smtClean="0">
                <a:latin typeface="Arial" charset="0"/>
                <a:cs typeface="Arial" charset="0"/>
              </a:rPr>
              <a:t>Cardiac Meds</a:t>
            </a:r>
          </a:p>
        </p:txBody>
      </p:sp>
      <p:sp>
        <p:nvSpPr>
          <p:cNvPr id="52227" name="Content Placeholder 2"/>
          <p:cNvSpPr>
            <a:spLocks noGrp="1"/>
          </p:cNvSpPr>
          <p:nvPr>
            <p:ph type="body" idx="1"/>
          </p:nvPr>
        </p:nvSpPr>
        <p:spPr/>
        <p:txBody>
          <a:bodyPr/>
          <a:lstStyle/>
          <a:p>
            <a:pPr>
              <a:buClr>
                <a:srgbClr val="000000"/>
              </a:buClr>
              <a:buFontTx/>
              <a:buChar char="•"/>
            </a:pPr>
            <a:r>
              <a:rPr lang="en-US" sz="3000" dirty="0" smtClean="0">
                <a:solidFill>
                  <a:srgbClr val="FF0000"/>
                </a:solidFill>
                <a:latin typeface="Arial" charset="0"/>
                <a:cs typeface="Arial" charset="0"/>
              </a:rPr>
              <a:t>Table 4-5</a:t>
            </a:r>
          </a:p>
          <a:p>
            <a:pPr>
              <a:buClr>
                <a:srgbClr val="000000"/>
              </a:buClr>
              <a:buFontTx/>
              <a:buChar char="•"/>
            </a:pPr>
            <a:endParaRPr lang="en-US" sz="3000" dirty="0" smtClean="0">
              <a:latin typeface="Arial" charset="0"/>
              <a:cs typeface="Arial" charset="0"/>
            </a:endParaRPr>
          </a:p>
        </p:txBody>
      </p:sp>
      <p:sp>
        <p:nvSpPr>
          <p:cNvPr id="52228" name="Slide Number Placeholder 4"/>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3514699-560E-43E4-817A-4D6506333834}" type="slidenum">
              <a:rPr lang="en-US">
                <a:solidFill>
                  <a:schemeClr val="bg1"/>
                </a:solidFill>
              </a:rPr>
              <a:pPr/>
              <a:t>34</a:t>
            </a:fld>
            <a:endParaRPr lang="en-US">
              <a:solidFill>
                <a:schemeClr val="bg1"/>
              </a:solidFill>
            </a:endParaRPr>
          </a:p>
        </p:txBody>
      </p:sp>
      <p:pic>
        <p:nvPicPr>
          <p:cNvPr id="52229" name="Picture 5" descr="http://www.usq.edu.au/csbi/researchdivisions/~/media/USQ/CSBi/heart200pxJPG.ash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6474" y="1905000"/>
            <a:ext cx="1905000"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Drugs in geriatric hypertension</a:t>
            </a:r>
            <a:endParaRPr lang="en-US" dirty="0"/>
          </a:p>
        </p:txBody>
      </p:sp>
      <p:sp>
        <p:nvSpPr>
          <p:cNvPr id="3" name="Text Placeholder 2"/>
          <p:cNvSpPr>
            <a:spLocks noGrp="1"/>
          </p:cNvSpPr>
          <p:nvPr>
            <p:ph type="body" idx="1"/>
          </p:nvPr>
        </p:nvSpPr>
        <p:spPr/>
        <p:txBody>
          <a:bodyPr/>
          <a:lstStyle/>
          <a:p>
            <a:r>
              <a:rPr lang="en-US" dirty="0" smtClean="0"/>
              <a:t>Current normal BP thresholds </a:t>
            </a:r>
          </a:p>
          <a:p>
            <a:pPr lvl="1"/>
            <a:r>
              <a:rPr lang="en-US" dirty="0" smtClean="0"/>
              <a:t>Systolic/Diastolic BP &lt; 140/90 mmHg in older adults</a:t>
            </a:r>
          </a:p>
          <a:p>
            <a:pPr lvl="1"/>
            <a:r>
              <a:rPr lang="en-US" dirty="0"/>
              <a:t>Systolic/Diastolic </a:t>
            </a:r>
            <a:r>
              <a:rPr lang="en-US" b="1" dirty="0">
                <a:solidFill>
                  <a:srgbClr val="C00000"/>
                </a:solidFill>
              </a:rPr>
              <a:t>BP </a:t>
            </a:r>
            <a:r>
              <a:rPr lang="en-US" b="1" dirty="0" smtClean="0">
                <a:solidFill>
                  <a:srgbClr val="C00000"/>
                </a:solidFill>
              </a:rPr>
              <a:t>&lt; </a:t>
            </a:r>
            <a:r>
              <a:rPr lang="en-US" b="1" dirty="0">
                <a:solidFill>
                  <a:srgbClr val="C00000"/>
                </a:solidFill>
              </a:rPr>
              <a:t>130/80 </a:t>
            </a:r>
            <a:r>
              <a:rPr lang="en-US" dirty="0" smtClean="0"/>
              <a:t>mmHg in </a:t>
            </a:r>
            <a:r>
              <a:rPr lang="en-US" dirty="0"/>
              <a:t>older adults with </a:t>
            </a:r>
            <a:r>
              <a:rPr lang="en-US" dirty="0" smtClean="0"/>
              <a:t>comorbidities, </a:t>
            </a:r>
            <a:r>
              <a:rPr lang="en-US" dirty="0" err="1" smtClean="0"/>
              <a:t>e.g</a:t>
            </a:r>
            <a:r>
              <a:rPr lang="en-US" dirty="0" smtClean="0"/>
              <a:t> chronic </a:t>
            </a:r>
            <a:r>
              <a:rPr lang="en-US" dirty="0"/>
              <a:t>renal insufficiency or diabetes </a:t>
            </a:r>
            <a:r>
              <a:rPr lang="en-US" dirty="0" smtClean="0"/>
              <a:t>mellitus</a:t>
            </a:r>
          </a:p>
          <a:p>
            <a:pPr lvl="1"/>
            <a:endParaRPr lang="en-US" dirty="0"/>
          </a:p>
          <a:p>
            <a:pPr lvl="1"/>
            <a:r>
              <a:rPr lang="en-US" dirty="0" smtClean="0"/>
              <a:t>Hypertension T(x) Meds:  B-blockers, Diuretics, </a:t>
            </a:r>
            <a:endParaRPr lang="en-US" dirty="0"/>
          </a:p>
        </p:txBody>
      </p:sp>
    </p:spTree>
    <p:extLst>
      <p:ext uri="{BB962C8B-B14F-4D97-AF65-F5344CB8AC3E}">
        <p14:creationId xmlns:p14="http://schemas.microsoft.com/office/powerpoint/2010/main" val="14146173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l-GR" dirty="0" smtClean="0"/>
              <a:t>β-</a:t>
            </a:r>
            <a:r>
              <a:rPr lang="en-US" dirty="0" smtClean="0"/>
              <a:t>blockers, </a:t>
            </a:r>
            <a:r>
              <a:rPr lang="el-GR" dirty="0" smtClean="0"/>
              <a:t>α-</a:t>
            </a:r>
            <a:r>
              <a:rPr lang="en-US" dirty="0" smtClean="0"/>
              <a:t>blockers (sympatholytic agents)</a:t>
            </a:r>
            <a:endParaRPr lang="en-US" dirty="0"/>
          </a:p>
        </p:txBody>
      </p:sp>
      <p:sp>
        <p:nvSpPr>
          <p:cNvPr id="53251" name="Content Placeholder 2"/>
          <p:cNvSpPr>
            <a:spLocks noGrp="1"/>
          </p:cNvSpPr>
          <p:nvPr>
            <p:ph type="body" idx="1"/>
          </p:nvPr>
        </p:nvSpPr>
        <p:spPr/>
        <p:txBody>
          <a:bodyPr/>
          <a:lstStyle/>
          <a:p>
            <a:r>
              <a:rPr lang="en-US" dirty="0" smtClean="0"/>
              <a:t>Reduce excessive sympathetic stimulation of the heart and peripheral vessels to decrease HR and myocardial contraction force</a:t>
            </a:r>
          </a:p>
          <a:p>
            <a:pPr lvl="1"/>
            <a:r>
              <a:rPr lang="en-US" dirty="0" smtClean="0"/>
              <a:t>blocking epinephrine &amp; </a:t>
            </a:r>
            <a:r>
              <a:rPr lang="en-US" dirty="0" err="1" smtClean="0"/>
              <a:t>norepinepherine</a:t>
            </a:r>
            <a:endParaRPr lang="en-US" dirty="0" smtClean="0"/>
          </a:p>
          <a:p>
            <a:r>
              <a:rPr lang="en-US" dirty="0" smtClean="0"/>
              <a:t>Indications of </a:t>
            </a:r>
            <a:r>
              <a:rPr lang="el-GR" dirty="0"/>
              <a:t>β-</a:t>
            </a:r>
            <a:r>
              <a:rPr lang="en-US" dirty="0" smtClean="0"/>
              <a:t>blockers:</a:t>
            </a:r>
          </a:p>
          <a:p>
            <a:pPr lvl="1"/>
            <a:r>
              <a:rPr lang="en-US" dirty="0" smtClean="0"/>
              <a:t>HTN: Ateno</a:t>
            </a:r>
            <a:r>
              <a:rPr lang="en-US" dirty="0" smtClean="0">
                <a:solidFill>
                  <a:srgbClr val="FF0000"/>
                </a:solidFill>
              </a:rPr>
              <a:t>lo</a:t>
            </a:r>
            <a:r>
              <a:rPr lang="en-US" dirty="0" smtClean="0"/>
              <a:t>l (Tenormin)</a:t>
            </a:r>
          </a:p>
          <a:p>
            <a:pPr lvl="1"/>
            <a:r>
              <a:rPr lang="en-US" dirty="0" smtClean="0"/>
              <a:t>Angina: </a:t>
            </a:r>
            <a:r>
              <a:rPr lang="en-US" dirty="0" err="1" smtClean="0"/>
              <a:t>Metopro</a:t>
            </a:r>
            <a:r>
              <a:rPr lang="en-US" dirty="0" err="1" smtClean="0">
                <a:solidFill>
                  <a:srgbClr val="FF0000"/>
                </a:solidFill>
              </a:rPr>
              <a:t>lol</a:t>
            </a:r>
            <a:r>
              <a:rPr lang="en-US" dirty="0" smtClean="0">
                <a:solidFill>
                  <a:srgbClr val="FF0000"/>
                </a:solidFill>
              </a:rPr>
              <a:t> </a:t>
            </a:r>
            <a:r>
              <a:rPr lang="en-US" dirty="0" smtClean="0"/>
              <a:t>(Lopressor)</a:t>
            </a:r>
          </a:p>
          <a:p>
            <a:pPr lvl="1"/>
            <a:r>
              <a:rPr lang="en-US" dirty="0" err="1" smtClean="0"/>
              <a:t>Arrthmias</a:t>
            </a:r>
            <a:r>
              <a:rPr lang="en-US" dirty="0" smtClean="0"/>
              <a:t>: </a:t>
            </a:r>
            <a:r>
              <a:rPr lang="en-US" dirty="0" err="1" smtClean="0"/>
              <a:t>Nado</a:t>
            </a:r>
            <a:r>
              <a:rPr lang="en-US" dirty="0" err="1" smtClean="0">
                <a:solidFill>
                  <a:srgbClr val="FF0000"/>
                </a:solidFill>
              </a:rPr>
              <a:t>lol</a:t>
            </a:r>
            <a:r>
              <a:rPr lang="en-US" dirty="0" smtClean="0"/>
              <a:t> (</a:t>
            </a:r>
            <a:r>
              <a:rPr lang="en-US" dirty="0" err="1" smtClean="0"/>
              <a:t>Corgard</a:t>
            </a:r>
            <a:r>
              <a:rPr lang="en-US" dirty="0" smtClean="0"/>
              <a:t>)</a:t>
            </a:r>
          </a:p>
          <a:p>
            <a:pPr lvl="1"/>
            <a:r>
              <a:rPr lang="en-US" dirty="0" smtClean="0"/>
              <a:t>CHF</a:t>
            </a:r>
          </a:p>
          <a:p>
            <a:r>
              <a:rPr lang="el-GR" dirty="0" smtClean="0"/>
              <a:t>β-</a:t>
            </a:r>
            <a:r>
              <a:rPr lang="en-US" dirty="0" smtClean="0"/>
              <a:t>blockers cause hypotension, dizziness, syncope</a:t>
            </a:r>
            <a:endParaRPr lang="en-US" dirty="0"/>
          </a:p>
          <a:p>
            <a:pPr lvl="1"/>
            <a:endParaRPr lang="en-US" dirty="0" smtClean="0"/>
          </a:p>
        </p:txBody>
      </p:sp>
      <p:sp>
        <p:nvSpPr>
          <p:cNvPr id="53252"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417F230-F2CD-4B81-89CA-AD117C234045}" type="slidenum">
              <a:rPr lang="en-US">
                <a:solidFill>
                  <a:schemeClr val="bg1"/>
                </a:solidFill>
              </a:rPr>
              <a:pPr/>
              <a:t>36</a:t>
            </a:fld>
            <a:endParaRPr lang="en-US">
              <a:solidFill>
                <a:schemeClr val="bg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a:buClr>
                <a:schemeClr val="accent1"/>
              </a:buClr>
            </a:pPr>
            <a:r>
              <a:rPr lang="en-US" sz="3600" smtClean="0">
                <a:latin typeface="Arial" charset="0"/>
                <a:cs typeface="Arial" charset="0"/>
              </a:rPr>
              <a:t>Diuretics</a:t>
            </a:r>
          </a:p>
        </p:txBody>
      </p:sp>
      <p:sp>
        <p:nvSpPr>
          <p:cNvPr id="54276"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A8FEA99-6288-41AB-8759-219C0143C0CC}" type="slidenum">
              <a:rPr lang="en-US">
                <a:solidFill>
                  <a:schemeClr val="bg1"/>
                </a:solidFill>
              </a:rPr>
              <a:pPr/>
              <a:t>37</a:t>
            </a:fld>
            <a:endParaRPr lang="en-US">
              <a:solidFill>
                <a:schemeClr val="bg1"/>
              </a:solidFill>
            </a:endParaRPr>
          </a:p>
        </p:txBody>
      </p:sp>
      <p:graphicFrame>
        <p:nvGraphicFramePr>
          <p:cNvPr id="2" name="Diagram 1"/>
          <p:cNvGraphicFramePr/>
          <p:nvPr>
            <p:extLst>
              <p:ext uri="{D42A27DB-BD31-4B8C-83A1-F6EECF244321}">
                <p14:modId xmlns:p14="http://schemas.microsoft.com/office/powerpoint/2010/main" val="2889837327"/>
              </p:ext>
            </p:extLst>
          </p:nvPr>
        </p:nvGraphicFramePr>
        <p:xfrm>
          <a:off x="762000" y="1905000"/>
          <a:ext cx="79248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271245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mtClean="0"/>
              <a:t>Diuretics</a:t>
            </a:r>
          </a:p>
        </p:txBody>
      </p:sp>
      <p:sp>
        <p:nvSpPr>
          <p:cNvPr id="54275" name="Content Placeholder 2"/>
          <p:cNvSpPr>
            <a:spLocks noGrp="1"/>
          </p:cNvSpPr>
          <p:nvPr>
            <p:ph type="body" idx="1"/>
          </p:nvPr>
        </p:nvSpPr>
        <p:spPr/>
        <p:txBody>
          <a:bodyPr/>
          <a:lstStyle/>
          <a:p>
            <a:r>
              <a:rPr lang="en-US" dirty="0" smtClean="0"/>
              <a:t>Indications: CHF, Hypertension, edema</a:t>
            </a:r>
          </a:p>
          <a:p>
            <a:r>
              <a:rPr lang="en-US" dirty="0" smtClean="0"/>
              <a:t>Loop diuretic: Furosemide (Lasix)</a:t>
            </a:r>
          </a:p>
          <a:p>
            <a:r>
              <a:rPr lang="en-US" dirty="0" smtClean="0"/>
              <a:t>Thiazide diuretic: </a:t>
            </a:r>
            <a:r>
              <a:rPr lang="en-US" dirty="0" err="1" smtClean="0"/>
              <a:t>Chlorothiazide</a:t>
            </a:r>
            <a:r>
              <a:rPr lang="en-US" dirty="0" smtClean="0"/>
              <a:t> (</a:t>
            </a:r>
            <a:r>
              <a:rPr lang="en-US" dirty="0" err="1" smtClean="0"/>
              <a:t>Diruil</a:t>
            </a:r>
            <a:r>
              <a:rPr lang="en-US" dirty="0" smtClean="0"/>
              <a:t>)</a:t>
            </a:r>
          </a:p>
          <a:p>
            <a:r>
              <a:rPr lang="en-US" dirty="0" smtClean="0"/>
              <a:t>Potassium sparing diuretic: Spironolactone (</a:t>
            </a:r>
            <a:r>
              <a:rPr lang="en-US" dirty="0" err="1" smtClean="0"/>
              <a:t>Aldactone</a:t>
            </a:r>
            <a:r>
              <a:rPr lang="en-US" dirty="0" smtClean="0"/>
              <a:t>)</a:t>
            </a:r>
          </a:p>
          <a:p>
            <a:r>
              <a:rPr lang="en-US" dirty="0" smtClean="0"/>
              <a:t>ADR: confusion, weakness, fatigue, increase urinary output (annoying side effects)</a:t>
            </a:r>
          </a:p>
          <a:p>
            <a:r>
              <a:rPr lang="en-US" dirty="0" smtClean="0"/>
              <a:t>Common drug regimen</a:t>
            </a:r>
          </a:p>
          <a:p>
            <a:pPr lvl="1"/>
            <a:r>
              <a:rPr lang="en-US" dirty="0" smtClean="0"/>
              <a:t>Diuretics + </a:t>
            </a:r>
            <a:r>
              <a:rPr lang="el-GR" dirty="0" smtClean="0"/>
              <a:t>β-</a:t>
            </a:r>
            <a:r>
              <a:rPr lang="en-US" dirty="0" smtClean="0"/>
              <a:t>blocker</a:t>
            </a:r>
          </a:p>
          <a:p>
            <a:pPr lvl="1"/>
            <a:r>
              <a:rPr lang="en-US" dirty="0" smtClean="0"/>
              <a:t>Diuretics + ACE inhibitor</a:t>
            </a:r>
          </a:p>
        </p:txBody>
      </p:sp>
      <p:sp>
        <p:nvSpPr>
          <p:cNvPr id="54276"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A8FEA99-6288-41AB-8759-219C0143C0CC}" type="slidenum">
              <a:rPr lang="en-US">
                <a:solidFill>
                  <a:schemeClr val="bg1"/>
                </a:solidFill>
              </a:rPr>
              <a:pPr/>
              <a:t>38</a:t>
            </a:fld>
            <a:endParaRPr lang="en-US">
              <a:solidFill>
                <a:schemeClr val="bg1"/>
              </a:solidFill>
            </a:endParaRPr>
          </a:p>
        </p:txBody>
      </p:sp>
    </p:spTree>
    <p:extLst>
      <p:ext uri="{BB962C8B-B14F-4D97-AF65-F5344CB8AC3E}">
        <p14:creationId xmlns:p14="http://schemas.microsoft.com/office/powerpoint/2010/main" val="16045554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a:buClr>
                <a:schemeClr val="accent1"/>
              </a:buClr>
            </a:pPr>
            <a:r>
              <a:rPr lang="en-US" dirty="0" smtClean="0"/>
              <a:t>Angina </a:t>
            </a:r>
            <a:r>
              <a:rPr lang="en-US" dirty="0"/>
              <a:t>pectoris (chest pain – a symptom of coronary artery </a:t>
            </a:r>
            <a:r>
              <a:rPr lang="en-US" dirty="0" smtClean="0"/>
              <a:t>disease)</a:t>
            </a:r>
            <a:endParaRPr lang="en-US" sz="3600" dirty="0" smtClean="0">
              <a:latin typeface="Arial" charset="0"/>
              <a:cs typeface="Arial" charset="0"/>
            </a:endParaRPr>
          </a:p>
        </p:txBody>
      </p:sp>
      <p:sp>
        <p:nvSpPr>
          <p:cNvPr id="55300"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B4987E0-22C1-4359-AE31-EEDF1F98081D}" type="slidenum">
              <a:rPr lang="en-US">
                <a:solidFill>
                  <a:schemeClr val="bg1"/>
                </a:solidFill>
              </a:rPr>
              <a:pPr/>
              <a:t>39</a:t>
            </a:fld>
            <a:endParaRPr lang="en-US">
              <a:solidFill>
                <a:schemeClr val="bg1"/>
              </a:solidFill>
            </a:endParaRPr>
          </a:p>
        </p:txBody>
      </p:sp>
      <p:graphicFrame>
        <p:nvGraphicFramePr>
          <p:cNvPr id="2" name="Diagram 1"/>
          <p:cNvGraphicFramePr/>
          <p:nvPr>
            <p:extLst>
              <p:ext uri="{D42A27DB-BD31-4B8C-83A1-F6EECF244321}">
                <p14:modId xmlns:p14="http://schemas.microsoft.com/office/powerpoint/2010/main" val="3794290842"/>
              </p:ext>
            </p:extLst>
          </p:nvPr>
        </p:nvGraphicFramePr>
        <p:xfrm>
          <a:off x="457200" y="1600200"/>
          <a:ext cx="81534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19918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p:cNvSpPr>
            <a:spLocks noGrp="1" noChangeArrowheads="1"/>
          </p:cNvSpPr>
          <p:nvPr>
            <p:ph type="title"/>
          </p:nvPr>
        </p:nvSpPr>
        <p:spPr/>
        <p:txBody>
          <a:bodyPr/>
          <a:lstStyle/>
          <a:p>
            <a:r>
              <a:rPr lang="en-US" smtClean="0"/>
              <a:t>Other Factors in Geriatric Drug Use</a:t>
            </a:r>
          </a:p>
        </p:txBody>
      </p:sp>
      <p:sp>
        <p:nvSpPr>
          <p:cNvPr id="35843" name="Rectangle 3"/>
          <p:cNvSpPr>
            <a:spLocks noGrp="1" noChangeArrowheads="1"/>
          </p:cNvSpPr>
          <p:nvPr>
            <p:ph type="body" idx="1"/>
          </p:nvPr>
        </p:nvSpPr>
        <p:spPr/>
        <p:txBody>
          <a:bodyPr/>
          <a:lstStyle/>
          <a:p>
            <a:r>
              <a:rPr lang="en-US" dirty="0" smtClean="0"/>
              <a:t>Presence of Multiple Chronic Conditions </a:t>
            </a:r>
          </a:p>
          <a:p>
            <a:pPr lvl="1"/>
            <a:r>
              <a:rPr lang="en-US" dirty="0" smtClean="0"/>
              <a:t>80% of those 65+ have multiple diseases with medications</a:t>
            </a:r>
          </a:p>
          <a:p>
            <a:pPr lvl="1"/>
            <a:endParaRPr lang="en-US" dirty="0" smtClean="0"/>
          </a:p>
        </p:txBody>
      </p:sp>
      <p:sp>
        <p:nvSpPr>
          <p:cNvPr id="35844"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651D58E-092A-402D-A1DB-A72123A1BA71}" type="slidenum">
              <a:rPr lang="en-US">
                <a:solidFill>
                  <a:schemeClr val="bg1"/>
                </a:solidFill>
              </a:rPr>
              <a:pPr/>
              <a:t>4</a:t>
            </a:fld>
            <a:endParaRPr lang="en-US">
              <a:solidFill>
                <a:schemeClr val="bg1"/>
              </a:solidFill>
            </a:endParaRPr>
          </a:p>
        </p:txBody>
      </p:sp>
      <p:graphicFrame>
        <p:nvGraphicFramePr>
          <p:cNvPr id="6" name="Diagram 5"/>
          <p:cNvGraphicFramePr/>
          <p:nvPr>
            <p:extLst>
              <p:ext uri="{D42A27DB-BD31-4B8C-83A1-F6EECF244321}">
                <p14:modId xmlns:p14="http://schemas.microsoft.com/office/powerpoint/2010/main" val="2594988706"/>
              </p:ext>
            </p:extLst>
          </p:nvPr>
        </p:nvGraphicFramePr>
        <p:xfrm>
          <a:off x="533400" y="2971800"/>
          <a:ext cx="8077200" cy="345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smtClean="0"/>
              <a:t>Organic Nitrates</a:t>
            </a:r>
          </a:p>
        </p:txBody>
      </p:sp>
      <p:sp>
        <p:nvSpPr>
          <p:cNvPr id="55299" name="Content Placeholder 2"/>
          <p:cNvSpPr>
            <a:spLocks noGrp="1"/>
          </p:cNvSpPr>
          <p:nvPr>
            <p:ph type="body" idx="1"/>
          </p:nvPr>
        </p:nvSpPr>
        <p:spPr/>
        <p:txBody>
          <a:bodyPr/>
          <a:lstStyle/>
          <a:p>
            <a:r>
              <a:rPr lang="en-US" dirty="0" smtClean="0"/>
              <a:t>Indications of organic nitrates</a:t>
            </a:r>
          </a:p>
          <a:p>
            <a:pPr lvl="1"/>
            <a:r>
              <a:rPr lang="en-US" dirty="0" smtClean="0"/>
              <a:t>Angina pectoris: Nitroglycerin (</a:t>
            </a:r>
            <a:r>
              <a:rPr lang="en-US" dirty="0" err="1" smtClean="0"/>
              <a:t>nitrostat</a:t>
            </a:r>
            <a:r>
              <a:rPr lang="en-US" dirty="0" smtClean="0"/>
              <a:t>)</a:t>
            </a:r>
          </a:p>
          <a:p>
            <a:r>
              <a:rPr lang="en-US" dirty="0" smtClean="0"/>
              <a:t>Sublingual or transdermal by a patch</a:t>
            </a:r>
          </a:p>
          <a:p>
            <a:r>
              <a:rPr lang="en-US" dirty="0" smtClean="0"/>
              <a:t>ADR: decreased BP, orthostatic hypotension, dizziness</a:t>
            </a:r>
          </a:p>
        </p:txBody>
      </p:sp>
      <p:sp>
        <p:nvSpPr>
          <p:cNvPr id="55300"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B4987E0-22C1-4359-AE31-EEDF1F98081D}" type="slidenum">
              <a:rPr lang="en-US">
                <a:solidFill>
                  <a:schemeClr val="bg1"/>
                </a:solidFill>
              </a:rPr>
              <a:pPr/>
              <a:t>40</a:t>
            </a:fld>
            <a:endParaRPr lang="en-US">
              <a:solidFill>
                <a:schemeClr val="bg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dirty="0"/>
              <a:t>ACE Inhibitors </a:t>
            </a:r>
            <a:r>
              <a:rPr lang="en-US" dirty="0" smtClean="0"/>
              <a:t>(angiotensin-converting enzyme)</a:t>
            </a:r>
          </a:p>
        </p:txBody>
      </p:sp>
      <p:sp>
        <p:nvSpPr>
          <p:cNvPr id="56323" name="Content Placeholder 2"/>
          <p:cNvSpPr>
            <a:spLocks noGrp="1"/>
          </p:cNvSpPr>
          <p:nvPr>
            <p:ph type="body" idx="1"/>
          </p:nvPr>
        </p:nvSpPr>
        <p:spPr/>
        <p:txBody>
          <a:bodyPr/>
          <a:lstStyle/>
          <a:p>
            <a:r>
              <a:rPr lang="en-US" dirty="0" smtClean="0"/>
              <a:t>Block the conversion of Angiotensin 1 to Angiotensin 2 (a vasoconstrictor) and thus decrease the pressure in peripheral vasculature the heart pump against</a:t>
            </a:r>
          </a:p>
          <a:p>
            <a:r>
              <a:rPr lang="en-US" dirty="0" smtClean="0"/>
              <a:t>Indications</a:t>
            </a:r>
          </a:p>
          <a:p>
            <a:pPr lvl="1"/>
            <a:r>
              <a:rPr lang="en-US" dirty="0" smtClean="0"/>
              <a:t>HTN: </a:t>
            </a:r>
            <a:r>
              <a:rPr lang="en-US" i="1" dirty="0" smtClean="0"/>
              <a:t>Captopril</a:t>
            </a:r>
            <a:r>
              <a:rPr lang="en-US" dirty="0" smtClean="0"/>
              <a:t> (</a:t>
            </a:r>
            <a:r>
              <a:rPr lang="en-US" dirty="0" err="1" smtClean="0"/>
              <a:t>Capoten</a:t>
            </a:r>
            <a:r>
              <a:rPr lang="en-US" dirty="0" smtClean="0"/>
              <a:t>)</a:t>
            </a:r>
            <a:endParaRPr lang="en-US" dirty="0"/>
          </a:p>
          <a:p>
            <a:pPr lvl="1"/>
            <a:r>
              <a:rPr lang="en-US" dirty="0" smtClean="0"/>
              <a:t>CHF: </a:t>
            </a:r>
            <a:r>
              <a:rPr lang="en-US" i="1" dirty="0" err="1" smtClean="0"/>
              <a:t>Enalapril</a:t>
            </a:r>
            <a:r>
              <a:rPr lang="en-US" dirty="0" smtClean="0"/>
              <a:t> (</a:t>
            </a:r>
            <a:r>
              <a:rPr lang="en-US" dirty="0" err="1" smtClean="0"/>
              <a:t>Vasotec</a:t>
            </a:r>
            <a:r>
              <a:rPr lang="en-US" dirty="0" smtClean="0"/>
              <a:t>)</a:t>
            </a:r>
          </a:p>
          <a:p>
            <a:r>
              <a:rPr lang="en-US" dirty="0" smtClean="0"/>
              <a:t>ADR: hypotension, orthostatic hypotension</a:t>
            </a:r>
          </a:p>
          <a:p>
            <a:r>
              <a:rPr lang="en-US" dirty="0" smtClean="0"/>
              <a:t>Common drug regimen</a:t>
            </a:r>
          </a:p>
          <a:p>
            <a:pPr lvl="1"/>
            <a:r>
              <a:rPr lang="en-US" dirty="0" smtClean="0"/>
              <a:t>ACE inhibitor + Calcium blocker</a:t>
            </a:r>
          </a:p>
        </p:txBody>
      </p:sp>
      <p:sp>
        <p:nvSpPr>
          <p:cNvPr id="56324" name="Slide Number Placeholder 4"/>
          <p:cNvSpPr>
            <a:spLocks noGrp="1"/>
          </p:cNvSpPr>
          <p:nvPr>
            <p:ph type="sldNum" sz="quarter" idx="4294967295"/>
          </p:nvPr>
        </p:nvSpPr>
        <p:spPr>
          <a:xfrm>
            <a:off x="7239000" y="6172200"/>
            <a:ext cx="1905000" cy="457200"/>
          </a:xfrm>
          <a:prstGeom prst="rect">
            <a:avLst/>
          </a:prstGeom>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C100878-2F9D-40FF-A6E8-8C83FC1D2C7E}" type="slidenum">
              <a:rPr lang="en-US" smtClean="0"/>
              <a:pPr/>
              <a:t>41</a:t>
            </a:fld>
            <a:endParaRPr lang="en-US"/>
          </a:p>
        </p:txBody>
      </p:sp>
    </p:spTree>
    <p:extLst>
      <p:ext uri="{BB962C8B-B14F-4D97-AF65-F5344CB8AC3E}">
        <p14:creationId xmlns:p14="http://schemas.microsoft.com/office/powerpoint/2010/main" val="378518770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Slide Number Placeholder 4"/>
          <p:cNvSpPr>
            <a:spLocks noGrp="1"/>
          </p:cNvSpPr>
          <p:nvPr>
            <p:ph type="sldNum" sz="quarter" idx="4294967295"/>
          </p:nvPr>
        </p:nvSpPr>
        <p:spPr>
          <a:xfrm>
            <a:off x="7239000" y="6172200"/>
            <a:ext cx="1905000" cy="457200"/>
          </a:xfrm>
          <a:prstGeom prst="rect">
            <a:avLst/>
          </a:prstGeom>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C100878-2F9D-40FF-A6E8-8C83FC1D2C7E}" type="slidenum">
              <a:rPr lang="en-US" smtClean="0"/>
              <a:pPr/>
              <a:t>42</a:t>
            </a:fld>
            <a:endParaRPr lang="en-US"/>
          </a:p>
        </p:txBody>
      </p:sp>
      <p:pic>
        <p:nvPicPr>
          <p:cNvPr id="56325" name="Picture 5" descr="http://www.aorpro.ca/assets/graphics/vascupress%20ace%20inhibition%20lar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28600"/>
            <a:ext cx="6969522"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dirty="0" smtClean="0"/>
              <a:t>Anti-Arrhythmic Medications</a:t>
            </a:r>
          </a:p>
        </p:txBody>
      </p:sp>
      <p:sp>
        <p:nvSpPr>
          <p:cNvPr id="57347" name="Content Placeholder 2"/>
          <p:cNvSpPr>
            <a:spLocks noGrp="1"/>
          </p:cNvSpPr>
          <p:nvPr>
            <p:ph type="body" idx="1"/>
          </p:nvPr>
        </p:nvSpPr>
        <p:spPr/>
        <p:txBody>
          <a:bodyPr/>
          <a:lstStyle/>
          <a:p>
            <a:r>
              <a:rPr lang="en-US" dirty="0" smtClean="0"/>
              <a:t>Sodium Channel Blockers</a:t>
            </a:r>
          </a:p>
          <a:p>
            <a:pPr lvl="1"/>
            <a:r>
              <a:rPr lang="en-US" i="1" dirty="0" err="1" smtClean="0"/>
              <a:t>Lidocaine</a:t>
            </a:r>
            <a:r>
              <a:rPr lang="en-US" dirty="0" smtClean="0"/>
              <a:t> (</a:t>
            </a:r>
            <a:r>
              <a:rPr lang="en-US" dirty="0" err="1" smtClean="0"/>
              <a:t>Xylocaine</a:t>
            </a:r>
            <a:r>
              <a:rPr lang="en-US" dirty="0" smtClean="0"/>
              <a:t>)</a:t>
            </a:r>
          </a:p>
          <a:p>
            <a:pPr lvl="1"/>
            <a:r>
              <a:rPr lang="en-US" dirty="0" smtClean="0"/>
              <a:t>Stabilize opening/closing membrane Na2+ channels to control myocardial excitability</a:t>
            </a:r>
          </a:p>
          <a:p>
            <a:r>
              <a:rPr lang="el-GR" dirty="0" smtClean="0"/>
              <a:t>β-</a:t>
            </a:r>
            <a:r>
              <a:rPr lang="en-US" dirty="0"/>
              <a:t>Blockers </a:t>
            </a:r>
          </a:p>
          <a:p>
            <a:pPr lvl="1"/>
            <a:r>
              <a:rPr lang="en-US" i="1" dirty="0" err="1" smtClean="0"/>
              <a:t>Nadolo</a:t>
            </a:r>
            <a:r>
              <a:rPr lang="en-US" dirty="0" err="1" smtClean="0"/>
              <a:t>l</a:t>
            </a:r>
            <a:r>
              <a:rPr lang="en-US" dirty="0" smtClean="0"/>
              <a:t> (</a:t>
            </a:r>
            <a:r>
              <a:rPr lang="en-US" dirty="0" err="1" smtClean="0"/>
              <a:t>Corgard</a:t>
            </a:r>
            <a:r>
              <a:rPr lang="en-US" dirty="0" smtClean="0"/>
              <a:t>)</a:t>
            </a:r>
          </a:p>
          <a:p>
            <a:pPr lvl="1"/>
            <a:r>
              <a:rPr lang="en-US" dirty="0" smtClean="0"/>
              <a:t>Prolong the duration of cardiac repolarization</a:t>
            </a:r>
          </a:p>
          <a:p>
            <a:r>
              <a:rPr lang="en-US" dirty="0" smtClean="0"/>
              <a:t>Calcium Channel Blockers</a:t>
            </a:r>
          </a:p>
          <a:p>
            <a:pPr lvl="1"/>
            <a:r>
              <a:rPr lang="en-US" i="1" dirty="0" err="1" smtClean="0"/>
              <a:t>Diltiazem</a:t>
            </a:r>
            <a:r>
              <a:rPr lang="en-US" i="1" dirty="0" smtClean="0"/>
              <a:t> </a:t>
            </a:r>
            <a:r>
              <a:rPr lang="en-US" dirty="0"/>
              <a:t>(</a:t>
            </a:r>
            <a:r>
              <a:rPr lang="en-US" dirty="0" smtClean="0"/>
              <a:t>Cardizem)</a:t>
            </a:r>
          </a:p>
          <a:p>
            <a:pPr lvl="1"/>
            <a:r>
              <a:rPr lang="en-US" dirty="0" smtClean="0"/>
              <a:t>Decrease myocardial excitability by limiting entry of Ca2+ into cardiac muscles</a:t>
            </a:r>
          </a:p>
          <a:p>
            <a:endParaRPr lang="en-US"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AutoShape 2"/>
          <p:cNvSpPr>
            <a:spLocks noGrp="1" noChangeArrowheads="1"/>
          </p:cNvSpPr>
          <p:nvPr>
            <p:ph type="title"/>
          </p:nvPr>
        </p:nvSpPr>
        <p:spPr/>
        <p:txBody>
          <a:bodyPr/>
          <a:lstStyle/>
          <a:p>
            <a:r>
              <a:rPr lang="en-US" smtClean="0"/>
              <a:t>Pattern of Drug Use in the Elderly</a:t>
            </a:r>
          </a:p>
        </p:txBody>
      </p:sp>
      <p:sp>
        <p:nvSpPr>
          <p:cNvPr id="58371" name="Rectangle 3"/>
          <p:cNvSpPr>
            <a:spLocks noGrp="1" noChangeArrowheads="1"/>
          </p:cNvSpPr>
          <p:nvPr>
            <p:ph type="body" idx="1"/>
          </p:nvPr>
        </p:nvSpPr>
        <p:spPr/>
        <p:txBody>
          <a:bodyPr/>
          <a:lstStyle/>
          <a:p>
            <a:r>
              <a:rPr lang="en-US" sz="3200" dirty="0" smtClean="0"/>
              <a:t>Polypharmacy</a:t>
            </a:r>
          </a:p>
          <a:p>
            <a:pPr lvl="1"/>
            <a:r>
              <a:rPr lang="en-US" sz="2800" dirty="0" smtClean="0"/>
              <a:t>Drug regime of a patient contains one or more “unnecessary” medications (both OTC and Rx meds)</a:t>
            </a:r>
          </a:p>
          <a:p>
            <a:r>
              <a:rPr lang="en-US" sz="3200" dirty="0" smtClean="0"/>
              <a:t>Administration of drugs to treat an illness creates an adverse reaction, drug side effects seen as new symptoms. Therefore, more drugs are administered.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AutoShape 4"/>
          <p:cNvSpPr>
            <a:spLocks noGrp="1" noChangeArrowheads="1"/>
          </p:cNvSpPr>
          <p:nvPr>
            <p:ph type="title"/>
          </p:nvPr>
        </p:nvSpPr>
        <p:spPr/>
        <p:txBody>
          <a:bodyPr/>
          <a:lstStyle/>
          <a:p>
            <a:r>
              <a:rPr lang="en-US" smtClean="0"/>
              <a:t>Characteristics of Polypharmacy</a:t>
            </a:r>
          </a:p>
        </p:txBody>
      </p:sp>
      <p:sp>
        <p:nvSpPr>
          <p:cNvPr id="59395" name="Rectangle 5"/>
          <p:cNvSpPr>
            <a:spLocks noGrp="1" noChangeArrowheads="1"/>
          </p:cNvSpPr>
          <p:nvPr>
            <p:ph sz="half" idx="1"/>
          </p:nvPr>
        </p:nvSpPr>
        <p:spPr/>
        <p:txBody>
          <a:bodyPr/>
          <a:lstStyle/>
          <a:p>
            <a:r>
              <a:rPr lang="en-US" smtClean="0"/>
              <a:t>Use medication for no apparent reason</a:t>
            </a:r>
          </a:p>
          <a:p>
            <a:endParaRPr lang="en-US" smtClean="0"/>
          </a:p>
          <a:p>
            <a:r>
              <a:rPr lang="en-US" smtClean="0"/>
              <a:t>Use of duplicate medications</a:t>
            </a:r>
          </a:p>
          <a:p>
            <a:endParaRPr lang="en-US" smtClean="0"/>
          </a:p>
          <a:p>
            <a:r>
              <a:rPr lang="en-US" smtClean="0"/>
              <a:t>Use of concurrent interacting medications</a:t>
            </a:r>
          </a:p>
        </p:txBody>
      </p:sp>
      <p:sp>
        <p:nvSpPr>
          <p:cNvPr id="59396" name="Rectangle 6"/>
          <p:cNvSpPr>
            <a:spLocks noGrp="1" noChangeArrowheads="1"/>
          </p:cNvSpPr>
          <p:nvPr>
            <p:ph sz="half" idx="2"/>
          </p:nvPr>
        </p:nvSpPr>
        <p:spPr/>
        <p:txBody>
          <a:bodyPr/>
          <a:lstStyle/>
          <a:p>
            <a:r>
              <a:rPr lang="en-US" dirty="0" smtClean="0"/>
              <a:t>Use of contraindicated medications</a:t>
            </a:r>
          </a:p>
          <a:p>
            <a:r>
              <a:rPr lang="en-US" dirty="0" smtClean="0"/>
              <a:t>Use of inappropriate drugs</a:t>
            </a:r>
          </a:p>
          <a:p>
            <a:r>
              <a:rPr lang="en-US" dirty="0" smtClean="0"/>
              <a:t>Use of drug therapy to treat adverse drug reactions</a:t>
            </a:r>
          </a:p>
          <a:p>
            <a:r>
              <a:rPr lang="en-US" dirty="0" smtClean="0">
                <a:solidFill>
                  <a:srgbClr val="FF0000"/>
                </a:solidFill>
              </a:rPr>
              <a:t>Patient improves when meds are discontinued</a:t>
            </a:r>
          </a:p>
          <a:p>
            <a:endParaRPr lang="en-US"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AutoShape 2"/>
          <p:cNvSpPr>
            <a:spLocks noGrp="1" noChangeArrowheads="1"/>
          </p:cNvSpPr>
          <p:nvPr>
            <p:ph type="title"/>
          </p:nvPr>
        </p:nvSpPr>
        <p:spPr/>
        <p:txBody>
          <a:bodyPr/>
          <a:lstStyle/>
          <a:p>
            <a:r>
              <a:rPr lang="en-US" dirty="0" smtClean="0"/>
              <a:t>Prevention of Polypharmacy</a:t>
            </a:r>
          </a:p>
        </p:txBody>
      </p:sp>
      <p:sp>
        <p:nvSpPr>
          <p:cNvPr id="60419" name="Rectangle 3"/>
          <p:cNvSpPr>
            <a:spLocks noGrp="1" noChangeArrowheads="1"/>
          </p:cNvSpPr>
          <p:nvPr>
            <p:ph type="body" idx="1"/>
          </p:nvPr>
        </p:nvSpPr>
        <p:spPr/>
        <p:txBody>
          <a:bodyPr/>
          <a:lstStyle/>
          <a:p>
            <a:pPr>
              <a:spcAft>
                <a:spcPts val="600"/>
              </a:spcAft>
            </a:pPr>
            <a:r>
              <a:rPr lang="en-US" sz="3200" dirty="0" smtClean="0"/>
              <a:t>Drug regime reviewed periodically</a:t>
            </a:r>
          </a:p>
          <a:p>
            <a:pPr lvl="1">
              <a:spcBef>
                <a:spcPts val="600"/>
              </a:spcBef>
              <a:spcAft>
                <a:spcPts val="600"/>
              </a:spcAft>
            </a:pPr>
            <a:r>
              <a:rPr lang="en-US" sz="2800" dirty="0" smtClean="0"/>
              <a:t>Written list, One pharmacy, Primary Care Physician</a:t>
            </a:r>
          </a:p>
          <a:p>
            <a:pPr>
              <a:spcAft>
                <a:spcPts val="600"/>
              </a:spcAft>
            </a:pPr>
            <a:r>
              <a:rPr lang="en-US" sz="3200" dirty="0" smtClean="0"/>
              <a:t>Unnecessary or harmful drugs are discontinued</a:t>
            </a:r>
          </a:p>
          <a:p>
            <a:pPr lvl="1">
              <a:spcBef>
                <a:spcPts val="600"/>
              </a:spcBef>
              <a:spcAft>
                <a:spcPts val="600"/>
              </a:spcAft>
            </a:pPr>
            <a:r>
              <a:rPr lang="en-US" sz="2800" dirty="0" smtClean="0"/>
              <a:t>Have family member discard expired drugs</a:t>
            </a:r>
          </a:p>
          <a:p>
            <a:pPr>
              <a:spcAft>
                <a:spcPts val="600"/>
              </a:spcAft>
            </a:pPr>
            <a:r>
              <a:rPr lang="en-US" sz="3200" dirty="0" smtClean="0"/>
              <a:t>New drugs added only if truly needed</a:t>
            </a:r>
          </a:p>
          <a:p>
            <a:pPr>
              <a:spcAft>
                <a:spcPts val="600"/>
              </a:spcAft>
            </a:pPr>
            <a:endParaRPr lang="en-US" sz="3200" dirty="0" smtClean="0"/>
          </a:p>
        </p:txBody>
      </p:sp>
      <p:sp>
        <p:nvSpPr>
          <p:cNvPr id="60420" name="Slide Number Placeholder 4"/>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4D8DC1B-2472-45D6-8533-ACE327B9B1E3}" type="slidenum">
              <a:rPr lang="en-US">
                <a:solidFill>
                  <a:schemeClr val="bg1"/>
                </a:solidFill>
              </a:rPr>
              <a:pPr/>
              <a:t>46</a:t>
            </a:fld>
            <a:endParaRPr lang="en-US">
              <a:solidFill>
                <a:schemeClr val="bg1"/>
              </a:solidFill>
            </a:endParaRPr>
          </a:p>
        </p:txBody>
      </p:sp>
      <p:pic>
        <p:nvPicPr>
          <p:cNvPr id="60421" name="Picture 5" descr="http://www.speedyceus.com/m/tm_images/Pills_in_Spo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0800" y="32288"/>
            <a:ext cx="1473200" cy="196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dirty="0" smtClean="0"/>
              <a:t>Prevention of Polypharmacy</a:t>
            </a:r>
          </a:p>
        </p:txBody>
      </p:sp>
      <p:sp>
        <p:nvSpPr>
          <p:cNvPr id="61443" name="Rectangle 3"/>
          <p:cNvSpPr>
            <a:spLocks noGrp="1" noChangeArrowheads="1"/>
          </p:cNvSpPr>
          <p:nvPr>
            <p:ph type="body" idx="1"/>
          </p:nvPr>
        </p:nvSpPr>
        <p:spPr/>
        <p:txBody>
          <a:bodyPr/>
          <a:lstStyle/>
          <a:p>
            <a:r>
              <a:rPr lang="en-US" sz="3200" dirty="0" smtClean="0"/>
              <a:t>Communication between various physicians</a:t>
            </a:r>
          </a:p>
          <a:p>
            <a:endParaRPr lang="en-US" sz="3200" dirty="0" smtClean="0"/>
          </a:p>
          <a:p>
            <a:r>
              <a:rPr lang="en-US" sz="3200" dirty="0" smtClean="0"/>
              <a:t>PT’s can assist by recognizing changes in patient’s response to drugs</a:t>
            </a:r>
          </a:p>
          <a:p>
            <a:pPr lvl="1"/>
            <a:r>
              <a:rPr lang="en-US" sz="2800" dirty="0" smtClean="0"/>
              <a:t>Identify changes as drug reactions rather than new symptoms</a:t>
            </a:r>
          </a:p>
          <a:p>
            <a:pPr lvl="1"/>
            <a:r>
              <a:rPr lang="en-US" sz="2800" dirty="0" smtClean="0"/>
              <a:t>Have patient bring a list to therapy </a:t>
            </a:r>
          </a:p>
          <a:p>
            <a:pPr lvl="1"/>
            <a:r>
              <a:rPr lang="en-US" sz="2800" dirty="0" smtClean="0"/>
              <a:t>Chart review</a:t>
            </a:r>
          </a:p>
        </p:txBody>
      </p:sp>
      <p:sp>
        <p:nvSpPr>
          <p:cNvPr id="61444"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4790B2E-F050-4B91-996A-623CEE3B3930}" type="slidenum">
              <a:rPr lang="en-US">
                <a:solidFill>
                  <a:schemeClr val="bg1"/>
                </a:solidFill>
              </a:rPr>
              <a:pPr/>
              <a:t>47</a:t>
            </a:fld>
            <a:endParaRPr lang="en-US">
              <a:solidFill>
                <a:schemeClr val="bg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p:cNvSpPr>
            <a:spLocks noGrp="1" noChangeArrowheads="1"/>
          </p:cNvSpPr>
          <p:nvPr>
            <p:ph type="title"/>
          </p:nvPr>
        </p:nvSpPr>
        <p:spPr/>
        <p:txBody>
          <a:bodyPr/>
          <a:lstStyle/>
          <a:p>
            <a:r>
              <a:rPr lang="en-US" smtClean="0"/>
              <a:t>Common Adverse Drug Reactions (ADR)</a:t>
            </a:r>
          </a:p>
        </p:txBody>
      </p:sp>
      <p:sp>
        <p:nvSpPr>
          <p:cNvPr id="63491" name="Rectangle 3"/>
          <p:cNvSpPr>
            <a:spLocks noGrp="1" noChangeArrowheads="1"/>
          </p:cNvSpPr>
          <p:nvPr>
            <p:ph type="body" idx="1"/>
          </p:nvPr>
        </p:nvSpPr>
        <p:spPr/>
        <p:txBody>
          <a:bodyPr/>
          <a:lstStyle/>
          <a:p>
            <a:pPr>
              <a:spcAft>
                <a:spcPts val="600"/>
              </a:spcAft>
            </a:pPr>
            <a:r>
              <a:rPr lang="en-US" sz="3200" dirty="0" smtClean="0"/>
              <a:t>GI problems</a:t>
            </a:r>
          </a:p>
          <a:p>
            <a:pPr lvl="1">
              <a:spcBef>
                <a:spcPts val="600"/>
              </a:spcBef>
              <a:spcAft>
                <a:spcPts val="600"/>
              </a:spcAft>
            </a:pPr>
            <a:r>
              <a:rPr lang="en-US" sz="2800" dirty="0" smtClean="0"/>
              <a:t>must adjust dose and type of medication to minimize problems</a:t>
            </a:r>
          </a:p>
          <a:p>
            <a:pPr>
              <a:spcAft>
                <a:spcPts val="600"/>
              </a:spcAft>
            </a:pPr>
            <a:r>
              <a:rPr lang="en-US" sz="3200" dirty="0" smtClean="0"/>
              <a:t>Sedation</a:t>
            </a:r>
          </a:p>
          <a:p>
            <a:pPr lvl="1">
              <a:spcBef>
                <a:spcPts val="600"/>
              </a:spcBef>
              <a:spcAft>
                <a:spcPts val="600"/>
              </a:spcAft>
            </a:pPr>
            <a:r>
              <a:rPr lang="en-US" sz="2800" dirty="0" smtClean="0"/>
              <a:t>many drugs will increase sedative properties in the elderly</a:t>
            </a:r>
          </a:p>
          <a:p>
            <a:pPr>
              <a:spcAft>
                <a:spcPts val="600"/>
              </a:spcAft>
            </a:pPr>
            <a:r>
              <a:rPr lang="en-US" sz="3200" dirty="0" smtClean="0"/>
              <a:t>Confusion</a:t>
            </a:r>
          </a:p>
          <a:p>
            <a:pPr lvl="1">
              <a:spcBef>
                <a:spcPts val="600"/>
              </a:spcBef>
              <a:spcAft>
                <a:spcPts val="600"/>
              </a:spcAft>
            </a:pPr>
            <a:r>
              <a:rPr lang="en-US" sz="2800" dirty="0" smtClean="0"/>
              <a:t>may increase in patients already confused</a:t>
            </a:r>
          </a:p>
          <a:p>
            <a:pPr>
              <a:spcAft>
                <a:spcPts val="600"/>
              </a:spcAft>
            </a:pPr>
            <a:endParaRPr lang="en-US" sz="3200" dirty="0" smtClean="0"/>
          </a:p>
          <a:p>
            <a:pPr>
              <a:spcAft>
                <a:spcPts val="600"/>
              </a:spcAft>
            </a:pPr>
            <a:endParaRPr lang="en-US" sz="3200" dirty="0" smtClean="0"/>
          </a:p>
          <a:p>
            <a:pPr>
              <a:spcAft>
                <a:spcPts val="600"/>
              </a:spcAft>
            </a:pPr>
            <a:endParaRPr lang="en-US" sz="3200" dirty="0" smtClean="0"/>
          </a:p>
        </p:txBody>
      </p:sp>
      <p:sp>
        <p:nvSpPr>
          <p:cNvPr id="63492"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4211D9F-38FB-4361-9EAC-2588B5141D55}" type="slidenum">
              <a:rPr lang="en-US">
                <a:solidFill>
                  <a:schemeClr val="bg1"/>
                </a:solidFill>
              </a:rPr>
              <a:pPr/>
              <a:t>48</a:t>
            </a:fld>
            <a:endParaRPr lang="en-US">
              <a:solidFill>
                <a:schemeClr val="bg1"/>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AutoShape 1026"/>
          <p:cNvSpPr>
            <a:spLocks noGrp="1" noChangeArrowheads="1"/>
          </p:cNvSpPr>
          <p:nvPr>
            <p:ph type="title"/>
          </p:nvPr>
        </p:nvSpPr>
        <p:spPr/>
        <p:txBody>
          <a:bodyPr/>
          <a:lstStyle/>
          <a:p>
            <a:r>
              <a:rPr lang="en-US" dirty="0" smtClean="0"/>
              <a:t>Other adverse drug reactions</a:t>
            </a:r>
          </a:p>
        </p:txBody>
      </p:sp>
      <p:sp>
        <p:nvSpPr>
          <p:cNvPr id="64515" name="Rectangle 1027"/>
          <p:cNvSpPr>
            <a:spLocks noGrp="1" noChangeArrowheads="1"/>
          </p:cNvSpPr>
          <p:nvPr>
            <p:ph type="body" idx="1"/>
          </p:nvPr>
        </p:nvSpPr>
        <p:spPr/>
        <p:txBody>
          <a:bodyPr/>
          <a:lstStyle/>
          <a:p>
            <a:r>
              <a:rPr lang="en-US" dirty="0" smtClean="0"/>
              <a:t>Depression </a:t>
            </a:r>
          </a:p>
          <a:p>
            <a:r>
              <a:rPr lang="en-US" dirty="0" smtClean="0"/>
              <a:t>Orthostatic Hypotension </a:t>
            </a:r>
          </a:p>
          <a:p>
            <a:r>
              <a:rPr lang="en-US" dirty="0" smtClean="0"/>
              <a:t>Fatigue and Weakness</a:t>
            </a:r>
          </a:p>
          <a:p>
            <a:r>
              <a:rPr lang="en-US" dirty="0" smtClean="0"/>
              <a:t>Dizziness and Falls</a:t>
            </a:r>
          </a:p>
          <a:p>
            <a:r>
              <a:rPr lang="en-US" dirty="0" smtClean="0"/>
              <a:t>Extrapyramidal symptoms (dyskinesia)</a:t>
            </a:r>
          </a:p>
          <a:p>
            <a:r>
              <a:rPr lang="en-US" dirty="0" smtClean="0"/>
              <a:t>Anticholinergic Effects</a:t>
            </a:r>
          </a:p>
          <a:p>
            <a:pPr lvl="1"/>
            <a:r>
              <a:rPr lang="en-US" dirty="0" smtClean="0"/>
              <a:t>CNS effects with confusion, nervousness, drowsiness, dizziness</a:t>
            </a:r>
          </a:p>
          <a:p>
            <a:pPr lvl="1"/>
            <a:r>
              <a:rPr lang="en-US" dirty="0" smtClean="0"/>
              <a:t>Dry mouth, constipation, urinary retention, tachycardia, blurred vision</a:t>
            </a:r>
          </a:p>
          <a:p>
            <a:pPr lvl="1"/>
            <a:endParaRPr lang="en-US" dirty="0" smtClean="0"/>
          </a:p>
          <a:p>
            <a:pPr lvl="1"/>
            <a:endParaRPr lang="en-US" dirty="0" smtClean="0"/>
          </a:p>
          <a:p>
            <a:endParaRPr lang="en-US" dirty="0" smtClean="0"/>
          </a:p>
          <a:p>
            <a:endParaRPr lang="en-US" dirty="0" smtClean="0"/>
          </a:p>
          <a:p>
            <a:endParaRPr lang="en-US" dirty="0" smtClean="0"/>
          </a:p>
          <a:p>
            <a:endParaRPr lang="en-US" dirty="0" smtClean="0"/>
          </a:p>
        </p:txBody>
      </p:sp>
      <p:sp>
        <p:nvSpPr>
          <p:cNvPr id="64516"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FDB65C9-28AC-42DA-8386-9E22A79509EE}" type="slidenum">
              <a:rPr lang="en-US">
                <a:solidFill>
                  <a:schemeClr val="bg1"/>
                </a:solidFill>
              </a:rPr>
              <a:pPr/>
              <a:t>49</a:t>
            </a:fld>
            <a:endParaRPr lang="en-US">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Commonly prescribed meds related to ED admissions among elderly</a:t>
            </a:r>
            <a:endParaRPr lang="en-US" dirty="0"/>
          </a:p>
        </p:txBody>
      </p:sp>
      <p:sp>
        <p:nvSpPr>
          <p:cNvPr id="5" name="Text Placeholder 4"/>
          <p:cNvSpPr>
            <a:spLocks noGrp="1"/>
          </p:cNvSpPr>
          <p:nvPr>
            <p:ph type="body" idx="1"/>
          </p:nvPr>
        </p:nvSpPr>
        <p:spPr/>
        <p:txBody>
          <a:bodyPr/>
          <a:lstStyle/>
          <a:p>
            <a:r>
              <a:rPr lang="en-US" dirty="0" smtClean="0"/>
              <a:t>From  2007 to 2009, </a:t>
            </a:r>
            <a:r>
              <a:rPr lang="en-US" dirty="0" smtClean="0">
                <a:solidFill>
                  <a:srgbClr val="C00000"/>
                </a:solidFill>
              </a:rPr>
              <a:t>99,628</a:t>
            </a:r>
            <a:r>
              <a:rPr lang="en-US" dirty="0" smtClean="0"/>
              <a:t> “emergency” hospitalizations of patients &gt; 65 years of age occurred due to adverse drug events</a:t>
            </a:r>
          </a:p>
          <a:p>
            <a:pPr lvl="1"/>
            <a:r>
              <a:rPr lang="en-US" dirty="0" smtClean="0"/>
              <a:t>66% being attributed to unintentional drug overdose</a:t>
            </a:r>
          </a:p>
          <a:p>
            <a:pPr lvl="1"/>
            <a:r>
              <a:rPr lang="en-US" dirty="0" smtClean="0"/>
              <a:t>48% of the hospitalizations involving those &gt; </a:t>
            </a:r>
            <a:r>
              <a:rPr lang="en-US" b="1" u="sng" dirty="0" smtClean="0"/>
              <a:t>80 years of age </a:t>
            </a:r>
          </a:p>
          <a:p>
            <a:r>
              <a:rPr lang="en-US" dirty="0" smtClean="0">
                <a:solidFill>
                  <a:srgbClr val="FF0000"/>
                </a:solidFill>
              </a:rPr>
              <a:t>4 drugs were implicated in 67% of patients</a:t>
            </a:r>
          </a:p>
          <a:p>
            <a:pPr lvl="1"/>
            <a:r>
              <a:rPr lang="en-US" dirty="0" smtClean="0"/>
              <a:t>Warfarin (33.3%)</a:t>
            </a:r>
          </a:p>
          <a:p>
            <a:pPr lvl="1"/>
            <a:r>
              <a:rPr lang="en-US" dirty="0" smtClean="0"/>
              <a:t>Insulin (13.9%)</a:t>
            </a:r>
          </a:p>
          <a:p>
            <a:pPr lvl="1"/>
            <a:r>
              <a:rPr lang="en-US" dirty="0" smtClean="0"/>
              <a:t>Anti-platelet agents  (13.3%)</a:t>
            </a:r>
          </a:p>
          <a:p>
            <a:pPr lvl="1"/>
            <a:r>
              <a:rPr lang="en-US" dirty="0" smtClean="0"/>
              <a:t>Oral hypoglycemic agents  (10.7%)</a:t>
            </a:r>
          </a:p>
          <a:p>
            <a:pPr lvl="2"/>
            <a:endParaRPr lang="en-US" dirty="0" smtClean="0"/>
          </a:p>
          <a:p>
            <a:pPr lvl="2"/>
            <a:endParaRPr lang="en-US" dirty="0"/>
          </a:p>
        </p:txBody>
      </p:sp>
    </p:spTree>
    <p:extLst>
      <p:ext uri="{BB962C8B-B14F-4D97-AF65-F5344CB8AC3E}">
        <p14:creationId xmlns:p14="http://schemas.microsoft.com/office/powerpoint/2010/main" val="67844374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AutoShape 2"/>
          <p:cNvSpPr>
            <a:spLocks noGrp="1" noChangeArrowheads="1"/>
          </p:cNvSpPr>
          <p:nvPr>
            <p:ph type="title"/>
          </p:nvPr>
        </p:nvSpPr>
        <p:spPr/>
        <p:txBody>
          <a:bodyPr/>
          <a:lstStyle/>
          <a:p>
            <a:pPr>
              <a:buClr>
                <a:schemeClr val="accent1"/>
              </a:buClr>
            </a:pPr>
            <a:r>
              <a:rPr lang="en-US" sz="3600" dirty="0" smtClean="0">
                <a:latin typeface="Arial" charset="0"/>
                <a:cs typeface="Arial" charset="0"/>
              </a:rPr>
              <a:t>Lack of Proper Drug Testing in the Geriatric Population </a:t>
            </a:r>
          </a:p>
        </p:txBody>
      </p:sp>
      <p:sp>
        <p:nvSpPr>
          <p:cNvPr id="65539" name="Rectangle 3"/>
          <p:cNvSpPr>
            <a:spLocks noGrp="1" noChangeArrowheads="1"/>
          </p:cNvSpPr>
          <p:nvPr>
            <p:ph type="body" idx="1"/>
          </p:nvPr>
        </p:nvSpPr>
        <p:spPr/>
        <p:txBody>
          <a:bodyPr/>
          <a:lstStyle/>
          <a:p>
            <a:pPr>
              <a:buClr>
                <a:srgbClr val="000000"/>
              </a:buClr>
              <a:buFontTx/>
              <a:buChar char="•"/>
            </a:pPr>
            <a:r>
              <a:rPr lang="en-US" sz="3000" dirty="0" smtClean="0">
                <a:latin typeface="Arial" charset="0"/>
                <a:cs typeface="Arial" charset="0"/>
              </a:rPr>
              <a:t>Evaluation of drugs in </a:t>
            </a:r>
            <a:r>
              <a:rPr lang="en-US" sz="3000" dirty="0" smtClean="0">
                <a:solidFill>
                  <a:srgbClr val="FF0000"/>
                </a:solidFill>
                <a:latin typeface="Arial" charset="0"/>
                <a:cs typeface="Arial" charset="0"/>
              </a:rPr>
              <a:t>geriatric patients </a:t>
            </a:r>
            <a:r>
              <a:rPr lang="en-US" sz="3000" dirty="0" smtClean="0">
                <a:latin typeface="Arial" charset="0"/>
                <a:cs typeface="Arial" charset="0"/>
              </a:rPr>
              <a:t>may not have occurred prior to FDA approval</a:t>
            </a:r>
          </a:p>
          <a:p>
            <a:pPr>
              <a:buClr>
                <a:srgbClr val="000000"/>
              </a:buClr>
              <a:buFontTx/>
              <a:buChar char="•"/>
            </a:pPr>
            <a:endParaRPr lang="en-US" sz="3000" dirty="0" smtClean="0">
              <a:latin typeface="Arial" charset="0"/>
              <a:cs typeface="Arial" charset="0"/>
            </a:endParaRPr>
          </a:p>
          <a:p>
            <a:pPr>
              <a:buClr>
                <a:srgbClr val="000000"/>
              </a:buClr>
              <a:buFontTx/>
              <a:buChar char="•"/>
            </a:pPr>
            <a:r>
              <a:rPr lang="en-US" sz="3000" dirty="0" smtClean="0">
                <a:latin typeface="Arial" charset="0"/>
                <a:cs typeface="Arial" charset="0"/>
              </a:rPr>
              <a:t>In 1997, FDA established the Geriatric Use Subsection to provide guidance for labeling</a:t>
            </a:r>
          </a:p>
          <a:p>
            <a:pPr lvl="1">
              <a:buClr>
                <a:srgbClr val="000000"/>
              </a:buClr>
            </a:pPr>
            <a:r>
              <a:rPr lang="en-US" sz="2800" dirty="0" smtClean="0">
                <a:latin typeface="Arial" charset="0"/>
                <a:cs typeface="Arial" charset="0"/>
              </a:rPr>
              <a:t>Healthy People 2010: polypharmacy as a part of the safety issues (2020 as well)</a:t>
            </a:r>
          </a:p>
        </p:txBody>
      </p:sp>
      <p:sp>
        <p:nvSpPr>
          <p:cNvPr id="65540"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2022902-EBD9-4713-ACA3-4E0FED66192E}" type="slidenum">
              <a:rPr lang="en-US">
                <a:solidFill>
                  <a:schemeClr val="bg1"/>
                </a:solidFill>
              </a:rPr>
              <a:pPr/>
              <a:t>50</a:t>
            </a:fld>
            <a:endParaRPr lang="en-US">
              <a:solidFill>
                <a:schemeClr val="bg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AutoShape 2"/>
          <p:cNvSpPr>
            <a:spLocks noGrp="1" noChangeArrowheads="1"/>
          </p:cNvSpPr>
          <p:nvPr>
            <p:ph type="title"/>
          </p:nvPr>
        </p:nvSpPr>
        <p:spPr/>
        <p:txBody>
          <a:bodyPr/>
          <a:lstStyle/>
          <a:p>
            <a:r>
              <a:rPr lang="en-US" smtClean="0"/>
              <a:t>Societal Issues with Geriatric pharmacy</a:t>
            </a:r>
          </a:p>
        </p:txBody>
      </p:sp>
      <p:sp>
        <p:nvSpPr>
          <p:cNvPr id="66563" name="Rectangle 3"/>
          <p:cNvSpPr>
            <a:spLocks noGrp="1" noChangeArrowheads="1"/>
          </p:cNvSpPr>
          <p:nvPr>
            <p:ph type="body" idx="1"/>
          </p:nvPr>
        </p:nvSpPr>
        <p:spPr/>
        <p:txBody>
          <a:bodyPr/>
          <a:lstStyle/>
          <a:p>
            <a:r>
              <a:rPr lang="en-US" sz="3200" dirty="0" smtClean="0"/>
              <a:t>Somewhat recent venture</a:t>
            </a:r>
          </a:p>
          <a:p>
            <a:pPr lvl="1"/>
            <a:r>
              <a:rPr lang="en-US" sz="2800" dirty="0" smtClean="0"/>
              <a:t>Falls &amp; behavioral changes were considered normal </a:t>
            </a:r>
          </a:p>
          <a:p>
            <a:r>
              <a:rPr lang="en-US" sz="3200" dirty="0" smtClean="0"/>
              <a:t>Currently FDA only requires safety &amp; efficacy for the target area of the drug for those 20-60 y.o.</a:t>
            </a:r>
          </a:p>
          <a:p>
            <a:r>
              <a:rPr lang="en-US" sz="3200" dirty="0" smtClean="0"/>
              <a:t>The impact on advertising</a:t>
            </a:r>
          </a:p>
          <a:p>
            <a:pPr lvl="1"/>
            <a:r>
              <a:rPr lang="en-US" sz="2800" dirty="0" smtClean="0"/>
              <a:t>Just because it is FDA approved and on TV, is it safe and effective?</a:t>
            </a:r>
          </a:p>
        </p:txBody>
      </p:sp>
      <p:sp>
        <p:nvSpPr>
          <p:cNvPr id="66564"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143A5BB-F1A1-4E66-B048-531F65370862}" type="slidenum">
              <a:rPr lang="en-US">
                <a:solidFill>
                  <a:schemeClr val="bg1"/>
                </a:solidFill>
              </a:rPr>
              <a:pPr/>
              <a:t>51</a:t>
            </a:fld>
            <a:endParaRPr lang="en-US">
              <a:solidFill>
                <a:schemeClr val="bg1"/>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AutoShape 2"/>
          <p:cNvSpPr>
            <a:spLocks noGrp="1" noChangeArrowheads="1"/>
          </p:cNvSpPr>
          <p:nvPr>
            <p:ph type="title"/>
          </p:nvPr>
        </p:nvSpPr>
        <p:spPr/>
        <p:txBody>
          <a:bodyPr/>
          <a:lstStyle/>
          <a:p>
            <a:pPr>
              <a:buClr>
                <a:schemeClr val="accent1"/>
              </a:buClr>
            </a:pPr>
            <a:r>
              <a:rPr lang="en-US" sz="3600" smtClean="0">
                <a:latin typeface="Arial" charset="0"/>
                <a:cs typeface="Arial" charset="0"/>
              </a:rPr>
              <a:t>Compliance issues </a:t>
            </a:r>
          </a:p>
        </p:txBody>
      </p:sp>
      <p:sp>
        <p:nvSpPr>
          <p:cNvPr id="67587" name="Rectangle 3"/>
          <p:cNvSpPr>
            <a:spLocks noGrp="1" noChangeArrowheads="1"/>
          </p:cNvSpPr>
          <p:nvPr>
            <p:ph type="body" idx="1"/>
          </p:nvPr>
        </p:nvSpPr>
        <p:spPr/>
        <p:txBody>
          <a:bodyPr/>
          <a:lstStyle/>
          <a:p>
            <a:pPr marL="533400" indent="-533400">
              <a:buClr>
                <a:srgbClr val="000000"/>
              </a:buClr>
              <a:buFont typeface="Wingdings" pitchFamily="2" charset="2"/>
              <a:buAutoNum type="arabicPeriod"/>
            </a:pPr>
            <a:r>
              <a:rPr lang="en-US" sz="3000" smtClean="0">
                <a:latin typeface="Arial" charset="0"/>
                <a:cs typeface="Arial" charset="0"/>
              </a:rPr>
              <a:t>Number of medications </a:t>
            </a:r>
          </a:p>
          <a:p>
            <a:pPr marL="533400" indent="-533400">
              <a:buClr>
                <a:srgbClr val="000000"/>
              </a:buClr>
              <a:buFont typeface="Wingdings" pitchFamily="2" charset="2"/>
              <a:buAutoNum type="arabicPeriod"/>
            </a:pPr>
            <a:r>
              <a:rPr lang="en-US" sz="3000" smtClean="0">
                <a:latin typeface="Arial" charset="0"/>
                <a:cs typeface="Arial" charset="0"/>
              </a:rPr>
              <a:t>Inadequate information or instructions</a:t>
            </a:r>
          </a:p>
          <a:p>
            <a:pPr marL="533400" indent="-533400">
              <a:buClr>
                <a:srgbClr val="000000"/>
              </a:buClr>
              <a:buFont typeface="Wingdings" pitchFamily="2" charset="2"/>
              <a:buAutoNum type="arabicPeriod"/>
            </a:pPr>
            <a:r>
              <a:rPr lang="en-US" sz="3000" smtClean="0">
                <a:latin typeface="Arial" charset="0"/>
                <a:cs typeface="Arial" charset="0"/>
              </a:rPr>
              <a:t>Cultural background</a:t>
            </a:r>
          </a:p>
          <a:p>
            <a:pPr marL="533400" indent="-533400">
              <a:buClr>
                <a:srgbClr val="000000"/>
              </a:buClr>
              <a:buFont typeface="Wingdings" pitchFamily="2" charset="2"/>
              <a:buAutoNum type="arabicPeriod"/>
            </a:pPr>
            <a:r>
              <a:rPr lang="en-US" sz="3000" smtClean="0">
                <a:latin typeface="Arial" charset="0"/>
                <a:cs typeface="Arial" charset="0"/>
              </a:rPr>
              <a:t>Social isolation</a:t>
            </a:r>
          </a:p>
          <a:p>
            <a:pPr marL="533400" indent="-533400">
              <a:buClr>
                <a:srgbClr val="000000"/>
              </a:buClr>
              <a:buFont typeface="Wingdings" pitchFamily="2" charset="2"/>
              <a:buAutoNum type="arabicPeriod"/>
            </a:pPr>
            <a:r>
              <a:rPr lang="en-US" sz="3000" smtClean="0">
                <a:latin typeface="Arial" charset="0"/>
                <a:cs typeface="Arial" charset="0"/>
              </a:rPr>
              <a:t>Duration of drug treatment</a:t>
            </a:r>
          </a:p>
          <a:p>
            <a:pPr marL="533400" indent="-533400">
              <a:buClr>
                <a:srgbClr val="000000"/>
              </a:buClr>
              <a:buFont typeface="Wingdings" pitchFamily="2" charset="2"/>
              <a:buAutoNum type="arabicPeriod"/>
            </a:pPr>
            <a:r>
              <a:rPr lang="en-US" sz="3000" smtClean="0">
                <a:latin typeface="Arial" charset="0"/>
                <a:cs typeface="Arial" charset="0"/>
              </a:rPr>
              <a:t>Cost </a:t>
            </a:r>
          </a:p>
          <a:p>
            <a:pPr marL="533400" indent="-533400">
              <a:buClr>
                <a:srgbClr val="000000"/>
              </a:buClr>
              <a:buFont typeface="Wingdings" pitchFamily="2" charset="2"/>
              <a:buAutoNum type="arabicPeriod"/>
            </a:pPr>
            <a:r>
              <a:rPr lang="en-US" sz="3000" smtClean="0">
                <a:latin typeface="Arial" charset="0"/>
                <a:cs typeface="Arial" charset="0"/>
              </a:rPr>
              <a:t>Limitations of illness (physical &amp; mental)</a:t>
            </a:r>
          </a:p>
        </p:txBody>
      </p:sp>
      <p:sp>
        <p:nvSpPr>
          <p:cNvPr id="67588"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D7B446D-FDB2-4441-8CB2-9568AA5DF921}" type="slidenum">
              <a:rPr lang="en-US">
                <a:solidFill>
                  <a:schemeClr val="bg1"/>
                </a:solidFill>
              </a:rPr>
              <a:pPr/>
              <a:t>52</a:t>
            </a:fld>
            <a:endParaRPr lang="en-US">
              <a:solidFill>
                <a:schemeClr val="bg1"/>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AutoShape 2"/>
          <p:cNvSpPr>
            <a:spLocks noGrp="1" noChangeArrowheads="1"/>
          </p:cNvSpPr>
          <p:nvPr>
            <p:ph type="title"/>
          </p:nvPr>
        </p:nvSpPr>
        <p:spPr/>
        <p:txBody>
          <a:bodyPr/>
          <a:lstStyle/>
          <a:p>
            <a:pPr>
              <a:buClr>
                <a:schemeClr val="accent1"/>
              </a:buClr>
            </a:pPr>
            <a:r>
              <a:rPr lang="en-US" sz="3200" dirty="0" smtClean="0">
                <a:latin typeface="Arial" charset="0"/>
                <a:cs typeface="Arial" charset="0"/>
              </a:rPr>
              <a:t>Patient education and self-adherence to drug therapy issues</a:t>
            </a:r>
          </a:p>
        </p:txBody>
      </p:sp>
      <p:sp>
        <p:nvSpPr>
          <p:cNvPr id="68611" name="Rectangle 3"/>
          <p:cNvSpPr>
            <a:spLocks noGrp="1" noChangeArrowheads="1"/>
          </p:cNvSpPr>
          <p:nvPr>
            <p:ph type="body" idx="1"/>
          </p:nvPr>
        </p:nvSpPr>
        <p:spPr/>
        <p:txBody>
          <a:bodyPr/>
          <a:lstStyle/>
          <a:p>
            <a:pPr>
              <a:lnSpc>
                <a:spcPct val="90000"/>
              </a:lnSpc>
              <a:buClr>
                <a:srgbClr val="000000"/>
              </a:buClr>
              <a:buFontTx/>
              <a:buChar char="•"/>
            </a:pPr>
            <a:r>
              <a:rPr lang="en-US" sz="3000" smtClean="0">
                <a:latin typeface="Arial" charset="0"/>
                <a:cs typeface="Arial" charset="0"/>
              </a:rPr>
              <a:t>Many drugs are over prescribed and misused in older adults</a:t>
            </a:r>
          </a:p>
          <a:p>
            <a:pPr>
              <a:lnSpc>
                <a:spcPct val="90000"/>
              </a:lnSpc>
              <a:buClr>
                <a:srgbClr val="000000"/>
              </a:buClr>
              <a:buFontTx/>
              <a:buChar char="•"/>
            </a:pPr>
            <a:endParaRPr lang="en-US" sz="3000" smtClean="0">
              <a:latin typeface="Arial" charset="0"/>
              <a:cs typeface="Arial" charset="0"/>
            </a:endParaRPr>
          </a:p>
          <a:p>
            <a:pPr>
              <a:lnSpc>
                <a:spcPct val="90000"/>
              </a:lnSpc>
              <a:buClr>
                <a:srgbClr val="000000"/>
              </a:buClr>
              <a:buFontTx/>
              <a:buChar char="•"/>
            </a:pPr>
            <a:r>
              <a:rPr lang="en-US" sz="3000" smtClean="0">
                <a:latin typeface="Arial" charset="0"/>
                <a:cs typeface="Arial" charset="0"/>
              </a:rPr>
              <a:t>Drugs aren’t always taken as directed</a:t>
            </a:r>
          </a:p>
          <a:p>
            <a:pPr>
              <a:lnSpc>
                <a:spcPct val="90000"/>
              </a:lnSpc>
              <a:buClr>
                <a:srgbClr val="000000"/>
              </a:buClr>
              <a:buFontTx/>
              <a:buChar char="•"/>
            </a:pPr>
            <a:endParaRPr lang="en-US" sz="3000" smtClean="0">
              <a:latin typeface="Arial" charset="0"/>
              <a:cs typeface="Arial" charset="0"/>
            </a:endParaRPr>
          </a:p>
          <a:p>
            <a:pPr>
              <a:lnSpc>
                <a:spcPct val="90000"/>
              </a:lnSpc>
              <a:buClr>
                <a:srgbClr val="000000"/>
              </a:buClr>
              <a:buFontTx/>
              <a:buChar char="•"/>
            </a:pPr>
            <a:r>
              <a:rPr lang="en-US" sz="3000" smtClean="0">
                <a:latin typeface="Arial" charset="0"/>
                <a:cs typeface="Arial" charset="0"/>
              </a:rPr>
              <a:t>Decline in cognitive function, poor eyesight</a:t>
            </a:r>
          </a:p>
          <a:p>
            <a:pPr>
              <a:lnSpc>
                <a:spcPct val="90000"/>
              </a:lnSpc>
              <a:buClr>
                <a:srgbClr val="000000"/>
              </a:buClr>
              <a:buFontTx/>
              <a:buChar char="•"/>
            </a:pPr>
            <a:endParaRPr lang="en-US" sz="3000" smtClean="0">
              <a:latin typeface="Arial" charset="0"/>
              <a:cs typeface="Arial" charset="0"/>
            </a:endParaRPr>
          </a:p>
          <a:p>
            <a:pPr>
              <a:lnSpc>
                <a:spcPct val="90000"/>
              </a:lnSpc>
              <a:buClr>
                <a:srgbClr val="000000"/>
              </a:buClr>
              <a:buFontTx/>
              <a:buChar char="•"/>
            </a:pPr>
            <a:r>
              <a:rPr lang="en-US" sz="3000" smtClean="0">
                <a:latin typeface="Arial" charset="0"/>
                <a:cs typeface="Arial" charset="0"/>
              </a:rPr>
              <a:t>Drug Costs</a:t>
            </a:r>
          </a:p>
        </p:txBody>
      </p:sp>
      <p:sp>
        <p:nvSpPr>
          <p:cNvPr id="68612"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FCBB7F0-03C7-4098-957A-30643635CD86}" type="slidenum">
              <a:rPr lang="en-US">
                <a:solidFill>
                  <a:schemeClr val="bg1"/>
                </a:solidFill>
              </a:rPr>
              <a:pPr/>
              <a:t>53</a:t>
            </a:fld>
            <a:endParaRPr lang="en-US">
              <a:solidFill>
                <a:schemeClr val="bg1"/>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AutoShape 1026"/>
          <p:cNvSpPr>
            <a:spLocks noGrp="1" noChangeArrowheads="1"/>
          </p:cNvSpPr>
          <p:nvPr>
            <p:ph type="title"/>
          </p:nvPr>
        </p:nvSpPr>
        <p:spPr/>
        <p:txBody>
          <a:bodyPr/>
          <a:lstStyle/>
          <a:p>
            <a:pPr>
              <a:buClr>
                <a:schemeClr val="accent1"/>
              </a:buClr>
            </a:pPr>
            <a:r>
              <a:rPr lang="en-US" sz="3600" dirty="0" smtClean="0">
                <a:latin typeface="Arial" charset="0"/>
                <a:cs typeface="Arial" charset="0"/>
              </a:rPr>
              <a:t>Physical Therapy Implications</a:t>
            </a:r>
          </a:p>
        </p:txBody>
      </p:sp>
      <p:sp>
        <p:nvSpPr>
          <p:cNvPr id="69635" name="Rectangle 1027"/>
          <p:cNvSpPr>
            <a:spLocks noGrp="1" noChangeArrowheads="1"/>
          </p:cNvSpPr>
          <p:nvPr>
            <p:ph type="body" idx="1"/>
          </p:nvPr>
        </p:nvSpPr>
        <p:spPr/>
        <p:txBody>
          <a:bodyPr/>
          <a:lstStyle/>
          <a:p>
            <a:pPr>
              <a:buClr>
                <a:srgbClr val="000000"/>
              </a:buClr>
              <a:buFontTx/>
              <a:buChar char="•"/>
            </a:pPr>
            <a:r>
              <a:rPr lang="en-US" sz="3000" smtClean="0">
                <a:latin typeface="Arial" charset="0"/>
                <a:cs typeface="Arial" charset="0"/>
              </a:rPr>
              <a:t>Distinguishing Drug effects from Symptoms</a:t>
            </a:r>
          </a:p>
          <a:p>
            <a:pPr>
              <a:buClr>
                <a:srgbClr val="000000"/>
              </a:buClr>
              <a:buFontTx/>
              <a:buChar char="•"/>
            </a:pPr>
            <a:endParaRPr lang="en-US" sz="3000" smtClean="0">
              <a:latin typeface="Arial" charset="0"/>
              <a:cs typeface="Arial" charset="0"/>
            </a:endParaRPr>
          </a:p>
          <a:p>
            <a:pPr>
              <a:buClr>
                <a:srgbClr val="000000"/>
              </a:buClr>
              <a:buFontTx/>
              <a:buChar char="•"/>
            </a:pPr>
            <a:r>
              <a:rPr lang="en-US" sz="3000" smtClean="0">
                <a:latin typeface="Arial" charset="0"/>
                <a:cs typeface="Arial" charset="0"/>
              </a:rPr>
              <a:t>Scheduling Physical Therapy Sessions around Dosage Schedule</a:t>
            </a:r>
          </a:p>
          <a:p>
            <a:pPr>
              <a:buClr>
                <a:srgbClr val="000000"/>
              </a:buClr>
              <a:buFontTx/>
              <a:buChar char="•"/>
            </a:pPr>
            <a:endParaRPr lang="en-US" sz="3000" smtClean="0">
              <a:latin typeface="Arial" charset="0"/>
              <a:cs typeface="Arial" charset="0"/>
            </a:endParaRPr>
          </a:p>
          <a:p>
            <a:pPr>
              <a:buClr>
                <a:srgbClr val="000000"/>
              </a:buClr>
              <a:buFontTx/>
              <a:buChar char="•"/>
            </a:pPr>
            <a:r>
              <a:rPr lang="en-US" sz="3000" smtClean="0">
                <a:latin typeface="Arial" charset="0"/>
                <a:cs typeface="Arial" charset="0"/>
              </a:rPr>
              <a:t>Promote a synergistic relationship between drugs and physical therapy interventions</a:t>
            </a:r>
          </a:p>
        </p:txBody>
      </p:sp>
      <p:sp>
        <p:nvSpPr>
          <p:cNvPr id="69636"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5EBDFA5-1155-4264-B39F-56CAADFB8FAE}" type="slidenum">
              <a:rPr lang="en-US">
                <a:solidFill>
                  <a:schemeClr val="bg1"/>
                </a:solidFill>
              </a:rPr>
              <a:pPr/>
              <a:t>54</a:t>
            </a:fld>
            <a:endParaRPr lang="en-US">
              <a:solidFill>
                <a:schemeClr val="bg1"/>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026"/>
          <p:cNvSpPr>
            <a:spLocks noGrp="1" noChangeArrowheads="1"/>
          </p:cNvSpPr>
          <p:nvPr>
            <p:ph type="title"/>
          </p:nvPr>
        </p:nvSpPr>
        <p:spPr/>
        <p:txBody>
          <a:bodyPr/>
          <a:lstStyle/>
          <a:p>
            <a:r>
              <a:rPr lang="en-US" smtClean="0"/>
              <a:t>Physical Therapy Implications</a:t>
            </a:r>
            <a:endParaRPr lang="en-US" dirty="0" smtClean="0"/>
          </a:p>
        </p:txBody>
      </p:sp>
      <p:sp>
        <p:nvSpPr>
          <p:cNvPr id="70659" name="Rectangle 1027"/>
          <p:cNvSpPr>
            <a:spLocks noGrp="1" noChangeArrowheads="1"/>
          </p:cNvSpPr>
          <p:nvPr>
            <p:ph type="body" idx="1"/>
          </p:nvPr>
        </p:nvSpPr>
        <p:spPr/>
        <p:txBody>
          <a:bodyPr/>
          <a:lstStyle/>
          <a:p>
            <a:r>
              <a:rPr lang="en-US" smtClean="0"/>
              <a:t>Avoid harmful interactions between PT procedures and Drug Effects</a:t>
            </a:r>
          </a:p>
          <a:p>
            <a:endParaRPr lang="en-US" smtClean="0"/>
          </a:p>
          <a:p>
            <a:r>
              <a:rPr lang="en-US" smtClean="0"/>
              <a:t>Improving Education and Compliance with Drug Therapy in the Elderly</a:t>
            </a:r>
          </a:p>
        </p:txBody>
      </p:sp>
      <p:sp>
        <p:nvSpPr>
          <p:cNvPr id="70660"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01177A6-EA1D-4F1F-ABAD-9A76D62F4266}" type="slidenum">
              <a:rPr lang="en-US">
                <a:solidFill>
                  <a:schemeClr val="bg1"/>
                </a:solidFill>
              </a:rPr>
              <a:pPr/>
              <a:t>55</a:t>
            </a:fld>
            <a:endParaRPr lang="en-US">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Interactions</a:t>
            </a:r>
            <a:endParaRPr lang="en-US" dirty="0"/>
          </a:p>
        </p:txBody>
      </p:sp>
      <p:sp>
        <p:nvSpPr>
          <p:cNvPr id="3" name="Text Placeholder 2"/>
          <p:cNvSpPr>
            <a:spLocks noGrp="1"/>
          </p:cNvSpPr>
          <p:nvPr>
            <p:ph type="body" idx="1"/>
          </p:nvPr>
        </p:nvSpPr>
        <p:spPr/>
        <p:txBody>
          <a:bodyPr/>
          <a:lstStyle/>
          <a:p>
            <a:r>
              <a:rPr lang="en-US" dirty="0" smtClean="0"/>
              <a:t>Medscape Drug </a:t>
            </a:r>
            <a:r>
              <a:rPr lang="en-US" dirty="0"/>
              <a:t>I</a:t>
            </a:r>
            <a:r>
              <a:rPr lang="en-US" dirty="0" smtClean="0"/>
              <a:t>nteraction Checker </a:t>
            </a:r>
            <a:r>
              <a:rPr lang="en-US" dirty="0">
                <a:hlinkClick r:id="rId2"/>
              </a:rPr>
              <a:t>www.medscape.com</a:t>
            </a:r>
            <a:r>
              <a:rPr lang="en-US" dirty="0"/>
              <a:t> </a:t>
            </a:r>
          </a:p>
          <a:p>
            <a:endParaRPr lang="en-US" dirty="0"/>
          </a:p>
        </p:txBody>
      </p:sp>
      <p:pic>
        <p:nvPicPr>
          <p:cNvPr id="829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 b="23512"/>
          <a:stretch/>
        </p:blipFill>
        <p:spPr bwMode="auto">
          <a:xfrm>
            <a:off x="838199" y="2743200"/>
            <a:ext cx="6909727"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4503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p:txBody>
          <a:bodyPr/>
          <a:lstStyle/>
          <a:p>
            <a:r>
              <a:rPr lang="en-US" smtClean="0"/>
              <a:t>Altered Response to Drugs</a:t>
            </a:r>
          </a:p>
        </p:txBody>
      </p:sp>
      <p:sp>
        <p:nvSpPr>
          <p:cNvPr id="36867" name="Rectangle 3"/>
          <p:cNvSpPr>
            <a:spLocks noGrp="1" noChangeArrowheads="1"/>
          </p:cNvSpPr>
          <p:nvPr>
            <p:ph type="body" idx="1"/>
          </p:nvPr>
        </p:nvSpPr>
        <p:spPr/>
        <p:txBody>
          <a:bodyPr/>
          <a:lstStyle/>
          <a:p>
            <a:r>
              <a:rPr lang="en-US" dirty="0" smtClean="0"/>
              <a:t>Pharmacokinetic Changes in the Body </a:t>
            </a:r>
            <a:r>
              <a:rPr lang="en-US" dirty="0" smtClean="0">
                <a:solidFill>
                  <a:srgbClr val="FF0000"/>
                </a:solidFill>
              </a:rPr>
              <a:t>(The way in which one drug moves throughout the body)</a:t>
            </a:r>
          </a:p>
          <a:p>
            <a:pPr lvl="1"/>
            <a:r>
              <a:rPr lang="en-US" dirty="0" smtClean="0"/>
              <a:t>Absorption</a:t>
            </a:r>
          </a:p>
          <a:p>
            <a:pPr lvl="1"/>
            <a:r>
              <a:rPr lang="en-US" dirty="0" smtClean="0"/>
              <a:t>Metabolism</a:t>
            </a:r>
          </a:p>
          <a:p>
            <a:pPr lvl="1"/>
            <a:r>
              <a:rPr lang="en-US" dirty="0" smtClean="0"/>
              <a:t>Distribution</a:t>
            </a:r>
          </a:p>
          <a:p>
            <a:pPr lvl="1"/>
            <a:r>
              <a:rPr lang="en-US" dirty="0" smtClean="0"/>
              <a:t>Excretion </a:t>
            </a:r>
          </a:p>
        </p:txBody>
      </p:sp>
      <p:sp>
        <p:nvSpPr>
          <p:cNvPr id="36868"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2C95BB5-F7F1-470C-9BB0-2BC38E186F16}" type="slidenum">
              <a:rPr lang="en-US">
                <a:solidFill>
                  <a:schemeClr val="bg1"/>
                </a:solidFill>
              </a:rPr>
              <a:pPr/>
              <a:t>7</a:t>
            </a:fld>
            <a:endParaRPr lang="en-US">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p:txBody>
          <a:bodyPr/>
          <a:lstStyle/>
          <a:p>
            <a:r>
              <a:rPr lang="en-US" dirty="0">
                <a:latin typeface="Arial" charset="0"/>
                <a:cs typeface="Arial" charset="0"/>
              </a:rPr>
              <a:t>Pharmacokinetic change</a:t>
            </a:r>
            <a:endParaRPr lang="en-US" dirty="0" smtClean="0"/>
          </a:p>
        </p:txBody>
      </p:sp>
      <p:sp>
        <p:nvSpPr>
          <p:cNvPr id="36867" name="Rectangle 3"/>
          <p:cNvSpPr>
            <a:spLocks noGrp="1" noChangeArrowheads="1"/>
          </p:cNvSpPr>
          <p:nvPr>
            <p:ph type="body" idx="1"/>
          </p:nvPr>
        </p:nvSpPr>
        <p:spPr/>
        <p:txBody>
          <a:bodyPr/>
          <a:lstStyle/>
          <a:p>
            <a:r>
              <a:rPr lang="en-US" dirty="0" smtClean="0"/>
              <a:t>Absorption</a:t>
            </a:r>
          </a:p>
          <a:p>
            <a:pPr lvl="1"/>
            <a:r>
              <a:rPr lang="en-US" dirty="0" smtClean="0"/>
              <a:t>Altered GI function in elderly due to</a:t>
            </a:r>
          </a:p>
          <a:p>
            <a:pPr lvl="2"/>
            <a:r>
              <a:rPr lang="en-US" dirty="0" smtClean="0"/>
              <a:t>Decrease gastric acid</a:t>
            </a:r>
          </a:p>
          <a:p>
            <a:pPr lvl="2"/>
            <a:r>
              <a:rPr lang="en-US" dirty="0" smtClean="0"/>
              <a:t>Decrease stomach emptying</a:t>
            </a:r>
          </a:p>
          <a:p>
            <a:pPr lvl="2"/>
            <a:r>
              <a:rPr lang="en-US" dirty="0" smtClean="0"/>
              <a:t>Decrease absorption area</a:t>
            </a:r>
          </a:p>
          <a:p>
            <a:pPr lvl="2"/>
            <a:r>
              <a:rPr lang="en-US" dirty="0" smtClean="0"/>
              <a:t>Decrease motility</a:t>
            </a:r>
          </a:p>
          <a:p>
            <a:pPr lvl="2"/>
            <a:r>
              <a:rPr lang="en-US" dirty="0" smtClean="0"/>
              <a:t>Sometimes </a:t>
            </a:r>
            <a:r>
              <a:rPr lang="en-US" dirty="0" smtClean="0">
                <a:sym typeface="Wingdings" pitchFamily="2" charset="2"/>
              </a:rPr>
              <a:t> </a:t>
            </a:r>
            <a:r>
              <a:rPr lang="en-US" dirty="0" smtClean="0"/>
              <a:t>decreased H2O intake</a:t>
            </a:r>
          </a:p>
        </p:txBody>
      </p:sp>
      <p:sp>
        <p:nvSpPr>
          <p:cNvPr id="36868"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2C95BB5-F7F1-470C-9BB0-2BC38E186F16}" type="slidenum">
              <a:rPr lang="en-US">
                <a:solidFill>
                  <a:schemeClr val="bg1"/>
                </a:solidFill>
              </a:rPr>
              <a:pPr/>
              <a:t>8</a:t>
            </a:fld>
            <a:endParaRPr lang="en-US">
              <a:solidFill>
                <a:schemeClr val="bg1"/>
              </a:solidFill>
            </a:endParaRPr>
          </a:p>
        </p:txBody>
      </p:sp>
    </p:spTree>
    <p:extLst>
      <p:ext uri="{BB962C8B-B14F-4D97-AF65-F5344CB8AC3E}">
        <p14:creationId xmlns:p14="http://schemas.microsoft.com/office/powerpoint/2010/main" val="5185466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p:cNvSpPr>
            <a:spLocks noGrp="1" noChangeArrowheads="1"/>
          </p:cNvSpPr>
          <p:nvPr>
            <p:ph type="title"/>
          </p:nvPr>
        </p:nvSpPr>
        <p:spPr/>
        <p:txBody>
          <a:bodyPr/>
          <a:lstStyle/>
          <a:p>
            <a:r>
              <a:rPr lang="en-US" smtClean="0"/>
              <a:t>Pharmacokinetic change</a:t>
            </a:r>
            <a:endParaRPr lang="en-US" dirty="0" smtClean="0"/>
          </a:p>
        </p:txBody>
      </p:sp>
      <p:sp>
        <p:nvSpPr>
          <p:cNvPr id="37891" name="Rectangle 3"/>
          <p:cNvSpPr>
            <a:spLocks noGrp="1" noChangeArrowheads="1"/>
          </p:cNvSpPr>
          <p:nvPr>
            <p:ph type="body" idx="1"/>
          </p:nvPr>
        </p:nvSpPr>
        <p:spPr/>
        <p:txBody>
          <a:bodyPr/>
          <a:lstStyle/>
          <a:p>
            <a:r>
              <a:rPr lang="en-US" sz="3200" dirty="0" smtClean="0"/>
              <a:t>Metabolism</a:t>
            </a:r>
          </a:p>
          <a:p>
            <a:pPr lvl="1"/>
            <a:r>
              <a:rPr lang="en-US" sz="2800" dirty="0" smtClean="0"/>
              <a:t>The process to inactivate drugs and create water-soluble by-products (metabolites) that can be excreted by the kidneys.</a:t>
            </a:r>
          </a:p>
          <a:p>
            <a:pPr lvl="1"/>
            <a:r>
              <a:rPr lang="en-US" sz="2800" dirty="0" smtClean="0"/>
              <a:t>Primarily takes place at liver</a:t>
            </a:r>
          </a:p>
          <a:p>
            <a:r>
              <a:rPr lang="en-US" sz="3200" dirty="0" smtClean="0"/>
              <a:t>Interference with metabolism </a:t>
            </a:r>
          </a:p>
          <a:p>
            <a:pPr lvl="1"/>
            <a:r>
              <a:rPr lang="en-US" sz="2800" dirty="0" smtClean="0"/>
              <a:t>MAO inhibitors (e.g. </a:t>
            </a:r>
            <a:r>
              <a:rPr lang="en-US" sz="2800" dirty="0" err="1" smtClean="0"/>
              <a:t>Selegiline</a:t>
            </a:r>
            <a:r>
              <a:rPr lang="en-US" sz="2800" dirty="0" smtClean="0"/>
              <a:t>) have lots of contraindications and drug interactions </a:t>
            </a:r>
          </a:p>
          <a:p>
            <a:pPr lvl="1"/>
            <a:r>
              <a:rPr lang="en-US" sz="2800" dirty="0" smtClean="0"/>
              <a:t>Vitamin K with Coumadin</a:t>
            </a:r>
          </a:p>
          <a:p>
            <a:pPr lvl="1"/>
            <a:r>
              <a:rPr lang="en-US" sz="2800" dirty="0" smtClean="0"/>
              <a:t>Vitamin B with Levodopa</a:t>
            </a:r>
          </a:p>
          <a:p>
            <a:endParaRPr lang="en-US" sz="3200" dirty="0" smtClean="0"/>
          </a:p>
        </p:txBody>
      </p:sp>
      <p:sp>
        <p:nvSpPr>
          <p:cNvPr id="37892" name="Slide Number Placeholder 3"/>
          <p:cNvSpPr>
            <a:spLocks noGrp="1"/>
          </p:cNvSpPr>
          <p:nvPr>
            <p:ph type="sldNum" sz="quarter" idx="4294967295"/>
          </p:nvPr>
        </p:nvSpPr>
        <p:spPr bwMode="auto">
          <a:xfrm>
            <a:off x="0" y="6242050"/>
            <a:ext cx="587375" cy="48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1B3B51D-725A-411C-89F1-497376B449A9}" type="slidenum">
              <a:rPr lang="en-US">
                <a:solidFill>
                  <a:schemeClr val="bg1"/>
                </a:solidFill>
              </a:rPr>
              <a:pPr/>
              <a:t>9</a:t>
            </a:fld>
            <a:endParaRPr lang="en-US">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5">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eme3">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Theme5</Template>
  <TotalTime>4343</TotalTime>
  <Words>4301</Words>
  <Application>Microsoft Office PowerPoint</Application>
  <PresentationFormat>On-screen Show (4:3)</PresentationFormat>
  <Paragraphs>526</Paragraphs>
  <Slides>55</Slides>
  <Notes>32</Notes>
  <HiddenSlides>0</HiddenSlides>
  <MMClips>0</MMClips>
  <ScaleCrop>false</ScaleCrop>
  <HeadingPairs>
    <vt:vector size="4" baseType="variant">
      <vt:variant>
        <vt:lpstr>Theme</vt:lpstr>
      </vt:variant>
      <vt:variant>
        <vt:i4>7</vt:i4>
      </vt:variant>
      <vt:variant>
        <vt:lpstr>Slide Titles</vt:lpstr>
      </vt:variant>
      <vt:variant>
        <vt:i4>55</vt:i4>
      </vt:variant>
    </vt:vector>
  </HeadingPairs>
  <TitlesOfParts>
    <vt:vector size="62" baseType="lpstr">
      <vt:lpstr>Theme5</vt:lpstr>
      <vt:lpstr>Theme4</vt:lpstr>
      <vt:lpstr>Custom Design</vt:lpstr>
      <vt:lpstr>1_Custom Design</vt:lpstr>
      <vt:lpstr>1_Theme4</vt:lpstr>
      <vt:lpstr>Theme3</vt:lpstr>
      <vt:lpstr>2_Custom Design</vt:lpstr>
      <vt:lpstr> Pharmacologic in the Geriatric Population</vt:lpstr>
      <vt:lpstr>Do you have a Pharm Dictionary?</vt:lpstr>
      <vt:lpstr>Issues for the Geriatric Population</vt:lpstr>
      <vt:lpstr>Other Factors in Geriatric Drug Use</vt:lpstr>
      <vt:lpstr>Commonly prescribed meds related to ED admissions among elderly</vt:lpstr>
      <vt:lpstr>Drug Interactions</vt:lpstr>
      <vt:lpstr>Altered Response to Drugs</vt:lpstr>
      <vt:lpstr>Pharmacokinetic change</vt:lpstr>
      <vt:lpstr>Pharmacokinetic change</vt:lpstr>
      <vt:lpstr>Pharmacokinetic change</vt:lpstr>
      <vt:lpstr>Pharmacokinetic change</vt:lpstr>
      <vt:lpstr>Pharmacokinetic change</vt:lpstr>
      <vt:lpstr>Pharmacodynamic Interactions</vt:lpstr>
      <vt:lpstr>Pharmacodynamic Changes</vt:lpstr>
      <vt:lpstr>Pharmacodynamic Changes</vt:lpstr>
      <vt:lpstr>Pharmacodynamic Changes</vt:lpstr>
      <vt:lpstr>OTC drug use in Geriatrics</vt:lpstr>
      <vt:lpstr>Psychotropic Drugs</vt:lpstr>
      <vt:lpstr>Sedative Hypnotics</vt:lpstr>
      <vt:lpstr>Anti-Anxiety Meds</vt:lpstr>
      <vt:lpstr>Antidepressant</vt:lpstr>
      <vt:lpstr>Antidepressant</vt:lpstr>
      <vt:lpstr>PowerPoint Presentation</vt:lpstr>
      <vt:lpstr>Sinemet (Carbidopa/Levodopa)</vt:lpstr>
      <vt:lpstr>FDA Warning about Stalevo (Carbidopa + Levodopa + Entacapone)</vt:lpstr>
      <vt:lpstr>Sinemet (Carbidopa/Levodopa) formulation</vt:lpstr>
      <vt:lpstr>Sinemet (Carbidopa/Levodopa)</vt:lpstr>
      <vt:lpstr>Pain and inflammation medications</vt:lpstr>
      <vt:lpstr>PowerPoint Presentation</vt:lpstr>
      <vt:lpstr>Pain and inflammation medications</vt:lpstr>
      <vt:lpstr>Peripheral sensitization after an injury</vt:lpstr>
      <vt:lpstr>Pain and inflammation medications</vt:lpstr>
      <vt:lpstr>Pain and inflammation medications</vt:lpstr>
      <vt:lpstr>Cardiac Meds</vt:lpstr>
      <vt:lpstr>Drugs in geriatric hypertension</vt:lpstr>
      <vt:lpstr>β-blockers, α-blockers (sympatholytic agents)</vt:lpstr>
      <vt:lpstr>Diuretics</vt:lpstr>
      <vt:lpstr>Diuretics</vt:lpstr>
      <vt:lpstr>Angina pectoris (chest pain – a symptom of coronary artery disease)</vt:lpstr>
      <vt:lpstr>Organic Nitrates</vt:lpstr>
      <vt:lpstr>ACE Inhibitors (angiotensin-converting enzyme)</vt:lpstr>
      <vt:lpstr>PowerPoint Presentation</vt:lpstr>
      <vt:lpstr>Anti-Arrhythmic Medications</vt:lpstr>
      <vt:lpstr>Pattern of Drug Use in the Elderly</vt:lpstr>
      <vt:lpstr>Characteristics of Polypharmacy</vt:lpstr>
      <vt:lpstr>Prevention of Polypharmacy</vt:lpstr>
      <vt:lpstr>Prevention of Polypharmacy</vt:lpstr>
      <vt:lpstr>Common Adverse Drug Reactions (ADR)</vt:lpstr>
      <vt:lpstr>Other adverse drug reactions</vt:lpstr>
      <vt:lpstr>Lack of Proper Drug Testing in the Geriatric Population </vt:lpstr>
      <vt:lpstr>Societal Issues with Geriatric pharmacy</vt:lpstr>
      <vt:lpstr>Compliance issues </vt:lpstr>
      <vt:lpstr>Patient education and self-adherence to drug therapy issues</vt:lpstr>
      <vt:lpstr>Physical Therapy Implications</vt:lpstr>
      <vt:lpstr>Physical Therapy Implications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Geriatric Considerations</dc:title>
  <dc:creator>becky rodda</dc:creator>
  <cp:lastModifiedBy>SWEET, CHRISTINA</cp:lastModifiedBy>
  <cp:revision>259</cp:revision>
  <dcterms:created xsi:type="dcterms:W3CDTF">2003-06-07T11:16:54Z</dcterms:created>
  <dcterms:modified xsi:type="dcterms:W3CDTF">2013-06-03T00:27:15Z</dcterms:modified>
</cp:coreProperties>
</file>