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5.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6.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75" r:id="rId3"/>
    <p:sldMasterId id="2147483682" r:id="rId4"/>
    <p:sldMasterId id="2147483689" r:id="rId5"/>
    <p:sldMasterId id="2147483697" r:id="rId6"/>
    <p:sldMasterId id="2147483704" r:id="rId7"/>
    <p:sldMasterId id="2147483712" r:id="rId8"/>
  </p:sldMasterIdLst>
  <p:notesMasterIdLst>
    <p:notesMasterId r:id="rId45"/>
  </p:notesMasterIdLst>
  <p:sldIdLst>
    <p:sldId id="364" r:id="rId9"/>
    <p:sldId id="365" r:id="rId10"/>
    <p:sldId id="366" r:id="rId11"/>
    <p:sldId id="367" r:id="rId12"/>
    <p:sldId id="369" r:id="rId13"/>
    <p:sldId id="370" r:id="rId14"/>
    <p:sldId id="372" r:id="rId15"/>
    <p:sldId id="375" r:id="rId16"/>
    <p:sldId id="374" r:id="rId17"/>
    <p:sldId id="350" r:id="rId18"/>
    <p:sldId id="351" r:id="rId19"/>
    <p:sldId id="359" r:id="rId20"/>
    <p:sldId id="355" r:id="rId21"/>
    <p:sldId id="356" r:id="rId22"/>
    <p:sldId id="357" r:id="rId23"/>
    <p:sldId id="382" r:id="rId24"/>
    <p:sldId id="381" r:id="rId25"/>
    <p:sldId id="376" r:id="rId26"/>
    <p:sldId id="358" r:id="rId27"/>
    <p:sldId id="377" r:id="rId28"/>
    <p:sldId id="398" r:id="rId29"/>
    <p:sldId id="399" r:id="rId30"/>
    <p:sldId id="400" r:id="rId31"/>
    <p:sldId id="384" r:id="rId32"/>
    <p:sldId id="388" r:id="rId33"/>
    <p:sldId id="386" r:id="rId34"/>
    <p:sldId id="385" r:id="rId35"/>
    <p:sldId id="389" r:id="rId36"/>
    <p:sldId id="390" r:id="rId37"/>
    <p:sldId id="391" r:id="rId38"/>
    <p:sldId id="392" r:id="rId39"/>
    <p:sldId id="397" r:id="rId40"/>
    <p:sldId id="393" r:id="rId41"/>
    <p:sldId id="394" r:id="rId42"/>
    <p:sldId id="395" r:id="rId43"/>
    <p:sldId id="396"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8534"/>
    <a:srgbClr val="97C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258" autoAdjust="0"/>
  </p:normalViewPr>
  <p:slideViewPr>
    <p:cSldViewPr>
      <p:cViewPr>
        <p:scale>
          <a:sx n="70" d="100"/>
          <a:sy n="70" d="100"/>
        </p:scale>
        <p:origin x="-1386" y="66"/>
      </p:cViewPr>
      <p:guideLst>
        <p:guide orient="horz" pos="2160"/>
        <p:guide pos="2880"/>
      </p:guideLst>
    </p:cSldViewPr>
  </p:slideViewPr>
  <p:notesTextViewPr>
    <p:cViewPr>
      <p:scale>
        <a:sx n="1" d="1"/>
        <a:sy n="1" d="1"/>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heme" Target="theme/theme1.xml"/><Relationship Id="rId8" Type="http://schemas.openxmlformats.org/officeDocument/2006/relationships/slideMaster" Target="slideMasters/slideMaster8.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6D4AF4-3E24-40BE-9B28-C29CF42C09B6}" type="doc">
      <dgm:prSet loTypeId="urn:microsoft.com/office/officeart/2005/8/layout/vProcess5" loCatId="process" qsTypeId="urn:microsoft.com/office/officeart/2005/8/quickstyle/simple1" qsCatId="simple" csTypeId="urn:microsoft.com/office/officeart/2005/8/colors/colorful4" csCatId="colorful" phldr="1"/>
      <dgm:spPr/>
      <dgm:t>
        <a:bodyPr/>
        <a:lstStyle/>
        <a:p>
          <a:endParaRPr lang="en-US"/>
        </a:p>
      </dgm:t>
    </dgm:pt>
    <dgm:pt modelId="{6A114EAA-64EB-47D7-A748-D67AD15710F4}">
      <dgm:prSet phldrT="[Text]" custT="1"/>
      <dgm:spPr>
        <a:solidFill>
          <a:schemeClr val="accent2">
            <a:lumMod val="60000"/>
            <a:lumOff val="40000"/>
          </a:schemeClr>
        </a:solidFill>
        <a:ln>
          <a:solidFill>
            <a:srgbClr val="0070C0"/>
          </a:solidFill>
        </a:ln>
      </dgm:spPr>
      <dgm:t>
        <a:bodyPr/>
        <a:lstStyle/>
        <a:p>
          <a:pPr algn="ctr"/>
          <a:r>
            <a:rPr lang="en-US" sz="2400" b="1" dirty="0" smtClean="0">
              <a:solidFill>
                <a:srgbClr val="0070C0"/>
              </a:solidFill>
            </a:rPr>
            <a:t>80% of  a 1-RM as many repetitions as possible</a:t>
          </a:r>
          <a:endParaRPr lang="en-US" sz="2400" b="1" dirty="0">
            <a:solidFill>
              <a:srgbClr val="0070C0"/>
            </a:solidFill>
          </a:endParaRPr>
        </a:p>
      </dgm:t>
    </dgm:pt>
    <dgm:pt modelId="{F42BA158-4AFE-4AE7-9E2E-41F165054A9C}" type="parTrans" cxnId="{FA24FD08-B07D-4E22-BFD6-C83180D8C78B}">
      <dgm:prSet/>
      <dgm:spPr/>
      <dgm:t>
        <a:bodyPr/>
        <a:lstStyle/>
        <a:p>
          <a:pPr algn="ctr"/>
          <a:endParaRPr lang="en-US" sz="2400" b="1">
            <a:solidFill>
              <a:srgbClr val="0070C0"/>
            </a:solidFill>
          </a:endParaRPr>
        </a:p>
      </dgm:t>
    </dgm:pt>
    <dgm:pt modelId="{42AF1CC9-22F1-445D-A2BD-C74880E245CC}" type="sibTrans" cxnId="{FA24FD08-B07D-4E22-BFD6-C83180D8C78B}">
      <dgm:prSet custT="1"/>
      <dgm:spPr>
        <a:ln>
          <a:solidFill>
            <a:schemeClr val="tx1">
              <a:alpha val="90000"/>
            </a:schemeClr>
          </a:solidFill>
        </a:ln>
      </dgm:spPr>
      <dgm:t>
        <a:bodyPr/>
        <a:lstStyle/>
        <a:p>
          <a:pPr algn="ctr"/>
          <a:endParaRPr lang="en-US" sz="2400" b="1">
            <a:solidFill>
              <a:srgbClr val="0070C0"/>
            </a:solidFill>
          </a:endParaRPr>
        </a:p>
      </dgm:t>
    </dgm:pt>
    <dgm:pt modelId="{C38E59BB-CA78-4130-8139-6AE0613E92CC}">
      <dgm:prSet phldrT="[Text]" custT="1"/>
      <dgm:spPr>
        <a:solidFill>
          <a:srgbClr val="97CE60"/>
        </a:solidFill>
        <a:ln>
          <a:solidFill>
            <a:srgbClr val="00B050"/>
          </a:solidFill>
        </a:ln>
      </dgm:spPr>
      <dgm:t>
        <a:bodyPr/>
        <a:lstStyle/>
        <a:p>
          <a:pPr algn="ctr"/>
          <a:r>
            <a:rPr lang="en-US" sz="2400" b="1" dirty="0" smtClean="0">
              <a:solidFill>
                <a:srgbClr val="0070C0"/>
              </a:solidFill>
            </a:rPr>
            <a:t>If more than 20 repetitions can be completed with good form</a:t>
          </a:r>
          <a:endParaRPr lang="en-US" sz="2400" b="1" dirty="0">
            <a:solidFill>
              <a:srgbClr val="0070C0"/>
            </a:solidFill>
          </a:endParaRPr>
        </a:p>
      </dgm:t>
    </dgm:pt>
    <dgm:pt modelId="{C12DEBD3-5CAD-47CA-8D03-2D8C118D5FC7}" type="parTrans" cxnId="{2AA56213-12D9-4F7D-90B9-81B203A80DCA}">
      <dgm:prSet/>
      <dgm:spPr/>
      <dgm:t>
        <a:bodyPr/>
        <a:lstStyle/>
        <a:p>
          <a:pPr algn="ctr"/>
          <a:endParaRPr lang="en-US" sz="2400" b="1">
            <a:solidFill>
              <a:srgbClr val="0070C0"/>
            </a:solidFill>
          </a:endParaRPr>
        </a:p>
      </dgm:t>
    </dgm:pt>
    <dgm:pt modelId="{B404B134-7D9B-4FA4-899C-5BEF35314647}" type="sibTrans" cxnId="{2AA56213-12D9-4F7D-90B9-81B203A80DCA}">
      <dgm:prSet custT="1"/>
      <dgm:spPr>
        <a:ln>
          <a:solidFill>
            <a:schemeClr val="tx1">
              <a:alpha val="90000"/>
            </a:schemeClr>
          </a:solidFill>
        </a:ln>
      </dgm:spPr>
      <dgm:t>
        <a:bodyPr/>
        <a:lstStyle/>
        <a:p>
          <a:pPr algn="ctr"/>
          <a:endParaRPr lang="en-US" sz="2400" b="1">
            <a:solidFill>
              <a:srgbClr val="0070C0"/>
            </a:solidFill>
          </a:endParaRPr>
        </a:p>
      </dgm:t>
    </dgm:pt>
    <dgm:pt modelId="{C8A64676-E275-467F-BA7E-B693364E0E91}">
      <dgm:prSet phldrT="[Text]" custT="1"/>
      <dgm:spPr>
        <a:solidFill>
          <a:srgbClr val="F28534"/>
        </a:solidFill>
        <a:ln>
          <a:solidFill>
            <a:srgbClr val="FF0000"/>
          </a:solidFill>
        </a:ln>
      </dgm:spPr>
      <dgm:t>
        <a:bodyPr/>
        <a:lstStyle/>
        <a:p>
          <a:pPr algn="ctr"/>
          <a:r>
            <a:rPr lang="en-US" sz="2400" b="1" dirty="0" smtClean="0">
              <a:solidFill>
                <a:srgbClr val="0070C0"/>
              </a:solidFill>
            </a:rPr>
            <a:t>Increase the load</a:t>
          </a:r>
          <a:endParaRPr lang="en-US" sz="2400" b="1" dirty="0">
            <a:solidFill>
              <a:srgbClr val="0070C0"/>
            </a:solidFill>
          </a:endParaRPr>
        </a:p>
      </dgm:t>
    </dgm:pt>
    <dgm:pt modelId="{04FC5CAF-D34D-4C1C-9DEF-4EEE1954DE00}" type="parTrans" cxnId="{671B7340-F18A-4B33-B1ED-BA24BA03AAA6}">
      <dgm:prSet/>
      <dgm:spPr/>
      <dgm:t>
        <a:bodyPr/>
        <a:lstStyle/>
        <a:p>
          <a:pPr algn="ctr"/>
          <a:endParaRPr lang="en-US" sz="2400" b="1">
            <a:solidFill>
              <a:srgbClr val="0070C0"/>
            </a:solidFill>
          </a:endParaRPr>
        </a:p>
      </dgm:t>
    </dgm:pt>
    <dgm:pt modelId="{45051C8F-D0A7-44CE-A47A-C53A4D28A1E9}" type="sibTrans" cxnId="{671B7340-F18A-4B33-B1ED-BA24BA03AAA6}">
      <dgm:prSet/>
      <dgm:spPr/>
      <dgm:t>
        <a:bodyPr/>
        <a:lstStyle/>
        <a:p>
          <a:pPr algn="ctr"/>
          <a:endParaRPr lang="en-US" sz="2400" b="1">
            <a:solidFill>
              <a:srgbClr val="0070C0"/>
            </a:solidFill>
          </a:endParaRPr>
        </a:p>
      </dgm:t>
    </dgm:pt>
    <dgm:pt modelId="{0458AF8C-E891-4743-80EA-07B195A4C262}" type="pres">
      <dgm:prSet presAssocID="{656D4AF4-3E24-40BE-9B28-C29CF42C09B6}" presName="outerComposite" presStyleCnt="0">
        <dgm:presLayoutVars>
          <dgm:chMax val="5"/>
          <dgm:dir/>
          <dgm:resizeHandles val="exact"/>
        </dgm:presLayoutVars>
      </dgm:prSet>
      <dgm:spPr/>
      <dgm:t>
        <a:bodyPr/>
        <a:lstStyle/>
        <a:p>
          <a:endParaRPr lang="en-US"/>
        </a:p>
      </dgm:t>
    </dgm:pt>
    <dgm:pt modelId="{218FB9E5-6EEC-4F5A-9CAC-6F1AC3FE2309}" type="pres">
      <dgm:prSet presAssocID="{656D4AF4-3E24-40BE-9B28-C29CF42C09B6}" presName="dummyMaxCanvas" presStyleCnt="0">
        <dgm:presLayoutVars/>
      </dgm:prSet>
      <dgm:spPr/>
    </dgm:pt>
    <dgm:pt modelId="{E4CD60B5-B2B1-4CC0-997C-85AB20CED19E}" type="pres">
      <dgm:prSet presAssocID="{656D4AF4-3E24-40BE-9B28-C29CF42C09B6}" presName="ThreeNodes_1" presStyleLbl="node1" presStyleIdx="0" presStyleCnt="3" custScaleY="87500" custLinFactNeighborX="4412" custLinFactNeighborY="12500">
        <dgm:presLayoutVars>
          <dgm:bulletEnabled val="1"/>
        </dgm:presLayoutVars>
      </dgm:prSet>
      <dgm:spPr/>
      <dgm:t>
        <a:bodyPr/>
        <a:lstStyle/>
        <a:p>
          <a:endParaRPr lang="en-US"/>
        </a:p>
      </dgm:t>
    </dgm:pt>
    <dgm:pt modelId="{33A6874E-38A2-43BF-9761-1154ED50A2FA}" type="pres">
      <dgm:prSet presAssocID="{656D4AF4-3E24-40BE-9B28-C29CF42C09B6}" presName="ThreeNodes_2" presStyleLbl="node1" presStyleIdx="1" presStyleCnt="3" custScaleX="105884" custLinFactNeighborX="1470" custLinFactNeighborY="14583">
        <dgm:presLayoutVars>
          <dgm:bulletEnabled val="1"/>
        </dgm:presLayoutVars>
      </dgm:prSet>
      <dgm:spPr/>
      <dgm:t>
        <a:bodyPr/>
        <a:lstStyle/>
        <a:p>
          <a:endParaRPr lang="en-US"/>
        </a:p>
      </dgm:t>
    </dgm:pt>
    <dgm:pt modelId="{9DC7C8C2-8C00-4BB5-9FC5-8BD5895C17B7}" type="pres">
      <dgm:prSet presAssocID="{656D4AF4-3E24-40BE-9B28-C29CF42C09B6}" presName="ThreeNodes_3" presStyleLbl="node1" presStyleIdx="2" presStyleCnt="3" custScaleY="45833" custLinFactNeighborX="-2941" custLinFactNeighborY="-4167">
        <dgm:presLayoutVars>
          <dgm:bulletEnabled val="1"/>
        </dgm:presLayoutVars>
      </dgm:prSet>
      <dgm:spPr/>
      <dgm:t>
        <a:bodyPr/>
        <a:lstStyle/>
        <a:p>
          <a:endParaRPr lang="en-US"/>
        </a:p>
      </dgm:t>
    </dgm:pt>
    <dgm:pt modelId="{BDE220DC-82A2-45E1-9DDA-9316D5CF08CF}" type="pres">
      <dgm:prSet presAssocID="{656D4AF4-3E24-40BE-9B28-C29CF42C09B6}" presName="ThreeConn_1-2" presStyleLbl="fgAccFollowNode1" presStyleIdx="0" presStyleCnt="2" custLinFactNeighborX="3846" custLinFactNeighborY="17949">
        <dgm:presLayoutVars>
          <dgm:bulletEnabled val="1"/>
        </dgm:presLayoutVars>
      </dgm:prSet>
      <dgm:spPr/>
      <dgm:t>
        <a:bodyPr/>
        <a:lstStyle/>
        <a:p>
          <a:endParaRPr lang="en-US"/>
        </a:p>
      </dgm:t>
    </dgm:pt>
    <dgm:pt modelId="{C46080CF-CC84-4EE1-9D0C-37041D77DF46}" type="pres">
      <dgm:prSet presAssocID="{656D4AF4-3E24-40BE-9B28-C29CF42C09B6}" presName="ThreeConn_2-3" presStyleLbl="fgAccFollowNode1" presStyleIdx="1" presStyleCnt="2" custLinFactNeighborX="3846" custLinFactNeighborY="12564">
        <dgm:presLayoutVars>
          <dgm:bulletEnabled val="1"/>
        </dgm:presLayoutVars>
      </dgm:prSet>
      <dgm:spPr/>
      <dgm:t>
        <a:bodyPr/>
        <a:lstStyle/>
        <a:p>
          <a:endParaRPr lang="en-US"/>
        </a:p>
      </dgm:t>
    </dgm:pt>
    <dgm:pt modelId="{75FCF660-6098-4391-9297-482B6A2C35A1}" type="pres">
      <dgm:prSet presAssocID="{656D4AF4-3E24-40BE-9B28-C29CF42C09B6}" presName="ThreeNodes_1_text" presStyleLbl="node1" presStyleIdx="2" presStyleCnt="3">
        <dgm:presLayoutVars>
          <dgm:bulletEnabled val="1"/>
        </dgm:presLayoutVars>
      </dgm:prSet>
      <dgm:spPr/>
      <dgm:t>
        <a:bodyPr/>
        <a:lstStyle/>
        <a:p>
          <a:endParaRPr lang="en-US"/>
        </a:p>
      </dgm:t>
    </dgm:pt>
    <dgm:pt modelId="{0066782A-5E0E-4E01-8E28-741CE00331E5}" type="pres">
      <dgm:prSet presAssocID="{656D4AF4-3E24-40BE-9B28-C29CF42C09B6}" presName="ThreeNodes_2_text" presStyleLbl="node1" presStyleIdx="2" presStyleCnt="3">
        <dgm:presLayoutVars>
          <dgm:bulletEnabled val="1"/>
        </dgm:presLayoutVars>
      </dgm:prSet>
      <dgm:spPr/>
      <dgm:t>
        <a:bodyPr/>
        <a:lstStyle/>
        <a:p>
          <a:endParaRPr lang="en-US"/>
        </a:p>
      </dgm:t>
    </dgm:pt>
    <dgm:pt modelId="{797CAC6C-A238-4A16-A740-88C94F4D33E7}" type="pres">
      <dgm:prSet presAssocID="{656D4AF4-3E24-40BE-9B28-C29CF42C09B6}" presName="ThreeNodes_3_text" presStyleLbl="node1" presStyleIdx="2" presStyleCnt="3">
        <dgm:presLayoutVars>
          <dgm:bulletEnabled val="1"/>
        </dgm:presLayoutVars>
      </dgm:prSet>
      <dgm:spPr/>
      <dgm:t>
        <a:bodyPr/>
        <a:lstStyle/>
        <a:p>
          <a:endParaRPr lang="en-US"/>
        </a:p>
      </dgm:t>
    </dgm:pt>
  </dgm:ptLst>
  <dgm:cxnLst>
    <dgm:cxn modelId="{2414997D-2FB9-490F-B242-44B55EE946A4}" type="presOf" srcId="{656D4AF4-3E24-40BE-9B28-C29CF42C09B6}" destId="{0458AF8C-E891-4743-80EA-07B195A4C262}" srcOrd="0" destOrd="0" presId="urn:microsoft.com/office/officeart/2005/8/layout/vProcess5"/>
    <dgm:cxn modelId="{FA24FD08-B07D-4E22-BFD6-C83180D8C78B}" srcId="{656D4AF4-3E24-40BE-9B28-C29CF42C09B6}" destId="{6A114EAA-64EB-47D7-A748-D67AD15710F4}" srcOrd="0" destOrd="0" parTransId="{F42BA158-4AFE-4AE7-9E2E-41F165054A9C}" sibTransId="{42AF1CC9-22F1-445D-A2BD-C74880E245CC}"/>
    <dgm:cxn modelId="{28088FA3-3263-4D5E-9ABC-7D1F6CEFF3BD}" type="presOf" srcId="{C8A64676-E275-467F-BA7E-B693364E0E91}" destId="{9DC7C8C2-8C00-4BB5-9FC5-8BD5895C17B7}" srcOrd="0" destOrd="0" presId="urn:microsoft.com/office/officeart/2005/8/layout/vProcess5"/>
    <dgm:cxn modelId="{671B7340-F18A-4B33-B1ED-BA24BA03AAA6}" srcId="{656D4AF4-3E24-40BE-9B28-C29CF42C09B6}" destId="{C8A64676-E275-467F-BA7E-B693364E0E91}" srcOrd="2" destOrd="0" parTransId="{04FC5CAF-D34D-4C1C-9DEF-4EEE1954DE00}" sibTransId="{45051C8F-D0A7-44CE-A47A-C53A4D28A1E9}"/>
    <dgm:cxn modelId="{F5814994-6ED4-48E9-B01B-9B8A886B5672}" type="presOf" srcId="{6A114EAA-64EB-47D7-A748-D67AD15710F4}" destId="{75FCF660-6098-4391-9297-482B6A2C35A1}" srcOrd="1" destOrd="0" presId="urn:microsoft.com/office/officeart/2005/8/layout/vProcess5"/>
    <dgm:cxn modelId="{AA67236C-8477-431F-9060-DC9A1433C3AB}" type="presOf" srcId="{C8A64676-E275-467F-BA7E-B693364E0E91}" destId="{797CAC6C-A238-4A16-A740-88C94F4D33E7}" srcOrd="1" destOrd="0" presId="urn:microsoft.com/office/officeart/2005/8/layout/vProcess5"/>
    <dgm:cxn modelId="{19A70F77-009A-44FE-8331-487B25A19A65}" type="presOf" srcId="{6A114EAA-64EB-47D7-A748-D67AD15710F4}" destId="{E4CD60B5-B2B1-4CC0-997C-85AB20CED19E}" srcOrd="0" destOrd="0" presId="urn:microsoft.com/office/officeart/2005/8/layout/vProcess5"/>
    <dgm:cxn modelId="{AAFE675F-1222-4002-A7CD-3F49AAEDD3D0}" type="presOf" srcId="{C38E59BB-CA78-4130-8139-6AE0613E92CC}" destId="{33A6874E-38A2-43BF-9761-1154ED50A2FA}" srcOrd="0" destOrd="0" presId="urn:microsoft.com/office/officeart/2005/8/layout/vProcess5"/>
    <dgm:cxn modelId="{EAF6F909-E987-41AF-B83D-D1086981EE9E}" type="presOf" srcId="{42AF1CC9-22F1-445D-A2BD-C74880E245CC}" destId="{BDE220DC-82A2-45E1-9DDA-9316D5CF08CF}" srcOrd="0" destOrd="0" presId="urn:microsoft.com/office/officeart/2005/8/layout/vProcess5"/>
    <dgm:cxn modelId="{49AD00F3-E9F5-4A53-BBB2-F4F16155829E}" type="presOf" srcId="{C38E59BB-CA78-4130-8139-6AE0613E92CC}" destId="{0066782A-5E0E-4E01-8E28-741CE00331E5}" srcOrd="1" destOrd="0" presId="urn:microsoft.com/office/officeart/2005/8/layout/vProcess5"/>
    <dgm:cxn modelId="{9DD156D4-878A-45E2-BCD2-AF60574FA477}" type="presOf" srcId="{B404B134-7D9B-4FA4-899C-5BEF35314647}" destId="{C46080CF-CC84-4EE1-9D0C-37041D77DF46}" srcOrd="0" destOrd="0" presId="urn:microsoft.com/office/officeart/2005/8/layout/vProcess5"/>
    <dgm:cxn modelId="{2AA56213-12D9-4F7D-90B9-81B203A80DCA}" srcId="{656D4AF4-3E24-40BE-9B28-C29CF42C09B6}" destId="{C38E59BB-CA78-4130-8139-6AE0613E92CC}" srcOrd="1" destOrd="0" parTransId="{C12DEBD3-5CAD-47CA-8D03-2D8C118D5FC7}" sibTransId="{B404B134-7D9B-4FA4-899C-5BEF35314647}"/>
    <dgm:cxn modelId="{947E5661-26BE-44B9-B3EB-AB3E9B065360}" type="presParOf" srcId="{0458AF8C-E891-4743-80EA-07B195A4C262}" destId="{218FB9E5-6EEC-4F5A-9CAC-6F1AC3FE2309}" srcOrd="0" destOrd="0" presId="urn:microsoft.com/office/officeart/2005/8/layout/vProcess5"/>
    <dgm:cxn modelId="{F1492101-BFC0-4AB7-B862-642B560905C6}" type="presParOf" srcId="{0458AF8C-E891-4743-80EA-07B195A4C262}" destId="{E4CD60B5-B2B1-4CC0-997C-85AB20CED19E}" srcOrd="1" destOrd="0" presId="urn:microsoft.com/office/officeart/2005/8/layout/vProcess5"/>
    <dgm:cxn modelId="{40D39639-E407-45CF-8F50-21F06FCB9620}" type="presParOf" srcId="{0458AF8C-E891-4743-80EA-07B195A4C262}" destId="{33A6874E-38A2-43BF-9761-1154ED50A2FA}" srcOrd="2" destOrd="0" presId="urn:microsoft.com/office/officeart/2005/8/layout/vProcess5"/>
    <dgm:cxn modelId="{819CE924-A0A1-43B7-A967-F3F8247442AC}" type="presParOf" srcId="{0458AF8C-E891-4743-80EA-07B195A4C262}" destId="{9DC7C8C2-8C00-4BB5-9FC5-8BD5895C17B7}" srcOrd="3" destOrd="0" presId="urn:microsoft.com/office/officeart/2005/8/layout/vProcess5"/>
    <dgm:cxn modelId="{F4D9044E-5C45-401E-AAF0-75DE650EE72F}" type="presParOf" srcId="{0458AF8C-E891-4743-80EA-07B195A4C262}" destId="{BDE220DC-82A2-45E1-9DDA-9316D5CF08CF}" srcOrd="4" destOrd="0" presId="urn:microsoft.com/office/officeart/2005/8/layout/vProcess5"/>
    <dgm:cxn modelId="{4D1567FE-78A0-4989-B4AA-8EFC1FCF2E5B}" type="presParOf" srcId="{0458AF8C-E891-4743-80EA-07B195A4C262}" destId="{C46080CF-CC84-4EE1-9D0C-37041D77DF46}" srcOrd="5" destOrd="0" presId="urn:microsoft.com/office/officeart/2005/8/layout/vProcess5"/>
    <dgm:cxn modelId="{6EBFF070-64B9-4C57-8073-DC7F67AC65FE}" type="presParOf" srcId="{0458AF8C-E891-4743-80EA-07B195A4C262}" destId="{75FCF660-6098-4391-9297-482B6A2C35A1}" srcOrd="6" destOrd="0" presId="urn:microsoft.com/office/officeart/2005/8/layout/vProcess5"/>
    <dgm:cxn modelId="{32B0DA87-EB1A-4946-8C46-31840DAC046E}" type="presParOf" srcId="{0458AF8C-E891-4743-80EA-07B195A4C262}" destId="{0066782A-5E0E-4E01-8E28-741CE00331E5}" srcOrd="7" destOrd="0" presId="urn:microsoft.com/office/officeart/2005/8/layout/vProcess5"/>
    <dgm:cxn modelId="{6AF04DD8-0C3C-44BA-A72C-E8883FAE75E2}" type="presParOf" srcId="{0458AF8C-E891-4743-80EA-07B195A4C262}" destId="{797CAC6C-A238-4A16-A740-88C94F4D33E7}"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CD60B5-B2B1-4CC0-997C-85AB20CED19E}">
      <dsp:nvSpPr>
        <dsp:cNvPr id="0" name=""/>
        <dsp:cNvSpPr/>
      </dsp:nvSpPr>
      <dsp:spPr>
        <a:xfrm>
          <a:off x="228612" y="228600"/>
          <a:ext cx="5181600" cy="1066800"/>
        </a:xfrm>
        <a:prstGeom prst="roundRect">
          <a:avLst>
            <a:gd name="adj" fmla="val 10000"/>
          </a:avLst>
        </a:prstGeom>
        <a:solidFill>
          <a:schemeClr val="accent2">
            <a:lumMod val="60000"/>
            <a:lumOff val="40000"/>
          </a:schemeClr>
        </a:solidFill>
        <a:ln w="25400" cap="flat" cmpd="sng" algn="ctr">
          <a:solidFill>
            <a:srgbClr val="0070C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70C0"/>
              </a:solidFill>
            </a:rPr>
            <a:t>80% of  a 1-RM as many repetitions as possible</a:t>
          </a:r>
          <a:endParaRPr lang="en-US" sz="2400" b="1" kern="1200" dirty="0">
            <a:solidFill>
              <a:srgbClr val="0070C0"/>
            </a:solidFill>
          </a:endParaRPr>
        </a:p>
      </dsp:txBody>
      <dsp:txXfrm>
        <a:off x="259858" y="259846"/>
        <a:ext cx="3874914" cy="1004308"/>
      </dsp:txXfrm>
    </dsp:sp>
    <dsp:sp modelId="{33A6874E-38A2-43BF-9761-1154ED50A2FA}">
      <dsp:nvSpPr>
        <dsp:cNvPr id="0" name=""/>
        <dsp:cNvSpPr/>
      </dsp:nvSpPr>
      <dsp:spPr>
        <a:xfrm>
          <a:off x="380926" y="1600195"/>
          <a:ext cx="5486485" cy="1219200"/>
        </a:xfrm>
        <a:prstGeom prst="roundRect">
          <a:avLst>
            <a:gd name="adj" fmla="val 10000"/>
          </a:avLst>
        </a:prstGeom>
        <a:solidFill>
          <a:srgbClr val="97CE60"/>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70C0"/>
              </a:solidFill>
            </a:rPr>
            <a:t>If more than 20 repetitions can be completed with good form</a:t>
          </a:r>
          <a:endParaRPr lang="en-US" sz="2400" b="1" kern="1200" dirty="0">
            <a:solidFill>
              <a:srgbClr val="0070C0"/>
            </a:solidFill>
          </a:endParaRPr>
        </a:p>
      </dsp:txBody>
      <dsp:txXfrm>
        <a:off x="416635" y="1635904"/>
        <a:ext cx="4091856" cy="1147782"/>
      </dsp:txXfrm>
    </dsp:sp>
    <dsp:sp modelId="{9DC7C8C2-8C00-4BB5-9FC5-8BD5895C17B7}">
      <dsp:nvSpPr>
        <dsp:cNvPr id="0" name=""/>
        <dsp:cNvSpPr/>
      </dsp:nvSpPr>
      <dsp:spPr>
        <a:xfrm>
          <a:off x="762009" y="3124197"/>
          <a:ext cx="5181600" cy="558795"/>
        </a:xfrm>
        <a:prstGeom prst="roundRect">
          <a:avLst>
            <a:gd name="adj" fmla="val 10000"/>
          </a:avLst>
        </a:prstGeom>
        <a:solidFill>
          <a:srgbClr val="F28534"/>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70C0"/>
              </a:solidFill>
            </a:rPr>
            <a:t>Increase the load</a:t>
          </a:r>
          <a:endParaRPr lang="en-US" sz="2400" b="1" kern="1200" dirty="0">
            <a:solidFill>
              <a:srgbClr val="0070C0"/>
            </a:solidFill>
          </a:endParaRPr>
        </a:p>
      </dsp:txBody>
      <dsp:txXfrm>
        <a:off x="778376" y="3140564"/>
        <a:ext cx="3899186" cy="526061"/>
      </dsp:txXfrm>
    </dsp:sp>
    <dsp:sp modelId="{BDE220DC-82A2-45E1-9DDA-9316D5CF08CF}">
      <dsp:nvSpPr>
        <dsp:cNvPr id="0" name=""/>
        <dsp:cNvSpPr/>
      </dsp:nvSpPr>
      <dsp:spPr>
        <a:xfrm>
          <a:off x="4419598" y="1066802"/>
          <a:ext cx="792480" cy="792480"/>
        </a:xfrm>
        <a:prstGeom prst="downArrow">
          <a:avLst>
            <a:gd name="adj1" fmla="val 55000"/>
            <a:gd name="adj2" fmla="val 45000"/>
          </a:avLst>
        </a:prstGeom>
        <a:solidFill>
          <a:schemeClr val="accent4">
            <a:tint val="40000"/>
            <a:alpha val="90000"/>
            <a:hueOff val="0"/>
            <a:satOff val="0"/>
            <a:lumOff val="0"/>
            <a:alphaOff val="0"/>
          </a:schemeClr>
        </a:solidFill>
        <a:ln w="2540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b="1" kern="1200">
            <a:solidFill>
              <a:srgbClr val="0070C0"/>
            </a:solidFill>
          </a:endParaRPr>
        </a:p>
      </dsp:txBody>
      <dsp:txXfrm>
        <a:off x="4597906" y="1066802"/>
        <a:ext cx="435864" cy="596341"/>
      </dsp:txXfrm>
    </dsp:sp>
    <dsp:sp modelId="{C46080CF-CC84-4EE1-9D0C-37041D77DF46}">
      <dsp:nvSpPr>
        <dsp:cNvPr id="0" name=""/>
        <dsp:cNvSpPr/>
      </dsp:nvSpPr>
      <dsp:spPr>
        <a:xfrm>
          <a:off x="4876798" y="2438399"/>
          <a:ext cx="792480" cy="792480"/>
        </a:xfrm>
        <a:prstGeom prst="downArrow">
          <a:avLst>
            <a:gd name="adj1" fmla="val 55000"/>
            <a:gd name="adj2" fmla="val 45000"/>
          </a:avLst>
        </a:prstGeom>
        <a:solidFill>
          <a:schemeClr val="accent4">
            <a:tint val="40000"/>
            <a:alpha val="90000"/>
            <a:hueOff val="-7323457"/>
            <a:satOff val="33215"/>
            <a:lumOff val="33"/>
            <a:alphaOff val="0"/>
          </a:schemeClr>
        </a:solidFill>
        <a:ln w="25400" cap="flat" cmpd="sng" algn="ctr">
          <a:solidFill>
            <a:schemeClr val="tx1">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b="1" kern="1200">
            <a:solidFill>
              <a:srgbClr val="0070C0"/>
            </a:solidFill>
          </a:endParaRPr>
        </a:p>
      </dsp:txBody>
      <dsp:txXfrm>
        <a:off x="5055106" y="2438399"/>
        <a:ext cx="435864" cy="59634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E5A941-291D-4874-9CD0-1732E5DD50B3}" type="datetimeFigureOut">
              <a:rPr lang="en-US" smtClean="0"/>
              <a:t>5/31/2013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DC541B-E292-4276-816F-FCBB371177BE}" type="slidenum">
              <a:rPr lang="en-US" smtClean="0"/>
              <a:t>‹#›</a:t>
            </a:fld>
            <a:endParaRPr lang="en-US"/>
          </a:p>
        </p:txBody>
      </p:sp>
    </p:spTree>
    <p:extLst>
      <p:ext uri="{BB962C8B-B14F-4D97-AF65-F5344CB8AC3E}">
        <p14:creationId xmlns:p14="http://schemas.microsoft.com/office/powerpoint/2010/main" val="1061778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ncbi.nlm.nih.gov/pubmed/20469563"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a:t>
            </a:fld>
            <a:endParaRPr lang="en-US"/>
          </a:p>
        </p:txBody>
      </p:sp>
    </p:spTree>
    <p:extLst>
      <p:ext uri="{BB962C8B-B14F-4D97-AF65-F5344CB8AC3E}">
        <p14:creationId xmlns:p14="http://schemas.microsoft.com/office/powerpoint/2010/main" val="2909042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Whether the decline in</a:t>
            </a:r>
            <a:r>
              <a:rPr lang="en-US" baseline="0" dirty="0" smtClean="0"/>
              <a:t> mitochondria function is related to </a:t>
            </a:r>
            <a:r>
              <a:rPr lang="en-US" baseline="0" dirty="0" err="1" smtClean="0"/>
              <a:t>sarco-penia</a:t>
            </a:r>
            <a:r>
              <a:rPr lang="en-US" baseline="0" dirty="0" smtClean="0"/>
              <a:t> is still under debate.</a:t>
            </a:r>
          </a:p>
          <a:p>
            <a:r>
              <a:rPr lang="en-US" baseline="0" dirty="0" smtClean="0"/>
              <a:t>The muscle mitochondrial DNA can be damaged with aging process.  This will affect the protein synthesis and ATP synthesis, which lead to death of muscle fibers and loss of muscle mass. </a:t>
            </a:r>
          </a:p>
          <a:p>
            <a:r>
              <a:rPr lang="en-US" baseline="0" dirty="0" smtClean="0"/>
              <a:t>This decline in mitochondrial function may be amenable to exercise interventions.  However, the decline seems to be universal across different animal species.  </a:t>
            </a:r>
          </a:p>
          <a:p>
            <a:endParaRPr lang="en-US" baseline="0" dirty="0" smtClean="0"/>
          </a:p>
          <a:p>
            <a:r>
              <a:rPr lang="en-US" dirty="0" smtClean="0"/>
              <a:t>The decline in mitochondrial function associated with a</a:t>
            </a:r>
            <a:r>
              <a:rPr lang="en-US" baseline="0" dirty="0" smtClean="0"/>
              <a:t> reduction in the capillary density.  The consequences are reductions in aerobic metabolism, glycogen storage, fatty acid oxidative process, and glucose and lipid metabolism.  All these changes contribute to the impaired VO2 max capacity and older adults easily become fatigued with short durations of exercises.</a:t>
            </a:r>
          </a:p>
          <a:p>
            <a:endParaRPr lang="en-US" baseline="0" dirty="0" smtClean="0"/>
          </a:p>
        </p:txBody>
      </p:sp>
      <p:sp>
        <p:nvSpPr>
          <p:cNvPr id="4" name="Slide Number Placeholder 3"/>
          <p:cNvSpPr>
            <a:spLocks noGrp="1"/>
          </p:cNvSpPr>
          <p:nvPr>
            <p:ph type="sldNum" sz="quarter" idx="10"/>
          </p:nvPr>
        </p:nvSpPr>
        <p:spPr/>
        <p:txBody>
          <a:bodyPr/>
          <a:lstStyle/>
          <a:p>
            <a:fld id="{17DC541B-E292-4276-816F-FCBB371177BE}" type="slidenum">
              <a:rPr lang="en-US" smtClean="0"/>
              <a:t>10</a:t>
            </a:fld>
            <a:endParaRPr lang="en-US"/>
          </a:p>
        </p:txBody>
      </p:sp>
    </p:spTree>
    <p:extLst>
      <p:ext uri="{BB962C8B-B14F-4D97-AF65-F5344CB8AC3E}">
        <p14:creationId xmlns:p14="http://schemas.microsoft.com/office/powerpoint/2010/main" val="2722949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2EF77862-7E04-4B75-8B97-AE6CD7E33AB7}" type="slidenum">
              <a:rPr lang="en-US" smtClean="0">
                <a:latin typeface="Times New Roman" pitchFamily="18" charset="0"/>
              </a:rPr>
              <a:pPr/>
              <a:t>11</a:t>
            </a:fld>
            <a:endParaRPr lang="en-US" smtClean="0">
              <a:latin typeface="Times New Roman" pitchFamily="18" charset="0"/>
            </a:endParaRPr>
          </a:p>
        </p:txBody>
      </p:sp>
      <p:sp>
        <p:nvSpPr>
          <p:cNvPr id="92163" name="Rectangle 2"/>
          <p:cNvSpPr>
            <a:spLocks noGrp="1" noRot="1" noChangeAspect="1" noChangeArrowheads="1" noTextEdit="1"/>
          </p:cNvSpPr>
          <p:nvPr>
            <p:ph type="sldImg"/>
          </p:nvPr>
        </p:nvSpPr>
        <p:spPr>
          <a:solidFill>
            <a:srgbClr val="FFFFFF"/>
          </a:solidFill>
          <a:ln/>
        </p:spPr>
      </p:sp>
      <p:sp>
        <p:nvSpPr>
          <p:cNvPr id="921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latin typeface="Times New Roman" pitchFamily="18" charset="0"/>
              </a:rPr>
              <a:t>It is estimated that loss of muscle strength is about 1</a:t>
            </a:r>
            <a:r>
              <a:rPr lang="en-US" baseline="0" dirty="0" smtClean="0">
                <a:latin typeface="Times New Roman" pitchFamily="18" charset="0"/>
              </a:rPr>
              <a:t> to 2 percent every year for people age 65 to 85 years.</a:t>
            </a:r>
          </a:p>
          <a:p>
            <a:pPr eaLnBrk="1" hangingPunct="1"/>
            <a:r>
              <a:rPr lang="en-US" baseline="0" dirty="0" smtClean="0">
                <a:latin typeface="Times New Roman" pitchFamily="18" charset="0"/>
              </a:rPr>
              <a:t>Some studies have reported a reduction in muscle strength for up to 40 percent before a person turns 65.</a:t>
            </a:r>
          </a:p>
          <a:p>
            <a:pPr eaLnBrk="1" hangingPunct="1"/>
            <a:r>
              <a:rPr lang="en-US" baseline="0" dirty="0" smtClean="0">
                <a:latin typeface="Times New Roman" pitchFamily="18" charset="0"/>
              </a:rPr>
              <a:t>In general, the anti-gravity muscles are affected the most, such as </a:t>
            </a:r>
            <a:r>
              <a:rPr lang="en-US" dirty="0" smtClean="0"/>
              <a:t>Quads, hip extensor, ankle </a:t>
            </a:r>
            <a:r>
              <a:rPr lang="en-US" dirty="0" err="1" smtClean="0"/>
              <a:t>dorsiflexors</a:t>
            </a:r>
            <a:r>
              <a:rPr lang="en-US" dirty="0" smtClean="0"/>
              <a:t>, </a:t>
            </a:r>
            <a:r>
              <a:rPr lang="en-US" dirty="0" err="1" smtClean="0"/>
              <a:t>latissimus</a:t>
            </a:r>
            <a:r>
              <a:rPr lang="en-US" dirty="0" smtClean="0"/>
              <a:t> </a:t>
            </a:r>
            <a:r>
              <a:rPr lang="en-US" dirty="0" err="1" smtClean="0"/>
              <a:t>dorsi</a:t>
            </a:r>
            <a:r>
              <a:rPr lang="en-US" dirty="0" smtClean="0"/>
              <a:t>, and triceps.</a:t>
            </a:r>
          </a:p>
          <a:p>
            <a:pPr eaLnBrk="1" hangingPunct="1"/>
            <a:r>
              <a:rPr lang="en-US" dirty="0" smtClean="0">
                <a:latin typeface="Times New Roman" pitchFamily="18" charset="0"/>
              </a:rPr>
              <a:t>Although measuring muscle strength</a:t>
            </a:r>
            <a:r>
              <a:rPr lang="en-US" baseline="0" dirty="0" smtClean="0">
                <a:latin typeface="Times New Roman" pitchFamily="18" charset="0"/>
              </a:rPr>
              <a:t> using MMT is a routine procedure.  One has to be cautioned that the age-related norms for older adults have not been established.  This is because of the huge variation in the older populations.</a:t>
            </a:r>
            <a:endParaRPr lang="en-US" dirty="0"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some easy screening tools you can use.  Include chair rise, dynamometry.   You can go to Rehab Measures to review the psychometric</a:t>
            </a:r>
            <a:r>
              <a:rPr lang="en-US" baseline="0" dirty="0" smtClean="0"/>
              <a:t> properties of these tests.</a:t>
            </a:r>
            <a:endParaRPr lang="en-US" dirty="0" smtClean="0"/>
          </a:p>
        </p:txBody>
      </p:sp>
      <p:sp>
        <p:nvSpPr>
          <p:cNvPr id="4" name="Slide Number Placeholder 3"/>
          <p:cNvSpPr>
            <a:spLocks noGrp="1"/>
          </p:cNvSpPr>
          <p:nvPr>
            <p:ph type="sldNum" sz="quarter" idx="10"/>
          </p:nvPr>
        </p:nvSpPr>
        <p:spPr/>
        <p:txBody>
          <a:bodyPr/>
          <a:lstStyle/>
          <a:p>
            <a:fld id="{17DC541B-E292-4276-816F-FCBB371177BE}" type="slidenum">
              <a:rPr lang="en-US" smtClean="0"/>
              <a:t>12</a:t>
            </a:fld>
            <a:endParaRPr lang="en-US"/>
          </a:p>
        </p:txBody>
      </p:sp>
    </p:spTree>
    <p:extLst>
      <p:ext uri="{BB962C8B-B14F-4D97-AF65-F5344CB8AC3E}">
        <p14:creationId xmlns:p14="http://schemas.microsoft.com/office/powerpoint/2010/main" val="2186974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principles to improve muscle strength for older adults are specificity and overload.</a:t>
            </a:r>
          </a:p>
          <a:p>
            <a:r>
              <a:rPr lang="en-US" dirty="0" smtClean="0"/>
              <a:t>With specificity, it means that the</a:t>
            </a:r>
            <a:r>
              <a:rPr lang="en-US" baseline="0" dirty="0" smtClean="0"/>
              <a:t> mode of exercise has specific benefit related to the type of work-out.  </a:t>
            </a:r>
          </a:p>
          <a:p>
            <a:r>
              <a:rPr lang="en-US" baseline="0" dirty="0" smtClean="0"/>
              <a:t>For example, aerobic exercise primarily improve endurance, not so much on strength or balance.  On the other hand, strengthening primarily improve muscle strength, not endurance or balance. </a:t>
            </a:r>
          </a:p>
          <a:p>
            <a:endParaRPr lang="en-US" baseline="0" dirty="0" smtClean="0"/>
          </a:p>
          <a:p>
            <a:r>
              <a:rPr lang="en-US" baseline="0" dirty="0" smtClean="0"/>
              <a:t>Overload means that the challenge presented to the muscles and body systems need to be above what is considered at a normal level of physical stress.  </a:t>
            </a:r>
          </a:p>
          <a:p>
            <a:r>
              <a:rPr lang="en-US" baseline="0" dirty="0" smtClean="0"/>
              <a:t>Exercises that overload a weakened muscle can improve the age-related muscular changes. </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13</a:t>
            </a:fld>
            <a:endParaRPr lang="en-US"/>
          </a:p>
        </p:txBody>
      </p:sp>
    </p:spTree>
    <p:extLst>
      <p:ext uri="{BB962C8B-B14F-4D97-AF65-F5344CB8AC3E}">
        <p14:creationId xmlns:p14="http://schemas.microsoft.com/office/powerpoint/2010/main" val="879784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i="1" dirty="0" smtClean="0"/>
              <a:t>Aerobic training </a:t>
            </a:r>
            <a:r>
              <a:rPr lang="en-US" dirty="0" smtClean="0"/>
              <a:t>allows for improved cardiovascular fitness, decrease in HTN, improves lipids, and prevents left ventricular hypertrophy</a:t>
            </a:r>
          </a:p>
          <a:p>
            <a:pPr eaLnBrk="1" hangingPunct="1"/>
            <a:endParaRPr lang="en-US" dirty="0" smtClean="0"/>
          </a:p>
          <a:p>
            <a:pPr eaLnBrk="1" hangingPunct="1"/>
            <a:r>
              <a:rPr lang="en-US" i="1" dirty="0" smtClean="0"/>
              <a:t>Strength training </a:t>
            </a:r>
            <a:r>
              <a:rPr lang="en-US" dirty="0" smtClean="0"/>
              <a:t>allows for improvements in overall strength, muscle mass, and muscle quality.  </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2600" dirty="0" smtClean="0"/>
              <a:t>Strengthening occurs in the specific way that muscle is trained.  For example, </a:t>
            </a:r>
            <a:r>
              <a:rPr lang="en-US" dirty="0" smtClean="0"/>
              <a:t>closed chain training on a leg press did not increase strength in open-chain knee extension performance and vice versa.  When creating a plan</a:t>
            </a:r>
            <a:r>
              <a:rPr lang="en-US" baseline="0" dirty="0" smtClean="0"/>
              <a:t> of care, therapists should consider the patient’s specific activity and functional limitations.   Tasks that can be compromised by muscle weakness include transfer, stair climbing, walking, and ADL that requires dynamic balance such as reaching, bending, and stepping.</a:t>
            </a:r>
            <a:endParaRPr lang="en-US" dirty="0" smtClean="0"/>
          </a:p>
          <a:p>
            <a:pPr eaLnBrk="1" hangingPunct="1"/>
            <a:endParaRPr lang="en-US" dirty="0" smtClean="0"/>
          </a:p>
        </p:txBody>
      </p:sp>
      <p:sp>
        <p:nvSpPr>
          <p:cNvPr id="4" name="Slide Number Placeholder 3"/>
          <p:cNvSpPr>
            <a:spLocks noGrp="1"/>
          </p:cNvSpPr>
          <p:nvPr>
            <p:ph type="sldNum" sz="quarter" idx="10"/>
          </p:nvPr>
        </p:nvSpPr>
        <p:spPr/>
        <p:txBody>
          <a:bodyPr/>
          <a:lstStyle/>
          <a:p>
            <a:fld id="{17DC541B-E292-4276-816F-FCBB371177BE}" type="slidenum">
              <a:rPr lang="en-US" smtClean="0"/>
              <a:t>14</a:t>
            </a:fld>
            <a:endParaRPr lang="en-US"/>
          </a:p>
        </p:txBody>
      </p:sp>
    </p:spTree>
    <p:extLst>
      <p:ext uri="{BB962C8B-B14F-4D97-AF65-F5344CB8AC3E}">
        <p14:creationId xmlns:p14="http://schemas.microsoft.com/office/powerpoint/2010/main" val="2555248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Fiatarone</a:t>
            </a:r>
            <a:r>
              <a:rPr lang="en-US" dirty="0" smtClean="0"/>
              <a:t> </a:t>
            </a:r>
            <a:r>
              <a:rPr lang="en-US" dirty="0" err="1" smtClean="0"/>
              <a:t>publisehd</a:t>
            </a:r>
            <a:r>
              <a:rPr lang="en-US" dirty="0" smtClean="0"/>
              <a:t> a ground breaking study in JAMA in 1990.</a:t>
            </a:r>
          </a:p>
          <a:p>
            <a:r>
              <a:rPr lang="en-US" dirty="0" smtClean="0"/>
              <a:t>He recruited octogenarians</a:t>
            </a:r>
            <a:r>
              <a:rPr lang="en-US" baseline="0" dirty="0" smtClean="0"/>
              <a:t> in the study. The mean age for the group is 92.</a:t>
            </a:r>
          </a:p>
          <a:p>
            <a:r>
              <a:rPr lang="en-US" baseline="0" dirty="0" smtClean="0"/>
              <a:t>These people went through a 8 weeks high intensity resistance exercises under direct supervision of a trained professional.</a:t>
            </a:r>
          </a:p>
          <a:p>
            <a:r>
              <a:rPr lang="en-US" baseline="0" dirty="0" smtClean="0"/>
              <a:t>The types of muscle contraction for the exercises include both </a:t>
            </a:r>
            <a:r>
              <a:rPr lang="en-US" sz="2800" dirty="0" smtClean="0"/>
              <a:t>concentric, i.e. lifting, and eccentric, i.e. lowering. </a:t>
            </a:r>
          </a:p>
          <a:p>
            <a:r>
              <a:rPr lang="en-US" sz="2800" dirty="0" smtClean="0"/>
              <a:t>The results showed an astonished 174 percent improvement in muscle strength, 9 percent increase</a:t>
            </a:r>
            <a:r>
              <a:rPr lang="en-US" sz="2800" baseline="0" dirty="0" smtClean="0"/>
              <a:t> in mid-thigh muscle cross section area, and 48 percent improvement in tandem gait speed.</a:t>
            </a:r>
            <a:endParaRPr lang="en-US" sz="2800" dirty="0" smtClean="0"/>
          </a:p>
          <a:p>
            <a:endParaRPr lang="en-US" dirty="0" smtClean="0"/>
          </a:p>
          <a:p>
            <a:r>
              <a:rPr lang="en-US" dirty="0" smtClean="0"/>
              <a:t>http://faculty.fullerton.edu/leebrown/PDF%20Files/Academic/Fiatarone-strength%20training%20old%20people.pdf</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15</a:t>
            </a:fld>
            <a:endParaRPr lang="en-US"/>
          </a:p>
        </p:txBody>
      </p:sp>
    </p:spTree>
    <p:extLst>
      <p:ext uri="{BB962C8B-B14F-4D97-AF65-F5344CB8AC3E}">
        <p14:creationId xmlns:p14="http://schemas.microsoft.com/office/powerpoint/2010/main" val="1887977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the baseline prior to training, the time of 6 minute walk is inversely correlated with 1</a:t>
            </a:r>
            <a:r>
              <a:rPr lang="en-US" baseline="0" dirty="0" smtClean="0"/>
              <a:t> RM of the Quadriceps in the dominant leg.   This demonstrates that muscles strength is associated with gait speed and walking capacity.</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16</a:t>
            </a:fld>
            <a:endParaRPr lang="en-US"/>
          </a:p>
        </p:txBody>
      </p:sp>
    </p:spTree>
    <p:extLst>
      <p:ext uri="{BB962C8B-B14F-4D97-AF65-F5344CB8AC3E}">
        <p14:creationId xmlns:p14="http://schemas.microsoft.com/office/powerpoint/2010/main" val="356586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shown in the figure, weight training improve 1 RM of knee extensor strength in the subjects.  The amount of gain in strength is similar between right and left leg for each individual subject. </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17</a:t>
            </a:fld>
            <a:endParaRPr lang="en-US"/>
          </a:p>
        </p:txBody>
      </p:sp>
    </p:spTree>
    <p:extLst>
      <p:ext uri="{BB962C8B-B14F-4D97-AF65-F5344CB8AC3E}">
        <p14:creationId xmlns:p14="http://schemas.microsoft.com/office/powerpoint/2010/main" val="2317156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Fiatarone’s</a:t>
            </a:r>
            <a:r>
              <a:rPr lang="en-US" dirty="0" smtClean="0"/>
              <a:t> high intensity protocol</a:t>
            </a:r>
            <a:r>
              <a:rPr lang="en-US" baseline="0" dirty="0" smtClean="0"/>
              <a:t> starts with 50 percent of 1RM during the first week.   The subjects exercised 3 times a week.  Each session they performed 3 sets of 8 repetitions in each leg.  The speed was 6 to 9 seconds per repetition, with 1 to 2 minutes rest between sets.</a:t>
            </a:r>
          </a:p>
          <a:p>
            <a:r>
              <a:rPr lang="en-US" baseline="0" dirty="0" smtClean="0"/>
              <a:t>During the second week or as the subject can tolerate, the load was increased to 80 percent 1RM.</a:t>
            </a:r>
          </a:p>
          <a:p>
            <a:r>
              <a:rPr lang="en-US" baseline="0" dirty="0" smtClean="0"/>
              <a:t>1 RM was measured every 2 weeks to adjust the load for training. </a:t>
            </a:r>
            <a:endParaRPr lang="en-US" dirty="0" smtClean="0"/>
          </a:p>
          <a:p>
            <a:endParaRPr lang="en-US" dirty="0" smtClean="0"/>
          </a:p>
          <a:p>
            <a:r>
              <a:rPr lang="en-US" dirty="0" smtClean="0"/>
              <a:t>http://faculty.fullerton.edu/leebrown/PDF%20Files/Academic/Fiatarone-strength%20training%20old%20people.pdf</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18</a:t>
            </a:fld>
            <a:endParaRPr lang="en-US"/>
          </a:p>
        </p:txBody>
      </p:sp>
    </p:spTree>
    <p:extLst>
      <p:ext uri="{BB962C8B-B14F-4D97-AF65-F5344CB8AC3E}">
        <p14:creationId xmlns:p14="http://schemas.microsoft.com/office/powerpoint/2010/main" val="1887977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benefit of resistive strengthening</a:t>
            </a:r>
            <a:r>
              <a:rPr lang="en-US" baseline="0" dirty="0" smtClean="0"/>
              <a:t> primarily comes from </a:t>
            </a:r>
            <a:r>
              <a:rPr lang="en-US" dirty="0" smtClean="0"/>
              <a:t>the intensity of the stimulus.</a:t>
            </a:r>
          </a:p>
          <a:p>
            <a:r>
              <a:rPr lang="en-US" dirty="0" smtClean="0"/>
              <a:t>Low intensity exercise only results in minimal strength gains.</a:t>
            </a:r>
          </a:p>
          <a:p>
            <a:r>
              <a:rPr lang="en-US" dirty="0" smtClean="0"/>
              <a:t>Adequate strength gains require</a:t>
            </a:r>
            <a:r>
              <a:rPr lang="en-US" baseline="0" dirty="0" smtClean="0"/>
              <a:t> at least more than </a:t>
            </a:r>
            <a:r>
              <a:rPr lang="en-US" dirty="0" smtClean="0"/>
              <a:t>60 percent of 1RM. </a:t>
            </a:r>
          </a:p>
        </p:txBody>
      </p:sp>
      <p:sp>
        <p:nvSpPr>
          <p:cNvPr id="4" name="Slide Number Placeholder 3"/>
          <p:cNvSpPr>
            <a:spLocks noGrp="1"/>
          </p:cNvSpPr>
          <p:nvPr>
            <p:ph type="sldNum" sz="quarter" idx="10"/>
          </p:nvPr>
        </p:nvSpPr>
        <p:spPr/>
        <p:txBody>
          <a:bodyPr/>
          <a:lstStyle/>
          <a:p>
            <a:fld id="{17DC541B-E292-4276-816F-FCBB371177BE}" type="slidenum">
              <a:rPr lang="en-US" smtClean="0"/>
              <a:t>19</a:t>
            </a:fld>
            <a:endParaRPr lang="en-US"/>
          </a:p>
        </p:txBody>
      </p:sp>
    </p:spTree>
    <p:extLst>
      <p:ext uri="{BB962C8B-B14F-4D97-AF65-F5344CB8AC3E}">
        <p14:creationId xmlns:p14="http://schemas.microsoft.com/office/powerpoint/2010/main" val="995296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learning objectives for this module</a:t>
            </a:r>
            <a:r>
              <a:rPr lang="en-US" baseline="0" dirty="0" smtClean="0"/>
              <a:t> is to </a:t>
            </a:r>
            <a:r>
              <a:rPr lang="en-US" dirty="0" smtClean="0"/>
              <a:t>Explain the consequences associated with </a:t>
            </a:r>
            <a:r>
              <a:rPr lang="en-US" dirty="0" err="1" smtClean="0"/>
              <a:t>sarco-penia</a:t>
            </a:r>
            <a:r>
              <a:rPr lang="en-US" dirty="0" smtClean="0"/>
              <a:t> in an aging population , and to Discuss evidence based physical therapist interventions, that can counter the associated adverse changes with </a:t>
            </a:r>
            <a:r>
              <a:rPr lang="en-US" dirty="0" err="1" smtClean="0"/>
              <a:t>sarco-penia</a:t>
            </a:r>
            <a:r>
              <a:rPr lang="en-US" dirty="0" smtClean="0"/>
              <a:t>.  </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a:t>
            </a:fld>
            <a:endParaRPr lang="en-US"/>
          </a:p>
        </p:txBody>
      </p:sp>
    </p:spTree>
    <p:extLst>
      <p:ext uri="{BB962C8B-B14F-4D97-AF65-F5344CB8AC3E}">
        <p14:creationId xmlns:p14="http://schemas.microsoft.com/office/powerpoint/2010/main" val="1319283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table from your textbook.  Please review the protocol and we will</a:t>
            </a:r>
            <a:r>
              <a:rPr lang="en-US" baseline="0" dirty="0" smtClean="0"/>
              <a:t> discuss this in the case study.  I have also posted a White Paper from the APTA Section on Geriatrics on the topic of strengthening on Blackboard.</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20</a:t>
            </a:fld>
            <a:endParaRPr lang="en-US"/>
          </a:p>
        </p:txBody>
      </p:sp>
    </p:spTree>
    <p:extLst>
      <p:ext uri="{BB962C8B-B14F-4D97-AF65-F5344CB8AC3E}">
        <p14:creationId xmlns:p14="http://schemas.microsoft.com/office/powerpoint/2010/main" val="1841779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BB6DF0A1-CDFF-4E9D-873C-36BA92CD06A8}" type="slidenum">
              <a:rPr lang="en-US"/>
              <a:pPr/>
              <a:t>21</a:t>
            </a:fld>
            <a:endParaRPr lang="en-US"/>
          </a:p>
        </p:txBody>
      </p:sp>
      <p:sp>
        <p:nvSpPr>
          <p:cNvPr id="79875" name="Rectangle 2"/>
          <p:cNvSpPr>
            <a:spLocks noGrp="1" noRot="1" noChangeAspect="1" noChangeArrowheads="1" noTextEdit="1"/>
          </p:cNvSpPr>
          <p:nvPr>
            <p:ph type="sldImg"/>
          </p:nvPr>
        </p:nvSpPr>
        <p:spPr>
          <a:solidFill>
            <a:srgbClr val="FFFFFF"/>
          </a:solidFill>
          <a:ln/>
        </p:spPr>
      </p:sp>
      <p:sp>
        <p:nvSpPr>
          <p:cNvPr id="79876"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r>
              <a:rPr lang="en-US" dirty="0" smtClean="0"/>
              <a:t>Older adults who are frail have more gains in</a:t>
            </a:r>
            <a:r>
              <a:rPr lang="en-US" baseline="0" dirty="0" smtClean="0"/>
              <a:t> strength and functions after training. </a:t>
            </a:r>
          </a:p>
          <a:p>
            <a:pPr eaLnBrk="1" hangingPunct="1"/>
            <a:r>
              <a:rPr lang="en-US" baseline="0" dirty="0" smtClean="0"/>
              <a:t>Older adults who are </a:t>
            </a:r>
            <a:r>
              <a:rPr lang="en-US" dirty="0" smtClean="0"/>
              <a:t>Near frail may  improve both strength and function but to a lesser extent on the function.</a:t>
            </a:r>
          </a:p>
          <a:p>
            <a:pPr eaLnBrk="1" hangingPunct="1"/>
            <a:r>
              <a:rPr lang="en-US" dirty="0" smtClean="0"/>
              <a:t>Following training, healthy older adults primarily</a:t>
            </a:r>
            <a:r>
              <a:rPr lang="en-US" baseline="0" dirty="0" smtClean="0"/>
              <a:t> gain strength </a:t>
            </a:r>
            <a:r>
              <a:rPr lang="en-US" dirty="0" smtClean="0"/>
              <a:t>but not as much with function.</a:t>
            </a:r>
          </a:p>
          <a:p>
            <a:r>
              <a:rPr lang="en-US" dirty="0" smtClean="0"/>
              <a:t>In general, isometric exercise should hold 6 to 10 seconds, with 5 to</a:t>
            </a:r>
            <a:r>
              <a:rPr lang="en-US" baseline="0" dirty="0" smtClean="0"/>
              <a:t> 10 repetitions, and 3 times a day for 5 weeks. </a:t>
            </a:r>
          </a:p>
          <a:p>
            <a:r>
              <a:rPr lang="en-US" baseline="0" dirty="0" smtClean="0"/>
              <a:t>Isotonic exercises should start with determine 1 RM, and train at 60 to 80 percent of 1RM, at one set.</a:t>
            </a:r>
            <a:endParaRPr lang="en-US" dirty="0" smtClean="0"/>
          </a:p>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Aerobic training should start at 50 to 75 percent maximum</a:t>
            </a:r>
            <a:r>
              <a:rPr lang="en-US" baseline="0" dirty="0" smtClean="0"/>
              <a:t> heart rate for 20 to 30 minutes, 3 times a week.</a:t>
            </a:r>
          </a:p>
          <a:p>
            <a:r>
              <a:rPr lang="en-US" baseline="0" dirty="0" smtClean="0"/>
              <a:t>Watch for the return of hear rate and breathing after exercises.  Stop the exercise if there is a drop in systolic blood pressure to below 100 and an increase in hear rate over 100 beat per minutes with signs of short of breath.</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22</a:t>
            </a:fld>
            <a:endParaRPr lang="en-US"/>
          </a:p>
        </p:txBody>
      </p:sp>
    </p:spTree>
    <p:extLst>
      <p:ext uri="{BB962C8B-B14F-4D97-AF65-F5344CB8AC3E}">
        <p14:creationId xmlns:p14="http://schemas.microsoft.com/office/powerpoint/2010/main" val="17725683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study compared the </a:t>
            </a:r>
            <a:r>
              <a:rPr lang="en-US" dirty="0"/>
              <a:t>benefits of </a:t>
            </a:r>
            <a:r>
              <a:rPr lang="en-US" dirty="0" smtClean="0"/>
              <a:t>In VEST, or</a:t>
            </a:r>
            <a:r>
              <a:rPr lang="en-US" baseline="0" dirty="0" smtClean="0"/>
              <a:t> i</a:t>
            </a:r>
            <a:r>
              <a:rPr lang="en-US" dirty="0" smtClean="0"/>
              <a:t>ncreased </a:t>
            </a:r>
            <a:r>
              <a:rPr lang="en-US" dirty="0"/>
              <a:t>Velocity Specific to </a:t>
            </a:r>
            <a:r>
              <a:rPr lang="en-US" dirty="0" smtClean="0"/>
              <a:t>Task, training </a:t>
            </a:r>
            <a:r>
              <a:rPr lang="en-US" dirty="0"/>
              <a:t>on limb power and mobility among mobility-limited older adults. </a:t>
            </a:r>
            <a:endParaRPr lang="en-US" dirty="0" smtClean="0"/>
          </a:p>
          <a:p>
            <a:endParaRPr lang="en-US" dirty="0" smtClean="0"/>
          </a:p>
          <a:p>
            <a:r>
              <a:rPr lang="en-US" dirty="0" smtClean="0"/>
              <a:t>The study was </a:t>
            </a:r>
            <a:r>
              <a:rPr lang="en-US" dirty="0"/>
              <a:t>a single blinded, randomized controlled trial among 138 mobility-limited community-dwelling older </a:t>
            </a:r>
            <a:r>
              <a:rPr lang="en-US" dirty="0" smtClean="0"/>
              <a:t>adults.</a:t>
            </a:r>
          </a:p>
          <a:p>
            <a:endParaRPr lang="en-US" dirty="0" smtClean="0"/>
          </a:p>
          <a:p>
            <a:r>
              <a:rPr lang="en-US" dirty="0" smtClean="0"/>
              <a:t>They participated in two </a:t>
            </a:r>
            <a:r>
              <a:rPr lang="en-US" dirty="0"/>
              <a:t>16-week supervised exercise programs. The intervention group participated in </a:t>
            </a:r>
            <a:r>
              <a:rPr lang="en-US" dirty="0" err="1"/>
              <a:t>InVEST</a:t>
            </a:r>
            <a:r>
              <a:rPr lang="en-US" dirty="0"/>
              <a:t> training, and the control group participated in the National Institute on Aging's (NIA) strength training program. </a:t>
            </a:r>
            <a:endParaRPr lang="en-US" dirty="0" smtClean="0"/>
          </a:p>
          <a:p>
            <a:endParaRPr lang="en-US" dirty="0" smtClean="0"/>
          </a:p>
          <a:p>
            <a:r>
              <a:rPr lang="en-US" dirty="0" smtClean="0"/>
              <a:t>Primary </a:t>
            </a:r>
            <a:r>
              <a:rPr lang="en-US" dirty="0"/>
              <a:t>outcomes were changes in limb power per kilogram and mobility performance as measured by the Short Physical Performance Battery (SPPB). </a:t>
            </a:r>
            <a:endParaRPr lang="en-US" dirty="0" smtClean="0"/>
          </a:p>
          <a:p>
            <a:endParaRPr lang="en-US" dirty="0" smtClean="0"/>
          </a:p>
          <a:p>
            <a:r>
              <a:rPr lang="en-US" dirty="0" smtClean="0"/>
              <a:t>After </a:t>
            </a:r>
            <a:r>
              <a:rPr lang="en-US" dirty="0"/>
              <a:t>16 weeks, </a:t>
            </a:r>
            <a:r>
              <a:rPr lang="en-US" dirty="0" err="1"/>
              <a:t>InVEST</a:t>
            </a:r>
            <a:r>
              <a:rPr lang="en-US" dirty="0"/>
              <a:t> produced significantly greater improvements in limb power than </a:t>
            </a:r>
            <a:r>
              <a:rPr lang="en-US" dirty="0" smtClean="0"/>
              <a:t>NIA.  </a:t>
            </a:r>
            <a:r>
              <a:rPr lang="en-US" dirty="0"/>
              <a:t>There was no significant difference in strength improvements. </a:t>
            </a:r>
            <a:r>
              <a:rPr lang="en-US" dirty="0" smtClean="0"/>
              <a:t> Self-reported </a:t>
            </a:r>
            <a:r>
              <a:rPr lang="en-US" dirty="0"/>
              <a:t>function was also significantly improved in both groups. </a:t>
            </a:r>
            <a:r>
              <a:rPr lang="en-US" dirty="0" smtClean="0"/>
              <a:t> </a:t>
            </a:r>
          </a:p>
          <a:p>
            <a:endParaRPr lang="en-US" dirty="0" smtClean="0"/>
          </a:p>
          <a:p>
            <a:r>
              <a:rPr lang="en-US" dirty="0" smtClean="0"/>
              <a:t>Among </a:t>
            </a:r>
            <a:r>
              <a:rPr lang="en-US" dirty="0"/>
              <a:t>mobility-limited older adults, both NIA and </a:t>
            </a:r>
            <a:r>
              <a:rPr lang="en-US" dirty="0" err="1"/>
              <a:t>InVEST</a:t>
            </a:r>
            <a:r>
              <a:rPr lang="en-US" dirty="0"/>
              <a:t> produce robust changes in observed physical performance and self-reported function</a:t>
            </a:r>
            <a:r>
              <a:rPr lang="en-US" dirty="0" smtClean="0"/>
              <a:t>.  </a:t>
            </a:r>
            <a:r>
              <a:rPr lang="en-US" dirty="0"/>
              <a:t>Compared with NIA, </a:t>
            </a:r>
            <a:r>
              <a:rPr lang="en-US" dirty="0" err="1"/>
              <a:t>InVEST</a:t>
            </a:r>
            <a:r>
              <a:rPr lang="en-US" dirty="0"/>
              <a:t> training produced greater improvements in limb power and equivalent improvements in strength</a:t>
            </a:r>
            <a:r>
              <a:rPr lang="en-US" dirty="0" smtClean="0"/>
              <a:t>. </a:t>
            </a:r>
          </a:p>
          <a:p>
            <a:endParaRPr lang="en-US" dirty="0"/>
          </a:p>
        </p:txBody>
      </p:sp>
      <p:sp>
        <p:nvSpPr>
          <p:cNvPr id="4" name="Slide Number Placeholder 3"/>
          <p:cNvSpPr>
            <a:spLocks noGrp="1"/>
          </p:cNvSpPr>
          <p:nvPr>
            <p:ph type="sldNum" sz="quarter" idx="10"/>
          </p:nvPr>
        </p:nvSpPr>
        <p:spPr/>
        <p:txBody>
          <a:bodyPr/>
          <a:lstStyle/>
          <a:p>
            <a:pPr>
              <a:defRPr/>
            </a:pPr>
            <a:fld id="{68C38F46-CF95-4C92-871D-7DC998FF07FB}" type="slidenum">
              <a:rPr lang="en-US" smtClean="0"/>
              <a:pPr>
                <a:defRPr/>
              </a:pPr>
              <a:t>23</a:t>
            </a:fld>
            <a:endParaRPr lang="en-US"/>
          </a:p>
        </p:txBody>
      </p:sp>
      <p:sp>
        <p:nvSpPr>
          <p:cNvPr id="5" name="Date Placeholder 4"/>
          <p:cNvSpPr>
            <a:spLocks noGrp="1"/>
          </p:cNvSpPr>
          <p:nvPr>
            <p:ph type="dt" idx="11"/>
          </p:nvPr>
        </p:nvSpPr>
        <p:spPr/>
        <p:txBody>
          <a:bodyPr/>
          <a:lstStyle/>
          <a:p>
            <a:pPr>
              <a:defRPr/>
            </a:pPr>
            <a:r>
              <a:rPr lang="en-US" smtClean="0"/>
              <a:t>6/9/2012</a:t>
            </a:r>
            <a:endParaRPr lang="en-US"/>
          </a:p>
        </p:txBody>
      </p:sp>
      <p:sp>
        <p:nvSpPr>
          <p:cNvPr id="6" name="Footer Placeholder 5"/>
          <p:cNvSpPr>
            <a:spLocks noGrp="1"/>
          </p:cNvSpPr>
          <p:nvPr>
            <p:ph type="ftr" sz="quarter" idx="12"/>
          </p:nvPr>
        </p:nvSpPr>
        <p:spPr/>
        <p:txBody>
          <a:bodyPr/>
          <a:lstStyle/>
          <a:p>
            <a:pPr>
              <a:defRPr/>
            </a:pPr>
            <a:r>
              <a:rPr lang="en-US" smtClean="0"/>
              <a:t>Property of E. Croarkin and M. Huang, not to copied without permission</a:t>
            </a:r>
            <a:endParaRPr lang="en-US"/>
          </a:p>
        </p:txBody>
      </p:sp>
      <p:sp>
        <p:nvSpPr>
          <p:cNvPr id="7" name="Header Placeholder 6"/>
          <p:cNvSpPr>
            <a:spLocks noGrp="1"/>
          </p:cNvSpPr>
          <p:nvPr>
            <p:ph type="hdr" sz="quarter" idx="13"/>
          </p:nvPr>
        </p:nvSpPr>
        <p:spPr/>
        <p:txBody>
          <a:bodyPr/>
          <a:lstStyle/>
          <a:p>
            <a:pPr>
              <a:defRPr/>
            </a:pPr>
            <a:r>
              <a:rPr lang="en-US" smtClean="0"/>
              <a:t>Active Against Cancer</a:t>
            </a:r>
            <a:endParaRPr lang="en-US"/>
          </a:p>
        </p:txBody>
      </p:sp>
    </p:spTree>
    <p:extLst>
      <p:ext uri="{BB962C8B-B14F-4D97-AF65-F5344CB8AC3E}">
        <p14:creationId xmlns:p14="http://schemas.microsoft.com/office/powerpoint/2010/main" val="14900144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American Academy of Sports Medicine, the American Geriatrics Society, the Section on Geriatrics of the American Physical Therapy Association, and others have recommended the use of a 60 percent or higher of a 1RM strength stimulus to improve</a:t>
            </a:r>
          </a:p>
          <a:p>
            <a:r>
              <a:rPr lang="en-US" dirty="0" smtClean="0"/>
              <a:t>strength and function.  This recommended load stays</a:t>
            </a:r>
            <a:r>
              <a:rPr lang="en-US" baseline="0" dirty="0" smtClean="0"/>
              <a:t> the same</a:t>
            </a:r>
            <a:r>
              <a:rPr lang="en-US" dirty="0" smtClean="0"/>
              <a:t> even for those with pathology such as osteoarthritis or congestive heart failure.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60 percent of a 1RM is the </a:t>
            </a:r>
            <a:r>
              <a:rPr lang="en-US" b="1" dirty="0" smtClean="0">
                <a:solidFill>
                  <a:srgbClr val="FF0000"/>
                </a:solidFill>
              </a:rPr>
              <a:t>minimal overload </a:t>
            </a:r>
            <a:r>
              <a:rPr lang="en-US" dirty="0" smtClean="0"/>
              <a:t>necessary for muscle adaptation in untrained individuals, including older adults.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MMT does not effectively estimate the workload for strengthening because of a profound ceiling effect.  For example, muscle forces correspond</a:t>
            </a:r>
            <a:r>
              <a:rPr lang="en-US" baseline="0" dirty="0" smtClean="0"/>
              <a:t> to </a:t>
            </a:r>
            <a:r>
              <a:rPr lang="en-US" dirty="0" smtClean="0"/>
              <a:t>5 over 5 MMT grade can span anywhere from 76  to  675 </a:t>
            </a:r>
            <a:r>
              <a:rPr lang="en-US" dirty="0" err="1" smtClean="0"/>
              <a:t>Newtons</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sz="1200" b="1" i="0" u="none" strike="noStrike" kern="1200" baseline="0" dirty="0" smtClean="0">
                <a:solidFill>
                  <a:schemeClr val="tx1"/>
                </a:solidFill>
                <a:latin typeface="+mn-lt"/>
                <a:ea typeface="+mn-ea"/>
                <a:cs typeface="+mn-cs"/>
              </a:rPr>
              <a:t>White Paper: Strength Training for the Older Adult</a:t>
            </a:r>
          </a:p>
          <a:p>
            <a:r>
              <a:rPr lang="en-US" sz="1200" b="0" i="1" u="none" strike="noStrike" kern="1200" baseline="0" dirty="0" smtClean="0">
                <a:solidFill>
                  <a:schemeClr val="tx1"/>
                </a:solidFill>
                <a:latin typeface="+mn-lt"/>
                <a:ea typeface="+mn-ea"/>
                <a:cs typeface="+mn-cs"/>
              </a:rPr>
              <a:t>Dale Avers PT, DPT, PhD;1 Marybeth Brown, PT, PhD, FAPTA, FACSM2</a:t>
            </a:r>
          </a:p>
          <a:p>
            <a:r>
              <a:rPr lang="en-US" dirty="0" smtClean="0">
                <a:hlinkClick r:id="rId3" tooltip="Journal of geriatric physical therapy (2001)."/>
              </a:rPr>
              <a:t>J </a:t>
            </a:r>
            <a:r>
              <a:rPr lang="en-US" dirty="0" err="1" smtClean="0">
                <a:hlinkClick r:id="rId3" tooltip="Journal of geriatric physical therapy (2001)."/>
              </a:rPr>
              <a:t>Geriatr</a:t>
            </a:r>
            <a:r>
              <a:rPr lang="en-US" dirty="0" smtClean="0">
                <a:hlinkClick r:id="rId3" tooltip="Journal of geriatric physical therapy (2001)."/>
              </a:rPr>
              <a:t> </a:t>
            </a:r>
            <a:r>
              <a:rPr lang="en-US" dirty="0" err="1" smtClean="0">
                <a:hlinkClick r:id="rId3" tooltip="Journal of geriatric physical therapy (2001)."/>
              </a:rPr>
              <a:t>Phys</a:t>
            </a:r>
            <a:r>
              <a:rPr lang="en-US" dirty="0" smtClean="0">
                <a:hlinkClick r:id="rId3" tooltip="Journal of geriatric physical therapy (2001)."/>
              </a:rPr>
              <a:t> </a:t>
            </a:r>
            <a:r>
              <a:rPr lang="en-US" dirty="0" err="1" smtClean="0">
                <a:hlinkClick r:id="rId3" tooltip="Journal of geriatric physical therapy (2001)."/>
              </a:rPr>
              <a:t>Ther</a:t>
            </a:r>
            <a:r>
              <a:rPr lang="en-US" dirty="0" smtClean="0">
                <a:hlinkClick r:id="rId3" tooltip="Journal of geriatric physical therapy (2001)."/>
              </a:rPr>
              <a:t>.</a:t>
            </a:r>
            <a:r>
              <a:rPr lang="en-US" dirty="0" smtClean="0"/>
              <a:t> 2009;32(4):148-52, 158.</a:t>
            </a:r>
          </a:p>
          <a:p>
            <a:r>
              <a:rPr lang="en-US" dirty="0" smtClean="0"/>
              <a:t>http://www.ncbi.nlm.nih.gov/pubmed/20469563 </a:t>
            </a:r>
          </a:p>
          <a:p>
            <a:endParaRPr lang="en-US" dirty="0" smtClean="0"/>
          </a:p>
        </p:txBody>
      </p:sp>
      <p:sp>
        <p:nvSpPr>
          <p:cNvPr id="4" name="Slide Number Placeholder 3"/>
          <p:cNvSpPr>
            <a:spLocks noGrp="1"/>
          </p:cNvSpPr>
          <p:nvPr>
            <p:ph type="sldNum" sz="quarter" idx="10"/>
          </p:nvPr>
        </p:nvSpPr>
        <p:spPr/>
        <p:txBody>
          <a:bodyPr/>
          <a:lstStyle/>
          <a:p>
            <a:fld id="{17DC541B-E292-4276-816F-FCBB371177BE}" type="slidenum">
              <a:rPr lang="en-US" smtClean="0"/>
              <a:t>24</a:t>
            </a:fld>
            <a:endParaRPr lang="en-US"/>
          </a:p>
        </p:txBody>
      </p:sp>
    </p:spTree>
    <p:extLst>
      <p:ext uri="{BB962C8B-B14F-4D97-AF65-F5344CB8AC3E}">
        <p14:creationId xmlns:p14="http://schemas.microsoft.com/office/powerpoint/2010/main" val="830418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 ways to determine the intensity threshold for training.  One</a:t>
            </a:r>
            <a:r>
              <a:rPr lang="en-US" baseline="0" dirty="0" smtClean="0"/>
              <a:t> is to measure the perceived rate of exertion, or PRE.  The other is the maximum number of repetitions possible.</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25</a:t>
            </a:fld>
            <a:endParaRPr lang="en-US"/>
          </a:p>
        </p:txBody>
      </p:sp>
    </p:spTree>
    <p:extLst>
      <p:ext uri="{BB962C8B-B14F-4D97-AF65-F5344CB8AC3E}">
        <p14:creationId xmlns:p14="http://schemas.microsoft.com/office/powerpoint/2010/main" val="830418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leg press or bench press, 1</a:t>
            </a:r>
            <a:r>
              <a:rPr lang="en-US" baseline="0" dirty="0" smtClean="0"/>
              <a:t> RM for 60 year old women is approximately the same as the body weight. </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Strengthening can start with 80 percent of 1 RM for as many repetitions as possible with good form. </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If more than 20 repetitions can be completed with good form, the chosen resistance is less than 60 percent threshold necessary for strengthening.  The</a:t>
            </a:r>
            <a:r>
              <a:rPr lang="en-US" baseline="0" dirty="0" smtClean="0"/>
              <a:t> load then </a:t>
            </a:r>
            <a:r>
              <a:rPr lang="en-US" dirty="0" smtClean="0"/>
              <a:t>needs to be increased</a:t>
            </a:r>
            <a:r>
              <a:rPr lang="en-US" baseline="0" dirty="0" smtClean="0"/>
              <a:t> to achieve the optimal strengthening effects.</a:t>
            </a:r>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27</a:t>
            </a:fld>
            <a:endParaRPr lang="en-US"/>
          </a:p>
        </p:txBody>
      </p:sp>
    </p:spTree>
    <p:extLst>
      <p:ext uri="{BB962C8B-B14F-4D97-AF65-F5344CB8AC3E}">
        <p14:creationId xmlns:p14="http://schemas.microsoft.com/office/powerpoint/2010/main" val="11747110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beginning a strengthening program for older adults with physical and functional frailty,  use a load just below the </a:t>
            </a:r>
          </a:p>
          <a:p>
            <a:r>
              <a:rPr lang="en-US" sz="1200" b="0" i="0" u="none" strike="noStrike" kern="1200" baseline="0" dirty="0" smtClean="0">
                <a:solidFill>
                  <a:schemeClr val="tx1"/>
                </a:solidFill>
                <a:latin typeface="+mn-lt"/>
                <a:ea typeface="+mn-ea"/>
                <a:cs typeface="+mn-cs"/>
              </a:rPr>
              <a:t>desired threshold for overload.  This will ensure good form and allow opportunity for motor learning of the specific movement of the exercise.  </a:t>
            </a:r>
          </a:p>
          <a:p>
            <a:r>
              <a:rPr lang="en-US" sz="1200" b="0" i="0" u="none" strike="noStrike" kern="1200" baseline="0" dirty="0" smtClean="0">
                <a:solidFill>
                  <a:schemeClr val="tx1"/>
                </a:solidFill>
                <a:latin typeface="+mn-lt"/>
                <a:ea typeface="+mn-ea"/>
                <a:cs typeface="+mn-cs"/>
              </a:rPr>
              <a:t>Between 15 to 20 repetitions with evidence of muscle fatigue just prior to failure is appropriate during the first week.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One week is often enough for older adults to learn the exercise protocol.  Once they have master the routine, increased the exercise intensity to a load that will stimulate muscle adaptation.  In other words, the load needs to be increased to a minimum of 60 percent of 1RM.</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28</a:t>
            </a:fld>
            <a:endParaRPr lang="en-US"/>
          </a:p>
        </p:txBody>
      </p:sp>
    </p:spTree>
    <p:extLst>
      <p:ext uri="{BB962C8B-B14F-4D97-AF65-F5344CB8AC3E}">
        <p14:creationId xmlns:p14="http://schemas.microsoft.com/office/powerpoint/2010/main" val="465950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dirty="0" smtClean="0"/>
              <a:t>For untrained individuals, a </a:t>
            </a:r>
            <a:r>
              <a:rPr lang="en-US" b="1" dirty="0" smtClean="0">
                <a:solidFill>
                  <a:srgbClr val="FF0000"/>
                </a:solidFill>
              </a:rPr>
              <a:t>minimum threshold of 1 set</a:t>
            </a:r>
            <a:r>
              <a:rPr lang="en-US" dirty="0" smtClean="0">
                <a:solidFill>
                  <a:srgbClr val="FF0000"/>
                </a:solidFill>
              </a:rPr>
              <a:t> </a:t>
            </a:r>
            <a:r>
              <a:rPr lang="en-US" dirty="0" smtClean="0"/>
              <a:t>with adequate intensity is desired.</a:t>
            </a:r>
          </a:p>
          <a:p>
            <a:pPr>
              <a:spcAft>
                <a:spcPts val="600"/>
              </a:spcAft>
            </a:pPr>
            <a:r>
              <a:rPr lang="en-US" dirty="0" smtClean="0"/>
              <a:t>Use of a single set of each exercise during a PT session allows the patient to perform a variety of exercises and movements.  This approach is more interesting to the patient and has lower risk of overuse injury.</a:t>
            </a:r>
          </a:p>
          <a:p>
            <a:pPr>
              <a:spcAft>
                <a:spcPts val="600"/>
              </a:spcAft>
            </a:pPr>
            <a:r>
              <a:rPr lang="en-US" dirty="0" smtClean="0"/>
              <a:t>More sets will allow for greater strength gains but will also increase the risk of injury.</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29</a:t>
            </a:fld>
            <a:endParaRPr lang="en-US"/>
          </a:p>
        </p:txBody>
      </p:sp>
    </p:spTree>
    <p:extLst>
      <p:ext uri="{BB962C8B-B14F-4D97-AF65-F5344CB8AC3E}">
        <p14:creationId xmlns:p14="http://schemas.microsoft.com/office/powerpoint/2010/main" val="3166492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number of repetitions should be determined based on the desired intensity for strengthening, the patient’s effort and form, and the patient’s repetition maximum.</a:t>
            </a:r>
          </a:p>
          <a:p>
            <a:endParaRPr lang="en-US" dirty="0" smtClean="0"/>
          </a:p>
          <a:p>
            <a:r>
              <a:rPr lang="en-US" dirty="0" smtClean="0"/>
              <a:t>The number of repetitions should not be an arbitrary target number named by the therapist!  Direction to perform 10 repetitions by a therapist may underestimate what the older adult is capable of doing.</a:t>
            </a:r>
          </a:p>
          <a:p>
            <a:endParaRPr lang="en-US" dirty="0" smtClean="0"/>
          </a:p>
          <a:p>
            <a:r>
              <a:rPr lang="en-US" dirty="0" smtClean="0"/>
              <a:t>Ask the patient to perform the movement as many times as possible while observing for signs of deteriorating form will more accurately achieve the appropriate stimulus for strengthening.</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30</a:t>
            </a:fld>
            <a:endParaRPr lang="en-US"/>
          </a:p>
        </p:txBody>
      </p:sp>
    </p:spTree>
    <p:extLst>
      <p:ext uri="{BB962C8B-B14F-4D97-AF65-F5344CB8AC3E}">
        <p14:creationId xmlns:p14="http://schemas.microsoft.com/office/powerpoint/2010/main" val="3023599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read Chapter 14 thoroughly as we will only discuss the key</a:t>
            </a:r>
            <a:r>
              <a:rPr lang="en-US" baseline="0" dirty="0" smtClean="0"/>
              <a:t> concepts in this set of slides.  </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a:t>
            </a:fld>
            <a:endParaRPr lang="en-US"/>
          </a:p>
        </p:txBody>
      </p:sp>
    </p:spTree>
    <p:extLst>
      <p:ext uri="{BB962C8B-B14F-4D97-AF65-F5344CB8AC3E}">
        <p14:creationId xmlns:p14="http://schemas.microsoft.com/office/powerpoint/2010/main" val="2007341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Frequency is based on </a:t>
            </a:r>
            <a:r>
              <a:rPr lang="en-US" u="sng" dirty="0" smtClean="0"/>
              <a:t>muscle recovery.</a:t>
            </a:r>
          </a:p>
          <a:p>
            <a:r>
              <a:rPr lang="en-US" dirty="0" smtClean="0"/>
              <a:t>At 60 percent</a:t>
            </a:r>
            <a:r>
              <a:rPr lang="en-US" baseline="0" dirty="0" smtClean="0"/>
              <a:t> </a:t>
            </a:r>
            <a:r>
              <a:rPr lang="en-US" dirty="0" smtClean="0"/>
              <a:t>or more of 1RM, exercise</a:t>
            </a:r>
            <a:r>
              <a:rPr lang="en-US" baseline="0" dirty="0" smtClean="0"/>
              <a:t> </a:t>
            </a:r>
            <a:r>
              <a:rPr lang="en-US" dirty="0" smtClean="0"/>
              <a:t>2 to 3 times per week. Give 24 to 48 hours of rest between sessions of the same muscle group.</a:t>
            </a:r>
          </a:p>
          <a:p>
            <a:r>
              <a:rPr lang="en-US" dirty="0" smtClean="0"/>
              <a:t>If the patient receives PT care more than once daily over 5 to 7 days a week, focus on different muscles groups each day. For example,</a:t>
            </a:r>
            <a:r>
              <a:rPr lang="en-US" baseline="0" dirty="0" smtClean="0"/>
              <a:t> upper </a:t>
            </a:r>
            <a:r>
              <a:rPr lang="en-US" dirty="0" smtClean="0"/>
              <a:t>extremities are challenged one day, lower extremities are challenged the next day.</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31</a:t>
            </a:fld>
            <a:endParaRPr lang="en-US"/>
          </a:p>
        </p:txBody>
      </p:sp>
    </p:spTree>
    <p:extLst>
      <p:ext uri="{BB962C8B-B14F-4D97-AF65-F5344CB8AC3E}">
        <p14:creationId xmlns:p14="http://schemas.microsoft.com/office/powerpoint/2010/main" val="3671968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Long lasting and significant change in strength occurs over a 12 to 16 week period.  Most patients, however, are discharged from physical therapy care before this time frame.  For this reason, home exercise programs or community based exercises are necessary in order to gain and maintain muscle strength.</a:t>
            </a:r>
          </a:p>
          <a:p>
            <a:endParaRPr lang="en-US" sz="1200" b="0" i="0" u="none" strike="noStrike" kern="1200" baseline="0" dirty="0" smtClean="0">
              <a:solidFill>
                <a:schemeClr val="tx1"/>
              </a:solidFill>
              <a:latin typeface="+mn-lt"/>
              <a:ea typeface="+mn-ea"/>
              <a:cs typeface="+mn-cs"/>
            </a:endParaRPr>
          </a:p>
          <a:p>
            <a:r>
              <a:rPr lang="en-US" dirty="0" smtClean="0"/>
              <a:t>The strengthening protocol for home program should be similar to the one designed</a:t>
            </a:r>
            <a:r>
              <a:rPr lang="en-US" baseline="0" dirty="0" smtClean="0"/>
              <a:t> </a:t>
            </a:r>
            <a:r>
              <a:rPr lang="en-US" dirty="0" smtClean="0"/>
              <a:t>in the clinic.   Patients</a:t>
            </a:r>
            <a:r>
              <a:rPr lang="en-US" baseline="0" dirty="0" smtClean="0"/>
              <a:t> should also perform a</a:t>
            </a:r>
            <a:r>
              <a:rPr lang="en-US" dirty="0" smtClean="0"/>
              <a:t>erobic and motor learning activities.</a:t>
            </a:r>
            <a:r>
              <a:rPr lang="en-US" baseline="0" dirty="0" smtClean="0"/>
              <a:t>  This will provide adequate muscle rest</a:t>
            </a:r>
            <a:r>
              <a:rPr lang="en-US" dirty="0" smtClean="0"/>
              <a:t>.  </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DC541B-E292-4276-816F-FCBB371177BE}" type="slidenum">
              <a:rPr lang="en-US" smtClean="0"/>
              <a:t>33</a:t>
            </a:fld>
            <a:endParaRPr lang="en-US"/>
          </a:p>
        </p:txBody>
      </p:sp>
    </p:spTree>
    <p:extLst>
      <p:ext uri="{BB962C8B-B14F-4D97-AF65-F5344CB8AC3E}">
        <p14:creationId xmlns:p14="http://schemas.microsoft.com/office/powerpoint/2010/main" val="3117383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Muscle power is the ability to accelerate and to move quickly.</a:t>
            </a:r>
            <a:r>
              <a:rPr lang="en-US" baseline="0" dirty="0" smtClean="0"/>
              <a:t>  Muscle power is </a:t>
            </a:r>
            <a:r>
              <a:rPr lang="en-US" dirty="0" smtClean="0"/>
              <a:t>necessary to cross the street, climb stairs, quickly rise from a chair, and prevent falls.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Once the patient can perform 2 sets of an exercise with good form and no pain, it is appropriate to start power training.</a:t>
            </a:r>
          </a:p>
          <a:p>
            <a:r>
              <a:rPr lang="en-US" sz="1200" b="0" i="0" u="none" strike="noStrike" kern="1200" baseline="0" dirty="0" smtClean="0">
                <a:solidFill>
                  <a:schemeClr val="tx1"/>
                </a:solidFill>
                <a:latin typeface="+mn-lt"/>
                <a:ea typeface="+mn-ea"/>
                <a:cs typeface="+mn-cs"/>
              </a:rPr>
              <a:t>The goal is to move as quickly as possible through the concentric phase of the exercise, followed by a slow and controlled lowering of the load through the eccentric phase, and then back to starting position.</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initial loads of 20 PERCENT of 1RM are progressed as tolerated and indicated by good form and no pain. The load can be increased to 60% of 1RM.</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34</a:t>
            </a:fld>
            <a:endParaRPr lang="en-US"/>
          </a:p>
        </p:txBody>
      </p:sp>
    </p:spTree>
    <p:extLst>
      <p:ext uri="{BB962C8B-B14F-4D97-AF65-F5344CB8AC3E}">
        <p14:creationId xmlns:p14="http://schemas.microsoft.com/office/powerpoint/2010/main" val="7035526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are several ways to progress the strengthening</a:t>
            </a:r>
            <a:r>
              <a:rPr lang="en-US" baseline="0" dirty="0" smtClean="0"/>
              <a:t> protocol.  For </a:t>
            </a:r>
            <a:r>
              <a:rPr lang="en-US" baseline="0" dirty="0" err="1" smtClean="0"/>
              <a:t>xample</a:t>
            </a:r>
            <a:r>
              <a:rPr lang="en-US" baseline="0" dirty="0" smtClean="0"/>
              <a:t>, </a:t>
            </a:r>
            <a:r>
              <a:rPr lang="en-US" dirty="0" smtClean="0"/>
              <a:t>when the patient can move the initial load more than 12 to 15 repetitions, the load should be increased 2% to 10% and the number of repetitions the patient can do safely, with good form and with maximum muscle fatigue just prior to failure,  should be re-established.</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35</a:t>
            </a:fld>
            <a:endParaRPr lang="en-US"/>
          </a:p>
        </p:txBody>
      </p:sp>
    </p:spTree>
    <p:extLst>
      <p:ext uri="{BB962C8B-B14F-4D97-AF65-F5344CB8AC3E}">
        <p14:creationId xmlns:p14="http://schemas.microsoft.com/office/powerpoint/2010/main" val="7035526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One-on-one supervision is necessary in order to observe form and muscle fatigue.</a:t>
            </a:r>
          </a:p>
          <a:p>
            <a:r>
              <a:rPr lang="en-US" sz="1200" b="0" i="0" u="none" strike="noStrike" kern="1200" baseline="0" dirty="0" smtClean="0">
                <a:solidFill>
                  <a:schemeClr val="tx1"/>
                </a:solidFill>
                <a:latin typeface="+mn-lt"/>
                <a:ea typeface="+mn-ea"/>
                <a:cs typeface="+mn-cs"/>
              </a:rPr>
              <a:t>Adverse cardiac events have not been reported in patients undergoing high intensity training.  Cardiac benefits are more likely to occur.   </a:t>
            </a:r>
          </a:p>
          <a:p>
            <a:r>
              <a:rPr lang="en-US" sz="1200" b="0" i="0" u="none" strike="noStrike" kern="1200" baseline="0" dirty="0" smtClean="0">
                <a:solidFill>
                  <a:schemeClr val="tx1"/>
                </a:solidFill>
                <a:latin typeface="+mn-lt"/>
                <a:ea typeface="+mn-ea"/>
                <a:cs typeface="+mn-cs"/>
              </a:rPr>
              <a:t>Delayed onset muscle soreness, or DOMS is a common effect of high intensity strength training and should be expected.</a:t>
            </a:r>
          </a:p>
          <a:p>
            <a:r>
              <a:rPr lang="en-US" sz="1200" b="0" i="0" u="none" strike="noStrike" kern="1200" baseline="0" dirty="0" smtClean="0">
                <a:solidFill>
                  <a:schemeClr val="tx1"/>
                </a:solidFill>
                <a:latin typeface="+mn-lt"/>
                <a:ea typeface="+mn-ea"/>
                <a:cs typeface="+mn-cs"/>
              </a:rPr>
              <a:t>The therapist can give patient education about DOMS to minimize its impact.  Teach the patient to identify the location</a:t>
            </a:r>
          </a:p>
          <a:p>
            <a:r>
              <a:rPr lang="en-US" sz="1200" b="0" i="0" u="none" strike="noStrike" kern="1200" baseline="0" dirty="0" smtClean="0">
                <a:solidFill>
                  <a:schemeClr val="tx1"/>
                </a:solidFill>
                <a:latin typeface="+mn-lt"/>
                <a:ea typeface="+mn-ea"/>
                <a:cs typeface="+mn-cs"/>
              </a:rPr>
              <a:t>of the expected muscle soreness and differentiate muscle soreness from joint pain.   Encourage the patient to move</a:t>
            </a:r>
          </a:p>
          <a:p>
            <a:r>
              <a:rPr lang="en-US" sz="1200" b="0" i="0" u="none" strike="noStrike" kern="1200" baseline="0" dirty="0" smtClean="0">
                <a:solidFill>
                  <a:schemeClr val="tx1"/>
                </a:solidFill>
                <a:latin typeface="+mn-lt"/>
                <a:ea typeface="+mn-ea"/>
                <a:cs typeface="+mn-cs"/>
              </a:rPr>
              <a:t>will reduce the duration of DOMS.</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36</a:t>
            </a:fld>
            <a:endParaRPr lang="en-US"/>
          </a:p>
        </p:txBody>
      </p:sp>
    </p:spTree>
    <p:extLst>
      <p:ext uri="{BB962C8B-B14F-4D97-AF65-F5344CB8AC3E}">
        <p14:creationId xmlns:p14="http://schemas.microsoft.com/office/powerpoint/2010/main" val="998161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Sarco-penia</a:t>
            </a:r>
            <a:r>
              <a:rPr lang="en-US" dirty="0" smtClean="0"/>
              <a:t> involves a loss of skeletal muscle mass that is accompanied by the loss of muscle strength, slower</a:t>
            </a:r>
            <a:r>
              <a:rPr lang="en-US" baseline="0" dirty="0" smtClean="0"/>
              <a:t> rate of force development, and reduced muscle power.  Muscle contraction force becomes smaller and slower with aging.  </a:t>
            </a:r>
            <a:endParaRPr lang="en-US" sz="1200" kern="1200" dirty="0" smtClean="0">
              <a:solidFill>
                <a:schemeClr val="tx1"/>
              </a:solidFill>
              <a:latin typeface="+mn-lt"/>
              <a:ea typeface="+mn-ea"/>
              <a:cs typeface="+mn-cs"/>
            </a:endParaRPr>
          </a:p>
          <a:p>
            <a:endParaRPr lang="en-US" baseline="0" dirty="0" smtClean="0"/>
          </a:p>
          <a:p>
            <a:r>
              <a:rPr lang="en-US" baseline="0" dirty="0" smtClean="0"/>
              <a:t>In combination with increased fat mass with age, </a:t>
            </a:r>
            <a:r>
              <a:rPr lang="en-US" baseline="0" dirty="0" err="1" smtClean="0"/>
              <a:t>sarco-penia</a:t>
            </a:r>
            <a:r>
              <a:rPr lang="en-US" baseline="0" dirty="0" smtClean="0"/>
              <a:t> contributes to impaired mobility and declines in functional capacity, as well as reduced capacity for the muscle to utilize oxidative metabolism as the energy sources.  These changes can lead to a greater risk of falling, frailty, and comorbid conditions. such as insulin resistant diabetes.  Insulin and insulin-like growth factor I. have been suggested to enhance muscle protein gain and mitigate development of </a:t>
            </a:r>
            <a:r>
              <a:rPr lang="en-US" baseline="0" dirty="0" err="1" smtClean="0"/>
              <a:t>sarco-penia</a:t>
            </a:r>
            <a:r>
              <a:rPr lang="en-US" baseline="0" dirty="0" smtClean="0"/>
              <a:t>, and possibly can be used to combat </a:t>
            </a:r>
            <a:r>
              <a:rPr lang="en-US" baseline="0" dirty="0" err="1" smtClean="0"/>
              <a:t>sarco-penia</a:t>
            </a:r>
            <a:r>
              <a:rPr lang="en-US" baseline="0" dirty="0" smtClean="0"/>
              <a:t> and other pathologies associated with aging.</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DB2E144C-7290-4A8B-93B0-793B388D5BE9}" type="slidenum">
              <a:rPr lang="en-US" smtClean="0"/>
              <a:pPr/>
              <a:t>4</a:t>
            </a:fld>
            <a:endParaRPr lang="en-US"/>
          </a:p>
        </p:txBody>
      </p:sp>
    </p:spTree>
    <p:extLst>
      <p:ext uri="{BB962C8B-B14F-4D97-AF65-F5344CB8AC3E}">
        <p14:creationId xmlns:p14="http://schemas.microsoft.com/office/powerpoint/2010/main" val="3918143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Muscles are considered as the body’s protein reserve.  With </a:t>
            </a:r>
            <a:r>
              <a:rPr lang="en-US" sz="1200" kern="1200" dirty="0" err="1" smtClean="0">
                <a:solidFill>
                  <a:schemeClr val="tx1"/>
                </a:solidFill>
                <a:latin typeface="+mn-lt"/>
                <a:ea typeface="+mn-ea"/>
                <a:cs typeface="+mn-cs"/>
              </a:rPr>
              <a:t>sarco-penia</a:t>
            </a:r>
            <a:r>
              <a:rPr lang="en-US" sz="1200" kern="1200" dirty="0" smtClean="0">
                <a:solidFill>
                  <a:schemeClr val="tx1"/>
                </a:solidFill>
                <a:latin typeface="+mn-lt"/>
                <a:ea typeface="+mn-ea"/>
                <a:cs typeface="+mn-cs"/>
              </a:rPr>
              <a:t>, the</a:t>
            </a:r>
            <a:r>
              <a:rPr lang="en-US" sz="1200" kern="1200" baseline="0" dirty="0" smtClean="0">
                <a:solidFill>
                  <a:schemeClr val="tx1"/>
                </a:solidFill>
                <a:latin typeface="+mn-lt"/>
                <a:ea typeface="+mn-ea"/>
                <a:cs typeface="+mn-cs"/>
              </a:rPr>
              <a:t> body’s ability to make proteins is compromised.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a:t>
            </a:r>
            <a:r>
              <a:rPr lang="en-US" sz="1200" kern="1200" baseline="0" dirty="0" smtClean="0">
                <a:solidFill>
                  <a:schemeClr val="tx1"/>
                </a:solidFill>
                <a:latin typeface="+mn-lt"/>
                <a:ea typeface="+mn-ea"/>
                <a:cs typeface="+mn-cs"/>
              </a:rPr>
              <a:t> leads to a decline in </a:t>
            </a:r>
            <a:r>
              <a:rPr lang="en-US" sz="1200" kern="1200" dirty="0" smtClean="0">
                <a:solidFill>
                  <a:schemeClr val="tx1"/>
                </a:solidFill>
                <a:latin typeface="+mn-lt"/>
                <a:ea typeface="+mn-ea"/>
                <a:cs typeface="+mn-cs"/>
              </a:rPr>
              <a:t>protein reserves.  For</a:t>
            </a:r>
            <a:r>
              <a:rPr lang="en-US" sz="1200" kern="1200" baseline="0" dirty="0" smtClean="0">
                <a:solidFill>
                  <a:schemeClr val="tx1"/>
                </a:solidFill>
                <a:latin typeface="+mn-lt"/>
                <a:ea typeface="+mn-ea"/>
                <a:cs typeface="+mn-cs"/>
              </a:rPr>
              <a:t> older adults, i</a:t>
            </a:r>
            <a:r>
              <a:rPr lang="en-US" sz="1200" kern="1200" dirty="0" smtClean="0">
                <a:solidFill>
                  <a:schemeClr val="tx1"/>
                </a:solidFill>
                <a:latin typeface="+mn-lt"/>
                <a:ea typeface="+mn-ea"/>
                <a:cs typeface="+mn-cs"/>
              </a:rPr>
              <a:t>t becomes even more difficult to meet the increased protein synthesis demands due to disease or injury.  The consequences are a worsening of the </a:t>
            </a:r>
            <a:r>
              <a:rPr lang="en-US" sz="1200" kern="1200" dirty="0" err="1" smtClean="0">
                <a:solidFill>
                  <a:schemeClr val="tx1"/>
                </a:solidFill>
                <a:latin typeface="+mn-lt"/>
                <a:ea typeface="+mn-ea"/>
                <a:cs typeface="+mn-cs"/>
              </a:rPr>
              <a:t>sarco-penia</a:t>
            </a:r>
            <a:r>
              <a:rPr lang="en-US" sz="1200" kern="1200" dirty="0" smtClean="0">
                <a:solidFill>
                  <a:schemeClr val="tx1"/>
                </a:solidFill>
                <a:latin typeface="+mn-lt"/>
                <a:ea typeface="+mn-ea"/>
                <a:cs typeface="+mn-cs"/>
              </a:rPr>
              <a:t>.  Frailty results form the convergence of metabolic vicious cycle of </a:t>
            </a:r>
            <a:r>
              <a:rPr lang="en-US" sz="1200" kern="1200" dirty="0" err="1" smtClean="0">
                <a:solidFill>
                  <a:schemeClr val="tx1"/>
                </a:solidFill>
                <a:latin typeface="+mn-lt"/>
                <a:ea typeface="+mn-ea"/>
                <a:cs typeface="+mn-cs"/>
              </a:rPr>
              <a:t>sarco-penia</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neuromuscular and nutritional impairments</a:t>
            </a:r>
            <a:r>
              <a:rPr lang="en-US"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5</a:t>
            </a:fld>
            <a:endParaRPr lang="en-US"/>
          </a:p>
        </p:txBody>
      </p:sp>
    </p:spTree>
    <p:extLst>
      <p:ext uri="{BB962C8B-B14F-4D97-AF65-F5344CB8AC3E}">
        <p14:creationId xmlns:p14="http://schemas.microsoft.com/office/powerpoint/2010/main" val="1137229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Lean muscle mass comprises up to 50 percent of total body weight in young adults. With aging, the lean muscle mass</a:t>
            </a:r>
            <a:r>
              <a:rPr lang="en-US" sz="1200" kern="1200" baseline="0" dirty="0" smtClean="0">
                <a:solidFill>
                  <a:schemeClr val="tx1"/>
                </a:solidFill>
                <a:latin typeface="+mn-lt"/>
                <a:ea typeface="+mn-ea"/>
                <a:cs typeface="+mn-cs"/>
              </a:rPr>
              <a:t> reduces to </a:t>
            </a:r>
            <a:r>
              <a:rPr lang="en-US" sz="1200" kern="1200" dirty="0" smtClean="0">
                <a:solidFill>
                  <a:schemeClr val="tx1"/>
                </a:solidFill>
                <a:latin typeface="+mn-lt"/>
                <a:ea typeface="+mn-ea"/>
                <a:cs typeface="+mn-cs"/>
              </a:rPr>
              <a:t>about 25 percent by age 75 to 80 years.</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The loss of muscle mass is accompanied by an increase in fat mass</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Atrophy is more evident in lower limb muscle groups. </a:t>
            </a:r>
          </a:p>
          <a:p>
            <a:pPr lvl="0"/>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Slower muscle contraction and force development can result from r</a:t>
            </a:r>
            <a:r>
              <a:rPr lang="en-US" sz="1200" kern="1200" dirty="0" smtClean="0">
                <a:solidFill>
                  <a:schemeClr val="tx1"/>
                </a:solidFill>
                <a:latin typeface="+mn-lt"/>
                <a:ea typeface="+mn-ea"/>
                <a:cs typeface="+mn-cs"/>
              </a:rPr>
              <a:t>educed rate of cross bridge cycling,</a:t>
            </a:r>
            <a:r>
              <a:rPr lang="en-US" sz="1200" kern="1200" baseline="0" dirty="0" smtClean="0">
                <a:solidFill>
                  <a:schemeClr val="tx1"/>
                </a:solidFill>
                <a:latin typeface="+mn-lt"/>
                <a:ea typeface="+mn-ea"/>
                <a:cs typeface="+mn-cs"/>
              </a:rPr>
              <a:t> altered excitation-contraction coupling, and increased compliance of muscle’s </a:t>
            </a:r>
            <a:r>
              <a:rPr lang="en-US" sz="1200" kern="1200" baseline="0" dirty="0" err="1" smtClean="0">
                <a:solidFill>
                  <a:schemeClr val="tx1"/>
                </a:solidFill>
                <a:latin typeface="+mn-lt"/>
                <a:ea typeface="+mn-ea"/>
                <a:cs typeface="+mn-cs"/>
              </a:rPr>
              <a:t>tendinous</a:t>
            </a:r>
            <a:r>
              <a:rPr lang="en-US" sz="1200" kern="1200" baseline="0" dirty="0" smtClean="0">
                <a:solidFill>
                  <a:schemeClr val="tx1"/>
                </a:solidFill>
                <a:latin typeface="+mn-lt"/>
                <a:ea typeface="+mn-ea"/>
                <a:cs typeface="+mn-cs"/>
              </a:rPr>
              <a:t> attachment to bone.</a:t>
            </a:r>
            <a:endParaRPr lang="en-US" sz="1200" kern="120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DC541B-E292-4276-816F-FCBB371177BE}" type="slidenum">
              <a:rPr lang="en-US" smtClean="0"/>
              <a:t>6</a:t>
            </a:fld>
            <a:endParaRPr lang="en-US"/>
          </a:p>
        </p:txBody>
      </p:sp>
    </p:spTree>
    <p:extLst>
      <p:ext uri="{BB962C8B-B14F-4D97-AF65-F5344CB8AC3E}">
        <p14:creationId xmlns:p14="http://schemas.microsoft.com/office/powerpoint/2010/main" val="174335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The more powerful and faster type II, the fast-twitch muscle fibers, undergo greater atrophy than the less powerful type I,</a:t>
            </a:r>
            <a:r>
              <a:rPr lang="en-US" sz="1200" kern="1200" baseline="0" dirty="0" smtClean="0">
                <a:solidFill>
                  <a:schemeClr val="tx1"/>
                </a:solidFill>
                <a:latin typeface="+mn-lt"/>
                <a:ea typeface="+mn-ea"/>
                <a:cs typeface="+mn-cs"/>
              </a:rPr>
              <a:t> the </a:t>
            </a:r>
            <a:r>
              <a:rPr lang="en-US" sz="1200" kern="1200" dirty="0" smtClean="0">
                <a:solidFill>
                  <a:schemeClr val="tx1"/>
                </a:solidFill>
                <a:latin typeface="+mn-lt"/>
                <a:ea typeface="+mn-ea"/>
                <a:cs typeface="+mn-cs"/>
              </a:rPr>
              <a:t>slow twitch muscle fibers.</a:t>
            </a:r>
          </a:p>
          <a:p>
            <a:pPr lvl="0"/>
            <a:endParaRPr lang="en-US" sz="1200" kern="1200" dirty="0" smtClean="0">
              <a:solidFill>
                <a:schemeClr val="tx1"/>
              </a:solidFill>
              <a:latin typeface="+mn-lt"/>
              <a:ea typeface="+mn-ea"/>
              <a:cs typeface="+mn-cs"/>
            </a:endParaRPr>
          </a:p>
          <a:p>
            <a:pPr lvl="0"/>
            <a:r>
              <a:rPr lang="en-US" dirty="0" smtClean="0"/>
              <a:t>In Type II muscle fibers,</a:t>
            </a:r>
            <a:r>
              <a:rPr lang="en-US" baseline="0" dirty="0" smtClean="0"/>
              <a:t> t</a:t>
            </a:r>
            <a:r>
              <a:rPr lang="en-US" dirty="0" smtClean="0"/>
              <a:t>here</a:t>
            </a:r>
            <a:r>
              <a:rPr lang="en-US" baseline="0" dirty="0" smtClean="0"/>
              <a:t> is a reduction in the count of </a:t>
            </a:r>
            <a:r>
              <a:rPr lang="en-US" dirty="0" smtClean="0"/>
              <a:t>satellite cells,</a:t>
            </a:r>
            <a:r>
              <a:rPr lang="en-US" baseline="0" dirty="0" smtClean="0"/>
              <a:t> which are precursors of muscles cells.</a:t>
            </a:r>
          </a:p>
          <a:p>
            <a:pPr lvl="0"/>
            <a:endParaRPr lang="en-US" sz="1200" kern="1200" baseline="0" dirty="0" smtClean="0">
              <a:solidFill>
                <a:schemeClr val="tx1"/>
              </a:solidFill>
              <a:latin typeface="+mn-lt"/>
              <a:ea typeface="+mn-ea"/>
              <a:cs typeface="+mn-cs"/>
            </a:endParaRPr>
          </a:p>
          <a:p>
            <a:r>
              <a:rPr lang="en-US" dirty="0" smtClean="0"/>
              <a:t>With age, the alpha motor neurons de-</a:t>
            </a:r>
            <a:r>
              <a:rPr lang="en-US" dirty="0" err="1" smtClean="0"/>
              <a:t>nervate</a:t>
            </a:r>
            <a:r>
              <a:rPr lang="en-US" dirty="0" smtClean="0"/>
              <a:t> and re-innervate. </a:t>
            </a:r>
            <a:r>
              <a:rPr lang="en-US" baseline="0" dirty="0" smtClean="0"/>
              <a:t> </a:t>
            </a:r>
            <a:r>
              <a:rPr lang="en-US" dirty="0" smtClean="0"/>
              <a:t>Surviving alpha motor neurons enlarge their own motor unit territory, i.e. innervate more muscle fibers,</a:t>
            </a:r>
            <a:r>
              <a:rPr lang="en-US" baseline="0" dirty="0" smtClean="0"/>
              <a:t> and consequently alter the muscle fiber grouping.  The consequences are reduced motor coordination and strength.</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DC541B-E292-4276-816F-FCBB371177BE}" type="slidenum">
              <a:rPr lang="en-US" smtClean="0"/>
              <a:t>7</a:t>
            </a:fld>
            <a:endParaRPr lang="en-US"/>
          </a:p>
        </p:txBody>
      </p:sp>
    </p:spTree>
    <p:extLst>
      <p:ext uri="{BB962C8B-B14F-4D97-AF65-F5344CB8AC3E}">
        <p14:creationId xmlns:p14="http://schemas.microsoft.com/office/powerpoint/2010/main" val="110617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Progressive denervation and reinnervation of alpha motor neurons occur with age.  Changes in the motor neuron</a:t>
            </a:r>
            <a:r>
              <a:rPr lang="en-US" sz="1200" baseline="0" dirty="0" smtClean="0"/>
              <a:t> pools affect the muscle fibers composition as well as the size of motor neurons.</a:t>
            </a:r>
            <a:endParaRPr lang="en-US" sz="1200" dirty="0" smtClean="0"/>
          </a:p>
          <a:p>
            <a:r>
              <a:rPr lang="en-US" dirty="0" smtClean="0"/>
              <a:t>Reducing central drive to the agonist muscles and by increasing co-activation of the antagonist muscles. This process is thought to mediate the greater decline in muscle force production than the decline in muscle mass with age.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8</a:t>
            </a:fld>
            <a:endParaRPr lang="en-US"/>
          </a:p>
        </p:txBody>
      </p:sp>
    </p:spTree>
    <p:extLst>
      <p:ext uri="{BB962C8B-B14F-4D97-AF65-F5344CB8AC3E}">
        <p14:creationId xmlns:p14="http://schemas.microsoft.com/office/powerpoint/2010/main" val="1334674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Insulin is a critical regulator of protein metabolism in muscle.</a:t>
            </a:r>
            <a:r>
              <a:rPr lang="en-US" sz="1200" kern="1200" baseline="0" dirty="0" smtClean="0">
                <a:solidFill>
                  <a:schemeClr val="tx1"/>
                </a:solidFill>
                <a:latin typeface="+mn-lt"/>
                <a:ea typeface="+mn-ea"/>
                <a:cs typeface="+mn-cs"/>
              </a:rPr>
              <a:t>  Diabetes is associated with muscle protein wasting</a:t>
            </a:r>
            <a:r>
              <a:rPr lang="en-US" sz="1200" kern="1200" dirty="0" smtClean="0">
                <a:solidFill>
                  <a:schemeClr val="tx1"/>
                </a:solidFill>
                <a:latin typeface="+mn-lt"/>
                <a:ea typeface="+mn-ea"/>
                <a:cs typeface="+mn-cs"/>
              </a:rPr>
              <a:t>. Label: Important</a:t>
            </a:r>
          </a:p>
          <a:p>
            <a:pPr lvl="0"/>
            <a:r>
              <a:rPr lang="en-US" sz="1200" kern="1200" dirty="0" smtClean="0">
                <a:solidFill>
                  <a:schemeClr val="tx1"/>
                </a:solidFill>
                <a:latin typeface="+mn-lt"/>
                <a:ea typeface="+mn-ea"/>
                <a:cs typeface="+mn-cs"/>
              </a:rPr>
              <a:t>Insulin treatment in older adults is suggested as a strategy to enhance muscle protein gain and mitigate the development of </a:t>
            </a:r>
            <a:r>
              <a:rPr lang="en-US" sz="1200" kern="1200" dirty="0" err="1" smtClean="0">
                <a:solidFill>
                  <a:schemeClr val="tx1"/>
                </a:solidFill>
                <a:latin typeface="+mn-lt"/>
                <a:ea typeface="+mn-ea"/>
                <a:cs typeface="+mn-cs"/>
              </a:rPr>
              <a:t>sarco-penia</a:t>
            </a:r>
            <a:r>
              <a:rPr lang="en-US" sz="1200" kern="1200" dirty="0" smtClean="0">
                <a:solidFill>
                  <a:schemeClr val="tx1"/>
                </a:solidFill>
                <a:latin typeface="+mn-lt"/>
                <a:ea typeface="+mn-ea"/>
                <a:cs typeface="+mn-cs"/>
              </a:rPr>
              <a:t>.</a:t>
            </a:r>
          </a:p>
          <a:p>
            <a:pPr lvl="0"/>
            <a:endParaRPr lang="en-US" dirty="0" smtClean="0"/>
          </a:p>
          <a:p>
            <a:pPr lvl="0"/>
            <a:r>
              <a:rPr lang="en-US" dirty="0" smtClean="0"/>
              <a:t>Growth hormone and insulin link growth hormone I are frequently deficient in older adults.  In health</a:t>
            </a:r>
            <a:r>
              <a:rPr lang="en-US" baseline="0" dirty="0" smtClean="0"/>
              <a:t> older adults, </a:t>
            </a:r>
            <a:r>
              <a:rPr lang="en-US" dirty="0" smtClean="0"/>
              <a:t>Growth hormone supplementation is associated with adverse outcomes including joint pain and soft tissue edema.  Therefore, the use of growth hormone is not recommended.   </a:t>
            </a:r>
          </a:p>
          <a:p>
            <a:pPr lvl="0"/>
            <a:endParaRPr lang="en-US" dirty="0" smtClean="0"/>
          </a:p>
          <a:p>
            <a:pPr lvl="0"/>
            <a:r>
              <a:rPr lang="en-US" dirty="0" smtClean="0"/>
              <a:t>Insulin like growth hormone I can stimulate skeletal muscle protein synthesis and inhibit protein degradation.  Its</a:t>
            </a:r>
            <a:r>
              <a:rPr lang="en-US" baseline="0" dirty="0" smtClean="0"/>
              <a:t> use in aging skeletal muscle is equivocal.  It improves muscle mass but not strength and function.</a:t>
            </a:r>
          </a:p>
          <a:p>
            <a:pPr lvl="0"/>
            <a:endParaRPr lang="en-US" dirty="0" smtClean="0"/>
          </a:p>
          <a:p>
            <a:pPr lvl="0"/>
            <a:r>
              <a:rPr lang="en-US" dirty="0" smtClean="0"/>
              <a:t>Estrogen replacement therapy can increase muscle mass but its effect on strength is equivocal.   Estrogen indirectly</a:t>
            </a:r>
            <a:r>
              <a:rPr lang="en-US" baseline="0" dirty="0" smtClean="0"/>
              <a:t> decrease the level of testosterone.   L</a:t>
            </a:r>
            <a:r>
              <a:rPr lang="en-US" dirty="0" smtClean="0"/>
              <a:t>ow levels of testosterone is associated with loss of lean muscle, strength, and function in older adults.</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Vitamin D may influence muscle protein turnover.  Low level of </a:t>
            </a:r>
            <a:r>
              <a:rPr lang="en-US" sz="1200" kern="1200" dirty="0" err="1" smtClean="0">
                <a:solidFill>
                  <a:schemeClr val="tx1"/>
                </a:solidFill>
                <a:latin typeface="+mn-lt"/>
                <a:ea typeface="+mn-ea"/>
                <a:cs typeface="+mn-cs"/>
              </a:rPr>
              <a:t>Votamin</a:t>
            </a:r>
            <a:r>
              <a:rPr lang="en-US" sz="1200" kern="1200" baseline="0" dirty="0" smtClean="0">
                <a:solidFill>
                  <a:schemeClr val="tx1"/>
                </a:solidFill>
                <a:latin typeface="+mn-lt"/>
                <a:ea typeface="+mn-ea"/>
                <a:cs typeface="+mn-cs"/>
              </a:rPr>
              <a:t> D can decrease muscle anabolism.   Therefore, older adults should be screened for vitamin D deficiency.  If Vitamin D level is less than 30 </a:t>
            </a:r>
            <a:r>
              <a:rPr lang="en-US" sz="1200" kern="1200" baseline="0" dirty="0" err="1" smtClean="0">
                <a:solidFill>
                  <a:schemeClr val="tx1"/>
                </a:solidFill>
                <a:latin typeface="+mn-lt"/>
                <a:ea typeface="+mn-ea"/>
                <a:cs typeface="+mn-cs"/>
              </a:rPr>
              <a:t>nanogram</a:t>
            </a:r>
            <a:r>
              <a:rPr lang="en-US" sz="1200" kern="1200" baseline="0" dirty="0" smtClean="0">
                <a:solidFill>
                  <a:schemeClr val="tx1"/>
                </a:solidFill>
                <a:latin typeface="+mn-lt"/>
                <a:ea typeface="+mn-ea"/>
                <a:cs typeface="+mn-cs"/>
              </a:rPr>
              <a:t> per milliliter, vitamin D supplements should be considered.</a:t>
            </a:r>
          </a:p>
          <a:p>
            <a:pPr lvl="0"/>
            <a:endParaRPr lang="en-US" dirty="0" smtClean="0"/>
          </a:p>
          <a:p>
            <a:pPr lvl="0"/>
            <a:r>
              <a:rPr lang="en-US" dirty="0" smtClean="0"/>
              <a:t>Positive correlations between higher </a:t>
            </a:r>
            <a:r>
              <a:rPr lang="en-US" dirty="0" err="1" smtClean="0"/>
              <a:t>para</a:t>
            </a:r>
            <a:r>
              <a:rPr lang="en-US" dirty="0" smtClean="0"/>
              <a:t>-thyroid hormone levels and falls, as well as higher </a:t>
            </a:r>
            <a:r>
              <a:rPr lang="en-US" dirty="0" err="1" smtClean="0"/>
              <a:t>para</a:t>
            </a:r>
            <a:r>
              <a:rPr lang="en-US" dirty="0" smtClean="0"/>
              <a:t>-thyroid hormone levels and grip strength and muscle mass have been</a:t>
            </a:r>
            <a:r>
              <a:rPr lang="en-US" baseline="0" dirty="0" smtClean="0"/>
              <a:t> found.  Para-thyroid hormone may directly affect muscle metabolism and indirectly increase the inflammatory cytokines.  Vitamin D supplement and exposure to sun will normalize </a:t>
            </a:r>
            <a:r>
              <a:rPr lang="en-US" baseline="0" dirty="0" err="1" smtClean="0"/>
              <a:t>para</a:t>
            </a:r>
            <a:r>
              <a:rPr lang="en-US" baseline="0" dirty="0" smtClean="0"/>
              <a:t>-thyroid hormone.</a:t>
            </a:r>
          </a:p>
          <a:p>
            <a:pPr lvl="0"/>
            <a:endParaRPr lang="en-US" baseline="0" dirty="0" smtClean="0"/>
          </a:p>
          <a:p>
            <a:pPr lvl="0"/>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9</a:t>
            </a:fld>
            <a:endParaRPr lang="en-US"/>
          </a:p>
        </p:txBody>
      </p:sp>
    </p:spTree>
    <p:extLst>
      <p:ext uri="{BB962C8B-B14F-4D97-AF65-F5344CB8AC3E}">
        <p14:creationId xmlns:p14="http://schemas.microsoft.com/office/powerpoint/2010/main" val="1561528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cxnSp>
        <p:nvCxnSpPr>
          <p:cNvPr id="4" name="Shape 11"/>
          <p:cNvCxnSpPr>
            <a:cxnSpLocks noChangeShapeType="1"/>
          </p:cNvCxnSpPr>
          <p:nvPr/>
        </p:nvCxnSpPr>
        <p:spPr bwMode="auto">
          <a:xfrm>
            <a:off x="457200" y="549275"/>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cxnSp>
        <p:nvCxnSpPr>
          <p:cNvPr id="5" name="Shape 12"/>
          <p:cNvCxnSpPr>
            <a:cxnSpLocks noChangeShapeType="1"/>
          </p:cNvCxnSpPr>
          <p:nvPr/>
        </p:nvCxnSpPr>
        <p:spPr bwMode="auto">
          <a:xfrm>
            <a:off x="457200" y="4845050"/>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9" name="Shape 9"/>
          <p:cNvSpPr>
            <a:spLocks noGrp="1"/>
          </p:cNvSpPr>
          <p:nvPr>
            <p:ph type="ctrTitle"/>
          </p:nvPr>
        </p:nvSpPr>
        <p:spPr>
          <a:xfrm>
            <a:off x="457200" y="751679"/>
            <a:ext cx="8229600" cy="4012499"/>
          </a:xfrm>
          <a:prstGeom prst="rect">
            <a:avLst/>
          </a:prstGeom>
          <a:noFill/>
          <a:ln>
            <a:noFill/>
          </a:ln>
        </p:spPr>
        <p:txBody>
          <a:bodyPr anchor="t"/>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326307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3127993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2809647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0517575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875956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8460395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777913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4246044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1601854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700965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SzPct val="100000"/>
              <a:buFontTx/>
              <a:buBlip>
                <a:blip r:embed="rId2"/>
              </a:buBlip>
              <a:defRPr/>
            </a:lvl1pPr>
            <a:lvl2pPr marL="742950" indent="-285750">
              <a:buFont typeface="Wingdings" pitchFamily="2" charset="2"/>
              <a:buChar char="§"/>
              <a:defRPr/>
            </a:lvl2pPr>
            <a:lvl3pPr marL="1143000" indent="-228600">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0094597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cxnSp>
        <p:nvCxnSpPr>
          <p:cNvPr id="5" name="Shape 21"/>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8" name="Shape 18"/>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496007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SzPct val="100000"/>
              <a:buFontTx/>
              <a:buBlip>
                <a:blip r:embed="rId2"/>
              </a:buBlip>
              <a:defRPr/>
            </a:lvl1pPr>
            <a:lvl2pPr marL="742950" indent="-285750">
              <a:buFont typeface="Wingdings" pitchFamily="2" charset="2"/>
              <a:buChar char="§"/>
              <a:defRPr/>
            </a:lvl2pPr>
            <a:lvl3pPr marL="1143000" indent="-228600">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7357326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8"/>
        <p:cNvGrpSpPr/>
        <p:nvPr/>
      </p:nvGrpSpPr>
      <p:grpSpPr>
        <a:xfrm>
          <a:off x="0" y="0"/>
          <a:ext cx="0" cy="0"/>
          <a:chOff x="0" y="0"/>
          <a:chExt cx="0" cy="0"/>
        </a:xfrm>
      </p:grpSpPr>
      <p:sp>
        <p:nvSpPr>
          <p:cNvPr id="9" name="Shape 9"/>
          <p:cNvSpPr>
            <a:spLocks noGrp="1"/>
          </p:cNvSpPr>
          <p:nvPr>
            <p:ph type="ctrTitle" hasCustomPrompt="1"/>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5400" b="0" i="0" u="none" strike="noStrike" cap="none" baseline="0">
                <a:solidFill>
                  <a:schemeClr val="tx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dirty="0" smtClean="0"/>
              <a:t/>
            </a:r>
            <a:br>
              <a:rPr lang="en-US" dirty="0" smtClean="0"/>
            </a:br>
            <a:r>
              <a:rPr lang="en-US" dirty="0"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4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gradFill>
              <a:gsLst>
                <a:gs pos="0">
                  <a:schemeClr val="accent4">
                    <a:lumMod val="60000"/>
                    <a:lumOff val="40000"/>
                  </a:schemeClr>
                </a:gs>
                <a:gs pos="15000">
                  <a:schemeClr val="accent3"/>
                </a:gs>
              </a:gsLst>
              <a:lin ang="5400000" scaled="0"/>
            </a:gra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gradFill>
              <a:gsLst>
                <a:gs pos="0">
                  <a:schemeClr val="accent4">
                    <a:lumMod val="60000"/>
                    <a:lumOff val="40000"/>
                  </a:schemeClr>
                </a:gs>
                <a:gs pos="25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gradFill>
              <a:gsLst>
                <a:gs pos="19000">
                  <a:schemeClr val="accent4">
                    <a:lumMod val="60000"/>
                    <a:lumOff val="40000"/>
                  </a:schemeClr>
                </a:gs>
                <a:gs pos="33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dirty="0"/>
          </a:p>
        </p:txBody>
      </p:sp>
      <p:cxnSp>
        <p:nvCxnSpPr>
          <p:cNvPr id="24" name="Shape 24"/>
          <p:cNvCxnSpPr/>
          <p:nvPr/>
        </p:nvCxnSpPr>
        <p:spPr>
          <a:xfrm>
            <a:off x="457200" y="1524000"/>
            <a:ext cx="8229600" cy="0"/>
          </a:xfrm>
          <a:prstGeom prst="straightConnector1">
            <a:avLst/>
          </a:prstGeom>
          <a:noFill/>
          <a:ln w="50800" cap="flat">
            <a:gradFill>
              <a:gsLst>
                <a:gs pos="14000">
                  <a:schemeClr val="accent4">
                    <a:lumMod val="60000"/>
                    <a:lumOff val="40000"/>
                  </a:schemeClr>
                </a:gs>
                <a:gs pos="34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6000" b="0" i="0" u="none" strike="noStrike" cap="none" baseline="0">
                <a:solidFill>
                  <a:srgbClr val="0070C0"/>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36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solidFill>
              <a:srgbClr val="00B0F0"/>
            </a:soli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solidFill>
              <a:srgbClr val="00B0F0"/>
            </a:solidFill>
            <a:prstDash val="solid"/>
            <a:round/>
            <a:headEnd type="none" w="sm" len="sm"/>
            <a:tailEnd type="none" w="sm" len="sm"/>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4" name="Shape 1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231775" indent="-3175"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5" name="Shape 15"/>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rtl="0">
              <a:spcAft>
                <a:spcPts val="600"/>
              </a:spcAft>
              <a:buSzPct val="100000"/>
              <a:buFont typeface="Arial" pitchFamily="34" charset="0"/>
              <a:buChar char="•"/>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dirty="0" smtClean="0"/>
              <a:t>Click to edit Master text styles</a:t>
            </a:r>
          </a:p>
        </p:txBody>
      </p:sp>
      <p:cxnSp>
        <p:nvCxnSpPr>
          <p:cNvPr id="16" name="Shape 16"/>
          <p:cNvCxnSpPr/>
          <p:nvPr/>
        </p:nvCxnSpPr>
        <p:spPr>
          <a:xfrm>
            <a:off x="457200" y="1524000"/>
            <a:ext cx="8229600" cy="0"/>
          </a:xfrm>
          <a:prstGeom prst="straightConnector1">
            <a:avLst/>
          </a:prstGeom>
          <a:noFill/>
          <a:ln w="50800" cap="flat">
            <a:gradFill>
              <a:gsLst>
                <a:gs pos="0">
                  <a:schemeClr val="bg1"/>
                </a:gs>
                <a:gs pos="44000">
                  <a:srgbClr val="21D6E0"/>
                </a:gs>
                <a:gs pos="60000">
                  <a:srgbClr val="0087E6"/>
                </a:gs>
                <a:gs pos="87000">
                  <a:srgbClr val="005CBF"/>
                </a:gs>
              </a:gsLst>
              <a:lin ang="5400000" scaled="0"/>
            </a:gradFill>
            <a:prstDash val="solid"/>
            <a:round/>
            <a:headEnd type="none" w="sm" len="sm"/>
            <a:tailEnd type="none" w="sm" len="sm"/>
          </a:ln>
          <a:effectLst>
            <a:outerShdw blurRad="50800" dist="50800" dir="5400000" algn="ctr" rotWithShape="0">
              <a:schemeClr val="bg1"/>
            </a:outerShdw>
          </a:effectLst>
        </p:spPr>
      </p:cxn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sp>
        <p:nvSpPr>
          <p:cNvPr id="26" name="Shape 26"/>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cxnSp>
        <p:nvCxnSpPr>
          <p:cNvPr id="27" name="Shape 27"/>
          <p:cNvCxnSpPr/>
          <p:nvPr/>
        </p:nvCxnSpPr>
        <p:spPr>
          <a:xfrm>
            <a:off x="457200" y="5757014"/>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fld id="{C023EC0E-156F-49CE-8B6A-E883B925B478}" type="datetimeFigureOut">
              <a:rPr lang="en-US" smtClean="0"/>
              <a:t>5/31/2013</a:t>
            </a:fld>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3909510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cxnSp>
        <p:nvCxnSpPr>
          <p:cNvPr id="3" name="Shape 24"/>
          <p:cNvCxnSpPr>
            <a:cxnSpLocks noChangeShapeType="1"/>
          </p:cNvCxnSpPr>
          <p:nvPr/>
        </p:nvCxnSpPr>
        <p:spPr bwMode="auto">
          <a:xfrm>
            <a:off x="457200" y="1524000"/>
            <a:ext cx="8229600" cy="0"/>
          </a:xfrm>
          <a:prstGeom prst="straightConnector1">
            <a:avLst/>
          </a:prstGeom>
          <a:noFill/>
          <a:ln w="5080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23" name="Shape 23"/>
          <p:cNvSpPr>
            <a:spLocks noGrp="1"/>
          </p:cNvSpPr>
          <p:nvPr>
            <p:ph type="title"/>
          </p:nvPr>
        </p:nvSpPr>
        <p:spPr>
          <a:xfrm>
            <a:off x="457200" y="274637"/>
            <a:ext cx="8229600" cy="1143000"/>
          </a:xfrm>
          <a:prstGeom prst="rect">
            <a:avLst/>
          </a:prstGeom>
          <a:noFill/>
          <a:ln>
            <a:noFill/>
          </a:ln>
        </p:spPr>
        <p:txBody>
          <a:bodyPr/>
          <a:lstStyle>
            <a:lvl1pPr rtl="0">
              <a:defRPr>
                <a:solidFill>
                  <a:schemeClr val="accent1"/>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a:p>
        </p:txBody>
      </p:sp>
    </p:spTree>
    <p:extLst>
      <p:ext uri="{BB962C8B-B14F-4D97-AF65-F5344CB8AC3E}">
        <p14:creationId xmlns:p14="http://schemas.microsoft.com/office/powerpoint/2010/main" val="36051424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p:nvPr>
        </p:nvSpPr>
        <p:spPr>
          <a:xfrm>
            <a:off x="457200" y="751679"/>
            <a:ext cx="8229600" cy="4012499"/>
          </a:xfrm>
          <a:prstGeom prst="rect">
            <a:avLst/>
          </a:prstGeom>
          <a:noFill/>
          <a:ln>
            <a:noFill/>
          </a:ln>
        </p:spPr>
        <p:txBody>
          <a:bodyPr lIns="91425" tIns="91425" rIns="91425" bIns="91425" anchor="t" anchorCtr="0"/>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cxnSp>
        <p:nvCxnSpPr>
          <p:cNvPr id="11" name="Shape 11"/>
          <p:cNvCxnSpPr/>
          <p:nvPr/>
        </p:nvCxnSpPr>
        <p:spPr>
          <a:xfrm>
            <a:off x="457200" y="548639"/>
            <a:ext cx="8229600" cy="0"/>
          </a:xfrm>
          <a:prstGeom prst="straightConnector1">
            <a:avLst/>
          </a:prstGeom>
          <a:noFill/>
          <a:ln w="57150" cap="flat">
            <a:solidFill>
              <a:schemeClr val="accent1"/>
            </a:soli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solidFill>
              <a:schemeClr val="accent1"/>
            </a:solidFill>
            <a:prstDash val="solid"/>
            <a:round/>
            <a:headEnd type="none" w="sm" len="sm"/>
            <a:tailEnd type="none" w="sm" len="sm"/>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4" name="Shape 1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5" name="Shape 15"/>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16" name="Shape 16"/>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chemeClr val="accent1"/>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a:p>
        </p:txBody>
      </p:sp>
      <p:cxnSp>
        <p:nvCxnSpPr>
          <p:cNvPr id="24" name="Shape 24"/>
          <p:cNvCxnSpPr/>
          <p:nvPr/>
        </p:nvCxnSpPr>
        <p:spPr>
          <a:xfrm>
            <a:off x="457200" y="1524000"/>
            <a:ext cx="8229600" cy="0"/>
          </a:xfrm>
          <a:prstGeom prst="straightConnector1">
            <a:avLst/>
          </a:prstGeom>
          <a:noFill/>
          <a:ln w="50800" cap="flat">
            <a:solidFill>
              <a:schemeClr val="accent1"/>
            </a:solidFill>
            <a:prstDash val="solid"/>
            <a:round/>
            <a:headEnd type="none" w="sm" len="sm"/>
            <a:tailEnd type="none" w="sm" len="sm"/>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sp>
        <p:nvSpPr>
          <p:cNvPr id="26" name="Shape 26"/>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cxnSp>
        <p:nvCxnSpPr>
          <p:cNvPr id="27" name="Shape 27"/>
          <p:cNvCxnSpPr/>
          <p:nvPr/>
        </p:nvCxnSpPr>
        <p:spPr>
          <a:xfrm>
            <a:off x="457200" y="5757014"/>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cxnSp>
        <p:nvCxnSpPr>
          <p:cNvPr id="3" name="Shape 27"/>
          <p:cNvCxnSpPr>
            <a:cxnSpLocks noChangeShapeType="1"/>
          </p:cNvCxnSpPr>
          <p:nvPr/>
        </p:nvCxnSpPr>
        <p:spPr bwMode="auto">
          <a:xfrm>
            <a:off x="457200" y="5756275"/>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
        <p:nvSpPr>
          <p:cNvPr id="26" name="Shape 26"/>
          <p:cNvSpPr>
            <a:spLocks noGrp="1"/>
          </p:cNvSpPr>
          <p:nvPr>
            <p:ph type="body" idx="1"/>
          </p:nvPr>
        </p:nvSpPr>
        <p:spPr>
          <a:xfrm>
            <a:off x="457200" y="5875078"/>
            <a:ext cx="8229600" cy="692700"/>
          </a:xfrm>
          <a:prstGeom prst="rect">
            <a:avLst/>
          </a:prstGeom>
          <a:noFill/>
          <a:ln>
            <a:noFill/>
          </a:ln>
        </p:spPr>
        <p:txBody>
          <a:bodyPr/>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416047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fld id="{C023EC0E-156F-49CE-8B6A-E883B925B478}" type="datetimeFigureOut">
              <a:rPr lang="en-US" smtClean="0"/>
              <a:t>5/31/2013</a:t>
            </a:fld>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3909510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fld id="{C023EC0E-156F-49CE-8B6A-E883B925B478}" type="datetimeFigureOut">
              <a:rPr lang="en-US" smtClean="0"/>
              <a:t>5/31/2013</a:t>
            </a:fld>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619976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 name="Shape 29"/>
          <p:cNvCxnSpPr>
            <a:cxnSpLocks noChangeShapeType="1"/>
          </p:cNvCxnSpPr>
          <p:nvPr/>
        </p:nvCxnSpPr>
        <p:spPr bwMode="auto">
          <a:xfrm>
            <a:off x="457200" y="15081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75985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fld id="{C023EC0E-156F-49CE-8B6A-E883B925B478}" type="datetimeFigureOut">
              <a:rPr lang="en-US" smtClean="0"/>
              <a:t>5/31/2013</a:t>
            </a:fld>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390951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543185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20655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1948751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5" Type="http://schemas.openxmlformats.org/officeDocument/2006/relationships/theme" Target="../theme/theme5.xml"/><Relationship Id="rId4" Type="http://schemas.openxmlformats.org/officeDocument/2006/relationships/slideLayout" Target="../slideLayouts/slideLayout2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theme" Target="../theme/theme6.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Shape 5"/>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1027" name="Shape 6"/>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cxnSp>
        <p:nvCxnSpPr>
          <p:cNvPr id="1028" name="Shape 7"/>
          <p:cNvCxnSpPr>
            <a:cxnSpLocks noChangeShapeType="1"/>
          </p:cNvCxnSpPr>
          <p:nvPr/>
        </p:nvCxnSpPr>
        <p:spPr bwMode="auto">
          <a:xfrm>
            <a:off x="457200" y="669766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2051"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3075"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dirty="0"/>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dirty="0"/>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Lst>
  <p:timing>
    <p:tnLst>
      <p:par>
        <p:cTn id="1" dur="indefinite" restart="never" nodeType="tmRoot"/>
      </p:par>
    </p:tnLst>
  </p:timing>
  <p:hf hdr="0" ftr="0" dt="0"/>
  <p:txStyles>
    <p:titleStyle>
      <a:defPPr marR="0" algn="l" rtl="0">
        <a:lnSpc>
          <a:spcPct val="100000"/>
        </a:lnSpc>
        <a:spcBef>
          <a:spcPts val="0"/>
        </a:spcBef>
        <a:spcAft>
          <a:spcPts val="0"/>
        </a:spcAft>
      </a:defPPr>
      <a:lvl1pPr marL="231775" marR="0" indent="-3175"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SzPct val="100000"/>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90" r:id="rId1"/>
    <p:sldLayoutId id="2147483691" r:id="rId2"/>
    <p:sldLayoutId id="2147483694" r:id="rId3"/>
    <p:sldLayoutId id="2147483696" r:id="rId4"/>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0"/>
        <p:cNvGrpSpPr/>
        <p:nvPr/>
      </p:nvGrpSpPr>
      <p:grpSpPr>
        <a:xfrm>
          <a:off x="0" y="0"/>
          <a:ext cx="0" cy="0"/>
          <a:chOff x="0" y="0"/>
          <a:chExt cx="0" cy="0"/>
        </a:xfrm>
      </p:grpSpPr>
      <p:sp>
        <p:nvSpPr>
          <p:cNvPr id="31" name="Shape 31"/>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
        <p:nvSpPr>
          <p:cNvPr id="32" name="Shape 32"/>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Tree>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0"/>
        <p:cNvGrpSpPr/>
        <p:nvPr/>
      </p:nvGrpSpPr>
      <p:grpSpPr>
        <a:xfrm>
          <a:off x="0" y="0"/>
          <a:ext cx="0" cy="0"/>
          <a:chOff x="0" y="0"/>
          <a:chExt cx="0" cy="0"/>
        </a:xfrm>
      </p:grpSpPr>
      <p:sp>
        <p:nvSpPr>
          <p:cNvPr id="31" name="Shape 31"/>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
        <p:nvSpPr>
          <p:cNvPr id="32" name="Shape 32"/>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Tree>
  </p:cSld>
  <p:clrMap bg1="lt1" tx1="dk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32" r:id="rId7"/>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5.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hyperlink" Target="http://www.rehabmeasures.org/Lists/RehabMeasures/DispForm.aspx?ID=1033&amp;Source=http://www.rehabmeasures.org/rehabweb/allmeasures.aspx?PageView=Shared" TargetMode="Externa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hyperlink" Target="http://www.rehabmeasures.org/Lists/RehabMeasures/DispForm.aspx?ID=1052&amp;Source=http://www.rehabmeasures.org/rehabweb/allmeasures.aspx?PageView=Shared" TargetMode="External"/><Relationship Id="rId5" Type="http://schemas.openxmlformats.org/officeDocument/2006/relationships/hyperlink" Target="http://www.rehabmeasures.org/Lists/RehabMeasures/DispForm.aspx?ID=1015&amp;Source=http://www.rehabmeasures.org/rehabweb/allmeasures.aspx?PageView=Shared" TargetMode="Externa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2.wav"/><Relationship Id="rId1" Type="http://schemas.microsoft.com/office/2007/relationships/media" Target="../media/media12.wav"/><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3.wav"/><Relationship Id="rId1" Type="http://schemas.microsoft.com/office/2007/relationships/media" Target="../media/media13.wav"/><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4.wav"/><Relationship Id="rId1" Type="http://schemas.microsoft.com/office/2007/relationships/media" Target="../media/media14.wav"/><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8.wav"/><Relationship Id="rId1" Type="http://schemas.microsoft.com/office/2007/relationships/media" Target="../media/media18.wav"/><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19.wav"/><Relationship Id="rId1" Type="http://schemas.microsoft.com/office/2007/relationships/media" Target="../media/media19.wav"/><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0.wav"/><Relationship Id="rId1" Type="http://schemas.microsoft.com/office/2007/relationships/media" Target="../media/media20.wav"/><Relationship Id="rId5" Type="http://schemas.openxmlformats.org/officeDocument/2006/relationships/image" Target="../media/image6.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1.wav"/><Relationship Id="rId1" Type="http://schemas.microsoft.com/office/2007/relationships/media" Target="../media/media21.wav"/><Relationship Id="rId5" Type="http://schemas.openxmlformats.org/officeDocument/2006/relationships/image" Target="../media/image6.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2.wav"/><Relationship Id="rId1" Type="http://schemas.microsoft.com/office/2007/relationships/media" Target="../media/media22.wav"/><Relationship Id="rId5" Type="http://schemas.openxmlformats.org/officeDocument/2006/relationships/image" Target="../media/image6.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3.wav"/><Relationship Id="rId1" Type="http://schemas.microsoft.com/office/2007/relationships/media" Target="../media/media23.wav"/><Relationship Id="rId5" Type="http://schemas.openxmlformats.org/officeDocument/2006/relationships/image" Target="../media/image6.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4.wav"/><Relationship Id="rId1" Type="http://schemas.microsoft.com/office/2007/relationships/media" Target="../media/media24.wav"/><Relationship Id="rId5" Type="http://schemas.openxmlformats.org/officeDocument/2006/relationships/image" Target="../media/image6.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6.xml"/><Relationship Id="rId7" Type="http://schemas.openxmlformats.org/officeDocument/2006/relationships/diagramQuickStyle" Target="../diagrams/quickStyle1.xml"/><Relationship Id="rId2" Type="http://schemas.openxmlformats.org/officeDocument/2006/relationships/audio" Target="../media/media25.wav"/><Relationship Id="rId1" Type="http://schemas.microsoft.com/office/2007/relationships/media" Target="../media/media25.wav"/><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png"/><Relationship Id="rId4" Type="http://schemas.openxmlformats.org/officeDocument/2006/relationships/notesSlide" Target="../notesSlides/notesSlide26.xml"/><Relationship Id="rId9" Type="http://schemas.microsoft.com/office/2007/relationships/diagramDrawing" Target="../diagrams/drawing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6.wav"/><Relationship Id="rId1" Type="http://schemas.microsoft.com/office/2007/relationships/media" Target="../media/media26.wav"/><Relationship Id="rId5" Type="http://schemas.openxmlformats.org/officeDocument/2006/relationships/image" Target="../media/image6.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7.wav"/><Relationship Id="rId1" Type="http://schemas.microsoft.com/office/2007/relationships/media" Target="../media/media27.wav"/><Relationship Id="rId5" Type="http://schemas.openxmlformats.org/officeDocument/2006/relationships/image" Target="../media/image6.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8.wav"/><Relationship Id="rId1" Type="http://schemas.microsoft.com/office/2007/relationships/media" Target="../media/media28.wav"/><Relationship Id="rId5" Type="http://schemas.openxmlformats.org/officeDocument/2006/relationships/image" Target="../media/image6.png"/><Relationship Id="rId4"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9.wav"/><Relationship Id="rId1" Type="http://schemas.microsoft.com/office/2007/relationships/media" Target="../media/media29.wav"/><Relationship Id="rId5" Type="http://schemas.openxmlformats.org/officeDocument/2006/relationships/image" Target="../media/image6.png"/><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30.wav"/><Relationship Id="rId1" Type="http://schemas.microsoft.com/office/2007/relationships/media" Target="../media/media30.wav"/><Relationship Id="rId5" Type="http://schemas.openxmlformats.org/officeDocument/2006/relationships/image" Target="../media/image6.png"/><Relationship Id="rId4"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31.wav"/><Relationship Id="rId1" Type="http://schemas.microsoft.com/office/2007/relationships/media" Target="../media/media31.wav"/><Relationship Id="rId5" Type="http://schemas.openxmlformats.org/officeDocument/2006/relationships/image" Target="../media/image6.png"/><Relationship Id="rId4"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32.wav"/><Relationship Id="rId1" Type="http://schemas.microsoft.com/office/2007/relationships/media" Target="../media/media32.wav"/><Relationship Id="rId5" Type="http://schemas.openxmlformats.org/officeDocument/2006/relationships/image" Target="../media/image6.png"/><Relationship Id="rId4"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33.wav"/><Relationship Id="rId1" Type="http://schemas.microsoft.com/office/2007/relationships/media" Target="../media/media33.wav"/><Relationship Id="rId5" Type="http://schemas.openxmlformats.org/officeDocument/2006/relationships/image" Target="../media/image6.png"/><Relationship Id="rId4"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4800" dirty="0" smtClean="0"/>
              <a:t/>
            </a:r>
            <a:br>
              <a:rPr lang="en-US" sz="4800" dirty="0" smtClean="0"/>
            </a:br>
            <a:r>
              <a:rPr lang="en-US" sz="4800" dirty="0" smtClean="0"/>
              <a:t>Impaired Muscle Performance with Age</a:t>
            </a:r>
            <a:endParaRPr lang="en-US" sz="4800" dirty="0"/>
          </a:p>
        </p:txBody>
      </p:sp>
      <p:sp>
        <p:nvSpPr>
          <p:cNvPr id="5" name="Subtitle 4"/>
          <p:cNvSpPr>
            <a:spLocks noGrp="1"/>
          </p:cNvSpPr>
          <p:nvPr>
            <p:ph type="subTitle" idx="1"/>
          </p:nvPr>
        </p:nvSpPr>
        <p:spPr/>
        <p:txBody>
          <a:bodyPr/>
          <a:lstStyle/>
          <a:p>
            <a:r>
              <a:rPr lang="en-US" dirty="0" smtClean="0"/>
              <a:t>Min H. Huang, PT, PhD, NCS</a:t>
            </a:r>
            <a:endParaRPr lang="en-US" dirty="0"/>
          </a:p>
        </p:txBody>
      </p:sp>
    </p:spTree>
    <p:extLst>
      <p:ext uri="{BB962C8B-B14F-4D97-AF65-F5344CB8AC3E}">
        <p14:creationId xmlns:p14="http://schemas.microsoft.com/office/powerpoint/2010/main" val="4246525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t>Mitochondria dysfunction related to </a:t>
            </a:r>
            <a:r>
              <a:rPr lang="en-US" dirty="0" err="1" smtClean="0"/>
              <a:t>Sarcopenia</a:t>
            </a:r>
            <a:endParaRPr lang="en-US" dirty="0" smtClean="0"/>
          </a:p>
        </p:txBody>
      </p:sp>
      <p:sp>
        <p:nvSpPr>
          <p:cNvPr id="31747" name="Rectangle 3"/>
          <p:cNvSpPr>
            <a:spLocks noGrp="1" noChangeArrowheads="1"/>
          </p:cNvSpPr>
          <p:nvPr>
            <p:ph type="body" idx="1"/>
          </p:nvPr>
        </p:nvSpPr>
        <p:spPr/>
        <p:txBody>
          <a:bodyPr/>
          <a:lstStyle/>
          <a:p>
            <a:r>
              <a:rPr lang="en-US" dirty="0" smtClean="0"/>
              <a:t>Controversial</a:t>
            </a:r>
          </a:p>
          <a:p>
            <a:r>
              <a:rPr lang="en-US" dirty="0" smtClean="0"/>
              <a:t>Decline in skeletal muscle mitochondrial capacity and capillary density affect</a:t>
            </a:r>
          </a:p>
          <a:p>
            <a:pPr lvl="1"/>
            <a:r>
              <a:rPr lang="en-US" dirty="0" smtClean="0"/>
              <a:t>Aerobic metabolism</a:t>
            </a:r>
          </a:p>
          <a:p>
            <a:pPr lvl="1"/>
            <a:r>
              <a:rPr lang="en-US" dirty="0" smtClean="0"/>
              <a:t>Glycogen storage</a:t>
            </a:r>
          </a:p>
          <a:p>
            <a:pPr lvl="1"/>
            <a:r>
              <a:rPr lang="en-US" dirty="0" smtClean="0"/>
              <a:t>Limits fatty acid oxidation</a:t>
            </a:r>
          </a:p>
          <a:p>
            <a:pPr lvl="1"/>
            <a:r>
              <a:rPr lang="en-US" dirty="0" smtClean="0"/>
              <a:t>Glucose &amp; lipid metabolism </a:t>
            </a:r>
          </a:p>
          <a:p>
            <a:r>
              <a:rPr lang="en-US" dirty="0" smtClean="0"/>
              <a:t>Consequences </a:t>
            </a:r>
          </a:p>
          <a:p>
            <a:pPr lvl="1"/>
            <a:r>
              <a:rPr lang="en-US" dirty="0" smtClean="0"/>
              <a:t>Decline in VO2 max</a:t>
            </a:r>
          </a:p>
          <a:p>
            <a:pPr lvl="1"/>
            <a:r>
              <a:rPr lang="en-US" dirty="0" smtClean="0"/>
              <a:t>Impaired muscle oxidative and endurance (fatigue)</a:t>
            </a:r>
          </a:p>
        </p:txBody>
      </p:sp>
      <p:sp>
        <p:nvSpPr>
          <p:cNvPr id="31748" name="Slide Number Placeholder 3"/>
          <p:cNvSpPr>
            <a:spLocks noGrp="1"/>
          </p:cNvSpPr>
          <p:nvPr>
            <p:ph type="sldNum" sz="quarter" idx="4294967295"/>
          </p:nvPr>
        </p:nvSpPr>
        <p:spPr>
          <a:xfrm>
            <a:off x="7239000" y="6172200"/>
            <a:ext cx="1905000" cy="457200"/>
          </a:xfrm>
          <a:prstGeom prst="rect">
            <a:avLst/>
          </a:prstGeom>
          <a:noFill/>
        </p:spPr>
        <p:txBody>
          <a:bodyPr/>
          <a:lstStyle/>
          <a:p>
            <a:r>
              <a:rPr lang="en-US" dirty="0" smtClean="0"/>
              <a:t>J. Blackwood</a:t>
            </a:r>
          </a:p>
        </p:txBody>
      </p:sp>
      <p:pic>
        <p:nvPicPr>
          <p:cNvPr id="2" name="S1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46440583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5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smtClean="0"/>
              <a:t>Strength deficits with age </a:t>
            </a:r>
          </a:p>
        </p:txBody>
      </p:sp>
      <p:sp>
        <p:nvSpPr>
          <p:cNvPr id="30723" name="Rectangle 3"/>
          <p:cNvSpPr>
            <a:spLocks noGrp="1" noChangeArrowheads="1"/>
          </p:cNvSpPr>
          <p:nvPr>
            <p:ph type="body" idx="1"/>
          </p:nvPr>
        </p:nvSpPr>
        <p:spPr/>
        <p:txBody>
          <a:bodyPr/>
          <a:lstStyle/>
          <a:p>
            <a:r>
              <a:rPr lang="en-US" dirty="0" smtClean="0"/>
              <a:t>Annual loss of 1-2% in strength and 3-4% in power between age 65-85 </a:t>
            </a:r>
            <a:r>
              <a:rPr lang="en-US" dirty="0" err="1" smtClean="0"/>
              <a:t>y.o</a:t>
            </a:r>
            <a:r>
              <a:rPr lang="en-US" dirty="0" smtClean="0"/>
              <a:t>.</a:t>
            </a:r>
          </a:p>
          <a:p>
            <a:r>
              <a:rPr lang="en-US" dirty="0" smtClean="0"/>
              <a:t>Some studies state deficits up to 40% by age 65</a:t>
            </a:r>
          </a:p>
          <a:p>
            <a:r>
              <a:rPr lang="en-US" dirty="0" smtClean="0"/>
              <a:t>Muscles most affected</a:t>
            </a:r>
          </a:p>
          <a:p>
            <a:pPr lvl="1"/>
            <a:r>
              <a:rPr lang="en-US" dirty="0" smtClean="0"/>
              <a:t>antigravity muscles (e.g</a:t>
            </a:r>
            <a:r>
              <a:rPr lang="en-US" dirty="0"/>
              <a:t>. Quads, hip extensor, ankle </a:t>
            </a:r>
            <a:r>
              <a:rPr lang="en-US" dirty="0" err="1"/>
              <a:t>dorsiflexors</a:t>
            </a:r>
            <a:r>
              <a:rPr lang="en-US" dirty="0"/>
              <a:t>, </a:t>
            </a:r>
            <a:r>
              <a:rPr lang="en-US" dirty="0" err="1"/>
              <a:t>latissimus</a:t>
            </a:r>
            <a:r>
              <a:rPr lang="en-US" dirty="0"/>
              <a:t> </a:t>
            </a:r>
            <a:r>
              <a:rPr lang="en-US" dirty="0" err="1"/>
              <a:t>dorsi</a:t>
            </a:r>
            <a:r>
              <a:rPr lang="en-US" dirty="0"/>
              <a:t>, triceps</a:t>
            </a:r>
            <a:r>
              <a:rPr lang="en-US" dirty="0" smtClean="0"/>
              <a:t>)</a:t>
            </a:r>
          </a:p>
          <a:p>
            <a:r>
              <a:rPr lang="en-US" dirty="0" smtClean="0"/>
              <a:t>MMT norms in aging</a:t>
            </a:r>
          </a:p>
          <a:p>
            <a:pPr lvl="1"/>
            <a:r>
              <a:rPr lang="en-US" dirty="0" smtClean="0"/>
              <a:t>not establish (high variability among individuals)</a:t>
            </a:r>
          </a:p>
          <a:p>
            <a:pPr lvl="1"/>
            <a:endParaRPr lang="en-US" dirty="0" smtClean="0"/>
          </a:p>
        </p:txBody>
      </p:sp>
      <p:sp>
        <p:nvSpPr>
          <p:cNvPr id="30724" name="Slide Number Placeholder 3"/>
          <p:cNvSpPr>
            <a:spLocks noGrp="1"/>
          </p:cNvSpPr>
          <p:nvPr>
            <p:ph type="sldNum" sz="quarter" idx="4294967295"/>
          </p:nvPr>
        </p:nvSpPr>
        <p:spPr>
          <a:xfrm>
            <a:off x="7239000" y="6172200"/>
            <a:ext cx="1905000" cy="457200"/>
          </a:xfrm>
          <a:prstGeom prst="rect">
            <a:avLst/>
          </a:prstGeom>
          <a:noFill/>
        </p:spPr>
        <p:txBody>
          <a:bodyPr/>
          <a:lstStyle/>
          <a:p>
            <a:r>
              <a:rPr lang="en-US" dirty="0" smtClean="0"/>
              <a:t>J. Blackwood</a:t>
            </a:r>
          </a:p>
        </p:txBody>
      </p:sp>
      <p:pic>
        <p:nvPicPr>
          <p:cNvPr id="5" name="S1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72968414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16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Strength screening tests</a:t>
            </a:r>
          </a:p>
        </p:txBody>
      </p:sp>
      <p:sp>
        <p:nvSpPr>
          <p:cNvPr id="19459" name="Rectangle 3"/>
          <p:cNvSpPr>
            <a:spLocks noGrp="1" noChangeArrowheads="1"/>
          </p:cNvSpPr>
          <p:nvPr>
            <p:ph type="body" idx="1"/>
          </p:nvPr>
        </p:nvSpPr>
        <p:spPr/>
        <p:txBody>
          <a:bodyPr/>
          <a:lstStyle/>
          <a:p>
            <a:pPr eaLnBrk="1" hangingPunct="1"/>
            <a:r>
              <a:rPr lang="en-US" dirty="0" smtClean="0"/>
              <a:t>Five time sit to stand </a:t>
            </a:r>
          </a:p>
          <a:p>
            <a:pPr marL="457200" lvl="1" indent="0">
              <a:buNone/>
            </a:pPr>
            <a:r>
              <a:rPr lang="en-US" sz="1800" dirty="0" smtClean="0">
                <a:hlinkClick r:id="rId5"/>
              </a:rPr>
              <a:t>http</a:t>
            </a:r>
            <a:r>
              <a:rPr lang="en-US" sz="1800" dirty="0">
                <a:hlinkClick r:id="rId5"/>
              </a:rPr>
              <a:t>://</a:t>
            </a:r>
            <a:r>
              <a:rPr lang="en-US" sz="1800" dirty="0" smtClean="0">
                <a:hlinkClick r:id="rId5"/>
              </a:rPr>
              <a:t>www.rehabmeasures.org/Lists/RehabMeasures/DispForm.aspx?ID=1015&amp;Source=http%3A%2F%2Fwww.rehabmeasures.org%2Frehabweb%2Fallmeasures.aspx%3FPageView%3DShared</a:t>
            </a:r>
            <a:r>
              <a:rPr lang="en-US" sz="1800" dirty="0" smtClean="0"/>
              <a:t> </a:t>
            </a:r>
          </a:p>
          <a:p>
            <a:pPr eaLnBrk="1" hangingPunct="1"/>
            <a:r>
              <a:rPr lang="en-US" dirty="0" smtClean="0"/>
              <a:t>Hand held dynamometry</a:t>
            </a:r>
          </a:p>
          <a:p>
            <a:pPr marL="457200" lvl="1" indent="0">
              <a:buNone/>
            </a:pPr>
            <a:r>
              <a:rPr lang="en-US" sz="1800" dirty="0">
                <a:hlinkClick r:id="rId6"/>
              </a:rPr>
              <a:t>http://</a:t>
            </a:r>
            <a:r>
              <a:rPr lang="en-US" sz="1800" dirty="0" smtClean="0">
                <a:hlinkClick r:id="rId6"/>
              </a:rPr>
              <a:t>www.rehabmeasures.org/Lists/RehabMeasures/DispForm.aspx?ID=1052&amp;Source=http%3A%2F%2Fwww.rehabmeasures.org%2Frehabweb%2Fallmeasures.aspx%3FPageView%3DShared</a:t>
            </a:r>
            <a:r>
              <a:rPr lang="en-US" sz="1800" dirty="0" smtClean="0"/>
              <a:t> </a:t>
            </a:r>
          </a:p>
          <a:p>
            <a:r>
              <a:rPr lang="en-US" dirty="0" smtClean="0"/>
              <a:t>MMT</a:t>
            </a:r>
          </a:p>
          <a:p>
            <a:pPr marL="457200" lvl="1" indent="0">
              <a:buNone/>
            </a:pPr>
            <a:r>
              <a:rPr lang="en-US" sz="1800" dirty="0" smtClean="0">
                <a:hlinkClick r:id="rId7"/>
              </a:rPr>
              <a:t>http</a:t>
            </a:r>
            <a:r>
              <a:rPr lang="en-US" sz="1800" dirty="0">
                <a:hlinkClick r:id="rId7"/>
              </a:rPr>
              <a:t>://</a:t>
            </a:r>
            <a:r>
              <a:rPr lang="en-US" sz="1800" dirty="0" smtClean="0">
                <a:hlinkClick r:id="rId7"/>
              </a:rPr>
              <a:t>www.rehabmeasures.org/Lists/RehabMeasures/DispForm.aspx?ID=1033&amp;Source=http%3A%2F%2Fwww.rehabmeasures.org%2Frehabweb%2Fallmeasures.aspx%3FPageView%3DShared</a:t>
            </a:r>
            <a:r>
              <a:rPr lang="en-US" sz="1800" dirty="0" smtClean="0"/>
              <a:t>  </a:t>
            </a:r>
          </a:p>
        </p:txBody>
      </p:sp>
      <p:pic>
        <p:nvPicPr>
          <p:cNvPr id="3" name="S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44691551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mtClean="0"/>
              <a:t>Principles of specificity and overload</a:t>
            </a:r>
            <a:endParaRPr lang="en-US" dirty="0" smtClean="0"/>
          </a:p>
        </p:txBody>
      </p:sp>
      <p:sp>
        <p:nvSpPr>
          <p:cNvPr id="52227" name="Rectangle 3"/>
          <p:cNvSpPr>
            <a:spLocks noGrp="1" noChangeArrowheads="1"/>
          </p:cNvSpPr>
          <p:nvPr>
            <p:ph type="body" idx="1"/>
          </p:nvPr>
        </p:nvSpPr>
        <p:spPr/>
        <p:txBody>
          <a:bodyPr/>
          <a:lstStyle/>
          <a:p>
            <a:pPr>
              <a:spcAft>
                <a:spcPts val="0"/>
              </a:spcAft>
            </a:pPr>
            <a:r>
              <a:rPr lang="en-US" dirty="0" smtClean="0"/>
              <a:t>Specific challenges with aerobic capacity result in endurance-training adaptations</a:t>
            </a:r>
          </a:p>
          <a:p>
            <a:pPr>
              <a:spcAft>
                <a:spcPts val="0"/>
              </a:spcAft>
            </a:pPr>
            <a:r>
              <a:rPr lang="en-US" dirty="0" smtClean="0"/>
              <a:t>Specific strength training results in strength adaptations</a:t>
            </a:r>
          </a:p>
          <a:p>
            <a:pPr>
              <a:spcAft>
                <a:spcPts val="0"/>
              </a:spcAft>
            </a:pPr>
            <a:r>
              <a:rPr lang="en-US" dirty="0" smtClean="0"/>
              <a:t>Overload = challenge the muscle/system more than what is normal stimulus</a:t>
            </a:r>
          </a:p>
          <a:p>
            <a:pPr>
              <a:spcAft>
                <a:spcPts val="0"/>
              </a:spcAft>
            </a:pPr>
            <a:r>
              <a:rPr lang="en-US" dirty="0" smtClean="0"/>
              <a:t>Exercises that overload atrophied and weak muscles can partially reverse sarcopenia</a:t>
            </a:r>
          </a:p>
          <a:p>
            <a:pPr>
              <a:spcAft>
                <a:spcPts val="0"/>
              </a:spcAft>
            </a:pPr>
            <a:r>
              <a:rPr lang="en-US" dirty="0" smtClean="0"/>
              <a:t>Neural adaptation through motor learning alone does not reverse sarcopenia</a:t>
            </a:r>
          </a:p>
          <a:p>
            <a:pPr lvl="1"/>
            <a:endParaRPr lang="en-US" dirty="0" smtClean="0"/>
          </a:p>
        </p:txBody>
      </p:sp>
      <p:pic>
        <p:nvPicPr>
          <p:cNvPr id="4" name="S1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46457950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6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smtClean="0"/>
              <a:t>Aerobic and Strength training</a:t>
            </a:r>
          </a:p>
        </p:txBody>
      </p:sp>
      <p:sp>
        <p:nvSpPr>
          <p:cNvPr id="47107" name="Rectangle 3"/>
          <p:cNvSpPr>
            <a:spLocks noGrp="1" noChangeArrowheads="1"/>
          </p:cNvSpPr>
          <p:nvPr>
            <p:ph type="body" idx="1"/>
          </p:nvPr>
        </p:nvSpPr>
        <p:spPr/>
        <p:txBody>
          <a:bodyPr/>
          <a:lstStyle/>
          <a:p>
            <a:r>
              <a:rPr lang="en-US" dirty="0" smtClean="0"/>
              <a:t>Aerobic training:   cardiovascular fitness,     	HTN,    lipids metabolism, and prevents left ventricular hypertrophy</a:t>
            </a:r>
          </a:p>
          <a:p>
            <a:r>
              <a:rPr lang="en-US" dirty="0" smtClean="0"/>
              <a:t>Strength training:   strength, muscle mass</a:t>
            </a:r>
          </a:p>
          <a:p>
            <a:pPr lvl="1"/>
            <a:r>
              <a:rPr lang="en-US" dirty="0" smtClean="0"/>
              <a:t>Strengthening occurs in the specific way that muscle is trained</a:t>
            </a:r>
          </a:p>
          <a:p>
            <a:pPr lvl="1"/>
            <a:r>
              <a:rPr lang="en-US" dirty="0" smtClean="0"/>
              <a:t>Therapist should consider activity and functions when designing the plan for care</a:t>
            </a:r>
          </a:p>
          <a:p>
            <a:pPr lvl="1"/>
            <a:r>
              <a:rPr lang="en-US" dirty="0"/>
              <a:t>Tasks that can be compromised by </a:t>
            </a:r>
            <a:r>
              <a:rPr lang="en-US" dirty="0" smtClean="0"/>
              <a:t>inadequate strength </a:t>
            </a:r>
            <a:r>
              <a:rPr lang="en-US" dirty="0"/>
              <a:t>include transfers, stair climbing, mobility, and </a:t>
            </a:r>
            <a:r>
              <a:rPr lang="en-US" dirty="0" smtClean="0"/>
              <a:t>ADL that </a:t>
            </a:r>
            <a:r>
              <a:rPr lang="en-US" dirty="0"/>
              <a:t>tax dynamic </a:t>
            </a:r>
            <a:r>
              <a:rPr lang="en-US" dirty="0" smtClean="0"/>
              <a:t>balance</a:t>
            </a:r>
          </a:p>
        </p:txBody>
      </p:sp>
      <p:sp>
        <p:nvSpPr>
          <p:cNvPr id="7" name="Down Arrow 6"/>
          <p:cNvSpPr/>
          <p:nvPr/>
        </p:nvSpPr>
        <p:spPr>
          <a:xfrm>
            <a:off x="1110343" y="22098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a:off x="3657600" y="1747375"/>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a:off x="2514600" y="2139261"/>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Up Arrow 9"/>
          <p:cNvSpPr/>
          <p:nvPr/>
        </p:nvSpPr>
        <p:spPr>
          <a:xfrm>
            <a:off x="3827417" y="3200400"/>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1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17268097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0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smtClean="0"/>
              <a:t>High-intensity training in frail elderly</a:t>
            </a:r>
          </a:p>
        </p:txBody>
      </p:sp>
      <p:sp>
        <p:nvSpPr>
          <p:cNvPr id="50179" name="Rectangle 3"/>
          <p:cNvSpPr>
            <a:spLocks noGrp="1" noChangeArrowheads="1"/>
          </p:cNvSpPr>
          <p:nvPr>
            <p:ph type="body" idx="1"/>
          </p:nvPr>
        </p:nvSpPr>
        <p:spPr/>
        <p:txBody>
          <a:bodyPr/>
          <a:lstStyle/>
          <a:p>
            <a:r>
              <a:rPr lang="en-US" dirty="0" err="1" smtClean="0"/>
              <a:t>Fiatarone’s</a:t>
            </a:r>
            <a:r>
              <a:rPr lang="en-US" dirty="0" smtClean="0"/>
              <a:t> high-intensity strength training (JAMA, 1990)</a:t>
            </a:r>
          </a:p>
          <a:p>
            <a:pPr lvl="1"/>
            <a:r>
              <a:rPr lang="en-US" dirty="0" smtClean="0"/>
              <a:t>10 frail, institutionalized elderly aged 90 ± 1 years </a:t>
            </a:r>
          </a:p>
          <a:p>
            <a:pPr lvl="1"/>
            <a:r>
              <a:rPr lang="en-US" dirty="0" smtClean="0"/>
              <a:t>8 weeks of high intensity resistance exercises</a:t>
            </a:r>
          </a:p>
          <a:p>
            <a:pPr lvl="1"/>
            <a:r>
              <a:rPr lang="en-US" dirty="0" smtClean="0"/>
              <a:t>concentric (lifting) and eccentric (lowering) muscle contraction</a:t>
            </a:r>
          </a:p>
          <a:p>
            <a:pPr lvl="1"/>
            <a:r>
              <a:rPr lang="en-US" dirty="0" smtClean="0"/>
              <a:t>Results</a:t>
            </a:r>
          </a:p>
          <a:p>
            <a:pPr lvl="2"/>
            <a:r>
              <a:rPr lang="en-US" dirty="0" smtClean="0"/>
              <a:t>174 ± 31% strength improvement</a:t>
            </a:r>
          </a:p>
          <a:p>
            <a:pPr lvl="2"/>
            <a:r>
              <a:rPr lang="en-US" dirty="0" smtClean="0"/>
              <a:t>Mid-thigh muscle area increase 9% ± 4.5%</a:t>
            </a:r>
          </a:p>
          <a:p>
            <a:pPr lvl="2"/>
            <a:r>
              <a:rPr lang="en-US" dirty="0" smtClean="0"/>
              <a:t>Tandem gait speed improved 48%</a:t>
            </a:r>
          </a:p>
        </p:txBody>
      </p:sp>
      <p:pic>
        <p:nvPicPr>
          <p:cNvPr id="2" name="S1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44884794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 y="838200"/>
            <a:ext cx="7315200" cy="5609232"/>
          </a:xfrm>
          <a:prstGeom prst="rect">
            <a:avLst/>
          </a:prstGeom>
          <a:noFill/>
          <a:ln>
            <a:noFill/>
          </a:ln>
          <a:scene3d>
            <a:camera prst="orthographicFront">
              <a:rot lat="0" lon="0" rev="3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7010400" y="6342048"/>
            <a:ext cx="1736373" cy="369332"/>
          </a:xfrm>
          <a:prstGeom prst="rect">
            <a:avLst/>
          </a:prstGeom>
        </p:spPr>
        <p:txBody>
          <a:bodyPr wrap="none">
            <a:spAutoFit/>
          </a:bodyPr>
          <a:lstStyle/>
          <a:p>
            <a:r>
              <a:rPr lang="en-US" dirty="0" err="1" smtClean="0"/>
              <a:t>Fiatarone</a:t>
            </a:r>
            <a:r>
              <a:rPr lang="en-US" dirty="0" smtClean="0"/>
              <a:t> 1990</a:t>
            </a:r>
            <a:endParaRPr lang="en-US" dirty="0"/>
          </a:p>
        </p:txBody>
      </p:sp>
      <p:pic>
        <p:nvPicPr>
          <p:cNvPr id="2" name="S1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427708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 y="609600"/>
            <a:ext cx="7315200" cy="5917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7010400" y="6342048"/>
            <a:ext cx="1736373" cy="369332"/>
          </a:xfrm>
          <a:prstGeom prst="rect">
            <a:avLst/>
          </a:prstGeom>
        </p:spPr>
        <p:txBody>
          <a:bodyPr wrap="none">
            <a:spAutoFit/>
          </a:bodyPr>
          <a:lstStyle/>
          <a:p>
            <a:r>
              <a:rPr lang="en-US" dirty="0" err="1" smtClean="0"/>
              <a:t>Fiatarone</a:t>
            </a:r>
            <a:r>
              <a:rPr lang="en-US" dirty="0" smtClean="0"/>
              <a:t> 1990</a:t>
            </a:r>
            <a:endParaRPr lang="en-US" dirty="0"/>
          </a:p>
        </p:txBody>
      </p:sp>
      <p:pic>
        <p:nvPicPr>
          <p:cNvPr id="2" name="S1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38483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6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err="1" smtClean="0"/>
              <a:t>Fiatarone’s</a:t>
            </a:r>
            <a:r>
              <a:rPr lang="en-US" dirty="0" smtClean="0"/>
              <a:t> high intensity protocol</a:t>
            </a:r>
            <a:endParaRPr lang="en-US" dirty="0"/>
          </a:p>
        </p:txBody>
      </p:sp>
      <p:sp>
        <p:nvSpPr>
          <p:cNvPr id="50179" name="Rectangle 3"/>
          <p:cNvSpPr>
            <a:spLocks noGrp="1" noChangeArrowheads="1"/>
          </p:cNvSpPr>
          <p:nvPr>
            <p:ph type="body" idx="1"/>
          </p:nvPr>
        </p:nvSpPr>
        <p:spPr/>
        <p:txBody>
          <a:bodyPr/>
          <a:lstStyle/>
          <a:p>
            <a:r>
              <a:rPr lang="en-US" dirty="0" smtClean="0"/>
              <a:t>1st week</a:t>
            </a:r>
          </a:p>
          <a:p>
            <a:pPr lvl="1"/>
            <a:r>
              <a:rPr lang="en-US" sz="2800" dirty="0" smtClean="0"/>
              <a:t>50% of 1RM</a:t>
            </a:r>
          </a:p>
          <a:p>
            <a:pPr lvl="1"/>
            <a:r>
              <a:rPr lang="en-US" sz="2800" dirty="0" smtClean="0"/>
              <a:t>X3/wk</a:t>
            </a:r>
          </a:p>
          <a:p>
            <a:pPr lvl="1"/>
            <a:r>
              <a:rPr lang="en-US" sz="2800" dirty="0" smtClean="0"/>
              <a:t>3 sets of 8 reps in each leg in 6-9 seconds per repetition (primarily Quads &amp; Hamstrings)</a:t>
            </a:r>
          </a:p>
          <a:p>
            <a:pPr lvl="1"/>
            <a:r>
              <a:rPr lang="en-US" sz="2800" dirty="0" smtClean="0"/>
              <a:t>1-2 minutes rest period between sets</a:t>
            </a:r>
          </a:p>
          <a:p>
            <a:r>
              <a:rPr lang="en-US" dirty="0" smtClean="0"/>
              <a:t>2nd week or as tolerated</a:t>
            </a:r>
          </a:p>
          <a:p>
            <a:pPr lvl="1"/>
            <a:r>
              <a:rPr lang="en-US" sz="2800" dirty="0" smtClean="0"/>
              <a:t>increase to 80% 1RM</a:t>
            </a:r>
          </a:p>
          <a:p>
            <a:r>
              <a:rPr lang="en-US" dirty="0" smtClean="0"/>
              <a:t>Re-evaluate 1RM every 2 weeks and adjust the load using the new 1RM</a:t>
            </a:r>
          </a:p>
        </p:txBody>
      </p:sp>
      <p:pic>
        <p:nvPicPr>
          <p:cNvPr id="2" name="s1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246437"/>
            <a:ext cx="487363" cy="487363"/>
          </a:xfrm>
          <a:prstGeom prst="rect">
            <a:avLst/>
          </a:prstGeom>
        </p:spPr>
      </p:pic>
    </p:spTree>
    <p:extLst>
      <p:ext uri="{BB962C8B-B14F-4D97-AF65-F5344CB8AC3E}">
        <p14:creationId xmlns:p14="http://schemas.microsoft.com/office/powerpoint/2010/main" val="320982563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2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Resistance exercise strengthening</a:t>
            </a:r>
          </a:p>
        </p:txBody>
      </p:sp>
      <p:sp>
        <p:nvSpPr>
          <p:cNvPr id="51203" name="Rectangle 3"/>
          <p:cNvSpPr>
            <a:spLocks noGrp="1" noChangeArrowheads="1"/>
          </p:cNvSpPr>
          <p:nvPr>
            <p:ph type="body" idx="1"/>
          </p:nvPr>
        </p:nvSpPr>
        <p:spPr/>
        <p:txBody>
          <a:bodyPr/>
          <a:lstStyle/>
          <a:p>
            <a:r>
              <a:rPr lang="en-US" dirty="0"/>
              <a:t>I</a:t>
            </a:r>
            <a:r>
              <a:rPr lang="en-US" dirty="0" smtClean="0"/>
              <a:t>ntensity </a:t>
            </a:r>
            <a:r>
              <a:rPr lang="en-US" dirty="0"/>
              <a:t>of the </a:t>
            </a:r>
            <a:r>
              <a:rPr lang="en-US" dirty="0" smtClean="0"/>
              <a:t>stimulus (i.e. load) is essential to improvement in muscle strength.</a:t>
            </a:r>
            <a:endParaRPr lang="en-US" dirty="0"/>
          </a:p>
          <a:p>
            <a:r>
              <a:rPr lang="en-US" dirty="0"/>
              <a:t>Low intensity exercise results in minimal strength gains</a:t>
            </a:r>
          </a:p>
          <a:p>
            <a:r>
              <a:rPr lang="en-US" dirty="0"/>
              <a:t>Adequate strength gains (&gt;60% 1RM) results show similar or greater results with older men and women as compared to the younger individuals.</a:t>
            </a:r>
            <a:endParaRPr lang="en-US" dirty="0" smtClean="0"/>
          </a:p>
        </p:txBody>
      </p:sp>
      <p:pic>
        <p:nvPicPr>
          <p:cNvPr id="2" name="S1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19104167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1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Text Placeholder 2"/>
          <p:cNvSpPr>
            <a:spLocks noGrp="1"/>
          </p:cNvSpPr>
          <p:nvPr>
            <p:ph type="body" idx="1"/>
          </p:nvPr>
        </p:nvSpPr>
        <p:spPr/>
        <p:txBody>
          <a:bodyPr/>
          <a:lstStyle/>
          <a:p>
            <a:r>
              <a:rPr lang="en-US" dirty="0" smtClean="0"/>
              <a:t>Explain the </a:t>
            </a:r>
            <a:r>
              <a:rPr lang="en-US" dirty="0"/>
              <a:t>consequences associated with sarcopenia in an aging population </a:t>
            </a:r>
            <a:endParaRPr lang="en-US" dirty="0" smtClean="0"/>
          </a:p>
          <a:p>
            <a:r>
              <a:rPr lang="en-US" dirty="0" smtClean="0"/>
              <a:t>Discuss evidence based physical therapist interventions that can </a:t>
            </a:r>
            <a:r>
              <a:rPr lang="en-US" dirty="0"/>
              <a:t>counter the associated adverse </a:t>
            </a:r>
            <a:r>
              <a:rPr lang="en-US" dirty="0" smtClean="0"/>
              <a:t>changes with sarcopenia</a:t>
            </a:r>
            <a:endParaRPr lang="en-US" dirty="0"/>
          </a:p>
        </p:txBody>
      </p:sp>
      <p:pic>
        <p:nvPicPr>
          <p:cNvPr id="5" name="S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98989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3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Resistance exercise strengthening</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600200"/>
            <a:ext cx="8229600" cy="503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2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539792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Interventions – resistance training general guideline</a:t>
            </a:r>
            <a:endParaRPr lang="en-US" dirty="0" smtClean="0"/>
          </a:p>
        </p:txBody>
      </p:sp>
      <p:sp>
        <p:nvSpPr>
          <p:cNvPr id="21507" name="Rectangle 3"/>
          <p:cNvSpPr>
            <a:spLocks noGrp="1" noChangeArrowheads="1"/>
          </p:cNvSpPr>
          <p:nvPr>
            <p:ph type="body" idx="1"/>
          </p:nvPr>
        </p:nvSpPr>
        <p:spPr/>
        <p:txBody>
          <a:bodyPr/>
          <a:lstStyle/>
          <a:p>
            <a:r>
              <a:rPr lang="en-US" smtClean="0"/>
              <a:t>Isometric</a:t>
            </a:r>
          </a:p>
          <a:p>
            <a:pPr lvl="1"/>
            <a:r>
              <a:rPr lang="en-US" smtClean="0"/>
              <a:t>6-10 sec hold, 5-10 reps, 3x/day for 5 weeks</a:t>
            </a:r>
          </a:p>
          <a:p>
            <a:r>
              <a:rPr lang="en-US" smtClean="0"/>
              <a:t>Isotonic</a:t>
            </a:r>
          </a:p>
          <a:p>
            <a:pPr lvl="1"/>
            <a:r>
              <a:rPr lang="en-US" smtClean="0"/>
              <a:t>Determine 1RM, exercise at 60-80% 1RM, 1 set</a:t>
            </a:r>
          </a:p>
          <a:p>
            <a:pPr lvl="1"/>
            <a:r>
              <a:rPr lang="en-US" smtClean="0"/>
              <a:t>High Intensity</a:t>
            </a:r>
          </a:p>
          <a:p>
            <a:pPr lvl="2"/>
            <a:r>
              <a:rPr lang="en-US" smtClean="0"/>
              <a:t>3 sets X 8-15 reps, 2x/wk </a:t>
            </a:r>
          </a:p>
          <a:p>
            <a:pPr lvl="2"/>
            <a:r>
              <a:rPr lang="en-US" smtClean="0"/>
              <a:t>2 sets X 10 reps, 2x/wk </a:t>
            </a:r>
          </a:p>
          <a:p>
            <a:pPr lvl="2"/>
            <a:r>
              <a:rPr lang="en-US" smtClean="0"/>
              <a:t>60-80% of 1RM</a:t>
            </a:r>
          </a:p>
          <a:p>
            <a:pPr lvl="1"/>
            <a:r>
              <a:rPr lang="en-US" smtClean="0"/>
              <a:t>Moderate Intensity</a:t>
            </a:r>
          </a:p>
          <a:p>
            <a:pPr lvl="2"/>
            <a:r>
              <a:rPr lang="en-US" smtClean="0"/>
              <a:t>weights, theraband, manual resistance, machine</a:t>
            </a:r>
            <a:endParaRPr lang="en-US" dirty="0" smtClean="0"/>
          </a:p>
        </p:txBody>
      </p:sp>
      <p:pic>
        <p:nvPicPr>
          <p:cNvPr id="2" name="S2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71386023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smtClean="0"/>
              <a:t>Interventions - aerobic training general guideline</a:t>
            </a:r>
          </a:p>
        </p:txBody>
      </p:sp>
      <p:sp>
        <p:nvSpPr>
          <p:cNvPr id="22531" name="Rectangle 3"/>
          <p:cNvSpPr>
            <a:spLocks noGrp="1" noChangeArrowheads="1"/>
          </p:cNvSpPr>
          <p:nvPr>
            <p:ph type="body" idx="1"/>
          </p:nvPr>
        </p:nvSpPr>
        <p:spPr/>
        <p:txBody>
          <a:bodyPr/>
          <a:lstStyle/>
          <a:p>
            <a:r>
              <a:rPr lang="en-US" dirty="0" smtClean="0"/>
              <a:t>20 – 30 min at 50-75% Max HR, 3x/wk</a:t>
            </a:r>
          </a:p>
          <a:p>
            <a:pPr lvl="1"/>
            <a:r>
              <a:rPr lang="en-US" sz="2800" dirty="0" smtClean="0"/>
              <a:t>HR returns to within 6 beats of normal in 3-5 min</a:t>
            </a:r>
          </a:p>
          <a:p>
            <a:pPr lvl="1"/>
            <a:r>
              <a:rPr lang="en-US" sz="2800" dirty="0" smtClean="0"/>
              <a:t>Breathing returns to normal within 3-5 min</a:t>
            </a:r>
          </a:p>
          <a:p>
            <a:r>
              <a:rPr lang="en-US" dirty="0" smtClean="0"/>
              <a:t>Warm up and cool down</a:t>
            </a:r>
          </a:p>
          <a:p>
            <a:r>
              <a:rPr lang="en-US" dirty="0" smtClean="0"/>
              <a:t>Drop in SBP &lt; 100 and increase in HR &gt;100 with SOB is </a:t>
            </a:r>
            <a:r>
              <a:rPr lang="en-US" dirty="0" smtClean="0">
                <a:solidFill>
                  <a:srgbClr val="FF0000"/>
                </a:solidFill>
              </a:rPr>
              <a:t>ominous sign</a:t>
            </a:r>
          </a:p>
          <a:p>
            <a:pPr lvl="1"/>
            <a:endParaRPr lang="en-US" dirty="0" smtClean="0"/>
          </a:p>
        </p:txBody>
      </p:sp>
      <p:pic>
        <p:nvPicPr>
          <p:cNvPr id="2" name="S2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96482806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4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r>
              <a:rPr lang="en-US" smtClean="0"/>
              <a:t>Effects of strength vs. power training in older adults</a:t>
            </a:r>
            <a:endParaRPr lang="en-US" dirty="0" smtClean="0"/>
          </a:p>
        </p:txBody>
      </p:sp>
      <p:sp>
        <p:nvSpPr>
          <p:cNvPr id="132099" name="Content Placeholder 2"/>
          <p:cNvSpPr>
            <a:spLocks noGrp="1"/>
          </p:cNvSpPr>
          <p:nvPr>
            <p:ph type="body" idx="1"/>
          </p:nvPr>
        </p:nvSpPr>
        <p:spPr/>
        <p:txBody>
          <a:bodyPr/>
          <a:lstStyle/>
          <a:p>
            <a:r>
              <a:rPr lang="en-US" sz="2800" dirty="0" smtClean="0"/>
              <a:t>In mobility impaired older adults</a:t>
            </a:r>
          </a:p>
          <a:p>
            <a:r>
              <a:rPr lang="en-US" sz="2800" dirty="0" smtClean="0"/>
              <a:t>Increased Velocity Specific to Task training (</a:t>
            </a:r>
            <a:r>
              <a:rPr lang="en-US" sz="2800" dirty="0" err="1" smtClean="0"/>
              <a:t>InVEST</a:t>
            </a:r>
            <a:r>
              <a:rPr lang="en-US" sz="2800" dirty="0" smtClean="0"/>
              <a:t>) vs. National Institute on Aging's (NIA) strength training </a:t>
            </a:r>
          </a:p>
          <a:p>
            <a:r>
              <a:rPr lang="en-US" sz="2800" dirty="0" err="1" smtClean="0"/>
              <a:t>InVEST</a:t>
            </a:r>
            <a:r>
              <a:rPr lang="en-US" sz="2800" dirty="0" smtClean="0"/>
              <a:t> resulted in larger ↑ in limb power,     ↑ Short Physical Performance Battery (SPPB), and equal improvement in strength and function as compared to NIA</a:t>
            </a:r>
          </a:p>
          <a:p>
            <a:r>
              <a:rPr lang="en-US" sz="2800" dirty="0" smtClean="0"/>
              <a:t>Leg power contributes to clinically meaningful improvements in SPPB and gait speed</a:t>
            </a:r>
          </a:p>
        </p:txBody>
      </p:sp>
      <p:sp>
        <p:nvSpPr>
          <p:cNvPr id="2" name="Rectangle 1"/>
          <p:cNvSpPr/>
          <p:nvPr/>
        </p:nvSpPr>
        <p:spPr>
          <a:xfrm>
            <a:off x="4953001" y="6324600"/>
            <a:ext cx="3886199" cy="430887"/>
          </a:xfrm>
          <a:prstGeom prst="rect">
            <a:avLst/>
          </a:prstGeom>
          <a:noFill/>
        </p:spPr>
        <p:txBody>
          <a:bodyPr wrap="square">
            <a:spAutoFit/>
          </a:bodyPr>
          <a:lstStyle/>
          <a:p>
            <a:pPr algn="r"/>
            <a:r>
              <a:rPr lang="en-US" sz="2200" dirty="0" smtClean="0"/>
              <a:t>Bean 2010</a:t>
            </a:r>
            <a:endParaRPr lang="en-US" sz="2200" dirty="0"/>
          </a:p>
        </p:txBody>
      </p:sp>
      <p:pic>
        <p:nvPicPr>
          <p:cNvPr id="3" name="S2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758066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7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AGS/APTA White paper on strength training for older adults</a:t>
            </a:r>
            <a:endParaRPr lang="en-US" dirty="0" smtClean="0"/>
          </a:p>
        </p:txBody>
      </p:sp>
      <p:sp>
        <p:nvSpPr>
          <p:cNvPr id="20483" name="Rectangle 3"/>
          <p:cNvSpPr>
            <a:spLocks noGrp="1" noChangeArrowheads="1"/>
          </p:cNvSpPr>
          <p:nvPr>
            <p:ph type="body" idx="1"/>
          </p:nvPr>
        </p:nvSpPr>
        <p:spPr/>
        <p:txBody>
          <a:bodyPr/>
          <a:lstStyle/>
          <a:p>
            <a:r>
              <a:rPr lang="en-US" dirty="0" smtClean="0"/>
              <a:t>Use &gt; 60% of a 1-RM load to improve strength and function, even for those with pathology, e.g. OA or CHF </a:t>
            </a:r>
          </a:p>
          <a:p>
            <a:r>
              <a:rPr lang="en-US" dirty="0" smtClean="0"/>
              <a:t>60% of a 1-RM is the minimal overload necessary for muscle adaptation in untrained individuals, including older adults</a:t>
            </a:r>
          </a:p>
          <a:p>
            <a:r>
              <a:rPr lang="en-US" dirty="0" smtClean="0"/>
              <a:t>MMT does not effectively estimate the workload for strengthening </a:t>
            </a:r>
          </a:p>
          <a:p>
            <a:pPr lvl="1"/>
            <a:r>
              <a:rPr lang="en-US" dirty="0"/>
              <a:t>a</a:t>
            </a:r>
            <a:r>
              <a:rPr lang="en-US" dirty="0" smtClean="0"/>
              <a:t> profound ceiling effect; 5/5 MMT grade spans forces from 76 – 675 </a:t>
            </a:r>
            <a:r>
              <a:rPr lang="en-US" dirty="0" err="1" smtClean="0"/>
              <a:t>Newtons</a:t>
            </a:r>
            <a:endParaRPr lang="en-US" dirty="0" smtClean="0"/>
          </a:p>
          <a:p>
            <a:endParaRPr lang="en-US" dirty="0" smtClean="0"/>
          </a:p>
          <a:p>
            <a:endParaRPr lang="en-US" dirty="0" smtClean="0"/>
          </a:p>
        </p:txBody>
      </p:sp>
      <p:sp>
        <p:nvSpPr>
          <p:cNvPr id="10" name="Rectangle 9"/>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11" name="S2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68794823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3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smtClean="0"/>
              <a:t>AGS/APTA White paper: Intensity</a:t>
            </a:r>
          </a:p>
        </p:txBody>
      </p:sp>
      <p:sp>
        <p:nvSpPr>
          <p:cNvPr id="20483" name="Rectangle 3"/>
          <p:cNvSpPr>
            <a:spLocks noGrp="1" noChangeArrowheads="1"/>
          </p:cNvSpPr>
          <p:nvPr>
            <p:ph type="body" idx="1"/>
          </p:nvPr>
        </p:nvSpPr>
        <p:spPr/>
        <p:txBody>
          <a:bodyPr/>
          <a:lstStyle/>
          <a:p>
            <a:r>
              <a:rPr lang="en-US" dirty="0"/>
              <a:t>Criteria of reaching the threshold</a:t>
            </a:r>
          </a:p>
          <a:p>
            <a:pPr lvl="1"/>
            <a:r>
              <a:rPr lang="en-US" dirty="0"/>
              <a:t>Muscle fatigues, almost reaching failure </a:t>
            </a:r>
          </a:p>
          <a:p>
            <a:pPr lvl="1"/>
            <a:r>
              <a:rPr lang="en-US" dirty="0"/>
              <a:t>Deteriorating form and inability to complete full range in the last 1 to 2 repetitions</a:t>
            </a:r>
          </a:p>
          <a:p>
            <a:r>
              <a:rPr lang="en-US" dirty="0" smtClean="0"/>
              <a:t>Determine the intensity threshold</a:t>
            </a:r>
          </a:p>
          <a:p>
            <a:pPr lvl="1"/>
            <a:r>
              <a:rPr lang="en-US" dirty="0" smtClean="0"/>
              <a:t>PRE (modified 0-10 scale or original 6-20 scale)</a:t>
            </a:r>
          </a:p>
          <a:p>
            <a:pPr lvl="1"/>
            <a:r>
              <a:rPr lang="en-US" dirty="0" smtClean="0"/>
              <a:t>Max number of repetitions the person can perform</a:t>
            </a:r>
          </a:p>
          <a:p>
            <a:r>
              <a:rPr lang="en-US" dirty="0" smtClean="0"/>
              <a:t>Intensity threshold</a:t>
            </a:r>
          </a:p>
          <a:p>
            <a:pPr lvl="1"/>
            <a:r>
              <a:rPr lang="en-US" dirty="0" smtClean="0"/>
              <a:t>60% of 1RM = 15 repetitions (RPE of 12-13)</a:t>
            </a:r>
          </a:p>
          <a:p>
            <a:pPr lvl="1"/>
            <a:r>
              <a:rPr lang="en-US" dirty="0" smtClean="0"/>
              <a:t>80% of 1RM = 10 repetitions (RPE of 15-17)</a:t>
            </a:r>
          </a:p>
          <a:p>
            <a:pPr lvl="1"/>
            <a:endParaRPr lang="en-US" dirty="0" smtClean="0"/>
          </a:p>
          <a:p>
            <a:pPr lvl="1"/>
            <a:endParaRPr lang="en-US" dirty="0" smtClean="0"/>
          </a:p>
        </p:txBody>
      </p:sp>
      <p:sp>
        <p:nvSpPr>
          <p:cNvPr id="8" name="Rectangle 7"/>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6" name="S2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42596905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955"/>
          <a:stretch/>
        </p:blipFill>
        <p:spPr bwMode="auto">
          <a:xfrm>
            <a:off x="1660071" y="304800"/>
            <a:ext cx="5714582" cy="6275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spTree>
    <p:extLst>
      <p:ext uri="{BB962C8B-B14F-4D97-AF65-F5344CB8AC3E}">
        <p14:creationId xmlns:p14="http://schemas.microsoft.com/office/powerpoint/2010/main" val="2132178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 press or bench </a:t>
            </a:r>
            <a:r>
              <a:rPr lang="en-US" dirty="0" smtClean="0"/>
              <a:t>press intensity</a:t>
            </a:r>
            <a:endParaRPr lang="en-US" dirty="0"/>
          </a:p>
        </p:txBody>
      </p:sp>
      <p:sp>
        <p:nvSpPr>
          <p:cNvPr id="3" name="Text Placeholder 2"/>
          <p:cNvSpPr>
            <a:spLocks noGrp="1"/>
          </p:cNvSpPr>
          <p:nvPr>
            <p:ph type="body" idx="1"/>
          </p:nvPr>
        </p:nvSpPr>
        <p:spPr/>
        <p:txBody>
          <a:bodyPr/>
          <a:lstStyle/>
          <a:p>
            <a:r>
              <a:rPr lang="en-US" dirty="0" smtClean="0"/>
              <a:t>1-RM </a:t>
            </a:r>
            <a:r>
              <a:rPr lang="en-US" dirty="0">
                <a:latin typeface="Calibri"/>
                <a:cs typeface="Calibri"/>
              </a:rPr>
              <a:t>≈ </a:t>
            </a:r>
            <a:r>
              <a:rPr lang="en-US" dirty="0" smtClean="0"/>
              <a:t>body weight in 60 year old women</a:t>
            </a:r>
          </a:p>
        </p:txBody>
      </p:sp>
      <p:graphicFrame>
        <p:nvGraphicFramePr>
          <p:cNvPr id="8" name="Diagram 7"/>
          <p:cNvGraphicFramePr/>
          <p:nvPr>
            <p:extLst>
              <p:ext uri="{D42A27DB-BD31-4B8C-83A1-F6EECF244321}">
                <p14:modId xmlns:p14="http://schemas.microsoft.com/office/powerpoint/2010/main" val="4182126650"/>
              </p:ext>
            </p:extLst>
          </p:nvPr>
        </p:nvGraphicFramePr>
        <p:xfrm>
          <a:off x="1447800" y="23622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Rectangle 8"/>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10" name="S2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01244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4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Progressing the intensity at the start of the program for frail older adults</a:t>
            </a:r>
            <a:endParaRPr lang="en-US" dirty="0"/>
          </a:p>
        </p:txBody>
      </p:sp>
      <p:sp>
        <p:nvSpPr>
          <p:cNvPr id="3" name="Text Placeholder 2"/>
          <p:cNvSpPr>
            <a:spLocks noGrp="1"/>
          </p:cNvSpPr>
          <p:nvPr>
            <p:ph type="body" idx="1"/>
          </p:nvPr>
        </p:nvSpPr>
        <p:spPr/>
        <p:txBody>
          <a:bodyPr/>
          <a:lstStyle/>
          <a:p>
            <a:r>
              <a:rPr lang="en-US" sz="3200" dirty="0" smtClean="0"/>
              <a:t>1st week</a:t>
            </a:r>
          </a:p>
          <a:p>
            <a:pPr lvl="1"/>
            <a:r>
              <a:rPr lang="en-US" sz="2800" dirty="0" smtClean="0"/>
              <a:t>Use a load just below the desired threshold with good form and allow for motor learning of the movements</a:t>
            </a:r>
          </a:p>
          <a:p>
            <a:pPr lvl="1"/>
            <a:r>
              <a:rPr lang="en-US" sz="2800" dirty="0" smtClean="0"/>
              <a:t>Between 15 to 20 repetitions with evidence of muscle fatigue just prior to failure </a:t>
            </a:r>
          </a:p>
          <a:p>
            <a:r>
              <a:rPr lang="en-US" sz="3200" dirty="0" smtClean="0"/>
              <a:t>Once the exercise routine is learned</a:t>
            </a:r>
          </a:p>
          <a:p>
            <a:pPr lvl="1"/>
            <a:r>
              <a:rPr lang="en-US" sz="2800" dirty="0" smtClean="0"/>
              <a:t>Increase resistance to a load that will stimulate muscle adaptation, i.e. a minimum of 60% 1-RM</a:t>
            </a:r>
            <a:endParaRPr lang="en-US" sz="2800" dirty="0"/>
          </a:p>
        </p:txBody>
      </p:sp>
      <p:sp>
        <p:nvSpPr>
          <p:cNvPr id="10" name="Rectangle 9"/>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11" name="S2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76059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54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AGS/APTA White paper</a:t>
            </a:r>
            <a:r>
              <a:rPr lang="en-US" dirty="0" smtClean="0"/>
              <a:t>: Sets</a:t>
            </a:r>
            <a:endParaRPr lang="en-US" dirty="0"/>
          </a:p>
        </p:txBody>
      </p:sp>
      <p:sp>
        <p:nvSpPr>
          <p:cNvPr id="3" name="Text Placeholder 2"/>
          <p:cNvSpPr>
            <a:spLocks noGrp="1"/>
          </p:cNvSpPr>
          <p:nvPr>
            <p:ph type="body" idx="1"/>
          </p:nvPr>
        </p:nvSpPr>
        <p:spPr/>
        <p:txBody>
          <a:bodyPr/>
          <a:lstStyle/>
          <a:p>
            <a:pPr>
              <a:spcAft>
                <a:spcPts val="600"/>
              </a:spcAft>
            </a:pPr>
            <a:r>
              <a:rPr lang="en-US" dirty="0" smtClean="0"/>
              <a:t>For untrained </a:t>
            </a:r>
            <a:r>
              <a:rPr lang="en-US" dirty="0"/>
              <a:t>individuals, a </a:t>
            </a:r>
            <a:r>
              <a:rPr lang="en-US" b="1" dirty="0" smtClean="0">
                <a:solidFill>
                  <a:srgbClr val="FF0000"/>
                </a:solidFill>
              </a:rPr>
              <a:t>minimum threshold </a:t>
            </a:r>
            <a:r>
              <a:rPr lang="en-US" b="1" dirty="0">
                <a:solidFill>
                  <a:srgbClr val="FF0000"/>
                </a:solidFill>
              </a:rPr>
              <a:t>of 1 set</a:t>
            </a:r>
            <a:r>
              <a:rPr lang="en-US" dirty="0">
                <a:solidFill>
                  <a:srgbClr val="FF0000"/>
                </a:solidFill>
              </a:rPr>
              <a:t> </a:t>
            </a:r>
            <a:r>
              <a:rPr lang="en-US" dirty="0" smtClean="0"/>
              <a:t>with adequate intensity</a:t>
            </a:r>
          </a:p>
          <a:p>
            <a:pPr>
              <a:spcAft>
                <a:spcPts val="600"/>
              </a:spcAft>
            </a:pPr>
            <a:r>
              <a:rPr lang="en-US" dirty="0" smtClean="0"/>
              <a:t>Use </a:t>
            </a:r>
            <a:r>
              <a:rPr lang="en-US" dirty="0"/>
              <a:t>of a single set of </a:t>
            </a:r>
            <a:r>
              <a:rPr lang="en-US" dirty="0" smtClean="0"/>
              <a:t>each exercise </a:t>
            </a:r>
            <a:r>
              <a:rPr lang="en-US" dirty="0"/>
              <a:t>during a </a:t>
            </a:r>
            <a:r>
              <a:rPr lang="en-US" dirty="0" smtClean="0"/>
              <a:t>PT session </a:t>
            </a:r>
          </a:p>
          <a:p>
            <a:pPr lvl="1">
              <a:spcAft>
                <a:spcPts val="600"/>
              </a:spcAft>
            </a:pPr>
            <a:r>
              <a:rPr lang="en-US" sz="2600" dirty="0" smtClean="0"/>
              <a:t>allows </a:t>
            </a:r>
            <a:r>
              <a:rPr lang="en-US" sz="2600" dirty="0"/>
              <a:t>performance </a:t>
            </a:r>
            <a:r>
              <a:rPr lang="en-US" sz="2600" dirty="0" smtClean="0"/>
              <a:t>of a </a:t>
            </a:r>
            <a:r>
              <a:rPr lang="en-US" sz="2600" dirty="0"/>
              <a:t>variety of exercises and </a:t>
            </a:r>
            <a:r>
              <a:rPr lang="en-US" sz="2600" dirty="0" smtClean="0"/>
              <a:t>movements</a:t>
            </a:r>
          </a:p>
          <a:p>
            <a:pPr lvl="1">
              <a:spcAft>
                <a:spcPts val="600"/>
              </a:spcAft>
            </a:pPr>
            <a:r>
              <a:rPr lang="en-US" sz="2600" dirty="0" smtClean="0"/>
              <a:t>is </a:t>
            </a:r>
            <a:r>
              <a:rPr lang="en-US" sz="2600" dirty="0"/>
              <a:t>more interesting to </a:t>
            </a:r>
            <a:r>
              <a:rPr lang="en-US" sz="2600" dirty="0" smtClean="0"/>
              <a:t>the client</a:t>
            </a:r>
          </a:p>
          <a:p>
            <a:pPr lvl="1">
              <a:spcAft>
                <a:spcPts val="600"/>
              </a:spcAft>
            </a:pPr>
            <a:r>
              <a:rPr lang="en-US" sz="2600" dirty="0" smtClean="0"/>
              <a:t>has </a:t>
            </a:r>
            <a:r>
              <a:rPr lang="en-US" sz="2600" dirty="0"/>
              <a:t>lower risk of overuse </a:t>
            </a:r>
            <a:r>
              <a:rPr lang="en-US" sz="2600" dirty="0" smtClean="0"/>
              <a:t>injury</a:t>
            </a:r>
          </a:p>
          <a:p>
            <a:pPr>
              <a:spcAft>
                <a:spcPts val="600"/>
              </a:spcAft>
            </a:pPr>
            <a:r>
              <a:rPr lang="en-US" dirty="0" smtClean="0"/>
              <a:t>More sets    strength </a:t>
            </a:r>
            <a:r>
              <a:rPr lang="en-US" dirty="0"/>
              <a:t>gains </a:t>
            </a:r>
            <a:r>
              <a:rPr lang="en-US" dirty="0" smtClean="0"/>
              <a:t>but    risk of injury</a:t>
            </a:r>
            <a:endParaRPr lang="en-US" dirty="0"/>
          </a:p>
          <a:p>
            <a:pPr>
              <a:spcAft>
                <a:spcPts val="600"/>
              </a:spcAft>
            </a:pPr>
            <a:endParaRPr lang="en-US" dirty="0"/>
          </a:p>
        </p:txBody>
      </p:sp>
      <p:sp>
        <p:nvSpPr>
          <p:cNvPr id="6" name="Up Arrow 5"/>
          <p:cNvSpPr/>
          <p:nvPr/>
        </p:nvSpPr>
        <p:spPr>
          <a:xfrm>
            <a:off x="2699658" y="5867400"/>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a:off x="6174378" y="5867400"/>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9" name="S2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27086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5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assignments</a:t>
            </a:r>
            <a:endParaRPr lang="en-US" dirty="0"/>
          </a:p>
        </p:txBody>
      </p:sp>
      <p:sp>
        <p:nvSpPr>
          <p:cNvPr id="3" name="Text Placeholder 2"/>
          <p:cNvSpPr>
            <a:spLocks noGrp="1"/>
          </p:cNvSpPr>
          <p:nvPr>
            <p:ph type="body" idx="1"/>
          </p:nvPr>
        </p:nvSpPr>
        <p:spPr/>
        <p:txBody>
          <a:bodyPr/>
          <a:lstStyle/>
          <a:p>
            <a:r>
              <a:rPr lang="en-US" dirty="0" err="1" smtClean="0"/>
              <a:t>Guccione</a:t>
            </a:r>
            <a:r>
              <a:rPr lang="en-US" dirty="0" smtClean="0"/>
              <a:t> Chapter 14</a:t>
            </a:r>
            <a:endParaRPr lang="en-US" dirty="0"/>
          </a:p>
        </p:txBody>
      </p:sp>
      <p:pic>
        <p:nvPicPr>
          <p:cNvPr id="4" name="S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8751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AGS/APTA White paper: repetitions per set</a:t>
            </a:r>
            <a:endParaRPr lang="en-US" dirty="0"/>
          </a:p>
        </p:txBody>
      </p:sp>
      <p:sp>
        <p:nvSpPr>
          <p:cNvPr id="3" name="Text Placeholder 2"/>
          <p:cNvSpPr>
            <a:spLocks noGrp="1"/>
          </p:cNvSpPr>
          <p:nvPr>
            <p:ph type="body" idx="1"/>
          </p:nvPr>
        </p:nvSpPr>
        <p:spPr/>
        <p:txBody>
          <a:bodyPr/>
          <a:lstStyle/>
          <a:p>
            <a:r>
              <a:rPr lang="en-US" dirty="0" smtClean="0"/>
              <a:t># of repetitions per set is based on</a:t>
            </a:r>
          </a:p>
          <a:p>
            <a:pPr lvl="1">
              <a:spcBef>
                <a:spcPts val="600"/>
              </a:spcBef>
            </a:pPr>
            <a:r>
              <a:rPr lang="en-US" sz="2600" dirty="0" smtClean="0"/>
              <a:t>Desired intensity for strengthening </a:t>
            </a:r>
          </a:p>
          <a:p>
            <a:pPr lvl="1">
              <a:spcBef>
                <a:spcPts val="600"/>
              </a:spcBef>
            </a:pPr>
            <a:r>
              <a:rPr lang="en-US" sz="2600" dirty="0" smtClean="0"/>
              <a:t>Patient’s effort and form</a:t>
            </a:r>
          </a:p>
          <a:p>
            <a:pPr lvl="1">
              <a:spcBef>
                <a:spcPts val="600"/>
              </a:spcBef>
            </a:pPr>
            <a:r>
              <a:rPr lang="en-US" sz="2600" dirty="0" smtClean="0"/>
              <a:t>Repetition maximum</a:t>
            </a:r>
          </a:p>
          <a:p>
            <a:r>
              <a:rPr lang="en-US" dirty="0" smtClean="0"/>
              <a:t>Ask the patient to perform the movement as many times as possible while observing for signs of deteriorating form </a:t>
            </a:r>
          </a:p>
          <a:p>
            <a:r>
              <a:rPr lang="en-US" dirty="0" smtClean="0"/>
              <a:t>Repetitions should </a:t>
            </a:r>
            <a:r>
              <a:rPr lang="en-US" u="sng" dirty="0" smtClean="0"/>
              <a:t>NOT</a:t>
            </a:r>
            <a:r>
              <a:rPr lang="en-US" dirty="0" smtClean="0"/>
              <a:t> be an arbitrary number named by the therapist!</a:t>
            </a:r>
          </a:p>
          <a:p>
            <a:pPr lvl="1">
              <a:spcBef>
                <a:spcPts val="600"/>
              </a:spcBef>
            </a:pPr>
            <a:endParaRPr lang="en-US" dirty="0"/>
          </a:p>
        </p:txBody>
      </p:sp>
      <p:sp>
        <p:nvSpPr>
          <p:cNvPr id="8" name="Rectangle 7"/>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9" name="S3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51752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78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AGS/APTA White paper: Frequency</a:t>
            </a:r>
            <a:endParaRPr lang="en-US" dirty="0"/>
          </a:p>
        </p:txBody>
      </p:sp>
      <p:sp>
        <p:nvSpPr>
          <p:cNvPr id="3" name="Text Placeholder 2"/>
          <p:cNvSpPr>
            <a:spLocks noGrp="1"/>
          </p:cNvSpPr>
          <p:nvPr>
            <p:ph type="body" idx="1"/>
          </p:nvPr>
        </p:nvSpPr>
        <p:spPr/>
        <p:txBody>
          <a:bodyPr/>
          <a:lstStyle/>
          <a:p>
            <a:r>
              <a:rPr lang="en-US" dirty="0" smtClean="0"/>
              <a:t>Frequency is based on </a:t>
            </a:r>
            <a:r>
              <a:rPr lang="en-US" u="sng" dirty="0" smtClean="0"/>
              <a:t>muscle recovery</a:t>
            </a:r>
          </a:p>
          <a:p>
            <a:r>
              <a:rPr lang="en-US" dirty="0" smtClean="0"/>
              <a:t>At 60% or more of 1RM</a:t>
            </a:r>
          </a:p>
          <a:p>
            <a:pPr lvl="1"/>
            <a:r>
              <a:rPr lang="en-US" dirty="0" smtClean="0"/>
              <a:t>2-3x/week</a:t>
            </a:r>
          </a:p>
          <a:p>
            <a:pPr lvl="1"/>
            <a:r>
              <a:rPr lang="en-US" dirty="0" smtClean="0"/>
              <a:t>24 to 48 hours of rest between sessions of the same muscle group</a:t>
            </a:r>
          </a:p>
          <a:p>
            <a:r>
              <a:rPr lang="en-US" dirty="0" smtClean="0"/>
              <a:t>If the patient receives PT care more than once daily over 5-7 days/week</a:t>
            </a:r>
          </a:p>
          <a:p>
            <a:pPr lvl="1"/>
            <a:r>
              <a:rPr lang="en-US" dirty="0"/>
              <a:t>Focus on different muscles groups </a:t>
            </a:r>
            <a:r>
              <a:rPr lang="en-US" dirty="0" smtClean="0"/>
              <a:t>each day</a:t>
            </a:r>
          </a:p>
          <a:p>
            <a:pPr lvl="1"/>
            <a:r>
              <a:rPr lang="en-US" dirty="0" smtClean="0"/>
              <a:t>e.g. upper extremities are challenged one day, lower extremities are challenged the next day</a:t>
            </a:r>
          </a:p>
        </p:txBody>
      </p:sp>
      <p:sp>
        <p:nvSpPr>
          <p:cNvPr id="8" name="Rectangle 7"/>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9" name="s3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410845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90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AGS/APTA White paper: Frequency</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785257"/>
            <a:ext cx="8229600" cy="421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spTree>
    <p:extLst>
      <p:ext uri="{BB962C8B-B14F-4D97-AF65-F5344CB8AC3E}">
        <p14:creationId xmlns:p14="http://schemas.microsoft.com/office/powerpoint/2010/main" val="36200578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AGS/APTA White paper</a:t>
            </a:r>
            <a:r>
              <a:rPr lang="en-US" dirty="0" smtClean="0"/>
              <a:t>: Home program</a:t>
            </a:r>
            <a:endParaRPr lang="en-US" dirty="0"/>
          </a:p>
        </p:txBody>
      </p:sp>
      <p:sp>
        <p:nvSpPr>
          <p:cNvPr id="3" name="Text Placeholder 2"/>
          <p:cNvSpPr>
            <a:spLocks noGrp="1"/>
          </p:cNvSpPr>
          <p:nvPr>
            <p:ph type="body" idx="1"/>
          </p:nvPr>
        </p:nvSpPr>
        <p:spPr/>
        <p:txBody>
          <a:bodyPr/>
          <a:lstStyle/>
          <a:p>
            <a:r>
              <a:rPr lang="en-US" dirty="0"/>
              <a:t>Long lasting and significant change in strength </a:t>
            </a:r>
            <a:r>
              <a:rPr lang="en-US" dirty="0" smtClean="0"/>
              <a:t>occurs over </a:t>
            </a:r>
            <a:r>
              <a:rPr lang="en-US" dirty="0"/>
              <a:t>a </a:t>
            </a:r>
            <a:r>
              <a:rPr lang="en-US" u="sng" dirty="0"/>
              <a:t>12 to 16 </a:t>
            </a:r>
            <a:r>
              <a:rPr lang="en-US" u="sng" dirty="0" smtClean="0"/>
              <a:t>weeks</a:t>
            </a:r>
          </a:p>
          <a:p>
            <a:r>
              <a:rPr lang="en-US" dirty="0" smtClean="0"/>
              <a:t>Home exercise </a:t>
            </a:r>
          </a:p>
          <a:p>
            <a:pPr lvl="1"/>
            <a:r>
              <a:rPr lang="en-US" sz="2800" dirty="0" smtClean="0"/>
              <a:t>Strengthening protocol should be similar to the one done in the clinic</a:t>
            </a:r>
          </a:p>
          <a:p>
            <a:pPr lvl="1"/>
            <a:r>
              <a:rPr lang="en-US" sz="2800" dirty="0" smtClean="0"/>
              <a:t>Aerobic and motor learning activity should be included to provide adequate muscle rest</a:t>
            </a:r>
          </a:p>
        </p:txBody>
      </p:sp>
      <p:sp>
        <p:nvSpPr>
          <p:cNvPr id="4" name="Rectangle 3"/>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5" name="s3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85981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81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AGS/APTA White paper: Muscle power</a:t>
            </a:r>
            <a:endParaRPr lang="en-US" dirty="0"/>
          </a:p>
        </p:txBody>
      </p:sp>
      <p:sp>
        <p:nvSpPr>
          <p:cNvPr id="3" name="Text Placeholder 2"/>
          <p:cNvSpPr>
            <a:spLocks noGrp="1"/>
          </p:cNvSpPr>
          <p:nvPr>
            <p:ph type="body" idx="1"/>
          </p:nvPr>
        </p:nvSpPr>
        <p:spPr/>
        <p:txBody>
          <a:bodyPr/>
          <a:lstStyle/>
          <a:p>
            <a:r>
              <a:rPr lang="en-US" dirty="0" smtClean="0"/>
              <a:t>Muscle power is the ability to accelerate and to move quickly</a:t>
            </a:r>
          </a:p>
          <a:p>
            <a:pPr lvl="1"/>
            <a:r>
              <a:rPr lang="en-US" dirty="0" smtClean="0"/>
              <a:t>necessary to cross the street, climb stairs, quickly rise from a chair, and prevent falls</a:t>
            </a:r>
          </a:p>
          <a:p>
            <a:r>
              <a:rPr lang="en-US" dirty="0" smtClean="0"/>
              <a:t>Incorporate power training in the program </a:t>
            </a:r>
          </a:p>
          <a:p>
            <a:pPr lvl="1"/>
            <a:r>
              <a:rPr lang="en-US" dirty="0" smtClean="0"/>
              <a:t>Once 2 sets of an exercise with good form and no pain are accomplished</a:t>
            </a:r>
          </a:p>
          <a:p>
            <a:pPr lvl="1"/>
            <a:r>
              <a:rPr lang="en-US" b="1" dirty="0" smtClean="0">
                <a:solidFill>
                  <a:srgbClr val="FF0000"/>
                </a:solidFill>
              </a:rPr>
              <a:t>Move as quickly as possible </a:t>
            </a:r>
            <a:r>
              <a:rPr lang="en-US" dirty="0" smtClean="0"/>
              <a:t>through </a:t>
            </a:r>
            <a:r>
              <a:rPr lang="en-US" b="1" dirty="0" smtClean="0">
                <a:solidFill>
                  <a:srgbClr val="FF0000"/>
                </a:solidFill>
              </a:rPr>
              <a:t>concentric </a:t>
            </a:r>
            <a:r>
              <a:rPr lang="en-US" dirty="0" smtClean="0"/>
              <a:t>contraction, followed by </a:t>
            </a:r>
            <a:r>
              <a:rPr lang="en-US" b="1" dirty="0" smtClean="0">
                <a:solidFill>
                  <a:srgbClr val="FF0000"/>
                </a:solidFill>
              </a:rPr>
              <a:t>a slow and controlled lowering</a:t>
            </a:r>
            <a:r>
              <a:rPr lang="en-US" dirty="0" smtClean="0"/>
              <a:t> of the load through </a:t>
            </a:r>
            <a:r>
              <a:rPr lang="en-US" b="1" dirty="0" smtClean="0">
                <a:solidFill>
                  <a:srgbClr val="FF0000"/>
                </a:solidFill>
              </a:rPr>
              <a:t>eccentric contraction. </a:t>
            </a:r>
          </a:p>
          <a:p>
            <a:pPr lvl="1"/>
            <a:r>
              <a:rPr lang="en-US" b="1" dirty="0" smtClean="0">
                <a:solidFill>
                  <a:srgbClr val="FF0000"/>
                </a:solidFill>
              </a:rPr>
              <a:t>Start at 20% of 1RM </a:t>
            </a:r>
            <a:r>
              <a:rPr lang="en-US" dirty="0" smtClean="0">
                <a:sym typeface="Wingdings" pitchFamily="2" charset="2"/>
              </a:rPr>
              <a:t> I</a:t>
            </a:r>
            <a:r>
              <a:rPr lang="en-US" dirty="0" smtClean="0"/>
              <a:t>ncrease to 60% of 1RM</a:t>
            </a:r>
          </a:p>
        </p:txBody>
      </p:sp>
      <p:sp>
        <p:nvSpPr>
          <p:cNvPr id="8" name="Rectangle 7"/>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9" name="S3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95177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0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AGS/APTA White paper: Progression</a:t>
            </a:r>
            <a:endParaRPr lang="en-US" dirty="0"/>
          </a:p>
        </p:txBody>
      </p:sp>
      <p:sp>
        <p:nvSpPr>
          <p:cNvPr id="3" name="Text Placeholder 2"/>
          <p:cNvSpPr>
            <a:spLocks noGrp="1"/>
          </p:cNvSpPr>
          <p:nvPr>
            <p:ph type="body" idx="1"/>
          </p:nvPr>
        </p:nvSpPr>
        <p:spPr/>
        <p:txBody>
          <a:bodyPr/>
          <a:lstStyle/>
          <a:p>
            <a:r>
              <a:rPr lang="en-US" dirty="0" smtClean="0"/>
              <a:t>Increase repetitions to </a:t>
            </a:r>
            <a:r>
              <a:rPr lang="en-US" dirty="0"/>
              <a:t>the desired </a:t>
            </a:r>
            <a:r>
              <a:rPr lang="en-US" dirty="0" smtClean="0"/>
              <a:t>intensity, OR </a:t>
            </a:r>
          </a:p>
          <a:p>
            <a:r>
              <a:rPr lang="en-US" dirty="0" smtClean="0"/>
              <a:t>Increase resistive load and decrease repetitions, OR</a:t>
            </a:r>
          </a:p>
          <a:p>
            <a:r>
              <a:rPr lang="en-US" dirty="0"/>
              <a:t>Perform more sets or multiple exercises for the same </a:t>
            </a:r>
            <a:r>
              <a:rPr lang="en-US" dirty="0" smtClean="0"/>
              <a:t>muscle</a:t>
            </a:r>
            <a:endParaRPr lang="en-US" dirty="0"/>
          </a:p>
        </p:txBody>
      </p:sp>
      <p:sp>
        <p:nvSpPr>
          <p:cNvPr id="4" name="Rectangle 3"/>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5" name="S3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15462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AGS/APTA White paper</a:t>
            </a:r>
            <a:r>
              <a:rPr lang="en-US" dirty="0" smtClean="0"/>
              <a:t>: Injury</a:t>
            </a:r>
            <a:endParaRPr lang="en-US" dirty="0"/>
          </a:p>
        </p:txBody>
      </p:sp>
      <p:sp>
        <p:nvSpPr>
          <p:cNvPr id="3" name="Text Placeholder 2"/>
          <p:cNvSpPr>
            <a:spLocks noGrp="1"/>
          </p:cNvSpPr>
          <p:nvPr>
            <p:ph type="body" idx="1"/>
          </p:nvPr>
        </p:nvSpPr>
        <p:spPr/>
        <p:txBody>
          <a:bodyPr/>
          <a:lstStyle/>
          <a:p>
            <a:r>
              <a:rPr lang="en-US" dirty="0" smtClean="0"/>
              <a:t>One-on-one supervision to </a:t>
            </a:r>
            <a:r>
              <a:rPr lang="en-US" dirty="0"/>
              <a:t>observe form and muscle </a:t>
            </a:r>
            <a:r>
              <a:rPr lang="en-US" dirty="0" smtClean="0"/>
              <a:t>fatigue</a:t>
            </a:r>
            <a:endParaRPr lang="en-US" dirty="0"/>
          </a:p>
          <a:p>
            <a:r>
              <a:rPr lang="en-US" dirty="0" smtClean="0"/>
              <a:t>Adverse </a:t>
            </a:r>
            <a:r>
              <a:rPr lang="en-US" dirty="0"/>
              <a:t>cardiac events have not been </a:t>
            </a:r>
            <a:r>
              <a:rPr lang="en-US" dirty="0" smtClean="0"/>
              <a:t>reported (cardiac benefits is more likely)</a:t>
            </a:r>
          </a:p>
          <a:p>
            <a:r>
              <a:rPr lang="en-US" dirty="0" smtClean="0"/>
              <a:t>Delayed </a:t>
            </a:r>
            <a:r>
              <a:rPr lang="en-US" dirty="0"/>
              <a:t>onset muscle soreness (DOMS) is </a:t>
            </a:r>
            <a:r>
              <a:rPr lang="en-US" dirty="0" smtClean="0"/>
              <a:t> </a:t>
            </a:r>
            <a:r>
              <a:rPr lang="en-US" dirty="0"/>
              <a:t>common</a:t>
            </a:r>
          </a:p>
          <a:p>
            <a:pPr lvl="1"/>
            <a:r>
              <a:rPr lang="en-US" dirty="0" smtClean="0"/>
              <a:t>Identify </a:t>
            </a:r>
            <a:r>
              <a:rPr lang="en-US" dirty="0"/>
              <a:t>the </a:t>
            </a:r>
            <a:r>
              <a:rPr lang="en-US" dirty="0" smtClean="0"/>
              <a:t>location of </a:t>
            </a:r>
            <a:r>
              <a:rPr lang="en-US" dirty="0"/>
              <a:t>the expected muscle soreness and </a:t>
            </a:r>
            <a:r>
              <a:rPr lang="en-US" dirty="0" smtClean="0"/>
              <a:t>differentiate muscle soreness </a:t>
            </a:r>
            <a:r>
              <a:rPr lang="en-US" dirty="0"/>
              <a:t>from joint </a:t>
            </a:r>
            <a:r>
              <a:rPr lang="en-US" dirty="0" smtClean="0"/>
              <a:t>pain</a:t>
            </a:r>
          </a:p>
          <a:p>
            <a:pPr lvl="1"/>
            <a:r>
              <a:rPr lang="en-US" dirty="0" smtClean="0"/>
              <a:t>Encourage the patient to move will reduce the duration of DOMS</a:t>
            </a:r>
            <a:endParaRPr lang="en-US" dirty="0"/>
          </a:p>
        </p:txBody>
      </p:sp>
      <p:sp>
        <p:nvSpPr>
          <p:cNvPr id="4" name="Rectangle 3"/>
          <p:cNvSpPr/>
          <p:nvPr/>
        </p:nvSpPr>
        <p:spPr>
          <a:xfrm>
            <a:off x="7315200" y="6324600"/>
            <a:ext cx="1347485" cy="369332"/>
          </a:xfrm>
          <a:prstGeom prst="rect">
            <a:avLst/>
          </a:prstGeom>
        </p:spPr>
        <p:txBody>
          <a:bodyPr wrap="none">
            <a:spAutoFit/>
          </a:bodyPr>
          <a:lstStyle/>
          <a:p>
            <a:r>
              <a:rPr lang="en-US" dirty="0" smtClean="0"/>
              <a:t>Avers 2009</a:t>
            </a:r>
            <a:endParaRPr lang="en-US" dirty="0"/>
          </a:p>
        </p:txBody>
      </p:sp>
      <p:pic>
        <p:nvPicPr>
          <p:cNvPr id="5" name="S3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230469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5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smtClean="0"/>
              <a:t>Sarcopenia</a:t>
            </a:r>
            <a:endParaRPr lang="en-US" dirty="0"/>
          </a:p>
        </p:txBody>
      </p:sp>
      <p:sp>
        <p:nvSpPr>
          <p:cNvPr id="2" name="Content Placeholder 1"/>
          <p:cNvSpPr>
            <a:spLocks noGrp="1"/>
          </p:cNvSpPr>
          <p:nvPr>
            <p:ph type="body" idx="1"/>
          </p:nvPr>
        </p:nvSpPr>
        <p:spPr/>
        <p:txBody>
          <a:bodyPr/>
          <a:lstStyle/>
          <a:p>
            <a:r>
              <a:rPr lang="en-US" dirty="0" smtClean="0"/>
              <a:t>Loss of skeletal muscle mass </a:t>
            </a:r>
          </a:p>
          <a:p>
            <a:r>
              <a:rPr lang="en-US" dirty="0" smtClean="0"/>
              <a:t>Loss of muscle strength</a:t>
            </a:r>
          </a:p>
          <a:p>
            <a:r>
              <a:rPr lang="en-US" dirty="0" smtClean="0"/>
              <a:t>Reduce rate of force development</a:t>
            </a:r>
          </a:p>
          <a:p>
            <a:r>
              <a:rPr lang="en-US" dirty="0" smtClean="0"/>
              <a:t>Reduced muscle power</a:t>
            </a:r>
          </a:p>
          <a:p>
            <a:r>
              <a:rPr lang="en-US" dirty="0" smtClean="0"/>
              <a:t>Sarcopenia contributes to</a:t>
            </a:r>
          </a:p>
          <a:p>
            <a:pPr lvl="1"/>
            <a:r>
              <a:rPr lang="en-US" dirty="0" smtClean="0"/>
              <a:t>Impaired mobility and functional capacity</a:t>
            </a:r>
          </a:p>
          <a:p>
            <a:pPr lvl="1"/>
            <a:r>
              <a:rPr lang="en-US" dirty="0" smtClean="0"/>
              <a:t>Reduced skeletal muscle oxidative capacity</a:t>
            </a:r>
          </a:p>
          <a:p>
            <a:pPr lvl="1"/>
            <a:r>
              <a:rPr lang="en-US" dirty="0" smtClean="0"/>
              <a:t>Increased risks of falling</a:t>
            </a:r>
          </a:p>
          <a:p>
            <a:pPr lvl="1"/>
            <a:r>
              <a:rPr lang="en-US" dirty="0" smtClean="0"/>
              <a:t>Increased risks of frailty</a:t>
            </a:r>
          </a:p>
          <a:p>
            <a:pPr lvl="1"/>
            <a:r>
              <a:rPr lang="en-US" dirty="0" smtClean="0"/>
              <a:t>Development of comorbid conditions, e.g. diabetes</a:t>
            </a:r>
          </a:p>
        </p:txBody>
      </p:sp>
      <p:pic>
        <p:nvPicPr>
          <p:cNvPr id="3" name="S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13203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0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2084"/>
          <a:stretch/>
        </p:blipFill>
        <p:spPr bwMode="auto">
          <a:xfrm>
            <a:off x="1662112" y="590549"/>
            <a:ext cx="5595682" cy="5819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62796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Age-related changes in whole </a:t>
            </a:r>
            <a:r>
              <a:rPr lang="en-US" dirty="0"/>
              <a:t>muscle changes</a:t>
            </a:r>
          </a:p>
        </p:txBody>
      </p:sp>
      <p:sp>
        <p:nvSpPr>
          <p:cNvPr id="5" name="Text Placeholder 4"/>
          <p:cNvSpPr>
            <a:spLocks noGrp="1"/>
          </p:cNvSpPr>
          <p:nvPr>
            <p:ph type="body" idx="1"/>
          </p:nvPr>
        </p:nvSpPr>
        <p:spPr/>
        <p:txBody>
          <a:bodyPr/>
          <a:lstStyle/>
          <a:p>
            <a:r>
              <a:rPr lang="en-US" dirty="0" smtClean="0"/>
              <a:t>   muscle mass </a:t>
            </a:r>
          </a:p>
          <a:p>
            <a:pPr lvl="1"/>
            <a:r>
              <a:rPr lang="en-US" dirty="0" smtClean="0"/>
              <a:t>replaced </a:t>
            </a:r>
            <a:r>
              <a:rPr lang="en-US" dirty="0"/>
              <a:t>by increased fat </a:t>
            </a:r>
            <a:r>
              <a:rPr lang="en-US" dirty="0" smtClean="0"/>
              <a:t>mass</a:t>
            </a:r>
            <a:endParaRPr lang="en-US" dirty="0"/>
          </a:p>
          <a:p>
            <a:r>
              <a:rPr lang="en-US" dirty="0" smtClean="0"/>
              <a:t>   </a:t>
            </a:r>
            <a:r>
              <a:rPr lang="en-US" dirty="0"/>
              <a:t>muscle strength </a:t>
            </a:r>
          </a:p>
          <a:p>
            <a:pPr lvl="1"/>
            <a:r>
              <a:rPr lang="en-US" dirty="0" smtClean="0"/>
              <a:t>especially lower extremities</a:t>
            </a:r>
            <a:endParaRPr lang="en-US" dirty="0"/>
          </a:p>
          <a:p>
            <a:r>
              <a:rPr lang="en-US" dirty="0" smtClean="0"/>
              <a:t>Slowing </a:t>
            </a:r>
            <a:r>
              <a:rPr lang="en-US" dirty="0"/>
              <a:t>of muscle contractile properties and rate of force </a:t>
            </a:r>
            <a:r>
              <a:rPr lang="en-US" dirty="0" smtClean="0"/>
              <a:t>development </a:t>
            </a:r>
            <a:endParaRPr lang="en-US" dirty="0"/>
          </a:p>
          <a:p>
            <a:pPr lvl="1"/>
            <a:r>
              <a:rPr lang="en-US" dirty="0" smtClean="0"/>
              <a:t>Due to    rate </a:t>
            </a:r>
            <a:r>
              <a:rPr lang="en-US" dirty="0"/>
              <a:t>of cross-bridge cycling</a:t>
            </a:r>
          </a:p>
          <a:p>
            <a:pPr lvl="1"/>
            <a:r>
              <a:rPr lang="en-US" dirty="0" smtClean="0"/>
              <a:t>Altered excitation-contraction </a:t>
            </a:r>
            <a:r>
              <a:rPr lang="en-US" dirty="0"/>
              <a:t>coupling</a:t>
            </a:r>
          </a:p>
          <a:p>
            <a:pPr lvl="1"/>
            <a:r>
              <a:rPr lang="en-US" dirty="0" smtClean="0"/>
              <a:t>   compliance </a:t>
            </a:r>
            <a:r>
              <a:rPr lang="en-US" dirty="0"/>
              <a:t>of muscle's </a:t>
            </a:r>
            <a:r>
              <a:rPr lang="en-US" dirty="0" err="1"/>
              <a:t>tendinous</a:t>
            </a:r>
            <a:r>
              <a:rPr lang="en-US" dirty="0"/>
              <a:t> </a:t>
            </a:r>
            <a:r>
              <a:rPr lang="en-US" dirty="0" smtClean="0"/>
              <a:t>attachment</a:t>
            </a:r>
            <a:endParaRPr lang="en-US" dirty="0"/>
          </a:p>
        </p:txBody>
      </p:sp>
      <p:sp>
        <p:nvSpPr>
          <p:cNvPr id="6" name="Down Arrow 5"/>
          <p:cNvSpPr/>
          <p:nvPr/>
        </p:nvSpPr>
        <p:spPr>
          <a:xfrm>
            <a:off x="891540" y="17526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917666" y="27432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2286000" y="4622727"/>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a:off x="1295400" y="5486400"/>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S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58465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a:t>
            </a:r>
            <a:r>
              <a:rPr lang="en-US" dirty="0" smtClean="0"/>
              <a:t>in motor neurons and muscle fibers</a:t>
            </a:r>
          </a:p>
        </p:txBody>
      </p:sp>
      <p:sp>
        <p:nvSpPr>
          <p:cNvPr id="3" name="Text Placeholder 2"/>
          <p:cNvSpPr>
            <a:spLocks noGrp="1"/>
          </p:cNvSpPr>
          <p:nvPr>
            <p:ph type="body" idx="1"/>
          </p:nvPr>
        </p:nvSpPr>
        <p:spPr/>
        <p:txBody>
          <a:bodyPr/>
          <a:lstStyle/>
          <a:p>
            <a:r>
              <a:rPr lang="en-US" dirty="0" smtClean="0"/>
              <a:t>Type </a:t>
            </a:r>
            <a:r>
              <a:rPr lang="en-US" dirty="0"/>
              <a:t>II (fast twitch) atrophy more than type I (slow twitch</a:t>
            </a:r>
            <a:r>
              <a:rPr lang="en-US" dirty="0" smtClean="0"/>
              <a:t>) muscle fibers</a:t>
            </a:r>
            <a:endParaRPr lang="en-US" dirty="0"/>
          </a:p>
          <a:p>
            <a:r>
              <a:rPr lang="en-US" dirty="0" smtClean="0"/>
              <a:t>Fiber necrosis</a:t>
            </a:r>
          </a:p>
          <a:p>
            <a:r>
              <a:rPr lang="en-US" dirty="0" smtClean="0"/>
              <a:t>   type </a:t>
            </a:r>
            <a:r>
              <a:rPr lang="en-US" dirty="0"/>
              <a:t>II muscle fiber satellite cell </a:t>
            </a:r>
            <a:r>
              <a:rPr lang="en-US" dirty="0" smtClean="0"/>
              <a:t>(precursors of muscle cell) number</a:t>
            </a:r>
            <a:endParaRPr lang="en-US" dirty="0"/>
          </a:p>
          <a:p>
            <a:r>
              <a:rPr lang="en-US" dirty="0" smtClean="0"/>
              <a:t>Fiber </a:t>
            </a:r>
            <a:r>
              <a:rPr lang="en-US" dirty="0"/>
              <a:t>type </a:t>
            </a:r>
            <a:r>
              <a:rPr lang="en-US" dirty="0" smtClean="0"/>
              <a:t>grouping</a:t>
            </a:r>
          </a:p>
          <a:p>
            <a:pPr lvl="1"/>
            <a:r>
              <a:rPr lang="en-US" dirty="0" smtClean="0"/>
              <a:t>Surviving alpha </a:t>
            </a:r>
            <a:r>
              <a:rPr lang="en-US" dirty="0"/>
              <a:t>motor neurons </a:t>
            </a:r>
            <a:r>
              <a:rPr lang="en-US" dirty="0" smtClean="0"/>
              <a:t>enlarge </a:t>
            </a:r>
            <a:r>
              <a:rPr lang="en-US" dirty="0"/>
              <a:t>their own motor unit </a:t>
            </a:r>
            <a:r>
              <a:rPr lang="en-US" dirty="0" smtClean="0"/>
              <a:t>territory, i.e. innervate more muscle fibers</a:t>
            </a:r>
          </a:p>
          <a:p>
            <a:pPr lvl="1"/>
            <a:endParaRPr lang="en-US" dirty="0"/>
          </a:p>
          <a:p>
            <a:endParaRPr lang="en-US" dirty="0"/>
          </a:p>
          <a:p>
            <a:endParaRPr lang="en-US" dirty="0"/>
          </a:p>
        </p:txBody>
      </p:sp>
      <p:sp>
        <p:nvSpPr>
          <p:cNvPr id="4" name="Down Arrow 3"/>
          <p:cNvSpPr/>
          <p:nvPr/>
        </p:nvSpPr>
        <p:spPr>
          <a:xfrm>
            <a:off x="924197" y="32766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17000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28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Age-related neuronal changes linked to Sarcopenia</a:t>
            </a:r>
            <a:endParaRPr lang="en-US" dirty="0"/>
          </a:p>
        </p:txBody>
      </p:sp>
      <p:sp>
        <p:nvSpPr>
          <p:cNvPr id="3" name="Text Placeholder 2"/>
          <p:cNvSpPr>
            <a:spLocks noGrp="1"/>
          </p:cNvSpPr>
          <p:nvPr>
            <p:ph type="body" idx="1"/>
          </p:nvPr>
        </p:nvSpPr>
        <p:spPr/>
        <p:txBody>
          <a:bodyPr/>
          <a:lstStyle/>
          <a:p>
            <a:r>
              <a:rPr lang="en-US" sz="3200" dirty="0"/>
              <a:t>Progressive denervation and reinnervation of alpha motor neurons occur with age</a:t>
            </a:r>
          </a:p>
          <a:p>
            <a:r>
              <a:rPr lang="en-US" dirty="0" smtClean="0"/>
              <a:t>Reducing </a:t>
            </a:r>
            <a:r>
              <a:rPr lang="en-US" dirty="0"/>
              <a:t>central drive to the agonist muscles and by increasing </a:t>
            </a:r>
            <a:r>
              <a:rPr lang="en-US" dirty="0" smtClean="0"/>
              <a:t>co-activation </a:t>
            </a:r>
            <a:r>
              <a:rPr lang="en-US" dirty="0"/>
              <a:t>of the antagonist muscles</a:t>
            </a:r>
          </a:p>
          <a:p>
            <a:pPr marL="914400" lvl="2" indent="0">
              <a:buNone/>
            </a:pPr>
            <a:endParaRPr lang="en-US" dirty="0"/>
          </a:p>
        </p:txBody>
      </p:sp>
      <p:pic>
        <p:nvPicPr>
          <p:cNvPr id="4" name="S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40919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9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3" indent="0"/>
            <a:r>
              <a:rPr lang="en-US" b="0" dirty="0" smtClean="0">
                <a:solidFill>
                  <a:srgbClr val="00B0F0"/>
                </a:solidFill>
              </a:rPr>
              <a:t>Aging-related changes in endocrine function linked to Sarcopenia</a:t>
            </a:r>
            <a:endParaRPr lang="en-US" b="0" dirty="0">
              <a:solidFill>
                <a:srgbClr val="00B0F0"/>
              </a:solidFill>
            </a:endParaRPr>
          </a:p>
        </p:txBody>
      </p:sp>
      <p:sp>
        <p:nvSpPr>
          <p:cNvPr id="3" name="Text Placeholder 2"/>
          <p:cNvSpPr>
            <a:spLocks noGrp="1"/>
          </p:cNvSpPr>
          <p:nvPr>
            <p:ph type="body" idx="1"/>
          </p:nvPr>
        </p:nvSpPr>
        <p:spPr/>
        <p:txBody>
          <a:bodyPr/>
          <a:lstStyle/>
          <a:p>
            <a:r>
              <a:rPr lang="en-US" dirty="0" smtClean="0"/>
              <a:t>   insulin resistance</a:t>
            </a:r>
          </a:p>
          <a:p>
            <a:r>
              <a:rPr lang="en-US" dirty="0" smtClean="0"/>
              <a:t>   growth hormone</a:t>
            </a:r>
          </a:p>
          <a:p>
            <a:r>
              <a:rPr lang="en-US" dirty="0" smtClean="0"/>
              <a:t>   insulin-like growth hormone I (</a:t>
            </a:r>
            <a:r>
              <a:rPr lang="en-US" dirty="0" err="1" smtClean="0"/>
              <a:t>Igf</a:t>
            </a:r>
            <a:r>
              <a:rPr lang="en-US" dirty="0" smtClean="0"/>
              <a:t>-I)</a:t>
            </a:r>
          </a:p>
          <a:p>
            <a:r>
              <a:rPr lang="en-US" dirty="0" smtClean="0"/>
              <a:t>   estrogen and testosterone</a:t>
            </a:r>
          </a:p>
          <a:p>
            <a:r>
              <a:rPr lang="en-US" dirty="0" smtClean="0"/>
              <a:t>Vitamin D deficiency</a:t>
            </a:r>
          </a:p>
          <a:p>
            <a:r>
              <a:rPr lang="en-US" dirty="0" smtClean="0"/>
              <a:t>   parathyroid hormone (PTH)</a:t>
            </a:r>
          </a:p>
        </p:txBody>
      </p:sp>
      <p:sp>
        <p:nvSpPr>
          <p:cNvPr id="8" name="Down Arrow 7"/>
          <p:cNvSpPr/>
          <p:nvPr/>
        </p:nvSpPr>
        <p:spPr>
          <a:xfrm>
            <a:off x="924197" y="22098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924197" y="2813955"/>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914400" y="34290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a:off x="914400" y="4683053"/>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a:off x="930729" y="1618488"/>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5435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3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3">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2">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Theme4</Template>
  <TotalTime>1189</TotalTime>
  <Words>4625</Words>
  <Application>Microsoft Office PowerPoint</Application>
  <PresentationFormat>On-screen Show (4:3)</PresentationFormat>
  <Paragraphs>389</Paragraphs>
  <Slides>36</Slides>
  <Notes>34</Notes>
  <HiddenSlides>0</HiddenSlides>
  <MMClips>33</MMClips>
  <ScaleCrop>false</ScaleCrop>
  <HeadingPairs>
    <vt:vector size="4" baseType="variant">
      <vt:variant>
        <vt:lpstr>Theme</vt:lpstr>
      </vt:variant>
      <vt:variant>
        <vt:i4>8</vt:i4>
      </vt:variant>
      <vt:variant>
        <vt:lpstr>Slide Titles</vt:lpstr>
      </vt:variant>
      <vt:variant>
        <vt:i4>36</vt:i4>
      </vt:variant>
    </vt:vector>
  </HeadingPairs>
  <TitlesOfParts>
    <vt:vector size="44" baseType="lpstr">
      <vt:lpstr>Theme4</vt:lpstr>
      <vt:lpstr>Custom Design</vt:lpstr>
      <vt:lpstr>1_Custom Design</vt:lpstr>
      <vt:lpstr>1_Theme4</vt:lpstr>
      <vt:lpstr>Theme3</vt:lpstr>
      <vt:lpstr>2_Custom Design</vt:lpstr>
      <vt:lpstr>Theme2</vt:lpstr>
      <vt:lpstr>3_Custom Design</vt:lpstr>
      <vt:lpstr> Impaired Muscle Performance with Age</vt:lpstr>
      <vt:lpstr>Learning Objectives</vt:lpstr>
      <vt:lpstr>Reading assignments</vt:lpstr>
      <vt:lpstr>Sarcopenia</vt:lpstr>
      <vt:lpstr>PowerPoint Presentation</vt:lpstr>
      <vt:lpstr>Age-related changes in whole muscle changes</vt:lpstr>
      <vt:lpstr>Age-related changes in motor neurons and muscle fibers</vt:lpstr>
      <vt:lpstr>Age-related neuronal changes linked to Sarcopenia</vt:lpstr>
      <vt:lpstr>Aging-related changes in endocrine function linked to Sarcopenia</vt:lpstr>
      <vt:lpstr>Mitochondria dysfunction related to Sarcopenia</vt:lpstr>
      <vt:lpstr>Strength deficits with age </vt:lpstr>
      <vt:lpstr>Strength screening tests</vt:lpstr>
      <vt:lpstr>Principles of specificity and overload</vt:lpstr>
      <vt:lpstr>Aerobic and Strength training</vt:lpstr>
      <vt:lpstr>High-intensity training in frail elderly</vt:lpstr>
      <vt:lpstr>PowerPoint Presentation</vt:lpstr>
      <vt:lpstr>PowerPoint Presentation</vt:lpstr>
      <vt:lpstr>Fiatarone’s high intensity protocol</vt:lpstr>
      <vt:lpstr>Resistance exercise strengthening</vt:lpstr>
      <vt:lpstr>Resistance exercise strengthening</vt:lpstr>
      <vt:lpstr>Interventions – resistance training general guideline</vt:lpstr>
      <vt:lpstr>Interventions - aerobic training general guideline</vt:lpstr>
      <vt:lpstr>Effects of strength vs. power training in older adults</vt:lpstr>
      <vt:lpstr>AGS/APTA White paper on strength training for older adults</vt:lpstr>
      <vt:lpstr>AGS/APTA White paper: Intensity</vt:lpstr>
      <vt:lpstr>PowerPoint Presentation</vt:lpstr>
      <vt:lpstr>Leg press or bench press intensity</vt:lpstr>
      <vt:lpstr>Progressing the intensity at the start of the program for frail older adults</vt:lpstr>
      <vt:lpstr>AGS/APTA White paper: Sets</vt:lpstr>
      <vt:lpstr>AGS/APTA White paper: repetitions per set</vt:lpstr>
      <vt:lpstr>AGS/APTA White paper: Frequency</vt:lpstr>
      <vt:lpstr>AGS/APTA White paper: Frequency</vt:lpstr>
      <vt:lpstr>AGS/APTA White paper: Home program</vt:lpstr>
      <vt:lpstr>AGS/APTA White paper: Muscle power</vt:lpstr>
      <vt:lpstr>AGS/APTA White paper: Progression</vt:lpstr>
      <vt:lpstr>AGS/APTA White paper: Injury</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Huang, Min-Hui</dc:creator>
  <cp:lastModifiedBy>SWEET, CHRISTINA</cp:lastModifiedBy>
  <cp:revision>297</cp:revision>
  <dcterms:created xsi:type="dcterms:W3CDTF">2013-05-19T17:54:41Z</dcterms:created>
  <dcterms:modified xsi:type="dcterms:W3CDTF">2013-05-31T14:14:05Z</dcterms:modified>
</cp:coreProperties>
</file>