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 id="2147483765" r:id="rId2"/>
    <p:sldMasterId id="2147483772" r:id="rId3"/>
    <p:sldMasterId id="2147483876" r:id="rId4"/>
  </p:sldMasterIdLst>
  <p:notesMasterIdLst>
    <p:notesMasterId r:id="rId35"/>
  </p:notesMasterIdLst>
  <p:sldIdLst>
    <p:sldId id="256" r:id="rId5"/>
    <p:sldId id="328" r:id="rId6"/>
    <p:sldId id="329" r:id="rId7"/>
    <p:sldId id="356" r:id="rId8"/>
    <p:sldId id="357" r:id="rId9"/>
    <p:sldId id="358" r:id="rId10"/>
    <p:sldId id="359" r:id="rId11"/>
    <p:sldId id="360" r:id="rId12"/>
    <p:sldId id="361" r:id="rId13"/>
    <p:sldId id="362" r:id="rId14"/>
    <p:sldId id="334" r:id="rId15"/>
    <p:sldId id="335" r:id="rId16"/>
    <p:sldId id="336" r:id="rId17"/>
    <p:sldId id="337" r:id="rId18"/>
    <p:sldId id="340" r:id="rId19"/>
    <p:sldId id="341" r:id="rId20"/>
    <p:sldId id="342" r:id="rId21"/>
    <p:sldId id="338" r:id="rId22"/>
    <p:sldId id="344" r:id="rId23"/>
    <p:sldId id="355" r:id="rId24"/>
    <p:sldId id="345" r:id="rId25"/>
    <p:sldId id="346" r:id="rId26"/>
    <p:sldId id="348" r:id="rId27"/>
    <p:sldId id="347" r:id="rId28"/>
    <p:sldId id="349" r:id="rId29"/>
    <p:sldId id="350" r:id="rId30"/>
    <p:sldId id="351" r:id="rId31"/>
    <p:sldId id="352" r:id="rId32"/>
    <p:sldId id="353" r:id="rId33"/>
    <p:sldId id="354" r:id="rId3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43" autoAdjust="0"/>
    <p:restoredTop sz="88099" autoAdjust="0"/>
  </p:normalViewPr>
  <p:slideViewPr>
    <p:cSldViewPr>
      <p:cViewPr>
        <p:scale>
          <a:sx n="70" d="100"/>
          <a:sy n="70" d="100"/>
        </p:scale>
        <p:origin x="-1338"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6" d="100"/>
        <a:sy n="96" d="100"/>
      </p:scale>
      <p:origin x="0" y="4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04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3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E59E142-6445-47C3-B449-92F4566748F8}" type="slidenum">
              <a:rPr lang="en-US"/>
              <a:pPr>
                <a:defRPr/>
              </a:pPr>
              <a:t>‹#›</a:t>
            </a:fld>
            <a:endParaRPr lang="en-US"/>
          </a:p>
        </p:txBody>
      </p:sp>
    </p:spTree>
    <p:extLst>
      <p:ext uri="{BB962C8B-B14F-4D97-AF65-F5344CB8AC3E}">
        <p14:creationId xmlns:p14="http://schemas.microsoft.com/office/powerpoint/2010/main" val="3373789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4C6C16D-C607-47B7-A4A7-C2EE8D692996}"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Programmed longevity</a:t>
            </a:r>
            <a:r>
              <a:rPr lang="en-US" baseline="0" dirty="0" smtClean="0"/>
              <a:t> theory: </a:t>
            </a:r>
            <a:r>
              <a:rPr lang="en-US" dirty="0" smtClean="0"/>
              <a:t>Senescence is defined as the time when age-associated deficits are manifested</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sz="1200" dirty="0" smtClean="0"/>
              <a:t>Endocrine theory: it is well documented that the effectiveness of the immune system peaks at puberty and gradually declines thereafter with advance in age. For example, as one grows older, antibodies lose their effectiveness, and fewer new diseases can be </a:t>
            </a:r>
            <a:r>
              <a:rPr lang="en-US" sz="1200" b="0" i="0" u="none" strike="noStrike" kern="1200" baseline="0" dirty="0" smtClean="0">
                <a:solidFill>
                  <a:schemeClr val="tx1"/>
                </a:solidFill>
                <a:latin typeface="Times New Roman" charset="0"/>
                <a:ea typeface="+mn-ea"/>
                <a:cs typeface="+mn-cs"/>
              </a:rPr>
              <a:t>combated effectively by the body, which causes cellular stress and eventual death .  </a:t>
            </a:r>
            <a:r>
              <a:rPr lang="en-US" sz="1200" b="0" i="0" u="none" strike="noStrike" kern="1200" baseline="0" dirty="0" err="1" smtClean="0">
                <a:solidFill>
                  <a:schemeClr val="tx1"/>
                </a:solidFill>
                <a:latin typeface="Times New Roman" charset="0"/>
                <a:ea typeface="+mn-ea"/>
                <a:cs typeface="+mn-cs"/>
              </a:rPr>
              <a:t>Dysregulated</a:t>
            </a:r>
            <a:r>
              <a:rPr lang="en-US" sz="1200" b="0" i="0" u="none" strike="noStrike" kern="1200" baseline="0" dirty="0" smtClean="0">
                <a:solidFill>
                  <a:schemeClr val="tx1"/>
                </a:solidFill>
                <a:latin typeface="Times New Roman" charset="0"/>
                <a:ea typeface="+mn-ea"/>
                <a:cs typeface="+mn-cs"/>
              </a:rPr>
              <a:t> immune response has been linked to cardiovascular disease, inflammation, Alzheimer’s disease (AD), and cancer. Although direct causal relationships have not been established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13</a:t>
            </a:fld>
            <a:endParaRPr lang="en-US"/>
          </a:p>
        </p:txBody>
      </p:sp>
    </p:spTree>
    <p:extLst>
      <p:ext uri="{BB962C8B-B14F-4D97-AF65-F5344CB8AC3E}">
        <p14:creationId xmlns:p14="http://schemas.microsoft.com/office/powerpoint/2010/main" val="1399245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Wear and tear theory</a:t>
            </a:r>
          </a:p>
          <a:p>
            <a:r>
              <a:rPr lang="en-US" dirty="0" smtClean="0"/>
              <a:t>Like components of an aging car, parts of the body eventually wear out from repeated use, killing them and then the body. So the wear and tear theory of aging was first introduced by Dr. August Weismann, a German biologist, in 1882, it sounds perfectly reasonable to many people even today, because this is what happens to most familiar things around them.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Rate of living theory</a:t>
            </a:r>
          </a:p>
          <a:p>
            <a:r>
              <a:rPr lang="en-US" dirty="0" smtClean="0"/>
              <a:t>The rate-of-living theory of aging while helpful is not completely adequate in explaining the maximum life span.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Cross-linking theory</a:t>
            </a:r>
          </a:p>
          <a:p>
            <a:r>
              <a:rPr lang="en-US" dirty="0" smtClean="0"/>
              <a:t>Recent studies show that cross-linking reactions are involved in the age related changes in the studied proteins</a:t>
            </a:r>
          </a:p>
          <a:p>
            <a:endParaRPr lang="en-US" dirty="0" smtClean="0"/>
          </a:p>
          <a:p>
            <a:endParaRPr lang="en-US" dirty="0" smtClean="0"/>
          </a:p>
          <a:p>
            <a:r>
              <a:rPr lang="en-US" dirty="0" smtClean="0"/>
              <a:t>Recent studies show that cross-linking reactions are involved in the age related changes in the studied proteins</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14</a:t>
            </a:fld>
            <a:endParaRPr lang="en-US"/>
          </a:p>
        </p:txBody>
      </p:sp>
    </p:spTree>
    <p:extLst>
      <p:ext uri="{BB962C8B-B14F-4D97-AF65-F5344CB8AC3E}">
        <p14:creationId xmlns:p14="http://schemas.microsoft.com/office/powerpoint/2010/main" val="221353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Somatic DNA damage theory</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In particular, there is evidence for DNA damage accumulation in non-dividing cells of mammals. In particular, damage to mitochondrial DNA might lead to mitochondrial dysfunction.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Free radicals theory</a:t>
            </a:r>
          </a:p>
          <a:p>
            <a:r>
              <a:rPr lang="en-US" sz="1200" b="0" i="0" u="none" strike="noStrike" kern="1200" baseline="0" dirty="0" smtClean="0">
                <a:solidFill>
                  <a:schemeClr val="tx1"/>
                </a:solidFill>
                <a:latin typeface="Times New Roman" charset="0"/>
                <a:ea typeface="+mn-ea"/>
                <a:cs typeface="+mn-cs"/>
              </a:rPr>
              <a:t>This theory has been bolstered by experiments in which rodents fed antioxidants achieved greater mean longevity. </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15</a:t>
            </a:fld>
            <a:endParaRPr lang="en-US"/>
          </a:p>
        </p:txBody>
      </p:sp>
    </p:spTree>
    <p:extLst>
      <p:ext uri="{BB962C8B-B14F-4D97-AF65-F5344CB8AC3E}">
        <p14:creationId xmlns:p14="http://schemas.microsoft.com/office/powerpoint/2010/main" val="2213534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kern="1200" dirty="0" smtClean="0">
                <a:solidFill>
                  <a:schemeClr val="tx1"/>
                </a:solidFill>
                <a:latin typeface="Times New Roman" charset="0"/>
                <a:ea typeface="+mn-ea"/>
                <a:cs typeface="+mn-cs"/>
              </a:rPr>
              <a:t>With age, telomere damage in the nucleus triggers the activation of p53 (a tumor suppression protein), which can stop both cell growth and DNA replication and potentially cell death, as well as suppress the DNA expression in mitochondria, reducing the function and number of these organelles, lower the threshold for the generation of toxic intermediates such as reactive oxygen species (ROS), which damage mitochondrial DNA, thus setting up a vicious cycle of further mitochondrial dysfunction.</a:t>
            </a:r>
          </a:p>
          <a:p>
            <a:pPr marL="0" indent="0">
              <a:buNone/>
            </a:pPr>
            <a:endParaRPr lang="en-US" sz="1200" kern="1200" dirty="0" smtClean="0">
              <a:solidFill>
                <a:schemeClr val="tx1"/>
              </a:solidFill>
              <a:latin typeface="Times New Roman" charset="0"/>
              <a:ea typeface="+mn-ea"/>
              <a:cs typeface="+mn-cs"/>
            </a:endParaRPr>
          </a:p>
          <a:p>
            <a:r>
              <a:rPr lang="en-US" sz="1200" b="1" i="0" u="none" strike="noStrike" kern="1200" baseline="0" dirty="0" smtClean="0">
                <a:solidFill>
                  <a:schemeClr val="tx1"/>
                </a:solidFill>
                <a:latin typeface="Times New Roman" charset="0"/>
                <a:ea typeface="+mn-ea"/>
                <a:cs typeface="+mn-cs"/>
              </a:rPr>
              <a:t>Figure 1 | The nucleus, mitochondria and ageing. </a:t>
            </a:r>
            <a:r>
              <a:rPr lang="en-US" sz="1200" b="0" i="0" u="none" strike="noStrike" kern="1200" baseline="0" dirty="0" smtClean="0">
                <a:solidFill>
                  <a:schemeClr val="tx1"/>
                </a:solidFill>
                <a:latin typeface="Times New Roman" charset="0"/>
                <a:ea typeface="+mn-ea"/>
                <a:cs typeface="+mn-cs"/>
              </a:rPr>
              <a:t>With age, telomere damage in the nucleus triggers</a:t>
            </a:r>
          </a:p>
          <a:p>
            <a:r>
              <a:rPr lang="en-US" sz="1200" b="0" i="0" u="none" strike="noStrike" kern="1200" baseline="0" dirty="0" smtClean="0">
                <a:solidFill>
                  <a:schemeClr val="tx1"/>
                </a:solidFill>
                <a:latin typeface="Times New Roman" charset="0"/>
                <a:ea typeface="+mn-ea"/>
                <a:cs typeface="+mn-cs"/>
              </a:rPr>
              <a:t>the activation of p53, which can have different effects. In proliferative cells, p53 halts both cell growth</a:t>
            </a:r>
          </a:p>
          <a:p>
            <a:r>
              <a:rPr lang="en-US" sz="1200" b="0" i="0" u="none" strike="noStrike" kern="1200" baseline="0" dirty="0" smtClean="0">
                <a:solidFill>
                  <a:schemeClr val="tx1"/>
                </a:solidFill>
                <a:latin typeface="Times New Roman" charset="0"/>
                <a:ea typeface="+mn-ea"/>
                <a:cs typeface="+mn-cs"/>
              </a:rPr>
              <a:t>and DNA replication, potentially causing apoptotic cell death. </a:t>
            </a:r>
            <a:r>
              <a:rPr lang="en-US" sz="1200" b="0" i="0" u="none" strike="noStrike" kern="1200" baseline="0" dirty="0" err="1" smtClean="0">
                <a:solidFill>
                  <a:schemeClr val="tx1"/>
                </a:solidFill>
                <a:latin typeface="Times New Roman" charset="0"/>
                <a:ea typeface="+mn-ea"/>
                <a:cs typeface="+mn-cs"/>
              </a:rPr>
              <a:t>Sahin</a:t>
            </a:r>
            <a:r>
              <a:rPr lang="en-US" sz="1200" b="0" i="0" u="none" strike="noStrike" kern="1200" baseline="0" dirty="0" smtClean="0">
                <a:solidFill>
                  <a:schemeClr val="tx1"/>
                </a:solidFill>
                <a:latin typeface="Times New Roman" charset="0"/>
                <a:ea typeface="+mn-ea"/>
                <a:cs typeface="+mn-cs"/>
              </a:rPr>
              <a:t> </a:t>
            </a:r>
            <a:r>
              <a:rPr lang="en-US" sz="1200" b="0" i="1" u="none" strike="noStrike" kern="1200" baseline="0" dirty="0" smtClean="0">
                <a:solidFill>
                  <a:schemeClr val="tx1"/>
                </a:solidFill>
                <a:latin typeface="Times New Roman" charset="0"/>
                <a:ea typeface="+mn-ea"/>
                <a:cs typeface="+mn-cs"/>
              </a:rPr>
              <a:t>et al.</a:t>
            </a:r>
            <a:r>
              <a:rPr lang="en-US" sz="1200" b="0" i="0" u="none" strike="noStrike" kern="1200" baseline="0" dirty="0" smtClean="0">
                <a:solidFill>
                  <a:schemeClr val="tx1"/>
                </a:solidFill>
                <a:latin typeface="Times New Roman" charset="0"/>
                <a:ea typeface="+mn-ea"/>
                <a:cs typeface="+mn-cs"/>
              </a:rPr>
              <a:t>1 report that p53 also represses</a:t>
            </a:r>
          </a:p>
          <a:p>
            <a:r>
              <a:rPr lang="en-US" sz="1200" b="0" i="0" u="none" strike="noStrike" kern="1200" baseline="0" dirty="0" smtClean="0">
                <a:solidFill>
                  <a:schemeClr val="tx1"/>
                </a:solidFill>
                <a:latin typeface="Times New Roman" charset="0"/>
                <a:ea typeface="+mn-ea"/>
                <a:cs typeface="+mn-cs"/>
              </a:rPr>
              <a:t>the expression of PGC-1 in mitochondria, reducing the function and number of these organelles, and</a:t>
            </a:r>
          </a:p>
          <a:p>
            <a:r>
              <a:rPr lang="en-US" sz="1200" b="0" i="0" u="none" strike="noStrike" kern="1200" baseline="0" dirty="0" smtClean="0">
                <a:solidFill>
                  <a:schemeClr val="tx1"/>
                </a:solidFill>
                <a:latin typeface="Times New Roman" charset="0"/>
                <a:ea typeface="+mn-ea"/>
                <a:cs typeface="+mn-cs"/>
              </a:rPr>
              <a:t>so leading to age-related dysfunction of mitochondrion-rich, quiescent tissues. The mitochondrial</a:t>
            </a:r>
          </a:p>
          <a:p>
            <a:r>
              <a:rPr lang="en-US" sz="1200" b="0" i="0" u="none" strike="noStrike" kern="1200" baseline="0" dirty="0" smtClean="0">
                <a:solidFill>
                  <a:schemeClr val="tx1"/>
                </a:solidFill>
                <a:latin typeface="Times New Roman" charset="0"/>
                <a:ea typeface="+mn-ea"/>
                <a:cs typeface="+mn-cs"/>
              </a:rPr>
              <a:t>derangements driven by loss of PGC-1 activity may independently lower the threshold for the generation</a:t>
            </a:r>
          </a:p>
          <a:p>
            <a:r>
              <a:rPr lang="en-US" sz="1200" b="0" i="0" u="none" strike="noStrike" kern="1200" baseline="0" dirty="0" smtClean="0">
                <a:solidFill>
                  <a:schemeClr val="tx1"/>
                </a:solidFill>
                <a:latin typeface="Times New Roman" charset="0"/>
                <a:ea typeface="+mn-ea"/>
                <a:cs typeface="+mn-cs"/>
              </a:rPr>
              <a:t>of toxic intermediates such as reactive oxygen species (ROS), which damage mitochondrial DNA, thus</a:t>
            </a:r>
          </a:p>
          <a:p>
            <a:r>
              <a:rPr lang="en-US" sz="1200" b="0" i="0" u="none" strike="noStrike" kern="1200" baseline="0" dirty="0" smtClean="0">
                <a:solidFill>
                  <a:schemeClr val="tx1"/>
                </a:solidFill>
                <a:latin typeface="Times New Roman" charset="0"/>
                <a:ea typeface="+mn-ea"/>
                <a:cs typeface="+mn-cs"/>
              </a:rPr>
              <a:t>setting up a vicious cycle of further mitochondrial dysfunction.</a:t>
            </a:r>
          </a:p>
          <a:p>
            <a:endParaRPr lang="en-US" sz="1200" b="0" i="0" u="none" strike="noStrike" kern="1200" baseline="0" dirty="0" smtClean="0">
              <a:solidFill>
                <a:schemeClr val="tx1"/>
              </a:solidFill>
              <a:latin typeface="Times New Roman" charset="0"/>
              <a:ea typeface="+mn-ea"/>
              <a:cs typeface="+mn-cs"/>
            </a:endParaRPr>
          </a:p>
          <a:p>
            <a:r>
              <a:rPr lang="en-US" i="1" dirty="0" smtClean="0"/>
              <a:t>p53</a:t>
            </a:r>
            <a:r>
              <a:rPr lang="en-US" dirty="0" smtClean="0"/>
              <a:t> (also known as protein 53 or tumor protein 53), is a tumor suppressor protein</a:t>
            </a:r>
          </a:p>
          <a:p>
            <a:endParaRPr lang="en-US" sz="1200" b="0" i="0" u="none" strike="noStrike" kern="1200" baseline="0" dirty="0" smtClean="0">
              <a:solidFill>
                <a:schemeClr val="tx1"/>
              </a:solidFill>
              <a:latin typeface="Times New Roman" charset="0"/>
              <a:ea typeface="+mn-ea"/>
              <a:cs typeface="+mn-cs"/>
            </a:endParaRPr>
          </a:p>
          <a:p>
            <a:r>
              <a:rPr lang="en-US" dirty="0" smtClean="0"/>
              <a:t>Peroxisome proliferator-activated receptor-gamma </a:t>
            </a:r>
            <a:r>
              <a:rPr lang="en-US" dirty="0" err="1" smtClean="0"/>
              <a:t>coactivator</a:t>
            </a:r>
            <a:r>
              <a:rPr lang="en-US" dirty="0" smtClean="0"/>
              <a:t> 1 alpha (</a:t>
            </a:r>
            <a:r>
              <a:rPr lang="en-US" i="1" dirty="0" smtClean="0"/>
              <a:t>PGC</a:t>
            </a:r>
            <a:r>
              <a:rPr lang="en-US" dirty="0" smtClean="0"/>
              <a:t>-</a:t>
            </a:r>
            <a:r>
              <a:rPr lang="en-US" i="1" dirty="0" smtClean="0"/>
              <a:t>1</a:t>
            </a:r>
            <a:r>
              <a:rPr lang="en-US" dirty="0" smtClean="0"/>
              <a:t> alpha): transcriptional </a:t>
            </a:r>
            <a:r>
              <a:rPr lang="en-US" dirty="0" err="1" smtClean="0"/>
              <a:t>coactivator</a:t>
            </a:r>
            <a:r>
              <a:rPr lang="en-US" dirty="0" smtClean="0"/>
              <a:t> and metabolic regulator.</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16</a:t>
            </a:fld>
            <a:endParaRPr lang="en-US"/>
          </a:p>
        </p:txBody>
      </p:sp>
    </p:spTree>
    <p:extLst>
      <p:ext uri="{BB962C8B-B14F-4D97-AF65-F5344CB8AC3E}">
        <p14:creationId xmlns:p14="http://schemas.microsoft.com/office/powerpoint/2010/main" val="1900277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17</a:t>
            </a:fld>
            <a:endParaRPr lang="en-US"/>
          </a:p>
        </p:txBody>
      </p:sp>
    </p:spTree>
    <p:extLst>
      <p:ext uri="{BB962C8B-B14F-4D97-AF65-F5344CB8AC3E}">
        <p14:creationId xmlns:p14="http://schemas.microsoft.com/office/powerpoint/2010/main" val="3602028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figure shows the influence of adipose tissue-derived signaling factors on system-wide metabolic balance and health.</a:t>
            </a:r>
          </a:p>
          <a:p>
            <a:endParaRPr lang="en-US" dirty="0" smtClean="0"/>
          </a:p>
          <a:p>
            <a:r>
              <a:rPr lang="en-US" dirty="0" smtClean="0"/>
              <a:t>Caloric</a:t>
            </a:r>
            <a:r>
              <a:rPr lang="en-US" baseline="0" dirty="0" smtClean="0"/>
              <a:t> r</a:t>
            </a:r>
            <a:r>
              <a:rPr lang="en-US" dirty="0" smtClean="0"/>
              <a:t>estricting (CR) can extend lifespan in laboratory animals (reported in studies since 1930s).</a:t>
            </a:r>
          </a:p>
          <a:p>
            <a:endParaRPr lang="en-US" dirty="0" smtClean="0"/>
          </a:p>
          <a:p>
            <a:r>
              <a:rPr lang="en-US" sz="1200" b="0" i="0" u="none" strike="noStrike" kern="1200" baseline="0" dirty="0" smtClean="0">
                <a:solidFill>
                  <a:schemeClr val="tx1"/>
                </a:solidFill>
                <a:latin typeface="Times New Roman" charset="0"/>
                <a:ea typeface="+mn-ea"/>
                <a:cs typeface="+mn-cs"/>
              </a:rPr>
              <a:t>These differences in WAT may be important in the mechanisms of CR. A consensus is emerging that describes WAT in a key role in the central homeostatic mechanism that integrates metabolism and inflammation.</a:t>
            </a:r>
          </a:p>
          <a:p>
            <a:endParaRPr lang="en-US" sz="1200" b="0" i="0" u="none" strike="noStrike" kern="1200" baseline="0" dirty="0" smtClean="0">
              <a:solidFill>
                <a:schemeClr val="tx1"/>
              </a:solidFill>
              <a:latin typeface="Times New Roman" charset="0"/>
              <a:ea typeface="+mn-ea"/>
              <a:cs typeface="+mn-cs"/>
            </a:endParaRPr>
          </a:p>
          <a:p>
            <a:r>
              <a:rPr lang="en-US" sz="1200" b="0" i="0" u="none" strike="noStrike" kern="1200" baseline="0" dirty="0" smtClean="0">
                <a:solidFill>
                  <a:schemeClr val="tx1"/>
                </a:solidFill>
                <a:latin typeface="Times New Roman" charset="0"/>
                <a:ea typeface="+mn-ea"/>
                <a:cs typeface="+mn-cs"/>
              </a:rPr>
              <a:t>In addition to shrinking the size of WAT depots, CR induces key shifts in genes involved in metabolism in WAT, including a striking increase in the expression of genes involved in energy metabolism. Furthermore, the expression of more than 50 pro-inflammatory genes is reduced.</a:t>
            </a:r>
          </a:p>
          <a:p>
            <a:endParaRPr lang="en-US" sz="1200" b="0" i="0" u="none" strike="noStrike" kern="1200" baseline="0" dirty="0" smtClean="0">
              <a:solidFill>
                <a:schemeClr val="tx1"/>
              </a:solidFill>
              <a:latin typeface="Times New Roman" charset="0"/>
              <a:ea typeface="+mn-ea"/>
              <a:cs typeface="+mn-cs"/>
            </a:endParaRPr>
          </a:p>
          <a:p>
            <a:r>
              <a:rPr lang="en-US" sz="1200" b="0" i="0" u="none" strike="noStrike" kern="1200" baseline="0" dirty="0" smtClean="0">
                <a:solidFill>
                  <a:schemeClr val="tx1"/>
                </a:solidFill>
                <a:latin typeface="Times New Roman" charset="0"/>
                <a:ea typeface="+mn-ea"/>
                <a:cs typeface="+mn-cs"/>
              </a:rPr>
              <a:t>Reductions in systemic inflammatory tone caused by CR may underlie its ability to oppose a broad spectrum of age associated diseases, including cancers and cardiovascular disease. </a:t>
            </a:r>
          </a:p>
          <a:p>
            <a:endParaRPr lang="en-US" sz="1200" b="0" i="0" u="none" strike="noStrike" kern="1200" baseline="0" dirty="0" smtClean="0">
              <a:solidFill>
                <a:schemeClr val="tx1"/>
              </a:solidFill>
              <a:latin typeface="Times New Roman" charset="0"/>
              <a:ea typeface="+mn-ea"/>
              <a:cs typeface="+mn-cs"/>
            </a:endParaRPr>
          </a:p>
          <a:p>
            <a:r>
              <a:rPr lang="en-US" sz="1200" b="0" i="0" u="none" strike="noStrike" kern="1200" baseline="0" dirty="0" smtClean="0">
                <a:solidFill>
                  <a:schemeClr val="tx1"/>
                </a:solidFill>
                <a:latin typeface="Times New Roman" charset="0"/>
                <a:ea typeface="+mn-ea"/>
                <a:cs typeface="+mn-cs"/>
              </a:rPr>
              <a:t>The overt changes induced in WAT by CR may contribute to alterations in systemic metabolic homeostasis, influencing factors at the interface of metabolism and inflammation.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18</a:t>
            </a:fld>
            <a:endParaRPr lang="en-US"/>
          </a:p>
        </p:txBody>
      </p:sp>
    </p:spTree>
    <p:extLst>
      <p:ext uri="{BB962C8B-B14F-4D97-AF65-F5344CB8AC3E}">
        <p14:creationId xmlns:p14="http://schemas.microsoft.com/office/powerpoint/2010/main" val="3602028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theories attempt to integrate biological, psychological, and sociohistorical influences on development in adulthood.</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19</a:t>
            </a:fld>
            <a:endParaRPr lang="en-US"/>
          </a:p>
        </p:txBody>
      </p:sp>
    </p:spTree>
    <p:extLst>
      <p:ext uri="{BB962C8B-B14F-4D97-AF65-F5344CB8AC3E}">
        <p14:creationId xmlns:p14="http://schemas.microsoft.com/office/powerpoint/2010/main" val="4168279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individuals weather transitions and hard times is a function of personal choices, immediate social context, availability or lack of resources, and larger historical events.</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21</a:t>
            </a:fld>
            <a:endParaRPr lang="en-US"/>
          </a:p>
        </p:txBody>
      </p:sp>
    </p:spTree>
    <p:extLst>
      <p:ext uri="{BB962C8B-B14F-4D97-AF65-F5344CB8AC3E}">
        <p14:creationId xmlns:p14="http://schemas.microsoft.com/office/powerpoint/2010/main" val="4168279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Assuming that older individuals have fewer resources, they must select the goals or activities they wish to pursue and optimize their performance by devoting resources to those particular goals. They may also compensate for any deficiencies that could prevent them from achieving their goals.</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22</a:t>
            </a:fld>
            <a:endParaRPr lang="en-US"/>
          </a:p>
        </p:txBody>
      </p:sp>
    </p:spTree>
    <p:extLst>
      <p:ext uri="{BB962C8B-B14F-4D97-AF65-F5344CB8AC3E}">
        <p14:creationId xmlns:p14="http://schemas.microsoft.com/office/powerpoint/2010/main" val="2189692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23</a:t>
            </a:fld>
            <a:endParaRPr lang="en-US"/>
          </a:p>
        </p:txBody>
      </p:sp>
    </p:spTree>
    <p:extLst>
      <p:ext uri="{BB962C8B-B14F-4D97-AF65-F5344CB8AC3E}">
        <p14:creationId xmlns:p14="http://schemas.microsoft.com/office/powerpoint/2010/main" val="2189692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3</a:t>
            </a:fld>
            <a:endParaRPr lang="en-US"/>
          </a:p>
        </p:txBody>
      </p:sp>
    </p:spTree>
    <p:extLst>
      <p:ext uri="{BB962C8B-B14F-4D97-AF65-F5344CB8AC3E}">
        <p14:creationId xmlns:p14="http://schemas.microsoft.com/office/powerpoint/2010/main" val="3908908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Mindfulness</a:t>
            </a:r>
            <a:r>
              <a:rPr lang="en-US" baseline="0" dirty="0" smtClean="0">
                <a:solidFill>
                  <a:schemeClr val="tx1"/>
                </a:solidFill>
              </a:rPr>
              <a:t> is </a:t>
            </a:r>
            <a:r>
              <a:rPr lang="en-US" dirty="0" smtClean="0">
                <a:solidFill>
                  <a:schemeClr val="tx1"/>
                </a:solidFill>
              </a:rPr>
              <a:t>a process of conscious attempts to think in more flexible ways</a:t>
            </a:r>
          </a:p>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24</a:t>
            </a:fld>
            <a:endParaRPr lang="en-US"/>
          </a:p>
        </p:txBody>
      </p:sp>
    </p:spTree>
    <p:extLst>
      <p:ext uri="{BB962C8B-B14F-4D97-AF65-F5344CB8AC3E}">
        <p14:creationId xmlns:p14="http://schemas.microsoft.com/office/powerpoint/2010/main" val="4819550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Resilient individuals are more likely to maintain </a:t>
            </a:r>
            <a:r>
              <a:rPr lang="en-US" dirty="0" err="1" smtClean="0"/>
              <a:t>orthogonality</a:t>
            </a:r>
            <a:r>
              <a:rPr lang="en-US" dirty="0" smtClean="0"/>
              <a:t> of positive and negative affect under stress, through copying strategies such as humor and social support</a:t>
            </a:r>
          </a:p>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27</a:t>
            </a:fld>
            <a:endParaRPr lang="en-US"/>
          </a:p>
        </p:txBody>
      </p:sp>
    </p:spTree>
    <p:extLst>
      <p:ext uri="{BB962C8B-B14F-4D97-AF65-F5344CB8AC3E}">
        <p14:creationId xmlns:p14="http://schemas.microsoft.com/office/powerpoint/2010/main" val="20918085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Physiological regulation of stressors is poorer</a:t>
            </a:r>
            <a:r>
              <a:rPr lang="en-US" baseline="0" dirty="0" smtClean="0"/>
              <a:t> in late life, so older adults have learned that it is better not to perceive things as problems, or to discount their stressfulness, in order to avoid heightened arousal and distress.  </a:t>
            </a:r>
          </a:p>
          <a:p>
            <a:endParaRPr lang="en-US" baseline="0" dirty="0" smtClean="0"/>
          </a:p>
          <a:p>
            <a:r>
              <a:rPr lang="en-US" baseline="0" dirty="0" smtClean="0"/>
              <a:t>Older adults, consciously adopt appraisal and coping strategies that </a:t>
            </a:r>
            <a:r>
              <a:rPr lang="en-US" baseline="0" dirty="0" err="1" smtClean="0"/>
              <a:t>oromote</a:t>
            </a:r>
            <a:r>
              <a:rPr lang="en-US" baseline="0" dirty="0" smtClean="0"/>
              <a:t> better regulation of emotion because they realize the adverse physical consequences of allowing themselves to become upset. </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28</a:t>
            </a:fld>
            <a:endParaRPr lang="en-US"/>
          </a:p>
        </p:txBody>
      </p:sp>
    </p:spTree>
    <p:extLst>
      <p:ext uri="{BB962C8B-B14F-4D97-AF65-F5344CB8AC3E}">
        <p14:creationId xmlns:p14="http://schemas.microsoft.com/office/powerpoint/2010/main" val="2687259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Resilience involves a transaction among sociocultural, contextual, and individual resources.  All these aspects can affect and be affected by individual’s coping strategies in stressful situations.  </a:t>
            </a:r>
          </a:p>
          <a:p>
            <a:endParaRPr lang="en-US" dirty="0" smtClean="0"/>
          </a:p>
          <a:p>
            <a:r>
              <a:rPr lang="en-US" dirty="0" smtClean="0"/>
              <a:t>When individuals cope with stress, they draw upon immediate resources available to them, as well as longstanding ones,</a:t>
            </a:r>
            <a:r>
              <a:rPr lang="en-US" baseline="0" dirty="0" smtClean="0"/>
              <a:t> generalized resistance resources (GRRs).   GRRs reflect individual resources, such as intelligence, calm disposition, and financial resources, as well as contextual ones, such as social support, and sociocultural resources, such as the availability of good health care, positive attitudes toward aging.</a:t>
            </a:r>
          </a:p>
          <a:p>
            <a:endParaRPr lang="en-US" dirty="0" smtClean="0"/>
          </a:p>
          <a:p>
            <a:r>
              <a:rPr lang="en-US" dirty="0" smtClean="0"/>
              <a:t>I</a:t>
            </a:r>
            <a:r>
              <a:rPr lang="en-US" baseline="0" dirty="0" smtClean="0"/>
              <a:t>n this model, posttraumatic growth (PTG) develops with “seismic” stressor, i.e. major trauma such as combat exposure or life-threatening illness, while stress related growth (SRG) develops in a broader array of stressful situations.</a:t>
            </a:r>
          </a:p>
          <a:p>
            <a:endParaRPr lang="en-US" baseline="0" dirty="0" smtClean="0"/>
          </a:p>
          <a:p>
            <a:r>
              <a:rPr lang="en-US" baseline="0" dirty="0" smtClean="0"/>
              <a:t>In both instances, through the process of coping with stress, individuals can build up more resources over time, which in turn can affect the social context.  For example, someone coping with breast cancer may start a local support group with the assistance of national organization, which becomes a  resources for others in the community. </a:t>
            </a:r>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29</a:t>
            </a:fld>
            <a:endParaRPr lang="en-US"/>
          </a:p>
        </p:txBody>
      </p:sp>
    </p:spTree>
    <p:extLst>
      <p:ext uri="{BB962C8B-B14F-4D97-AF65-F5344CB8AC3E}">
        <p14:creationId xmlns:p14="http://schemas.microsoft.com/office/powerpoint/2010/main" val="4230129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Older adults manage to maintain their emotional stability and quality of life in face of the physical and psychosocial losses endemic in late life</a:t>
            </a:r>
          </a:p>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30</a:t>
            </a:fld>
            <a:endParaRPr lang="en-US"/>
          </a:p>
        </p:txBody>
      </p:sp>
    </p:spTree>
    <p:extLst>
      <p:ext uri="{BB962C8B-B14F-4D97-AF65-F5344CB8AC3E}">
        <p14:creationId xmlns:p14="http://schemas.microsoft.com/office/powerpoint/2010/main" val="3652111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Because so much of the decline with aging is lifestyle related, physical therapists have ample opportunity to intervene along the way, with successful results likely at any age. </a:t>
            </a:r>
          </a:p>
        </p:txBody>
      </p:sp>
      <p:sp>
        <p:nvSpPr>
          <p:cNvPr id="4" name="Slide Number Placeholder 3"/>
          <p:cNvSpPr>
            <a:spLocks noGrp="1"/>
          </p:cNvSpPr>
          <p:nvPr>
            <p:ph type="sldNum" sz="quarter" idx="10"/>
          </p:nvPr>
        </p:nvSpPr>
        <p:spPr/>
        <p:txBody>
          <a:bodyPr/>
          <a:lstStyle/>
          <a:p>
            <a:fld id="{F825B299-8431-42DA-A15B-17A76D67EA60}" type="slidenum">
              <a:rPr lang="en-US" smtClean="0"/>
              <a:t>4</a:t>
            </a:fld>
            <a:endParaRPr lang="en-US"/>
          </a:p>
        </p:txBody>
      </p:sp>
    </p:spTree>
    <p:extLst>
      <p:ext uri="{BB962C8B-B14F-4D97-AF65-F5344CB8AC3E}">
        <p14:creationId xmlns:p14="http://schemas.microsoft.com/office/powerpoint/2010/main" val="2468237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Effect of varying levels of physical stress (inadequately low to excessively high) on tissue's ability to adapt and to maintain homeostasis.</a:t>
            </a:r>
            <a:r>
              <a:rPr lang="en-US" dirty="0" smtClean="0"/>
              <a:t>  The figure illustrates the relationship between various levels of physical stress and the adaptive responses of tissue.</a:t>
            </a:r>
          </a:p>
          <a:p>
            <a:pPr lvl="0"/>
            <a:endParaRPr lang="en-US" sz="1200" kern="120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Effect of physical stress on tissue adaptation.  </a:t>
            </a:r>
          </a:p>
          <a:p>
            <a:r>
              <a:rPr lang="en-US" sz="1200" b="0" i="0" u="none" strike="noStrike" kern="1200" baseline="0" dirty="0" smtClean="0">
                <a:solidFill>
                  <a:schemeClr val="tx1"/>
                </a:solidFill>
                <a:latin typeface="+mn-lt"/>
                <a:ea typeface="+mn-ea"/>
                <a:cs typeface="+mn-cs"/>
              </a:rPr>
              <a:t>Biological tissues exhibit 5 adaptive responses to physical stress.  Each response is predicted to occur within a defined range along a continuum of stress levels. </a:t>
            </a:r>
          </a:p>
          <a:p>
            <a:r>
              <a:rPr lang="en-US" sz="1200" b="0" i="0" u="none" strike="noStrike" kern="1200" baseline="0" dirty="0" smtClean="0">
                <a:solidFill>
                  <a:schemeClr val="tx1"/>
                </a:solidFill>
                <a:latin typeface="+mn-lt"/>
                <a:ea typeface="+mn-ea"/>
                <a:cs typeface="+mn-cs"/>
              </a:rPr>
              <a:t>Specific thresholds define the upper and lower stress levels for each characteristic tissue response. The relative relationship between these thresholds is fairly consistent between people, whereas the absolute values for thresholds vary greatly.</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825B299-8431-42DA-A15B-17A76D67EA60}" type="slidenum">
              <a:rPr lang="en-US" smtClean="0"/>
              <a:t>7</a:t>
            </a:fld>
            <a:endParaRPr lang="en-US"/>
          </a:p>
        </p:txBody>
      </p:sp>
    </p:spTree>
    <p:extLst>
      <p:ext uri="{BB962C8B-B14F-4D97-AF65-F5344CB8AC3E}">
        <p14:creationId xmlns:p14="http://schemas.microsoft.com/office/powerpoint/2010/main" val="4275910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Effect of prolonged low stress lowers thresholds for subsequent </a:t>
            </a:r>
            <a:r>
              <a:rPr lang="en-US" sz="1200" b="0" i="0" u="none" strike="noStrike" kern="1200" baseline="0" dirty="0" err="1" smtClean="0">
                <a:solidFill>
                  <a:schemeClr val="tx1"/>
                </a:solidFill>
                <a:latin typeface="+mn-lt"/>
                <a:ea typeface="+mn-ea"/>
                <a:cs typeface="+mn-cs"/>
              </a:rPr>
              <a:t>adaptationand</a:t>
            </a:r>
            <a:r>
              <a:rPr lang="en-US" sz="1200" b="0" i="0" u="none" strike="noStrike" kern="1200" baseline="0" dirty="0" smtClean="0">
                <a:solidFill>
                  <a:schemeClr val="tx1"/>
                </a:solidFill>
                <a:latin typeface="+mn-lt"/>
                <a:ea typeface="+mn-ea"/>
                <a:cs typeface="+mn-cs"/>
              </a:rPr>
              <a:t> injury. </a:t>
            </a:r>
          </a:p>
          <a:p>
            <a:r>
              <a:rPr lang="en-US" sz="1200" b="0" i="0" u="none" strike="noStrike" kern="1200" baseline="0" dirty="0" smtClean="0">
                <a:solidFill>
                  <a:schemeClr val="tx1"/>
                </a:solidFill>
                <a:latin typeface="+mn-lt"/>
                <a:ea typeface="+mn-ea"/>
                <a:cs typeface="+mn-cs"/>
              </a:rPr>
              <a:t>Prolonged physical stress levels that are lower than the maintenance range result in decreased tolerance of tissues to subsequent</a:t>
            </a:r>
          </a:p>
          <a:p>
            <a:r>
              <a:rPr lang="en-US" sz="1200" b="0" i="0" u="none" strike="noStrike" kern="1200" baseline="0" dirty="0" smtClean="0">
                <a:solidFill>
                  <a:schemeClr val="tx1"/>
                </a:solidFill>
                <a:latin typeface="+mn-lt"/>
                <a:ea typeface="+mn-ea"/>
                <a:cs typeface="+mn-cs"/>
              </a:rPr>
              <a:t>stresses (</a:t>
            </a:r>
            <a:r>
              <a:rPr lang="en-US" sz="1200" b="0" i="0" u="none" strike="noStrike" kern="1200" baseline="0" dirty="0" err="1" smtClean="0">
                <a:solidFill>
                  <a:schemeClr val="tx1"/>
                </a:solidFill>
                <a:latin typeface="+mn-lt"/>
                <a:ea typeface="+mn-ea"/>
                <a:cs typeface="+mn-cs"/>
              </a:rPr>
              <a:t>eg</a:t>
            </a:r>
            <a:r>
              <a:rPr lang="en-US" sz="1200" b="0" i="0" u="none" strike="noStrike" kern="1200" baseline="0" dirty="0" smtClean="0">
                <a:solidFill>
                  <a:schemeClr val="tx1"/>
                </a:solidFill>
                <a:latin typeface="+mn-lt"/>
                <a:ea typeface="+mn-ea"/>
                <a:cs typeface="+mn-cs"/>
              </a:rPr>
              <a:t>, atrophy).  Although relative thresholds remain the same, the absolute magnitude of physical stress is lower for each</a:t>
            </a:r>
          </a:p>
          <a:p>
            <a:r>
              <a:rPr lang="en-US" sz="1200" b="0" i="0" u="none" strike="noStrike" kern="1200" baseline="0" dirty="0" smtClean="0">
                <a:solidFill>
                  <a:schemeClr val="tx1"/>
                </a:solidFill>
                <a:latin typeface="+mn-lt"/>
                <a:ea typeface="+mn-ea"/>
                <a:cs typeface="+mn-cs"/>
              </a:rPr>
              <a:t>threshold.  Injury (and all other adaptations) occurs at a lower level of physical stress than required previously</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8</a:t>
            </a:fld>
            <a:endParaRPr lang="en-US"/>
          </a:p>
        </p:txBody>
      </p:sp>
    </p:spTree>
    <p:extLst>
      <p:ext uri="{BB962C8B-B14F-4D97-AF65-F5344CB8AC3E}">
        <p14:creationId xmlns:p14="http://schemas.microsoft.com/office/powerpoint/2010/main" val="2676989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Effect of “overload” stress raises thresholds for subsequent adaptation and injury. </a:t>
            </a:r>
          </a:p>
          <a:p>
            <a:r>
              <a:rPr lang="en-US" sz="1200" b="0" i="0" u="none" strike="noStrike" kern="1200" baseline="0" dirty="0" smtClean="0">
                <a:solidFill>
                  <a:schemeClr val="tx1"/>
                </a:solidFill>
                <a:latin typeface="+mn-lt"/>
                <a:ea typeface="+mn-ea"/>
                <a:cs typeface="+mn-cs"/>
              </a:rPr>
              <a:t>Prolonged physical stress levels that are higher than the maintenance range result in increased tolerance of tissues to subsequent</a:t>
            </a:r>
          </a:p>
          <a:p>
            <a:r>
              <a:rPr lang="en-US" sz="1200" b="0" i="0" u="none" strike="noStrike" kern="1200" baseline="0" dirty="0" smtClean="0">
                <a:solidFill>
                  <a:schemeClr val="tx1"/>
                </a:solidFill>
                <a:latin typeface="+mn-lt"/>
                <a:ea typeface="+mn-ea"/>
                <a:cs typeface="+mn-cs"/>
              </a:rPr>
              <a:t>stresses (</a:t>
            </a:r>
            <a:r>
              <a:rPr lang="en-US" sz="1200" b="0" i="0" u="none" strike="noStrike" kern="1200" baseline="0" dirty="0" err="1" smtClean="0">
                <a:solidFill>
                  <a:schemeClr val="tx1"/>
                </a:solidFill>
                <a:latin typeface="+mn-lt"/>
                <a:ea typeface="+mn-ea"/>
                <a:cs typeface="+mn-cs"/>
              </a:rPr>
              <a:t>eg</a:t>
            </a:r>
            <a:r>
              <a:rPr lang="en-US" sz="1200" b="0" i="0" u="none" strike="noStrike" kern="1200" baseline="0" dirty="0" smtClean="0">
                <a:solidFill>
                  <a:schemeClr val="tx1"/>
                </a:solidFill>
                <a:latin typeface="+mn-lt"/>
                <a:ea typeface="+mn-ea"/>
                <a:cs typeface="+mn-cs"/>
              </a:rPr>
              <a:t>, hypertrophy). Although relative thresholds remain the same, the absolute magnitude of physical stress is higher for each threshold. Injury (and all other adaptations) occurs at a higher level of physical stress than required previously.</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9</a:t>
            </a:fld>
            <a:endParaRPr lang="en-US"/>
          </a:p>
        </p:txBody>
      </p:sp>
    </p:spTree>
    <p:extLst>
      <p:ext uri="{BB962C8B-B14F-4D97-AF65-F5344CB8AC3E}">
        <p14:creationId xmlns:p14="http://schemas.microsoft.com/office/powerpoint/2010/main" val="91343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The differences in range of homeostasis tolerance and ability to adapt to stress in individuals who have aged </a:t>
            </a:r>
            <a:r>
              <a:rPr lang="en-US" sz="1200" kern="1200" dirty="0" err="1" smtClean="0">
                <a:solidFill>
                  <a:schemeClr val="tx1"/>
                </a:solidFill>
                <a:latin typeface="+mn-lt"/>
                <a:ea typeface="+mn-ea"/>
                <a:cs typeface="+mn-cs"/>
              </a:rPr>
              <a:t>nonsuccessfully</a:t>
            </a:r>
            <a:r>
              <a:rPr lang="en-US" sz="1200" kern="1200" dirty="0" smtClean="0">
                <a:solidFill>
                  <a:schemeClr val="tx1"/>
                </a:solidFill>
                <a:latin typeface="+mn-lt"/>
                <a:ea typeface="+mn-ea"/>
                <a:cs typeface="+mn-cs"/>
              </a:rPr>
              <a:t> and those who have aged successfully.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The dotted lines represent the limits of homeostasis centered around the range of physical stress that maintains tissue at physiological equilibrium and effect of increased or decreased stress on tolerance to challenges to homeostasis. </a:t>
            </a:r>
          </a:p>
          <a:p>
            <a:pPr lvl="0"/>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A, Inadequate ability to adapt (maintain tissue homeostasis) against even small stresses. </a:t>
            </a:r>
          </a:p>
          <a:p>
            <a:pPr lvl="0"/>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B, Level of stress that maintains homeostasis tolerance at the same level. </a:t>
            </a:r>
          </a:p>
          <a:p>
            <a:pPr lvl="0"/>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C, Level of stress that overwhelms the tissue's ability to maintain homeostasis</a:t>
            </a:r>
          </a:p>
          <a:p>
            <a:pPr lvl="0"/>
            <a:endParaRPr lang="en-US" sz="1200" b="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successfully aging older adult maintains a high capacity to tolerate physiological stress.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older individual with very low tolerance to physiological stressors is highly susceptible to illness and has low capacity to combat the effects of the illness: a bout of influenza may kill.</a:t>
            </a:r>
          </a:p>
          <a:p>
            <a:endParaRPr lang="en-US" sz="1200" b="1"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10</a:t>
            </a:fld>
            <a:endParaRPr lang="en-US"/>
          </a:p>
        </p:txBody>
      </p:sp>
    </p:spTree>
    <p:extLst>
      <p:ext uri="{BB962C8B-B14F-4D97-AF65-F5344CB8AC3E}">
        <p14:creationId xmlns:p14="http://schemas.microsoft.com/office/powerpoint/2010/main" val="2207744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11</a:t>
            </a:fld>
            <a:endParaRPr lang="en-US"/>
          </a:p>
        </p:txBody>
      </p:sp>
    </p:spTree>
    <p:extLst>
      <p:ext uri="{BB962C8B-B14F-4D97-AF65-F5344CB8AC3E}">
        <p14:creationId xmlns:p14="http://schemas.microsoft.com/office/powerpoint/2010/main" val="207271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http://www.ncbi.nlm.nih.gov/pmc/articles/PMC2995895/</a:t>
            </a:r>
          </a:p>
          <a:p>
            <a:endParaRPr lang="en-US" dirty="0" smtClean="0"/>
          </a:p>
        </p:txBody>
      </p:sp>
      <p:sp>
        <p:nvSpPr>
          <p:cNvPr id="4" name="Slide Number Placeholder 3"/>
          <p:cNvSpPr>
            <a:spLocks noGrp="1"/>
          </p:cNvSpPr>
          <p:nvPr>
            <p:ph type="sldNum" sz="quarter" idx="10"/>
          </p:nvPr>
        </p:nvSpPr>
        <p:spPr/>
        <p:txBody>
          <a:bodyPr/>
          <a:lstStyle/>
          <a:p>
            <a:pPr>
              <a:defRPr/>
            </a:pPr>
            <a:fld id="{AE59E142-6445-47C3-B449-92F4566748F8}" type="slidenum">
              <a:rPr lang="en-US" smtClean="0"/>
              <a:pPr>
                <a:defRPr/>
              </a:pPr>
              <a:t>12</a:t>
            </a:fld>
            <a:endParaRPr lang="en-US"/>
          </a:p>
        </p:txBody>
      </p:sp>
    </p:spTree>
    <p:extLst>
      <p:ext uri="{BB962C8B-B14F-4D97-AF65-F5344CB8AC3E}">
        <p14:creationId xmlns:p14="http://schemas.microsoft.com/office/powerpoint/2010/main" val="32408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extLst>
      <p:ext uri="{BB962C8B-B14F-4D97-AF65-F5344CB8AC3E}">
        <p14:creationId xmlns:p14="http://schemas.microsoft.com/office/powerpoint/2010/main" val="6064325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spTree>
    <p:extLst>
      <p:ext uri="{BB962C8B-B14F-4D97-AF65-F5344CB8AC3E}">
        <p14:creationId xmlns:p14="http://schemas.microsoft.com/office/powerpoint/2010/main" val="2390951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Lst>
  <p:hf hdr="0" ftr="0" dt="0"/>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fontAlgn="base">
        <a:spcBef>
          <a:spcPct val="0"/>
        </a:spcBef>
        <a:spcAft>
          <a:spcPct val="0"/>
        </a:spcAft>
        <a:defRPr sz="1400">
          <a:solidFill>
            <a:srgbClr val="000000"/>
          </a:solidFill>
          <a:latin typeface="Arial" charset="0"/>
          <a:cs typeface="Arial" charset="0"/>
          <a:sym typeface="Arial" charset="0"/>
        </a:defRPr>
      </a:lvl6pPr>
      <a:lvl7pPr marL="914400" algn="l" rtl="0" fontAlgn="base">
        <a:spcBef>
          <a:spcPct val="0"/>
        </a:spcBef>
        <a:spcAft>
          <a:spcPct val="0"/>
        </a:spcAft>
        <a:defRPr sz="1400">
          <a:solidFill>
            <a:srgbClr val="000000"/>
          </a:solidFill>
          <a:latin typeface="Arial" charset="0"/>
          <a:cs typeface="Arial" charset="0"/>
          <a:sym typeface="Arial" charset="0"/>
        </a:defRPr>
      </a:lvl7pPr>
      <a:lvl8pPr marL="1371600" algn="l" rtl="0" fontAlgn="base">
        <a:spcBef>
          <a:spcPct val="0"/>
        </a:spcBef>
        <a:spcAft>
          <a:spcPct val="0"/>
        </a:spcAft>
        <a:defRPr sz="1400">
          <a:solidFill>
            <a:srgbClr val="000000"/>
          </a:solidFill>
          <a:latin typeface="Arial" charset="0"/>
          <a:cs typeface="Arial" charset="0"/>
          <a:sym typeface="Arial" charset="0"/>
        </a:defRPr>
      </a:lvl8pPr>
      <a:lvl9pPr marL="1828800" algn="l" rtl="0" fontAlgn="base">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Lst>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fontAlgn="base">
        <a:spcBef>
          <a:spcPct val="0"/>
        </a:spcBef>
        <a:spcAft>
          <a:spcPct val="0"/>
        </a:spcAft>
        <a:defRPr sz="1400">
          <a:solidFill>
            <a:srgbClr val="000000"/>
          </a:solidFill>
          <a:latin typeface="Arial" charset="0"/>
          <a:cs typeface="Arial" charset="0"/>
          <a:sym typeface="Arial" charset="0"/>
        </a:defRPr>
      </a:lvl6pPr>
      <a:lvl7pPr marL="914400" algn="l" rtl="0" fontAlgn="base">
        <a:spcBef>
          <a:spcPct val="0"/>
        </a:spcBef>
        <a:spcAft>
          <a:spcPct val="0"/>
        </a:spcAft>
        <a:defRPr sz="1400">
          <a:solidFill>
            <a:srgbClr val="000000"/>
          </a:solidFill>
          <a:latin typeface="Arial" charset="0"/>
          <a:cs typeface="Arial" charset="0"/>
          <a:sym typeface="Arial" charset="0"/>
        </a:defRPr>
      </a:lvl7pPr>
      <a:lvl8pPr marL="1371600" algn="l" rtl="0" fontAlgn="base">
        <a:spcBef>
          <a:spcPct val="0"/>
        </a:spcBef>
        <a:spcAft>
          <a:spcPct val="0"/>
        </a:spcAft>
        <a:defRPr sz="1400">
          <a:solidFill>
            <a:srgbClr val="000000"/>
          </a:solidFill>
          <a:latin typeface="Arial" charset="0"/>
          <a:cs typeface="Arial" charset="0"/>
          <a:sym typeface="Arial" charset="0"/>
        </a:defRPr>
      </a:lvl8pPr>
      <a:lvl9pPr marL="1828800" algn="l" rtl="0" fontAlgn="base">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Lst>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fontAlgn="base">
        <a:spcBef>
          <a:spcPct val="0"/>
        </a:spcBef>
        <a:spcAft>
          <a:spcPct val="0"/>
        </a:spcAft>
        <a:defRPr sz="1400">
          <a:solidFill>
            <a:srgbClr val="000000"/>
          </a:solidFill>
          <a:latin typeface="Arial" charset="0"/>
          <a:cs typeface="Arial" charset="0"/>
          <a:sym typeface="Arial" charset="0"/>
        </a:defRPr>
      </a:lvl6pPr>
      <a:lvl7pPr marL="914400" algn="l" rtl="0" fontAlgn="base">
        <a:spcBef>
          <a:spcPct val="0"/>
        </a:spcBef>
        <a:spcAft>
          <a:spcPct val="0"/>
        </a:spcAft>
        <a:defRPr sz="1400">
          <a:solidFill>
            <a:srgbClr val="000000"/>
          </a:solidFill>
          <a:latin typeface="Arial" charset="0"/>
          <a:cs typeface="Arial" charset="0"/>
          <a:sym typeface="Arial" charset="0"/>
        </a:defRPr>
      </a:lvl7pPr>
      <a:lvl8pPr marL="1371600" algn="l" rtl="0" fontAlgn="base">
        <a:spcBef>
          <a:spcPct val="0"/>
        </a:spcBef>
        <a:spcAft>
          <a:spcPct val="0"/>
        </a:spcAft>
        <a:defRPr sz="1400">
          <a:solidFill>
            <a:srgbClr val="000000"/>
          </a:solidFill>
          <a:latin typeface="Arial" charset="0"/>
          <a:cs typeface="Arial" charset="0"/>
          <a:sym typeface="Arial" charset="0"/>
        </a:defRPr>
      </a:lvl8pPr>
      <a:lvl9pPr marL="1828800" algn="l" rtl="0" fontAlgn="base">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0" fontAlgn="base" hangingPunct="0">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877" r:id="rId1"/>
    <p:sldLayoutId id="2147483882" r:id="rId2"/>
    <p:sldLayoutId id="2147483878" r:id="rId3"/>
    <p:sldLayoutId id="2147483879" r:id="rId4"/>
    <p:sldLayoutId id="2147483880" r:id="rId5"/>
    <p:sldLayoutId id="2147483883" r:id="rId6"/>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hyperlink" Target="http://books.google.com/books?id=uevNZepnQm4C&amp;lpg=PP2&amp;ots=txH5z84yCt&amp;dq=Psychosocial%20theories%20on%20aging&amp;lr&amp;pg=PR8"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
            </a:r>
            <a:br>
              <a:rPr lang="en-US" dirty="0" smtClean="0"/>
            </a:br>
            <a:r>
              <a:rPr lang="en-US" dirty="0" smtClean="0"/>
              <a:t/>
            </a:r>
            <a:br>
              <a:rPr lang="en-US" dirty="0" smtClean="0"/>
            </a:br>
            <a:r>
              <a:rPr lang="en-US" dirty="0" smtClean="0"/>
              <a:t>Theories of Aging</a:t>
            </a:r>
          </a:p>
        </p:txBody>
      </p:sp>
      <p:sp>
        <p:nvSpPr>
          <p:cNvPr id="23555" name="Rectangle 3"/>
          <p:cNvSpPr>
            <a:spLocks noGrp="1" noChangeArrowheads="1"/>
          </p:cNvSpPr>
          <p:nvPr>
            <p:ph type="subTitle" idx="1"/>
          </p:nvPr>
        </p:nvSpPr>
        <p:spPr/>
        <p:txBody>
          <a:bodyPr/>
          <a:lstStyle/>
          <a:p>
            <a:r>
              <a:rPr lang="en-US" dirty="0" smtClean="0"/>
              <a:t>Min H. Huang, PT, PhD, NCS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31775" indent="-3175"/>
            <a:r>
              <a:rPr lang="en-US" dirty="0" smtClean="0"/>
              <a:t>Range of homeostasis tolerance and  ability to adapt to stress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24739"/>
            <a:ext cx="7407275" cy="490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0862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Theories of aging</a:t>
            </a:r>
            <a:endParaRPr lang="en-US" dirty="0"/>
          </a:p>
        </p:txBody>
      </p:sp>
      <p:sp>
        <p:nvSpPr>
          <p:cNvPr id="5" name="Content Placeholder 4"/>
          <p:cNvSpPr>
            <a:spLocks noGrp="1"/>
          </p:cNvSpPr>
          <p:nvPr>
            <p:ph idx="1"/>
          </p:nvPr>
        </p:nvSpPr>
        <p:spPr/>
        <p:txBody>
          <a:bodyPr/>
          <a:lstStyle/>
          <a:p>
            <a:r>
              <a:rPr lang="en-US" dirty="0" smtClean="0"/>
              <a:t>Biological  theories of aging</a:t>
            </a:r>
          </a:p>
          <a:p>
            <a:pPr lvl="1"/>
            <a:r>
              <a:rPr lang="en-US" dirty="0" smtClean="0"/>
              <a:t>Explain the aging process from the anatomic and physiologic perspectives</a:t>
            </a:r>
          </a:p>
          <a:p>
            <a:pPr lvl="1"/>
            <a:r>
              <a:rPr lang="en-US" dirty="0" smtClean="0"/>
              <a:t>Involve physical structures and functions</a:t>
            </a:r>
          </a:p>
          <a:p>
            <a:r>
              <a:rPr lang="en-US" dirty="0" smtClean="0"/>
              <a:t>Psychosocial  theories</a:t>
            </a:r>
          </a:p>
          <a:p>
            <a:pPr lvl="1"/>
            <a:r>
              <a:rPr lang="en-US" dirty="0"/>
              <a:t>E</a:t>
            </a:r>
            <a:r>
              <a:rPr lang="en-US" dirty="0" smtClean="0"/>
              <a:t>xplain the thought processes, psychological, and behaviors changes with aging</a:t>
            </a:r>
          </a:p>
        </p:txBody>
      </p:sp>
    </p:spTree>
    <p:extLst>
      <p:ext uri="{BB962C8B-B14F-4D97-AF65-F5344CB8AC3E}">
        <p14:creationId xmlns:p14="http://schemas.microsoft.com/office/powerpoint/2010/main" val="34336201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Biological theories of aging</a:t>
            </a:r>
            <a:endParaRPr lang="en-US" dirty="0"/>
          </a:p>
        </p:txBody>
      </p:sp>
      <p:sp>
        <p:nvSpPr>
          <p:cNvPr id="5" name="Content Placeholder 4"/>
          <p:cNvSpPr>
            <a:spLocks noGrp="1"/>
          </p:cNvSpPr>
          <p:nvPr>
            <p:ph idx="1"/>
          </p:nvPr>
        </p:nvSpPr>
        <p:spPr/>
        <p:txBody>
          <a:bodyPr/>
          <a:lstStyle/>
          <a:p>
            <a:r>
              <a:rPr lang="en-US" dirty="0" smtClean="0"/>
              <a:t>Programmed theories </a:t>
            </a:r>
          </a:p>
          <a:p>
            <a:pPr lvl="1"/>
            <a:r>
              <a:rPr lang="en-US" dirty="0" smtClean="0"/>
              <a:t>aging follows a biological timetable that regulates growth and development</a:t>
            </a:r>
          </a:p>
          <a:p>
            <a:pPr lvl="1"/>
            <a:r>
              <a:rPr lang="en-US" dirty="0" smtClean="0"/>
              <a:t>this regulation depends on changes in gene expression that affect the systems responsible for maintenance, repair and defense responses </a:t>
            </a:r>
          </a:p>
          <a:p>
            <a:r>
              <a:rPr lang="en-US" dirty="0" smtClean="0"/>
              <a:t>Damage or error theories </a:t>
            </a:r>
          </a:p>
          <a:p>
            <a:pPr lvl="1"/>
            <a:r>
              <a:rPr lang="en-US" dirty="0" smtClean="0"/>
              <a:t>emphasize environmental assaults to living organisms that induce cumulative damage at various levels as the cause of aging</a:t>
            </a:r>
            <a:endParaRPr lang="en-US" dirty="0"/>
          </a:p>
        </p:txBody>
      </p:sp>
      <p:sp>
        <p:nvSpPr>
          <p:cNvPr id="8" name="Rectangle 7"/>
          <p:cNvSpPr/>
          <p:nvPr/>
        </p:nvSpPr>
        <p:spPr>
          <a:xfrm>
            <a:off x="381000" y="6336268"/>
            <a:ext cx="8610600" cy="369332"/>
          </a:xfrm>
          <a:prstGeom prst="rect">
            <a:avLst/>
          </a:prstGeom>
        </p:spPr>
        <p:txBody>
          <a:bodyPr wrap="square">
            <a:spAutoFit/>
          </a:bodyPr>
          <a:lstStyle/>
          <a:p>
            <a:pPr algn="ctr"/>
            <a:r>
              <a:rPr lang="en-US" sz="1800" dirty="0" smtClean="0">
                <a:latin typeface="+mj-lt"/>
              </a:rPr>
              <a:t>Jin 2010. http://www.ncbi.nlm.nih.gov/pmc/articles/PMC2995895/</a:t>
            </a:r>
            <a:endParaRPr lang="en-US" sz="1800" dirty="0">
              <a:latin typeface="+mj-lt"/>
            </a:endParaRPr>
          </a:p>
        </p:txBody>
      </p:sp>
    </p:spTree>
    <p:extLst>
      <p:ext uri="{BB962C8B-B14F-4D97-AF65-F5344CB8AC3E}">
        <p14:creationId xmlns:p14="http://schemas.microsoft.com/office/powerpoint/2010/main" val="669416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Programmed theories of aging</a:t>
            </a:r>
            <a:endParaRPr lang="en-US" dirty="0"/>
          </a:p>
        </p:txBody>
      </p:sp>
      <p:sp>
        <p:nvSpPr>
          <p:cNvPr id="5" name="Content Placeholder 4"/>
          <p:cNvSpPr>
            <a:spLocks noGrp="1"/>
          </p:cNvSpPr>
          <p:nvPr>
            <p:ph idx="1"/>
          </p:nvPr>
        </p:nvSpPr>
        <p:spPr/>
        <p:txBody>
          <a:bodyPr/>
          <a:lstStyle/>
          <a:p>
            <a:r>
              <a:rPr lang="en-US" dirty="0" smtClean="0"/>
              <a:t>Programmed longevity theory</a:t>
            </a:r>
          </a:p>
          <a:p>
            <a:pPr lvl="1"/>
            <a:r>
              <a:rPr lang="en-US" dirty="0" smtClean="0"/>
              <a:t>Aging results from a sequential switching on and off of certain genes</a:t>
            </a:r>
          </a:p>
          <a:p>
            <a:r>
              <a:rPr lang="en-US" dirty="0" smtClean="0"/>
              <a:t>Endocrine theory</a:t>
            </a:r>
          </a:p>
          <a:p>
            <a:pPr lvl="1"/>
            <a:r>
              <a:rPr lang="en-US" dirty="0" smtClean="0"/>
              <a:t>Aging is hormonally regulated </a:t>
            </a:r>
          </a:p>
          <a:p>
            <a:pPr lvl="1"/>
            <a:r>
              <a:rPr lang="en-US" dirty="0"/>
              <a:t>T</a:t>
            </a:r>
            <a:r>
              <a:rPr lang="en-US" dirty="0" smtClean="0"/>
              <a:t>he insulin/insulin-like growth factor 1 pathway plays a key role</a:t>
            </a:r>
          </a:p>
          <a:p>
            <a:r>
              <a:rPr lang="en-US" dirty="0" smtClean="0"/>
              <a:t>Immunological theory</a:t>
            </a:r>
          </a:p>
          <a:p>
            <a:pPr lvl="1"/>
            <a:r>
              <a:rPr lang="en-US" dirty="0" smtClean="0"/>
              <a:t>The immune system is programmed to decline over time, which leads to an increased vulnerability to infectious disease and thus aging and death. </a:t>
            </a:r>
            <a:endParaRPr lang="en-US" dirty="0"/>
          </a:p>
        </p:txBody>
      </p:sp>
    </p:spTree>
    <p:extLst>
      <p:ext uri="{BB962C8B-B14F-4D97-AF65-F5344CB8AC3E}">
        <p14:creationId xmlns:p14="http://schemas.microsoft.com/office/powerpoint/2010/main" val="1000708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Damage </a:t>
            </a:r>
            <a:r>
              <a:rPr lang="en-US" dirty="0"/>
              <a:t>or error </a:t>
            </a:r>
            <a:r>
              <a:rPr lang="en-US" dirty="0" smtClean="0"/>
              <a:t>theories of aging</a:t>
            </a:r>
            <a:endParaRPr lang="en-US" dirty="0"/>
          </a:p>
        </p:txBody>
      </p:sp>
      <p:sp>
        <p:nvSpPr>
          <p:cNvPr id="5" name="Content Placeholder 4"/>
          <p:cNvSpPr>
            <a:spLocks noGrp="1"/>
          </p:cNvSpPr>
          <p:nvPr>
            <p:ph idx="1"/>
          </p:nvPr>
        </p:nvSpPr>
        <p:spPr/>
        <p:txBody>
          <a:bodyPr/>
          <a:lstStyle/>
          <a:p>
            <a:r>
              <a:rPr lang="en-US" dirty="0" smtClean="0"/>
              <a:t>Wear </a:t>
            </a:r>
            <a:r>
              <a:rPr lang="en-US" dirty="0"/>
              <a:t>and tear </a:t>
            </a:r>
            <a:r>
              <a:rPr lang="en-US" dirty="0" smtClean="0"/>
              <a:t>theory</a:t>
            </a:r>
          </a:p>
          <a:p>
            <a:pPr lvl="1"/>
            <a:r>
              <a:rPr lang="en-US" dirty="0" smtClean="0"/>
              <a:t>Cells </a:t>
            </a:r>
            <a:r>
              <a:rPr lang="en-US" dirty="0"/>
              <a:t>and tissues have vital parts that wear out resulting in </a:t>
            </a:r>
            <a:r>
              <a:rPr lang="en-US" dirty="0" smtClean="0"/>
              <a:t>aging</a:t>
            </a:r>
          </a:p>
          <a:p>
            <a:r>
              <a:rPr lang="en-US" dirty="0" smtClean="0"/>
              <a:t>Rate </a:t>
            </a:r>
            <a:r>
              <a:rPr lang="en-US" dirty="0"/>
              <a:t>of living </a:t>
            </a:r>
            <a:r>
              <a:rPr lang="en-US" dirty="0" smtClean="0"/>
              <a:t>theory</a:t>
            </a:r>
          </a:p>
          <a:p>
            <a:pPr lvl="1"/>
            <a:r>
              <a:rPr lang="en-US" dirty="0" smtClean="0"/>
              <a:t>The </a:t>
            </a:r>
            <a:r>
              <a:rPr lang="en-US" dirty="0"/>
              <a:t>greater an organism's rate of oxygen basal metabolism, the shorter its life </a:t>
            </a:r>
            <a:r>
              <a:rPr lang="en-US" dirty="0" smtClean="0"/>
              <a:t>span</a:t>
            </a:r>
          </a:p>
          <a:p>
            <a:r>
              <a:rPr lang="en-US" dirty="0"/>
              <a:t>Cross-linking theory</a:t>
            </a:r>
          </a:p>
          <a:p>
            <a:pPr lvl="1"/>
            <a:r>
              <a:rPr lang="en-US" dirty="0"/>
              <a:t>An accumulation of cross-linked proteins damages cells and tissues, slowing down bodily processes resulting in aging</a:t>
            </a:r>
          </a:p>
          <a:p>
            <a:pPr lvl="1"/>
            <a:endParaRPr lang="en-US" dirty="0" smtClean="0"/>
          </a:p>
        </p:txBody>
      </p:sp>
    </p:spTree>
    <p:extLst>
      <p:ext uri="{BB962C8B-B14F-4D97-AF65-F5344CB8AC3E}">
        <p14:creationId xmlns:p14="http://schemas.microsoft.com/office/powerpoint/2010/main" val="352220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Damage or error theories of aging</a:t>
            </a:r>
            <a:endParaRPr lang="en-US" dirty="0"/>
          </a:p>
        </p:txBody>
      </p:sp>
      <p:sp>
        <p:nvSpPr>
          <p:cNvPr id="5" name="Content Placeholder 4"/>
          <p:cNvSpPr>
            <a:spLocks noGrp="1"/>
          </p:cNvSpPr>
          <p:nvPr>
            <p:ph idx="1"/>
          </p:nvPr>
        </p:nvSpPr>
        <p:spPr/>
        <p:txBody>
          <a:bodyPr/>
          <a:lstStyle/>
          <a:p>
            <a:r>
              <a:rPr lang="en-US" dirty="0"/>
              <a:t>Somatic DNA damage theory</a:t>
            </a:r>
          </a:p>
          <a:p>
            <a:pPr lvl="1"/>
            <a:r>
              <a:rPr lang="en-US" dirty="0"/>
              <a:t>DNA damages occur continuously in cells. While most of these damages are repaired, some accumulate. </a:t>
            </a:r>
          </a:p>
          <a:p>
            <a:pPr lvl="1"/>
            <a:r>
              <a:rPr lang="en-US" dirty="0"/>
              <a:t>Genetic mutations occur and accumulate with increasing age, causing cells to deteriorate and malfunction. </a:t>
            </a:r>
          </a:p>
          <a:p>
            <a:r>
              <a:rPr lang="en-US" dirty="0" smtClean="0"/>
              <a:t>Free radicals theory</a:t>
            </a:r>
          </a:p>
          <a:p>
            <a:pPr lvl="1"/>
            <a:r>
              <a:rPr lang="en-US" dirty="0"/>
              <a:t>S</a:t>
            </a:r>
            <a:r>
              <a:rPr lang="en-US" dirty="0" smtClean="0"/>
              <a:t>uperoxide and other free radicals cause damage to the macromolecular components of the cell</a:t>
            </a:r>
          </a:p>
          <a:p>
            <a:pPr lvl="1"/>
            <a:r>
              <a:rPr lang="en-US" dirty="0" smtClean="0"/>
              <a:t>Accumulated damage causing cells, and eventually organs, to stop functioning</a:t>
            </a:r>
          </a:p>
          <a:p>
            <a:pPr lvl="1"/>
            <a:endParaRPr lang="en-US" dirty="0"/>
          </a:p>
        </p:txBody>
      </p:sp>
    </p:spTree>
    <p:extLst>
      <p:ext uri="{BB962C8B-B14F-4D97-AF65-F5344CB8AC3E}">
        <p14:creationId xmlns:p14="http://schemas.microsoft.com/office/powerpoint/2010/main" val="21936857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233363" indent="-4763"/>
            <a:r>
              <a:rPr lang="en-US" dirty="0" smtClean="0"/>
              <a:t>Unified biological theories of aging – </a:t>
            </a:r>
            <a:r>
              <a:rPr lang="en-US" sz="2800" dirty="0" smtClean="0"/>
              <a:t>Kelly, </a:t>
            </a:r>
            <a:r>
              <a:rPr lang="en-US" sz="2800" dirty="0"/>
              <a:t>2011. Nature. 470:342-343</a:t>
            </a:r>
            <a:r>
              <a:rPr lang="en-US" dirty="0" smtClean="0"/>
              <a:t>.</a:t>
            </a:r>
            <a:endParaRPr lang="en-US" dirty="0"/>
          </a:p>
        </p:txBody>
      </p:sp>
      <p:sp>
        <p:nvSpPr>
          <p:cNvPr id="3" name="Content Placeholder 2"/>
          <p:cNvSpPr>
            <a:spLocks noGrp="1"/>
          </p:cNvSpPr>
          <p:nvPr>
            <p:ph idx="4294967295"/>
          </p:nvPr>
        </p:nvSpPr>
        <p:spPr>
          <a:xfrm>
            <a:off x="533400" y="5791200"/>
            <a:ext cx="8229600" cy="852488"/>
          </a:xfrm>
        </p:spPr>
        <p:txBody>
          <a:bodyPr/>
          <a:lstStyle/>
          <a:p>
            <a:pPr marL="0" indent="0">
              <a:lnSpc>
                <a:spcPct val="90000"/>
              </a:lnSpc>
              <a:spcBef>
                <a:spcPts val="0"/>
              </a:spcBef>
              <a:buNone/>
            </a:pPr>
            <a:r>
              <a:rPr lang="en-US" sz="2400" kern="1200" dirty="0" smtClean="0">
                <a:solidFill>
                  <a:schemeClr val="tx1"/>
                </a:solidFill>
                <a:latin typeface="+mj-lt"/>
              </a:rPr>
              <a:t>P53: a tumor suppression protein</a:t>
            </a:r>
          </a:p>
          <a:p>
            <a:pPr marL="0" indent="0">
              <a:lnSpc>
                <a:spcPct val="90000"/>
              </a:lnSpc>
              <a:spcBef>
                <a:spcPts val="0"/>
              </a:spcBef>
              <a:buNone/>
            </a:pPr>
            <a:r>
              <a:rPr lang="en-US" sz="2400" kern="1200" dirty="0" smtClean="0">
                <a:solidFill>
                  <a:schemeClr val="tx1"/>
                </a:solidFill>
                <a:latin typeface="+mj-lt"/>
              </a:rPr>
              <a:t>ROS: reactive </a:t>
            </a:r>
            <a:r>
              <a:rPr lang="en-US" sz="2400" kern="1200" dirty="0">
                <a:solidFill>
                  <a:schemeClr val="tx1"/>
                </a:solidFill>
                <a:latin typeface="+mj-lt"/>
              </a:rPr>
              <a:t>oxygen species </a:t>
            </a:r>
            <a:r>
              <a:rPr lang="en-US" sz="2400" kern="1200" dirty="0" smtClean="0">
                <a:solidFill>
                  <a:schemeClr val="tx1"/>
                </a:solidFill>
                <a:latin typeface="+mj-lt"/>
              </a:rPr>
              <a:t>is a toxic intermediate</a:t>
            </a:r>
            <a:endParaRPr lang="en-US" sz="2400" dirty="0">
              <a:latin typeface="+mj-lt"/>
            </a:endParaRPr>
          </a:p>
        </p:txBody>
      </p:sp>
      <p:pic>
        <p:nvPicPr>
          <p:cNvPr id="870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798" y="1694766"/>
            <a:ext cx="671235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3130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Caloric restriction (CR) on aging</a:t>
            </a:r>
            <a:endParaRPr lang="en-US" dirty="0"/>
          </a:p>
        </p:txBody>
      </p:sp>
      <p:sp>
        <p:nvSpPr>
          <p:cNvPr id="3" name="Content Placeholder 2"/>
          <p:cNvSpPr>
            <a:spLocks noGrp="1"/>
          </p:cNvSpPr>
          <p:nvPr>
            <p:ph idx="1"/>
          </p:nvPr>
        </p:nvSpPr>
        <p:spPr/>
        <p:txBody>
          <a:bodyPr/>
          <a:lstStyle/>
          <a:p>
            <a:r>
              <a:rPr lang="en-US" dirty="0" smtClean="0"/>
              <a:t>Caloric Restriction </a:t>
            </a:r>
            <a:r>
              <a:rPr lang="en-US" dirty="0" smtClean="0"/>
              <a:t>de</a:t>
            </a:r>
            <a:r>
              <a:rPr lang="en-US" dirty="0" smtClean="0"/>
              <a:t>creases </a:t>
            </a:r>
            <a:r>
              <a:rPr lang="en-US" dirty="0" smtClean="0"/>
              <a:t>formation of free radicals within the mitochondria </a:t>
            </a:r>
          </a:p>
          <a:p>
            <a:pPr lvl="1"/>
            <a:r>
              <a:rPr lang="en-US" dirty="0" smtClean="0"/>
              <a:t>Increase the antioxidant defense capacity</a:t>
            </a:r>
          </a:p>
          <a:p>
            <a:r>
              <a:rPr lang="en-US" dirty="0" smtClean="0"/>
              <a:t>Proportionally more body fat is lost than any other tissue with CR diet</a:t>
            </a:r>
          </a:p>
          <a:p>
            <a:pPr lvl="1"/>
            <a:r>
              <a:rPr lang="en-US" dirty="0" smtClean="0"/>
              <a:t>Mice on a 35% CR diet lost 70% of total body fat</a:t>
            </a:r>
          </a:p>
          <a:p>
            <a:r>
              <a:rPr lang="en-US" dirty="0" smtClean="0"/>
              <a:t>CR induces key shifts in genes involved in metabolism in WAT</a:t>
            </a:r>
          </a:p>
          <a:p>
            <a:r>
              <a:rPr lang="en-US" dirty="0" smtClean="0"/>
              <a:t>The expression of more than 50 pro-inflammatory genes is reduced</a:t>
            </a:r>
          </a:p>
        </p:txBody>
      </p:sp>
    </p:spTree>
    <p:extLst>
      <p:ext uri="{BB962C8B-B14F-4D97-AF65-F5344CB8AC3E}">
        <p14:creationId xmlns:p14="http://schemas.microsoft.com/office/powerpoint/2010/main" val="3816703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835" r="10242"/>
          <a:stretch/>
        </p:blipFill>
        <p:spPr bwMode="auto">
          <a:xfrm>
            <a:off x="4419600" y="1600200"/>
            <a:ext cx="4222768"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Caloric restriction (CR) on aging</a:t>
            </a:r>
            <a:endParaRPr lang="en-US" dirty="0"/>
          </a:p>
        </p:txBody>
      </p:sp>
      <p:sp>
        <p:nvSpPr>
          <p:cNvPr id="3" name="Content Placeholder 2"/>
          <p:cNvSpPr>
            <a:spLocks noGrp="1"/>
          </p:cNvSpPr>
          <p:nvPr>
            <p:ph type="body" idx="1"/>
          </p:nvPr>
        </p:nvSpPr>
        <p:spPr>
          <a:xfrm>
            <a:off x="457200" y="1600200"/>
            <a:ext cx="4191000" cy="4967700"/>
          </a:xfrm>
        </p:spPr>
        <p:txBody>
          <a:bodyPr/>
          <a:lstStyle/>
          <a:p>
            <a:r>
              <a:rPr lang="en-US" sz="2800" dirty="0" smtClean="0"/>
              <a:t>The overt changes induced in WAT (white adipose tissue) by CR may contribute to alterations in systemic metabolic homeostasis</a:t>
            </a:r>
          </a:p>
        </p:txBody>
      </p:sp>
      <p:sp>
        <p:nvSpPr>
          <p:cNvPr id="4" name="Rectangle 3"/>
          <p:cNvSpPr/>
          <p:nvPr/>
        </p:nvSpPr>
        <p:spPr>
          <a:xfrm>
            <a:off x="609600" y="5715000"/>
            <a:ext cx="3810000" cy="923330"/>
          </a:xfrm>
          <a:prstGeom prst="rect">
            <a:avLst/>
          </a:prstGeom>
        </p:spPr>
        <p:txBody>
          <a:bodyPr wrap="square">
            <a:spAutoFit/>
          </a:bodyPr>
          <a:lstStyle/>
          <a:p>
            <a:r>
              <a:rPr lang="en-US" sz="1800" dirty="0" smtClean="0">
                <a:latin typeface="+mj-lt"/>
              </a:rPr>
              <a:t>Anderson &amp; </a:t>
            </a:r>
            <a:r>
              <a:rPr lang="en-US" sz="1800" dirty="0" err="1" smtClean="0">
                <a:latin typeface="+mj-lt"/>
              </a:rPr>
              <a:t>Weindruch</a:t>
            </a:r>
            <a:r>
              <a:rPr lang="en-US" sz="1800" dirty="0" smtClean="0">
                <a:latin typeface="+mj-lt"/>
              </a:rPr>
              <a:t>. 2012. American Journal of Human Biology, 24:101–106.</a:t>
            </a:r>
            <a:endParaRPr lang="en-US" sz="1800" dirty="0">
              <a:latin typeface="+mj-lt"/>
            </a:endParaRPr>
          </a:p>
        </p:txBody>
      </p:sp>
    </p:spTree>
    <p:extLst>
      <p:ext uri="{BB962C8B-B14F-4D97-AF65-F5344CB8AC3E}">
        <p14:creationId xmlns:p14="http://schemas.microsoft.com/office/powerpoint/2010/main" val="3805178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Current psychosocial theories of aging</a:t>
            </a:r>
          </a:p>
        </p:txBody>
      </p:sp>
      <p:sp>
        <p:nvSpPr>
          <p:cNvPr id="37892" name="Rectangle 3"/>
          <p:cNvSpPr>
            <a:spLocks noGrp="1" noChangeArrowheads="1"/>
          </p:cNvSpPr>
          <p:nvPr>
            <p:ph idx="1"/>
          </p:nvPr>
        </p:nvSpPr>
        <p:spPr/>
        <p:txBody>
          <a:bodyPr/>
          <a:lstStyle/>
          <a:p>
            <a:pPr eaLnBrk="1" hangingPunct="1"/>
            <a:r>
              <a:rPr lang="en-US" dirty="0" smtClean="0"/>
              <a:t>Selective Optimization with Compensation Theory</a:t>
            </a:r>
          </a:p>
          <a:p>
            <a:pPr eaLnBrk="1" hangingPunct="1"/>
            <a:r>
              <a:rPr lang="en-US" dirty="0" err="1" smtClean="0"/>
              <a:t>Socioemotional</a:t>
            </a:r>
            <a:r>
              <a:rPr lang="en-US" dirty="0" smtClean="0"/>
              <a:t> Selectivity Theory</a:t>
            </a:r>
          </a:p>
          <a:p>
            <a:pPr eaLnBrk="1" hangingPunct="1"/>
            <a:r>
              <a:rPr lang="en-US" dirty="0" smtClean="0"/>
              <a:t>Cognition and Aging Theories</a:t>
            </a:r>
          </a:p>
          <a:p>
            <a:pPr eaLnBrk="1" hangingPunct="1"/>
            <a:r>
              <a:rPr lang="en-US" dirty="0" smtClean="0"/>
              <a:t>Personality and Aging Theories</a:t>
            </a:r>
          </a:p>
        </p:txBody>
      </p:sp>
    </p:spTree>
    <p:extLst>
      <p:ext uri="{BB962C8B-B14F-4D97-AF65-F5344CB8AC3E}">
        <p14:creationId xmlns:p14="http://schemas.microsoft.com/office/powerpoint/2010/main" val="1455578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Course Objective</a:t>
            </a:r>
          </a:p>
        </p:txBody>
      </p:sp>
      <p:sp>
        <p:nvSpPr>
          <p:cNvPr id="24580" name="Content Placeholder 2"/>
          <p:cNvSpPr>
            <a:spLocks noGrp="1"/>
          </p:cNvSpPr>
          <p:nvPr>
            <p:ph idx="1"/>
          </p:nvPr>
        </p:nvSpPr>
        <p:spPr/>
        <p:txBody>
          <a:bodyPr/>
          <a:lstStyle/>
          <a:p>
            <a:pPr eaLnBrk="1" hangingPunct="1"/>
            <a:r>
              <a:rPr lang="en-US" dirty="0" smtClean="0"/>
              <a:t>Explain the concepts related to contemporary biological and psychosocial theories of aging.</a:t>
            </a:r>
          </a:p>
          <a:p>
            <a:pPr eaLnBrk="1" hangingPunct="1"/>
            <a:r>
              <a:rPr lang="en-US" dirty="0" smtClean="0"/>
              <a:t>Adapt examination and plan of care for the geriatric patient based on psychosocial and cultural characteristics of the patient.</a:t>
            </a:r>
          </a:p>
          <a:p>
            <a:pPr eaLnBrk="1" hangingPunct="1"/>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 theories: ontogenetic models</a:t>
            </a:r>
            <a:endParaRPr lang="en-US" dirty="0"/>
          </a:p>
        </p:txBody>
      </p:sp>
      <p:sp>
        <p:nvSpPr>
          <p:cNvPr id="3" name="Content Placeholder 2"/>
          <p:cNvSpPr>
            <a:spLocks noGrp="1"/>
          </p:cNvSpPr>
          <p:nvPr>
            <p:ph idx="1"/>
          </p:nvPr>
        </p:nvSpPr>
        <p:spPr/>
        <p:txBody>
          <a:bodyPr/>
          <a:lstStyle/>
          <a:p>
            <a:r>
              <a:rPr lang="en-US" dirty="0" smtClean="0"/>
              <a:t>Developmental force is internal and biologically based</a:t>
            </a:r>
          </a:p>
          <a:p>
            <a:r>
              <a:rPr lang="en-US" dirty="0" smtClean="0"/>
              <a:t>Developmental stages are universal, sequential, and irreversible</a:t>
            </a:r>
          </a:p>
          <a:p>
            <a:pPr lvl="1"/>
            <a:r>
              <a:rPr lang="en-US" dirty="0" smtClean="0"/>
              <a:t>Universal: applicable to everyone</a:t>
            </a:r>
          </a:p>
          <a:p>
            <a:pPr lvl="1"/>
            <a:r>
              <a:rPr lang="en-US" dirty="0" smtClean="0"/>
              <a:t>Sequential: follow a definite order</a:t>
            </a:r>
          </a:p>
          <a:p>
            <a:pPr lvl="1"/>
            <a:r>
              <a:rPr lang="en-US" dirty="0" smtClean="0"/>
              <a:t>Irreversible: development represents achievements</a:t>
            </a:r>
          </a:p>
        </p:txBody>
      </p:sp>
    </p:spTree>
    <p:extLst>
      <p:ext uri="{BB962C8B-B14F-4D97-AF65-F5344CB8AC3E}">
        <p14:creationId xmlns:p14="http://schemas.microsoft.com/office/powerpoint/2010/main" val="370451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smtClean="0"/>
              <a:t>Life course theory </a:t>
            </a:r>
            <a:r>
              <a:rPr lang="en-US" sz="2800" dirty="0"/>
              <a:t>(Elder 1974</a:t>
            </a:r>
            <a:r>
              <a:rPr lang="en-US" sz="2800" dirty="0" smtClean="0"/>
              <a:t>)</a:t>
            </a:r>
            <a:endParaRPr lang="en-US" sz="2800" dirty="0"/>
          </a:p>
        </p:txBody>
      </p:sp>
      <p:sp>
        <p:nvSpPr>
          <p:cNvPr id="37892" name="Rectangle 3"/>
          <p:cNvSpPr>
            <a:spLocks noGrp="1" noChangeArrowheads="1"/>
          </p:cNvSpPr>
          <p:nvPr>
            <p:ph idx="1"/>
          </p:nvPr>
        </p:nvSpPr>
        <p:spPr/>
        <p:txBody>
          <a:bodyPr/>
          <a:lstStyle/>
          <a:p>
            <a:r>
              <a:rPr lang="en-US" dirty="0" smtClean="0"/>
              <a:t>Development is a series of </a:t>
            </a:r>
            <a:r>
              <a:rPr lang="en-US" b="1" dirty="0" smtClean="0">
                <a:solidFill>
                  <a:srgbClr val="FF0000"/>
                </a:solidFill>
              </a:rPr>
              <a:t>transitions</a:t>
            </a:r>
            <a:r>
              <a:rPr lang="en-US" dirty="0" smtClean="0"/>
              <a:t> and </a:t>
            </a:r>
            <a:r>
              <a:rPr lang="en-US" b="1" dirty="0" smtClean="0">
                <a:solidFill>
                  <a:srgbClr val="FF0000"/>
                </a:solidFill>
              </a:rPr>
              <a:t>choice points </a:t>
            </a:r>
            <a:r>
              <a:rPr lang="en-US" dirty="0" smtClean="0"/>
              <a:t>that are influenced both by </a:t>
            </a:r>
          </a:p>
          <a:p>
            <a:pPr lvl="1"/>
            <a:r>
              <a:rPr lang="en-US" dirty="0"/>
              <a:t>I</a:t>
            </a:r>
            <a:r>
              <a:rPr lang="en-US" dirty="0" smtClean="0"/>
              <a:t>mmediate social context</a:t>
            </a:r>
          </a:p>
          <a:p>
            <a:pPr lvl="1"/>
            <a:r>
              <a:rPr lang="en-US" dirty="0"/>
              <a:t>L</a:t>
            </a:r>
            <a:r>
              <a:rPr lang="en-US" dirty="0" smtClean="0"/>
              <a:t>arger sociohistorical period (i.e. cohort)</a:t>
            </a:r>
          </a:p>
          <a:p>
            <a:pPr lvl="1"/>
            <a:r>
              <a:rPr lang="en-US" dirty="0"/>
              <a:t>G</a:t>
            </a:r>
            <a:r>
              <a:rPr lang="en-US" dirty="0" smtClean="0"/>
              <a:t>ender and social roles</a:t>
            </a:r>
          </a:p>
          <a:p>
            <a:r>
              <a:rPr lang="en-US" dirty="0" smtClean="0"/>
              <a:t>Intergenerational Study </a:t>
            </a:r>
          </a:p>
          <a:p>
            <a:pPr lvl="1"/>
            <a:r>
              <a:rPr lang="en-US" dirty="0" smtClean="0"/>
              <a:t>Followed children born in 1920s-30s into late life</a:t>
            </a:r>
          </a:p>
          <a:p>
            <a:pPr lvl="1"/>
            <a:r>
              <a:rPr lang="en-US" dirty="0" smtClean="0"/>
              <a:t>Children from economically-deprived, working class families had very difficult, chaotic lives</a:t>
            </a:r>
          </a:p>
          <a:p>
            <a:pPr lvl="1"/>
            <a:r>
              <a:rPr lang="en-US" dirty="0" smtClean="0"/>
              <a:t>Children from economically-deprived, middle-class families did better than non-deprived peers</a:t>
            </a:r>
          </a:p>
        </p:txBody>
      </p:sp>
    </p:spTree>
    <p:extLst>
      <p:ext uri="{BB962C8B-B14F-4D97-AF65-F5344CB8AC3E}">
        <p14:creationId xmlns:p14="http://schemas.microsoft.com/office/powerpoint/2010/main" val="1768369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Goal-oriented models: life span theory </a:t>
            </a:r>
            <a:r>
              <a:rPr lang="en-US" sz="2800" dirty="0"/>
              <a:t>(</a:t>
            </a:r>
            <a:r>
              <a:rPr lang="en-US" sz="2800" dirty="0" err="1"/>
              <a:t>Baltes</a:t>
            </a:r>
            <a:r>
              <a:rPr lang="en-US" sz="2800" dirty="0"/>
              <a:t> 1987</a:t>
            </a:r>
            <a:r>
              <a:rPr lang="en-US" sz="2800" dirty="0" smtClean="0"/>
              <a:t>)</a:t>
            </a:r>
            <a:endParaRPr lang="en-US" sz="2800" dirty="0"/>
          </a:p>
        </p:txBody>
      </p:sp>
      <p:sp>
        <p:nvSpPr>
          <p:cNvPr id="6" name="Content Placeholder 5"/>
          <p:cNvSpPr>
            <a:spLocks noGrp="1"/>
          </p:cNvSpPr>
          <p:nvPr>
            <p:ph idx="1"/>
          </p:nvPr>
        </p:nvSpPr>
        <p:spPr/>
        <p:txBody>
          <a:bodyPr/>
          <a:lstStyle/>
          <a:p>
            <a:r>
              <a:rPr lang="en-US" dirty="0" smtClean="0"/>
              <a:t>Development in adulthood is a balance between gains and losses </a:t>
            </a:r>
          </a:p>
          <a:p>
            <a:r>
              <a:rPr lang="en-US" dirty="0" smtClean="0"/>
              <a:t>More gains in early adulthood and more losses later</a:t>
            </a:r>
          </a:p>
          <a:p>
            <a:r>
              <a:rPr lang="en-US" b="1" dirty="0" smtClean="0">
                <a:solidFill>
                  <a:srgbClr val="FF0000"/>
                </a:solidFill>
              </a:rPr>
              <a:t>Successful aging </a:t>
            </a:r>
            <a:r>
              <a:rPr lang="en-US" dirty="0" smtClean="0"/>
              <a:t>is an adaptive process to aging, i.e. </a:t>
            </a:r>
            <a:r>
              <a:rPr lang="en-US" b="1" dirty="0" smtClean="0">
                <a:solidFill>
                  <a:srgbClr val="FF0000"/>
                </a:solidFill>
              </a:rPr>
              <a:t>SOC</a:t>
            </a:r>
          </a:p>
          <a:p>
            <a:pPr lvl="1"/>
            <a:r>
              <a:rPr lang="en-US" dirty="0" smtClean="0"/>
              <a:t>Selection</a:t>
            </a:r>
          </a:p>
          <a:p>
            <a:pPr lvl="1"/>
            <a:r>
              <a:rPr lang="en-US" dirty="0" smtClean="0"/>
              <a:t>Optimization</a:t>
            </a:r>
          </a:p>
          <a:p>
            <a:pPr lvl="1"/>
            <a:r>
              <a:rPr lang="en-US" dirty="0" smtClean="0"/>
              <a:t>Compensation </a:t>
            </a:r>
          </a:p>
          <a:p>
            <a:pPr lvl="2"/>
            <a:endParaRPr lang="en-US" dirty="0" smtClean="0"/>
          </a:p>
          <a:p>
            <a:pPr lvl="2"/>
            <a:endParaRPr lang="en-US" dirty="0" smtClean="0"/>
          </a:p>
        </p:txBody>
      </p:sp>
    </p:spTree>
    <p:extLst>
      <p:ext uri="{BB962C8B-B14F-4D97-AF65-F5344CB8AC3E}">
        <p14:creationId xmlns:p14="http://schemas.microsoft.com/office/powerpoint/2010/main" val="31115309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Goal-oriented models: </a:t>
            </a:r>
            <a:r>
              <a:rPr lang="en-US" dirty="0"/>
              <a:t>Self development model </a:t>
            </a:r>
            <a:r>
              <a:rPr lang="en-US" sz="2800" dirty="0"/>
              <a:t>(</a:t>
            </a:r>
            <a:r>
              <a:rPr lang="en-US" sz="2800" dirty="0" err="1"/>
              <a:t>Brandtst</a:t>
            </a:r>
            <a:r>
              <a:rPr lang="en-US" sz="3200" dirty="0" err="1">
                <a:latin typeface="Calibri"/>
                <a:cs typeface="Calibri"/>
              </a:rPr>
              <a:t>ä</a:t>
            </a:r>
            <a:r>
              <a:rPr lang="en-US" sz="2800" dirty="0" err="1"/>
              <a:t>dter</a:t>
            </a:r>
            <a:r>
              <a:rPr lang="en-US" sz="2800" dirty="0"/>
              <a:t> 1999</a:t>
            </a:r>
            <a:r>
              <a:rPr lang="en-US" sz="2800" dirty="0" smtClean="0"/>
              <a:t>)</a:t>
            </a:r>
            <a:endParaRPr lang="en-US" dirty="0"/>
          </a:p>
        </p:txBody>
      </p:sp>
      <p:sp>
        <p:nvSpPr>
          <p:cNvPr id="6" name="Content Placeholder 5"/>
          <p:cNvSpPr>
            <a:spLocks noGrp="1"/>
          </p:cNvSpPr>
          <p:nvPr>
            <p:ph idx="1"/>
          </p:nvPr>
        </p:nvSpPr>
        <p:spPr/>
        <p:txBody>
          <a:bodyPr/>
          <a:lstStyle/>
          <a:p>
            <a:r>
              <a:rPr lang="en-US" dirty="0" smtClean="0"/>
              <a:t>There are developmental </a:t>
            </a:r>
            <a:r>
              <a:rPr lang="en-US" b="1" dirty="0" smtClean="0">
                <a:solidFill>
                  <a:srgbClr val="FF0000"/>
                </a:solidFill>
              </a:rPr>
              <a:t>changes in goals </a:t>
            </a:r>
            <a:r>
              <a:rPr lang="en-US" dirty="0" smtClean="0"/>
              <a:t>from young adulthood to late life </a:t>
            </a:r>
          </a:p>
          <a:p>
            <a:r>
              <a:rPr lang="en-US" dirty="0" smtClean="0"/>
              <a:t>Goals </a:t>
            </a:r>
            <a:r>
              <a:rPr lang="en-US" dirty="0"/>
              <a:t>in young adulthood</a:t>
            </a:r>
          </a:p>
          <a:p>
            <a:pPr lvl="1"/>
            <a:r>
              <a:rPr lang="en-US" dirty="0" smtClean="0"/>
              <a:t>To achieve ideal self</a:t>
            </a:r>
            <a:endParaRPr lang="en-US" dirty="0"/>
          </a:p>
          <a:p>
            <a:pPr lvl="1"/>
            <a:r>
              <a:rPr lang="en-US" dirty="0" smtClean="0"/>
              <a:t>Largely </a:t>
            </a:r>
            <a:r>
              <a:rPr lang="en-US" dirty="0"/>
              <a:t>culturally determined</a:t>
            </a:r>
          </a:p>
          <a:p>
            <a:r>
              <a:rPr lang="en-US" dirty="0"/>
              <a:t>Goals in late life</a:t>
            </a:r>
          </a:p>
          <a:p>
            <a:pPr lvl="1"/>
            <a:r>
              <a:rPr lang="en-US" dirty="0"/>
              <a:t>To maintain self as much as possible</a:t>
            </a:r>
          </a:p>
          <a:p>
            <a:pPr lvl="1"/>
            <a:r>
              <a:rPr lang="en-US" dirty="0"/>
              <a:t>To preserve resources and counteract losses</a:t>
            </a:r>
          </a:p>
          <a:p>
            <a:pPr lvl="2"/>
            <a:endParaRPr lang="en-US" dirty="0"/>
          </a:p>
          <a:p>
            <a:pPr lvl="2"/>
            <a:endParaRPr lang="en-US" dirty="0" smtClean="0"/>
          </a:p>
        </p:txBody>
      </p:sp>
    </p:spTree>
    <p:extLst>
      <p:ext uri="{BB962C8B-B14F-4D97-AF65-F5344CB8AC3E}">
        <p14:creationId xmlns:p14="http://schemas.microsoft.com/office/powerpoint/2010/main" val="17160819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Self-directed development </a:t>
            </a:r>
            <a:r>
              <a:rPr lang="en-US" sz="2800" dirty="0"/>
              <a:t>(Langer 1990</a:t>
            </a:r>
            <a:r>
              <a:rPr lang="en-US" sz="2800" dirty="0" smtClean="0"/>
              <a:t>)</a:t>
            </a:r>
            <a:endParaRPr lang="en-US" dirty="0"/>
          </a:p>
        </p:txBody>
      </p:sp>
      <p:sp>
        <p:nvSpPr>
          <p:cNvPr id="3" name="Content Placeholder 2"/>
          <p:cNvSpPr>
            <a:spLocks noGrp="1"/>
          </p:cNvSpPr>
          <p:nvPr>
            <p:ph idx="1"/>
          </p:nvPr>
        </p:nvSpPr>
        <p:spPr/>
        <p:txBody>
          <a:bodyPr/>
          <a:lstStyle/>
          <a:p>
            <a:r>
              <a:rPr lang="en-US" dirty="0" smtClean="0"/>
              <a:t>Development is something that individuals </a:t>
            </a:r>
            <a:r>
              <a:rPr lang="en-US" b="1" dirty="0" smtClean="0">
                <a:solidFill>
                  <a:srgbClr val="FF0000"/>
                </a:solidFill>
              </a:rPr>
              <a:t>do</a:t>
            </a:r>
            <a:r>
              <a:rPr lang="en-US" b="1" dirty="0" smtClean="0">
                <a:solidFill>
                  <a:schemeClr val="tx1"/>
                </a:solidFill>
              </a:rPr>
              <a:t>, </a:t>
            </a:r>
            <a:r>
              <a:rPr lang="en-US" dirty="0" smtClean="0">
                <a:solidFill>
                  <a:schemeClr val="tx1"/>
                </a:solidFill>
              </a:rPr>
              <a:t>with </a:t>
            </a:r>
            <a:r>
              <a:rPr lang="en-US" dirty="0" smtClean="0"/>
              <a:t>increasing </a:t>
            </a:r>
            <a:r>
              <a:rPr lang="en-US" b="1" dirty="0" smtClean="0">
                <a:solidFill>
                  <a:srgbClr val="FF0000"/>
                </a:solidFill>
              </a:rPr>
              <a:t>mindfulness </a:t>
            </a:r>
          </a:p>
          <a:p>
            <a:r>
              <a:rPr lang="en-US" dirty="0" smtClean="0">
                <a:solidFill>
                  <a:schemeClr val="tx1"/>
                </a:solidFill>
              </a:rPr>
              <a:t>Mindfulness </a:t>
            </a:r>
          </a:p>
          <a:p>
            <a:pPr lvl="1"/>
            <a:r>
              <a:rPr lang="en-US" dirty="0" smtClean="0"/>
              <a:t>Continuous creation of new categories</a:t>
            </a:r>
          </a:p>
          <a:p>
            <a:pPr lvl="1"/>
            <a:r>
              <a:rPr lang="en-US" dirty="0" smtClean="0"/>
              <a:t>Openness to new information</a:t>
            </a:r>
          </a:p>
          <a:p>
            <a:pPr lvl="1"/>
            <a:r>
              <a:rPr lang="en-US" dirty="0" smtClean="0"/>
              <a:t>An implicit awareness of more than one perspective</a:t>
            </a:r>
          </a:p>
          <a:p>
            <a:r>
              <a:rPr lang="en-US" dirty="0" smtClean="0"/>
              <a:t>Mindlessness</a:t>
            </a:r>
          </a:p>
          <a:p>
            <a:pPr lvl="1"/>
            <a:r>
              <a:rPr lang="en-US" dirty="0" smtClean="0"/>
              <a:t>Entrapment in old categories</a:t>
            </a:r>
          </a:p>
          <a:p>
            <a:pPr lvl="1"/>
            <a:r>
              <a:rPr lang="en-US" dirty="0" smtClean="0"/>
              <a:t>Autonomic behaviors</a:t>
            </a:r>
          </a:p>
          <a:p>
            <a:pPr lvl="1"/>
            <a:r>
              <a:rPr lang="en-US" dirty="0" smtClean="0"/>
              <a:t>Awareness of only a single perspective</a:t>
            </a:r>
          </a:p>
          <a:p>
            <a:pPr lvl="1"/>
            <a:endParaRPr lang="en-US" dirty="0"/>
          </a:p>
        </p:txBody>
      </p:sp>
    </p:spTree>
    <p:extLst>
      <p:ext uri="{BB962C8B-B14F-4D97-AF65-F5344CB8AC3E}">
        <p14:creationId xmlns:p14="http://schemas.microsoft.com/office/powerpoint/2010/main" val="22811244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Self-directed development: </a:t>
            </a:r>
            <a:r>
              <a:rPr lang="en-US" dirty="0" err="1" smtClean="0"/>
              <a:t>liberative</a:t>
            </a:r>
            <a:r>
              <a:rPr lang="en-US" dirty="0" smtClean="0"/>
              <a:t> model </a:t>
            </a:r>
            <a:r>
              <a:rPr lang="en-US" sz="2800" dirty="0" smtClean="0"/>
              <a:t>(</a:t>
            </a:r>
            <a:r>
              <a:rPr lang="en-US" sz="2800" dirty="0" err="1" smtClean="0"/>
              <a:t>Levenson</a:t>
            </a:r>
            <a:r>
              <a:rPr lang="en-US" sz="2800" dirty="0" smtClean="0"/>
              <a:t> &amp; </a:t>
            </a:r>
            <a:r>
              <a:rPr lang="en-US" sz="2800" dirty="0" err="1" smtClean="0"/>
              <a:t>Crumpler</a:t>
            </a:r>
            <a:r>
              <a:rPr lang="en-US" sz="2800" dirty="0" smtClean="0"/>
              <a:t> 1996)</a:t>
            </a:r>
            <a:endParaRPr lang="en-US" sz="2800" dirty="0"/>
          </a:p>
        </p:txBody>
      </p:sp>
      <p:sp>
        <p:nvSpPr>
          <p:cNvPr id="3" name="Content Placeholder 2"/>
          <p:cNvSpPr>
            <a:spLocks noGrp="1"/>
          </p:cNvSpPr>
          <p:nvPr>
            <p:ph idx="1"/>
          </p:nvPr>
        </p:nvSpPr>
        <p:spPr/>
        <p:txBody>
          <a:bodyPr/>
          <a:lstStyle/>
          <a:p>
            <a:r>
              <a:rPr lang="en-US" dirty="0" smtClean="0"/>
              <a:t>Development is an increasing freedom from social and biological conditioning based on self-observation</a:t>
            </a:r>
          </a:p>
          <a:p>
            <a:pPr lvl="1"/>
            <a:r>
              <a:rPr lang="en-US" dirty="0" smtClean="0"/>
              <a:t>One becomes aware of negative characteristics that can limit one’s choices of action</a:t>
            </a:r>
          </a:p>
          <a:p>
            <a:r>
              <a:rPr lang="en-US" dirty="0" smtClean="0"/>
              <a:t>Losses force individuals to examine their own assumptions and develop new and more mindful ways of being</a:t>
            </a:r>
            <a:endParaRPr lang="en-US" dirty="0"/>
          </a:p>
          <a:p>
            <a:pPr lvl="1"/>
            <a:r>
              <a:rPr lang="en-US" dirty="0" smtClean="0"/>
              <a:t>Basis of </a:t>
            </a:r>
            <a:r>
              <a:rPr lang="en-US" dirty="0" err="1" smtClean="0"/>
              <a:t>gerotranscendence</a:t>
            </a:r>
            <a:r>
              <a:rPr lang="en-US" dirty="0" smtClean="0"/>
              <a:t> in late life</a:t>
            </a:r>
          </a:p>
          <a:p>
            <a:pPr lvl="1"/>
            <a:r>
              <a:rPr lang="en-US" dirty="0" smtClean="0"/>
              <a:t>Recognition of death influences the development of a “decentered” perspective in late life</a:t>
            </a:r>
          </a:p>
        </p:txBody>
      </p:sp>
    </p:spTree>
    <p:extLst>
      <p:ext uri="{BB962C8B-B14F-4D97-AF65-F5344CB8AC3E}">
        <p14:creationId xmlns:p14="http://schemas.microsoft.com/office/powerpoint/2010/main" val="34741639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Resilience and aging</a:t>
            </a:r>
            <a:endParaRPr lang="en-US" dirty="0"/>
          </a:p>
        </p:txBody>
      </p:sp>
      <p:sp>
        <p:nvSpPr>
          <p:cNvPr id="3" name="Content Placeholder 2"/>
          <p:cNvSpPr>
            <a:spLocks noGrp="1"/>
          </p:cNvSpPr>
          <p:nvPr>
            <p:ph idx="1"/>
          </p:nvPr>
        </p:nvSpPr>
        <p:spPr/>
        <p:txBody>
          <a:bodyPr/>
          <a:lstStyle/>
          <a:p>
            <a:r>
              <a:rPr lang="en-US" dirty="0" smtClean="0"/>
              <a:t>Resilience is the developmental process of being </a:t>
            </a:r>
            <a:r>
              <a:rPr lang="en-US" b="1" dirty="0" smtClean="0">
                <a:solidFill>
                  <a:srgbClr val="FF0000"/>
                </a:solidFill>
              </a:rPr>
              <a:t>mindful </a:t>
            </a:r>
            <a:r>
              <a:rPr lang="en-US" dirty="0" smtClean="0"/>
              <a:t>of and prioritizing those behaviors, thoughts, and feelings that facilitate </a:t>
            </a:r>
            <a:r>
              <a:rPr lang="en-US" b="1" dirty="0" smtClean="0">
                <a:solidFill>
                  <a:srgbClr val="FF0000"/>
                </a:solidFill>
              </a:rPr>
              <a:t>contentment</a:t>
            </a:r>
            <a:r>
              <a:rPr lang="en-US" dirty="0" smtClean="0"/>
              <a:t> within a specific developmental, physical, emotional and spiritual context (Allen </a:t>
            </a:r>
            <a:r>
              <a:rPr lang="en-US" dirty="0"/>
              <a:t>et al. </a:t>
            </a:r>
            <a:r>
              <a:rPr lang="en-US" dirty="0" smtClean="0"/>
              <a:t>2011)</a:t>
            </a:r>
          </a:p>
          <a:p>
            <a:r>
              <a:rPr lang="en-US" dirty="0" smtClean="0"/>
              <a:t>Resilience is the process of </a:t>
            </a:r>
            <a:r>
              <a:rPr lang="en-US" b="1" dirty="0" smtClean="0">
                <a:solidFill>
                  <a:srgbClr val="FF0000"/>
                </a:solidFill>
              </a:rPr>
              <a:t>optimizing opportunities</a:t>
            </a:r>
            <a:r>
              <a:rPr lang="en-US" dirty="0" smtClean="0"/>
              <a:t> for health, participation and security in order to enhance </a:t>
            </a:r>
            <a:r>
              <a:rPr lang="en-US" b="1" dirty="0" smtClean="0">
                <a:solidFill>
                  <a:srgbClr val="FF0000"/>
                </a:solidFill>
              </a:rPr>
              <a:t>quality of life </a:t>
            </a:r>
            <a:r>
              <a:rPr lang="en-US" dirty="0" smtClean="0"/>
              <a:t>as people age (WHO 2002)</a:t>
            </a:r>
            <a:endParaRPr lang="en-US" dirty="0"/>
          </a:p>
        </p:txBody>
      </p:sp>
    </p:spTree>
    <p:extLst>
      <p:ext uri="{BB962C8B-B14F-4D97-AF65-F5344CB8AC3E}">
        <p14:creationId xmlns:p14="http://schemas.microsoft.com/office/powerpoint/2010/main" val="32070548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Resilience and aging: dynamic model of affect (DMA) </a:t>
            </a:r>
            <a:r>
              <a:rPr lang="en-US" sz="2400" dirty="0" smtClean="0"/>
              <a:t>(</a:t>
            </a:r>
            <a:r>
              <a:rPr lang="en-US" sz="2400" dirty="0" err="1" smtClean="0"/>
              <a:t>Zautra</a:t>
            </a:r>
            <a:r>
              <a:rPr lang="en-US" sz="2400" dirty="0" smtClean="0"/>
              <a:t> et al. 2010)</a:t>
            </a:r>
            <a:endParaRPr lang="en-US" dirty="0"/>
          </a:p>
        </p:txBody>
      </p:sp>
      <p:sp>
        <p:nvSpPr>
          <p:cNvPr id="3" name="Content Placeholder 2"/>
          <p:cNvSpPr>
            <a:spLocks noGrp="1"/>
          </p:cNvSpPr>
          <p:nvPr>
            <p:ph idx="1"/>
          </p:nvPr>
        </p:nvSpPr>
        <p:spPr/>
        <p:txBody>
          <a:bodyPr/>
          <a:lstStyle/>
          <a:p>
            <a:r>
              <a:rPr lang="en-US" dirty="0" smtClean="0"/>
              <a:t>Positive and negative affect are generally </a:t>
            </a:r>
            <a:r>
              <a:rPr lang="en-US" b="1" dirty="0" smtClean="0">
                <a:solidFill>
                  <a:srgbClr val="FF0000"/>
                </a:solidFill>
              </a:rPr>
              <a:t>orthogonal</a:t>
            </a:r>
          </a:p>
          <a:p>
            <a:r>
              <a:rPr lang="en-US" dirty="0"/>
              <a:t>Positive and negative affect </a:t>
            </a:r>
            <a:r>
              <a:rPr lang="en-US" dirty="0" smtClean="0"/>
              <a:t>become inversely associated under stressful conditions</a:t>
            </a:r>
          </a:p>
          <a:p>
            <a:r>
              <a:rPr lang="en-US" dirty="0" smtClean="0"/>
              <a:t>Resilient individuals are more likely to maintain orthogonal positive and negative affect under stress</a:t>
            </a:r>
          </a:p>
          <a:p>
            <a:pPr marL="0" indent="0">
              <a:buNone/>
            </a:pPr>
            <a:endParaRPr lang="en-US" dirty="0" smtClean="0"/>
          </a:p>
        </p:txBody>
      </p:sp>
    </p:spTree>
    <p:extLst>
      <p:ext uri="{BB962C8B-B14F-4D97-AF65-F5344CB8AC3E}">
        <p14:creationId xmlns:p14="http://schemas.microsoft.com/office/powerpoint/2010/main" val="36357872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Resilience and aging: emotional regulation </a:t>
            </a:r>
            <a:r>
              <a:rPr lang="en-US" sz="2400" smtClean="0"/>
              <a:t>(Charles 2010 &amp; Aldwin 2007)</a:t>
            </a:r>
            <a:endParaRPr lang="en-US" dirty="0"/>
          </a:p>
        </p:txBody>
      </p:sp>
      <p:sp>
        <p:nvSpPr>
          <p:cNvPr id="3" name="Content Placeholder 2"/>
          <p:cNvSpPr>
            <a:spLocks noGrp="1"/>
          </p:cNvSpPr>
          <p:nvPr>
            <p:ph idx="1"/>
          </p:nvPr>
        </p:nvSpPr>
        <p:spPr/>
        <p:txBody>
          <a:bodyPr/>
          <a:lstStyle/>
          <a:p>
            <a:r>
              <a:rPr lang="en-US" dirty="0" smtClean="0"/>
              <a:t>Older adults are better at regulating emotions</a:t>
            </a:r>
          </a:p>
          <a:p>
            <a:pPr lvl="1"/>
            <a:r>
              <a:rPr lang="en-US" dirty="0" smtClean="0"/>
              <a:t>Possible from long-term experience with various stressors in life</a:t>
            </a:r>
          </a:p>
          <a:p>
            <a:r>
              <a:rPr lang="en-US" dirty="0" smtClean="0"/>
              <a:t>Older adults have greater clarity in the relative importance of problems </a:t>
            </a:r>
          </a:p>
          <a:p>
            <a:pPr lvl="1"/>
            <a:r>
              <a:rPr lang="en-US" dirty="0" smtClean="0"/>
              <a:t>Only a finite time left following the loss of loved ones</a:t>
            </a:r>
          </a:p>
          <a:p>
            <a:r>
              <a:rPr lang="en-US" dirty="0" smtClean="0"/>
              <a:t>Appraisal of stress is generally lower in older adults than in younger adults</a:t>
            </a:r>
          </a:p>
          <a:p>
            <a:pPr lvl="1"/>
            <a:r>
              <a:rPr lang="en-US" dirty="0" smtClean="0"/>
              <a:t>Larger perspective and positive coping strategies gained from dealing with prior stressors</a:t>
            </a:r>
            <a:endParaRPr lang="en-US" dirty="0"/>
          </a:p>
        </p:txBody>
      </p:sp>
    </p:spTree>
    <p:extLst>
      <p:ext uri="{BB962C8B-B14F-4D97-AF65-F5344CB8AC3E}">
        <p14:creationId xmlns:p14="http://schemas.microsoft.com/office/powerpoint/2010/main" val="18786008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indent="0"/>
            <a:r>
              <a:rPr lang="en-US" dirty="0" smtClean="0"/>
              <a:t>An ecological model of resilience </a:t>
            </a:r>
            <a:r>
              <a:rPr lang="en-US" sz="2400" dirty="0" smtClean="0"/>
              <a:t>(</a:t>
            </a:r>
            <a:r>
              <a:rPr lang="en-US" sz="2400" dirty="0" err="1" smtClean="0"/>
              <a:t>Aldwin</a:t>
            </a:r>
            <a:r>
              <a:rPr lang="en-US" sz="2400" dirty="0" smtClean="0"/>
              <a:t> &amp; Igarashi 2012)</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612847"/>
            <a:ext cx="6629400" cy="5092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405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Reading Assignment</a:t>
            </a:r>
          </a:p>
        </p:txBody>
      </p:sp>
      <p:sp>
        <p:nvSpPr>
          <p:cNvPr id="25604" name="Content Placeholder 3"/>
          <p:cNvSpPr>
            <a:spLocks noGrp="1"/>
          </p:cNvSpPr>
          <p:nvPr>
            <p:ph idx="1"/>
          </p:nvPr>
        </p:nvSpPr>
        <p:spPr/>
        <p:txBody>
          <a:bodyPr/>
          <a:lstStyle/>
          <a:p>
            <a:r>
              <a:rPr lang="en-US" dirty="0" err="1"/>
              <a:t>Guccione</a:t>
            </a:r>
            <a:r>
              <a:rPr lang="en-US" dirty="0"/>
              <a:t>: </a:t>
            </a:r>
            <a:r>
              <a:rPr lang="en-US" dirty="0" err="1"/>
              <a:t>Ch</a:t>
            </a:r>
            <a:r>
              <a:rPr lang="en-US" dirty="0"/>
              <a:t> </a:t>
            </a:r>
            <a:r>
              <a:rPr lang="en-US" dirty="0" smtClean="0"/>
              <a:t>3 (pp. 27-29)</a:t>
            </a:r>
          </a:p>
          <a:p>
            <a:r>
              <a:rPr lang="en-US" dirty="0" err="1" smtClean="0"/>
              <a:t>Aldwin</a:t>
            </a:r>
            <a:r>
              <a:rPr lang="en-US" dirty="0" smtClean="0"/>
              <a:t> &amp; Gilmer 2013. </a:t>
            </a:r>
            <a:r>
              <a:rPr lang="en-US" dirty="0" smtClean="0">
                <a:hlinkClick r:id="rId3"/>
              </a:rPr>
              <a:t>http</a:t>
            </a:r>
            <a:r>
              <a:rPr lang="en-US" dirty="0">
                <a:hlinkClick r:id="rId3"/>
              </a:rPr>
              <a:t>://</a:t>
            </a:r>
            <a:r>
              <a:rPr lang="en-US" dirty="0" smtClean="0">
                <a:hlinkClick r:id="rId3"/>
              </a:rPr>
              <a:t>books.google.com/books?id=uevNZepnQm4C&amp;lpg=PP2&amp;ots=txH5z84yCt&amp;dq=Psychosocial%20theories%20on%20aging&amp;lr&amp;pg=PR8#v=onepage&amp;q&amp;f=false</a:t>
            </a:r>
            <a:r>
              <a:rPr lang="en-US" dirty="0" smtClean="0"/>
              <a:t>. pp. 52-55</a:t>
            </a:r>
          </a:p>
          <a:p>
            <a:pPr eaLnBrk="1" hangingPunct="1"/>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Summary</a:t>
            </a:r>
            <a:endParaRPr lang="en-US" dirty="0"/>
          </a:p>
        </p:txBody>
      </p:sp>
      <p:sp>
        <p:nvSpPr>
          <p:cNvPr id="4" name="Content Placeholder 3"/>
          <p:cNvSpPr>
            <a:spLocks noGrp="1"/>
          </p:cNvSpPr>
          <p:nvPr>
            <p:ph idx="1"/>
          </p:nvPr>
        </p:nvSpPr>
        <p:spPr/>
        <p:txBody>
          <a:bodyPr/>
          <a:lstStyle/>
          <a:p>
            <a:r>
              <a:rPr lang="en-US" dirty="0" smtClean="0"/>
              <a:t>Current psychosocial theories emphasize on conscious choices in developmental processes</a:t>
            </a:r>
          </a:p>
          <a:p>
            <a:r>
              <a:rPr lang="en-US" dirty="0" smtClean="0"/>
              <a:t>Lifestyle choices can impact health and the development of diseases and consequently, accelerate or decelerate the aging process</a:t>
            </a:r>
          </a:p>
          <a:p>
            <a:r>
              <a:rPr lang="en-US" dirty="0" smtClean="0"/>
              <a:t>Resilience in late life – how older adults maintain emotional stability despite of the physical and psychosocial losses </a:t>
            </a:r>
            <a:r>
              <a:rPr lang="en-US" dirty="0"/>
              <a:t>–</a:t>
            </a:r>
            <a:r>
              <a:rPr lang="en-US" dirty="0" smtClean="0"/>
              <a:t> is central to optimal aging. </a:t>
            </a:r>
          </a:p>
          <a:p>
            <a:endParaRPr lang="en-US" dirty="0" smtClean="0"/>
          </a:p>
        </p:txBody>
      </p:sp>
    </p:spTree>
    <p:extLst>
      <p:ext uri="{BB962C8B-B14F-4D97-AF65-F5344CB8AC3E}">
        <p14:creationId xmlns:p14="http://schemas.microsoft.com/office/powerpoint/2010/main" val="2953022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Factors contributing to age-related declines in physiological systems</a:t>
            </a:r>
          </a:p>
        </p:txBody>
      </p:sp>
      <p:sp>
        <p:nvSpPr>
          <p:cNvPr id="5" name="Content Placeholder 4"/>
          <p:cNvSpPr>
            <a:spLocks noGrp="1"/>
          </p:cNvSpPr>
          <p:nvPr>
            <p:ph idx="1"/>
          </p:nvPr>
        </p:nvSpPr>
        <p:spPr/>
        <p:txBody>
          <a:bodyPr/>
          <a:lstStyle/>
          <a:p>
            <a:r>
              <a:rPr lang="en-US" dirty="0" smtClean="0"/>
              <a:t>Whole-body inflammation, rather than biological wear and tear based on genetic programming alone, contribute to age-related declines</a:t>
            </a:r>
          </a:p>
          <a:p>
            <a:r>
              <a:rPr lang="en-US" dirty="0" smtClean="0"/>
              <a:t>Genetic accounts of about half of the decline</a:t>
            </a:r>
          </a:p>
          <a:p>
            <a:r>
              <a:rPr lang="en-US" dirty="0" smtClean="0"/>
              <a:t>Lifestyle accounts for the other half, e.g.</a:t>
            </a:r>
          </a:p>
          <a:p>
            <a:pPr lvl="1"/>
            <a:r>
              <a:rPr lang="en-US" b="1" dirty="0" smtClean="0">
                <a:solidFill>
                  <a:srgbClr val="FF0000"/>
                </a:solidFill>
              </a:rPr>
              <a:t>Physical inactivity </a:t>
            </a:r>
            <a:r>
              <a:rPr lang="en-US" dirty="0" smtClean="0"/>
              <a:t>(primary factor)</a:t>
            </a:r>
          </a:p>
          <a:p>
            <a:pPr lvl="1"/>
            <a:r>
              <a:rPr lang="en-US" dirty="0"/>
              <a:t>Inadequate nutrient intake</a:t>
            </a:r>
          </a:p>
          <a:p>
            <a:pPr lvl="1"/>
            <a:r>
              <a:rPr lang="en-US" dirty="0" smtClean="0"/>
              <a:t>Smoking</a:t>
            </a:r>
          </a:p>
          <a:p>
            <a:pPr lvl="1"/>
            <a:r>
              <a:rPr lang="en-US" dirty="0" smtClean="0"/>
              <a:t>Excessive alcohol intake</a:t>
            </a:r>
          </a:p>
          <a:p>
            <a:pPr lvl="1"/>
            <a:endParaRPr lang="en-US" dirty="0" smtClean="0"/>
          </a:p>
        </p:txBody>
      </p:sp>
    </p:spTree>
    <p:extLst>
      <p:ext uri="{BB962C8B-B14F-4D97-AF65-F5344CB8AC3E}">
        <p14:creationId xmlns:p14="http://schemas.microsoft.com/office/powerpoint/2010/main" val="1321133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Aging: </a:t>
            </a:r>
            <a:r>
              <a:rPr lang="en-US" dirty="0"/>
              <a:t>a decline in </a:t>
            </a:r>
            <a:r>
              <a:rPr lang="en-US" dirty="0" smtClean="0"/>
              <a:t>homeostasis</a:t>
            </a:r>
            <a:endParaRPr lang="en-US" dirty="0"/>
          </a:p>
        </p:txBody>
      </p:sp>
      <p:sp>
        <p:nvSpPr>
          <p:cNvPr id="5" name="Content Placeholder 4"/>
          <p:cNvSpPr>
            <a:spLocks noGrp="1"/>
          </p:cNvSpPr>
          <p:nvPr>
            <p:ph idx="1"/>
          </p:nvPr>
        </p:nvSpPr>
        <p:spPr/>
        <p:txBody>
          <a:bodyPr/>
          <a:lstStyle/>
          <a:p>
            <a:r>
              <a:rPr lang="en-US" dirty="0" smtClean="0"/>
              <a:t>Homeostasis: physiological </a:t>
            </a:r>
            <a:r>
              <a:rPr lang="en-US" dirty="0"/>
              <a:t>processes that maintain a stable internal environment of the </a:t>
            </a:r>
            <a:r>
              <a:rPr lang="en-US" dirty="0" smtClean="0"/>
              <a:t>body</a:t>
            </a:r>
          </a:p>
          <a:p>
            <a:r>
              <a:rPr lang="en-US" sz="3200" kern="1200" dirty="0" smtClean="0">
                <a:solidFill>
                  <a:schemeClr val="tx1"/>
                </a:solidFill>
              </a:rPr>
              <a:t>The range of homeostasis increases </a:t>
            </a:r>
            <a:r>
              <a:rPr lang="en-US" sz="3200" kern="1200" dirty="0">
                <a:solidFill>
                  <a:schemeClr val="tx1"/>
                </a:solidFill>
              </a:rPr>
              <a:t>in response to exercise, and decreases with the addition of chronic disease </a:t>
            </a:r>
            <a:r>
              <a:rPr lang="en-US" sz="3200" kern="1200" dirty="0" smtClean="0">
                <a:solidFill>
                  <a:schemeClr val="tx1"/>
                </a:solidFill>
              </a:rPr>
              <a:t>&amp; inactivity</a:t>
            </a:r>
          </a:p>
          <a:p>
            <a:r>
              <a:rPr lang="en-US" sz="3200" dirty="0"/>
              <a:t>A</a:t>
            </a:r>
            <a:r>
              <a:rPr lang="en-US" sz="3200" dirty="0" smtClean="0"/>
              <a:t> </a:t>
            </a:r>
            <a:r>
              <a:rPr lang="en-US" sz="3200" dirty="0"/>
              <a:t>widening </a:t>
            </a:r>
            <a:r>
              <a:rPr lang="en-US" sz="3200" dirty="0" smtClean="0"/>
              <a:t>window of homeostasis increases </a:t>
            </a:r>
            <a:r>
              <a:rPr lang="en-US" sz="3200" dirty="0"/>
              <a:t>tolerance to physiological stress, thus </a:t>
            </a:r>
            <a:r>
              <a:rPr lang="en-US" sz="3200" dirty="0" smtClean="0"/>
              <a:t>reduce the </a:t>
            </a:r>
            <a:r>
              <a:rPr lang="en-US" sz="3200" dirty="0"/>
              <a:t>possibility of moving out of homeostasis into </a:t>
            </a:r>
            <a:r>
              <a:rPr lang="en-US" sz="3200" dirty="0" smtClean="0"/>
              <a:t>death</a:t>
            </a:r>
            <a:endParaRPr lang="en-US" sz="3200" dirty="0"/>
          </a:p>
          <a:p>
            <a:endParaRPr lang="en-US" dirty="0"/>
          </a:p>
        </p:txBody>
      </p:sp>
    </p:spTree>
    <p:extLst>
      <p:ext uri="{BB962C8B-B14F-4D97-AF65-F5344CB8AC3E}">
        <p14:creationId xmlns:p14="http://schemas.microsoft.com/office/powerpoint/2010/main" val="3834141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600200"/>
            <a:ext cx="4921497"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p:txBody>
          <a:bodyPr/>
          <a:lstStyle/>
          <a:p>
            <a:pPr marL="231775" indent="-3175"/>
            <a:r>
              <a:rPr lang="en-US" dirty="0"/>
              <a:t>Physical stress theory (PST) -- </a:t>
            </a:r>
            <a:r>
              <a:rPr lang="en-US" sz="2400" dirty="0"/>
              <a:t>Mueller and </a:t>
            </a:r>
            <a:r>
              <a:rPr lang="en-US" sz="2400" dirty="0" err="1"/>
              <a:t>Maluf</a:t>
            </a:r>
            <a:r>
              <a:rPr lang="en-US" sz="2400" dirty="0"/>
              <a:t> 2002. PTJ.</a:t>
            </a:r>
            <a:endParaRPr lang="en-US" dirty="0"/>
          </a:p>
        </p:txBody>
      </p:sp>
      <p:sp>
        <p:nvSpPr>
          <p:cNvPr id="5" name="Content Placeholder 4"/>
          <p:cNvSpPr>
            <a:spLocks noGrp="1"/>
          </p:cNvSpPr>
          <p:nvPr>
            <p:ph type="body" idx="1"/>
          </p:nvPr>
        </p:nvSpPr>
        <p:spPr>
          <a:xfrm>
            <a:off x="457200" y="1600200"/>
            <a:ext cx="3505200" cy="4967700"/>
          </a:xfrm>
        </p:spPr>
        <p:txBody>
          <a:bodyPr/>
          <a:lstStyle/>
          <a:p>
            <a:r>
              <a:rPr lang="en-US" sz="2800" dirty="0"/>
              <a:t>Changes in the relative level of physical </a:t>
            </a:r>
            <a:r>
              <a:rPr lang="en-US" sz="2800" dirty="0" smtClean="0"/>
              <a:t>stress cause </a:t>
            </a:r>
            <a:r>
              <a:rPr lang="en-US" sz="2800" dirty="0"/>
              <a:t>a predictable adaptive response in all biological </a:t>
            </a:r>
            <a:r>
              <a:rPr lang="en-US" sz="2800" dirty="0" smtClean="0"/>
              <a:t>tissue.</a:t>
            </a:r>
            <a:endParaRPr lang="en-US" sz="2800" dirty="0"/>
          </a:p>
        </p:txBody>
      </p:sp>
      <p:sp>
        <p:nvSpPr>
          <p:cNvPr id="6" name="Rectangle 5"/>
          <p:cNvSpPr/>
          <p:nvPr/>
        </p:nvSpPr>
        <p:spPr>
          <a:xfrm>
            <a:off x="685800" y="6336268"/>
            <a:ext cx="7924800" cy="369332"/>
          </a:xfrm>
          <a:prstGeom prst="rect">
            <a:avLst/>
          </a:prstGeom>
        </p:spPr>
        <p:txBody>
          <a:bodyPr wrap="square">
            <a:spAutoFit/>
          </a:bodyPr>
          <a:lstStyle/>
          <a:p>
            <a:r>
              <a:rPr lang="en-US" dirty="0"/>
              <a:t>http://ptjournal.apta.org/content/82/4/383.full.pdf</a:t>
            </a:r>
          </a:p>
        </p:txBody>
      </p:sp>
    </p:spTree>
    <p:extLst>
      <p:ext uri="{BB962C8B-B14F-4D97-AF65-F5344CB8AC3E}">
        <p14:creationId xmlns:p14="http://schemas.microsoft.com/office/powerpoint/2010/main" val="4141516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452878"/>
            <a:ext cx="6400800" cy="3814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7"/>
          <p:cNvSpPr>
            <a:spLocks noGrp="1"/>
          </p:cNvSpPr>
          <p:nvPr>
            <p:ph type="title" idx="4294967295"/>
          </p:nvPr>
        </p:nvSpPr>
        <p:spPr>
          <a:xfrm>
            <a:off x="228600" y="5562600"/>
            <a:ext cx="8686800" cy="1143000"/>
          </a:xfrm>
        </p:spPr>
        <p:txBody>
          <a:bodyPr/>
          <a:lstStyle/>
          <a:p>
            <a:pPr marL="231775" indent="-3175"/>
            <a:r>
              <a:rPr lang="en-US" sz="2400" kern="1200" dirty="0">
                <a:solidFill>
                  <a:srgbClr val="0070C0"/>
                </a:solidFill>
              </a:rPr>
              <a:t>Biological tissues exhibit 5 adaptive responses to physical stress. </a:t>
            </a:r>
            <a:r>
              <a:rPr lang="en-US" sz="2400" kern="1200" dirty="0" smtClean="0">
                <a:solidFill>
                  <a:srgbClr val="0070C0"/>
                </a:solidFill>
              </a:rPr>
              <a:t>Specific </a:t>
            </a:r>
            <a:r>
              <a:rPr lang="en-US" sz="2400" kern="1200" dirty="0">
                <a:solidFill>
                  <a:srgbClr val="0070C0"/>
                </a:solidFill>
              </a:rPr>
              <a:t>thresholds define the upper and lower stress levels for each </a:t>
            </a:r>
            <a:r>
              <a:rPr lang="en-US" sz="2400" kern="1200" dirty="0" smtClean="0">
                <a:solidFill>
                  <a:srgbClr val="0070C0"/>
                </a:solidFill>
              </a:rPr>
              <a:t>adaptive tissue </a:t>
            </a:r>
            <a:r>
              <a:rPr lang="en-US" sz="2400" kern="1200" dirty="0">
                <a:solidFill>
                  <a:srgbClr val="0070C0"/>
                </a:solidFill>
              </a:rPr>
              <a:t>response. The relative relationship between </a:t>
            </a:r>
            <a:r>
              <a:rPr lang="en-US" sz="2400" kern="1200" dirty="0" smtClean="0">
                <a:solidFill>
                  <a:srgbClr val="0070C0"/>
                </a:solidFill>
              </a:rPr>
              <a:t>the </a:t>
            </a:r>
            <a:r>
              <a:rPr lang="en-US" sz="2400" kern="1200" dirty="0">
                <a:solidFill>
                  <a:srgbClr val="0070C0"/>
                </a:solidFill>
              </a:rPr>
              <a:t>thresholds is fairly consistent between </a:t>
            </a:r>
            <a:r>
              <a:rPr lang="en-US" sz="2400" kern="1200" dirty="0" smtClean="0">
                <a:solidFill>
                  <a:srgbClr val="0070C0"/>
                </a:solidFill>
              </a:rPr>
              <a:t>people. The </a:t>
            </a:r>
            <a:r>
              <a:rPr lang="en-US" sz="2400" kern="1200" dirty="0">
                <a:solidFill>
                  <a:srgbClr val="0070C0"/>
                </a:solidFill>
              </a:rPr>
              <a:t>absolute values for thresholds vary greatly</a:t>
            </a:r>
            <a:r>
              <a:rPr lang="en-US" sz="2400" kern="1200" dirty="0" smtClean="0">
                <a:solidFill>
                  <a:srgbClr val="0070C0"/>
                </a:solidFill>
              </a:rPr>
              <a:t>.</a:t>
            </a:r>
            <a:endParaRPr lang="en-US" sz="2400" dirty="0">
              <a:solidFill>
                <a:srgbClr val="0070C0"/>
              </a:solidFill>
            </a:endParaRPr>
          </a:p>
        </p:txBody>
      </p:sp>
    </p:spTree>
    <p:extLst>
      <p:ext uri="{BB962C8B-B14F-4D97-AF65-F5344CB8AC3E}">
        <p14:creationId xmlns:p14="http://schemas.microsoft.com/office/powerpoint/2010/main" val="3265504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724400"/>
            <a:ext cx="8305800" cy="1938992"/>
          </a:xfrm>
          <a:prstGeom prst="rect">
            <a:avLst/>
          </a:prstGeom>
        </p:spPr>
        <p:txBody>
          <a:bodyPr wrap="square">
            <a:spAutoFit/>
          </a:bodyPr>
          <a:lstStyle/>
          <a:p>
            <a:r>
              <a:rPr lang="en-US" sz="2400" b="1" dirty="0">
                <a:solidFill>
                  <a:srgbClr val="0070C0"/>
                </a:solidFill>
                <a:latin typeface="+mj-lt"/>
              </a:rPr>
              <a:t>Prolonged physical stress levels that are lower than the maintenance range result in decreased tolerance of tissues to </a:t>
            </a:r>
            <a:r>
              <a:rPr lang="en-US" sz="2400" b="1" dirty="0" smtClean="0">
                <a:solidFill>
                  <a:srgbClr val="0070C0"/>
                </a:solidFill>
                <a:latin typeface="+mj-lt"/>
              </a:rPr>
              <a:t>subsequent stresses </a:t>
            </a:r>
            <a:r>
              <a:rPr lang="en-US" sz="2400" b="1" dirty="0">
                <a:solidFill>
                  <a:srgbClr val="0070C0"/>
                </a:solidFill>
                <a:latin typeface="+mj-lt"/>
              </a:rPr>
              <a:t>(</a:t>
            </a:r>
            <a:r>
              <a:rPr lang="en-US" sz="2400" b="1" dirty="0" smtClean="0">
                <a:solidFill>
                  <a:srgbClr val="0070C0"/>
                </a:solidFill>
                <a:latin typeface="+mj-lt"/>
              </a:rPr>
              <a:t>e.g. </a:t>
            </a:r>
            <a:r>
              <a:rPr lang="en-US" sz="2400" b="1" dirty="0">
                <a:solidFill>
                  <a:srgbClr val="0070C0"/>
                </a:solidFill>
                <a:latin typeface="+mj-lt"/>
              </a:rPr>
              <a:t>atrophy</a:t>
            </a:r>
            <a:r>
              <a:rPr lang="en-US" sz="2400" b="1" dirty="0" smtClean="0">
                <a:solidFill>
                  <a:srgbClr val="0070C0"/>
                </a:solidFill>
                <a:latin typeface="+mj-lt"/>
              </a:rPr>
              <a:t>).</a:t>
            </a:r>
            <a:r>
              <a:rPr lang="en-US" sz="2400" b="1" dirty="0">
                <a:solidFill>
                  <a:srgbClr val="0070C0"/>
                </a:solidFill>
                <a:latin typeface="+mj-lt"/>
              </a:rPr>
              <a:t> </a:t>
            </a:r>
            <a:r>
              <a:rPr lang="en-US" sz="2400" b="1" dirty="0" smtClean="0">
                <a:solidFill>
                  <a:srgbClr val="0070C0"/>
                </a:solidFill>
                <a:latin typeface="+mj-lt"/>
              </a:rPr>
              <a:t>Injury </a:t>
            </a:r>
            <a:r>
              <a:rPr lang="en-US" sz="2400" b="1" dirty="0">
                <a:solidFill>
                  <a:srgbClr val="0070C0"/>
                </a:solidFill>
                <a:latin typeface="+mj-lt"/>
              </a:rPr>
              <a:t>(and all other adaptations) occurs at a lower level of physical stress than required </a:t>
            </a:r>
            <a:r>
              <a:rPr lang="en-US" sz="2400" b="1" dirty="0" smtClean="0">
                <a:solidFill>
                  <a:srgbClr val="0070C0"/>
                </a:solidFill>
                <a:latin typeface="+mj-lt"/>
              </a:rPr>
              <a:t>previously.</a:t>
            </a:r>
            <a:endParaRPr lang="en-US" sz="2400" b="1" dirty="0">
              <a:solidFill>
                <a:srgbClr val="0070C0"/>
              </a:solidFill>
              <a:latin typeface="+mj-lt"/>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1671" y="310692"/>
            <a:ext cx="5916858"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3043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81000"/>
            <a:ext cx="565171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 y="4724400"/>
            <a:ext cx="8305800" cy="1938992"/>
          </a:xfrm>
          <a:prstGeom prst="rect">
            <a:avLst/>
          </a:prstGeom>
        </p:spPr>
        <p:txBody>
          <a:bodyPr wrap="square">
            <a:spAutoFit/>
          </a:bodyPr>
          <a:lstStyle/>
          <a:p>
            <a:r>
              <a:rPr lang="en-US" sz="2400" b="1" dirty="0">
                <a:solidFill>
                  <a:srgbClr val="0070C0"/>
                </a:solidFill>
                <a:latin typeface="+mj-lt"/>
              </a:rPr>
              <a:t>Prolonged physical stress levels that are higher than the maintenance range result in increased tolerance of tissues to </a:t>
            </a:r>
            <a:r>
              <a:rPr lang="en-US" sz="2400" b="1" dirty="0" smtClean="0">
                <a:solidFill>
                  <a:srgbClr val="0070C0"/>
                </a:solidFill>
                <a:latin typeface="+mj-lt"/>
              </a:rPr>
              <a:t>subsequent stresses </a:t>
            </a:r>
            <a:r>
              <a:rPr lang="en-US" sz="2400" b="1" dirty="0">
                <a:solidFill>
                  <a:srgbClr val="0070C0"/>
                </a:solidFill>
                <a:latin typeface="+mj-lt"/>
              </a:rPr>
              <a:t>(</a:t>
            </a:r>
            <a:r>
              <a:rPr lang="en-US" sz="2400" b="1" dirty="0" smtClean="0">
                <a:solidFill>
                  <a:srgbClr val="0070C0"/>
                </a:solidFill>
                <a:latin typeface="+mj-lt"/>
              </a:rPr>
              <a:t>e.g., </a:t>
            </a:r>
            <a:r>
              <a:rPr lang="en-US" sz="2400" b="1" dirty="0">
                <a:solidFill>
                  <a:srgbClr val="0070C0"/>
                </a:solidFill>
                <a:latin typeface="+mj-lt"/>
              </a:rPr>
              <a:t>hypertrophy). </a:t>
            </a:r>
            <a:r>
              <a:rPr lang="en-US" sz="2400" b="1" dirty="0" smtClean="0">
                <a:solidFill>
                  <a:srgbClr val="0070C0"/>
                </a:solidFill>
                <a:latin typeface="+mj-lt"/>
              </a:rPr>
              <a:t>Injury </a:t>
            </a:r>
            <a:r>
              <a:rPr lang="en-US" sz="2400" b="1" dirty="0">
                <a:solidFill>
                  <a:srgbClr val="0070C0"/>
                </a:solidFill>
                <a:latin typeface="+mj-lt"/>
              </a:rPr>
              <a:t>(and all other adaptations) occurs at a higher level of physical stress than required previously.</a:t>
            </a:r>
          </a:p>
        </p:txBody>
      </p:sp>
    </p:spTree>
    <p:extLst>
      <p:ext uri="{BB962C8B-B14F-4D97-AF65-F5344CB8AC3E}">
        <p14:creationId xmlns:p14="http://schemas.microsoft.com/office/powerpoint/2010/main" val="1526105442"/>
      </p:ext>
    </p:extLst>
  </p:cSld>
  <p:clrMapOvr>
    <a:masterClrMapping/>
  </p:clrMapOvr>
</p:sld>
</file>

<file path=ppt/theme/theme1.xml><?xml version="1.0" encoding="utf-8"?>
<a:theme xmlns:a="http://schemas.openxmlformats.org/drawingml/2006/main" name="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1784</TotalTime>
  <Words>3022</Words>
  <Application>Microsoft Office PowerPoint</Application>
  <PresentationFormat>On-screen Show (4:3)</PresentationFormat>
  <Paragraphs>258</Paragraphs>
  <Slides>30</Slides>
  <Notes>24</Notes>
  <HiddenSlides>0</HiddenSlides>
  <MMClips>0</MMClips>
  <ScaleCrop>false</ScaleCrop>
  <HeadingPairs>
    <vt:vector size="4" baseType="variant">
      <vt:variant>
        <vt:lpstr>Theme</vt:lpstr>
      </vt:variant>
      <vt:variant>
        <vt:i4>4</vt:i4>
      </vt:variant>
      <vt:variant>
        <vt:lpstr>Slide Titles</vt:lpstr>
      </vt:variant>
      <vt:variant>
        <vt:i4>30</vt:i4>
      </vt:variant>
    </vt:vector>
  </HeadingPairs>
  <TitlesOfParts>
    <vt:vector size="34" baseType="lpstr">
      <vt:lpstr>Theme2</vt:lpstr>
      <vt:lpstr>Custom Design</vt:lpstr>
      <vt:lpstr>1_Custom Design</vt:lpstr>
      <vt:lpstr>Theme4</vt:lpstr>
      <vt:lpstr>  Theories of Aging</vt:lpstr>
      <vt:lpstr>Course Objective</vt:lpstr>
      <vt:lpstr>Reading Assignment</vt:lpstr>
      <vt:lpstr>Factors contributing to age-related declines in physiological systems</vt:lpstr>
      <vt:lpstr>Aging: a decline in homeostasis</vt:lpstr>
      <vt:lpstr>Physical stress theory (PST) -- Mueller and Maluf 2002. PTJ.</vt:lpstr>
      <vt:lpstr>Biological tissues exhibit 5 adaptive responses to physical stress. Specific thresholds define the upper and lower stress levels for each adaptive tissue response. The relative relationship between the thresholds is fairly consistent between people. The absolute values for thresholds vary greatly.</vt:lpstr>
      <vt:lpstr>PowerPoint Presentation</vt:lpstr>
      <vt:lpstr>PowerPoint Presentation</vt:lpstr>
      <vt:lpstr>Range of homeostasis tolerance and  ability to adapt to stress </vt:lpstr>
      <vt:lpstr>Theories of aging</vt:lpstr>
      <vt:lpstr>Biological theories of aging</vt:lpstr>
      <vt:lpstr>Programmed theories of aging</vt:lpstr>
      <vt:lpstr>Damage or error theories of aging</vt:lpstr>
      <vt:lpstr>Damage or error theories of aging</vt:lpstr>
      <vt:lpstr>Unified biological theories of aging – Kelly, 2011. Nature. 470:342-343.</vt:lpstr>
      <vt:lpstr>Caloric restriction (CR) on aging</vt:lpstr>
      <vt:lpstr>Caloric restriction (CR) on aging</vt:lpstr>
      <vt:lpstr>Current psychosocial theories of aging</vt:lpstr>
      <vt:lpstr>Classic theories: ontogenetic models</vt:lpstr>
      <vt:lpstr>Life course theory (Elder 1974)</vt:lpstr>
      <vt:lpstr>Goal-oriented models: life span theory (Baltes 1987)</vt:lpstr>
      <vt:lpstr>Goal-oriented models: Self development model (Brandtstädter 1999)</vt:lpstr>
      <vt:lpstr>Self-directed development (Langer 1990)</vt:lpstr>
      <vt:lpstr>Self-directed development: liberative model (Levenson &amp; Crumpler 1996)</vt:lpstr>
      <vt:lpstr>Resilience and aging</vt:lpstr>
      <vt:lpstr>Resilience and aging: dynamic model of affect (DMA) (Zautra et al. 2010)</vt:lpstr>
      <vt:lpstr>Resilience and aging: emotional regulation (Charles 2010 &amp; Aldwin 2007)</vt:lpstr>
      <vt:lpstr>An ecological model of resilience (Aldwin &amp; Igarashi 2012)</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Theories on Aging  Psychosomatic Aspects of Aging</dc:title>
  <dc:creator>Blackwood</dc:creator>
  <cp:lastModifiedBy>SWEET, CHRISTINA</cp:lastModifiedBy>
  <cp:revision>195</cp:revision>
  <dcterms:created xsi:type="dcterms:W3CDTF">2009-04-21T19:36:16Z</dcterms:created>
  <dcterms:modified xsi:type="dcterms:W3CDTF">2013-05-17T17:17:12Z</dcterms:modified>
</cp:coreProperties>
</file>