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1.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0" r:id="rId2"/>
    <p:sldMasterId id="2147483713" r:id="rId3"/>
    <p:sldMasterId id="2147483720" r:id="rId4"/>
    <p:sldMasterId id="2147483727" r:id="rId5"/>
  </p:sldMasterIdLst>
  <p:notesMasterIdLst>
    <p:notesMasterId r:id="rId69"/>
  </p:notesMasterIdLst>
  <p:handoutMasterIdLst>
    <p:handoutMasterId r:id="rId70"/>
  </p:handoutMasterIdLst>
  <p:sldIdLst>
    <p:sldId id="258" r:id="rId6"/>
    <p:sldId id="306" r:id="rId7"/>
    <p:sldId id="307" r:id="rId8"/>
    <p:sldId id="264" r:id="rId9"/>
    <p:sldId id="325" r:id="rId10"/>
    <p:sldId id="413" r:id="rId11"/>
    <p:sldId id="374" r:id="rId12"/>
    <p:sldId id="331" r:id="rId13"/>
    <p:sldId id="332" r:id="rId14"/>
    <p:sldId id="395" r:id="rId15"/>
    <p:sldId id="338" r:id="rId16"/>
    <p:sldId id="397" r:id="rId17"/>
    <p:sldId id="396" r:id="rId18"/>
    <p:sldId id="329" r:id="rId19"/>
    <p:sldId id="328" r:id="rId20"/>
    <p:sldId id="394" r:id="rId21"/>
    <p:sldId id="333" r:id="rId22"/>
    <p:sldId id="334" r:id="rId23"/>
    <p:sldId id="335" r:id="rId24"/>
    <p:sldId id="336" r:id="rId25"/>
    <p:sldId id="337" r:id="rId26"/>
    <p:sldId id="339" r:id="rId27"/>
    <p:sldId id="340" r:id="rId28"/>
    <p:sldId id="341" r:id="rId29"/>
    <p:sldId id="343" r:id="rId30"/>
    <p:sldId id="416" r:id="rId31"/>
    <p:sldId id="371" r:id="rId32"/>
    <p:sldId id="362" r:id="rId33"/>
    <p:sldId id="349" r:id="rId34"/>
    <p:sldId id="350" r:id="rId35"/>
    <p:sldId id="351" r:id="rId36"/>
    <p:sldId id="352" r:id="rId37"/>
    <p:sldId id="353" r:id="rId38"/>
    <p:sldId id="354" r:id="rId39"/>
    <p:sldId id="355" r:id="rId40"/>
    <p:sldId id="356" r:id="rId41"/>
    <p:sldId id="357" r:id="rId42"/>
    <p:sldId id="286" r:id="rId43"/>
    <p:sldId id="389" r:id="rId44"/>
    <p:sldId id="367" r:id="rId45"/>
    <p:sldId id="365" r:id="rId46"/>
    <p:sldId id="366" r:id="rId47"/>
    <p:sldId id="415" r:id="rId48"/>
    <p:sldId id="368" r:id="rId49"/>
    <p:sldId id="369" r:id="rId50"/>
    <p:sldId id="390" r:id="rId51"/>
    <p:sldId id="392" r:id="rId52"/>
    <p:sldId id="391" r:id="rId53"/>
    <p:sldId id="370" r:id="rId54"/>
    <p:sldId id="419" r:id="rId55"/>
    <p:sldId id="372" r:id="rId56"/>
    <p:sldId id="375" r:id="rId57"/>
    <p:sldId id="378" r:id="rId58"/>
    <p:sldId id="379" r:id="rId59"/>
    <p:sldId id="380" r:id="rId60"/>
    <p:sldId id="381" r:id="rId61"/>
    <p:sldId id="382" r:id="rId62"/>
    <p:sldId id="384" r:id="rId63"/>
    <p:sldId id="281" r:id="rId64"/>
    <p:sldId id="383" r:id="rId65"/>
    <p:sldId id="418" r:id="rId66"/>
    <p:sldId id="387" r:id="rId67"/>
    <p:sldId id="393"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1" autoAdjust="0"/>
    <p:restoredTop sz="84192" autoAdjust="0"/>
  </p:normalViewPr>
  <p:slideViewPr>
    <p:cSldViewPr>
      <p:cViewPr varScale="1">
        <p:scale>
          <a:sx n="61" d="100"/>
          <a:sy n="61" d="100"/>
        </p:scale>
        <p:origin x="-1626" y="-96"/>
      </p:cViewPr>
      <p:guideLst>
        <p:guide orient="horz" pos="2160"/>
        <p:guide pos="2880"/>
      </p:guideLst>
    </p:cSldViewPr>
  </p:slideViewPr>
  <p:notesTextViewPr>
    <p:cViewPr>
      <p:scale>
        <a:sx n="1" d="1"/>
        <a:sy n="1" d="1"/>
      </p:scale>
      <p:origin x="0" y="0"/>
    </p:cViewPr>
  </p:notesTextViewPr>
  <p:sorterViewPr>
    <p:cViewPr>
      <p:scale>
        <a:sx n="60" d="100"/>
        <a:sy n="60" d="100"/>
      </p:scale>
      <p:origin x="0" y="0"/>
    </p:cViewPr>
  </p:sorterViewPr>
  <p:notesViewPr>
    <p:cSldViewPr>
      <p:cViewPr varScale="1">
        <p:scale>
          <a:sx n="49" d="100"/>
          <a:sy n="49" d="100"/>
        </p:scale>
        <p:origin x="-2256" y="-8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 Type="http://schemas.openxmlformats.org/officeDocument/2006/relationships/slide" Target="slides/slide2.xml"/><Relationship Id="rId71"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C3032FC-1C5E-4860-8CA1-3CDCE575147F}" type="datetimeFigureOut">
              <a:rPr lang="en-US" smtClean="0"/>
              <a:t>5/17/2013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A1D27AC-B953-4159-8B83-BFFCE51B7A28}" type="slidenum">
              <a:rPr lang="en-US" smtClean="0"/>
              <a:t>‹#›</a:t>
            </a:fld>
            <a:endParaRPr lang="en-US"/>
          </a:p>
        </p:txBody>
      </p:sp>
    </p:spTree>
    <p:extLst>
      <p:ext uri="{BB962C8B-B14F-4D97-AF65-F5344CB8AC3E}">
        <p14:creationId xmlns:p14="http://schemas.microsoft.com/office/powerpoint/2010/main" val="11745110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EA0615-5B8A-4498-9BC1-1D0728102FAC}" type="datetimeFigureOut">
              <a:rPr lang="en-US" smtClean="0"/>
              <a:t>5/17/2013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25B299-8431-42DA-A15B-17A76D67EA60}" type="slidenum">
              <a:rPr lang="en-US" smtClean="0"/>
              <a:t>‹#›</a:t>
            </a:fld>
            <a:endParaRPr lang="en-US"/>
          </a:p>
        </p:txBody>
      </p:sp>
    </p:spTree>
    <p:extLst>
      <p:ext uri="{BB962C8B-B14F-4D97-AF65-F5344CB8AC3E}">
        <p14:creationId xmlns:p14="http://schemas.microsoft.com/office/powerpoint/2010/main" val="4182565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en.wikipedia.org/wiki/Snout"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slide" Target="../slides/slide49.xml"/><Relationship Id="rId2" Type="http://schemas.openxmlformats.org/officeDocument/2006/relationships/notesMaster" Target="../notesMasters/notesMaster1.xml"/><Relationship Id="rId1" Type="http://schemas.openxmlformats.org/officeDocument/2006/relationships/tags" Target="../tags/tag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8" Type="http://schemas.openxmlformats.org/officeDocument/2006/relationships/hyperlink" Target="http://en.wikipedia.org/wiki/Adrenal_medulla" TargetMode="External"/><Relationship Id="rId13" Type="http://schemas.openxmlformats.org/officeDocument/2006/relationships/hyperlink" Target="http://en.wikipedia.org/wiki/Hypothalamus" TargetMode="External"/><Relationship Id="rId18" Type="http://schemas.openxmlformats.org/officeDocument/2006/relationships/hyperlink" Target="http://en.wikipedia.org/wiki/Striatum" TargetMode="External"/><Relationship Id="rId3" Type="http://schemas.openxmlformats.org/officeDocument/2006/relationships/hyperlink" Target="http://en.wikipedia.org/wiki/Pons" TargetMode="External"/><Relationship Id="rId7" Type="http://schemas.openxmlformats.org/officeDocument/2006/relationships/hyperlink" Target="http://en.wikipedia.org/wiki/Norepinephrine" TargetMode="External"/><Relationship Id="rId12" Type="http://schemas.openxmlformats.org/officeDocument/2006/relationships/hyperlink" Target="http://en.wikipedia.org/wiki/Cerebellum" TargetMode="External"/><Relationship Id="rId17" Type="http://schemas.openxmlformats.org/officeDocument/2006/relationships/hyperlink" Target="http://en.wikipedia.org/wiki/Cerebral_cortex" TargetMode="External"/><Relationship Id="rId2" Type="http://schemas.openxmlformats.org/officeDocument/2006/relationships/slide" Target="../slides/slide57.xml"/><Relationship Id="rId16" Type="http://schemas.openxmlformats.org/officeDocument/2006/relationships/hyperlink" Target="http://en.wikipedia.org/wiki/Telencephalon" TargetMode="External"/><Relationship Id="rId20" Type="http://schemas.openxmlformats.org/officeDocument/2006/relationships/hyperlink" Target="http://en.wikipedia.org/wiki/Acetylcholine" TargetMode="External"/><Relationship Id="rId1" Type="http://schemas.openxmlformats.org/officeDocument/2006/relationships/notesMaster" Target="../notesMasters/notesMaster1.xml"/><Relationship Id="rId6" Type="http://schemas.openxmlformats.org/officeDocument/2006/relationships/hyperlink" Target="http://en.wikipedia.org/wiki/Panic" TargetMode="External"/><Relationship Id="rId11" Type="http://schemas.openxmlformats.org/officeDocument/2006/relationships/hyperlink" Target="http://en.wikipedia.org/wiki/Spinal_cord" TargetMode="External"/><Relationship Id="rId5" Type="http://schemas.openxmlformats.org/officeDocument/2006/relationships/hyperlink" Target="http://en.wikipedia.org/wiki/Stress_(medicine)" TargetMode="External"/><Relationship Id="rId15" Type="http://schemas.openxmlformats.org/officeDocument/2006/relationships/hyperlink" Target="http://en.wikipedia.org/wiki/Amygdala" TargetMode="External"/><Relationship Id="rId10" Type="http://schemas.openxmlformats.org/officeDocument/2006/relationships/hyperlink" Target="http://en.wiktionary.org/wiki/locus" TargetMode="External"/><Relationship Id="rId19" Type="http://schemas.openxmlformats.org/officeDocument/2006/relationships/hyperlink" Target="http://en.wikipedia.org/wiki/Central_nervous_system" TargetMode="External"/><Relationship Id="rId4" Type="http://schemas.openxmlformats.org/officeDocument/2006/relationships/hyperlink" Target="http://en.wikipedia.org/wiki/Physiology" TargetMode="External"/><Relationship Id="rId9" Type="http://schemas.openxmlformats.org/officeDocument/2006/relationships/hyperlink" Target="http://en.wiktionary.org/wiki/coeruleus" TargetMode="External"/><Relationship Id="rId14" Type="http://schemas.openxmlformats.org/officeDocument/2006/relationships/hyperlink" Target="http://en.wikipedia.org/wiki/Thalamus" TargetMode="Externa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25B299-8431-42DA-A15B-17A76D67EA60}" type="slidenum">
              <a:rPr lang="en-US" smtClean="0"/>
              <a:t>1</a:t>
            </a:fld>
            <a:endParaRPr lang="en-US"/>
          </a:p>
        </p:txBody>
      </p:sp>
    </p:spTree>
    <p:extLst>
      <p:ext uri="{BB962C8B-B14F-4D97-AF65-F5344CB8AC3E}">
        <p14:creationId xmlns:p14="http://schemas.microsoft.com/office/powerpoint/2010/main" val="30255686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latin typeface="+mn-lt"/>
                <a:ea typeface="+mn-ea"/>
                <a:cs typeface="+mn-cs"/>
              </a:rPr>
              <a:t>osteoclast, breaks down bone</a:t>
            </a:r>
          </a:p>
          <a:p>
            <a:pPr lvl="0"/>
            <a:r>
              <a:rPr lang="en-US" sz="1200" kern="1200" dirty="0" smtClean="0">
                <a:solidFill>
                  <a:schemeClr val="tx1"/>
                </a:solidFill>
                <a:latin typeface="+mn-lt"/>
                <a:ea typeface="+mn-ea"/>
                <a:cs typeface="+mn-cs"/>
              </a:rPr>
              <a:t>osteoblast, produces and increases bone mineral</a:t>
            </a:r>
          </a:p>
          <a:p>
            <a:pPr lvl="0"/>
            <a:r>
              <a:rPr lang="en-US" sz="1200" kern="1200" dirty="0" smtClean="0">
                <a:solidFill>
                  <a:schemeClr val="tx1"/>
                </a:solidFill>
                <a:latin typeface="+mn-lt"/>
                <a:ea typeface="+mn-ea"/>
                <a:cs typeface="+mn-cs"/>
              </a:rPr>
              <a:t>osteocyte, maintains bone</a:t>
            </a:r>
          </a:p>
          <a:p>
            <a:pPr lvl="0"/>
            <a:endParaRPr lang="en-US" sz="1200" kern="1200" dirty="0" smtClean="0">
              <a:solidFill>
                <a:schemeClr val="tx1"/>
              </a:solidFill>
              <a:latin typeface="+mn-lt"/>
              <a:ea typeface="+mn-ea"/>
              <a:cs typeface="+mn-cs"/>
            </a:endParaRPr>
          </a:p>
          <a:p>
            <a:r>
              <a:rPr lang="en-US" dirty="0" smtClean="0"/>
              <a:t>Decreased load absorption &amp; decreased threshold for loading</a:t>
            </a:r>
          </a:p>
          <a:p>
            <a:r>
              <a:rPr lang="en-US" dirty="0" smtClean="0"/>
              <a:t>Results in increased risk for fractures</a:t>
            </a:r>
          </a:p>
          <a:p>
            <a:endParaRPr lang="en-US" dirty="0" smtClean="0"/>
          </a:p>
        </p:txBody>
      </p:sp>
      <p:sp>
        <p:nvSpPr>
          <p:cNvPr id="4" name="Slide Number Placeholder 3"/>
          <p:cNvSpPr>
            <a:spLocks noGrp="1"/>
          </p:cNvSpPr>
          <p:nvPr>
            <p:ph type="sldNum" sz="quarter" idx="10"/>
          </p:nvPr>
        </p:nvSpPr>
        <p:spPr/>
        <p:txBody>
          <a:bodyPr/>
          <a:lstStyle/>
          <a:p>
            <a:fld id="{F825B299-8431-42DA-A15B-17A76D67EA60}" type="slidenum">
              <a:rPr lang="en-US" smtClean="0"/>
              <a:t>14</a:t>
            </a:fld>
            <a:endParaRPr lang="en-US"/>
          </a:p>
        </p:txBody>
      </p:sp>
    </p:spTree>
    <p:extLst>
      <p:ext uri="{BB962C8B-B14F-4D97-AF65-F5344CB8AC3E}">
        <p14:creationId xmlns:p14="http://schemas.microsoft.com/office/powerpoint/2010/main" val="2694008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i="0" kern="1200" dirty="0" smtClean="0">
                <a:solidFill>
                  <a:schemeClr val="tx1"/>
                </a:solidFill>
                <a:latin typeface="+mn-lt"/>
                <a:ea typeface="+mn-ea"/>
                <a:cs typeface="+mn-cs"/>
              </a:rPr>
              <a:t>Bone mass profiles of three women throughout the course of a lifetime. </a:t>
            </a:r>
          </a:p>
          <a:p>
            <a:pPr lvl="0"/>
            <a:endParaRPr lang="en-US" sz="1200" i="0" kern="1200" dirty="0" smtClean="0">
              <a:solidFill>
                <a:schemeClr val="tx1"/>
              </a:solidFill>
              <a:latin typeface="+mn-lt"/>
              <a:ea typeface="+mn-ea"/>
              <a:cs typeface="+mn-cs"/>
            </a:endParaRPr>
          </a:p>
          <a:p>
            <a:pPr lvl="0"/>
            <a:r>
              <a:rPr lang="en-US" sz="1200" i="0" kern="1200" dirty="0" smtClean="0">
                <a:solidFill>
                  <a:schemeClr val="tx1"/>
                </a:solidFill>
                <a:latin typeface="+mn-lt"/>
                <a:ea typeface="+mn-ea"/>
                <a:cs typeface="+mn-cs"/>
              </a:rPr>
              <a:t>The middle line (X) represents usual lifestyle, including adequate nutrition including calcium, occasional or no weight-bearing exercise, some outdoor time (vitamin D exposure), minimal inactivity-related diseases, including obesity, modest alcohol intake, no drugs that diminish bone. </a:t>
            </a:r>
          </a:p>
          <a:p>
            <a:pPr lvl="0"/>
            <a:endParaRPr lang="en-US" sz="1200" i="0" kern="1200" dirty="0" smtClean="0">
              <a:solidFill>
                <a:schemeClr val="tx1"/>
              </a:solidFill>
              <a:latin typeface="+mn-lt"/>
              <a:ea typeface="+mn-ea"/>
              <a:cs typeface="+mn-cs"/>
            </a:endParaRPr>
          </a:p>
          <a:p>
            <a:pPr lvl="0"/>
            <a:r>
              <a:rPr lang="en-US" sz="1200" i="0" kern="1200" dirty="0" smtClean="0">
                <a:solidFill>
                  <a:schemeClr val="tx1"/>
                </a:solidFill>
                <a:latin typeface="+mn-lt"/>
                <a:ea typeface="+mn-ea"/>
                <a:cs typeface="+mn-cs"/>
              </a:rPr>
              <a:t>The top line reflects optimal bone mass in a woman who embraced a healthy lifestyle over the course of her lifetime. Healthy lifestyle includes adequate nutrition including protein and calcium intake, a regular weight-bearing exercise program, routine exposure to sunshine, minimal disease burden, modest alcohol consumption, no drugs that diminish bone. </a:t>
            </a:r>
          </a:p>
          <a:p>
            <a:pPr lvl="0"/>
            <a:endParaRPr lang="en-US" sz="1200" i="0" kern="1200" dirty="0" smtClean="0">
              <a:solidFill>
                <a:schemeClr val="tx1"/>
              </a:solidFill>
              <a:latin typeface="+mn-lt"/>
              <a:ea typeface="+mn-ea"/>
              <a:cs typeface="+mn-cs"/>
            </a:endParaRPr>
          </a:p>
          <a:p>
            <a:pPr lvl="0"/>
            <a:r>
              <a:rPr lang="en-US" sz="1200" i="0" kern="1200" dirty="0" smtClean="0">
                <a:solidFill>
                  <a:schemeClr val="tx1"/>
                </a:solidFill>
                <a:latin typeface="+mn-lt"/>
                <a:ea typeface="+mn-ea"/>
                <a:cs typeface="+mn-cs"/>
              </a:rPr>
              <a:t>The bottom line reflects one of several possibilities: inadequate calcium during the teenage years and/or amenorrhea as a teen or early adult stage of life, or anorexia as a teenager with inadequate calcium and protein intake. Anorexia often results in low estrogen values as well. </a:t>
            </a:r>
          </a:p>
          <a:p>
            <a:pPr lvl="0"/>
            <a:endParaRPr lang="en-US" sz="1200" i="0" kern="1200" dirty="0" smtClean="0">
              <a:solidFill>
                <a:schemeClr val="tx1"/>
              </a:solidFill>
              <a:latin typeface="+mn-lt"/>
              <a:ea typeface="+mn-ea"/>
              <a:cs typeface="+mn-cs"/>
            </a:endParaRPr>
          </a:p>
          <a:p>
            <a:pPr lvl="0"/>
            <a:r>
              <a:rPr lang="en-US" sz="1200" i="0" kern="1200" dirty="0" smtClean="0">
                <a:solidFill>
                  <a:schemeClr val="tx1"/>
                </a:solidFill>
                <a:latin typeface="+mn-lt"/>
                <a:ea typeface="+mn-ea"/>
                <a:cs typeface="+mn-cs"/>
              </a:rPr>
              <a:t>Major points: Calcium intake during adolescence is critical; loss of normal serum estrogen results in accelerated bone loss with age or failure to maximize bone stock in youth; poor lifestyle choices (e.g., alcoholism, sedentary lifestyle, poor nutrition) diminishes bone at all ages; and serious physical compromise (e.g., car accident with prolonged bed rest) has lifelong consequences.</a:t>
            </a:r>
          </a:p>
          <a:p>
            <a:pPr lvl="0"/>
            <a:endParaRPr lang="en-US" sz="1200" i="0" kern="1200" dirty="0" smtClean="0">
              <a:solidFill>
                <a:schemeClr val="tx1"/>
              </a:solidFill>
              <a:latin typeface="+mn-lt"/>
              <a:ea typeface="+mn-ea"/>
              <a:cs typeface="+mn-cs"/>
            </a:endParaRPr>
          </a:p>
          <a:p>
            <a:r>
              <a:rPr lang="en-US" dirty="0" smtClean="0"/>
              <a:t>Estrogen </a:t>
            </a:r>
          </a:p>
          <a:p>
            <a:pPr lvl="1"/>
            <a:r>
              <a:rPr lang="en-US" dirty="0" smtClean="0"/>
              <a:t>Critical for maintaining bone mass in men and women</a:t>
            </a:r>
          </a:p>
          <a:p>
            <a:r>
              <a:rPr lang="en-US" dirty="0" smtClean="0"/>
              <a:t>Exercise</a:t>
            </a:r>
          </a:p>
          <a:p>
            <a:pPr lvl="1"/>
            <a:r>
              <a:rPr lang="en-US" dirty="0" smtClean="0"/>
              <a:t>The natural pull of contracting muscles is a critical stimulus for osteoblast activity</a:t>
            </a:r>
          </a:p>
          <a:p>
            <a:pPr lvl="1"/>
            <a:r>
              <a:rPr lang="en-US" dirty="0" smtClean="0"/>
              <a:t>Bone loss occurs at 0.5% to 1.0% per day in space</a:t>
            </a:r>
          </a:p>
          <a:p>
            <a:r>
              <a:rPr lang="en-US" dirty="0" smtClean="0"/>
              <a:t>Exercise or hormone replacement therapy alone or in combination, can add bone mineral density</a:t>
            </a:r>
          </a:p>
          <a:p>
            <a:pPr lvl="0"/>
            <a:endParaRPr lang="en-US" sz="1200" i="0" kern="1200" dirty="0" smtClean="0">
              <a:solidFill>
                <a:schemeClr val="tx1"/>
              </a:solidFill>
              <a:latin typeface="+mn-lt"/>
              <a:ea typeface="+mn-ea"/>
              <a:cs typeface="+mn-cs"/>
            </a:endParaRPr>
          </a:p>
          <a:p>
            <a:pPr lvl="1"/>
            <a:r>
              <a:rPr lang="en-US" sz="1200" i="0" kern="1200" dirty="0" smtClean="0">
                <a:solidFill>
                  <a:schemeClr val="tx1"/>
                </a:solidFill>
                <a:latin typeface="+mn-lt"/>
                <a:ea typeface="+mn-ea"/>
                <a:cs typeface="+mn-cs"/>
              </a:rPr>
              <a:t> </a:t>
            </a:r>
            <a:endParaRPr lang="en-US" i="0" dirty="0"/>
          </a:p>
        </p:txBody>
      </p:sp>
      <p:sp>
        <p:nvSpPr>
          <p:cNvPr id="4" name="Slide Number Placeholder 3"/>
          <p:cNvSpPr>
            <a:spLocks noGrp="1"/>
          </p:cNvSpPr>
          <p:nvPr>
            <p:ph type="sldNum" sz="quarter" idx="10"/>
          </p:nvPr>
        </p:nvSpPr>
        <p:spPr/>
        <p:txBody>
          <a:bodyPr/>
          <a:lstStyle/>
          <a:p>
            <a:fld id="{F825B299-8431-42DA-A15B-17A76D67EA60}" type="slidenum">
              <a:rPr lang="en-US" smtClean="0"/>
              <a:t>15</a:t>
            </a:fld>
            <a:endParaRPr lang="en-US"/>
          </a:p>
        </p:txBody>
      </p:sp>
    </p:spTree>
    <p:extLst>
      <p:ext uri="{BB962C8B-B14F-4D97-AF65-F5344CB8AC3E}">
        <p14:creationId xmlns:p14="http://schemas.microsoft.com/office/powerpoint/2010/main" val="24708090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Loss of water from matrix</a:t>
            </a:r>
          </a:p>
          <a:p>
            <a:pPr lvl="1"/>
            <a:r>
              <a:rPr lang="en-US" dirty="0" smtClean="0"/>
              <a:t>Height loss</a:t>
            </a:r>
          </a:p>
          <a:p>
            <a:pPr lvl="1"/>
            <a:r>
              <a:rPr lang="en-US" dirty="0" smtClean="0"/>
              <a:t>Articular cartilage susceptible to breakdown, i.e. osteoarthritis</a:t>
            </a:r>
          </a:p>
          <a:p>
            <a:pPr lvl="1"/>
            <a:r>
              <a:rPr lang="en-US" b="1" dirty="0" smtClean="0"/>
              <a:t>↓ </a:t>
            </a:r>
            <a:r>
              <a:rPr lang="en-US" dirty="0" smtClean="0"/>
              <a:t>ROM </a:t>
            </a:r>
          </a:p>
          <a:p>
            <a:pPr lvl="1"/>
            <a:r>
              <a:rPr lang="en-US" dirty="0" smtClean="0"/>
              <a:t>loss of “bounce”, i.e. the ability to absorb shock</a:t>
            </a:r>
          </a:p>
          <a:p>
            <a:r>
              <a:rPr lang="en-US" dirty="0" smtClean="0"/>
              <a:t>Increase in crosslinks</a:t>
            </a:r>
          </a:p>
          <a:p>
            <a:r>
              <a:rPr lang="en-US" dirty="0" smtClean="0"/>
              <a:t>         Stiff</a:t>
            </a:r>
            <a:r>
              <a:rPr lang="en-US" baseline="0" dirty="0" smtClean="0"/>
              <a:t> tissue</a:t>
            </a:r>
          </a:p>
          <a:p>
            <a:r>
              <a:rPr lang="en-US" baseline="0" dirty="0" smtClean="0"/>
              <a:t>         tendon avulsion rather than rupture</a:t>
            </a:r>
          </a:p>
          <a:p>
            <a:r>
              <a:rPr lang="en-US" baseline="0" dirty="0" smtClean="0"/>
              <a:t>         </a:t>
            </a:r>
            <a:r>
              <a:rPr lang="en-US" b="1" dirty="0" smtClean="0"/>
              <a:t>↓</a:t>
            </a:r>
            <a:r>
              <a:rPr lang="en-US" b="1" baseline="0" dirty="0" smtClean="0"/>
              <a:t> </a:t>
            </a:r>
            <a:r>
              <a:rPr lang="en-US" b="0" baseline="0" dirty="0" smtClean="0"/>
              <a:t>end </a:t>
            </a:r>
            <a:r>
              <a:rPr lang="en-US" dirty="0" smtClean="0"/>
              <a:t>ROM </a:t>
            </a:r>
          </a:p>
          <a:p>
            <a:r>
              <a:rPr lang="en-US" dirty="0" smtClean="0"/>
              <a:t>Loss of elastic fibers</a:t>
            </a:r>
          </a:p>
          <a:p>
            <a:endParaRPr lang="en-US" dirty="0"/>
          </a:p>
        </p:txBody>
      </p:sp>
      <p:sp>
        <p:nvSpPr>
          <p:cNvPr id="4" name="Slide Number Placeholder 3"/>
          <p:cNvSpPr>
            <a:spLocks noGrp="1"/>
          </p:cNvSpPr>
          <p:nvPr>
            <p:ph type="sldNum" sz="quarter" idx="10"/>
          </p:nvPr>
        </p:nvSpPr>
        <p:spPr/>
        <p:txBody>
          <a:bodyPr/>
          <a:lstStyle/>
          <a:p>
            <a:fld id="{F825B299-8431-42DA-A15B-17A76D67EA60}" type="slidenum">
              <a:rPr lang="en-US" smtClean="0"/>
              <a:t>17</a:t>
            </a:fld>
            <a:endParaRPr lang="en-US"/>
          </a:p>
        </p:txBody>
      </p:sp>
    </p:spTree>
    <p:extLst>
      <p:ext uri="{BB962C8B-B14F-4D97-AF65-F5344CB8AC3E}">
        <p14:creationId xmlns:p14="http://schemas.microsoft.com/office/powerpoint/2010/main" val="121658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latin typeface="+mn-lt"/>
                <a:ea typeface="+mn-ea"/>
                <a:cs typeface="+mn-cs"/>
              </a:rPr>
              <a:t>The typical formula of 220 minus age provides a relative guideline for an expected change in maximum heart rate. </a:t>
            </a:r>
          </a:p>
          <a:p>
            <a:pPr lvl="0"/>
            <a:r>
              <a:rPr lang="en-US" sz="1200" kern="1200" dirty="0" smtClean="0">
                <a:solidFill>
                  <a:schemeClr val="tx1"/>
                </a:solidFill>
                <a:latin typeface="+mn-lt"/>
                <a:ea typeface="+mn-ea"/>
                <a:cs typeface="+mn-cs"/>
              </a:rPr>
              <a:t>Unfortunately, participation in lifelong exercise does NOT prevent the decline in maximum heart rate.</a:t>
            </a:r>
          </a:p>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V· O2max declines at a rate of approximately 10% per decade.</a:t>
            </a:r>
          </a:p>
          <a:p>
            <a:pPr lvl="0"/>
            <a:r>
              <a:rPr lang="en-US" sz="1200" kern="1200" dirty="0" smtClean="0">
                <a:solidFill>
                  <a:schemeClr val="tx1"/>
                </a:solidFill>
                <a:latin typeface="+mn-lt"/>
                <a:ea typeface="+mn-ea"/>
                <a:cs typeface="+mn-cs"/>
              </a:rPr>
              <a:t>There is also a correlation between muscle mass and V· O2max, which is the primary reason men have higher max values than women.</a:t>
            </a:r>
          </a:p>
          <a:p>
            <a:pPr lvl="0"/>
            <a:r>
              <a:rPr lang="en-US" sz="1200" kern="1200" dirty="0" smtClean="0">
                <a:solidFill>
                  <a:schemeClr val="tx1"/>
                </a:solidFill>
                <a:latin typeface="+mn-lt"/>
                <a:ea typeface="+mn-ea"/>
                <a:cs typeface="+mn-cs"/>
              </a:rPr>
              <a:t>V. O2max values in the 13 to 18 mL O2/kg/min range =  inability to climb a flight of stairs without resting  = inability to walk a quarter of a mile (400</a:t>
            </a:r>
            <a:r>
              <a:rPr lang="en-US" sz="1200" kern="1200" baseline="0" dirty="0" smtClean="0">
                <a:solidFill>
                  <a:schemeClr val="tx1"/>
                </a:solidFill>
                <a:latin typeface="+mn-lt"/>
                <a:ea typeface="+mn-ea"/>
                <a:cs typeface="+mn-cs"/>
              </a:rPr>
              <a:t> meters</a:t>
            </a:r>
            <a:r>
              <a:rPr lang="en-US" sz="1200" kern="1200" dirty="0" smtClean="0">
                <a:solidFill>
                  <a:schemeClr val="tx1"/>
                </a:solidFill>
                <a:latin typeface="+mn-lt"/>
                <a:ea typeface="+mn-ea"/>
                <a:cs typeface="+mn-cs"/>
              </a:rPr>
              <a:t>)</a:t>
            </a:r>
          </a:p>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Because of the fundamental changes in connective tissues, increased crosslinking of collagen, altered matrix composition, and loss of elastin, the entire vascular system, including the heart and peripheral vessels, is stiffer and less compliant.</a:t>
            </a:r>
          </a:p>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The physical therapist must watch for blood pressure increases that are unacceptably high. It is imperative that older adults perform warm-ups prior to aerobic exercise to accommodate for the slower </a:t>
            </a:r>
            <a:r>
              <a:rPr lang="en-US" sz="1200" kern="1200" dirty="0" err="1" smtClean="0">
                <a:solidFill>
                  <a:schemeClr val="tx1"/>
                </a:solidFill>
                <a:latin typeface="+mn-lt"/>
                <a:ea typeface="+mn-ea"/>
                <a:cs typeface="+mn-cs"/>
              </a:rPr>
              <a:t>arteriovenous</a:t>
            </a:r>
            <a:r>
              <a:rPr lang="en-US" sz="1200" kern="1200" dirty="0" smtClean="0">
                <a:solidFill>
                  <a:schemeClr val="tx1"/>
                </a:solidFill>
                <a:latin typeface="+mn-lt"/>
                <a:ea typeface="+mn-ea"/>
                <a:cs typeface="+mn-cs"/>
              </a:rPr>
              <a:t> oxygen exchange, stiffer vascular tissues, reduction in sympathetic nervous system output, and lower aerobic capacity associated with older age. </a:t>
            </a:r>
          </a:p>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The basement membrane in the capillary wall thickens with age. Thus, the exchange of oxygen and nutrients from the vasculature to working tissues occurs more slowly, necessitating a warm-up longer than the usual requisite 3 minutes prior to more rigorous work . </a:t>
            </a:r>
          </a:p>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Following an aerobic exercise training, older (age 60 to 70 years), previously sedentary men and women no longer had thickened basement membrane (3 months of training at 70% or more of V· O2max).  </a:t>
            </a:r>
          </a:p>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Diseases such as diabetes and PAD further increase thickening of basement membrane.</a:t>
            </a:r>
            <a:r>
              <a:rPr lang="en-US" sz="1200" kern="1200" baseline="0" dirty="0" smtClean="0">
                <a:solidFill>
                  <a:schemeClr val="tx1"/>
                </a:solidFill>
                <a:latin typeface="+mn-lt"/>
                <a:ea typeface="+mn-ea"/>
                <a:cs typeface="+mn-cs"/>
              </a:rPr>
              <a:t> The l</a:t>
            </a:r>
            <a:r>
              <a:rPr lang="en-US" sz="1200" kern="1200" dirty="0" smtClean="0">
                <a:solidFill>
                  <a:schemeClr val="tx1"/>
                </a:solidFill>
                <a:latin typeface="+mn-lt"/>
                <a:ea typeface="+mn-ea"/>
                <a:cs typeface="+mn-cs"/>
              </a:rPr>
              <a:t>ack of perfusion can cause loss of muscle fibers and neuropathy.</a:t>
            </a:r>
          </a:p>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There is no reason that exercise in healthy older adults should be restricted to a low-intensity level for fear of a heart attack or stroke. The aging heart is fully capable of reaching HR zones of 70% to 80% of maximum.</a:t>
            </a:r>
          </a:p>
          <a:p>
            <a:pPr lvl="0"/>
            <a:endParaRPr lang="en-US" sz="1200" kern="1200" dirty="0" smtClean="0">
              <a:solidFill>
                <a:schemeClr val="tx1"/>
              </a:solidFill>
              <a:latin typeface="+mn-lt"/>
              <a:ea typeface="+mn-ea"/>
              <a:cs typeface="+mn-cs"/>
            </a:endParaRPr>
          </a:p>
          <a:p>
            <a:pPr lvl="0"/>
            <a:endParaRPr lang="en-US" sz="1200" kern="1200" dirty="0" smtClean="0">
              <a:solidFill>
                <a:schemeClr val="tx1"/>
              </a:solidFill>
              <a:latin typeface="+mn-lt"/>
              <a:ea typeface="+mn-ea"/>
              <a:cs typeface="+mn-cs"/>
            </a:endParaRPr>
          </a:p>
          <a:p>
            <a:pPr lvl="0"/>
            <a:endParaRPr lang="en-US" sz="1200" kern="1200" dirty="0" smtClean="0">
              <a:solidFill>
                <a:schemeClr val="tx1"/>
              </a:solidFill>
              <a:latin typeface="+mn-lt"/>
              <a:ea typeface="+mn-ea"/>
              <a:cs typeface="+mn-cs"/>
            </a:endParaRPr>
          </a:p>
          <a:p>
            <a:pPr lvl="0"/>
            <a:endParaRPr lang="en-US" sz="1200" kern="1200" dirty="0" smtClean="0">
              <a:solidFill>
                <a:schemeClr val="tx1"/>
              </a:solidFill>
              <a:latin typeface="+mn-lt"/>
              <a:ea typeface="+mn-ea"/>
              <a:cs typeface="+mn-cs"/>
            </a:endParaRPr>
          </a:p>
          <a:p>
            <a:pPr lvl="0"/>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825B299-8431-42DA-A15B-17A76D67EA60}" type="slidenum">
              <a:rPr lang="en-US" smtClean="0"/>
              <a:t>18</a:t>
            </a:fld>
            <a:endParaRPr lang="en-US"/>
          </a:p>
        </p:txBody>
      </p:sp>
    </p:spTree>
    <p:extLst>
      <p:ext uri="{BB962C8B-B14F-4D97-AF65-F5344CB8AC3E}">
        <p14:creationId xmlns:p14="http://schemas.microsoft.com/office/powerpoint/2010/main" val="10558885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Nerve conduction</a:t>
            </a:r>
            <a:r>
              <a:rPr lang="en-US" baseline="0" dirty="0" smtClean="0"/>
              <a:t> velocity in the arms is </a:t>
            </a:r>
            <a:r>
              <a:rPr lang="en-US" dirty="0" smtClean="0"/>
              <a:t>10 </a:t>
            </a:r>
            <a:r>
              <a:rPr lang="en-US" dirty="0" err="1" smtClean="0"/>
              <a:t>ms</a:t>
            </a:r>
            <a:r>
              <a:rPr lang="en-US" dirty="0" smtClean="0"/>
              <a:t> slower in men in the oldest age group (80 to 90 years) compared to 20- to 30-year-olds.</a:t>
            </a:r>
          </a:p>
          <a:p>
            <a:r>
              <a:rPr lang="en-US" dirty="0" smtClean="0"/>
              <a:t>Slowing of nerve conduction velocity  occurs mostly centrally, and</a:t>
            </a:r>
            <a:r>
              <a:rPr lang="en-US" baseline="0" dirty="0" smtClean="0"/>
              <a:t> to some extent due to changes in myelin in </a:t>
            </a:r>
            <a:r>
              <a:rPr lang="en-US" dirty="0" smtClean="0"/>
              <a:t>peripheral nerves.</a:t>
            </a:r>
          </a:p>
          <a:p>
            <a:endParaRPr lang="en-US" dirty="0" smtClean="0"/>
          </a:p>
          <a:p>
            <a:r>
              <a:rPr lang="en-US" dirty="0" smtClean="0"/>
              <a:t>Loss of neurons/axons: Roughly half of the decline in muscle mass is the consequence of neuronal, specifically, axonal loss,</a:t>
            </a:r>
            <a:r>
              <a:rPr lang="en-US" baseline="0" dirty="0" smtClean="0"/>
              <a:t> affecting </a:t>
            </a:r>
            <a:r>
              <a:rPr lang="en-US" sz="1200" kern="1200" dirty="0" smtClean="0">
                <a:solidFill>
                  <a:schemeClr val="tx1"/>
                </a:solidFill>
                <a:latin typeface="+mn-lt"/>
                <a:ea typeface="+mn-ea"/>
                <a:cs typeface="+mn-cs"/>
              </a:rPr>
              <a:t>the sympathetic, parasympathetic, sensory, and motor systems.</a:t>
            </a:r>
          </a:p>
          <a:p>
            <a:endParaRPr lang="en-US" sz="1200" kern="1200" dirty="0" smtClean="0">
              <a:solidFill>
                <a:schemeClr val="tx1"/>
              </a:solidFill>
              <a:latin typeface="+mn-lt"/>
              <a:ea typeface="+mn-ea"/>
              <a:cs typeface="+mn-cs"/>
            </a:endParaRPr>
          </a:p>
          <a:p>
            <a:r>
              <a:rPr lang="en-US" dirty="0" smtClean="0"/>
              <a:t>Imbalance of sympathetic and parasympathetic nervous system is associated with slowing of gastric motility, possible issues with bladder control, hypertension and hypotension, and deficits in control of blood flow to and from the periphery, poor adjustments to heat and cold in older adults.</a:t>
            </a:r>
          </a:p>
          <a:p>
            <a:endParaRPr lang="en-US" dirty="0" smtClean="0"/>
          </a:p>
          <a:p>
            <a:r>
              <a:rPr lang="en-US" dirty="0" smtClean="0"/>
              <a:t>Peripheral sensation gradually diminishes in older adults, even those individuals without vascular diseases or neuropathy secondary to diabetes.  A study demonstrates that in 125 older adults without diabetes, normal sensation (6.13-g monofilament) was</a:t>
            </a:r>
            <a:r>
              <a:rPr lang="en-US" baseline="0" dirty="0" smtClean="0"/>
              <a:t> absent </a:t>
            </a:r>
            <a:r>
              <a:rPr lang="en-US" dirty="0" smtClean="0"/>
              <a:t>in all persons tested and protective sensation (5.07-g monofilament) was still present in these individuals,</a:t>
            </a:r>
            <a:r>
              <a:rPr lang="en-US" baseline="0" dirty="0" smtClean="0"/>
              <a:t> indicating lacking of </a:t>
            </a:r>
            <a:r>
              <a:rPr lang="en-US" dirty="0" smtClean="0"/>
              <a:t>fine discrimination sensation. </a:t>
            </a:r>
          </a:p>
          <a:p>
            <a:endParaRPr lang="en-US" dirty="0" smtClean="0"/>
          </a:p>
          <a:p>
            <a:r>
              <a:rPr lang="en-US" dirty="0" smtClean="0"/>
              <a:t>Slowing of movement speed,</a:t>
            </a:r>
            <a:r>
              <a:rPr lang="en-US" baseline="0" dirty="0" smtClean="0"/>
              <a:t> e.g. in protective stepping responses among older adults in the laboratory setting.</a:t>
            </a:r>
          </a:p>
          <a:p>
            <a:r>
              <a:rPr lang="en-US" baseline="0" dirty="0" smtClean="0"/>
              <a:t>Response time in simulation driving: young adults ranging</a:t>
            </a:r>
            <a:r>
              <a:rPr lang="en-US" sz="1200" kern="1200" dirty="0" smtClean="0">
                <a:solidFill>
                  <a:schemeClr val="tx1"/>
                </a:solidFill>
                <a:latin typeface="+mn-lt"/>
                <a:ea typeface="+mn-ea"/>
                <a:cs typeface="+mn-cs"/>
              </a:rPr>
              <a:t> from 150 to 250 </a:t>
            </a:r>
            <a:r>
              <a:rPr lang="en-US" sz="1200" kern="1200" dirty="0" err="1" smtClean="0">
                <a:solidFill>
                  <a:schemeClr val="tx1"/>
                </a:solidFill>
                <a:latin typeface="+mn-lt"/>
                <a:ea typeface="+mn-ea"/>
                <a:cs typeface="+mn-cs"/>
              </a:rPr>
              <a:t>ms</a:t>
            </a:r>
            <a:r>
              <a:rPr lang="en-US" sz="1200" kern="1200" dirty="0" smtClean="0">
                <a:solidFill>
                  <a:schemeClr val="tx1"/>
                </a:solidFill>
                <a:latin typeface="+mn-lt"/>
                <a:ea typeface="+mn-ea"/>
                <a:cs typeface="+mn-cs"/>
              </a:rPr>
              <a:t>; older adults ranging from 350 to 1200 </a:t>
            </a:r>
            <a:r>
              <a:rPr lang="en-US" sz="1200" kern="1200" dirty="0" err="1" smtClean="0">
                <a:solidFill>
                  <a:schemeClr val="tx1"/>
                </a:solidFill>
                <a:latin typeface="+mn-lt"/>
                <a:ea typeface="+mn-ea"/>
                <a:cs typeface="+mn-cs"/>
              </a:rPr>
              <a:t>ms.</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825B299-8431-42DA-A15B-17A76D67EA60}" type="slidenum">
              <a:rPr lang="en-US" smtClean="0"/>
              <a:t>19</a:t>
            </a:fld>
            <a:endParaRPr lang="en-US"/>
          </a:p>
        </p:txBody>
      </p:sp>
    </p:spTree>
    <p:extLst>
      <p:ext uri="{BB962C8B-B14F-4D97-AF65-F5344CB8AC3E}">
        <p14:creationId xmlns:p14="http://schemas.microsoft.com/office/powerpoint/2010/main" val="14648965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latin typeface="+mn-lt"/>
                <a:ea typeface="+mn-ea"/>
                <a:cs typeface="+mn-cs"/>
              </a:rPr>
              <a:t>Four approaches to the management of total-body inflammation have been considered: anti-inflammatory drugs, use of antioxidants, caloric restriction, and exercise.  Exercises result in a reduction in inflammatory</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marers</a:t>
            </a:r>
            <a:r>
              <a:rPr lang="en-US" sz="1200" kern="1200" baseline="0" dirty="0" smtClean="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F825B299-8431-42DA-A15B-17A76D67EA60}" type="slidenum">
              <a:rPr lang="en-US" smtClean="0"/>
              <a:t>20</a:t>
            </a:fld>
            <a:endParaRPr lang="en-US"/>
          </a:p>
        </p:txBody>
      </p:sp>
    </p:spTree>
    <p:extLst>
      <p:ext uri="{BB962C8B-B14F-4D97-AF65-F5344CB8AC3E}">
        <p14:creationId xmlns:p14="http://schemas.microsoft.com/office/powerpoint/2010/main" val="21474551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25B299-8431-42DA-A15B-17A76D67EA60}" type="slidenum">
              <a:rPr lang="en-US" smtClean="0"/>
              <a:t>21</a:t>
            </a:fld>
            <a:endParaRPr lang="en-US"/>
          </a:p>
        </p:txBody>
      </p:sp>
    </p:spTree>
    <p:extLst>
      <p:ext uri="{BB962C8B-B14F-4D97-AF65-F5344CB8AC3E}">
        <p14:creationId xmlns:p14="http://schemas.microsoft.com/office/powerpoint/2010/main" val="22732150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25B299-8431-42DA-A15B-17A76D67EA60}" type="slidenum">
              <a:rPr lang="en-US" smtClean="0"/>
              <a:t>22</a:t>
            </a:fld>
            <a:endParaRPr lang="en-US"/>
          </a:p>
        </p:txBody>
      </p:sp>
    </p:spTree>
    <p:extLst>
      <p:ext uri="{BB962C8B-B14F-4D97-AF65-F5344CB8AC3E}">
        <p14:creationId xmlns:p14="http://schemas.microsoft.com/office/powerpoint/2010/main" val="12278145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Trend in annual HT use (percent) and age-standardized hip fracture IRs between 2002 and 2008. Note that the female population in California from Census 2000 was used as the standard population to calculate the age-standardized rates. The rate for 2002 was divided by 0.50 because the data during the 6-month period (July-December) were used. The difference in the number of women available for hip fracture rate and HT use prevalence rate is due to missing HT use data in years 2004, 2005, 2006, 2007, and 2008. HT, hormone therapy; IR, incidence rate.</a:t>
            </a:r>
            <a:endParaRPr lang="en-US" dirty="0"/>
          </a:p>
        </p:txBody>
      </p:sp>
      <p:sp>
        <p:nvSpPr>
          <p:cNvPr id="4" name="Slide Number Placeholder 3"/>
          <p:cNvSpPr>
            <a:spLocks noGrp="1"/>
          </p:cNvSpPr>
          <p:nvPr>
            <p:ph type="sldNum" sz="quarter" idx="10"/>
          </p:nvPr>
        </p:nvSpPr>
        <p:spPr/>
        <p:txBody>
          <a:bodyPr/>
          <a:lstStyle/>
          <a:p>
            <a:fld id="{F825B299-8431-42DA-A15B-17A76D67EA60}" type="slidenum">
              <a:rPr lang="en-US" smtClean="0"/>
              <a:t>25</a:t>
            </a:fld>
            <a:endParaRPr lang="en-US"/>
          </a:p>
        </p:txBody>
      </p:sp>
    </p:spTree>
    <p:extLst>
      <p:ext uri="{BB962C8B-B14F-4D97-AF65-F5344CB8AC3E}">
        <p14:creationId xmlns:p14="http://schemas.microsoft.com/office/powerpoint/2010/main" val="20209780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b="1" dirty="0" smtClean="0"/>
              <a:t>Snout reflex</a:t>
            </a:r>
            <a:r>
              <a:rPr lang="en-US" dirty="0" smtClean="0"/>
              <a:t> is a pouting or pursing of the lips that is elicited by light tapping of the closed lips near the midline. The contraction of the muscles causes the mouth to resemble a </a:t>
            </a:r>
            <a:r>
              <a:rPr lang="en-US" dirty="0" smtClean="0">
                <a:hlinkClick r:id="rId3" tooltip="Snout"/>
              </a:rPr>
              <a:t>snout</a:t>
            </a:r>
            <a:r>
              <a:rPr lang="en-US" dirty="0" smtClean="0"/>
              <a:t>.</a:t>
            </a:r>
            <a:endParaRPr lang="en-US" dirty="0"/>
          </a:p>
        </p:txBody>
      </p:sp>
      <p:sp>
        <p:nvSpPr>
          <p:cNvPr id="4" name="Slide Number Placeholder 3"/>
          <p:cNvSpPr>
            <a:spLocks noGrp="1"/>
          </p:cNvSpPr>
          <p:nvPr>
            <p:ph type="sldNum" sz="quarter" idx="10"/>
          </p:nvPr>
        </p:nvSpPr>
        <p:spPr/>
        <p:txBody>
          <a:bodyPr/>
          <a:lstStyle/>
          <a:p>
            <a:fld id="{F825B299-8431-42DA-A15B-17A76D67EA60}" type="slidenum">
              <a:rPr lang="en-US" smtClean="0"/>
              <a:t>27</a:t>
            </a:fld>
            <a:endParaRPr lang="en-US"/>
          </a:p>
        </p:txBody>
      </p:sp>
    </p:spTree>
    <p:extLst>
      <p:ext uri="{BB962C8B-B14F-4D97-AF65-F5344CB8AC3E}">
        <p14:creationId xmlns:p14="http://schemas.microsoft.com/office/powerpoint/2010/main" val="40532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25B299-8431-42DA-A15B-17A76D67EA60}" type="slidenum">
              <a:rPr lang="en-US" smtClean="0"/>
              <a:t>2</a:t>
            </a:fld>
            <a:endParaRPr lang="en-US"/>
          </a:p>
        </p:txBody>
      </p:sp>
    </p:spTree>
    <p:extLst>
      <p:ext uri="{BB962C8B-B14F-4D97-AF65-F5344CB8AC3E}">
        <p14:creationId xmlns:p14="http://schemas.microsoft.com/office/powerpoint/2010/main" val="6362412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4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Farsighted as a result of impairment of accommodation (presbyopia). Presbyopia: “old sight”, loss of elasticity of the lens of the eye causes defective accommodation and inability to focus sharply for near vision</a:t>
            </a:r>
            <a:endParaRPr lang="en-US" dirty="0" smtClean="0">
              <a:latin typeface="Times New Roman" pitchFamily="18" charset="0"/>
            </a:endParaRPr>
          </a:p>
          <a:p>
            <a:pPr>
              <a:defRPr/>
            </a:pPr>
            <a:endParaRPr lang="en-US" dirty="0" smtClean="0"/>
          </a:p>
          <a:p>
            <a:pPr>
              <a:defRPr/>
            </a:pPr>
            <a:endParaRPr lang="en-US" i="1" dirty="0" smtClean="0"/>
          </a:p>
          <a:p>
            <a:pPr>
              <a:defRPr/>
            </a:pPr>
            <a:endParaRPr lang="en-US" dirty="0" smtClean="0"/>
          </a:p>
          <a:p>
            <a:pPr>
              <a:defRPr/>
            </a:pPr>
            <a:endParaRPr lang="en-US" dirty="0"/>
          </a:p>
        </p:txBody>
      </p:sp>
      <p:sp>
        <p:nvSpPr>
          <p:cNvPr id="2334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C83C242-992A-4F15-8CB8-5EEBBDA069C5}" type="slidenum">
              <a:rPr lang="en-US" smtClean="0">
                <a:latin typeface="Calibri" pitchFamily="34" charset="0"/>
              </a:rPr>
              <a:pPr eaLnBrk="1" hangingPunct="1"/>
              <a:t>28</a:t>
            </a:fld>
            <a:endParaRPr lang="en-US" smtClean="0">
              <a:latin typeface="Calibri"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65B15-2B77-49E1-8F61-7A3AD80B2AB2}" type="slidenum">
              <a:rPr lang="en-US" smtClean="0"/>
              <a:t>31</a:t>
            </a:fld>
            <a:endParaRPr lang="en-US"/>
          </a:p>
        </p:txBody>
      </p:sp>
    </p:spTree>
    <p:extLst>
      <p:ext uri="{BB962C8B-B14F-4D97-AF65-F5344CB8AC3E}">
        <p14:creationId xmlns:p14="http://schemas.microsoft.com/office/powerpoint/2010/main" val="24212124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65B15-2B77-49E1-8F61-7A3AD80B2AB2}" type="slidenum">
              <a:rPr lang="en-US" smtClean="0"/>
              <a:t>33</a:t>
            </a:fld>
            <a:endParaRPr lang="en-US"/>
          </a:p>
        </p:txBody>
      </p:sp>
    </p:spTree>
    <p:extLst>
      <p:ext uri="{BB962C8B-B14F-4D97-AF65-F5344CB8AC3E}">
        <p14:creationId xmlns:p14="http://schemas.microsoft.com/office/powerpoint/2010/main" val="10135635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15296382-8CD3-4891-9402-120163673CB2}" type="slidenum">
              <a:rPr lang="en-US" smtClean="0">
                <a:latin typeface="Times New Roman" pitchFamily="18" charset="0"/>
              </a:rPr>
              <a:pPr/>
              <a:t>34</a:t>
            </a:fld>
            <a:endParaRPr lang="en-US" smtClean="0">
              <a:latin typeface="Times New Roman" pitchFamily="18" charset="0"/>
            </a:endParaRPr>
          </a:p>
        </p:txBody>
      </p:sp>
      <p:sp>
        <p:nvSpPr>
          <p:cNvPr id="89091" name="Rectangle 2"/>
          <p:cNvSpPr>
            <a:spLocks noGrp="1" noRot="1" noChangeAspect="1" noChangeArrowheads="1" noTextEdit="1"/>
          </p:cNvSpPr>
          <p:nvPr>
            <p:ph type="sldImg"/>
          </p:nvPr>
        </p:nvSpPr>
        <p:spPr>
          <a:solidFill>
            <a:srgbClr val="FFFFFF"/>
          </a:solidFill>
          <a:ln/>
        </p:spPr>
      </p:sp>
      <p:sp>
        <p:nvSpPr>
          <p:cNvPr id="89092"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dirty="0" smtClean="0">
                <a:latin typeface="Times New Roman" pitchFamily="18" charset="0"/>
              </a:rPr>
              <a:t>DR: small </a:t>
            </a:r>
            <a:r>
              <a:rPr lang="en-US" dirty="0" err="1" smtClean="0">
                <a:latin typeface="Times New Roman" pitchFamily="18" charset="0"/>
              </a:rPr>
              <a:t>hemorrages</a:t>
            </a:r>
            <a:r>
              <a:rPr lang="en-US" dirty="0" smtClean="0">
                <a:latin typeface="Times New Roman" pitchFamily="18" charset="0"/>
              </a:rPr>
              <a:t> to the retina leading to blindness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 to </a:t>
            </a:r>
            <a:r>
              <a:rPr lang="en-US" dirty="0" err="1" smtClean="0"/>
              <a:t>Guccione</a:t>
            </a:r>
            <a:r>
              <a:rPr lang="en-US" baseline="0" dirty="0" smtClean="0"/>
              <a:t> for more information</a:t>
            </a:r>
            <a:endParaRPr lang="en-US" dirty="0"/>
          </a:p>
        </p:txBody>
      </p:sp>
      <p:sp>
        <p:nvSpPr>
          <p:cNvPr id="4" name="Slide Number Placeholder 3"/>
          <p:cNvSpPr>
            <a:spLocks noGrp="1"/>
          </p:cNvSpPr>
          <p:nvPr>
            <p:ph type="sldNum" sz="quarter" idx="10"/>
          </p:nvPr>
        </p:nvSpPr>
        <p:spPr/>
        <p:txBody>
          <a:bodyPr/>
          <a:lstStyle/>
          <a:p>
            <a:fld id="{7D865B15-2B77-49E1-8F61-7A3AD80B2AB2}" type="slidenum">
              <a:rPr lang="en-US" smtClean="0"/>
              <a:t>35</a:t>
            </a:fld>
            <a:endParaRPr lang="en-US"/>
          </a:p>
        </p:txBody>
      </p:sp>
    </p:spTree>
    <p:extLst>
      <p:ext uri="{BB962C8B-B14F-4D97-AF65-F5344CB8AC3E}">
        <p14:creationId xmlns:p14="http://schemas.microsoft.com/office/powerpoint/2010/main" val="16482106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1ACA3DD7-EA52-446A-B001-93FD8A9DB1B8}" type="slidenum">
              <a:rPr lang="en-US" smtClean="0">
                <a:latin typeface="Times New Roman" pitchFamily="18" charset="0"/>
              </a:rPr>
              <a:pPr/>
              <a:t>36</a:t>
            </a:fld>
            <a:endParaRPr lang="en-US" smtClean="0">
              <a:latin typeface="Times New Roman" pitchFamily="18"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r>
              <a:rPr lang="en-US" dirty="0" smtClean="0">
                <a:latin typeface="Times New Roman" pitchFamily="18" charset="0"/>
              </a:rPr>
              <a:t>Sensorineural: loss of neural input along auditory nerve.</a:t>
            </a:r>
          </a:p>
          <a:p>
            <a:pPr eaLnBrk="1" hangingPunct="1"/>
            <a:endParaRPr lang="en-US" dirty="0" smtClean="0">
              <a:latin typeface="Times New Roman" pitchFamily="18" charset="0"/>
            </a:endParaRPr>
          </a:p>
          <a:p>
            <a:pPr eaLnBrk="1" hangingPunct="1"/>
            <a:r>
              <a:rPr lang="en-US" dirty="0" err="1" smtClean="0"/>
              <a:t>Presbycusi</a:t>
            </a:r>
            <a:r>
              <a:rPr lang="en-US" b="1" dirty="0" err="1" smtClean="0"/>
              <a:t>s</a:t>
            </a:r>
            <a:r>
              <a:rPr lang="en-US" b="1" dirty="0" smtClean="0"/>
              <a:t>:</a:t>
            </a:r>
            <a:r>
              <a:rPr lang="en-US" dirty="0" smtClean="0"/>
              <a:t> a lessening of hearing acuteness resulting from degenerative changes in the ear that occur especially in old age</a:t>
            </a:r>
          </a:p>
          <a:p>
            <a:pPr eaLnBrk="1" hangingPunct="1"/>
            <a:endParaRPr lang="en-US" dirty="0" smtClean="0">
              <a:latin typeface="Times New Roman" pitchFamily="18" charset="0"/>
            </a:endParaRPr>
          </a:p>
          <a:p>
            <a:pPr eaLnBrk="1" hangingPunct="1"/>
            <a:endParaRPr lang="en-US" dirty="0" smtClean="0">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7CBCA4-B7DC-4C04-B47F-970C195C5670}" type="slidenum">
              <a:rPr lang="en-US" smtClean="0"/>
              <a:pPr/>
              <a:t>38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7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257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C321836-5567-431B-8F88-55C3A7473D68}" type="slidenum">
              <a:rPr lang="en-US" smtClean="0">
                <a:latin typeface="Calibri" pitchFamily="34" charset="0"/>
              </a:rPr>
              <a:pPr eaLnBrk="1" hangingPunct="1"/>
              <a:t>39</a:t>
            </a:fld>
            <a:endParaRPr lang="en-US" smtClean="0">
              <a:latin typeface="Calibri"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8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The most obvious neurologic aging changes—those of</a:t>
            </a:r>
          </a:p>
          <a:p>
            <a:r>
              <a:rPr lang="en-US" dirty="0" smtClean="0"/>
              <a:t>stance, posture, and gait</a:t>
            </a:r>
          </a:p>
          <a:p>
            <a:r>
              <a:rPr lang="en-US" dirty="0" smtClean="0"/>
              <a:t>—are fully described in Chap. 7</a:t>
            </a:r>
          </a:p>
          <a:p>
            <a:r>
              <a:rPr lang="en-US" dirty="0" smtClean="0"/>
              <a:t>and further on in this chapter.</a:t>
            </a:r>
          </a:p>
        </p:txBody>
      </p:sp>
      <p:sp>
        <p:nvSpPr>
          <p:cNvPr id="2385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1186CB5-B4B0-4399-85F5-D0A1889A1C4C}" type="slidenum">
              <a:rPr lang="en-US" smtClean="0">
                <a:latin typeface="Calibri" pitchFamily="34" charset="0"/>
              </a:rPr>
              <a:pPr eaLnBrk="1" hangingPunct="1"/>
              <a:t>40</a:t>
            </a:fld>
            <a:endParaRPr lang="en-US" smtClean="0">
              <a:latin typeface="Calibri"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47500" lnSpcReduction="20000"/>
          </a:bodyPr>
          <a:lstStyle/>
          <a:p>
            <a:pPr>
              <a:defRPr/>
            </a:pPr>
            <a:endParaRPr lang="en-US" dirty="0"/>
          </a:p>
        </p:txBody>
      </p:sp>
      <p:sp>
        <p:nvSpPr>
          <p:cNvPr id="236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D45C2B5-6C46-48E4-8773-7356E95D8046}" type="slidenum">
              <a:rPr lang="en-US" smtClean="0">
                <a:latin typeface="Calibri" pitchFamily="34" charset="0"/>
              </a:rPr>
              <a:pPr eaLnBrk="1" hangingPunct="1"/>
              <a:t>41</a:t>
            </a:fld>
            <a:endParaRPr lang="en-US"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25B299-8431-42DA-A15B-17A76D67EA60}" type="slidenum">
              <a:rPr lang="en-US" smtClean="0"/>
              <a:t>4</a:t>
            </a:fld>
            <a:endParaRPr lang="en-US"/>
          </a:p>
        </p:txBody>
      </p:sp>
    </p:spTree>
    <p:extLst>
      <p:ext uri="{BB962C8B-B14F-4D97-AF65-F5344CB8AC3E}">
        <p14:creationId xmlns:p14="http://schemas.microsoft.com/office/powerpoint/2010/main" val="13657900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47500" lnSpcReduction="20000"/>
          </a:bodyPr>
          <a:lstStyle/>
          <a:p>
            <a:pPr>
              <a:defRPr/>
            </a:pPr>
            <a:r>
              <a:rPr lang="en-US" dirty="0" smtClean="0"/>
              <a:t>However,</a:t>
            </a:r>
            <a:endParaRPr lang="en-US" dirty="0"/>
          </a:p>
        </p:txBody>
      </p:sp>
      <p:sp>
        <p:nvSpPr>
          <p:cNvPr id="237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27342A4-1C71-46C5-99D7-6620FAB29053}" type="slidenum">
              <a:rPr lang="en-US" smtClean="0">
                <a:latin typeface="Calibri" pitchFamily="34" charset="0"/>
              </a:rPr>
              <a:pPr eaLnBrk="1" hangingPunct="1"/>
              <a:t>42</a:t>
            </a:fld>
            <a:endParaRPr lang="en-US" smtClean="0">
              <a:latin typeface="Calibri"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9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39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D60073E-6C72-4714-A449-38477FA298CB}" type="slidenum">
              <a:rPr lang="en-US" smtClean="0">
                <a:latin typeface="Calibri" pitchFamily="34" charset="0"/>
              </a:rPr>
              <a:pPr eaLnBrk="1" hangingPunct="1"/>
              <a:t>43</a:t>
            </a:fld>
            <a:endParaRPr lang="en-US" smtClean="0">
              <a:latin typeface="Calibri"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9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39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D60073E-6C72-4714-A449-38477FA298CB}" type="slidenum">
              <a:rPr lang="en-US" smtClean="0">
                <a:latin typeface="Calibri" pitchFamily="34" charset="0"/>
              </a:rPr>
              <a:pPr eaLnBrk="1" hangingPunct="1"/>
              <a:t>44</a:t>
            </a:fld>
            <a:endParaRPr lang="en-US" smtClean="0">
              <a:latin typeface="Calibri"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http://ptjournal.apta.org/content/85/5/404.abstract?sid=6f25f55e-a8b0-49e6-b324-832df2e71eec</a:t>
            </a:r>
          </a:p>
        </p:txBody>
      </p:sp>
      <p:sp>
        <p:nvSpPr>
          <p:cNvPr id="240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F7AC76B-8B5B-4445-9FC2-CEDA0707373A}" type="slidenum">
              <a:rPr lang="en-US" smtClean="0">
                <a:latin typeface="Calibri" pitchFamily="34" charset="0"/>
              </a:rPr>
              <a:pPr eaLnBrk="1" hangingPunct="1"/>
              <a:t>45</a:t>
            </a:fld>
            <a:endParaRPr lang="en-US" smtClean="0">
              <a:latin typeface="Calibri"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8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580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E97A87F-F2C1-475D-899B-62B1198981A7}" type="slidenum">
              <a:rPr lang="en-US" smtClean="0">
                <a:latin typeface="Calibri" pitchFamily="34" charset="0"/>
              </a:rPr>
              <a:pPr eaLnBrk="1" hangingPunct="1"/>
              <a:t>46</a:t>
            </a:fld>
            <a:endParaRPr lang="en-US" smtClean="0">
              <a:latin typeface="Calibri"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9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590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B9646A4-273C-4BE3-BC11-B462D08A079E}" type="slidenum">
              <a:rPr lang="en-US" smtClean="0">
                <a:latin typeface="Calibri" pitchFamily="34" charset="0"/>
              </a:rPr>
              <a:pPr eaLnBrk="1" hangingPunct="1"/>
              <a:t>48</a:t>
            </a:fld>
            <a:endParaRPr lang="en-US" smtClean="0">
              <a:latin typeface="Calibri"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1667" name="Notes Placeholder 2"/>
          <p:cNvSpPr>
            <a:spLocks noGrp="1"/>
          </p:cNvSpPr>
          <p:nvPr>
            <p:ph type="body" idx="1"/>
            <p:custDataLst>
              <p:tags r:id="rId1"/>
            </p:custDataLst>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NTCC2e-Fig-07-11-1.jpg</a:t>
            </a:r>
            <a:br>
              <a:rPr lang="en-US" smtClean="0"/>
            </a:br>
            <a:endParaRPr lang="en-US" smtClean="0"/>
          </a:p>
        </p:txBody>
      </p:sp>
      <p:sp>
        <p:nvSpPr>
          <p:cNvPr id="241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C8F8741-F066-4E0F-B2C7-667A7420DD29}" type="slidenum">
              <a:rPr lang="en-US" smtClean="0">
                <a:latin typeface="Times New Roman" pitchFamily="18" charset="0"/>
                <a:cs typeface="Times New Roman" pitchFamily="18" charset="0"/>
              </a:rPr>
              <a:pPr eaLnBrk="1" hangingPunct="1"/>
              <a:t>49</a:t>
            </a:fld>
            <a:endParaRPr lang="en-US" smtClean="0">
              <a:latin typeface="Times New Roman" pitchFamily="18" charset="0"/>
              <a:cs typeface="Times New Roman" pitchFamily="18"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25B299-8431-42DA-A15B-17A76D67EA60}" type="slidenum">
              <a:rPr lang="en-US" smtClean="0"/>
              <a:t>50</a:t>
            </a:fld>
            <a:endParaRPr lang="en-US"/>
          </a:p>
        </p:txBody>
      </p:sp>
    </p:spTree>
    <p:extLst>
      <p:ext uri="{BB962C8B-B14F-4D97-AF65-F5344CB8AC3E}">
        <p14:creationId xmlns:p14="http://schemas.microsoft.com/office/powerpoint/2010/main" val="25909947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3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BDNF is considered the main ligand for trkB in hippocampus</a:t>
            </a:r>
          </a:p>
        </p:txBody>
      </p:sp>
      <p:sp>
        <p:nvSpPr>
          <p:cNvPr id="243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1AA801B-A73B-461B-B4C9-8A3EF166314D}" type="slidenum">
              <a:rPr lang="en-US" smtClean="0">
                <a:latin typeface="Calibri" pitchFamily="34" charset="0"/>
              </a:rPr>
              <a:pPr eaLnBrk="1" hangingPunct="1"/>
              <a:t>52</a:t>
            </a:fld>
            <a:endParaRPr lang="en-US" smtClean="0">
              <a:latin typeface="Calibri"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67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467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27DD397-5F39-4F61-852B-1FA1A1B625AD}" type="slidenum">
              <a:rPr lang="en-US" smtClean="0">
                <a:latin typeface="Calibri" pitchFamily="34" charset="0"/>
              </a:rPr>
              <a:pPr eaLnBrk="1" hangingPunct="1"/>
              <a:t>53</a:t>
            </a:fld>
            <a:endParaRPr lang="en-US" smtClean="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85000" lnSpcReduction="20000"/>
          </a:bodyPr>
          <a:lstStyle/>
          <a:p>
            <a:pPr>
              <a:defRPr/>
            </a:pPr>
            <a:r>
              <a:rPr lang="en-US" dirty="0" smtClean="0"/>
              <a:t>The loss of brain weight, which correlates</a:t>
            </a:r>
          </a:p>
          <a:p>
            <a:pPr>
              <a:defRPr/>
            </a:pPr>
            <a:r>
              <a:rPr lang="en-US" dirty="0" smtClean="0"/>
              <a:t>roughly with enlargement of the lateral ventricles and</a:t>
            </a:r>
          </a:p>
          <a:p>
            <a:pPr>
              <a:defRPr/>
            </a:pPr>
            <a:r>
              <a:rPr lang="en-US" dirty="0" smtClean="0"/>
              <a:t>widening of the sulci, is presumably the result of neuronal</a:t>
            </a:r>
          </a:p>
          <a:p>
            <a:pPr>
              <a:defRPr/>
            </a:pPr>
            <a:r>
              <a:rPr lang="en-US" dirty="0" smtClean="0"/>
              <a:t>degeneration and replacement gliosis, although this has</a:t>
            </a:r>
          </a:p>
          <a:p>
            <a:pPr>
              <a:defRPr/>
            </a:pPr>
            <a:r>
              <a:rPr lang="en-US" dirty="0" smtClean="0"/>
              <a:t>not been proved.</a:t>
            </a:r>
          </a:p>
          <a:p>
            <a:pPr>
              <a:defRPr/>
            </a:pPr>
            <a:r>
              <a:rPr lang="en-US" dirty="0" smtClean="0"/>
              <a:t>Morrison and Hof, suggests that cerebral cell loss with</a:t>
            </a:r>
          </a:p>
          <a:p>
            <a:pPr>
              <a:defRPr/>
            </a:pPr>
            <a:r>
              <a:rPr lang="en-US" dirty="0" smtClean="0"/>
              <a:t>aging is less pronounced than previously thought.</a:t>
            </a:r>
          </a:p>
          <a:p>
            <a:pPr>
              <a:defRPr/>
            </a:pPr>
            <a:r>
              <a:rPr lang="en-US" dirty="0" smtClean="0"/>
              <a:t>Mueller and colleagues employed quantitative volumetric</a:t>
            </a:r>
          </a:p>
          <a:p>
            <a:pPr>
              <a:defRPr/>
            </a:pPr>
            <a:r>
              <a:rPr lang="en-US" dirty="0" smtClean="0"/>
              <a:t>MRI techniques to examine a cohort of 46 </a:t>
            </a:r>
            <a:r>
              <a:rPr lang="en-US" dirty="0" err="1" smtClean="0"/>
              <a:t>nondemented</a:t>
            </a:r>
            <a:endParaRPr lang="en-US" dirty="0" smtClean="0"/>
          </a:p>
          <a:p>
            <a:pPr>
              <a:defRPr/>
            </a:pPr>
            <a:r>
              <a:rPr lang="en-US" dirty="0" smtClean="0"/>
              <a:t>elderly individuals. They found small, constant</a:t>
            </a:r>
          </a:p>
          <a:p>
            <a:pPr>
              <a:defRPr/>
            </a:pPr>
            <a:r>
              <a:rPr lang="en-US" dirty="0" smtClean="0"/>
              <a:t>rates of loss of brain volume with aging. Moreover, the</a:t>
            </a:r>
          </a:p>
          <a:p>
            <a:pPr>
              <a:defRPr/>
            </a:pPr>
            <a:r>
              <a:rPr lang="en-US" dirty="0" smtClean="0"/>
              <a:t>rates of volume loss in the last decades of life were no</a:t>
            </a:r>
          </a:p>
          <a:p>
            <a:pPr>
              <a:defRPr/>
            </a:pPr>
            <a:r>
              <a:rPr lang="en-US" dirty="0" smtClean="0"/>
              <a:t>greater than in the immediately preceding decades, suggesting</a:t>
            </a:r>
          </a:p>
          <a:p>
            <a:pPr>
              <a:defRPr/>
            </a:pPr>
            <a:r>
              <a:rPr lang="en-US" dirty="0" smtClean="0"/>
              <a:t>that large changes in brain volume in the elderly</a:t>
            </a:r>
          </a:p>
          <a:p>
            <a:pPr>
              <a:defRPr/>
            </a:pPr>
            <a:r>
              <a:rPr lang="en-US" dirty="0" smtClean="0"/>
              <a:t>are attributable to the dementing diseases common to this</a:t>
            </a:r>
          </a:p>
          <a:p>
            <a:pPr>
              <a:defRPr/>
            </a:pPr>
            <a:r>
              <a:rPr lang="en-US" dirty="0" smtClean="0"/>
              <a:t>age period. </a:t>
            </a:r>
            <a:r>
              <a:rPr lang="en-US" dirty="0" err="1" smtClean="0"/>
              <a:t>Rusinek</a:t>
            </a:r>
            <a:r>
              <a:rPr lang="en-US" dirty="0" smtClean="0"/>
              <a:t> and colleagues found that serial MRIs</a:t>
            </a:r>
          </a:p>
          <a:p>
            <a:pPr>
              <a:defRPr/>
            </a:pPr>
            <a:r>
              <a:rPr lang="en-US" dirty="0" smtClean="0"/>
              <a:t>of elderly persons predict which individuals will develop</a:t>
            </a:r>
          </a:p>
          <a:p>
            <a:pPr>
              <a:defRPr/>
            </a:pPr>
            <a:r>
              <a:rPr lang="en-US" dirty="0" smtClean="0"/>
              <a:t>disproportionate atrophy and dementia. In particular, hippocampal</a:t>
            </a:r>
          </a:p>
          <a:p>
            <a:pPr>
              <a:defRPr/>
            </a:pPr>
            <a:r>
              <a:rPr lang="en-US" dirty="0" smtClean="0"/>
              <a:t>atrophy increases at the rate of less than 2 percent</a:t>
            </a:r>
          </a:p>
          <a:p>
            <a:pPr>
              <a:defRPr/>
            </a:pPr>
            <a:r>
              <a:rPr lang="en-US" dirty="0" smtClean="0"/>
              <a:t>per year in healthy elderly people, in comparison to 4</a:t>
            </a:r>
          </a:p>
          <a:p>
            <a:pPr>
              <a:defRPr/>
            </a:pPr>
            <a:r>
              <a:rPr lang="en-US" dirty="0" smtClean="0"/>
              <a:t>to 8 percent a year in early Alzheimer disease. This longitudinal</a:t>
            </a:r>
          </a:p>
          <a:p>
            <a:pPr>
              <a:defRPr/>
            </a:pPr>
            <a:r>
              <a:rPr lang="en-US" dirty="0" smtClean="0"/>
              <a:t>method of study is more sensitive than cross-sectional</a:t>
            </a:r>
          </a:p>
          <a:p>
            <a:pPr>
              <a:defRPr/>
            </a:pPr>
            <a:r>
              <a:rPr lang="en-US" dirty="0" smtClean="0"/>
              <a:t>population studies.</a:t>
            </a:r>
            <a:endParaRPr lang="en-US" dirty="0"/>
          </a:p>
        </p:txBody>
      </p:sp>
      <p:sp>
        <p:nvSpPr>
          <p:cNvPr id="242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A62E673-8A6D-4608-9A0C-34C5E02202DF}" type="slidenum">
              <a:rPr lang="en-US" smtClean="0">
                <a:latin typeface="Calibri" pitchFamily="34" charset="0"/>
              </a:rPr>
              <a:pPr eaLnBrk="1" hangingPunct="1"/>
              <a:t>7</a:t>
            </a:fld>
            <a:endParaRPr lang="en-US" smtClean="0">
              <a:latin typeface="Calibri"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7810" name="Text Box 1"/>
          <p:cNvSpPr txBox="1">
            <a:spLocks noChangeArrowheads="1"/>
          </p:cNvSpPr>
          <p:nvPr/>
        </p:nvSpPr>
        <p:spPr bwMode="auto">
          <a:xfrm>
            <a:off x="1400175" y="914400"/>
            <a:ext cx="4056063" cy="3135313"/>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058" tIns="41029" rIns="82058" bIns="41029"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p>
        </p:txBody>
      </p:sp>
      <p:sp>
        <p:nvSpPr>
          <p:cNvPr id="247811" name="Text Box 2"/>
          <p:cNvSpPr>
            <a:spLocks noGrp="1" noChangeArrowheads="1"/>
          </p:cNvSpPr>
          <p:nvPr>
            <p:ph type="body"/>
          </p:nvPr>
        </p:nvSpPr>
        <p:spPr bwMode="auto">
          <a:xfrm>
            <a:off x="1046163" y="4352925"/>
            <a:ext cx="4770437" cy="34782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numCol="1" anchor="t" anchorCtr="0" compatLnSpc="1">
            <a:prstTxWarp prst="textNoShape">
              <a:avLst/>
            </a:prstTxWarp>
          </a:bodyPr>
          <a:lstStyle/>
          <a:p>
            <a:pPr marL="85725" indent="-85725" eaLnBrk="1">
              <a:lnSpc>
                <a:spcPct val="93000"/>
              </a:lnSpc>
              <a:spcBef>
                <a:spcPct val="0"/>
              </a:spcBef>
              <a:buSzPct val="45000"/>
              <a:buFont typeface="Wingdings" pitchFamily="2" charset="2"/>
              <a:buNone/>
              <a:tabLst>
                <a:tab pos="723900" algn="l"/>
                <a:tab pos="1447800" algn="l"/>
                <a:tab pos="2171700" algn="l"/>
                <a:tab pos="2895600" algn="l"/>
                <a:tab pos="3619500" algn="l"/>
                <a:tab pos="4343400" algn="l"/>
                <a:tab pos="5067300" algn="l"/>
              </a:tabLst>
            </a:pPr>
            <a:r>
              <a:rPr lang="en-GB" smtClean="0">
                <a:solidFill>
                  <a:srgbClr val="000000"/>
                </a:solidFill>
                <a:latin typeface="Arial" pitchFamily="34" charset="0"/>
                <a:ea typeface="msgothic"/>
                <a:cs typeface="msgothic"/>
              </a:rPr>
              <a:t>Oxidative stress exists when there is an excess of free radicals over antioxidant defences. As a consequence, free radicals attack and oxidise other cell components such as lipids (particularly polyunsaturated lipids), proteins, and nucleic acids. This leads to tissue injury and in some cases, the influx of inflammatory cells to the sites of injury.</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88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2488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746B024-359D-4FCF-BD36-D87E139E1225}" type="slidenum">
              <a:rPr lang="en-US" smtClean="0">
                <a:latin typeface="Calibri" pitchFamily="34" charset="0"/>
              </a:rPr>
              <a:pPr eaLnBrk="1" hangingPunct="1"/>
              <a:t>56</a:t>
            </a:fld>
            <a:endParaRPr lang="en-US" smtClean="0">
              <a:latin typeface="Calibri"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lnSpcReduction="10000"/>
          </a:bodyPr>
          <a:lstStyle/>
          <a:p>
            <a:pPr>
              <a:defRPr/>
            </a:pPr>
            <a:r>
              <a:rPr lang="en-US" dirty="0" smtClean="0"/>
              <a:t>The </a:t>
            </a:r>
            <a:r>
              <a:rPr lang="en-US" b="1" dirty="0" smtClean="0"/>
              <a:t>locus </a:t>
            </a:r>
            <a:r>
              <a:rPr lang="en-US" b="1" dirty="0" err="1" smtClean="0"/>
              <a:t>coeruleus</a:t>
            </a:r>
            <a:r>
              <a:rPr lang="en-US" dirty="0" smtClean="0"/>
              <a:t> (also spelled </a:t>
            </a:r>
            <a:r>
              <a:rPr lang="en-US" b="1" dirty="0" smtClean="0"/>
              <a:t>locus </a:t>
            </a:r>
            <a:r>
              <a:rPr lang="en-US" b="1" dirty="0" err="1" smtClean="0"/>
              <a:t>caeruleus</a:t>
            </a:r>
            <a:r>
              <a:rPr lang="en-US" dirty="0" smtClean="0"/>
              <a:t> or </a:t>
            </a:r>
            <a:r>
              <a:rPr lang="en-US" b="1" dirty="0" smtClean="0"/>
              <a:t>locus ceruleus</a:t>
            </a:r>
            <a:r>
              <a:rPr lang="en-US" dirty="0" smtClean="0"/>
              <a:t>) is a nucleus in the </a:t>
            </a:r>
            <a:r>
              <a:rPr lang="en-US" dirty="0" smtClean="0">
                <a:hlinkClick r:id="rId3" tooltip="Pons"/>
              </a:rPr>
              <a:t>pons</a:t>
            </a:r>
            <a:r>
              <a:rPr lang="en-US" dirty="0" smtClean="0"/>
              <a:t> (part of the brainstem) involved with </a:t>
            </a:r>
            <a:r>
              <a:rPr lang="en-US" dirty="0" smtClean="0">
                <a:hlinkClick r:id="rId4" tooltip="Physiology"/>
              </a:rPr>
              <a:t>physiological</a:t>
            </a:r>
            <a:r>
              <a:rPr lang="en-US" dirty="0" smtClean="0"/>
              <a:t> responses to </a:t>
            </a:r>
            <a:r>
              <a:rPr lang="en-US" dirty="0" smtClean="0">
                <a:hlinkClick r:id="rId5" tooltip="Stress (medicine)"/>
              </a:rPr>
              <a:t>stress</a:t>
            </a:r>
            <a:r>
              <a:rPr lang="en-US" dirty="0" smtClean="0"/>
              <a:t> and </a:t>
            </a:r>
            <a:r>
              <a:rPr lang="en-US" dirty="0" smtClean="0">
                <a:hlinkClick r:id="rId6" tooltip="Panic"/>
              </a:rPr>
              <a:t>panic</a:t>
            </a:r>
            <a:r>
              <a:rPr lang="en-US" dirty="0" smtClean="0"/>
              <a:t>. The locus </a:t>
            </a:r>
            <a:r>
              <a:rPr lang="en-US" dirty="0" err="1" smtClean="0"/>
              <a:t>coeruleus</a:t>
            </a:r>
            <a:r>
              <a:rPr lang="en-US" dirty="0" smtClean="0"/>
              <a:t> is the principal site for brain synthesis of </a:t>
            </a:r>
            <a:r>
              <a:rPr lang="en-US" dirty="0" smtClean="0">
                <a:hlinkClick r:id="rId7" tooltip="Norepinephrine"/>
              </a:rPr>
              <a:t>norepinephrine</a:t>
            </a:r>
            <a:r>
              <a:rPr lang="en-US" dirty="0" smtClean="0"/>
              <a:t> (noradrenaline). Norepinephrine may also be released directly into the blood from the </a:t>
            </a:r>
            <a:r>
              <a:rPr lang="en-US" dirty="0" smtClean="0">
                <a:hlinkClick r:id="rId8" tooltip="Adrenal medulla"/>
              </a:rPr>
              <a:t>adrenal medulla</a:t>
            </a:r>
            <a:r>
              <a:rPr lang="en-US" dirty="0" smtClean="0"/>
              <a:t>. The name is derived from the Latin words </a:t>
            </a:r>
            <a:r>
              <a:rPr lang="en-US" i="1" dirty="0" err="1" smtClean="0">
                <a:hlinkClick r:id="rId9" tooltip="wikt:coeruleus"/>
              </a:rPr>
              <a:t>coeruleus</a:t>
            </a:r>
            <a:r>
              <a:rPr lang="en-US" dirty="0" smtClean="0"/>
              <a:t> and </a:t>
            </a:r>
            <a:r>
              <a:rPr lang="en-US" i="1" dirty="0" smtClean="0">
                <a:hlinkClick r:id="rId10" tooltip="wikt:locus"/>
              </a:rPr>
              <a:t>locus</a:t>
            </a:r>
            <a:r>
              <a:rPr lang="en-US" dirty="0" smtClean="0"/>
              <a:t>. Literally, this means "the dark blue spot“. The projections of this nucleus reach far and wide. For example, they innervate the </a:t>
            </a:r>
            <a:r>
              <a:rPr lang="en-US" dirty="0" smtClean="0">
                <a:hlinkClick r:id="rId11" tooltip="Spinal cord"/>
              </a:rPr>
              <a:t>spinal cord</a:t>
            </a:r>
            <a:r>
              <a:rPr lang="en-US" dirty="0" smtClean="0"/>
              <a:t>, the brain stem, </a:t>
            </a:r>
            <a:r>
              <a:rPr lang="en-US" dirty="0" smtClean="0">
                <a:hlinkClick r:id="rId12" tooltip="Cerebellum"/>
              </a:rPr>
              <a:t>cerebellum</a:t>
            </a:r>
            <a:r>
              <a:rPr lang="en-US" dirty="0" smtClean="0"/>
              <a:t>, </a:t>
            </a:r>
            <a:r>
              <a:rPr lang="en-US" dirty="0" smtClean="0">
                <a:hlinkClick r:id="rId13" tooltip="Hypothalamus"/>
              </a:rPr>
              <a:t>hypothalamus</a:t>
            </a:r>
            <a:r>
              <a:rPr lang="en-US" dirty="0" smtClean="0"/>
              <a:t>, </a:t>
            </a:r>
            <a:r>
              <a:rPr lang="en-US" dirty="0" smtClean="0">
                <a:hlinkClick r:id="rId14" tooltip="Thalamus"/>
              </a:rPr>
              <a:t>the thalamic relay nuclei</a:t>
            </a:r>
            <a:r>
              <a:rPr lang="en-US" dirty="0" smtClean="0"/>
              <a:t>, the </a:t>
            </a:r>
            <a:r>
              <a:rPr lang="en-US" dirty="0" smtClean="0">
                <a:hlinkClick r:id="rId15" tooltip="Amygdala"/>
              </a:rPr>
              <a:t>amygdala</a:t>
            </a:r>
            <a:r>
              <a:rPr lang="en-US" dirty="0" smtClean="0"/>
              <a:t>, the basal </a:t>
            </a:r>
            <a:r>
              <a:rPr lang="en-US" dirty="0" smtClean="0">
                <a:hlinkClick r:id="rId16" tooltip="Telencephalon"/>
              </a:rPr>
              <a:t>telencephalon</a:t>
            </a:r>
            <a:r>
              <a:rPr lang="en-US" dirty="0" smtClean="0"/>
              <a:t>, and the </a:t>
            </a:r>
            <a:r>
              <a:rPr lang="en-US" dirty="0" smtClean="0">
                <a:hlinkClick r:id="rId17" tooltip="Cerebral cortex"/>
              </a:rPr>
              <a:t>cortex</a:t>
            </a:r>
            <a:r>
              <a:rPr lang="en-US" dirty="0" smtClean="0"/>
              <a:t>. The norepinephrine from the LC has an excitatory effect on most of the brain, mediating arousal and priming the brain’s neurons to be activated by stimuli.</a:t>
            </a:r>
          </a:p>
          <a:p>
            <a:pPr>
              <a:defRPr/>
            </a:pPr>
            <a:endParaRPr lang="en-US" dirty="0" smtClean="0"/>
          </a:p>
          <a:p>
            <a:pPr>
              <a:defRPr/>
            </a:pPr>
            <a:r>
              <a:rPr lang="en-US" dirty="0" smtClean="0"/>
              <a:t>The </a:t>
            </a:r>
            <a:r>
              <a:rPr lang="en-US" b="1" dirty="0" smtClean="0"/>
              <a:t>basal forebrain</a:t>
            </a:r>
            <a:r>
              <a:rPr lang="en-US" dirty="0" smtClean="0"/>
              <a:t> is a collection of structures located ventrally to the </a:t>
            </a:r>
            <a:r>
              <a:rPr lang="en-US" dirty="0" smtClean="0">
                <a:hlinkClick r:id="rId18" tooltip="Striatum"/>
              </a:rPr>
              <a:t>striatum</a:t>
            </a:r>
            <a:r>
              <a:rPr lang="en-US" dirty="0" smtClean="0"/>
              <a:t>. It is considered to be the major cholinergic output of the </a:t>
            </a:r>
            <a:r>
              <a:rPr lang="en-US" dirty="0" smtClean="0">
                <a:hlinkClick r:id="rId19" tooltip="Central nervous system"/>
              </a:rPr>
              <a:t>central nervous system</a:t>
            </a:r>
            <a:r>
              <a:rPr lang="en-US" dirty="0" smtClean="0"/>
              <a:t> (CNS). These structures are important in the production of </a:t>
            </a:r>
            <a:r>
              <a:rPr lang="en-US" dirty="0" smtClean="0">
                <a:hlinkClick r:id="rId20" tooltip="Acetylcholine"/>
              </a:rPr>
              <a:t>acetylcholine</a:t>
            </a:r>
            <a:r>
              <a:rPr lang="en-US" dirty="0" smtClean="0"/>
              <a:t>, which is then distributed widely throughout the brain. Acetylcholine affects the ability of brain cells to transmit information to one another, and also encourages plasticity, or learning. Thus, damage to the basal forebrain can reduce the amount of acetylcholine in the brain and impair learning. This may be one reason why basal forebrain damage can result in memory impairments such as amnesia and confabulation. One common cause of basal forebrain damage is aneurysm of the anterior communicating artery. The name forebrain can be confusing because "fore" usually stands for "front", and in this case "forebrain" stands for the top of the brain. The basal forebrain and adjacent areas are a focus for sleep research. Stimulating the basal forebrain gives rise to Ach release, which induces wakefulness and REM sleep.</a:t>
            </a:r>
            <a:endParaRPr lang="en-US" dirty="0"/>
          </a:p>
        </p:txBody>
      </p:sp>
      <p:sp>
        <p:nvSpPr>
          <p:cNvPr id="249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076BBE1-F2BB-4929-815C-51FB23FECF24}" type="slidenum">
              <a:rPr lang="en-US" smtClean="0">
                <a:latin typeface="Calibri" pitchFamily="34" charset="0"/>
              </a:rPr>
              <a:pPr eaLnBrk="1" hangingPunct="1"/>
              <a:t>57</a:t>
            </a:fld>
            <a:endParaRPr lang="en-US" smtClean="0">
              <a:latin typeface="Calibri"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1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http://www.sciencedirect.com/science/article/pii/S0166223601000054</a:t>
            </a:r>
          </a:p>
          <a:p>
            <a:endParaRPr lang="en-US" b="1" smtClean="0"/>
          </a:p>
          <a:p>
            <a:r>
              <a:rPr lang="en-US" b="1" smtClean="0"/>
              <a:t>Figure 2. Morphological changes in cortical pyramidal neurons</a:t>
            </a:r>
          </a:p>
          <a:p>
            <a:r>
              <a:rPr lang="en-US" b="1" smtClean="0"/>
              <a:t>during aging</a:t>
            </a:r>
          </a:p>
          <a:p>
            <a:r>
              <a:rPr lang="en-US" smtClean="0"/>
              <a:t>During normal brain aging, the dendritic arbors and synaptic contacts of individual neurons can expand</a:t>
            </a:r>
          </a:p>
          <a:p>
            <a:r>
              <a:rPr lang="en-US" smtClean="0"/>
              <a:t>to compensate for neuronal loss. In age-related neurodegenerative disorders dendritic arbors and</a:t>
            </a:r>
          </a:p>
          <a:p>
            <a:r>
              <a:rPr lang="en-US" smtClean="0"/>
              <a:t>synaptic connections are lost and compensation does not occur.</a:t>
            </a:r>
          </a:p>
        </p:txBody>
      </p:sp>
      <p:sp>
        <p:nvSpPr>
          <p:cNvPr id="2519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C69CB070-839E-4D76-97B3-32B31F8328F7}" type="slidenum">
              <a:rPr lang="en-US" smtClean="0">
                <a:latin typeface="Calibri" pitchFamily="34" charset="0"/>
              </a:rPr>
              <a:pPr eaLnBrk="1" hangingPunct="1"/>
              <a:t>58</a:t>
            </a:fld>
            <a:endParaRPr lang="en-US" smtClean="0">
              <a:latin typeface="Calibri"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err="1" smtClean="0"/>
              <a:t>Lipofuscin</a:t>
            </a:r>
            <a:r>
              <a:rPr lang="en-US" dirty="0" smtClean="0"/>
              <a:t>: a brownish </a:t>
            </a:r>
            <a:r>
              <a:rPr lang="en-US" dirty="0" err="1" smtClean="0"/>
              <a:t>lipochrome</a:t>
            </a:r>
            <a:r>
              <a:rPr lang="en-US" dirty="0" smtClean="0"/>
              <a:t> found especially in tissue (as of the heart) of the aged</a:t>
            </a:r>
          </a:p>
          <a:p>
            <a:r>
              <a:rPr lang="en-US" dirty="0" err="1" smtClean="0"/>
              <a:t>Lipochrome</a:t>
            </a:r>
            <a:r>
              <a:rPr lang="en-US" dirty="0" smtClean="0"/>
              <a:t>: any of the naturally occurring pigments soluble in fats or in solvents for fats</a:t>
            </a:r>
          </a:p>
          <a:p>
            <a:endParaRPr lang="en-US" dirty="0" smtClean="0"/>
          </a:p>
          <a:p>
            <a:r>
              <a:rPr lang="en-US" dirty="0" err="1" smtClean="0"/>
              <a:t>Neuritic</a:t>
            </a:r>
            <a:r>
              <a:rPr lang="en-US" dirty="0" smtClean="0"/>
              <a:t> (amyloid and neurofibrillary) plaques found outside of neurons with degenerating axons, dendrites, astrocytes</a:t>
            </a:r>
          </a:p>
          <a:p>
            <a:pPr lvl="1"/>
            <a:r>
              <a:rPr lang="en-US" dirty="0" smtClean="0"/>
              <a:t>First appear in the hippocampus and  </a:t>
            </a:r>
            <a:r>
              <a:rPr lang="en-US" dirty="0" err="1" smtClean="0"/>
              <a:t>parahippocampus</a:t>
            </a:r>
            <a:r>
              <a:rPr lang="en-US" dirty="0" smtClean="0"/>
              <a:t>, but later become more widespread.</a:t>
            </a:r>
          </a:p>
          <a:p>
            <a:r>
              <a:rPr lang="en-US" dirty="0" smtClean="0"/>
              <a:t>By the 9th decade, few brains are without them. Proportion of people with plaques</a:t>
            </a:r>
          </a:p>
          <a:p>
            <a:pPr lvl="1"/>
            <a:r>
              <a:rPr lang="en-US" dirty="0" smtClean="0"/>
              <a:t>Age 60 years (10%) </a:t>
            </a:r>
          </a:p>
          <a:p>
            <a:pPr lvl="1"/>
            <a:r>
              <a:rPr lang="en-US" dirty="0" smtClean="0"/>
              <a:t>Age 80 years (60%) </a:t>
            </a:r>
          </a:p>
          <a:p>
            <a:r>
              <a:rPr lang="en-US" dirty="0" smtClean="0"/>
              <a:t>Relatively fewer plaques are present in the brains of mentally intact old people, in contrast to the large numbers in those with Alzheimer disease.</a:t>
            </a:r>
          </a:p>
          <a:p>
            <a:endParaRPr lang="en-US" dirty="0" smtClean="0"/>
          </a:p>
          <a:p>
            <a:r>
              <a:rPr lang="en-US" dirty="0" smtClean="0"/>
              <a:t>Pathological accumulation of paired helical filaments composed of abnormally formed tau protein</a:t>
            </a:r>
          </a:p>
          <a:p>
            <a:r>
              <a:rPr lang="en-US" dirty="0" smtClean="0"/>
              <a:t>Found mostly in the cytoplasm of nerve cells of the brain, especially the hippocampus and the surrounding cortex</a:t>
            </a:r>
          </a:p>
          <a:p>
            <a:r>
              <a:rPr lang="en-US" dirty="0" smtClean="0"/>
              <a:t>Very few such tangles are found in the brains of mentally sound individuals.</a:t>
            </a:r>
          </a:p>
          <a:p>
            <a:r>
              <a:rPr lang="en-US" dirty="0" smtClean="0"/>
              <a:t>Neurofibrillary tangles are far more abundant and diffusely distributed in patients with Alzheimer disease.</a:t>
            </a:r>
          </a:p>
          <a:p>
            <a:endParaRPr lang="en-US" dirty="0" smtClean="0"/>
          </a:p>
          <a:p>
            <a:pPr lvl="1"/>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F825B299-8431-42DA-A15B-17A76D67EA60}" type="slidenum">
              <a:rPr lang="en-US" smtClean="0"/>
              <a:t>59</a:t>
            </a:fld>
            <a:endParaRPr lang="en-US"/>
          </a:p>
        </p:txBody>
      </p:sp>
    </p:spTree>
    <p:extLst>
      <p:ext uri="{BB962C8B-B14F-4D97-AF65-F5344CB8AC3E}">
        <p14:creationId xmlns:p14="http://schemas.microsoft.com/office/powerpoint/2010/main" val="167739675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08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508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216F623-AB98-4387-8331-F6DD574842BF}" type="slidenum">
              <a:rPr lang="en-US" smtClean="0">
                <a:latin typeface="Calibri" pitchFamily="34" charset="0"/>
              </a:rPr>
              <a:pPr eaLnBrk="1" hangingPunct="1"/>
              <a:t>60</a:t>
            </a:fld>
            <a:endParaRPr lang="en-US" smtClean="0">
              <a:latin typeface="Calibri"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49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There is also an age-related increase in cerebrovascular resistance. Declines in flow are somewhat greater in the cortex than in white matter and greater in prefrontal regions than in other parts of the hemispheres. </a:t>
            </a:r>
            <a:r>
              <a:rPr lang="en-US" dirty="0" err="1" smtClean="0"/>
              <a:t>Obrist</a:t>
            </a:r>
            <a:r>
              <a:rPr lang="en-US" dirty="0" smtClean="0"/>
              <a:t> demonstrated a 28 percent reduction in cerebral flow by age 80.</a:t>
            </a:r>
          </a:p>
          <a:p>
            <a:endParaRPr lang="en-US" dirty="0" smtClean="0"/>
          </a:p>
        </p:txBody>
      </p:sp>
      <p:sp>
        <p:nvSpPr>
          <p:cNvPr id="2549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64F54C8-3969-4C9F-A98C-C6E47488B5E5}" type="slidenum">
              <a:rPr lang="en-US" smtClean="0">
                <a:latin typeface="Calibri" pitchFamily="34" charset="0"/>
              </a:rPr>
              <a:pPr eaLnBrk="1" hangingPunct="1"/>
              <a:t>61</a:t>
            </a:fld>
            <a:endParaRPr lang="en-US" smtClean="0">
              <a:latin typeface="Calibri"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49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There is also an age-related increase in cerebrovascular resistance. Declines in flow are somewhat greater in the cortex than in white matter and greater in prefrontal regions than in other parts of the hemispheres. </a:t>
            </a:r>
            <a:r>
              <a:rPr lang="en-US" dirty="0" err="1" smtClean="0"/>
              <a:t>Obrist</a:t>
            </a:r>
            <a:r>
              <a:rPr lang="en-US" dirty="0" smtClean="0"/>
              <a:t> demonstrated a 28 percent reduction in cerebral flow by age 80.</a:t>
            </a:r>
          </a:p>
          <a:p>
            <a:endParaRPr lang="en-US" dirty="0" smtClean="0"/>
          </a:p>
        </p:txBody>
      </p:sp>
      <p:sp>
        <p:nvSpPr>
          <p:cNvPr id="2549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64F54C8-3969-4C9F-A98C-C6E47488B5E5}" type="slidenum">
              <a:rPr lang="en-US" smtClean="0">
                <a:latin typeface="Calibri" pitchFamily="34" charset="0"/>
              </a:rPr>
              <a:pPr eaLnBrk="1" hangingPunct="1"/>
              <a:t>62</a:t>
            </a:fld>
            <a:endParaRPr lang="en-US" smtClean="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latin typeface="+mn-lt"/>
                <a:ea typeface="+mn-ea"/>
                <a:cs typeface="+mn-cs"/>
              </a:rPr>
              <a:t>Typical shift in fat and lean mass in an aging male. Lean mass, which is mostly muscle, declines continuously after the 3rd decade. Fat mass increases concomitantly. In this individual, body weight has not changed over the 60 years that are represented.</a:t>
            </a:r>
          </a:p>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A man in his 20s to have a lean body mass/fat mass ratio of 85/15.  Even if this same man maintains body weight for the next 50 years he is likely to have a lean/fat ratio of 70/30. </a:t>
            </a:r>
          </a:p>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For women, it is not uncommon to observe a fat mass of 50% at age 80 years.</a:t>
            </a:r>
          </a:p>
        </p:txBody>
      </p:sp>
      <p:sp>
        <p:nvSpPr>
          <p:cNvPr id="4" name="Slide Number Placeholder 3"/>
          <p:cNvSpPr>
            <a:spLocks noGrp="1"/>
          </p:cNvSpPr>
          <p:nvPr>
            <p:ph type="sldNum" sz="quarter" idx="10"/>
          </p:nvPr>
        </p:nvSpPr>
        <p:spPr/>
        <p:txBody>
          <a:bodyPr/>
          <a:lstStyle/>
          <a:p>
            <a:fld id="{F825B299-8431-42DA-A15B-17A76D67EA60}" type="slidenum">
              <a:rPr lang="en-US" smtClean="0"/>
              <a:t>8</a:t>
            </a:fld>
            <a:endParaRPr lang="en-US"/>
          </a:p>
        </p:txBody>
      </p:sp>
    </p:spTree>
    <p:extLst>
      <p:ext uri="{BB962C8B-B14F-4D97-AF65-F5344CB8AC3E}">
        <p14:creationId xmlns:p14="http://schemas.microsoft.com/office/powerpoint/2010/main" val="323769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latin typeface="+mn-lt"/>
                <a:ea typeface="+mn-ea"/>
                <a:cs typeface="+mn-cs"/>
              </a:rPr>
              <a:t>Active men and women have less whole-body inflammation and less disease.</a:t>
            </a:r>
            <a:endParaRPr lang="en-US" sz="1200" u="sng" kern="1200" baseline="300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825B299-8431-42DA-A15B-17A76D67EA60}" type="slidenum">
              <a:rPr lang="en-US" smtClean="0"/>
              <a:t>9</a:t>
            </a:fld>
            <a:endParaRPr lang="en-US"/>
          </a:p>
        </p:txBody>
      </p:sp>
    </p:spTree>
    <p:extLst>
      <p:ext uri="{BB962C8B-B14F-4D97-AF65-F5344CB8AC3E}">
        <p14:creationId xmlns:p14="http://schemas.microsoft.com/office/powerpoint/2010/main" val="32010966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25B299-8431-42DA-A15B-17A76D67EA60}" type="slidenum">
              <a:rPr lang="en-US" smtClean="0"/>
              <a:t>10</a:t>
            </a:fld>
            <a:endParaRPr lang="en-US"/>
          </a:p>
        </p:txBody>
      </p:sp>
    </p:spTree>
    <p:extLst>
      <p:ext uri="{BB962C8B-B14F-4D97-AF65-F5344CB8AC3E}">
        <p14:creationId xmlns:p14="http://schemas.microsoft.com/office/powerpoint/2010/main" val="7602838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9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associated with </a:t>
            </a:r>
          </a:p>
          <a:p>
            <a:pPr eaLnBrk="1" hangingPunct="1">
              <a:spcBef>
                <a:spcPct val="0"/>
              </a:spcBef>
            </a:pPr>
            <a:r>
              <a:rPr lang="en-US" dirty="0" smtClean="0"/>
              <a:t>	reduced physical function</a:t>
            </a:r>
          </a:p>
          <a:p>
            <a:pPr lvl="1" eaLnBrk="1" hangingPunct="1">
              <a:spcBef>
                <a:spcPct val="0"/>
              </a:spcBef>
            </a:pPr>
            <a:r>
              <a:rPr lang="en-US" dirty="0" smtClean="0"/>
              <a:t>	reduced survival</a:t>
            </a:r>
          </a:p>
          <a:p>
            <a:pPr eaLnBrk="1" hangingPunct="1">
              <a:spcBef>
                <a:spcPct val="0"/>
              </a:spcBef>
            </a:pPr>
            <a:endParaRPr lang="en-US" dirty="0" smtClean="0"/>
          </a:p>
        </p:txBody>
      </p:sp>
      <p:sp>
        <p:nvSpPr>
          <p:cNvPr id="118788" name="Header Placeholder 3"/>
          <p:cNvSpPr>
            <a:spLocks noGrp="1"/>
          </p:cNvSpPr>
          <p:nvPr>
            <p:ph type="hdr" sz="quarter"/>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Verdana" pitchFamily="34" charset="0"/>
              </a:defRPr>
            </a:lvl1pPr>
            <a:lvl2pPr marL="702756" indent="-270291">
              <a:defRPr>
                <a:solidFill>
                  <a:schemeClr val="tx1"/>
                </a:solidFill>
                <a:latin typeface="Verdana" pitchFamily="34" charset="0"/>
              </a:defRPr>
            </a:lvl2pPr>
            <a:lvl3pPr marL="1081164" indent="-216233">
              <a:defRPr>
                <a:solidFill>
                  <a:schemeClr val="tx1"/>
                </a:solidFill>
                <a:latin typeface="Verdana" pitchFamily="34" charset="0"/>
              </a:defRPr>
            </a:lvl3pPr>
            <a:lvl4pPr marL="1513629" indent="-216233">
              <a:defRPr>
                <a:solidFill>
                  <a:schemeClr val="tx1"/>
                </a:solidFill>
                <a:latin typeface="Verdana" pitchFamily="34" charset="0"/>
              </a:defRPr>
            </a:lvl4pPr>
            <a:lvl5pPr marL="1946095" indent="-216233">
              <a:defRPr>
                <a:solidFill>
                  <a:schemeClr val="tx1"/>
                </a:solidFill>
                <a:latin typeface="Verdana" pitchFamily="34" charset="0"/>
              </a:defRPr>
            </a:lvl5pPr>
            <a:lvl6pPr marL="2378560" indent="-216233" fontAlgn="base">
              <a:spcBef>
                <a:spcPct val="0"/>
              </a:spcBef>
              <a:spcAft>
                <a:spcPct val="0"/>
              </a:spcAft>
              <a:defRPr>
                <a:solidFill>
                  <a:schemeClr val="tx1"/>
                </a:solidFill>
                <a:latin typeface="Verdana" pitchFamily="34" charset="0"/>
              </a:defRPr>
            </a:lvl6pPr>
            <a:lvl7pPr marL="2811026" indent="-216233" fontAlgn="base">
              <a:spcBef>
                <a:spcPct val="0"/>
              </a:spcBef>
              <a:spcAft>
                <a:spcPct val="0"/>
              </a:spcAft>
              <a:defRPr>
                <a:solidFill>
                  <a:schemeClr val="tx1"/>
                </a:solidFill>
                <a:latin typeface="Verdana" pitchFamily="34" charset="0"/>
              </a:defRPr>
            </a:lvl7pPr>
            <a:lvl8pPr marL="3243491" indent="-216233" fontAlgn="base">
              <a:spcBef>
                <a:spcPct val="0"/>
              </a:spcBef>
              <a:spcAft>
                <a:spcPct val="0"/>
              </a:spcAft>
              <a:defRPr>
                <a:solidFill>
                  <a:schemeClr val="tx1"/>
                </a:solidFill>
                <a:latin typeface="Verdana" pitchFamily="34" charset="0"/>
              </a:defRPr>
            </a:lvl8pPr>
            <a:lvl9pPr marL="3675957" indent="-216233" fontAlgn="base">
              <a:spcBef>
                <a:spcPct val="0"/>
              </a:spcBef>
              <a:spcAft>
                <a:spcPct val="0"/>
              </a:spcAft>
              <a:defRPr>
                <a:solidFill>
                  <a:schemeClr val="tx1"/>
                </a:solidFill>
                <a:latin typeface="Verdana" pitchFamily="34" charset="0"/>
              </a:defRPr>
            </a:lvl9pPr>
          </a:lstStyle>
          <a:p>
            <a:pPr fontAlgn="base">
              <a:spcBef>
                <a:spcPct val="0"/>
              </a:spcBef>
              <a:spcAft>
                <a:spcPct val="0"/>
              </a:spcAft>
              <a:defRPr/>
            </a:pPr>
            <a:r>
              <a:rPr lang="en-US" smtClean="0">
                <a:latin typeface="Calibri" pitchFamily="34" charset="0"/>
              </a:rPr>
              <a:t>AN EVIDENCE-BASED APPROACH TO THE IDENTIFICATION AND SCREENING OF BALANCE FO PATIENTS WITH CANCER</a:t>
            </a:r>
          </a:p>
        </p:txBody>
      </p:sp>
      <p:sp>
        <p:nvSpPr>
          <p:cNvPr id="118789" name="Date Placeholder 4"/>
          <p:cNvSpPr>
            <a:spLocks noGrp="1"/>
          </p:cNvSpPr>
          <p:nvPr>
            <p:ph type="dt" sz="quarter"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Verdana" pitchFamily="34" charset="0"/>
              </a:defRPr>
            </a:lvl1pPr>
            <a:lvl2pPr marL="702756" indent="-270291">
              <a:defRPr>
                <a:solidFill>
                  <a:schemeClr val="tx1"/>
                </a:solidFill>
                <a:latin typeface="Verdana" pitchFamily="34" charset="0"/>
              </a:defRPr>
            </a:lvl2pPr>
            <a:lvl3pPr marL="1081164" indent="-216233">
              <a:defRPr>
                <a:solidFill>
                  <a:schemeClr val="tx1"/>
                </a:solidFill>
                <a:latin typeface="Verdana" pitchFamily="34" charset="0"/>
              </a:defRPr>
            </a:lvl3pPr>
            <a:lvl4pPr marL="1513629" indent="-216233">
              <a:defRPr>
                <a:solidFill>
                  <a:schemeClr val="tx1"/>
                </a:solidFill>
                <a:latin typeface="Verdana" pitchFamily="34" charset="0"/>
              </a:defRPr>
            </a:lvl4pPr>
            <a:lvl5pPr marL="1946095" indent="-216233">
              <a:defRPr>
                <a:solidFill>
                  <a:schemeClr val="tx1"/>
                </a:solidFill>
                <a:latin typeface="Verdana" pitchFamily="34" charset="0"/>
              </a:defRPr>
            </a:lvl5pPr>
            <a:lvl6pPr marL="2378560" indent="-216233" fontAlgn="base">
              <a:spcBef>
                <a:spcPct val="0"/>
              </a:spcBef>
              <a:spcAft>
                <a:spcPct val="0"/>
              </a:spcAft>
              <a:defRPr>
                <a:solidFill>
                  <a:schemeClr val="tx1"/>
                </a:solidFill>
                <a:latin typeface="Verdana" pitchFamily="34" charset="0"/>
              </a:defRPr>
            </a:lvl6pPr>
            <a:lvl7pPr marL="2811026" indent="-216233" fontAlgn="base">
              <a:spcBef>
                <a:spcPct val="0"/>
              </a:spcBef>
              <a:spcAft>
                <a:spcPct val="0"/>
              </a:spcAft>
              <a:defRPr>
                <a:solidFill>
                  <a:schemeClr val="tx1"/>
                </a:solidFill>
                <a:latin typeface="Verdana" pitchFamily="34" charset="0"/>
              </a:defRPr>
            </a:lvl7pPr>
            <a:lvl8pPr marL="3243491" indent="-216233" fontAlgn="base">
              <a:spcBef>
                <a:spcPct val="0"/>
              </a:spcBef>
              <a:spcAft>
                <a:spcPct val="0"/>
              </a:spcAft>
              <a:defRPr>
                <a:solidFill>
                  <a:schemeClr val="tx1"/>
                </a:solidFill>
                <a:latin typeface="Verdana" pitchFamily="34" charset="0"/>
              </a:defRPr>
            </a:lvl8pPr>
            <a:lvl9pPr marL="3675957" indent="-216233" fontAlgn="base">
              <a:spcBef>
                <a:spcPct val="0"/>
              </a:spcBef>
              <a:spcAft>
                <a:spcPct val="0"/>
              </a:spcAft>
              <a:defRPr>
                <a:solidFill>
                  <a:schemeClr val="tx1"/>
                </a:solidFill>
                <a:latin typeface="Verdana" pitchFamily="34" charset="0"/>
              </a:defRPr>
            </a:lvl9pPr>
          </a:lstStyle>
          <a:p>
            <a:pPr fontAlgn="base">
              <a:spcBef>
                <a:spcPct val="0"/>
              </a:spcBef>
              <a:spcAft>
                <a:spcPct val="0"/>
              </a:spcAft>
              <a:defRPr/>
            </a:pPr>
            <a:fld id="{43055648-2D63-4359-8060-AA4E7AAB41F5}" type="datetime1">
              <a:rPr lang="en-US" smtClean="0">
                <a:latin typeface="Calibri" pitchFamily="34" charset="0"/>
              </a:rPr>
              <a:pPr fontAlgn="base">
                <a:spcBef>
                  <a:spcPct val="0"/>
                </a:spcBef>
                <a:spcAft>
                  <a:spcPct val="0"/>
                </a:spcAft>
                <a:defRPr/>
              </a:pPr>
              <a:t>5/17/2013</a:t>
            </a:fld>
            <a:endParaRPr lang="en-US" smtClean="0">
              <a:latin typeface="Calibri" pitchFamily="34" charset="0"/>
            </a:endParaRPr>
          </a:p>
        </p:txBody>
      </p:sp>
      <p:sp>
        <p:nvSpPr>
          <p:cNvPr id="118790" name="Footer Placeholder 5"/>
          <p:cNvSpPr>
            <a:spLocks noGrp="1"/>
          </p:cNvSpPr>
          <p:nvPr>
            <p:ph type="ftr" sz="quarter" idx="4"/>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Verdana" pitchFamily="34" charset="0"/>
              </a:defRPr>
            </a:lvl1pPr>
            <a:lvl2pPr marL="702756" indent="-270291">
              <a:defRPr>
                <a:solidFill>
                  <a:schemeClr val="tx1"/>
                </a:solidFill>
                <a:latin typeface="Verdana" pitchFamily="34" charset="0"/>
              </a:defRPr>
            </a:lvl2pPr>
            <a:lvl3pPr marL="1081164" indent="-216233">
              <a:defRPr>
                <a:solidFill>
                  <a:schemeClr val="tx1"/>
                </a:solidFill>
                <a:latin typeface="Verdana" pitchFamily="34" charset="0"/>
              </a:defRPr>
            </a:lvl3pPr>
            <a:lvl4pPr marL="1513629" indent="-216233">
              <a:defRPr>
                <a:solidFill>
                  <a:schemeClr val="tx1"/>
                </a:solidFill>
                <a:latin typeface="Verdana" pitchFamily="34" charset="0"/>
              </a:defRPr>
            </a:lvl4pPr>
            <a:lvl5pPr marL="1946095" indent="-216233">
              <a:defRPr>
                <a:solidFill>
                  <a:schemeClr val="tx1"/>
                </a:solidFill>
                <a:latin typeface="Verdana" pitchFamily="34" charset="0"/>
              </a:defRPr>
            </a:lvl5pPr>
            <a:lvl6pPr marL="2378560" indent="-216233" fontAlgn="base">
              <a:spcBef>
                <a:spcPct val="0"/>
              </a:spcBef>
              <a:spcAft>
                <a:spcPct val="0"/>
              </a:spcAft>
              <a:defRPr>
                <a:solidFill>
                  <a:schemeClr val="tx1"/>
                </a:solidFill>
                <a:latin typeface="Verdana" pitchFamily="34" charset="0"/>
              </a:defRPr>
            </a:lvl6pPr>
            <a:lvl7pPr marL="2811026" indent="-216233" fontAlgn="base">
              <a:spcBef>
                <a:spcPct val="0"/>
              </a:spcBef>
              <a:spcAft>
                <a:spcPct val="0"/>
              </a:spcAft>
              <a:defRPr>
                <a:solidFill>
                  <a:schemeClr val="tx1"/>
                </a:solidFill>
                <a:latin typeface="Verdana" pitchFamily="34" charset="0"/>
              </a:defRPr>
            </a:lvl7pPr>
            <a:lvl8pPr marL="3243491" indent="-216233" fontAlgn="base">
              <a:spcBef>
                <a:spcPct val="0"/>
              </a:spcBef>
              <a:spcAft>
                <a:spcPct val="0"/>
              </a:spcAft>
              <a:defRPr>
                <a:solidFill>
                  <a:schemeClr val="tx1"/>
                </a:solidFill>
                <a:latin typeface="Verdana" pitchFamily="34" charset="0"/>
              </a:defRPr>
            </a:lvl8pPr>
            <a:lvl9pPr marL="3675957" indent="-216233" fontAlgn="base">
              <a:spcBef>
                <a:spcPct val="0"/>
              </a:spcBef>
              <a:spcAft>
                <a:spcPct val="0"/>
              </a:spcAft>
              <a:defRPr>
                <a:solidFill>
                  <a:schemeClr val="tx1"/>
                </a:solidFill>
                <a:latin typeface="Verdana" pitchFamily="34" charset="0"/>
              </a:defRPr>
            </a:lvl9pPr>
          </a:lstStyle>
          <a:p>
            <a:pPr fontAlgn="base">
              <a:spcBef>
                <a:spcPct val="0"/>
              </a:spcBef>
              <a:spcAft>
                <a:spcPct val="0"/>
              </a:spcAft>
              <a:defRPr/>
            </a:pPr>
            <a:r>
              <a:rPr lang="en-US" smtClean="0">
                <a:latin typeface="Calibri" pitchFamily="34" charset="0"/>
              </a:rPr>
              <a:t>Property of Drs. Pfalzer and Huang, not to copied without permission</a:t>
            </a:r>
          </a:p>
        </p:txBody>
      </p:sp>
      <p:sp>
        <p:nvSpPr>
          <p:cNvPr id="118791" name="Slide Number Placeholder 6"/>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Verdana" pitchFamily="34" charset="0"/>
              </a:defRPr>
            </a:lvl1pPr>
            <a:lvl2pPr marL="702756" indent="-270291">
              <a:defRPr>
                <a:solidFill>
                  <a:schemeClr val="tx1"/>
                </a:solidFill>
                <a:latin typeface="Verdana" pitchFamily="34" charset="0"/>
              </a:defRPr>
            </a:lvl2pPr>
            <a:lvl3pPr marL="1081164" indent="-216233">
              <a:defRPr>
                <a:solidFill>
                  <a:schemeClr val="tx1"/>
                </a:solidFill>
                <a:latin typeface="Verdana" pitchFamily="34" charset="0"/>
              </a:defRPr>
            </a:lvl3pPr>
            <a:lvl4pPr marL="1513629" indent="-216233">
              <a:defRPr>
                <a:solidFill>
                  <a:schemeClr val="tx1"/>
                </a:solidFill>
                <a:latin typeface="Verdana" pitchFamily="34" charset="0"/>
              </a:defRPr>
            </a:lvl4pPr>
            <a:lvl5pPr marL="1946095" indent="-216233">
              <a:defRPr>
                <a:solidFill>
                  <a:schemeClr val="tx1"/>
                </a:solidFill>
                <a:latin typeface="Verdana" pitchFamily="34" charset="0"/>
              </a:defRPr>
            </a:lvl5pPr>
            <a:lvl6pPr marL="2378560" indent="-216233" fontAlgn="base">
              <a:spcBef>
                <a:spcPct val="0"/>
              </a:spcBef>
              <a:spcAft>
                <a:spcPct val="0"/>
              </a:spcAft>
              <a:defRPr>
                <a:solidFill>
                  <a:schemeClr val="tx1"/>
                </a:solidFill>
                <a:latin typeface="Verdana" pitchFamily="34" charset="0"/>
              </a:defRPr>
            </a:lvl6pPr>
            <a:lvl7pPr marL="2811026" indent="-216233" fontAlgn="base">
              <a:spcBef>
                <a:spcPct val="0"/>
              </a:spcBef>
              <a:spcAft>
                <a:spcPct val="0"/>
              </a:spcAft>
              <a:defRPr>
                <a:solidFill>
                  <a:schemeClr val="tx1"/>
                </a:solidFill>
                <a:latin typeface="Verdana" pitchFamily="34" charset="0"/>
              </a:defRPr>
            </a:lvl7pPr>
            <a:lvl8pPr marL="3243491" indent="-216233" fontAlgn="base">
              <a:spcBef>
                <a:spcPct val="0"/>
              </a:spcBef>
              <a:spcAft>
                <a:spcPct val="0"/>
              </a:spcAft>
              <a:defRPr>
                <a:solidFill>
                  <a:schemeClr val="tx1"/>
                </a:solidFill>
                <a:latin typeface="Verdana" pitchFamily="34" charset="0"/>
              </a:defRPr>
            </a:lvl8pPr>
            <a:lvl9pPr marL="3675957" indent="-216233" fontAlgn="base">
              <a:spcBef>
                <a:spcPct val="0"/>
              </a:spcBef>
              <a:spcAft>
                <a:spcPct val="0"/>
              </a:spcAft>
              <a:defRPr>
                <a:solidFill>
                  <a:schemeClr val="tx1"/>
                </a:solidFill>
                <a:latin typeface="Verdana" pitchFamily="34" charset="0"/>
              </a:defRPr>
            </a:lvl9pPr>
          </a:lstStyle>
          <a:p>
            <a:pPr fontAlgn="base">
              <a:spcBef>
                <a:spcPct val="0"/>
              </a:spcBef>
              <a:spcAft>
                <a:spcPct val="0"/>
              </a:spcAft>
              <a:defRPr/>
            </a:pPr>
            <a:fld id="{3EE8AD7B-CC86-4641-9491-D8F2A7EF96DA}" type="slidenum">
              <a:rPr lang="en-US" smtClean="0">
                <a:latin typeface="Calibri" pitchFamily="34" charset="0"/>
              </a:rPr>
              <a:pPr fontAlgn="base">
                <a:spcBef>
                  <a:spcPct val="0"/>
                </a:spcBef>
                <a:spcAft>
                  <a:spcPct val="0"/>
                </a:spcAft>
                <a:defRPr/>
              </a:pPr>
              <a:t>12</a:t>
            </a:fld>
            <a:endParaRPr lang="en-US" smtClean="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Can be determined by absolute muscularity &lt;5</a:t>
            </a:r>
            <a:r>
              <a:rPr lang="en-US" baseline="30000" smtClean="0"/>
              <a:t>th</a:t>
            </a:r>
            <a:r>
              <a:rPr lang="en-US" smtClean="0"/>
              <a:t> percentile</a:t>
            </a:r>
          </a:p>
          <a:p>
            <a:r>
              <a:rPr lang="en-US" smtClean="0"/>
              <a:t>Anthropometry measure around mid upper-arm muscle area: men &lt;32 cm², women &lt;18 cm²</a:t>
            </a:r>
          </a:p>
          <a:p>
            <a:endParaRPr lang="en-US" smtClean="0"/>
          </a:p>
        </p:txBody>
      </p:sp>
      <p:sp>
        <p:nvSpPr>
          <p:cNvPr id="4" name="Header Placeholder 3"/>
          <p:cNvSpPr>
            <a:spLocks noGrp="1"/>
          </p:cNvSpPr>
          <p:nvPr>
            <p:ph type="hdr" sz="quarter"/>
          </p:nvPr>
        </p:nvSpPr>
        <p:spPr/>
        <p:txBody>
          <a:bodyPr/>
          <a:lstStyle/>
          <a:p>
            <a:pPr>
              <a:defRPr/>
            </a:pPr>
            <a:r>
              <a:rPr lang="en-US" smtClean="0"/>
              <a:t>AN EVIDENCE-BASED APPROACH TO THE IDENTIFICATION AND SCREENING OF BALANCE FO PATIENTS WITH CANCER</a:t>
            </a:r>
            <a:endParaRPr lang="en-US" dirty="0"/>
          </a:p>
        </p:txBody>
      </p:sp>
      <p:sp>
        <p:nvSpPr>
          <p:cNvPr id="5" name="Date Placeholder 4"/>
          <p:cNvSpPr>
            <a:spLocks noGrp="1"/>
          </p:cNvSpPr>
          <p:nvPr>
            <p:ph type="dt" sz="quarter" idx="1"/>
          </p:nvPr>
        </p:nvSpPr>
        <p:spPr/>
        <p:txBody>
          <a:bodyPr/>
          <a:lstStyle/>
          <a:p>
            <a:pPr>
              <a:defRPr/>
            </a:pPr>
            <a:fld id="{A591D970-8F78-40F0-B69C-E3AF9BF90982}" type="datetime1">
              <a:rPr lang="en-US" smtClean="0"/>
              <a:pPr>
                <a:defRPr/>
              </a:pPr>
              <a:t>5/17/2013</a:t>
            </a:fld>
            <a:endParaRPr lang="en-US" dirty="0"/>
          </a:p>
        </p:txBody>
      </p:sp>
      <p:sp>
        <p:nvSpPr>
          <p:cNvPr id="6" name="Footer Placeholder 5"/>
          <p:cNvSpPr>
            <a:spLocks noGrp="1"/>
          </p:cNvSpPr>
          <p:nvPr>
            <p:ph type="ftr" sz="quarter" idx="4"/>
          </p:nvPr>
        </p:nvSpPr>
        <p:spPr/>
        <p:txBody>
          <a:bodyPr/>
          <a:lstStyle/>
          <a:p>
            <a:pPr>
              <a:defRPr/>
            </a:pPr>
            <a:r>
              <a:rPr lang="en-US" smtClean="0"/>
              <a:t>Property of Drs. Pfalzer and Huang, not to copied without permission</a:t>
            </a:r>
            <a:endParaRPr lang="en-US" dirty="0"/>
          </a:p>
        </p:txBody>
      </p:sp>
      <p:sp>
        <p:nvSpPr>
          <p:cNvPr id="7" name="Slide Number Placeholder 6"/>
          <p:cNvSpPr>
            <a:spLocks noGrp="1"/>
          </p:cNvSpPr>
          <p:nvPr>
            <p:ph type="sldNum" sz="quarter" idx="5"/>
          </p:nvPr>
        </p:nvSpPr>
        <p:spPr/>
        <p:txBody>
          <a:bodyPr/>
          <a:lstStyle/>
          <a:p>
            <a:pPr>
              <a:defRPr/>
            </a:pPr>
            <a:fld id="{7264420E-6343-4B37-A77E-77509554B6C1}" type="slidenum">
              <a:rPr lang="en-US" smtClean="0"/>
              <a:pPr>
                <a:defRPr/>
              </a:pPr>
              <a:t>13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342900" indent="-342900">
              <a:spcBef>
                <a:spcPts val="600"/>
              </a:spcBef>
              <a:spcAft>
                <a:spcPts val="0"/>
              </a:spcAft>
              <a:buSzPct val="100000"/>
              <a:buFont typeface="Arial" pitchFamily="34" charset="0"/>
              <a:buChar char="•"/>
              <a:defRPr/>
            </a:lvl1pPr>
            <a:lvl2pPr marL="742950" indent="-285750">
              <a:spcBef>
                <a:spcPts val="600"/>
              </a:spcBef>
              <a:spcAft>
                <a:spcPts val="0"/>
              </a:spcAft>
              <a:buFont typeface="Calibri" pitchFamily="34" charset="0"/>
              <a:buChar char="―"/>
              <a:defRPr/>
            </a:lvl2pPr>
            <a:lvl3pPr marL="1143000" indent="-228600">
              <a:spcBef>
                <a:spcPts val="600"/>
              </a:spcBef>
              <a:spcAft>
                <a:spcPts val="0"/>
              </a:spcAft>
              <a:buFont typeface="Courier New" pitchFamily="49" charset="0"/>
              <a:buChar char="o"/>
              <a:defRPr/>
            </a:lvl3pPr>
            <a:lvl4pPr marL="1600200" indent="-228600">
              <a:spcBef>
                <a:spcPts val="600"/>
              </a:spcBef>
              <a:spcAft>
                <a:spcPts val="0"/>
              </a:spcAft>
              <a:buSzPct val="100000"/>
              <a:buFont typeface="Wingdings" pitchFamily="2" charset="2"/>
              <a:buChar char="§"/>
              <a:defRPr/>
            </a:lvl4pPr>
            <a:lvl5pPr marL="2171700" indent="-342900">
              <a:buFont typeface="+mj-lt"/>
              <a:buAutoNum type="arabicPeriod"/>
              <a:defRPr/>
            </a:lvl5pPr>
          </a:lstStyle>
          <a:p>
            <a:pPr lvl="0"/>
            <a:r>
              <a:rPr lang="en-US" dirty="0" smtClean="0"/>
              <a:t>Click to edit Master text styles</a:t>
            </a:r>
          </a:p>
          <a:p>
            <a:pPr lvl="1"/>
            <a:r>
              <a:rPr lang="en-US" dirty="0" smtClean="0"/>
              <a:t> Second level</a:t>
            </a:r>
          </a:p>
          <a:p>
            <a:pPr lvl="2"/>
            <a:r>
              <a:rPr lang="en-US" dirty="0" smtClean="0"/>
              <a:t>Third level</a:t>
            </a:r>
          </a:p>
          <a:p>
            <a:pPr lvl="3"/>
            <a:r>
              <a:rPr lang="en-US" dirty="0" smtClean="0"/>
              <a:t>Fourth level</a:t>
            </a:r>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A64420CB-DE85-48B8-B3E2-D8C1BC23EC3C}" type="datetime1">
              <a:rPr lang="en-US"/>
              <a:pPr>
                <a:defRPr/>
              </a:pPr>
              <a:t>5/17/2013</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r>
              <a:rPr lang="en-US"/>
              <a:t>1</a:t>
            </a:r>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2981F088-66F5-41A4-AECE-02062B3668B3}" type="slidenum">
              <a:rPr lang="en-US"/>
              <a:pPr>
                <a:defRPr/>
              </a:pPr>
              <a:t>‹#›</a:t>
            </a:fld>
            <a:endParaRPr lang="en-US" dirty="0"/>
          </a:p>
        </p:txBody>
      </p:sp>
    </p:spTree>
    <p:extLst>
      <p:ext uri="{BB962C8B-B14F-4D97-AF65-F5344CB8AC3E}">
        <p14:creationId xmlns:p14="http://schemas.microsoft.com/office/powerpoint/2010/main" val="293496616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cxnSp>
        <p:nvCxnSpPr>
          <p:cNvPr id="4" name="Shape 11"/>
          <p:cNvCxnSpPr>
            <a:cxnSpLocks noChangeShapeType="1"/>
          </p:cNvCxnSpPr>
          <p:nvPr/>
        </p:nvCxnSpPr>
        <p:spPr bwMode="auto">
          <a:xfrm>
            <a:off x="457200" y="549275"/>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cxnSp>
        <p:nvCxnSpPr>
          <p:cNvPr id="5" name="Shape 12"/>
          <p:cNvCxnSpPr>
            <a:cxnSpLocks noChangeShapeType="1"/>
          </p:cNvCxnSpPr>
          <p:nvPr/>
        </p:nvCxnSpPr>
        <p:spPr bwMode="auto">
          <a:xfrm>
            <a:off x="457200" y="4845050"/>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9" name="Shape 9"/>
          <p:cNvSpPr>
            <a:spLocks noGrp="1"/>
          </p:cNvSpPr>
          <p:nvPr>
            <p:ph type="ctrTitle"/>
          </p:nvPr>
        </p:nvSpPr>
        <p:spPr>
          <a:xfrm>
            <a:off x="457200" y="751679"/>
            <a:ext cx="8229600" cy="4012499"/>
          </a:xfrm>
          <a:prstGeom prst="rect">
            <a:avLst/>
          </a:prstGeom>
          <a:noFill/>
          <a:ln>
            <a:noFill/>
          </a:ln>
        </p:spPr>
        <p:txBody>
          <a:bodyPr anchor="t"/>
          <a:lstStyle>
            <a:lvl1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10" name="Shape 10"/>
          <p:cNvSpPr>
            <a:spLocks noGrp="1"/>
          </p:cNvSpPr>
          <p:nvPr>
            <p:ph type="subTitle" idx="1"/>
          </p:nvPr>
        </p:nvSpPr>
        <p:spPr>
          <a:xfrm>
            <a:off x="457200" y="4955189"/>
            <a:ext cx="8229600" cy="1643400"/>
          </a:xfrm>
          <a:prstGeom prst="rect">
            <a:avLst/>
          </a:prstGeom>
          <a:noFill/>
          <a:ln>
            <a:noFill/>
          </a:ln>
        </p:spPr>
        <p:txBody>
          <a:bodyPr/>
          <a:lstStyle>
            <a:lvl1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326307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3"/>
        <p:cNvGrpSpPr/>
        <p:nvPr/>
      </p:nvGrpSpPr>
      <p:grpSpPr>
        <a:xfrm>
          <a:off x="0" y="0"/>
          <a:ext cx="0" cy="0"/>
          <a:chOff x="0" y="0"/>
          <a:chExt cx="0" cy="0"/>
        </a:xfrm>
      </p:grpSpPr>
      <p:cxnSp>
        <p:nvCxnSpPr>
          <p:cNvPr id="4" name="Shape 16"/>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4" name="Shape 14"/>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5" name="Shape 15"/>
          <p:cNvSpPr>
            <a:spLocks noGrp="1"/>
          </p:cNvSpPr>
          <p:nvPr>
            <p:ph type="body" idx="1"/>
          </p:nvPr>
        </p:nvSpPr>
        <p:spPr>
          <a:xfrm>
            <a:off x="457200" y="1600200"/>
            <a:ext cx="82296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27539277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
        <p:cNvGrpSpPr/>
        <p:nvPr/>
      </p:nvGrpSpPr>
      <p:grpSpPr>
        <a:xfrm>
          <a:off x="0" y="0"/>
          <a:ext cx="0" cy="0"/>
          <a:chOff x="0" y="0"/>
          <a:chExt cx="0" cy="0"/>
        </a:xfrm>
      </p:grpSpPr>
      <p:cxnSp>
        <p:nvCxnSpPr>
          <p:cNvPr id="5" name="Shape 21"/>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8" name="Shape 18"/>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496007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2"/>
        <p:cNvGrpSpPr/>
        <p:nvPr/>
      </p:nvGrpSpPr>
      <p:grpSpPr>
        <a:xfrm>
          <a:off x="0" y="0"/>
          <a:ext cx="0" cy="0"/>
          <a:chOff x="0" y="0"/>
          <a:chExt cx="0" cy="0"/>
        </a:xfrm>
      </p:grpSpPr>
      <p:cxnSp>
        <p:nvCxnSpPr>
          <p:cNvPr id="3" name="Shape 24"/>
          <p:cNvCxnSpPr>
            <a:cxnSpLocks noChangeShapeType="1"/>
          </p:cNvCxnSpPr>
          <p:nvPr/>
        </p:nvCxnSpPr>
        <p:spPr bwMode="auto">
          <a:xfrm>
            <a:off x="457200" y="1524000"/>
            <a:ext cx="8229600" cy="0"/>
          </a:xfrm>
          <a:prstGeom prst="straightConnector1">
            <a:avLst/>
          </a:prstGeom>
          <a:noFill/>
          <a:ln w="5080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23" name="Shape 23"/>
          <p:cNvSpPr>
            <a:spLocks noGrp="1"/>
          </p:cNvSpPr>
          <p:nvPr>
            <p:ph type="title"/>
          </p:nvPr>
        </p:nvSpPr>
        <p:spPr>
          <a:xfrm>
            <a:off x="457200" y="274637"/>
            <a:ext cx="8229600" cy="1143000"/>
          </a:xfrm>
          <a:prstGeom prst="rect">
            <a:avLst/>
          </a:prstGeom>
          <a:noFill/>
          <a:ln>
            <a:noFill/>
          </a:ln>
        </p:spPr>
        <p:txBody>
          <a:bodyPr/>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spTree>
    <p:extLst>
      <p:ext uri="{BB962C8B-B14F-4D97-AF65-F5344CB8AC3E}">
        <p14:creationId xmlns:p14="http://schemas.microsoft.com/office/powerpoint/2010/main" val="36051424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5"/>
        <p:cNvGrpSpPr/>
        <p:nvPr/>
      </p:nvGrpSpPr>
      <p:grpSpPr>
        <a:xfrm>
          <a:off x="0" y="0"/>
          <a:ext cx="0" cy="0"/>
          <a:chOff x="0" y="0"/>
          <a:chExt cx="0" cy="0"/>
        </a:xfrm>
      </p:grpSpPr>
      <p:cxnSp>
        <p:nvCxnSpPr>
          <p:cNvPr id="3" name="Shape 27"/>
          <p:cNvCxnSpPr>
            <a:cxnSpLocks noChangeShapeType="1"/>
          </p:cNvCxnSpPr>
          <p:nvPr/>
        </p:nvCxnSpPr>
        <p:spPr bwMode="auto">
          <a:xfrm>
            <a:off x="457200" y="5756275"/>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
        <p:nvSpPr>
          <p:cNvPr id="26" name="Shape 26"/>
          <p:cNvSpPr>
            <a:spLocks noGrp="1"/>
          </p:cNvSpPr>
          <p:nvPr>
            <p:ph type="body" idx="1"/>
          </p:nvPr>
        </p:nvSpPr>
        <p:spPr>
          <a:xfrm>
            <a:off x="457200" y="5875078"/>
            <a:ext cx="8229600" cy="692700"/>
          </a:xfrm>
          <a:prstGeom prst="rect">
            <a:avLst/>
          </a:prstGeom>
          <a:noFill/>
          <a:ln>
            <a:noFill/>
          </a:ln>
        </p:spPr>
        <p:txBody>
          <a:bodyPr/>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416047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
        <p:cNvGrpSpPr/>
        <p:nvPr/>
      </p:nvGrpSpPr>
      <p:grpSpPr>
        <a:xfrm>
          <a:off x="0" y="0"/>
          <a:ext cx="0" cy="0"/>
          <a:chOff x="0" y="0"/>
          <a:chExt cx="0" cy="0"/>
        </a:xfrm>
      </p:grpSpPr>
      <p:cxnSp>
        <p:nvCxnSpPr>
          <p:cNvPr id="2" name="Shape 29"/>
          <p:cNvCxnSpPr>
            <a:cxnSpLocks noChangeShapeType="1"/>
          </p:cNvCxnSpPr>
          <p:nvPr/>
        </p:nvCxnSpPr>
        <p:spPr bwMode="auto">
          <a:xfrm>
            <a:off x="457200" y="15081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759854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xfrm>
            <a:off x="685800" y="6172200"/>
            <a:ext cx="1905000" cy="457200"/>
          </a:xfrm>
          <a:prstGeom prst="rect">
            <a:avLst/>
          </a:prstGeom>
        </p:spPr>
        <p:txBody>
          <a:bodyPr/>
          <a:lstStyle>
            <a:lvl1pPr>
              <a:defRPr/>
            </a:lvl1pPr>
          </a:lstStyle>
          <a:p>
            <a:pPr>
              <a:defRPr/>
            </a:pPr>
            <a:endParaRPr lang="en-US"/>
          </a:p>
        </p:txBody>
      </p:sp>
      <p:sp>
        <p:nvSpPr>
          <p:cNvPr id="5" name="Rectangle 9"/>
          <p:cNvSpPr>
            <a:spLocks noGrp="1" noChangeArrowheads="1"/>
          </p:cNvSpPr>
          <p:nvPr>
            <p:ph type="ftr" sz="quarter" idx="11"/>
          </p:nvPr>
        </p:nvSpPr>
        <p:spPr>
          <a:xfrm>
            <a:off x="3124200" y="6172200"/>
            <a:ext cx="2895600" cy="457200"/>
          </a:xfrm>
          <a:prstGeom prst="rect">
            <a:avLst/>
          </a:prstGeom>
        </p:spPr>
        <p:txBody>
          <a:bodyPr/>
          <a:lstStyle>
            <a:lvl1pPr>
              <a:defRPr/>
            </a:lvl1pPr>
          </a:lstStyle>
          <a:p>
            <a:pPr>
              <a:defRPr/>
            </a:pPr>
            <a:endParaRPr lang="en-US"/>
          </a:p>
        </p:txBody>
      </p:sp>
      <p:sp>
        <p:nvSpPr>
          <p:cNvPr id="6" name="Rectangle 10"/>
          <p:cNvSpPr>
            <a:spLocks noGrp="1" noChangeArrowheads="1"/>
          </p:cNvSpPr>
          <p:nvPr>
            <p:ph type="sldNum" sz="quarter" idx="12"/>
          </p:nvPr>
        </p:nvSpPr>
        <p:spPr>
          <a:xfrm>
            <a:off x="6553200" y="6172200"/>
            <a:ext cx="1905000" cy="457200"/>
          </a:xfrm>
          <a:prstGeom prst="rect">
            <a:avLst/>
          </a:prstGeom>
        </p:spPr>
        <p:txBody>
          <a:bodyPr/>
          <a:lstStyle>
            <a:lvl1pPr>
              <a:defRPr/>
            </a:lvl1pPr>
          </a:lstStyle>
          <a:p>
            <a:pPr>
              <a:defRPr/>
            </a:pPr>
            <a:fld id="{B49B1ECD-ACC3-4DB9-9FF5-E86E11C78834}" type="slidenum">
              <a:rPr lang="en-US"/>
              <a:pPr>
                <a:defRPr/>
              </a:pPr>
              <a:t>‹#›</a:t>
            </a:fld>
            <a:endParaRPr lang="en-US"/>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3909510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3667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dirty="0" smtClean="0"/>
              <a:t>Click to edit Master title style</a:t>
            </a:r>
            <a:endParaRPr lang="en-US" dirty="0"/>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321605464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3667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0"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63745472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3196F7F8-3DB1-4124-9498-C6EAA85D7118}" type="datetimeFigureOut">
              <a:rPr lang="en-US"/>
              <a:pPr>
                <a:defRPr/>
              </a:pPr>
              <a:t>5/17/2013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2BAEDA2-7B0E-4D94-A924-9D787F251A81}" type="slidenum">
              <a:rPr lang="en-US"/>
              <a:pPr>
                <a:defRPr/>
              </a:pPr>
              <a:t>‹#›</a:t>
            </a:fld>
            <a:endParaRPr lang="en-US"/>
          </a:p>
        </p:txBody>
      </p:sp>
    </p:spTree>
    <p:extLst>
      <p:ext uri="{BB962C8B-B14F-4D97-AF65-F5344CB8AC3E}">
        <p14:creationId xmlns:p14="http://schemas.microsoft.com/office/powerpoint/2010/main" val="189179377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09E6CC6-D1F5-4B93-B0A6-49D6EC6E2F07}" type="datetimeFigureOut">
              <a:rPr lang="en-US" smtClean="0"/>
              <a:t>5/17/2013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ED6D1E5-9971-487A-9287-D7BBEC1ED9FF}" type="slidenum">
              <a:rPr lang="en-US" smtClean="0"/>
              <a:t>‹#›</a:t>
            </a:fld>
            <a:endParaRPr lang="en-US"/>
          </a:p>
        </p:txBody>
      </p:sp>
      <p:cxnSp>
        <p:nvCxnSpPr>
          <p:cNvPr id="8"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62166068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5431859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206552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1948751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31279933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28096474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0517575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87595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dirty="0" smtClean="0"/>
              <a:t>Click to edit Master title style</a:t>
            </a:r>
            <a:endParaRPr lang="en-US" dirty="0"/>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321605464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8460395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7779131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42460442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16018545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70096519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73573263"/>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gradFill>
              <a:gsLst>
                <a:gs pos="19000">
                  <a:schemeClr val="accent4">
                    <a:lumMod val="60000"/>
                    <a:lumOff val="40000"/>
                  </a:schemeClr>
                </a:gs>
                <a:gs pos="33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dirty="0"/>
          </a:p>
        </p:txBody>
      </p:sp>
      <p:cxnSp>
        <p:nvCxnSpPr>
          <p:cNvPr id="24" name="Shape 24"/>
          <p:cNvCxnSpPr/>
          <p:nvPr/>
        </p:nvCxnSpPr>
        <p:spPr>
          <a:xfrm>
            <a:off x="457200" y="1524000"/>
            <a:ext cx="8229600" cy="0"/>
          </a:xfrm>
          <a:prstGeom prst="straightConnector1">
            <a:avLst/>
          </a:prstGeom>
          <a:noFill/>
          <a:ln w="50800" cap="flat">
            <a:gradFill>
              <a:gsLst>
                <a:gs pos="14000">
                  <a:schemeClr val="accent4">
                    <a:lumMod val="60000"/>
                    <a:lumOff val="40000"/>
                  </a:schemeClr>
                </a:gs>
                <a:gs pos="34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0"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637454723"/>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09E6CC6-D1F5-4B93-B0A6-49D6EC6E2F07}" type="datetimeFigureOut">
              <a:rPr lang="en-US" smtClean="0"/>
              <a:t>5/17/2013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ED6D1E5-9971-487A-9287-D7BBEC1ED9FF}" type="slidenum">
              <a:rPr lang="en-US" smtClean="0"/>
              <a:t>‹#›</a:t>
            </a:fld>
            <a:endParaRPr lang="en-US"/>
          </a:p>
        </p:txBody>
      </p:sp>
      <p:cxnSp>
        <p:nvCxnSpPr>
          <p:cNvPr id="8"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62166068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dirty="0"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3196F7F8-3DB1-4124-9498-C6EAA85D7118}" type="datetimeFigureOut">
              <a:rPr lang="en-US"/>
              <a:pPr>
                <a:defRPr/>
              </a:pPr>
              <a:t>5/17/2013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2BAEDA2-7B0E-4D94-A924-9D787F251A81}" type="slidenum">
              <a:rPr lang="en-US"/>
              <a:pPr>
                <a:defRPr/>
              </a:pPr>
              <a:t>‹#›</a:t>
            </a:fld>
            <a:endParaRPr lang="en-US"/>
          </a:p>
        </p:txBody>
      </p:sp>
    </p:spTree>
    <p:extLst>
      <p:ext uri="{BB962C8B-B14F-4D97-AF65-F5344CB8AC3E}">
        <p14:creationId xmlns:p14="http://schemas.microsoft.com/office/powerpoint/2010/main" val="189179377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a:lvl1pPr>
          </a:lstStyle>
          <a:p>
            <a:pPr>
              <a:defRPr/>
            </a:pPr>
            <a:fld id="{EF283053-8066-49F0-B518-48A7EA51E9D9}" type="datetimeFigureOut">
              <a:rPr lang="en-US"/>
              <a:pPr>
                <a:defRPr/>
              </a:pPr>
              <a:t>5/17/2013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E53E67D-A769-45FE-A117-AB57B3056306}" type="slidenum">
              <a:rPr lang="en-US"/>
              <a:pPr>
                <a:defRPr/>
              </a:pPr>
              <a:t>‹#›</a:t>
            </a:fld>
            <a:endParaRPr lang="en-US" dirty="0">
              <a:solidFill>
                <a:schemeClr val="tx2"/>
              </a:solidFill>
            </a:endParaRPr>
          </a:p>
        </p:txBody>
      </p:sp>
    </p:spTree>
    <p:extLst>
      <p:ext uri="{BB962C8B-B14F-4D97-AF65-F5344CB8AC3E}">
        <p14:creationId xmlns:p14="http://schemas.microsoft.com/office/powerpoint/2010/main" val="29003081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fld id="{649CB3D3-9DE5-499C-9627-066E23A6F85F}" type="datetimeFigureOut">
              <a:rPr lang="en-US"/>
              <a:pPr>
                <a:defRPr/>
              </a:pPr>
              <a:t>5/17/2013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atin typeface="Times New Roman" pitchFamily="18"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fld id="{DCC22854-7F34-4ADE-81CE-4E2500177590}" type="slidenum">
              <a:rPr lang="en-US"/>
              <a:pPr>
                <a:defRPr/>
              </a:pPr>
              <a:t>‹#›</a:t>
            </a:fld>
            <a:endParaRPr lang="en-US"/>
          </a:p>
        </p:txBody>
      </p:sp>
    </p:spTree>
    <p:extLst>
      <p:ext uri="{BB962C8B-B14F-4D97-AF65-F5344CB8AC3E}">
        <p14:creationId xmlns:p14="http://schemas.microsoft.com/office/powerpoint/2010/main" val="40499807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7"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1.xml"/><Relationship Id="rId7"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5" Type="http://schemas.openxmlformats.org/officeDocument/2006/relationships/slideLayout" Target="../slideLayouts/slideLayout33.xml"/><Relationship Id="rId4" Type="http://schemas.openxmlformats.org/officeDocument/2006/relationships/slideLayout" Target="../slideLayouts/slideLayout32.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7.xml"/><Relationship Id="rId7" Type="http://schemas.openxmlformats.org/officeDocument/2006/relationships/theme" Target="../theme/theme5.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67" r:id="rId1"/>
    <p:sldLayoutId id="2147483680" r:id="rId2"/>
    <p:sldLayoutId id="2147483682" r:id="rId3"/>
    <p:sldLayoutId id="2147483698" r:id="rId4"/>
    <p:sldLayoutId id="2147483681" r:id="rId5"/>
    <p:sldLayoutId id="2147483661" r:id="rId6"/>
    <p:sldLayoutId id="2147483683" r:id="rId7"/>
    <p:sldLayoutId id="2147483684" r:id="rId8"/>
    <p:sldLayoutId id="2147483685" r:id="rId9"/>
    <p:sldLayoutId id="2147483699" r:id="rId10"/>
  </p:sldLayoutIdLst>
  <p:timing>
    <p:tnLst>
      <p:par>
        <p:cTn id="1" dur="indefinite" restart="never" nodeType="tmRoot"/>
      </p:par>
    </p:tnLst>
  </p:timing>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Shap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1027" name="Shape 6"/>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cxnSp>
        <p:nvCxnSpPr>
          <p:cNvPr id="1028" name="Shape 7"/>
          <p:cNvCxnSpPr>
            <a:cxnSpLocks noChangeShapeType="1"/>
          </p:cNvCxnSpPr>
          <p:nvPr/>
        </p:nvCxnSpPr>
        <p:spPr bwMode="auto">
          <a:xfrm>
            <a:off x="457200" y="669766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cSld>
  <p:clrMap bg1="lt1" tx1="dk1" bg2="dk2"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2051"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3075"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Lst>
  <p:timing>
    <p:tnLst>
      <p:par>
        <p:cTn id="1" dur="indefinite" restart="never" nodeType="tmRoot"/>
      </p:par>
    </p:tnLst>
  </p:timing>
  <p:hf hdr="0" ftr="0" dt="0"/>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0.xml"/><Relationship Id="rId1" Type="http://schemas.openxmlformats.org/officeDocument/2006/relationships/slideLayout" Target="../slideLayouts/slideLayout8.xml"/><Relationship Id="rId4" Type="http://schemas.openxmlformats.org/officeDocument/2006/relationships/image" Target="../media/image23.jpe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r>
              <a:rPr lang="en-US" dirty="0" smtClean="0"/>
              <a:t>Physiology of Aging</a:t>
            </a:r>
            <a:endParaRPr lang="en-US" dirty="0"/>
          </a:p>
        </p:txBody>
      </p:sp>
      <p:sp>
        <p:nvSpPr>
          <p:cNvPr id="5" name="Subtitle 4"/>
          <p:cNvSpPr>
            <a:spLocks noGrp="1"/>
          </p:cNvSpPr>
          <p:nvPr>
            <p:ph type="subTitle" idx="1"/>
          </p:nvPr>
        </p:nvSpPr>
        <p:spPr/>
        <p:txBody>
          <a:bodyPr/>
          <a:lstStyle/>
          <a:p>
            <a:r>
              <a:rPr lang="en-US" smtClean="0"/>
              <a:t>Min H. Huang, PT, PhD, NCS</a:t>
            </a:r>
            <a:endParaRPr lang="en-US" dirty="0"/>
          </a:p>
        </p:txBody>
      </p:sp>
    </p:spTree>
    <p:extLst>
      <p:ext uri="{BB962C8B-B14F-4D97-AF65-F5344CB8AC3E}">
        <p14:creationId xmlns:p14="http://schemas.microsoft.com/office/powerpoint/2010/main" val="26728078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mtClean="0"/>
              <a:t>Age-Related Changes in Body composition/Metabolism</a:t>
            </a:r>
            <a:endParaRPr lang="en-US" dirty="0" smtClean="0"/>
          </a:p>
        </p:txBody>
      </p:sp>
      <p:sp>
        <p:nvSpPr>
          <p:cNvPr id="44035" name="Rectangle 3"/>
          <p:cNvSpPr>
            <a:spLocks noGrp="1" noChangeArrowheads="1"/>
          </p:cNvSpPr>
          <p:nvPr>
            <p:ph idx="1"/>
          </p:nvPr>
        </p:nvSpPr>
        <p:spPr/>
        <p:txBody>
          <a:bodyPr/>
          <a:lstStyle/>
          <a:p>
            <a:r>
              <a:rPr lang="en-US" smtClean="0"/>
              <a:t>Decreases </a:t>
            </a:r>
          </a:p>
          <a:p>
            <a:pPr lvl="1"/>
            <a:r>
              <a:rPr lang="en-US" smtClean="0"/>
              <a:t>Lean body mass</a:t>
            </a:r>
          </a:p>
          <a:p>
            <a:pPr lvl="1"/>
            <a:r>
              <a:rPr lang="en-US" smtClean="0"/>
              <a:t>Strength ↓ about 8% per decade after 30 y.o, not linear but slow in the beginning and accelerates as age</a:t>
            </a:r>
          </a:p>
          <a:p>
            <a:pPr lvl="1"/>
            <a:r>
              <a:rPr lang="en-US" smtClean="0"/>
              <a:t>Healthy 80-90 y.o. have shown 20-40% ↓ n in max isometric force</a:t>
            </a:r>
          </a:p>
          <a:p>
            <a:r>
              <a:rPr lang="en-US" smtClean="0"/>
              <a:t>Increases</a:t>
            </a:r>
          </a:p>
          <a:p>
            <a:pPr lvl="1"/>
            <a:r>
              <a:rPr lang="en-US" smtClean="0"/>
              <a:t>Fat Mass (contributes to strength and mobility limitations)</a:t>
            </a:r>
          </a:p>
          <a:p>
            <a:pPr lvl="1"/>
            <a:r>
              <a:rPr lang="en-US" smtClean="0"/>
              <a:t>LDL cholesterol</a:t>
            </a:r>
            <a:endParaRPr lang="en-US" dirty="0"/>
          </a:p>
        </p:txBody>
      </p:sp>
    </p:spTree>
    <p:extLst>
      <p:ext uri="{BB962C8B-B14F-4D97-AF65-F5344CB8AC3E}">
        <p14:creationId xmlns:p14="http://schemas.microsoft.com/office/powerpoint/2010/main" val="412794828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800" dirty="0" smtClean="0"/>
              <a:t>Sarcopenia vs. Cachexia</a:t>
            </a:r>
            <a:endParaRPr lang="en-US" sz="4800" dirty="0"/>
          </a:p>
        </p:txBody>
      </p:sp>
      <p:sp>
        <p:nvSpPr>
          <p:cNvPr id="5" name="Text Placeholder 4"/>
          <p:cNvSpPr>
            <a:spLocks noGrp="1"/>
          </p:cNvSpPr>
          <p:nvPr>
            <p:ph type="body" idx="1"/>
          </p:nvPr>
        </p:nvSpPr>
        <p:spPr/>
        <p:txBody>
          <a:bodyPr/>
          <a:lstStyle/>
          <a:p>
            <a:pPr algn="ctr"/>
            <a:r>
              <a:rPr lang="en-US" sz="3200" u="sng" dirty="0" smtClean="0"/>
              <a:t>Sarcopenia</a:t>
            </a:r>
            <a:endParaRPr lang="en-US" sz="3200" u="sng" dirty="0"/>
          </a:p>
        </p:txBody>
      </p:sp>
      <p:sp>
        <p:nvSpPr>
          <p:cNvPr id="4" name="Content Placeholder 3"/>
          <p:cNvSpPr>
            <a:spLocks noGrp="1"/>
          </p:cNvSpPr>
          <p:nvPr>
            <p:ph sz="half" idx="2"/>
          </p:nvPr>
        </p:nvSpPr>
        <p:spPr/>
        <p:txBody>
          <a:bodyPr/>
          <a:lstStyle/>
          <a:p>
            <a:pPr marL="342900" indent="-342900">
              <a:buFont typeface="Arial" pitchFamily="34" charset="0"/>
              <a:buChar char="•"/>
            </a:pPr>
            <a:r>
              <a:rPr lang="en-US" dirty="0" smtClean="0"/>
              <a:t>Age-related loss </a:t>
            </a:r>
            <a:r>
              <a:rPr lang="en-US" dirty="0"/>
              <a:t>of muscle </a:t>
            </a:r>
            <a:r>
              <a:rPr lang="en-US" dirty="0" smtClean="0"/>
              <a:t>mass; decreased muscle strength and rate of force production</a:t>
            </a:r>
          </a:p>
          <a:p>
            <a:pPr marL="342900" indent="-342900">
              <a:buFont typeface="Arial" pitchFamily="34" charset="0"/>
              <a:buChar char="•"/>
            </a:pPr>
            <a:r>
              <a:rPr lang="en-US" dirty="0" smtClean="0"/>
              <a:t>Amenable to change</a:t>
            </a:r>
          </a:p>
          <a:p>
            <a:pPr marL="342900" indent="-342900">
              <a:buFont typeface="Arial" pitchFamily="34" charset="0"/>
              <a:buChar char="•"/>
            </a:pPr>
            <a:r>
              <a:rPr lang="en-US" dirty="0" smtClean="0"/>
              <a:t>Strengthening exercise can significantly ↑ muscle mass and strength</a:t>
            </a:r>
          </a:p>
          <a:p>
            <a:pPr marL="342900" indent="-342900">
              <a:buFont typeface="Arial" pitchFamily="34" charset="0"/>
              <a:buChar char="•"/>
            </a:pPr>
            <a:r>
              <a:rPr lang="en-US" dirty="0" smtClean="0"/>
              <a:t>Contribute to the decline in functional ability and frailty</a:t>
            </a:r>
            <a:endParaRPr lang="en-US" dirty="0"/>
          </a:p>
        </p:txBody>
      </p:sp>
      <p:sp>
        <p:nvSpPr>
          <p:cNvPr id="6" name="Text Placeholder 5"/>
          <p:cNvSpPr>
            <a:spLocks noGrp="1"/>
          </p:cNvSpPr>
          <p:nvPr>
            <p:ph type="body" sz="quarter" idx="3"/>
          </p:nvPr>
        </p:nvSpPr>
        <p:spPr/>
        <p:txBody>
          <a:bodyPr/>
          <a:lstStyle/>
          <a:p>
            <a:pPr algn="ctr"/>
            <a:r>
              <a:rPr lang="en-US" sz="3200" u="sng" smtClean="0"/>
              <a:t>Cachexia</a:t>
            </a:r>
            <a:endParaRPr lang="en-US" sz="3200" u="sng" dirty="0"/>
          </a:p>
        </p:txBody>
      </p:sp>
      <p:sp>
        <p:nvSpPr>
          <p:cNvPr id="2" name="Content Placeholder 1"/>
          <p:cNvSpPr>
            <a:spLocks noGrp="1"/>
          </p:cNvSpPr>
          <p:nvPr>
            <p:ph sz="quarter" idx="4"/>
          </p:nvPr>
        </p:nvSpPr>
        <p:spPr/>
        <p:txBody>
          <a:bodyPr/>
          <a:lstStyle/>
          <a:p>
            <a:pPr marL="342900" indent="-342900">
              <a:buFont typeface="Arial" pitchFamily="34" charset="0"/>
              <a:buChar char="•"/>
            </a:pPr>
            <a:r>
              <a:rPr lang="en-US" dirty="0" smtClean="0"/>
              <a:t>Muscles will NOT respond to exercises</a:t>
            </a:r>
          </a:p>
          <a:p>
            <a:pPr marL="342900" indent="-342900">
              <a:buFont typeface="Arial" pitchFamily="34" charset="0"/>
              <a:buChar char="•"/>
            </a:pPr>
            <a:r>
              <a:rPr lang="en-US" dirty="0" smtClean="0"/>
              <a:t>Complex pathophysiology including changes in body </a:t>
            </a:r>
            <a:r>
              <a:rPr lang="en-US" dirty="0" smtClean="0"/>
              <a:t>metabolism</a:t>
            </a:r>
          </a:p>
          <a:p>
            <a:pPr marL="854075" lvl="1" indent="-342900">
              <a:buFont typeface="Arial" pitchFamily="34" charset="0"/>
              <a:buChar char="•"/>
            </a:pPr>
            <a:r>
              <a:rPr lang="en-US" dirty="0" smtClean="0"/>
              <a:t>Ongoing loss of muscle loss, loss of nutrition, caused by negative balance between protein and energy. </a:t>
            </a:r>
            <a:endParaRPr lang="en-US" dirty="0" smtClean="0"/>
          </a:p>
          <a:p>
            <a:pPr marL="342900" indent="-342900">
              <a:buFont typeface="Arial" pitchFamily="34" charset="0"/>
              <a:buChar char="•"/>
            </a:pPr>
            <a:endParaRPr lang="en-US" dirty="0"/>
          </a:p>
        </p:txBody>
      </p:sp>
    </p:spTree>
    <p:extLst>
      <p:ext uri="{BB962C8B-B14F-4D97-AF65-F5344CB8AC3E}">
        <p14:creationId xmlns:p14="http://schemas.microsoft.com/office/powerpoint/2010/main" val="39199569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Cachexia</a:t>
            </a:r>
            <a:endParaRPr lang="en-US" dirty="0" smtClean="0"/>
          </a:p>
        </p:txBody>
      </p:sp>
      <p:sp>
        <p:nvSpPr>
          <p:cNvPr id="32771" name="Content Placeholder 2"/>
          <p:cNvSpPr>
            <a:spLocks noGrp="1"/>
          </p:cNvSpPr>
          <p:nvPr>
            <p:ph idx="1"/>
          </p:nvPr>
        </p:nvSpPr>
        <p:spPr/>
        <p:txBody>
          <a:bodyPr/>
          <a:lstStyle/>
          <a:p>
            <a:pPr marL="0" indent="0">
              <a:buNone/>
            </a:pPr>
            <a:r>
              <a:rPr lang="en-US" smtClean="0"/>
              <a:t>“… a multifactorial syndrome  defined by an ongoing loss of skeletal muscle mass (with or without loss of fat mass) that cannot be fully reversed by conventional nutritional support and lead to progressive functional impairment..………. pathophysiology is characterized by a negative protein and energy balance driven by ↓food intake and abnormal metabolism.”</a:t>
            </a:r>
            <a:endParaRPr lang="en-US" dirty="0" smtClean="0"/>
          </a:p>
        </p:txBody>
      </p:sp>
      <p:sp>
        <p:nvSpPr>
          <p:cNvPr id="32772" name="TextBox 3"/>
          <p:cNvSpPr txBox="1">
            <a:spLocks noChangeArrowheads="1"/>
          </p:cNvSpPr>
          <p:nvPr/>
        </p:nvSpPr>
        <p:spPr bwMode="auto">
          <a:xfrm>
            <a:off x="6934200" y="6259513"/>
            <a:ext cx="2362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cs typeface="Calibri" pitchFamily="34" charset="0"/>
              </a:rPr>
              <a:t>Fearon, 2011</a:t>
            </a:r>
          </a:p>
        </p:txBody>
      </p:sp>
    </p:spTree>
    <p:extLst>
      <p:ext uri="{BB962C8B-B14F-4D97-AF65-F5344CB8AC3E}">
        <p14:creationId xmlns:p14="http://schemas.microsoft.com/office/powerpoint/2010/main" val="37203295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4800" smtClean="0"/>
              <a:t>Stage of Cachexia</a:t>
            </a:r>
            <a:endParaRPr lang="en-US" sz="4800" dirty="0"/>
          </a:p>
        </p:txBody>
      </p:sp>
      <p:pic>
        <p:nvPicPr>
          <p:cNvPr id="348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041525"/>
            <a:ext cx="8499475" cy="329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820" name="TextBox 4"/>
          <p:cNvSpPr txBox="1">
            <a:spLocks noChangeArrowheads="1"/>
          </p:cNvSpPr>
          <p:nvPr/>
        </p:nvSpPr>
        <p:spPr bwMode="auto">
          <a:xfrm>
            <a:off x="6858000" y="6183313"/>
            <a:ext cx="2362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cs typeface="Calibri" pitchFamily="34" charset="0"/>
              </a:rPr>
              <a:t>Fearon, 2011</a:t>
            </a:r>
          </a:p>
        </p:txBody>
      </p:sp>
    </p:spTree>
    <p:extLst>
      <p:ext uri="{BB962C8B-B14F-4D97-AF65-F5344CB8AC3E}">
        <p14:creationId xmlns:p14="http://schemas.microsoft.com/office/powerpoint/2010/main" val="25325175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Age-Related Changes in Skeletal </a:t>
            </a:r>
            <a:r>
              <a:rPr lang="en-US" dirty="0" smtClean="0"/>
              <a:t>Tissue</a:t>
            </a:r>
            <a:endParaRPr lang="en-US" dirty="0"/>
          </a:p>
        </p:txBody>
      </p:sp>
      <p:sp>
        <p:nvSpPr>
          <p:cNvPr id="4" name="Content Placeholder 3"/>
          <p:cNvSpPr>
            <a:spLocks noGrp="1"/>
          </p:cNvSpPr>
          <p:nvPr>
            <p:ph idx="1"/>
          </p:nvPr>
        </p:nvSpPr>
        <p:spPr/>
        <p:txBody>
          <a:bodyPr/>
          <a:lstStyle/>
          <a:p>
            <a:r>
              <a:rPr lang="en-US" dirty="0" smtClean="0"/>
              <a:t>Basic metabolic unit (BMU)</a:t>
            </a:r>
          </a:p>
          <a:p>
            <a:pPr lvl="1"/>
            <a:r>
              <a:rPr lang="en-US" sz="2800" dirty="0" smtClean="0"/>
              <a:t>Osteoclast, osteoblast, osteocyte</a:t>
            </a:r>
          </a:p>
          <a:p>
            <a:r>
              <a:rPr lang="en-US" dirty="0" smtClean="0"/>
              <a:t>Aging</a:t>
            </a:r>
          </a:p>
          <a:p>
            <a:pPr lvl="1"/>
            <a:r>
              <a:rPr lang="en-US" sz="2800" dirty="0" smtClean="0"/>
              <a:t>↑ bone breakdown rate (osteoclast activity)</a:t>
            </a:r>
          </a:p>
          <a:p>
            <a:pPr lvl="1"/>
            <a:r>
              <a:rPr lang="en-US" sz="2800" dirty="0" smtClean="0"/>
              <a:t>↓ bone accretion rate (osteoblast activity)</a:t>
            </a:r>
          </a:p>
          <a:p>
            <a:r>
              <a:rPr lang="en-US" dirty="0" smtClean="0"/>
              <a:t>Decline in bone mineral with age</a:t>
            </a:r>
          </a:p>
          <a:p>
            <a:pPr lvl="1"/>
            <a:r>
              <a:rPr lang="en-US" sz="2800" dirty="0" smtClean="0"/>
              <a:t>Begins in the 3rd decade at a rate 0.5% to 1% yearly</a:t>
            </a:r>
          </a:p>
          <a:p>
            <a:pPr lvl="1"/>
            <a:r>
              <a:rPr lang="en-US" sz="2800" dirty="0" smtClean="0"/>
              <a:t>~ 2% yearly for the 5-year </a:t>
            </a:r>
            <a:r>
              <a:rPr lang="en-US" sz="2800" dirty="0" err="1" smtClean="0"/>
              <a:t>peri</a:t>
            </a:r>
            <a:r>
              <a:rPr lang="en-US" sz="2800" dirty="0" smtClean="0"/>
              <a:t>- and menopausal era</a:t>
            </a:r>
          </a:p>
        </p:txBody>
      </p:sp>
    </p:spTree>
    <p:extLst>
      <p:ext uri="{BB962C8B-B14F-4D97-AF65-F5344CB8AC3E}">
        <p14:creationId xmlns:p14="http://schemas.microsoft.com/office/powerpoint/2010/main" val="31954570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2854"/>
          <a:stretch/>
        </p:blipFill>
        <p:spPr bwMode="auto">
          <a:xfrm>
            <a:off x="990600" y="609600"/>
            <a:ext cx="6858000" cy="483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09600" y="5638800"/>
            <a:ext cx="8229600" cy="954107"/>
          </a:xfrm>
          <a:prstGeom prst="rect">
            <a:avLst/>
          </a:prstGeom>
        </p:spPr>
        <p:txBody>
          <a:bodyPr wrap="square">
            <a:spAutoFit/>
          </a:bodyPr>
          <a:lstStyle/>
          <a:p>
            <a:pPr marL="282575" indent="-282575">
              <a:buFont typeface="Arial" pitchFamily="34" charset="0"/>
              <a:buChar char="•"/>
            </a:pPr>
            <a:r>
              <a:rPr lang="en-US" sz="2800" dirty="0">
                <a:solidFill>
                  <a:srgbClr val="0070C0"/>
                </a:solidFill>
              </a:rPr>
              <a:t>Non-modifiable risk factors for bone loss </a:t>
            </a:r>
          </a:p>
          <a:p>
            <a:pPr marL="282575" indent="-282575">
              <a:buFont typeface="Arial" pitchFamily="34" charset="0"/>
              <a:buChar char="•"/>
            </a:pPr>
            <a:r>
              <a:rPr lang="en-US" sz="2800" dirty="0">
                <a:solidFill>
                  <a:srgbClr val="0070C0"/>
                </a:solidFill>
              </a:rPr>
              <a:t>Modifiable risk factors for bone loss </a:t>
            </a:r>
          </a:p>
        </p:txBody>
      </p:sp>
    </p:spTree>
    <p:extLst>
      <p:ext uri="{BB962C8B-B14F-4D97-AF65-F5344CB8AC3E}">
        <p14:creationId xmlns:p14="http://schemas.microsoft.com/office/powerpoint/2010/main" val="32287727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Hip Fracture: How big is the problem in people age 65+ years?</a:t>
            </a:r>
            <a:endParaRPr lang="en-US" dirty="0"/>
          </a:p>
        </p:txBody>
      </p:sp>
      <p:sp>
        <p:nvSpPr>
          <p:cNvPr id="4" name="Content Placeholder 3"/>
          <p:cNvSpPr>
            <a:spLocks noGrp="1"/>
          </p:cNvSpPr>
          <p:nvPr>
            <p:ph idx="1"/>
          </p:nvPr>
        </p:nvSpPr>
        <p:spPr/>
        <p:txBody>
          <a:bodyPr>
            <a:normAutofit lnSpcReduction="10000"/>
          </a:bodyPr>
          <a:lstStyle/>
          <a:p>
            <a:pPr>
              <a:spcAft>
                <a:spcPts val="600"/>
              </a:spcAft>
            </a:pPr>
            <a:r>
              <a:rPr lang="en-US" dirty="0" smtClean="0"/>
              <a:t>In 2007, 281,000 hospital admissions for hip fractures</a:t>
            </a:r>
          </a:p>
          <a:p>
            <a:pPr>
              <a:spcAft>
                <a:spcPts val="600"/>
              </a:spcAft>
            </a:pPr>
            <a:r>
              <a:rPr lang="en-US" dirty="0" smtClean="0"/>
              <a:t>Over 90% of hip fractures are caused by falling, most often by falling sideways</a:t>
            </a:r>
          </a:p>
          <a:p>
            <a:pPr>
              <a:spcAft>
                <a:spcPts val="600"/>
              </a:spcAft>
            </a:pPr>
            <a:r>
              <a:rPr lang="en-US" dirty="0" smtClean="0"/>
              <a:t>In 1990, it was estimated that by 2040, the number of hip fractures would exceed 500,000, although the rate of hip fracture has in fact, declined in recent years.</a:t>
            </a:r>
          </a:p>
          <a:p>
            <a:pPr>
              <a:spcAft>
                <a:spcPts val="600"/>
              </a:spcAft>
            </a:pPr>
            <a:r>
              <a:rPr lang="en-US" dirty="0" smtClean="0"/>
              <a:t>In 1991, Medicare costs for hip fractures were estimated to be $2.9 billion.</a:t>
            </a:r>
          </a:p>
          <a:p>
            <a:pPr>
              <a:spcAft>
                <a:spcPts val="600"/>
              </a:spcAft>
            </a:pPr>
            <a:endParaRPr lang="en-US" dirty="0"/>
          </a:p>
        </p:txBody>
      </p:sp>
    </p:spTree>
    <p:extLst>
      <p:ext uri="{BB962C8B-B14F-4D97-AF65-F5344CB8AC3E}">
        <p14:creationId xmlns:p14="http://schemas.microsoft.com/office/powerpoint/2010/main" val="29493096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Age-Related Changes in </a:t>
            </a:r>
            <a:r>
              <a:rPr lang="en-US" dirty="0" smtClean="0"/>
              <a:t>Collagenous Tissues and Clinical Consequences</a:t>
            </a:r>
            <a:endParaRPr lang="en-US" dirty="0"/>
          </a:p>
        </p:txBody>
      </p:sp>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2323"/>
          <a:stretch/>
        </p:blipFill>
        <p:spPr bwMode="auto">
          <a:xfrm>
            <a:off x="457200" y="1981199"/>
            <a:ext cx="8229600" cy="3028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70405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15606"/>
          <a:stretch/>
        </p:blipFill>
        <p:spPr bwMode="auto">
          <a:xfrm>
            <a:off x="457200" y="1828800"/>
            <a:ext cx="8229600" cy="4541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sz="3200" dirty="0" smtClean="0"/>
              <a:t>Age-Related Changes </a:t>
            </a:r>
            <a:r>
              <a:rPr lang="en-US" sz="3200" dirty="0"/>
              <a:t>in C</a:t>
            </a:r>
            <a:r>
              <a:rPr lang="en-US" sz="3200" dirty="0" smtClean="0"/>
              <a:t>ardiovascular Tissues </a:t>
            </a:r>
            <a:r>
              <a:rPr lang="en-US" sz="3200" dirty="0"/>
              <a:t>and C</a:t>
            </a:r>
            <a:r>
              <a:rPr lang="en-US" sz="3200" dirty="0" smtClean="0"/>
              <a:t>linical Consequences</a:t>
            </a:r>
            <a:endParaRPr lang="en-US" sz="3200" dirty="0"/>
          </a:p>
        </p:txBody>
      </p:sp>
    </p:spTree>
    <p:extLst>
      <p:ext uri="{BB962C8B-B14F-4D97-AF65-F5344CB8AC3E}">
        <p14:creationId xmlns:p14="http://schemas.microsoft.com/office/powerpoint/2010/main" val="22366674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Age-Related Changes in </a:t>
            </a:r>
            <a:r>
              <a:rPr lang="en-US" dirty="0" smtClean="0"/>
              <a:t>Nervous System and </a:t>
            </a:r>
            <a:r>
              <a:rPr lang="en-US" dirty="0"/>
              <a:t>C</a:t>
            </a:r>
            <a:r>
              <a:rPr lang="en-US" dirty="0" smtClean="0"/>
              <a:t>linical Consequences</a:t>
            </a:r>
            <a:endParaRPr lang="en-US" dirty="0"/>
          </a:p>
        </p:txBody>
      </p:sp>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4996"/>
          <a:stretch/>
        </p:blipFill>
        <p:spPr bwMode="auto">
          <a:xfrm>
            <a:off x="533400" y="1905000"/>
            <a:ext cx="8229600" cy="2073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65557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Reading assignments</a:t>
            </a:r>
            <a:endParaRPr lang="en-US" dirty="0"/>
          </a:p>
        </p:txBody>
      </p:sp>
      <p:sp>
        <p:nvSpPr>
          <p:cNvPr id="5" name="Content Placeholder 4"/>
          <p:cNvSpPr>
            <a:spLocks noGrp="1"/>
          </p:cNvSpPr>
          <p:nvPr>
            <p:ph idx="1"/>
          </p:nvPr>
        </p:nvSpPr>
        <p:spPr/>
        <p:txBody>
          <a:bodyPr/>
          <a:lstStyle/>
          <a:p>
            <a:r>
              <a:rPr lang="en-US" dirty="0" err="1"/>
              <a:t>Guccione</a:t>
            </a:r>
            <a:r>
              <a:rPr lang="en-US" dirty="0"/>
              <a:t>: </a:t>
            </a:r>
            <a:r>
              <a:rPr lang="en-US" dirty="0" err="1"/>
              <a:t>Ch</a:t>
            </a:r>
            <a:r>
              <a:rPr lang="en-US" dirty="0"/>
              <a:t> 3, </a:t>
            </a:r>
            <a:r>
              <a:rPr lang="en-US" dirty="0" err="1"/>
              <a:t>Ch</a:t>
            </a:r>
            <a:r>
              <a:rPr lang="en-US" dirty="0"/>
              <a:t> 7 (</a:t>
            </a:r>
            <a:r>
              <a:rPr lang="en-US" b="1" dirty="0"/>
              <a:t>pp. 104-113 only</a:t>
            </a:r>
            <a:r>
              <a:rPr lang="en-US" dirty="0"/>
              <a:t>), (</a:t>
            </a:r>
            <a:r>
              <a:rPr lang="en-US" dirty="0" err="1"/>
              <a:t>Ch</a:t>
            </a:r>
            <a:r>
              <a:rPr lang="en-US" dirty="0"/>
              <a:t> 15, pp. 272-278 </a:t>
            </a:r>
            <a:r>
              <a:rPr lang="en-US" dirty="0" err="1"/>
              <a:t>prn</a:t>
            </a:r>
            <a:r>
              <a:rPr lang="en-US" dirty="0"/>
              <a:t>)</a:t>
            </a:r>
          </a:p>
        </p:txBody>
      </p:sp>
    </p:spTree>
    <p:extLst>
      <p:ext uri="{BB962C8B-B14F-4D97-AF65-F5344CB8AC3E}">
        <p14:creationId xmlns:p14="http://schemas.microsoft.com/office/powerpoint/2010/main" val="36460384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Age-Related Changes in </a:t>
            </a:r>
            <a:r>
              <a:rPr lang="en-US" dirty="0" smtClean="0"/>
              <a:t>Immune System and Clinical Consequences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92909075"/>
              </p:ext>
            </p:extLst>
          </p:nvPr>
        </p:nvGraphicFramePr>
        <p:xfrm>
          <a:off x="457200" y="1828800"/>
          <a:ext cx="8229600" cy="3017520"/>
        </p:xfrm>
        <a:graphic>
          <a:graphicData uri="http://schemas.openxmlformats.org/drawingml/2006/table">
            <a:tbl>
              <a:tblPr firstRow="1" bandRow="1">
                <a:tableStyleId>{616DA210-FB5B-4158-B5E0-FEB733F419BA}</a:tableStyleId>
              </a:tblPr>
              <a:tblGrid>
                <a:gridCol w="3962400"/>
                <a:gridCol w="4267200"/>
              </a:tblGrid>
              <a:tr h="370840">
                <a:tc>
                  <a:txBody>
                    <a:bodyPr/>
                    <a:lstStyle/>
                    <a:p>
                      <a:r>
                        <a:rPr lang="en-US" sz="2000" dirty="0" smtClean="0">
                          <a:latin typeface="+mj-lt"/>
                        </a:rPr>
                        <a:t>Age-related changes</a:t>
                      </a:r>
                      <a:endParaRPr lang="en-US" sz="2000" dirty="0">
                        <a:latin typeface="+mj-lt"/>
                      </a:endParaRPr>
                    </a:p>
                  </a:txBody>
                  <a:tcPr/>
                </a:tc>
                <a:tc>
                  <a:txBody>
                    <a:bodyPr/>
                    <a:lstStyle/>
                    <a:p>
                      <a:r>
                        <a:rPr lang="en-US" sz="2000" dirty="0" smtClean="0">
                          <a:latin typeface="+mj-lt"/>
                        </a:rPr>
                        <a:t>Clinical Consequence</a:t>
                      </a:r>
                      <a:endParaRPr lang="en-US" sz="2000" dirty="0">
                        <a:latin typeface="+mj-lt"/>
                      </a:endParaRPr>
                    </a:p>
                  </a:txBody>
                  <a:tcPr/>
                </a:tc>
              </a:tr>
              <a:tr h="370840">
                <a:tc>
                  <a:txBody>
                    <a:bodyPr/>
                    <a:lstStyle/>
                    <a:p>
                      <a:r>
                        <a:rPr lang="en-US" sz="2000" dirty="0" smtClean="0">
                          <a:latin typeface="+mj-lt"/>
                        </a:rPr>
                        <a:t>Increase in proinflammatory cytokines (e.g. interleukin 1 and 10, tumor necrosis factor-</a:t>
                      </a:r>
                      <a:r>
                        <a:rPr lang="el-GR" sz="2000" dirty="0" smtClean="0">
                          <a:latin typeface="+mj-lt"/>
                        </a:rPr>
                        <a:t>α</a:t>
                      </a:r>
                      <a:r>
                        <a:rPr lang="en-US" sz="2000" dirty="0" smtClean="0">
                          <a:latin typeface="+mj-lt"/>
                        </a:rPr>
                        <a:t>)</a:t>
                      </a:r>
                      <a:endParaRPr lang="en-US" sz="2000" dirty="0">
                        <a:latin typeface="+mj-lt"/>
                      </a:endParaRPr>
                    </a:p>
                  </a:txBody>
                  <a:tcPr/>
                </a:tc>
                <a:tc>
                  <a:txBody>
                    <a:bodyPr/>
                    <a:lstStyle/>
                    <a:p>
                      <a:r>
                        <a:rPr lang="en-US" sz="2000" dirty="0" smtClean="0">
                          <a:latin typeface="+mj-lt"/>
                        </a:rPr>
                        <a:t>Increase in systemic</a:t>
                      </a:r>
                      <a:r>
                        <a:rPr lang="en-US" sz="2000" baseline="0" dirty="0" smtClean="0">
                          <a:latin typeface="+mj-lt"/>
                        </a:rPr>
                        <a:t> inflammation, leading to Alzheimer’s disease, atherosclerosis, cancer, diabetes</a:t>
                      </a:r>
                    </a:p>
                    <a:p>
                      <a:r>
                        <a:rPr lang="en-US" sz="2000" baseline="0" dirty="0" smtClean="0">
                          <a:latin typeface="+mj-lt"/>
                        </a:rPr>
                        <a:t>Metabolic syndrome</a:t>
                      </a:r>
                    </a:p>
                  </a:txBody>
                  <a:tcPr/>
                </a:tc>
              </a:tr>
              <a:tr h="370840">
                <a:tc>
                  <a:txBody>
                    <a:bodyPr/>
                    <a:lstStyle/>
                    <a:p>
                      <a:r>
                        <a:rPr lang="en-US" sz="2000" dirty="0" smtClean="0">
                          <a:latin typeface="+mj-lt"/>
                        </a:rPr>
                        <a:t>Fat mass, an inflammatory organ, shift from the periphery to the abdomen; an </a:t>
                      </a:r>
                      <a:r>
                        <a:rPr lang="en-US" sz="2000" baseline="0" dirty="0" smtClean="0">
                          <a:latin typeface="+mj-lt"/>
                        </a:rPr>
                        <a:t>increase in intra-abdominal fat</a:t>
                      </a:r>
                      <a:endParaRPr lang="en-US" sz="2000" dirty="0">
                        <a:latin typeface="+mj-lt"/>
                      </a:endParaRPr>
                    </a:p>
                  </a:txBody>
                  <a:tcPr/>
                </a:tc>
                <a:tc>
                  <a:txBody>
                    <a:bodyPr/>
                    <a:lstStyle/>
                    <a:p>
                      <a:r>
                        <a:rPr lang="en-US" sz="2000" dirty="0" smtClean="0">
                          <a:latin typeface="+mj-lt"/>
                        </a:rPr>
                        <a:t>Muscle</a:t>
                      </a:r>
                      <a:r>
                        <a:rPr lang="en-US" sz="2000" baseline="0" dirty="0" smtClean="0">
                          <a:latin typeface="+mj-lt"/>
                        </a:rPr>
                        <a:t> wasting</a:t>
                      </a:r>
                    </a:p>
                    <a:p>
                      <a:r>
                        <a:rPr lang="en-US" sz="2000" baseline="0" dirty="0" smtClean="0">
                          <a:latin typeface="+mj-lt"/>
                        </a:rPr>
                        <a:t>Affect function of body systems (reducing the window of homeostasis)</a:t>
                      </a:r>
                      <a:endParaRPr lang="en-US" sz="2000" dirty="0">
                        <a:latin typeface="+mj-lt"/>
                      </a:endParaRPr>
                    </a:p>
                  </a:txBody>
                  <a:tcPr/>
                </a:tc>
              </a:tr>
            </a:tbl>
          </a:graphicData>
        </a:graphic>
      </p:graphicFrame>
    </p:spTree>
    <p:extLst>
      <p:ext uri="{BB962C8B-B14F-4D97-AF65-F5344CB8AC3E}">
        <p14:creationId xmlns:p14="http://schemas.microsoft.com/office/powerpoint/2010/main" val="12090294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Age-Related Changes in </a:t>
            </a:r>
            <a:r>
              <a:rPr lang="en-US" dirty="0" smtClean="0"/>
              <a:t>Hormonal Axis</a:t>
            </a:r>
            <a:endParaRPr lang="en-US" dirty="0"/>
          </a:p>
        </p:txBody>
      </p:sp>
      <p:sp>
        <p:nvSpPr>
          <p:cNvPr id="3" name="Content Placeholder 2"/>
          <p:cNvSpPr>
            <a:spLocks noGrp="1"/>
          </p:cNvSpPr>
          <p:nvPr>
            <p:ph idx="1"/>
          </p:nvPr>
        </p:nvSpPr>
        <p:spPr/>
        <p:txBody>
          <a:bodyPr/>
          <a:lstStyle/>
          <a:p>
            <a:r>
              <a:rPr lang="en-US" dirty="0" smtClean="0"/>
              <a:t>Loss of sex hormones with age ↓ muscle mass and muscle strength</a:t>
            </a:r>
          </a:p>
          <a:p>
            <a:r>
              <a:rPr lang="en-US" dirty="0"/>
              <a:t>Testosterone levels gradually decline </a:t>
            </a:r>
            <a:r>
              <a:rPr lang="en-US" dirty="0" smtClean="0"/>
              <a:t>at ~ 1% </a:t>
            </a:r>
            <a:r>
              <a:rPr lang="en-US" dirty="0"/>
              <a:t>a year after age </a:t>
            </a:r>
            <a:r>
              <a:rPr lang="en-US" dirty="0" smtClean="0"/>
              <a:t>30.  By </a:t>
            </a:r>
            <a:r>
              <a:rPr lang="en-US" dirty="0"/>
              <a:t>about age 70, the decrease </a:t>
            </a:r>
            <a:r>
              <a:rPr lang="en-US" dirty="0" smtClean="0"/>
              <a:t>can </a:t>
            </a:r>
            <a:r>
              <a:rPr lang="en-US" dirty="0"/>
              <a:t>be as much as </a:t>
            </a:r>
            <a:r>
              <a:rPr lang="en-US" dirty="0" smtClean="0"/>
              <a:t>50%.</a:t>
            </a:r>
          </a:p>
          <a:p>
            <a:r>
              <a:rPr lang="en-US" dirty="0" smtClean="0"/>
              <a:t>Testosterone replacement in men ↑ lean muscle mass, but resistance exercise + testosterone replacement is required to </a:t>
            </a:r>
            <a:r>
              <a:rPr lang="en-US" dirty="0"/>
              <a:t>↑</a:t>
            </a:r>
            <a:r>
              <a:rPr lang="en-US" dirty="0" smtClean="0"/>
              <a:t> muscle strength </a:t>
            </a:r>
          </a:p>
        </p:txBody>
      </p:sp>
    </p:spTree>
    <p:extLst>
      <p:ext uri="{BB962C8B-B14F-4D97-AF65-F5344CB8AC3E}">
        <p14:creationId xmlns:p14="http://schemas.microsoft.com/office/powerpoint/2010/main" val="37396531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Age-Related Changes in Hormonal Axis</a:t>
            </a:r>
          </a:p>
        </p:txBody>
      </p:sp>
      <p:sp>
        <p:nvSpPr>
          <p:cNvPr id="3" name="Content Placeholder 2"/>
          <p:cNvSpPr>
            <a:spLocks noGrp="1"/>
          </p:cNvSpPr>
          <p:nvPr>
            <p:ph idx="1"/>
          </p:nvPr>
        </p:nvSpPr>
        <p:spPr/>
        <p:txBody>
          <a:bodyPr/>
          <a:lstStyle/>
          <a:p>
            <a:r>
              <a:rPr lang="en-US" dirty="0" smtClean="0"/>
              <a:t>Estrogen replacement in women ↑ in strength and lean mass in postmenopausal women</a:t>
            </a:r>
          </a:p>
          <a:p>
            <a:r>
              <a:rPr lang="en-US" dirty="0" smtClean="0"/>
              <a:t>Findings from the Women’s Health Initiative (WHI), a 15-year study launched in 1991</a:t>
            </a:r>
          </a:p>
          <a:p>
            <a:pPr lvl="1"/>
            <a:r>
              <a:rPr lang="en-US" dirty="0" smtClean="0"/>
              <a:t>Hormone medication (whether estrogen + progestin or estrogen only) resulted in an increased risk of stroke and blood clots</a:t>
            </a:r>
          </a:p>
          <a:p>
            <a:pPr lvl="1"/>
            <a:r>
              <a:rPr lang="en-US" dirty="0" smtClean="0"/>
              <a:t>Estrogen + progestin resulted in an increased risk of heart attack and breast cancer</a:t>
            </a:r>
          </a:p>
          <a:p>
            <a:endParaRPr lang="en-US" dirty="0"/>
          </a:p>
        </p:txBody>
      </p:sp>
      <p:sp>
        <p:nvSpPr>
          <p:cNvPr id="4" name="Rectangle 3"/>
          <p:cNvSpPr/>
          <p:nvPr/>
        </p:nvSpPr>
        <p:spPr>
          <a:xfrm>
            <a:off x="381000" y="6260068"/>
            <a:ext cx="8382000" cy="369332"/>
          </a:xfrm>
          <a:prstGeom prst="rect">
            <a:avLst/>
          </a:prstGeom>
        </p:spPr>
        <p:txBody>
          <a:bodyPr wrap="square">
            <a:spAutoFit/>
          </a:bodyPr>
          <a:lstStyle/>
          <a:p>
            <a:pPr algn="ctr"/>
            <a:r>
              <a:rPr lang="en-US" dirty="0"/>
              <a:t>http://nccam.nih.gov/health/menopause/menopausesymptoms#hed1</a:t>
            </a:r>
          </a:p>
        </p:txBody>
      </p:sp>
    </p:spTree>
    <p:extLst>
      <p:ext uri="{BB962C8B-B14F-4D97-AF65-F5344CB8AC3E}">
        <p14:creationId xmlns:p14="http://schemas.microsoft.com/office/powerpoint/2010/main" val="32922213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676400"/>
            <a:ext cx="8229600" cy="4948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Estrogen Loss and Manifestations</a:t>
            </a:r>
            <a:br>
              <a:rPr lang="en-US" dirty="0"/>
            </a:br>
            <a:r>
              <a:rPr lang="en-US" dirty="0"/>
              <a:t>of Health Risks Over Time</a:t>
            </a:r>
          </a:p>
        </p:txBody>
      </p:sp>
    </p:spTree>
    <p:extLst>
      <p:ext uri="{BB962C8B-B14F-4D97-AF65-F5344CB8AC3E}">
        <p14:creationId xmlns:p14="http://schemas.microsoft.com/office/powerpoint/2010/main" val="21318190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3146"/>
          <a:stretch/>
        </p:blipFill>
        <p:spPr bwMode="auto">
          <a:xfrm>
            <a:off x="1017436" y="2547796"/>
            <a:ext cx="6983564"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smtClean="0"/>
              <a:t>Menopause Is Associated With an</a:t>
            </a:r>
            <a:br>
              <a:rPr lang="en-US" smtClean="0"/>
            </a:br>
            <a:r>
              <a:rPr lang="en-US" smtClean="0"/>
              <a:t>Accelerated Loss of Bone Mass</a:t>
            </a:r>
            <a:endParaRPr lang="en-US" dirty="0"/>
          </a:p>
        </p:txBody>
      </p:sp>
      <p:sp>
        <p:nvSpPr>
          <p:cNvPr id="4" name="Content Placeholder 3"/>
          <p:cNvSpPr>
            <a:spLocks noGrp="1"/>
          </p:cNvSpPr>
          <p:nvPr>
            <p:ph idx="1"/>
          </p:nvPr>
        </p:nvSpPr>
        <p:spPr/>
        <p:txBody>
          <a:bodyPr/>
          <a:lstStyle/>
          <a:p>
            <a:r>
              <a:rPr lang="en-US" dirty="0"/>
              <a:t>Decreased </a:t>
            </a:r>
            <a:r>
              <a:rPr lang="en-US" dirty="0" smtClean="0"/>
              <a:t>cortical thickness is associated with hip fracture</a:t>
            </a:r>
            <a:endParaRPr lang="en-US" dirty="0"/>
          </a:p>
        </p:txBody>
      </p:sp>
    </p:spTree>
    <p:extLst>
      <p:ext uri="{BB962C8B-B14F-4D97-AF65-F5344CB8AC3E}">
        <p14:creationId xmlns:p14="http://schemas.microsoft.com/office/powerpoint/2010/main" val="13943038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924" y="1750200"/>
            <a:ext cx="7315200" cy="457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idx="4294967295"/>
          </p:nvPr>
        </p:nvSpPr>
        <p:spPr>
          <a:xfrm>
            <a:off x="559724" y="607200"/>
            <a:ext cx="8229600" cy="1143000"/>
          </a:xfrm>
        </p:spPr>
        <p:txBody>
          <a:bodyPr/>
          <a:lstStyle/>
          <a:p>
            <a:pPr indent="0"/>
            <a:r>
              <a:rPr lang="en-US" sz="2800" b="0" dirty="0">
                <a:solidFill>
                  <a:srgbClr val="0070C0"/>
                </a:solidFill>
              </a:rPr>
              <a:t>After adjustment for age and race, the women not using </a:t>
            </a:r>
            <a:r>
              <a:rPr lang="en-US" sz="2800" b="0" dirty="0" smtClean="0">
                <a:solidFill>
                  <a:srgbClr val="0070C0"/>
                </a:solidFill>
              </a:rPr>
              <a:t>Hormone Therapy </a:t>
            </a:r>
            <a:r>
              <a:rPr lang="en-US" sz="2800" b="0" dirty="0">
                <a:solidFill>
                  <a:srgbClr val="0070C0"/>
                </a:solidFill>
              </a:rPr>
              <a:t>in the previous year had a 55% increased risk of hip </a:t>
            </a:r>
            <a:r>
              <a:rPr lang="en-US" sz="2800" b="0" dirty="0" smtClean="0">
                <a:solidFill>
                  <a:srgbClr val="0070C0"/>
                </a:solidFill>
              </a:rPr>
              <a:t>fracture</a:t>
            </a:r>
            <a:endParaRPr lang="en-US" sz="2800" b="0" dirty="0">
              <a:solidFill>
                <a:srgbClr val="0070C0"/>
              </a:solidFill>
            </a:endParaRPr>
          </a:p>
        </p:txBody>
      </p:sp>
      <p:sp>
        <p:nvSpPr>
          <p:cNvPr id="6" name="Rectangle 5"/>
          <p:cNvSpPr/>
          <p:nvPr/>
        </p:nvSpPr>
        <p:spPr>
          <a:xfrm>
            <a:off x="1004454" y="6293069"/>
            <a:ext cx="7148945" cy="369332"/>
          </a:xfrm>
          <a:prstGeom prst="rect">
            <a:avLst/>
          </a:prstGeom>
        </p:spPr>
        <p:txBody>
          <a:bodyPr wrap="square">
            <a:spAutoFit/>
          </a:bodyPr>
          <a:lstStyle/>
          <a:p>
            <a:pPr algn="ctr"/>
            <a:r>
              <a:rPr lang="en-US" dirty="0"/>
              <a:t>http://www.medscape.com/viewarticle/752892_3</a:t>
            </a:r>
          </a:p>
        </p:txBody>
      </p:sp>
    </p:spTree>
    <p:extLst>
      <p:ext uri="{BB962C8B-B14F-4D97-AF65-F5344CB8AC3E}">
        <p14:creationId xmlns:p14="http://schemas.microsoft.com/office/powerpoint/2010/main" val="30334749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0"/>
            <a:ext cx="7772400" cy="1362075"/>
          </a:xfrm>
        </p:spPr>
        <p:txBody>
          <a:bodyPr/>
          <a:lstStyle/>
          <a:p>
            <a:pPr indent="0"/>
            <a:r>
              <a:rPr lang="en-US" b="0" dirty="0" smtClean="0">
                <a:solidFill>
                  <a:srgbClr val="0070C0"/>
                </a:solidFill>
              </a:rPr>
              <a:t>Age-related changes in sensorimotor </a:t>
            </a:r>
            <a:r>
              <a:rPr lang="en-US" b="0" dirty="0">
                <a:solidFill>
                  <a:srgbClr val="0070C0"/>
                </a:solidFill>
              </a:rPr>
              <a:t> </a:t>
            </a:r>
            <a:r>
              <a:rPr lang="en-US" b="0" dirty="0" smtClean="0">
                <a:solidFill>
                  <a:srgbClr val="0070C0"/>
                </a:solidFill>
              </a:rPr>
              <a:t>and nervous system</a:t>
            </a:r>
            <a:endParaRPr lang="en-US" b="0" dirty="0">
              <a:solidFill>
                <a:srgbClr val="0070C0"/>
              </a:solidFill>
            </a:endParaRPr>
          </a:p>
        </p:txBody>
      </p:sp>
    </p:spTree>
    <p:extLst>
      <p:ext uri="{BB962C8B-B14F-4D97-AF65-F5344CB8AC3E}">
        <p14:creationId xmlns:p14="http://schemas.microsoft.com/office/powerpoint/2010/main" val="13373386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57200"/>
            <a:ext cx="8229600" cy="606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7620000" y="1981200"/>
            <a:ext cx="838200" cy="3962400"/>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Rectangle 1"/>
          <p:cNvSpPr/>
          <p:nvPr/>
        </p:nvSpPr>
        <p:spPr>
          <a:xfrm>
            <a:off x="3276600" y="6336268"/>
            <a:ext cx="6019800" cy="369332"/>
          </a:xfrm>
          <a:prstGeom prst="rect">
            <a:avLst/>
          </a:prstGeom>
        </p:spPr>
        <p:txBody>
          <a:bodyPr wrap="square">
            <a:spAutoFit/>
          </a:bodyPr>
          <a:lstStyle/>
          <a:p>
            <a:r>
              <a:rPr lang="en-US" dirty="0"/>
              <a:t>http://www.youtube.com/watch?v=HmuBnYVh6xE</a:t>
            </a:r>
          </a:p>
        </p:txBody>
      </p:sp>
    </p:spTree>
    <p:extLst>
      <p:ext uri="{BB962C8B-B14F-4D97-AF65-F5344CB8AC3E}">
        <p14:creationId xmlns:p14="http://schemas.microsoft.com/office/powerpoint/2010/main" val="8374202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dirty="0" smtClean="0"/>
              <a:t>Neuro-ophthalmologic Signs</a:t>
            </a:r>
          </a:p>
        </p:txBody>
      </p:sp>
      <p:sp>
        <p:nvSpPr>
          <p:cNvPr id="31747" name="Content Placeholder 2"/>
          <p:cNvSpPr>
            <a:spLocks noGrp="1"/>
          </p:cNvSpPr>
          <p:nvPr>
            <p:ph idx="1"/>
          </p:nvPr>
        </p:nvSpPr>
        <p:spPr/>
        <p:txBody>
          <a:bodyPr/>
          <a:lstStyle/>
          <a:p>
            <a:pPr>
              <a:spcAft>
                <a:spcPts val="0"/>
              </a:spcAft>
            </a:pPr>
            <a:r>
              <a:rPr lang="en-US" dirty="0" smtClean="0"/>
              <a:t>Progressive smallness of pupils</a:t>
            </a:r>
          </a:p>
          <a:p>
            <a:pPr>
              <a:spcAft>
                <a:spcPts val="0"/>
              </a:spcAft>
            </a:pPr>
            <a:r>
              <a:rPr lang="en-US" dirty="0" smtClean="0"/>
              <a:t>Decreased reactions to light and accommodation</a:t>
            </a:r>
          </a:p>
          <a:p>
            <a:pPr>
              <a:spcAft>
                <a:spcPts val="0"/>
              </a:spcAft>
            </a:pPr>
            <a:r>
              <a:rPr lang="en-US" dirty="0" smtClean="0"/>
              <a:t>Far-sightedness (hyperopia or presbyopia) </a:t>
            </a:r>
          </a:p>
          <a:p>
            <a:pPr>
              <a:spcAft>
                <a:spcPts val="0"/>
              </a:spcAft>
            </a:pPr>
            <a:r>
              <a:rPr lang="en-US" dirty="0" smtClean="0"/>
              <a:t>Insufficiency of convergence (problem with focus and depth perception)</a:t>
            </a:r>
          </a:p>
          <a:p>
            <a:pPr>
              <a:spcAft>
                <a:spcPts val="0"/>
              </a:spcAft>
            </a:pPr>
            <a:r>
              <a:rPr lang="en-US" dirty="0" smtClean="0"/>
              <a:t>Restricted range of upward conjugate gaze</a:t>
            </a:r>
          </a:p>
          <a:p>
            <a:pPr>
              <a:spcAft>
                <a:spcPts val="0"/>
              </a:spcAft>
            </a:pPr>
            <a:r>
              <a:rPr lang="en-US" dirty="0" smtClean="0"/>
              <a:t>Diminished dark adaptation</a:t>
            </a:r>
          </a:p>
          <a:p>
            <a:pPr>
              <a:spcAft>
                <a:spcPts val="0"/>
              </a:spcAft>
            </a:pPr>
            <a:r>
              <a:rPr lang="en-US" dirty="0" smtClean="0"/>
              <a:t>Increased sensitivity to glare</a:t>
            </a:r>
          </a:p>
          <a:p>
            <a:pPr lvl="1">
              <a:spcAft>
                <a:spcPts val="0"/>
              </a:spcAft>
            </a:pPr>
            <a:endParaRPr lang="en-US" dirty="0" smtClean="0"/>
          </a:p>
        </p:txBody>
      </p:sp>
    </p:spTree>
    <p:extLst>
      <p:ext uri="{BB962C8B-B14F-4D97-AF65-F5344CB8AC3E}">
        <p14:creationId xmlns:p14="http://schemas.microsoft.com/office/powerpoint/2010/main" val="7525431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Age-Related Visual Changes</a:t>
            </a:r>
            <a:endParaRPr lang="en-US" dirty="0"/>
          </a:p>
        </p:txBody>
      </p:sp>
      <p:sp>
        <p:nvSpPr>
          <p:cNvPr id="3" name="Content Placeholder 2"/>
          <p:cNvSpPr>
            <a:spLocks noGrp="1"/>
          </p:cNvSpPr>
          <p:nvPr>
            <p:ph idx="1"/>
          </p:nvPr>
        </p:nvSpPr>
        <p:spPr/>
        <p:txBody>
          <a:bodyPr/>
          <a:lstStyle/>
          <a:p>
            <a:r>
              <a:rPr lang="en-US" dirty="0" smtClean="0"/>
              <a:t>Visual acuity &amp; field decrease with aging</a:t>
            </a:r>
          </a:p>
          <a:p>
            <a:r>
              <a:rPr lang="en-US" dirty="0" smtClean="0"/>
              <a:t>Increased difficulty seeing </a:t>
            </a:r>
            <a:r>
              <a:rPr lang="en-US" dirty="0" smtClean="0">
                <a:solidFill>
                  <a:srgbClr val="0070C0"/>
                </a:solidFill>
              </a:rPr>
              <a:t>blues </a:t>
            </a:r>
            <a:r>
              <a:rPr lang="en-US" dirty="0" smtClean="0"/>
              <a:t>&amp; </a:t>
            </a:r>
            <a:r>
              <a:rPr lang="en-US" dirty="0" smtClean="0">
                <a:solidFill>
                  <a:schemeClr val="accent6"/>
                </a:solidFill>
              </a:rPr>
              <a:t>greens</a:t>
            </a:r>
          </a:p>
          <a:p>
            <a:r>
              <a:rPr lang="en-US" dirty="0" smtClean="0"/>
              <a:t>Spatial visual changes occur making it difficulty to see slow moving objects</a:t>
            </a:r>
          </a:p>
          <a:p>
            <a:r>
              <a:rPr lang="en-US" dirty="0" smtClean="0"/>
              <a:t>Changes with accommodation, contrast, &amp; depth perception </a:t>
            </a:r>
          </a:p>
          <a:p>
            <a:r>
              <a:rPr lang="en-US" dirty="0" smtClean="0"/>
              <a:t>Control of smooth pursuits and saccade is decreased</a:t>
            </a:r>
            <a:endParaRPr lang="en-US" dirty="0"/>
          </a:p>
        </p:txBody>
      </p:sp>
    </p:spTree>
    <p:extLst>
      <p:ext uri="{BB962C8B-B14F-4D97-AF65-F5344CB8AC3E}">
        <p14:creationId xmlns:p14="http://schemas.microsoft.com/office/powerpoint/2010/main" val="3921613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objectives</a:t>
            </a:r>
            <a:endParaRPr lang="en-US" dirty="0"/>
          </a:p>
        </p:txBody>
      </p:sp>
      <p:sp>
        <p:nvSpPr>
          <p:cNvPr id="5" name="Content Placeholder 4"/>
          <p:cNvSpPr>
            <a:spLocks noGrp="1"/>
          </p:cNvSpPr>
          <p:nvPr>
            <p:ph idx="1"/>
          </p:nvPr>
        </p:nvSpPr>
        <p:spPr/>
        <p:txBody>
          <a:bodyPr/>
          <a:lstStyle/>
          <a:p>
            <a:pPr lvl="0"/>
            <a:r>
              <a:rPr lang="en-US" dirty="0"/>
              <a:t>Identify and interpret physiologic changes that occur with </a:t>
            </a:r>
            <a:r>
              <a:rPr lang="en-US" dirty="0" smtClean="0"/>
              <a:t>aging. </a:t>
            </a:r>
          </a:p>
          <a:p>
            <a:pPr lvl="0"/>
            <a:r>
              <a:rPr lang="en-US" dirty="0" smtClean="0"/>
              <a:t>Adapt </a:t>
            </a:r>
            <a:r>
              <a:rPr lang="en-US" dirty="0"/>
              <a:t>physical therapy management to address </a:t>
            </a:r>
            <a:r>
              <a:rPr lang="en-US" dirty="0" smtClean="0"/>
              <a:t>age-related and life-style related declines in physiological systems.</a:t>
            </a:r>
            <a:endParaRPr lang="en-US" dirty="0"/>
          </a:p>
          <a:p>
            <a:endParaRPr lang="en-US" dirty="0"/>
          </a:p>
        </p:txBody>
      </p:sp>
    </p:spTree>
    <p:extLst>
      <p:ext uri="{BB962C8B-B14F-4D97-AF65-F5344CB8AC3E}">
        <p14:creationId xmlns:p14="http://schemas.microsoft.com/office/powerpoint/2010/main" val="24603654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Problems in </a:t>
            </a:r>
            <a:r>
              <a:rPr lang="en-US" dirty="0"/>
              <a:t>V</a:t>
            </a:r>
            <a:r>
              <a:rPr lang="en-US" dirty="0" smtClean="0"/>
              <a:t>ision</a:t>
            </a:r>
            <a:endParaRPr lang="en-US" dirty="0"/>
          </a:p>
        </p:txBody>
      </p:sp>
      <p:sp>
        <p:nvSpPr>
          <p:cNvPr id="17410" name="Rectangle 2"/>
          <p:cNvSpPr>
            <a:spLocks noGrp="1" noChangeArrowheads="1"/>
          </p:cNvSpPr>
          <p:nvPr>
            <p:ph idx="1"/>
          </p:nvPr>
        </p:nvSpPr>
        <p:spPr/>
        <p:txBody>
          <a:bodyPr/>
          <a:lstStyle/>
          <a:p>
            <a:r>
              <a:rPr lang="en-US" dirty="0" smtClean="0"/>
              <a:t>Glaucoma (98% blindness preventable)</a:t>
            </a:r>
          </a:p>
          <a:p>
            <a:pPr lvl="1"/>
            <a:r>
              <a:rPr lang="en-US" dirty="0" smtClean="0"/>
              <a:t>Peripheral vision lost 1st then central</a:t>
            </a:r>
          </a:p>
          <a:p>
            <a:r>
              <a:rPr lang="en-US" dirty="0" smtClean="0"/>
              <a:t>Cataracts: opacity of the lens</a:t>
            </a:r>
          </a:p>
          <a:p>
            <a:pPr lvl="1"/>
            <a:r>
              <a:rPr lang="en-US" dirty="0" smtClean="0"/>
              <a:t>Medicare: #1 surgery</a:t>
            </a:r>
          </a:p>
          <a:p>
            <a:pPr lvl="1"/>
            <a:r>
              <a:rPr lang="en-US" dirty="0" smtClean="0"/>
              <a:t>Central vision lost 1st</a:t>
            </a:r>
          </a:p>
          <a:p>
            <a:pPr lvl="1"/>
            <a:r>
              <a:rPr lang="en-US" dirty="0" smtClean="0"/>
              <a:t>Sunglasses for prevention</a:t>
            </a:r>
          </a:p>
          <a:p>
            <a:r>
              <a:rPr lang="en-US" dirty="0" smtClean="0"/>
              <a:t>Macular Degeneration</a:t>
            </a:r>
          </a:p>
          <a:p>
            <a:pPr lvl="1"/>
            <a:r>
              <a:rPr lang="en-US" dirty="0" smtClean="0"/>
              <a:t>Risk increases with age 28% those older than 75</a:t>
            </a:r>
          </a:p>
          <a:p>
            <a:pPr lvl="1"/>
            <a:r>
              <a:rPr lang="en-US" dirty="0" smtClean="0"/>
              <a:t>Central vision primarily affected</a:t>
            </a:r>
          </a:p>
          <a:p>
            <a:pPr lvl="1"/>
            <a:r>
              <a:rPr lang="en-US" dirty="0" smtClean="0"/>
              <a:t>Quality of life with reading, </a:t>
            </a:r>
            <a:r>
              <a:rPr lang="en-US" dirty="0" err="1" smtClean="0"/>
              <a:t>tv</a:t>
            </a:r>
            <a:r>
              <a:rPr lang="en-US" dirty="0" smtClean="0"/>
              <a:t>, sewing</a:t>
            </a:r>
          </a:p>
        </p:txBody>
      </p:sp>
      <p:sp>
        <p:nvSpPr>
          <p:cNvPr id="17411" name="Slide Number Placeholder 2"/>
          <p:cNvSpPr>
            <a:spLocks noGrp="1"/>
          </p:cNvSpPr>
          <p:nvPr>
            <p:ph type="sldNum" sz="quarter" idx="4294967295"/>
          </p:nvPr>
        </p:nvSpPr>
        <p:spPr>
          <a:xfrm>
            <a:off x="7010400" y="6356350"/>
            <a:ext cx="2133600" cy="365125"/>
          </a:xfrm>
          <a:prstGeom prst="rect">
            <a:avLst/>
          </a:prstGeom>
          <a:noFill/>
        </p:spPr>
        <p:txBody>
          <a:bodyPr/>
          <a:lstStyle/>
          <a:p>
            <a:r>
              <a:rPr lang="en-US" dirty="0" smtClean="0"/>
              <a:t>J. Blackwood</a:t>
            </a:r>
          </a:p>
        </p:txBody>
      </p:sp>
    </p:spTree>
    <p:extLst>
      <p:ext uri="{BB962C8B-B14F-4D97-AF65-F5344CB8AC3E}">
        <p14:creationId xmlns:p14="http://schemas.microsoft.com/office/powerpoint/2010/main" val="2920681987"/>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www.completeeyecarenyc.com/glaucoma.jpg"/>
          <p:cNvPicPr>
            <a:picLocks noChangeAspect="1" noChangeArrowheads="1"/>
          </p:cNvPicPr>
          <p:nvPr/>
        </p:nvPicPr>
        <p:blipFill>
          <a:blip r:embed="rId3" cstate="print"/>
          <a:srcRect/>
          <a:stretch>
            <a:fillRect/>
          </a:stretch>
        </p:blipFill>
        <p:spPr bwMode="auto">
          <a:xfrm>
            <a:off x="838200" y="1066800"/>
            <a:ext cx="5029200" cy="4019550"/>
          </a:xfrm>
          <a:prstGeom prst="rect">
            <a:avLst/>
          </a:prstGeom>
          <a:noFill/>
          <a:ln w="9525">
            <a:noFill/>
            <a:miter lim="800000"/>
            <a:headEnd/>
            <a:tailEnd/>
          </a:ln>
        </p:spPr>
      </p:pic>
      <p:sp>
        <p:nvSpPr>
          <p:cNvPr id="18436" name="TextBox 5"/>
          <p:cNvSpPr txBox="1">
            <a:spLocks noChangeArrowheads="1"/>
          </p:cNvSpPr>
          <p:nvPr/>
        </p:nvSpPr>
        <p:spPr bwMode="auto">
          <a:xfrm>
            <a:off x="6096000" y="1524000"/>
            <a:ext cx="2590800" cy="1754188"/>
          </a:xfrm>
          <a:prstGeom prst="rect">
            <a:avLst/>
          </a:prstGeom>
          <a:noFill/>
          <a:ln w="9525">
            <a:noFill/>
            <a:miter lim="800000"/>
            <a:headEnd/>
            <a:tailEnd/>
          </a:ln>
        </p:spPr>
        <p:txBody>
          <a:bodyPr>
            <a:spAutoFit/>
          </a:bodyPr>
          <a:lstStyle/>
          <a:p>
            <a:r>
              <a:rPr lang="en-US" sz="3600" dirty="0"/>
              <a:t>What is this an example of? </a:t>
            </a:r>
          </a:p>
        </p:txBody>
      </p:sp>
      <p:sp>
        <p:nvSpPr>
          <p:cNvPr id="5" name="Slide Number Placeholder 2"/>
          <p:cNvSpPr txBox="1">
            <a:spLocks/>
          </p:cNvSpPr>
          <p:nvPr/>
        </p:nvSpPr>
        <p:spPr>
          <a:xfrm>
            <a:off x="7010400" y="6356350"/>
            <a:ext cx="2133600" cy="365125"/>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J. Blackwood</a:t>
            </a:r>
            <a:endParaRPr lang="en-US" dirty="0" smtClean="0"/>
          </a:p>
        </p:txBody>
      </p:sp>
    </p:spTree>
    <p:extLst>
      <p:ext uri="{BB962C8B-B14F-4D97-AF65-F5344CB8AC3E}">
        <p14:creationId xmlns:p14="http://schemas.microsoft.com/office/powerpoint/2010/main" val="2552101532"/>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2" descr="http://www.metwesteyecentre.com.au/Images/Image/conditions/cataracts.jpg"/>
          <p:cNvPicPr>
            <a:picLocks noChangeAspect="1" noChangeArrowheads="1"/>
          </p:cNvPicPr>
          <p:nvPr/>
        </p:nvPicPr>
        <p:blipFill>
          <a:blip r:embed="rId2" cstate="print"/>
          <a:srcRect/>
          <a:stretch>
            <a:fillRect/>
          </a:stretch>
        </p:blipFill>
        <p:spPr bwMode="auto">
          <a:xfrm>
            <a:off x="381000" y="304800"/>
            <a:ext cx="4953000" cy="2952750"/>
          </a:xfrm>
          <a:prstGeom prst="rect">
            <a:avLst/>
          </a:prstGeom>
          <a:noFill/>
          <a:ln w="9525">
            <a:noFill/>
            <a:miter lim="800000"/>
            <a:headEnd/>
            <a:tailEnd/>
          </a:ln>
        </p:spPr>
      </p:pic>
      <p:pic>
        <p:nvPicPr>
          <p:cNvPr id="19461" name="Picture 4" descr="http://www.kellogg.umich.edu/theeyeshaveit/non-trauma/images/cataract.jpg"/>
          <p:cNvPicPr>
            <a:picLocks noChangeAspect="1" noChangeArrowheads="1"/>
          </p:cNvPicPr>
          <p:nvPr/>
        </p:nvPicPr>
        <p:blipFill>
          <a:blip r:embed="rId3" cstate="print"/>
          <a:srcRect/>
          <a:stretch>
            <a:fillRect/>
          </a:stretch>
        </p:blipFill>
        <p:spPr bwMode="auto">
          <a:xfrm>
            <a:off x="4800600" y="3505200"/>
            <a:ext cx="3238500" cy="2743200"/>
          </a:xfrm>
          <a:prstGeom prst="rect">
            <a:avLst/>
          </a:prstGeom>
          <a:noFill/>
          <a:ln w="9525">
            <a:noFill/>
            <a:miter lim="800000"/>
            <a:headEnd/>
            <a:tailEnd/>
          </a:ln>
        </p:spPr>
      </p:pic>
      <p:sp>
        <p:nvSpPr>
          <p:cNvPr id="5" name="Slide Number Placeholder 2"/>
          <p:cNvSpPr txBox="1">
            <a:spLocks/>
          </p:cNvSpPr>
          <p:nvPr/>
        </p:nvSpPr>
        <p:spPr>
          <a:xfrm>
            <a:off x="7086600" y="6324600"/>
            <a:ext cx="2133600" cy="365125"/>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J. Blackwood</a:t>
            </a:r>
          </a:p>
        </p:txBody>
      </p:sp>
    </p:spTree>
    <p:extLst>
      <p:ext uri="{BB962C8B-B14F-4D97-AF65-F5344CB8AC3E}">
        <p14:creationId xmlns:p14="http://schemas.microsoft.com/office/powerpoint/2010/main" val="1606587040"/>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What is this? </a:t>
            </a:r>
          </a:p>
        </p:txBody>
      </p:sp>
      <p:pic>
        <p:nvPicPr>
          <p:cNvPr id="20484" name="Picture 2" descr="http://ts3.mm.bing.net/images/thumbnail.aspx?q=5566440326&amp;id=bd74418e214ffc7f557a492cbfaf20ea&amp;index=ch1&amp;url=http%3a%2f%2fwww.lowvisionclub.com%2fimages%2fswis-macular_degeneration.jpg"/>
          <p:cNvPicPr>
            <a:picLocks noChangeAspect="1" noChangeArrowheads="1"/>
          </p:cNvPicPr>
          <p:nvPr/>
        </p:nvPicPr>
        <p:blipFill>
          <a:blip r:embed="rId3" cstate="print"/>
          <a:srcRect/>
          <a:stretch>
            <a:fillRect/>
          </a:stretch>
        </p:blipFill>
        <p:spPr bwMode="auto">
          <a:xfrm>
            <a:off x="2133600" y="2286000"/>
            <a:ext cx="4762500" cy="3810000"/>
          </a:xfrm>
          <a:prstGeom prst="rect">
            <a:avLst/>
          </a:prstGeom>
          <a:noFill/>
          <a:ln w="9525">
            <a:noFill/>
            <a:miter lim="800000"/>
            <a:headEnd/>
            <a:tailEnd/>
          </a:ln>
        </p:spPr>
      </p:pic>
      <p:sp>
        <p:nvSpPr>
          <p:cNvPr id="6" name="Slide Number Placeholder 2"/>
          <p:cNvSpPr txBox="1">
            <a:spLocks/>
          </p:cNvSpPr>
          <p:nvPr/>
        </p:nvSpPr>
        <p:spPr>
          <a:xfrm>
            <a:off x="7010400" y="6356350"/>
            <a:ext cx="2133600" cy="365125"/>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J. Blackwood</a:t>
            </a:r>
            <a:endParaRPr lang="en-US" dirty="0" smtClean="0"/>
          </a:p>
        </p:txBody>
      </p:sp>
    </p:spTree>
    <p:extLst>
      <p:ext uri="{BB962C8B-B14F-4D97-AF65-F5344CB8AC3E}">
        <p14:creationId xmlns:p14="http://schemas.microsoft.com/office/powerpoint/2010/main" val="3118535287"/>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Other areas of visual loss</a:t>
            </a:r>
          </a:p>
        </p:txBody>
      </p:sp>
      <p:sp>
        <p:nvSpPr>
          <p:cNvPr id="21507" name="Rectangle 3"/>
          <p:cNvSpPr>
            <a:spLocks noGrp="1" noChangeArrowheads="1"/>
          </p:cNvSpPr>
          <p:nvPr>
            <p:ph idx="1"/>
          </p:nvPr>
        </p:nvSpPr>
        <p:spPr>
          <a:xfrm>
            <a:off x="457200" y="1719003"/>
            <a:ext cx="4114800" cy="3687763"/>
          </a:xfrm>
        </p:spPr>
        <p:txBody>
          <a:bodyPr/>
          <a:lstStyle/>
          <a:p>
            <a:pPr eaLnBrk="1" hangingPunct="1"/>
            <a:r>
              <a:rPr lang="en-US" dirty="0" smtClean="0"/>
              <a:t>Diabetic retinopathy</a:t>
            </a:r>
          </a:p>
          <a:p>
            <a:pPr eaLnBrk="1" hangingPunct="1"/>
            <a:r>
              <a:rPr lang="en-US" dirty="0" smtClean="0"/>
              <a:t>Retinal detachment</a:t>
            </a:r>
          </a:p>
          <a:p>
            <a:pPr eaLnBrk="1" hangingPunct="1"/>
            <a:r>
              <a:rPr lang="en-US" dirty="0" smtClean="0"/>
              <a:t>Legal blindness </a:t>
            </a:r>
          </a:p>
        </p:txBody>
      </p:sp>
      <p:pic>
        <p:nvPicPr>
          <p:cNvPr id="21509" name="Picture 5" descr="Picture of what a person with diabetic retinopathy sees"/>
          <p:cNvPicPr>
            <a:picLocks noChangeAspect="1" noChangeArrowheads="1"/>
          </p:cNvPicPr>
          <p:nvPr/>
        </p:nvPicPr>
        <p:blipFill>
          <a:blip r:embed="rId3" cstate="print"/>
          <a:srcRect/>
          <a:stretch>
            <a:fillRect/>
          </a:stretch>
        </p:blipFill>
        <p:spPr bwMode="auto">
          <a:xfrm>
            <a:off x="4800600" y="2209800"/>
            <a:ext cx="3981450" cy="3184525"/>
          </a:xfrm>
          <a:prstGeom prst="rect">
            <a:avLst/>
          </a:prstGeom>
          <a:noFill/>
          <a:ln w="9525">
            <a:noFill/>
            <a:miter lim="800000"/>
            <a:headEnd/>
            <a:tailEnd/>
          </a:ln>
        </p:spPr>
      </p:pic>
      <p:sp>
        <p:nvSpPr>
          <p:cNvPr id="6" name="Slide Number Placeholder 2"/>
          <p:cNvSpPr txBox="1">
            <a:spLocks/>
          </p:cNvSpPr>
          <p:nvPr/>
        </p:nvSpPr>
        <p:spPr>
          <a:xfrm>
            <a:off x="7010400" y="6324600"/>
            <a:ext cx="2133600" cy="365125"/>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J. Blackwood</a:t>
            </a:r>
          </a:p>
        </p:txBody>
      </p:sp>
    </p:spTree>
    <p:extLst>
      <p:ext uri="{BB962C8B-B14F-4D97-AF65-F5344CB8AC3E}">
        <p14:creationId xmlns:p14="http://schemas.microsoft.com/office/powerpoint/2010/main" val="1651669620"/>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smtClean="0"/>
              <a:t>PT Considerations in Visual Deficits Associated with Aging</a:t>
            </a:r>
          </a:p>
        </p:txBody>
      </p:sp>
      <p:sp>
        <p:nvSpPr>
          <p:cNvPr id="22531" name="Rectangle 3"/>
          <p:cNvSpPr>
            <a:spLocks noGrp="1" noChangeArrowheads="1"/>
          </p:cNvSpPr>
          <p:nvPr>
            <p:ph idx="1"/>
          </p:nvPr>
        </p:nvSpPr>
        <p:spPr/>
        <p:txBody>
          <a:bodyPr/>
          <a:lstStyle/>
          <a:p>
            <a:r>
              <a:rPr lang="en-US" dirty="0" smtClean="0"/>
              <a:t>Adaptation of HEP instructions</a:t>
            </a:r>
          </a:p>
          <a:p>
            <a:r>
              <a:rPr lang="en-US" dirty="0" smtClean="0"/>
              <a:t>PT gym/room, hallways with deco </a:t>
            </a:r>
          </a:p>
          <a:p>
            <a:r>
              <a:rPr lang="en-US" dirty="0" smtClean="0"/>
              <a:t>Patterns of flooring</a:t>
            </a:r>
          </a:p>
          <a:p>
            <a:r>
              <a:rPr lang="en-US" dirty="0" smtClean="0"/>
              <a:t>Safety in environment, provide adequate light </a:t>
            </a:r>
          </a:p>
          <a:p>
            <a:r>
              <a:rPr lang="en-US" dirty="0" smtClean="0"/>
              <a:t>Use of contrasting colors for safety </a:t>
            </a:r>
          </a:p>
          <a:p>
            <a:r>
              <a:rPr lang="en-US" dirty="0" smtClean="0"/>
              <a:t>Avoid abrupt changes in light, nightlights</a:t>
            </a:r>
          </a:p>
          <a:p>
            <a:r>
              <a:rPr lang="en-US" dirty="0" smtClean="0"/>
              <a:t>Large print, low vision aids, assistance both verbal and tactile </a:t>
            </a:r>
          </a:p>
          <a:p>
            <a:endParaRPr lang="en-US" dirty="0" smtClean="0"/>
          </a:p>
        </p:txBody>
      </p:sp>
      <p:sp>
        <p:nvSpPr>
          <p:cNvPr id="8" name="Slide Number Placeholder 2"/>
          <p:cNvSpPr txBox="1">
            <a:spLocks/>
          </p:cNvSpPr>
          <p:nvPr/>
        </p:nvSpPr>
        <p:spPr>
          <a:xfrm>
            <a:off x="7010400" y="6324600"/>
            <a:ext cx="2133600" cy="365125"/>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J. Blackwood</a:t>
            </a:r>
          </a:p>
        </p:txBody>
      </p:sp>
    </p:spTree>
    <p:extLst>
      <p:ext uri="{BB962C8B-B14F-4D97-AF65-F5344CB8AC3E}">
        <p14:creationId xmlns:p14="http://schemas.microsoft.com/office/powerpoint/2010/main" val="14921698"/>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Hearing Loss with Aging</a:t>
            </a:r>
          </a:p>
        </p:txBody>
      </p:sp>
      <p:sp>
        <p:nvSpPr>
          <p:cNvPr id="23555" name="Rectangle 3"/>
          <p:cNvSpPr>
            <a:spLocks noGrp="1" noChangeArrowheads="1"/>
          </p:cNvSpPr>
          <p:nvPr>
            <p:ph idx="1"/>
          </p:nvPr>
        </p:nvSpPr>
        <p:spPr/>
        <p:txBody>
          <a:bodyPr/>
          <a:lstStyle/>
          <a:p>
            <a:r>
              <a:rPr lang="en-US" dirty="0" smtClean="0"/>
              <a:t>May be masked as dementia</a:t>
            </a:r>
          </a:p>
          <a:p>
            <a:r>
              <a:rPr lang="en-US" dirty="0" smtClean="0"/>
              <a:t>More loss with high tones</a:t>
            </a:r>
          </a:p>
          <a:p>
            <a:r>
              <a:rPr lang="en-US" dirty="0" smtClean="0"/>
              <a:t>Peripheral hearing loss (conduction hearing loss)</a:t>
            </a:r>
          </a:p>
          <a:p>
            <a:r>
              <a:rPr lang="en-US" dirty="0" smtClean="0"/>
              <a:t>Sensorineural loss</a:t>
            </a:r>
          </a:p>
          <a:p>
            <a:r>
              <a:rPr lang="en-US" dirty="0" err="1" smtClean="0"/>
              <a:t>Presbycusis</a:t>
            </a:r>
            <a:endParaRPr lang="en-US" dirty="0"/>
          </a:p>
          <a:p>
            <a:pPr lvl="1"/>
            <a:r>
              <a:rPr lang="en-US" dirty="0" smtClean="0"/>
              <a:t>decrease in auditory acuity resulting from degenerative changes in the inner ear with age (a reduction of the number of hair cells)</a:t>
            </a:r>
          </a:p>
          <a:p>
            <a:r>
              <a:rPr lang="en-US" dirty="0" smtClean="0"/>
              <a:t>Tinnitus </a:t>
            </a:r>
          </a:p>
        </p:txBody>
      </p:sp>
      <p:sp>
        <p:nvSpPr>
          <p:cNvPr id="7" name="Slide Number Placeholder 2"/>
          <p:cNvSpPr txBox="1">
            <a:spLocks/>
          </p:cNvSpPr>
          <p:nvPr/>
        </p:nvSpPr>
        <p:spPr>
          <a:xfrm>
            <a:off x="7010400" y="6324600"/>
            <a:ext cx="2133600" cy="365125"/>
          </a:xfrm>
          <a:prstGeom prst="rect">
            <a:avLst/>
          </a:prstGeom>
          <a:noFill/>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J. Blackwood</a:t>
            </a:r>
          </a:p>
        </p:txBody>
      </p:sp>
    </p:spTree>
    <p:extLst>
      <p:ext uri="{BB962C8B-B14F-4D97-AF65-F5344CB8AC3E}">
        <p14:creationId xmlns:p14="http://schemas.microsoft.com/office/powerpoint/2010/main" val="1317255568"/>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Communication Aids</a:t>
            </a:r>
            <a:endParaRPr lang="en-US" dirty="0"/>
          </a:p>
        </p:txBody>
      </p:sp>
      <p:sp>
        <p:nvSpPr>
          <p:cNvPr id="24578" name="Rectangle 2"/>
          <p:cNvSpPr>
            <a:spLocks noGrp="1" noChangeArrowheads="1"/>
          </p:cNvSpPr>
          <p:nvPr>
            <p:ph idx="1"/>
          </p:nvPr>
        </p:nvSpPr>
        <p:spPr/>
        <p:txBody>
          <a:bodyPr/>
          <a:lstStyle/>
          <a:p>
            <a:pPr>
              <a:spcAft>
                <a:spcPts val="0"/>
              </a:spcAft>
            </a:pPr>
            <a:r>
              <a:rPr lang="en-US" dirty="0" smtClean="0"/>
              <a:t>Hearing aids, amplification devices </a:t>
            </a:r>
          </a:p>
          <a:p>
            <a:pPr>
              <a:spcAft>
                <a:spcPts val="0"/>
              </a:spcAft>
            </a:pPr>
            <a:r>
              <a:rPr lang="en-US" dirty="0" smtClean="0"/>
              <a:t>Written word</a:t>
            </a:r>
          </a:p>
          <a:p>
            <a:pPr>
              <a:spcAft>
                <a:spcPts val="0"/>
              </a:spcAft>
            </a:pPr>
            <a:r>
              <a:rPr lang="en-US" dirty="0" smtClean="0"/>
              <a:t>What PTs can do</a:t>
            </a:r>
          </a:p>
          <a:p>
            <a:pPr lvl="1">
              <a:spcAft>
                <a:spcPts val="0"/>
              </a:spcAft>
            </a:pPr>
            <a:r>
              <a:rPr lang="en-US" dirty="0" smtClean="0"/>
              <a:t>Be sure to have the </a:t>
            </a:r>
            <a:r>
              <a:rPr lang="en-US" dirty="0" err="1"/>
              <a:t>P</a:t>
            </a:r>
            <a:r>
              <a:rPr lang="en-US" dirty="0" err="1" smtClean="0"/>
              <a:t>t’s</a:t>
            </a:r>
            <a:r>
              <a:rPr lang="en-US" dirty="0" smtClean="0"/>
              <a:t> attention</a:t>
            </a:r>
          </a:p>
          <a:p>
            <a:pPr lvl="1">
              <a:spcAft>
                <a:spcPts val="0"/>
              </a:spcAft>
            </a:pPr>
            <a:r>
              <a:rPr lang="en-US" dirty="0" smtClean="0"/>
              <a:t>Place yourself between 2-3 feet in front of the </a:t>
            </a:r>
            <a:r>
              <a:rPr lang="en-US" dirty="0"/>
              <a:t>P</a:t>
            </a:r>
            <a:r>
              <a:rPr lang="en-US" dirty="0" smtClean="0"/>
              <a:t>t</a:t>
            </a:r>
          </a:p>
          <a:p>
            <a:pPr lvl="1">
              <a:spcAft>
                <a:spcPts val="0"/>
              </a:spcAft>
            </a:pPr>
            <a:r>
              <a:rPr lang="en-US" dirty="0" smtClean="0"/>
              <a:t>Speak slowly &amp; clearly. Do NOT shout.</a:t>
            </a:r>
          </a:p>
          <a:p>
            <a:pPr lvl="1">
              <a:spcAft>
                <a:spcPts val="0"/>
              </a:spcAft>
            </a:pPr>
            <a:r>
              <a:rPr lang="en-US" dirty="0" smtClean="0"/>
              <a:t>Talk naturally with a slower pace &amp; more pauses</a:t>
            </a:r>
          </a:p>
          <a:p>
            <a:pPr lvl="1">
              <a:spcAft>
                <a:spcPts val="0"/>
              </a:spcAft>
            </a:pPr>
            <a:r>
              <a:rPr lang="en-US" dirty="0" smtClean="0"/>
              <a:t>Lower the pitch of your voice</a:t>
            </a:r>
          </a:p>
          <a:p>
            <a:pPr lvl="1">
              <a:spcAft>
                <a:spcPts val="0"/>
              </a:spcAft>
            </a:pPr>
            <a:r>
              <a:rPr lang="en-US" dirty="0" smtClean="0"/>
              <a:t>Avoid background noise</a:t>
            </a:r>
          </a:p>
          <a:p>
            <a:pPr lvl="1">
              <a:spcAft>
                <a:spcPts val="0"/>
              </a:spcAft>
            </a:pPr>
            <a:r>
              <a:rPr lang="en-US" dirty="0" smtClean="0"/>
              <a:t>Write</a:t>
            </a:r>
          </a:p>
        </p:txBody>
      </p:sp>
      <p:sp>
        <p:nvSpPr>
          <p:cNvPr id="24579" name="Slide Number Placeholder 2"/>
          <p:cNvSpPr>
            <a:spLocks noGrp="1"/>
          </p:cNvSpPr>
          <p:nvPr>
            <p:ph type="sldNum" sz="quarter" idx="4294967295"/>
          </p:nvPr>
        </p:nvSpPr>
        <p:spPr>
          <a:xfrm>
            <a:off x="7010400" y="6356350"/>
            <a:ext cx="2133600" cy="365125"/>
          </a:xfrm>
          <a:prstGeom prst="rect">
            <a:avLst/>
          </a:prstGeom>
          <a:noFill/>
        </p:spPr>
        <p:txBody>
          <a:bodyPr/>
          <a:lstStyle/>
          <a:p>
            <a:r>
              <a:rPr lang="en-US" dirty="0" smtClean="0"/>
              <a:t>J. Blackwood</a:t>
            </a:r>
          </a:p>
        </p:txBody>
      </p:sp>
    </p:spTree>
    <p:extLst>
      <p:ext uri="{BB962C8B-B14F-4D97-AF65-F5344CB8AC3E}">
        <p14:creationId xmlns:p14="http://schemas.microsoft.com/office/powerpoint/2010/main" val="1324071445"/>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7"/>
            <a:ext cx="5819969" cy="1143000"/>
          </a:xfrm>
        </p:spPr>
        <p:txBody>
          <a:bodyPr/>
          <a:lstStyle/>
          <a:p>
            <a:r>
              <a:rPr lang="en-US" dirty="0" smtClean="0"/>
              <a:t>Vestibular System Changes</a:t>
            </a:r>
            <a:endParaRPr lang="en-US" dirty="0"/>
          </a:p>
        </p:txBody>
      </p:sp>
      <p:sp>
        <p:nvSpPr>
          <p:cNvPr id="3" name="Content Placeholder 2"/>
          <p:cNvSpPr>
            <a:spLocks noGrp="1"/>
          </p:cNvSpPr>
          <p:nvPr>
            <p:ph idx="1"/>
          </p:nvPr>
        </p:nvSpPr>
        <p:spPr/>
        <p:txBody>
          <a:bodyPr/>
          <a:lstStyle/>
          <a:p>
            <a:r>
              <a:rPr lang="en-US" dirty="0" smtClean="0"/>
              <a:t>Disequilibrium and dizziness</a:t>
            </a:r>
          </a:p>
          <a:p>
            <a:r>
              <a:rPr lang="en-US" dirty="0" smtClean="0"/>
              <a:t>Hair cell receptors decline begins at age 30</a:t>
            </a:r>
          </a:p>
          <a:p>
            <a:r>
              <a:rPr lang="en-US" dirty="0" smtClean="0"/>
              <a:t>20% decrease in hair cells of </a:t>
            </a:r>
            <a:r>
              <a:rPr lang="en-US" dirty="0" err="1" smtClean="0"/>
              <a:t>saccule</a:t>
            </a:r>
            <a:r>
              <a:rPr lang="en-US" dirty="0" smtClean="0"/>
              <a:t> and utricle</a:t>
            </a:r>
          </a:p>
          <a:p>
            <a:r>
              <a:rPr lang="en-US" dirty="0" smtClean="0"/>
              <a:t>40% decrease in hair cells of semicircular canals</a:t>
            </a:r>
          </a:p>
          <a:p>
            <a:r>
              <a:rPr lang="en-US" dirty="0" smtClean="0"/>
              <a:t>Vestibular receptor ganglion cells decrease by age 55-60</a:t>
            </a:r>
          </a:p>
          <a:p>
            <a:endParaRPr lang="en-US" dirty="0"/>
          </a:p>
        </p:txBody>
      </p:sp>
      <p:pic>
        <p:nvPicPr>
          <p:cNvPr id="75778" name="Picture 2" descr="http://projects.cbe.ab.ca/Diefenbaker/Biology/Bio%20Website%20Final/notes/nervous_system/Image60.gif"/>
          <p:cNvPicPr>
            <a:picLocks noChangeAspect="1" noChangeArrowheads="1"/>
          </p:cNvPicPr>
          <p:nvPr/>
        </p:nvPicPr>
        <p:blipFill>
          <a:blip r:embed="rId3" cstate="print"/>
          <a:srcRect/>
          <a:stretch>
            <a:fillRect/>
          </a:stretch>
        </p:blipFill>
        <p:spPr bwMode="auto">
          <a:xfrm>
            <a:off x="6277169" y="21771"/>
            <a:ext cx="2819400" cy="2124620"/>
          </a:xfrm>
          <a:prstGeom prst="rect">
            <a:avLst/>
          </a:prstGeom>
          <a:noFill/>
        </p:spPr>
      </p:pic>
    </p:spTree>
    <p:extLst>
      <p:ext uri="{BB962C8B-B14F-4D97-AF65-F5344CB8AC3E}">
        <p14:creationId xmlns:p14="http://schemas.microsoft.com/office/powerpoint/2010/main" val="3298943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smtClean="0"/>
              <a:t>PNS Sensory System Changes with Aging</a:t>
            </a:r>
            <a:endParaRPr lang="en-US" dirty="0" smtClean="0"/>
          </a:p>
        </p:txBody>
      </p:sp>
      <p:sp>
        <p:nvSpPr>
          <p:cNvPr id="59396" name="Content Placeholder 3"/>
          <p:cNvSpPr>
            <a:spLocks noGrp="1"/>
          </p:cNvSpPr>
          <p:nvPr>
            <p:ph idx="1"/>
          </p:nvPr>
        </p:nvSpPr>
        <p:spPr/>
        <p:txBody>
          <a:bodyPr/>
          <a:lstStyle/>
          <a:p>
            <a:r>
              <a:rPr lang="en-US" dirty="0" smtClean="0">
                <a:sym typeface="Wingdings" pitchFamily="2" charset="2"/>
              </a:rPr>
              <a:t>Decreased number o</a:t>
            </a:r>
            <a:r>
              <a:rPr lang="en-US" dirty="0" smtClean="0"/>
              <a:t>f unmyelinated and myelinated nerve fibers</a:t>
            </a:r>
          </a:p>
          <a:p>
            <a:r>
              <a:rPr lang="en-US" dirty="0" smtClean="0"/>
              <a:t>Blood vessels become atherosclerotic </a:t>
            </a:r>
          </a:p>
          <a:p>
            <a:pPr lvl="1"/>
            <a:r>
              <a:rPr lang="en-US" sz="2800" dirty="0" smtClean="0">
                <a:sym typeface="Wingdings" pitchFamily="2" charset="2"/>
              </a:rPr>
              <a:t>Loss of blood supply to nerve fibers</a:t>
            </a:r>
          </a:p>
          <a:p>
            <a:pPr lvl="1"/>
            <a:r>
              <a:rPr lang="en-US" sz="2800" dirty="0" smtClean="0">
                <a:sym typeface="Wingdings" pitchFamily="2" charset="2"/>
              </a:rPr>
              <a:t>Major factor of the increased prevalence of peripheral neuropathies with age</a:t>
            </a:r>
          </a:p>
          <a:p>
            <a:r>
              <a:rPr lang="en-US" dirty="0" smtClean="0">
                <a:sym typeface="Wingdings" pitchFamily="2" charset="2"/>
              </a:rPr>
              <a:t>Sensory conduction velocity slows by 2–4 m/s after age of 20 years</a:t>
            </a:r>
          </a:p>
          <a:p>
            <a:pPr lvl="1"/>
            <a:endParaRPr lang="en-US" dirty="0" smtClean="0">
              <a:sym typeface="Wingdings" pitchFamily="2" charset="2"/>
            </a:endParaRPr>
          </a:p>
        </p:txBody>
      </p:sp>
    </p:spTree>
    <p:extLst>
      <p:ext uri="{BB962C8B-B14F-4D97-AF65-F5344CB8AC3E}">
        <p14:creationId xmlns:p14="http://schemas.microsoft.com/office/powerpoint/2010/main" val="12166210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dirty="0" smtClean="0"/>
              <a:t>A geriatric client at ICU</a:t>
            </a:r>
          </a:p>
        </p:txBody>
      </p:sp>
      <p:sp>
        <p:nvSpPr>
          <p:cNvPr id="84995" name="Rectangle 3"/>
          <p:cNvSpPr>
            <a:spLocks noGrp="1" noChangeArrowheads="1"/>
          </p:cNvSpPr>
          <p:nvPr>
            <p:ph idx="1"/>
          </p:nvPr>
        </p:nvSpPr>
        <p:spPr>
          <a:xfrm>
            <a:off x="685800" y="1600200"/>
            <a:ext cx="8001000" cy="4967700"/>
          </a:xfrm>
        </p:spPr>
        <p:txBody>
          <a:bodyPr/>
          <a:lstStyle/>
          <a:p>
            <a:pPr marL="0" indent="0">
              <a:buNone/>
            </a:pPr>
            <a:r>
              <a:rPr lang="en-US" sz="3200" kern="1200" dirty="0">
                <a:solidFill>
                  <a:schemeClr val="tx1"/>
                </a:solidFill>
              </a:rPr>
              <a:t>73-year-old, active woman </a:t>
            </a:r>
            <a:r>
              <a:rPr lang="en-US" sz="3200" kern="1200" dirty="0" smtClean="0">
                <a:solidFill>
                  <a:schemeClr val="tx1"/>
                </a:solidFill>
              </a:rPr>
              <a:t>with a past history of hypertension and </a:t>
            </a:r>
            <a:r>
              <a:rPr lang="en-US" sz="3200" dirty="0" smtClean="0"/>
              <a:t>atrial fibrillation. </a:t>
            </a:r>
          </a:p>
          <a:p>
            <a:pPr marL="0" indent="0">
              <a:buNone/>
            </a:pPr>
            <a:r>
              <a:rPr lang="en-US" sz="3200" kern="1200" dirty="0" smtClean="0">
                <a:solidFill>
                  <a:schemeClr val="tx1"/>
                </a:solidFill>
              </a:rPr>
              <a:t>She underwent </a:t>
            </a:r>
            <a:r>
              <a:rPr lang="en-US" sz="3200" kern="1200" dirty="0">
                <a:solidFill>
                  <a:schemeClr val="tx1"/>
                </a:solidFill>
              </a:rPr>
              <a:t>a routine </a:t>
            </a:r>
            <a:r>
              <a:rPr lang="en-US" sz="3200" kern="1200" dirty="0" err="1" smtClean="0">
                <a:solidFill>
                  <a:schemeClr val="tx1"/>
                </a:solidFill>
              </a:rPr>
              <a:t>cardioversion</a:t>
            </a:r>
            <a:r>
              <a:rPr lang="en-US" sz="3200" kern="1200" dirty="0" smtClean="0">
                <a:solidFill>
                  <a:schemeClr val="tx1"/>
                </a:solidFill>
              </a:rPr>
              <a:t> for </a:t>
            </a:r>
            <a:r>
              <a:rPr lang="en-US" sz="3200" kern="1200" dirty="0">
                <a:solidFill>
                  <a:schemeClr val="tx1"/>
                </a:solidFill>
              </a:rPr>
              <a:t>atrial fibrillation but developed multiple complications, including sepsis </a:t>
            </a:r>
            <a:r>
              <a:rPr lang="en-US" sz="3200" kern="1200" dirty="0" smtClean="0">
                <a:solidFill>
                  <a:schemeClr val="tx1"/>
                </a:solidFill>
              </a:rPr>
              <a:t>and respiratory failure.</a:t>
            </a:r>
          </a:p>
          <a:p>
            <a:pPr marL="0" indent="0">
              <a:buNone/>
            </a:pPr>
            <a:r>
              <a:rPr lang="en-US" sz="3200" kern="1200" dirty="0" smtClean="0">
                <a:solidFill>
                  <a:schemeClr val="tx1"/>
                </a:solidFill>
              </a:rPr>
              <a:t>The </a:t>
            </a:r>
            <a:r>
              <a:rPr lang="en-US" sz="3200" kern="1200" dirty="0">
                <a:solidFill>
                  <a:schemeClr val="tx1"/>
                </a:solidFill>
              </a:rPr>
              <a:t>patient spent 3 weeks of limited activity in the ICU and </a:t>
            </a:r>
            <a:r>
              <a:rPr lang="en-US" sz="3200" kern="1200" dirty="0" smtClean="0">
                <a:solidFill>
                  <a:schemeClr val="tx1"/>
                </a:solidFill>
              </a:rPr>
              <a:t>was transferred </a:t>
            </a:r>
            <a:r>
              <a:rPr lang="en-US" sz="3200" kern="1200" dirty="0">
                <a:solidFill>
                  <a:schemeClr val="tx1"/>
                </a:solidFill>
              </a:rPr>
              <a:t>to long-term acute care </a:t>
            </a:r>
            <a:r>
              <a:rPr lang="en-US" sz="3200" kern="1200" dirty="0" smtClean="0">
                <a:solidFill>
                  <a:schemeClr val="tx1"/>
                </a:solidFill>
              </a:rPr>
              <a:t>hospital.</a:t>
            </a:r>
          </a:p>
        </p:txBody>
      </p:sp>
      <p:sp>
        <p:nvSpPr>
          <p:cNvPr id="84996" name="Slide Number Placeholder 3"/>
          <p:cNvSpPr>
            <a:spLocks noGrp="1"/>
          </p:cNvSpPr>
          <p:nvPr>
            <p:ph type="sldNum" sz="quarter" idx="4294967295"/>
          </p:nvPr>
        </p:nvSpPr>
        <p:spPr>
          <a:xfrm>
            <a:off x="7010400" y="6356350"/>
            <a:ext cx="21336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A3C5F10-006D-4CD7-B438-0FF041F9F8D9}" type="slidenum">
              <a:rPr lang="en-US" smtClean="0"/>
              <a:pPr eaLnBrk="1" hangingPunct="1"/>
              <a:t>4</a:t>
            </a:fld>
            <a:endParaRPr lang="en-US" smtClean="0"/>
          </a:p>
        </p:txBody>
      </p:sp>
    </p:spTree>
    <p:extLst>
      <p:ext uri="{BB962C8B-B14F-4D97-AF65-F5344CB8AC3E}">
        <p14:creationId xmlns:p14="http://schemas.microsoft.com/office/powerpoint/2010/main" val="29936943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mtClean="0"/>
              <a:t>Impairment or Loss of Vibratory Sense in the Toes and Ankles</a:t>
            </a:r>
          </a:p>
        </p:txBody>
      </p:sp>
      <p:sp>
        <p:nvSpPr>
          <p:cNvPr id="36867" name="Content Placeholder 2"/>
          <p:cNvSpPr>
            <a:spLocks noGrp="1"/>
          </p:cNvSpPr>
          <p:nvPr>
            <p:ph idx="1"/>
          </p:nvPr>
        </p:nvSpPr>
        <p:spPr/>
        <p:txBody>
          <a:bodyPr/>
          <a:lstStyle/>
          <a:p>
            <a:r>
              <a:rPr lang="en-US" dirty="0" smtClean="0"/>
              <a:t>Proprioception impaired very little or not at all</a:t>
            </a:r>
          </a:p>
          <a:p>
            <a:r>
              <a:rPr lang="en-US" dirty="0" smtClean="0"/>
              <a:t>↑ thresholds for the perception of cutaneous stimuli such as touch, tactile sensitivity</a:t>
            </a:r>
          </a:p>
          <a:p>
            <a:pPr lvl="1"/>
            <a:r>
              <a:rPr lang="en-US" sz="2800" dirty="0" smtClean="0"/>
              <a:t>requires refined methods of testing for detection (e.g. monofilament, 128 Hz tuning fork)</a:t>
            </a:r>
          </a:p>
          <a:p>
            <a:r>
              <a:rPr lang="en-US" dirty="0" smtClean="0"/>
              <a:t>Sensory changes correlate with </a:t>
            </a:r>
          </a:p>
          <a:p>
            <a:pPr lvl="1"/>
            <a:r>
              <a:rPr lang="en-US" sz="2800" dirty="0" smtClean="0"/>
              <a:t>loss of sensory fibers on </a:t>
            </a:r>
            <a:r>
              <a:rPr lang="en-US" sz="2800" dirty="0" err="1" smtClean="0"/>
              <a:t>sural</a:t>
            </a:r>
            <a:r>
              <a:rPr lang="en-US" sz="2800" dirty="0" smtClean="0"/>
              <a:t> nerve biopsy</a:t>
            </a:r>
          </a:p>
          <a:p>
            <a:pPr lvl="1"/>
            <a:r>
              <a:rPr lang="en-US" sz="2800" dirty="0" smtClean="0"/>
              <a:t>↓amplitude of sensory nerve action potentials</a:t>
            </a:r>
          </a:p>
          <a:p>
            <a:pPr lvl="1"/>
            <a:r>
              <a:rPr lang="en-US" sz="2800" dirty="0" smtClean="0"/>
              <a:t>loss of dorsal root ganglion cells</a:t>
            </a:r>
          </a:p>
          <a:p>
            <a:pPr lvl="2"/>
            <a:endParaRPr lang="en-US" dirty="0" smtClean="0"/>
          </a:p>
        </p:txBody>
      </p:sp>
    </p:spTree>
    <p:extLst>
      <p:ext uri="{BB962C8B-B14F-4D97-AF65-F5344CB8AC3E}">
        <p14:creationId xmlns:p14="http://schemas.microsoft.com/office/powerpoint/2010/main" val="12337224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smtClean="0"/>
              <a:t>Motor Signs</a:t>
            </a:r>
          </a:p>
        </p:txBody>
      </p:sp>
      <p:sp>
        <p:nvSpPr>
          <p:cNvPr id="34819" name="Content Placeholder 2"/>
          <p:cNvSpPr>
            <a:spLocks noGrp="1"/>
          </p:cNvSpPr>
          <p:nvPr>
            <p:ph idx="1"/>
          </p:nvPr>
        </p:nvSpPr>
        <p:spPr/>
        <p:txBody>
          <a:bodyPr/>
          <a:lstStyle/>
          <a:p>
            <a:pPr>
              <a:lnSpc>
                <a:spcPct val="90000"/>
              </a:lnSpc>
            </a:pPr>
            <a:r>
              <a:rPr lang="en-US" sz="3200" dirty="0"/>
              <a:t>↓</a:t>
            </a:r>
            <a:r>
              <a:rPr lang="en-US" dirty="0" smtClean="0"/>
              <a:t> speed and amount of motor activity</a:t>
            </a:r>
          </a:p>
          <a:p>
            <a:pPr>
              <a:lnSpc>
                <a:spcPct val="90000"/>
              </a:lnSpc>
            </a:pPr>
            <a:r>
              <a:rPr lang="en-US" dirty="0" smtClean="0"/>
              <a:t>Slowed reaction time</a:t>
            </a:r>
          </a:p>
          <a:p>
            <a:pPr>
              <a:lnSpc>
                <a:spcPct val="90000"/>
              </a:lnSpc>
            </a:pPr>
            <a:r>
              <a:rPr lang="en-US" dirty="0" smtClean="0"/>
              <a:t>Impaired fine coordination and agility</a:t>
            </a:r>
          </a:p>
          <a:p>
            <a:pPr>
              <a:lnSpc>
                <a:spcPct val="90000"/>
              </a:lnSpc>
            </a:pPr>
            <a:r>
              <a:rPr lang="en-US" sz="3200" dirty="0"/>
              <a:t>↓</a:t>
            </a:r>
            <a:r>
              <a:rPr lang="en-US" dirty="0" smtClean="0"/>
              <a:t> muscular power </a:t>
            </a:r>
          </a:p>
          <a:p>
            <a:pPr lvl="1">
              <a:lnSpc>
                <a:spcPct val="90000"/>
              </a:lnSpc>
            </a:pPr>
            <a:r>
              <a:rPr lang="en-US" sz="2800" dirty="0" smtClean="0"/>
              <a:t>legs more than arms</a:t>
            </a:r>
          </a:p>
          <a:p>
            <a:pPr lvl="1">
              <a:lnSpc>
                <a:spcPct val="90000"/>
              </a:lnSpc>
            </a:pPr>
            <a:r>
              <a:rPr lang="en-US" sz="2800" dirty="0" smtClean="0"/>
              <a:t>proximal muscles more than distal ones</a:t>
            </a:r>
          </a:p>
          <a:p>
            <a:pPr>
              <a:lnSpc>
                <a:spcPct val="90000"/>
              </a:lnSpc>
            </a:pPr>
            <a:r>
              <a:rPr lang="en-US" dirty="0" smtClean="0"/>
              <a:t>Thinness of muscles</a:t>
            </a:r>
          </a:p>
          <a:p>
            <a:pPr lvl="1">
              <a:lnSpc>
                <a:spcPct val="90000"/>
              </a:lnSpc>
            </a:pPr>
            <a:r>
              <a:rPr lang="en-US" sz="2800" dirty="0" smtClean="0"/>
              <a:t>particularly the dorsal </a:t>
            </a:r>
            <a:r>
              <a:rPr lang="en-US" sz="2800" dirty="0" err="1" smtClean="0"/>
              <a:t>interossei</a:t>
            </a:r>
            <a:r>
              <a:rPr lang="en-US" sz="2800" dirty="0" smtClean="0"/>
              <a:t>, </a:t>
            </a:r>
            <a:r>
              <a:rPr lang="en-US" sz="2800" dirty="0" err="1" smtClean="0"/>
              <a:t>thenar</a:t>
            </a:r>
            <a:r>
              <a:rPr lang="en-US" sz="2800" dirty="0" smtClean="0"/>
              <a:t>, anterior tibial muscles, due to a progressive </a:t>
            </a:r>
            <a:r>
              <a:rPr lang="en-US" sz="2800" dirty="0"/>
              <a:t>↓ </a:t>
            </a:r>
            <a:r>
              <a:rPr lang="en-US" sz="2800" dirty="0" smtClean="0"/>
              <a:t>in the # of anterior horn cells</a:t>
            </a:r>
          </a:p>
          <a:p>
            <a:pPr lvl="1">
              <a:lnSpc>
                <a:spcPct val="90000"/>
              </a:lnSpc>
            </a:pPr>
            <a:endParaRPr lang="en-US" dirty="0" smtClean="0"/>
          </a:p>
          <a:p>
            <a:pPr lvl="1">
              <a:lnSpc>
                <a:spcPct val="90000"/>
              </a:lnSpc>
            </a:pPr>
            <a:endParaRPr lang="en-US" dirty="0" smtClean="0"/>
          </a:p>
        </p:txBody>
      </p:sp>
    </p:spTree>
    <p:extLst>
      <p:ext uri="{BB962C8B-B14F-4D97-AF65-F5344CB8AC3E}">
        <p14:creationId xmlns:p14="http://schemas.microsoft.com/office/powerpoint/2010/main" val="216041278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smtClean="0"/>
              <a:t>Changes in Tendon Reflexes</a:t>
            </a:r>
          </a:p>
        </p:txBody>
      </p:sp>
      <p:sp>
        <p:nvSpPr>
          <p:cNvPr id="35843" name="Content Placeholder 2"/>
          <p:cNvSpPr>
            <a:spLocks noGrp="1"/>
          </p:cNvSpPr>
          <p:nvPr>
            <p:ph idx="1"/>
          </p:nvPr>
        </p:nvSpPr>
        <p:spPr/>
        <p:txBody>
          <a:bodyPr/>
          <a:lstStyle/>
          <a:p>
            <a:pPr>
              <a:lnSpc>
                <a:spcPct val="90000"/>
              </a:lnSpc>
              <a:spcAft>
                <a:spcPts val="600"/>
              </a:spcAft>
            </a:pPr>
            <a:r>
              <a:rPr lang="en-US" dirty="0" smtClean="0"/>
              <a:t>↓ Ankle DTR compared to Knee DTR in persons &gt;70+ years</a:t>
            </a:r>
          </a:p>
          <a:p>
            <a:pPr>
              <a:lnSpc>
                <a:spcPct val="90000"/>
              </a:lnSpc>
              <a:spcAft>
                <a:spcPts val="600"/>
              </a:spcAft>
            </a:pPr>
            <a:r>
              <a:rPr lang="en-US" dirty="0" smtClean="0"/>
              <a:t>Loss of Achilles DTR in people &gt;80+ years</a:t>
            </a:r>
          </a:p>
          <a:p>
            <a:pPr>
              <a:lnSpc>
                <a:spcPct val="90000"/>
              </a:lnSpc>
              <a:spcAft>
                <a:spcPts val="600"/>
              </a:spcAft>
            </a:pPr>
            <a:r>
              <a:rPr lang="en-US" dirty="0" smtClean="0"/>
              <a:t>+</a:t>
            </a:r>
            <a:r>
              <a:rPr lang="en-US" dirty="0" err="1" smtClean="0"/>
              <a:t>Palmomental</a:t>
            </a:r>
            <a:r>
              <a:rPr lang="en-US" dirty="0" smtClean="0"/>
              <a:t> reflexes in ~50% people &gt;60+ years</a:t>
            </a:r>
          </a:p>
          <a:p>
            <a:pPr lvl="1">
              <a:lnSpc>
                <a:spcPct val="90000"/>
              </a:lnSpc>
              <a:spcAft>
                <a:spcPts val="600"/>
              </a:spcAft>
            </a:pPr>
            <a:r>
              <a:rPr lang="en-US" sz="2800" dirty="0" smtClean="0"/>
              <a:t>An involuntary contraction of the </a:t>
            </a:r>
            <a:r>
              <a:rPr lang="en-US" sz="2800" dirty="0" err="1" smtClean="0"/>
              <a:t>mentalis</a:t>
            </a:r>
            <a:r>
              <a:rPr lang="en-US" sz="2800" dirty="0" smtClean="0"/>
              <a:t> muscle of the chin caused by stimulation of the </a:t>
            </a:r>
            <a:r>
              <a:rPr lang="en-US" sz="2800" dirty="0" err="1" smtClean="0"/>
              <a:t>thenar</a:t>
            </a:r>
            <a:r>
              <a:rPr lang="en-US" sz="2800" dirty="0" smtClean="0"/>
              <a:t> eminence. </a:t>
            </a:r>
          </a:p>
          <a:p>
            <a:pPr lvl="1">
              <a:lnSpc>
                <a:spcPct val="90000"/>
              </a:lnSpc>
              <a:spcAft>
                <a:spcPts val="600"/>
              </a:spcAft>
            </a:pPr>
            <a:r>
              <a:rPr lang="en-US" sz="2800" dirty="0" smtClean="0"/>
              <a:t>Its presence may suggest cerebral pathology </a:t>
            </a:r>
          </a:p>
          <a:p>
            <a:pPr lvl="1">
              <a:lnSpc>
                <a:spcPct val="90000"/>
              </a:lnSpc>
              <a:spcAft>
                <a:spcPts val="600"/>
              </a:spcAft>
            </a:pPr>
            <a:r>
              <a:rPr lang="en-US" sz="2800" dirty="0" smtClean="0"/>
              <a:t>? sensitivity and specificity</a:t>
            </a:r>
          </a:p>
          <a:p>
            <a:pPr>
              <a:lnSpc>
                <a:spcPct val="90000"/>
              </a:lnSpc>
              <a:spcAft>
                <a:spcPts val="600"/>
              </a:spcAft>
            </a:pPr>
            <a:endParaRPr lang="en-US" dirty="0" smtClean="0"/>
          </a:p>
        </p:txBody>
      </p:sp>
    </p:spTree>
    <p:extLst>
      <p:ext uri="{BB962C8B-B14F-4D97-AF65-F5344CB8AC3E}">
        <p14:creationId xmlns:p14="http://schemas.microsoft.com/office/powerpoint/2010/main" val="9857047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mtClean="0"/>
              <a:t>Effects of Aging on Stance and Gait</a:t>
            </a:r>
          </a:p>
        </p:txBody>
      </p:sp>
      <p:sp>
        <p:nvSpPr>
          <p:cNvPr id="3" name="Content Placeholder 2"/>
          <p:cNvSpPr>
            <a:spLocks noGrp="1"/>
          </p:cNvSpPr>
          <p:nvPr>
            <p:ph idx="1"/>
          </p:nvPr>
        </p:nvSpPr>
        <p:spPr/>
        <p:txBody>
          <a:bodyPr/>
          <a:lstStyle/>
          <a:p>
            <a:r>
              <a:rPr lang="en-US" smtClean="0"/>
              <a:t>Motor agility begins to decline by the 3rd decade</a:t>
            </a:r>
          </a:p>
          <a:p>
            <a:pPr lvl="1"/>
            <a:r>
              <a:rPr lang="en-US" smtClean="0"/>
              <a:t>decrease in neuromuscular control </a:t>
            </a:r>
          </a:p>
          <a:p>
            <a:pPr lvl="1"/>
            <a:r>
              <a:rPr lang="en-US" smtClean="0"/>
              <a:t>Changes in joints and other structures</a:t>
            </a:r>
          </a:p>
          <a:p>
            <a:r>
              <a:rPr lang="en-US" smtClean="0"/>
              <a:t>Gait with normal aging</a:t>
            </a:r>
          </a:p>
          <a:p>
            <a:pPr lvl="1"/>
            <a:r>
              <a:rPr lang="en-US" smtClean="0"/>
              <a:t>Steps shorten</a:t>
            </a:r>
          </a:p>
          <a:p>
            <a:pPr lvl="1"/>
            <a:r>
              <a:rPr lang="en-US" smtClean="0"/>
              <a:t>Slower</a:t>
            </a:r>
          </a:p>
          <a:p>
            <a:pPr lvl="1"/>
            <a:r>
              <a:rPr lang="en-US" smtClean="0"/>
              <a:t>Stooping</a:t>
            </a:r>
          </a:p>
          <a:p>
            <a:pPr lvl="1"/>
            <a:r>
              <a:rPr lang="en-US" smtClean="0"/>
              <a:t>More cautious</a:t>
            </a:r>
          </a:p>
          <a:p>
            <a:pPr lvl="1"/>
            <a:r>
              <a:rPr lang="en-US" smtClean="0"/>
              <a:t>Habitually touches (relaying on sensory cues)</a:t>
            </a:r>
            <a:endParaRPr lang="en-US" dirty="0" smtClean="0"/>
          </a:p>
        </p:txBody>
      </p:sp>
      <p:pic>
        <p:nvPicPr>
          <p:cNvPr id="378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3859262"/>
            <a:ext cx="1828800" cy="1316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394898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dirty="0"/>
              <a:t>Differential </a:t>
            </a:r>
            <a:r>
              <a:rPr lang="en-US" dirty="0" smtClean="0"/>
              <a:t>Diagnosis </a:t>
            </a:r>
            <a:r>
              <a:rPr lang="en-US" dirty="0"/>
              <a:t>of </a:t>
            </a:r>
            <a:r>
              <a:rPr lang="en-US" dirty="0" smtClean="0"/>
              <a:t>Gait Abnormalities </a:t>
            </a:r>
            <a:endParaRPr lang="en-US" dirty="0"/>
          </a:p>
        </p:txBody>
      </p:sp>
      <p:sp>
        <p:nvSpPr>
          <p:cNvPr id="3" name="Content Placeholder 2"/>
          <p:cNvSpPr>
            <a:spLocks noGrp="1"/>
          </p:cNvSpPr>
          <p:nvPr>
            <p:ph idx="1"/>
          </p:nvPr>
        </p:nvSpPr>
        <p:spPr/>
        <p:txBody>
          <a:bodyPr/>
          <a:lstStyle/>
          <a:p>
            <a:r>
              <a:rPr lang="en-US" dirty="0" smtClean="0"/>
              <a:t>Abnormal gait patterns associated with degenerative disease of the brain are mostly accompanied by mental changes</a:t>
            </a:r>
          </a:p>
          <a:p>
            <a:pPr lvl="1"/>
            <a:r>
              <a:rPr lang="en-US" dirty="0" smtClean="0"/>
              <a:t>e.g. frontal lobe–basal ganglionic degeneration, normal-pressure hydrocephalus</a:t>
            </a:r>
          </a:p>
          <a:p>
            <a:r>
              <a:rPr lang="en-US" dirty="0" smtClean="0"/>
              <a:t>Other neurologic symptoms and signs present</a:t>
            </a:r>
          </a:p>
        </p:txBody>
      </p:sp>
    </p:spTree>
    <p:extLst>
      <p:ext uri="{BB962C8B-B14F-4D97-AF65-F5344CB8AC3E}">
        <p14:creationId xmlns:p14="http://schemas.microsoft.com/office/powerpoint/2010/main" val="10242269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Effects of Aging Other Motor Impairments</a:t>
            </a:r>
            <a:endParaRPr lang="en-US" dirty="0"/>
          </a:p>
        </p:txBody>
      </p:sp>
      <p:sp>
        <p:nvSpPr>
          <p:cNvPr id="38915" name="Content Placeholder 2"/>
          <p:cNvSpPr>
            <a:spLocks noGrp="1"/>
          </p:cNvSpPr>
          <p:nvPr>
            <p:ph idx="1"/>
          </p:nvPr>
        </p:nvSpPr>
        <p:spPr/>
        <p:txBody>
          <a:bodyPr/>
          <a:lstStyle/>
          <a:p>
            <a:r>
              <a:rPr lang="en-US" dirty="0" smtClean="0"/>
              <a:t>Urinary incontinence</a:t>
            </a:r>
          </a:p>
          <a:p>
            <a:r>
              <a:rPr lang="en-US" dirty="0" smtClean="0"/>
              <a:t>Compulsive, repetitive movements</a:t>
            </a:r>
          </a:p>
          <a:p>
            <a:pPr lvl="1"/>
            <a:r>
              <a:rPr lang="en-US" dirty="0" smtClean="0"/>
              <a:t>Mouthing, stereotyped grimacing, protrusion of the tongue, side-to-side or to-and-fro tremor of the head</a:t>
            </a:r>
          </a:p>
          <a:p>
            <a:pPr lvl="1"/>
            <a:r>
              <a:rPr lang="en-US" dirty="0" smtClean="0"/>
              <a:t>Odd vocalizations (sniffing, snorting, and bleating)</a:t>
            </a:r>
          </a:p>
          <a:p>
            <a:pPr lvl="1"/>
            <a:r>
              <a:rPr lang="en-US" dirty="0" smtClean="0"/>
              <a:t>Some of these may resemble tics but they are not really voluntary</a:t>
            </a:r>
          </a:p>
          <a:p>
            <a:r>
              <a:rPr lang="en-US" dirty="0" smtClean="0"/>
              <a:t>↓ forward trunk angular displacement during stand to sit </a:t>
            </a:r>
          </a:p>
          <a:p>
            <a:pPr lvl="1"/>
            <a:r>
              <a:rPr lang="en-US" dirty="0" smtClean="0"/>
              <a:t>Increased risk of anterior disequilibrium</a:t>
            </a:r>
          </a:p>
          <a:p>
            <a:endParaRPr lang="en-US" dirty="0" smtClean="0"/>
          </a:p>
        </p:txBody>
      </p:sp>
      <p:sp>
        <p:nvSpPr>
          <p:cNvPr id="38916" name="Rectangle 3"/>
          <p:cNvSpPr>
            <a:spLocks noChangeArrowheads="1"/>
          </p:cNvSpPr>
          <p:nvPr/>
        </p:nvSpPr>
        <p:spPr bwMode="auto">
          <a:xfrm>
            <a:off x="7391400" y="6324600"/>
            <a:ext cx="14922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Dubost 2005</a:t>
            </a:r>
          </a:p>
        </p:txBody>
      </p:sp>
    </p:spTree>
    <p:extLst>
      <p:ext uri="{BB962C8B-B14F-4D97-AF65-F5344CB8AC3E}">
        <p14:creationId xmlns:p14="http://schemas.microsoft.com/office/powerpoint/2010/main" val="265585360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smtClean="0"/>
              <a:t>PNS Motor System Changes with Aging</a:t>
            </a:r>
            <a:endParaRPr lang="en-US" dirty="0" smtClean="0"/>
          </a:p>
        </p:txBody>
      </p:sp>
      <p:sp>
        <p:nvSpPr>
          <p:cNvPr id="60419" name="Content Placeholder 2"/>
          <p:cNvSpPr>
            <a:spLocks noGrp="1"/>
          </p:cNvSpPr>
          <p:nvPr>
            <p:ph idx="1"/>
          </p:nvPr>
        </p:nvSpPr>
        <p:spPr/>
        <p:txBody>
          <a:bodyPr/>
          <a:lstStyle/>
          <a:p>
            <a:r>
              <a:rPr lang="en-US" dirty="0" smtClean="0"/>
              <a:t>Loss of </a:t>
            </a:r>
            <a:r>
              <a:rPr lang="el-GR" dirty="0" smtClean="0"/>
              <a:t>α</a:t>
            </a:r>
            <a:r>
              <a:rPr lang="en-US" dirty="0" smtClean="0"/>
              <a:t>MN</a:t>
            </a:r>
          </a:p>
          <a:p>
            <a:pPr lvl="1"/>
            <a:r>
              <a:rPr lang="en-US" sz="2800" dirty="0" smtClean="0"/>
              <a:t>remaining </a:t>
            </a:r>
            <a:r>
              <a:rPr lang="el-GR" sz="2800" dirty="0" smtClean="0"/>
              <a:t>α</a:t>
            </a:r>
            <a:r>
              <a:rPr lang="en-US" sz="2800" dirty="0" smtClean="0"/>
              <a:t>MN will innervate the muscle cells</a:t>
            </a:r>
          </a:p>
          <a:p>
            <a:pPr lvl="1"/>
            <a:r>
              <a:rPr lang="en-US" sz="2800" dirty="0" smtClean="0"/>
              <a:t>remaining MU become larger which can</a:t>
            </a:r>
            <a:r>
              <a:rPr lang="en-US" sz="2800" b="1" u="sng" dirty="0" smtClean="0"/>
              <a:t> reduce motor coordination </a:t>
            </a:r>
            <a:r>
              <a:rPr lang="en-US" sz="2800" dirty="0" smtClean="0"/>
              <a:t>for finely tuned movements</a:t>
            </a:r>
          </a:p>
          <a:p>
            <a:r>
              <a:rPr lang="en-US" dirty="0" smtClean="0"/>
              <a:t>Signs of reinnervation</a:t>
            </a:r>
          </a:p>
          <a:p>
            <a:pPr lvl="1"/>
            <a:r>
              <a:rPr lang="en-US" sz="2800" dirty="0" smtClean="0"/>
              <a:t>space between nodes in myelin was reduced </a:t>
            </a:r>
          </a:p>
          <a:p>
            <a:r>
              <a:rPr lang="en-US" b="1" dirty="0" smtClean="0">
                <a:sym typeface="Wingdings" pitchFamily="2" charset="2"/>
              </a:rPr>
              <a:t>↓ </a:t>
            </a:r>
            <a:r>
              <a:rPr lang="en-US" dirty="0" smtClean="0">
                <a:sym typeface="Wingdings" pitchFamily="2" charset="2"/>
              </a:rPr>
              <a:t>in the NCV</a:t>
            </a:r>
          </a:p>
          <a:p>
            <a:r>
              <a:rPr lang="en-US" dirty="0" smtClean="0">
                <a:sym typeface="Wingdings" pitchFamily="2" charset="2"/>
              </a:rPr>
              <a:t>Motor conduction slows by 0.4–1.7 m/s per decade after 20 years (sensory by 2–4 m/s)</a:t>
            </a:r>
          </a:p>
          <a:p>
            <a:pPr lvl="1"/>
            <a:endParaRPr lang="en-US" dirty="0" smtClean="0"/>
          </a:p>
          <a:p>
            <a:endParaRPr lang="en-US" dirty="0" smtClean="0"/>
          </a:p>
          <a:p>
            <a:endParaRPr lang="en-US" dirty="0" smtClean="0"/>
          </a:p>
        </p:txBody>
      </p:sp>
    </p:spTree>
    <p:extLst>
      <p:ext uri="{BB962C8B-B14F-4D97-AF65-F5344CB8AC3E}">
        <p14:creationId xmlns:p14="http://schemas.microsoft.com/office/powerpoint/2010/main" val="10458814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pPr eaLnBrk="1" hangingPunct="1"/>
            <a:r>
              <a:rPr lang="en-US" smtClean="0"/>
              <a:t>PNS Changes with Aging</a:t>
            </a:r>
          </a:p>
        </p:txBody>
      </p:sp>
      <p:sp>
        <p:nvSpPr>
          <p:cNvPr id="62467" name="Content Placeholder 2"/>
          <p:cNvSpPr>
            <a:spLocks noGrp="1"/>
          </p:cNvSpPr>
          <p:nvPr>
            <p:ph idx="1"/>
          </p:nvPr>
        </p:nvSpPr>
        <p:spPr/>
        <p:txBody>
          <a:bodyPr/>
          <a:lstStyle/>
          <a:p>
            <a:pPr eaLnBrk="1" hangingPunct="1"/>
            <a:r>
              <a:rPr lang="en-US" dirty="0" err="1" smtClean="0"/>
              <a:t>Wallerian</a:t>
            </a:r>
            <a:r>
              <a:rPr lang="en-US" dirty="0" smtClean="0"/>
              <a:t> degeneration is delayed</a:t>
            </a:r>
          </a:p>
          <a:p>
            <a:pPr eaLnBrk="1" hangingPunct="1"/>
            <a:r>
              <a:rPr lang="en-US" dirty="0" smtClean="0"/>
              <a:t>Regeneration takes longer because secretion of trophic factors is slower than in younger adults</a:t>
            </a:r>
          </a:p>
          <a:p>
            <a:r>
              <a:rPr lang="en-US" dirty="0"/>
              <a:t>Density of regenerated neurons is reduced</a:t>
            </a:r>
          </a:p>
          <a:p>
            <a:r>
              <a:rPr lang="en-US" dirty="0"/>
              <a:t>Less collateral sprouting</a:t>
            </a:r>
          </a:p>
          <a:p>
            <a:pPr eaLnBrk="1" hangingPunct="1"/>
            <a:endParaRPr lang="en-US" dirty="0" smtClean="0"/>
          </a:p>
        </p:txBody>
      </p:sp>
    </p:spTree>
    <p:extLst>
      <p:ext uri="{BB962C8B-B14F-4D97-AF65-F5344CB8AC3E}">
        <p14:creationId xmlns:p14="http://schemas.microsoft.com/office/powerpoint/2010/main" val="193306967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smtClean="0"/>
              <a:t>ANS Changes with Aging</a:t>
            </a:r>
          </a:p>
        </p:txBody>
      </p:sp>
      <p:sp>
        <p:nvSpPr>
          <p:cNvPr id="61443" name="Content Placeholder 2"/>
          <p:cNvSpPr>
            <a:spLocks noGrp="1"/>
          </p:cNvSpPr>
          <p:nvPr>
            <p:ph idx="1"/>
          </p:nvPr>
        </p:nvSpPr>
        <p:spPr/>
        <p:txBody>
          <a:bodyPr/>
          <a:lstStyle/>
          <a:p>
            <a:r>
              <a:rPr lang="en-US" dirty="0" smtClean="0"/>
              <a:t>Sympathetic control of dermal vasculature is reduced, resulting in reduced wound repair efficiency</a:t>
            </a:r>
          </a:p>
          <a:p>
            <a:r>
              <a:rPr lang="en-US" dirty="0"/>
              <a:t>In aging animal models, TENS improved vascular response through increasing activity of sympathetic nerves</a:t>
            </a:r>
          </a:p>
          <a:p>
            <a:endParaRPr lang="en-US" dirty="0"/>
          </a:p>
          <a:p>
            <a:pPr lvl="1"/>
            <a:endParaRPr lang="en-US" dirty="0" smtClean="0"/>
          </a:p>
        </p:txBody>
      </p:sp>
    </p:spTree>
    <p:extLst>
      <p:ext uri="{BB962C8B-B14F-4D97-AF65-F5344CB8AC3E}">
        <p14:creationId xmlns:p14="http://schemas.microsoft.com/office/powerpoint/2010/main" val="295718414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Placeholder 2"/>
          <p:cNvSpPr>
            <a:spLocks noGrp="1"/>
          </p:cNvSpPr>
          <p:nvPr>
            <p:ph type="body" idx="1"/>
          </p:nvPr>
        </p:nvSpPr>
        <p:spPr/>
        <p:txBody>
          <a:bodyPr/>
          <a:lstStyle/>
          <a:p>
            <a:pPr eaLnBrk="1" hangingPunct="1"/>
            <a:endParaRPr lang="en-US" smtClean="0"/>
          </a:p>
        </p:txBody>
      </p:sp>
      <p:pic>
        <p:nvPicPr>
          <p:cNvPr id="39939" name="Picture 3" descr="NTCC2e-Fig-07-11-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0988" y="381000"/>
            <a:ext cx="8534400" cy="641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Oval 1"/>
          <p:cNvSpPr/>
          <p:nvPr/>
        </p:nvSpPr>
        <p:spPr>
          <a:xfrm>
            <a:off x="304800" y="152400"/>
            <a:ext cx="6705600" cy="1295400"/>
          </a:xfrm>
          <a:prstGeom prst="ellipse">
            <a:avLst/>
          </a:prstGeom>
          <a:noFill/>
          <a:ln w="254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3770433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Questions to consider</a:t>
            </a:r>
            <a:endParaRPr lang="en-US" dirty="0"/>
          </a:p>
        </p:txBody>
      </p:sp>
      <p:sp>
        <p:nvSpPr>
          <p:cNvPr id="5" name="Content Placeholder 4"/>
          <p:cNvSpPr>
            <a:spLocks noGrp="1"/>
          </p:cNvSpPr>
          <p:nvPr>
            <p:ph idx="1"/>
          </p:nvPr>
        </p:nvSpPr>
        <p:spPr/>
        <p:txBody>
          <a:bodyPr/>
          <a:lstStyle/>
          <a:p>
            <a:r>
              <a:rPr lang="en-US" dirty="0" smtClean="0"/>
              <a:t>What is your assumption about this patient’s expected outcomes?</a:t>
            </a:r>
          </a:p>
          <a:p>
            <a:r>
              <a:rPr lang="en-US" dirty="0"/>
              <a:t>How might your personal biases/assumptions affect your </a:t>
            </a:r>
            <a:r>
              <a:rPr lang="en-US" dirty="0" smtClean="0"/>
              <a:t>interview with this patient?</a:t>
            </a:r>
          </a:p>
          <a:p>
            <a:r>
              <a:rPr lang="en-US" dirty="0" smtClean="0"/>
              <a:t>How might your knowledge of age-related declines in physiological systems affect your clinical decision making?</a:t>
            </a:r>
            <a:endParaRPr lang="en-US" dirty="0"/>
          </a:p>
        </p:txBody>
      </p:sp>
    </p:spTree>
    <p:extLst>
      <p:ext uri="{BB962C8B-B14F-4D97-AF65-F5344CB8AC3E}">
        <p14:creationId xmlns:p14="http://schemas.microsoft.com/office/powerpoint/2010/main" val="6237573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dirty="0" smtClean="0"/>
              <a:t>Benign Senescent Forgetfulness </a:t>
            </a:r>
          </a:p>
        </p:txBody>
      </p:sp>
      <p:sp>
        <p:nvSpPr>
          <p:cNvPr id="3" name="Content Placeholder 2"/>
          <p:cNvSpPr>
            <a:spLocks noGrp="1"/>
          </p:cNvSpPr>
          <p:nvPr>
            <p:ph idx="1"/>
          </p:nvPr>
        </p:nvSpPr>
        <p:spPr/>
        <p:txBody>
          <a:bodyPr/>
          <a:lstStyle/>
          <a:p>
            <a:r>
              <a:rPr lang="en-US" dirty="0" smtClean="0"/>
              <a:t>Other terms</a:t>
            </a:r>
          </a:p>
          <a:p>
            <a:pPr lvl="1"/>
            <a:r>
              <a:rPr lang="en-US" sz="2800" dirty="0" smtClean="0"/>
              <a:t>age-associated memory impairment (AAMI)</a:t>
            </a:r>
          </a:p>
          <a:p>
            <a:pPr lvl="1"/>
            <a:r>
              <a:rPr lang="en-US" sz="2800" dirty="0" smtClean="0"/>
              <a:t>minimal cognitive impairment</a:t>
            </a:r>
          </a:p>
          <a:p>
            <a:r>
              <a:rPr lang="en-US" dirty="0" smtClean="0"/>
              <a:t>Worsens very little or not at all over years </a:t>
            </a:r>
          </a:p>
          <a:p>
            <a:r>
              <a:rPr lang="en-US" dirty="0" smtClean="0"/>
              <a:t>Does not interfere significantly with work or ADL</a:t>
            </a:r>
          </a:p>
        </p:txBody>
      </p:sp>
    </p:spTree>
    <p:extLst>
      <p:ext uri="{BB962C8B-B14F-4D97-AF65-F5344CB8AC3E}">
        <p14:creationId xmlns:p14="http://schemas.microsoft.com/office/powerpoint/2010/main" val="932450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smtClean="0"/>
              <a:t>Benign Senescent Forgetfulness </a:t>
            </a:r>
          </a:p>
        </p:txBody>
      </p:sp>
      <p:sp>
        <p:nvSpPr>
          <p:cNvPr id="3" name="Content Placeholder 2"/>
          <p:cNvSpPr>
            <a:spLocks noGrp="1"/>
          </p:cNvSpPr>
          <p:nvPr>
            <p:ph idx="1"/>
          </p:nvPr>
        </p:nvSpPr>
        <p:spPr/>
        <p:txBody>
          <a:bodyPr/>
          <a:lstStyle/>
          <a:p>
            <a:r>
              <a:rPr lang="en-US" dirty="0" smtClean="0"/>
              <a:t>Diagnostic criteria of AAMI</a:t>
            </a:r>
          </a:p>
          <a:p>
            <a:pPr lvl="1"/>
            <a:r>
              <a:rPr lang="en-US" sz="2800" dirty="0" smtClean="0"/>
              <a:t>age of 50 + years</a:t>
            </a:r>
          </a:p>
          <a:p>
            <a:pPr lvl="1"/>
            <a:r>
              <a:rPr lang="en-US" sz="2800" dirty="0" smtClean="0"/>
              <a:t>a subjective sense of decline in memory</a:t>
            </a:r>
          </a:p>
          <a:p>
            <a:pPr lvl="1"/>
            <a:r>
              <a:rPr lang="en-US" sz="2800" dirty="0" smtClean="0"/>
              <a:t>impaired performance on tests of memory function (at least one SD below the mean)</a:t>
            </a:r>
          </a:p>
          <a:p>
            <a:pPr lvl="1"/>
            <a:r>
              <a:rPr lang="en-US" sz="2800" dirty="0" smtClean="0"/>
              <a:t>absence of any other signs of dementia</a:t>
            </a:r>
          </a:p>
        </p:txBody>
      </p:sp>
    </p:spTree>
    <p:extLst>
      <p:ext uri="{BB962C8B-B14F-4D97-AF65-F5344CB8AC3E}">
        <p14:creationId xmlns:p14="http://schemas.microsoft.com/office/powerpoint/2010/main" val="399867998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title"/>
          </p:nvPr>
        </p:nvSpPr>
        <p:spPr/>
        <p:txBody>
          <a:bodyPr/>
          <a:lstStyle/>
          <a:p>
            <a:r>
              <a:rPr lang="en-US" dirty="0" err="1" smtClean="0"/>
              <a:t>Neurotrophins</a:t>
            </a:r>
            <a:r>
              <a:rPr lang="en-US" dirty="0" smtClean="0"/>
              <a:t> (neurotrophic factors)</a:t>
            </a:r>
          </a:p>
        </p:txBody>
      </p:sp>
      <p:sp>
        <p:nvSpPr>
          <p:cNvPr id="39939" name="Content Placeholder 4"/>
          <p:cNvSpPr>
            <a:spLocks noGrp="1"/>
          </p:cNvSpPr>
          <p:nvPr>
            <p:ph idx="1"/>
          </p:nvPr>
        </p:nvSpPr>
        <p:spPr/>
        <p:txBody>
          <a:bodyPr/>
          <a:lstStyle/>
          <a:p>
            <a:pPr>
              <a:spcAft>
                <a:spcPts val="0"/>
              </a:spcAft>
            </a:pPr>
            <a:r>
              <a:rPr lang="en-US" dirty="0" smtClean="0"/>
              <a:t>Proteins secreted by target tissue </a:t>
            </a:r>
          </a:p>
          <a:p>
            <a:pPr lvl="1"/>
            <a:r>
              <a:rPr lang="en-US" dirty="0"/>
              <a:t>Nerve growth factor (NG), Brain-derived neurotrophic factor (BDNF), </a:t>
            </a:r>
            <a:r>
              <a:rPr lang="en-US" dirty="0" err="1"/>
              <a:t>Neurotrophin</a:t>
            </a:r>
            <a:r>
              <a:rPr lang="en-US" dirty="0"/>
              <a:t> 3, 4, 5 (NT-3, NT-4, NT-5)</a:t>
            </a:r>
          </a:p>
          <a:p>
            <a:pPr>
              <a:spcAft>
                <a:spcPts val="0"/>
              </a:spcAft>
            </a:pPr>
            <a:r>
              <a:rPr lang="en-US" dirty="0" smtClean="0"/>
              <a:t>Bind to receptors  on cell membranes</a:t>
            </a:r>
          </a:p>
          <a:p>
            <a:pPr>
              <a:spcAft>
                <a:spcPts val="0"/>
              </a:spcAft>
            </a:pPr>
            <a:r>
              <a:rPr lang="en-US" dirty="0" smtClean="0"/>
              <a:t>Stimulate neurogenesis</a:t>
            </a:r>
          </a:p>
          <a:p>
            <a:pPr>
              <a:spcAft>
                <a:spcPts val="0"/>
              </a:spcAft>
            </a:pPr>
            <a:r>
              <a:rPr lang="en-US" dirty="0" smtClean="0"/>
              <a:t>Induce the survival, development, function of neurons </a:t>
            </a:r>
          </a:p>
          <a:p>
            <a:pPr>
              <a:spcAft>
                <a:spcPts val="0"/>
              </a:spcAft>
            </a:pPr>
            <a:r>
              <a:rPr lang="en-US" dirty="0" smtClean="0"/>
              <a:t>Prolong the life of neurons </a:t>
            </a:r>
          </a:p>
          <a:p>
            <a:pPr>
              <a:spcAft>
                <a:spcPts val="0"/>
              </a:spcAft>
            </a:pPr>
            <a:r>
              <a:rPr lang="en-US" dirty="0" smtClean="0"/>
              <a:t>Suppress apoptosis (programmed cell death)</a:t>
            </a:r>
          </a:p>
          <a:p>
            <a:pPr>
              <a:spcAft>
                <a:spcPts val="0"/>
              </a:spcAft>
            </a:pPr>
            <a:endParaRPr lang="en-US" dirty="0" smtClean="0"/>
          </a:p>
        </p:txBody>
      </p:sp>
    </p:spTree>
    <p:extLst>
      <p:ext uri="{BB962C8B-B14F-4D97-AF65-F5344CB8AC3E}">
        <p14:creationId xmlns:p14="http://schemas.microsoft.com/office/powerpoint/2010/main" val="273286167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74663"/>
            <a:ext cx="8686800" cy="6154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131" name="TextBox 2"/>
          <p:cNvSpPr txBox="1">
            <a:spLocks noChangeArrowheads="1"/>
          </p:cNvSpPr>
          <p:nvPr/>
        </p:nvSpPr>
        <p:spPr bwMode="auto">
          <a:xfrm>
            <a:off x="6705600" y="6445250"/>
            <a:ext cx="2286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t>Blesch 2009</a:t>
            </a:r>
          </a:p>
        </p:txBody>
      </p:sp>
    </p:spTree>
    <p:extLst>
      <p:ext uri="{BB962C8B-B14F-4D97-AF65-F5344CB8AC3E}">
        <p14:creationId xmlns:p14="http://schemas.microsoft.com/office/powerpoint/2010/main" val="266053428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dirty="0" smtClean="0"/>
              <a:t>Free Radicals and Oxidative Stress with Aging</a:t>
            </a:r>
          </a:p>
        </p:txBody>
      </p:sp>
      <p:sp>
        <p:nvSpPr>
          <p:cNvPr id="49155" name="Content Placeholder 2"/>
          <p:cNvSpPr>
            <a:spLocks noGrp="1"/>
          </p:cNvSpPr>
          <p:nvPr>
            <p:ph idx="1"/>
          </p:nvPr>
        </p:nvSpPr>
        <p:spPr/>
        <p:txBody>
          <a:bodyPr/>
          <a:lstStyle/>
          <a:p>
            <a:r>
              <a:rPr lang="en-US" dirty="0" smtClean="0"/>
              <a:t>Free radicals can cause oxidative stress in brain injury and disease and trigger apoptosis</a:t>
            </a:r>
          </a:p>
          <a:p>
            <a:r>
              <a:rPr lang="en-US" dirty="0" smtClean="0"/>
              <a:t>Enhanced antioxidant status associated with reduced risk of some NS diseases</a:t>
            </a:r>
          </a:p>
          <a:p>
            <a:r>
              <a:rPr lang="en-US" dirty="0"/>
              <a:t>Oxidative stress is a secondary complication of many progressive NS disorders</a:t>
            </a:r>
          </a:p>
          <a:p>
            <a:pPr lvl="1"/>
            <a:r>
              <a:rPr lang="en-US" sz="2800" dirty="0"/>
              <a:t>Alzheimer’s Disease</a:t>
            </a:r>
          </a:p>
          <a:p>
            <a:pPr lvl="1"/>
            <a:r>
              <a:rPr lang="en-US" sz="2800" dirty="0"/>
              <a:t>Parkinson’s Disease</a:t>
            </a:r>
          </a:p>
          <a:p>
            <a:pPr lvl="1"/>
            <a:r>
              <a:rPr lang="en-US" sz="2800" dirty="0"/>
              <a:t>Amyotrophic Lateral Sclerosis (ALS)</a:t>
            </a:r>
          </a:p>
          <a:p>
            <a:endParaRPr lang="en-US" dirty="0" smtClean="0"/>
          </a:p>
        </p:txBody>
      </p:sp>
    </p:spTree>
    <p:extLst>
      <p:ext uri="{BB962C8B-B14F-4D97-AF65-F5344CB8AC3E}">
        <p14:creationId xmlns:p14="http://schemas.microsoft.com/office/powerpoint/2010/main" val="132747926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1"/>
          <p:cNvSpPr txBox="1">
            <a:spLocks noChangeArrowheads="1"/>
          </p:cNvSpPr>
          <p:nvPr/>
        </p:nvSpPr>
        <p:spPr bwMode="auto">
          <a:xfrm>
            <a:off x="325438" y="304800"/>
            <a:ext cx="8493125" cy="1568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itchFamily="34" charset="0"/>
                <a:cs typeface="Arial" pitchFamily="34" charset="0"/>
              </a:defRPr>
            </a:lvl1pPr>
            <a:lvl2pPr marL="742950" indent="-28575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itchFamily="34" charset="0"/>
                <a:cs typeface="Arial" pitchFamily="34" charset="0"/>
              </a:defRPr>
            </a:lvl2pPr>
            <a:lvl3pPr marL="11430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itchFamily="34" charset="0"/>
                <a:cs typeface="Arial" pitchFamily="34" charset="0"/>
              </a:defRPr>
            </a:lvl3pPr>
            <a:lvl4pPr marL="16002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itchFamily="34" charset="0"/>
                <a:cs typeface="Arial" pitchFamily="34" charset="0"/>
              </a:defRPr>
            </a:lvl4pPr>
            <a:lvl5pPr marL="2057400" indent="-228600" eaLnBrk="0" hangingPunc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chemeClr val="tx1"/>
                </a:solidFill>
                <a:latin typeface="Arial" pitchFamily="34" charset="0"/>
                <a:cs typeface="Arial" pitchFamily="34" charset="0"/>
              </a:defRPr>
            </a:lvl9pPr>
          </a:lstStyle>
          <a:p>
            <a:pPr eaLnBrk="1" hangingPunct="1"/>
            <a:r>
              <a:rPr lang="en-GB" sz="2200" dirty="0">
                <a:solidFill>
                  <a:srgbClr val="0070C0"/>
                </a:solidFill>
                <a:ea typeface="msgothic"/>
                <a:cs typeface="msgothic"/>
              </a:rPr>
              <a:t>Oxidative stress exists when there is an excess of free radicals over antioxidant defences. As a consequence, free radicals attack and oxidise other cell components such as lipids (particularly polyunsaturated lipids), proteins, and nucleic acids.  </a:t>
            </a:r>
          </a:p>
        </p:txBody>
      </p:sp>
      <p:pic>
        <p:nvPicPr>
          <p:cNvPr id="5017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5913" y="6205538"/>
            <a:ext cx="815975" cy="5222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018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513" y="1873250"/>
            <a:ext cx="7804150" cy="42989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0181" name="Text Box 4"/>
          <p:cNvSpPr txBox="1">
            <a:spLocks noChangeArrowheads="1"/>
          </p:cNvSpPr>
          <p:nvPr/>
        </p:nvSpPr>
        <p:spPr bwMode="auto">
          <a:xfrm>
            <a:off x="152400" y="6400800"/>
            <a:ext cx="7543800" cy="231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tabLst>
                <a:tab pos="723900" algn="l"/>
                <a:tab pos="1447800" algn="l"/>
                <a:tab pos="2171700" algn="l"/>
                <a:tab pos="2895600" algn="l"/>
                <a:tab pos="3619500" algn="l"/>
              </a:tabLst>
              <a:defRPr>
                <a:solidFill>
                  <a:schemeClr val="tx1"/>
                </a:solidFill>
                <a:latin typeface="Arial" pitchFamily="34" charset="0"/>
                <a:cs typeface="Arial" pitchFamily="34" charset="0"/>
              </a:defRPr>
            </a:lvl1pPr>
            <a:lvl2pPr marL="742950" indent="-285750" eaLnBrk="0" hangingPunct="0">
              <a:tabLst>
                <a:tab pos="723900" algn="l"/>
                <a:tab pos="1447800" algn="l"/>
                <a:tab pos="2171700" algn="l"/>
                <a:tab pos="2895600" algn="l"/>
                <a:tab pos="3619500" algn="l"/>
              </a:tabLst>
              <a:defRPr>
                <a:solidFill>
                  <a:schemeClr val="tx1"/>
                </a:solidFill>
                <a:latin typeface="Arial" pitchFamily="34" charset="0"/>
                <a:cs typeface="Arial" pitchFamily="34" charset="0"/>
              </a:defRPr>
            </a:lvl2pPr>
            <a:lvl3pPr marL="1143000" indent="-228600" eaLnBrk="0" hangingPunct="0">
              <a:tabLst>
                <a:tab pos="723900" algn="l"/>
                <a:tab pos="1447800" algn="l"/>
                <a:tab pos="2171700" algn="l"/>
                <a:tab pos="2895600" algn="l"/>
                <a:tab pos="3619500" algn="l"/>
              </a:tabLst>
              <a:defRPr>
                <a:solidFill>
                  <a:schemeClr val="tx1"/>
                </a:solidFill>
                <a:latin typeface="Arial" pitchFamily="34" charset="0"/>
                <a:cs typeface="Arial" pitchFamily="34" charset="0"/>
              </a:defRPr>
            </a:lvl3pPr>
            <a:lvl4pPr marL="1600200" indent="-228600" eaLnBrk="0" hangingPunct="0">
              <a:tabLst>
                <a:tab pos="723900" algn="l"/>
                <a:tab pos="1447800" algn="l"/>
                <a:tab pos="2171700" algn="l"/>
                <a:tab pos="2895600" algn="l"/>
                <a:tab pos="3619500" algn="l"/>
              </a:tabLst>
              <a:defRPr>
                <a:solidFill>
                  <a:schemeClr val="tx1"/>
                </a:solidFill>
                <a:latin typeface="Arial" pitchFamily="34" charset="0"/>
                <a:cs typeface="Arial" pitchFamily="34" charset="0"/>
              </a:defRPr>
            </a:lvl4pPr>
            <a:lvl5pPr marL="2057400" indent="-228600" eaLnBrk="0" hangingPunct="0">
              <a:tabLst>
                <a:tab pos="723900" algn="l"/>
                <a:tab pos="1447800" algn="l"/>
                <a:tab pos="2171700" algn="l"/>
                <a:tab pos="2895600" algn="l"/>
                <a:tab pos="3619500" algn="l"/>
              </a:tabLst>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tabLst>
                <a:tab pos="723900" algn="l"/>
                <a:tab pos="1447800" algn="l"/>
                <a:tab pos="2171700" algn="l"/>
                <a:tab pos="2895600" algn="l"/>
                <a:tab pos="3619500" algn="l"/>
              </a:tabLs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tabLst>
                <a:tab pos="723900" algn="l"/>
                <a:tab pos="1447800" algn="l"/>
                <a:tab pos="2171700" algn="l"/>
                <a:tab pos="2895600" algn="l"/>
                <a:tab pos="3619500" algn="l"/>
              </a:tabLs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tabLst>
                <a:tab pos="723900" algn="l"/>
                <a:tab pos="1447800" algn="l"/>
                <a:tab pos="2171700" algn="l"/>
                <a:tab pos="2895600" algn="l"/>
                <a:tab pos="3619500" algn="l"/>
              </a:tabLs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tabLst>
                <a:tab pos="723900" algn="l"/>
                <a:tab pos="1447800" algn="l"/>
                <a:tab pos="2171700" algn="l"/>
                <a:tab pos="2895600" algn="l"/>
                <a:tab pos="3619500" algn="l"/>
              </a:tabLst>
              <a:defRPr>
                <a:solidFill>
                  <a:schemeClr val="tx1"/>
                </a:solidFill>
                <a:latin typeface="Arial" pitchFamily="34" charset="0"/>
                <a:cs typeface="Arial" pitchFamily="34" charset="0"/>
              </a:defRPr>
            </a:lvl9pPr>
          </a:lstStyle>
          <a:p>
            <a:pPr eaLnBrk="1" hangingPunct="1"/>
            <a:r>
              <a:rPr lang="en-GB" dirty="0">
                <a:solidFill>
                  <a:srgbClr val="000000"/>
                </a:solidFill>
                <a:ea typeface="msgothic"/>
                <a:cs typeface="msgothic"/>
              </a:rPr>
              <a:t>Kelly F J </a:t>
            </a:r>
            <a:r>
              <a:rPr lang="en-GB" dirty="0" err="1">
                <a:solidFill>
                  <a:srgbClr val="000000"/>
                </a:solidFill>
                <a:ea typeface="msgothic"/>
                <a:cs typeface="msgothic"/>
              </a:rPr>
              <a:t>Occup</a:t>
            </a:r>
            <a:r>
              <a:rPr lang="en-GB" dirty="0">
                <a:solidFill>
                  <a:srgbClr val="000000"/>
                </a:solidFill>
                <a:ea typeface="msgothic"/>
                <a:cs typeface="msgothic"/>
              </a:rPr>
              <a:t> Environ Med 2003;60:612-616</a:t>
            </a:r>
          </a:p>
        </p:txBody>
      </p:sp>
    </p:spTree>
    <p:extLst>
      <p:ext uri="{BB962C8B-B14F-4D97-AF65-F5344CB8AC3E}">
        <p14:creationId xmlns:p14="http://schemas.microsoft.com/office/powerpoint/2010/main" val="110703178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dirty="0" smtClean="0"/>
              <a:t>Loss of Brain Weight with Aging</a:t>
            </a:r>
          </a:p>
        </p:txBody>
      </p:sp>
      <p:sp>
        <p:nvSpPr>
          <p:cNvPr id="3" name="Content Placeholder 2"/>
          <p:cNvSpPr>
            <a:spLocks noGrp="1"/>
          </p:cNvSpPr>
          <p:nvPr>
            <p:ph idx="1"/>
          </p:nvPr>
        </p:nvSpPr>
        <p:spPr/>
        <p:txBody>
          <a:bodyPr/>
          <a:lstStyle/>
          <a:p>
            <a:r>
              <a:rPr lang="en-US" dirty="0" smtClean="0"/>
              <a:t>Loss of brain weight correlates roughly with enlargement of the lateral ventricles and widening of the sulci</a:t>
            </a:r>
          </a:p>
          <a:p>
            <a:r>
              <a:rPr lang="en-US" dirty="0" smtClean="0"/>
              <a:t>Possibly due to neuronal degeneration and replacement gliosis</a:t>
            </a:r>
          </a:p>
          <a:p>
            <a:r>
              <a:rPr lang="en-US" dirty="0" smtClean="0"/>
              <a:t>Recent </a:t>
            </a:r>
            <a:r>
              <a:rPr lang="en-US" dirty="0"/>
              <a:t>research suggests that cerebral cell loss with aging is LESS PRONOUNCED than previously </a:t>
            </a:r>
            <a:r>
              <a:rPr lang="en-US" dirty="0" smtClean="0"/>
              <a:t>thought </a:t>
            </a:r>
            <a:endParaRPr lang="en-US" dirty="0"/>
          </a:p>
          <a:p>
            <a:r>
              <a:rPr lang="en-US" dirty="0"/>
              <a:t>Hippocampal atrophy </a:t>
            </a:r>
            <a:r>
              <a:rPr lang="en-US" dirty="0" smtClean="0"/>
              <a:t>&lt; 2%/year </a:t>
            </a:r>
            <a:r>
              <a:rPr lang="en-US" dirty="0"/>
              <a:t>in healthy </a:t>
            </a:r>
            <a:r>
              <a:rPr lang="en-US" dirty="0" smtClean="0"/>
              <a:t>elderly vs. 4-8%/year </a:t>
            </a:r>
            <a:r>
              <a:rPr lang="en-US" dirty="0"/>
              <a:t>in </a:t>
            </a:r>
            <a:r>
              <a:rPr lang="en-US" dirty="0" smtClean="0"/>
              <a:t>Alzheimer’s</a:t>
            </a:r>
            <a:endParaRPr lang="en-US" dirty="0"/>
          </a:p>
          <a:p>
            <a:endParaRPr lang="en-US" dirty="0"/>
          </a:p>
          <a:p>
            <a:endParaRPr lang="en-US" dirty="0"/>
          </a:p>
        </p:txBody>
      </p:sp>
    </p:spTree>
    <p:extLst>
      <p:ext uri="{BB962C8B-B14F-4D97-AF65-F5344CB8AC3E}">
        <p14:creationId xmlns:p14="http://schemas.microsoft.com/office/powerpoint/2010/main" val="309174581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dirty="0"/>
              <a:t>Loss of Brain Weight with Age</a:t>
            </a:r>
            <a:endParaRPr lang="en-US" dirty="0" smtClean="0"/>
          </a:p>
        </p:txBody>
      </p:sp>
      <p:sp>
        <p:nvSpPr>
          <p:cNvPr id="43011" name="Content Placeholder 3"/>
          <p:cNvSpPr>
            <a:spLocks noGrp="1"/>
          </p:cNvSpPr>
          <p:nvPr>
            <p:ph idx="1"/>
          </p:nvPr>
        </p:nvSpPr>
        <p:spPr/>
        <p:txBody>
          <a:bodyPr/>
          <a:lstStyle/>
          <a:p>
            <a:r>
              <a:rPr lang="en-US" dirty="0" smtClean="0"/>
              <a:t>Brain shrinkage is accounted for in part by the reduction in SIZE of large neurons, not their disappearance. </a:t>
            </a:r>
          </a:p>
          <a:p>
            <a:r>
              <a:rPr lang="en-US" dirty="0" smtClean="0"/>
              <a:t>Nerve cell shrinkage may be </a:t>
            </a:r>
            <a:r>
              <a:rPr lang="en-US" u="sng" dirty="0" smtClean="0"/>
              <a:t>more significant </a:t>
            </a:r>
            <a:r>
              <a:rPr lang="en-US" dirty="0" smtClean="0"/>
              <a:t>to function than actual nerve cell loss.</a:t>
            </a:r>
          </a:p>
          <a:p>
            <a:r>
              <a:rPr lang="en-US" dirty="0"/>
              <a:t>More substantial reduction in neuronal number occurs in </a:t>
            </a:r>
          </a:p>
          <a:p>
            <a:pPr lvl="1"/>
            <a:r>
              <a:rPr lang="en-US" dirty="0"/>
              <a:t>substantia nigra (↓dopamine)</a:t>
            </a:r>
          </a:p>
          <a:p>
            <a:pPr lvl="1"/>
            <a:r>
              <a:rPr lang="en-US" dirty="0"/>
              <a:t>locus </a:t>
            </a:r>
            <a:r>
              <a:rPr lang="en-US" dirty="0" smtClean="0"/>
              <a:t>ceruleus (</a:t>
            </a:r>
            <a:r>
              <a:rPr lang="en-US" dirty="0"/>
              <a:t>↓ norepinephrine)</a:t>
            </a:r>
          </a:p>
          <a:p>
            <a:pPr lvl="1"/>
            <a:r>
              <a:rPr lang="en-US" dirty="0"/>
              <a:t>basal forebrain nuclei (↓ </a:t>
            </a:r>
            <a:r>
              <a:rPr lang="en-US" dirty="0" err="1"/>
              <a:t>acetycholine</a:t>
            </a:r>
            <a:r>
              <a:rPr lang="en-US" dirty="0"/>
              <a:t>)</a:t>
            </a:r>
          </a:p>
          <a:p>
            <a:endParaRPr lang="en-US" dirty="0" smtClean="0"/>
          </a:p>
          <a:p>
            <a:endParaRPr lang="en-US" dirty="0" smtClean="0"/>
          </a:p>
        </p:txBody>
      </p:sp>
    </p:spTree>
    <p:extLst>
      <p:ext uri="{BB962C8B-B14F-4D97-AF65-F5344CB8AC3E}">
        <p14:creationId xmlns:p14="http://schemas.microsoft.com/office/powerpoint/2010/main" val="389969605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3">
            <a:extLst>
              <a:ext uri="{28A0092B-C50C-407E-A947-70E740481C1C}">
                <a14:useLocalDpi xmlns:a14="http://schemas.microsoft.com/office/drawing/2010/main" val="0"/>
              </a:ext>
            </a:extLst>
          </a:blip>
          <a:srcRect b="17094"/>
          <a:stretch>
            <a:fillRect/>
          </a:stretch>
        </p:blipFill>
        <p:spPr bwMode="auto">
          <a:xfrm>
            <a:off x="347663" y="525463"/>
            <a:ext cx="6224587" cy="6256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275" name="Rectangle 4"/>
          <p:cNvSpPr>
            <a:spLocks noChangeArrowheads="1"/>
          </p:cNvSpPr>
          <p:nvPr/>
        </p:nvSpPr>
        <p:spPr bwMode="auto">
          <a:xfrm>
            <a:off x="6569075" y="1828800"/>
            <a:ext cx="2341563" cy="409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200" dirty="0">
                <a:solidFill>
                  <a:srgbClr val="0070C0"/>
                </a:solidFill>
              </a:rPr>
              <a:t>During normal aging, the </a:t>
            </a:r>
            <a:r>
              <a:rPr lang="en-US" sz="2400" dirty="0">
                <a:solidFill>
                  <a:srgbClr val="0070C0"/>
                </a:solidFill>
              </a:rPr>
              <a:t>dendritic arbors and synaptic contacts of individual neurons can expand</a:t>
            </a:r>
          </a:p>
          <a:p>
            <a:r>
              <a:rPr lang="en-US" sz="2400" dirty="0">
                <a:solidFill>
                  <a:srgbClr val="0070C0"/>
                </a:solidFill>
              </a:rPr>
              <a:t>to compensate for neuronal loss. </a:t>
            </a:r>
            <a:endParaRPr lang="en-US" sz="2200" dirty="0">
              <a:solidFill>
                <a:srgbClr val="0070C0"/>
              </a:solidFill>
            </a:endParaRPr>
          </a:p>
        </p:txBody>
      </p:sp>
      <p:sp>
        <p:nvSpPr>
          <p:cNvPr id="54276" name="Rectangle 5"/>
          <p:cNvSpPr>
            <a:spLocks noChangeArrowheads="1"/>
          </p:cNvSpPr>
          <p:nvPr/>
        </p:nvSpPr>
        <p:spPr bwMode="auto">
          <a:xfrm>
            <a:off x="369888" y="304800"/>
            <a:ext cx="37449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a:solidFill>
                  <a:srgbClr val="0070C0"/>
                </a:solidFill>
              </a:rPr>
              <a:t>Morphological changes in cortical pyramidal neurons during aging  </a:t>
            </a:r>
          </a:p>
        </p:txBody>
      </p:sp>
      <p:sp>
        <p:nvSpPr>
          <p:cNvPr id="54277" name="Rectangle 6"/>
          <p:cNvSpPr>
            <a:spLocks noChangeArrowheads="1"/>
          </p:cNvSpPr>
          <p:nvPr/>
        </p:nvSpPr>
        <p:spPr bwMode="auto">
          <a:xfrm>
            <a:off x="7559675" y="6324600"/>
            <a:ext cx="13509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dirty="0" err="1"/>
              <a:t>Prolla</a:t>
            </a:r>
            <a:r>
              <a:rPr lang="en-US" dirty="0"/>
              <a:t> 2001</a:t>
            </a:r>
          </a:p>
        </p:txBody>
      </p:sp>
    </p:spTree>
    <p:extLst>
      <p:ext uri="{BB962C8B-B14F-4D97-AF65-F5344CB8AC3E}">
        <p14:creationId xmlns:p14="http://schemas.microsoft.com/office/powerpoint/2010/main" val="4404091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5105400" cy="1143000"/>
          </a:xfrm>
        </p:spPr>
        <p:txBody>
          <a:bodyPr/>
          <a:lstStyle/>
          <a:p>
            <a:r>
              <a:rPr lang="en-US" smtClean="0"/>
              <a:t>Loss of Brain Weight with Age</a:t>
            </a:r>
            <a:endParaRPr lang="en-US" dirty="0"/>
          </a:p>
        </p:txBody>
      </p:sp>
      <p:sp>
        <p:nvSpPr>
          <p:cNvPr id="3" name="Content Placeholder 2"/>
          <p:cNvSpPr>
            <a:spLocks noGrp="1"/>
          </p:cNvSpPr>
          <p:nvPr>
            <p:ph idx="1"/>
          </p:nvPr>
        </p:nvSpPr>
        <p:spPr>
          <a:xfrm>
            <a:off x="457200" y="1600200"/>
            <a:ext cx="5105400" cy="4967700"/>
          </a:xfrm>
        </p:spPr>
        <p:txBody>
          <a:bodyPr/>
          <a:lstStyle/>
          <a:p>
            <a:r>
              <a:rPr lang="en-US" dirty="0" smtClean="0"/>
              <a:t>Atrophy of Brain (gyrus)</a:t>
            </a:r>
          </a:p>
          <a:p>
            <a:r>
              <a:rPr lang="en-US" dirty="0" smtClean="0"/>
              <a:t>Increased size of ventricles</a:t>
            </a:r>
          </a:p>
          <a:p>
            <a:r>
              <a:rPr lang="en-US" dirty="0" smtClean="0"/>
              <a:t>Deposit of </a:t>
            </a:r>
            <a:r>
              <a:rPr lang="en-US" dirty="0" err="1" smtClean="0"/>
              <a:t>Lipofuscin</a:t>
            </a:r>
            <a:r>
              <a:rPr lang="en-US" dirty="0" smtClean="0"/>
              <a:t> in cells</a:t>
            </a:r>
          </a:p>
          <a:p>
            <a:pPr lvl="1"/>
            <a:r>
              <a:rPr lang="en-US" dirty="0" smtClean="0"/>
              <a:t>6-7% increase by age 90</a:t>
            </a:r>
          </a:p>
          <a:p>
            <a:r>
              <a:rPr lang="en-US" dirty="0" smtClean="0"/>
              <a:t>Senile plaques and neurofibrillary tangles</a:t>
            </a:r>
          </a:p>
          <a:p>
            <a:pPr lvl="1"/>
            <a:r>
              <a:rPr lang="en-US" dirty="0" smtClean="0"/>
              <a:t>10% in people age 60 years</a:t>
            </a:r>
          </a:p>
          <a:p>
            <a:pPr lvl="1"/>
            <a:r>
              <a:rPr lang="en-US" dirty="0" smtClean="0"/>
              <a:t>60% in people age 80 years</a:t>
            </a:r>
          </a:p>
          <a:p>
            <a:pPr lvl="1"/>
            <a:endParaRPr lang="en-US" dirty="0"/>
          </a:p>
        </p:txBody>
      </p:sp>
      <p:pic>
        <p:nvPicPr>
          <p:cNvPr id="84994" name="Picture 2" descr="http://www.elements4health.com/images/stories/conditions/alzheimers-2.jpg"/>
          <p:cNvPicPr>
            <a:picLocks noChangeAspect="1" noChangeArrowheads="1"/>
          </p:cNvPicPr>
          <p:nvPr/>
        </p:nvPicPr>
        <p:blipFill>
          <a:blip r:embed="rId3" cstate="print"/>
          <a:srcRect/>
          <a:stretch>
            <a:fillRect/>
          </a:stretch>
        </p:blipFill>
        <p:spPr bwMode="auto">
          <a:xfrm>
            <a:off x="5562600" y="769776"/>
            <a:ext cx="3107227" cy="5486400"/>
          </a:xfrm>
          <a:prstGeom prst="rect">
            <a:avLst/>
          </a:prstGeom>
          <a:noFill/>
        </p:spPr>
      </p:pic>
    </p:spTree>
    <p:extLst>
      <p:ext uri="{BB962C8B-B14F-4D97-AF65-F5344CB8AC3E}">
        <p14:creationId xmlns:p14="http://schemas.microsoft.com/office/powerpoint/2010/main" val="13603249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810000"/>
            <a:ext cx="7772400" cy="1362075"/>
          </a:xfrm>
        </p:spPr>
        <p:txBody>
          <a:bodyPr/>
          <a:lstStyle/>
          <a:p>
            <a:pPr indent="0"/>
            <a:r>
              <a:rPr lang="en-US" b="0" dirty="0" smtClean="0">
                <a:solidFill>
                  <a:srgbClr val="0070C0"/>
                </a:solidFill>
              </a:rPr>
              <a:t>Overview of aged-related physiological changes</a:t>
            </a:r>
            <a:endParaRPr lang="en-US" b="0" dirty="0">
              <a:solidFill>
                <a:srgbClr val="0070C0"/>
              </a:solidFill>
            </a:endParaRPr>
          </a:p>
        </p:txBody>
      </p:sp>
    </p:spTree>
    <p:extLst>
      <p:ext uri="{BB962C8B-B14F-4D97-AF65-F5344CB8AC3E}">
        <p14:creationId xmlns:p14="http://schemas.microsoft.com/office/powerpoint/2010/main" val="285957828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Title 1"/>
          <p:cNvSpPr>
            <a:spLocks noGrp="1"/>
          </p:cNvSpPr>
          <p:nvPr>
            <p:ph type="title"/>
          </p:nvPr>
        </p:nvSpPr>
        <p:spPr/>
        <p:txBody>
          <a:bodyPr/>
          <a:lstStyle/>
          <a:p>
            <a:r>
              <a:rPr lang="en-US" dirty="0"/>
              <a:t>Loss of Brain Weight with Age</a:t>
            </a:r>
            <a:endParaRPr lang="en-US" dirty="0" smtClean="0"/>
          </a:p>
        </p:txBody>
      </p:sp>
      <p:sp>
        <p:nvSpPr>
          <p:cNvPr id="3" name="Content Placeholder 2"/>
          <p:cNvSpPr>
            <a:spLocks noGrp="1"/>
          </p:cNvSpPr>
          <p:nvPr>
            <p:ph idx="1"/>
          </p:nvPr>
        </p:nvSpPr>
        <p:spPr/>
        <p:txBody>
          <a:bodyPr/>
          <a:lstStyle/>
          <a:p>
            <a:r>
              <a:rPr lang="en-US" sz="3200" dirty="0" smtClean="0"/>
              <a:t>Loss of neuronal dendrites in the aging brain</a:t>
            </a:r>
          </a:p>
          <a:p>
            <a:pPr lvl="1"/>
            <a:r>
              <a:rPr lang="en-US" sz="2800" dirty="0" smtClean="0"/>
              <a:t>particularly the horizontal dendrites of the 3rd and 5th layers of the neocortex. </a:t>
            </a:r>
            <a:endParaRPr lang="en-US" sz="2800" dirty="0"/>
          </a:p>
          <a:p>
            <a:r>
              <a:rPr lang="en-US" sz="3200" dirty="0"/>
              <a:t>Others showed that the surviving neurons in the neocortex actually exhibit expanded dendritic </a:t>
            </a:r>
            <a:r>
              <a:rPr lang="en-US" sz="3200" dirty="0" smtClean="0"/>
              <a:t>trees</a:t>
            </a:r>
          </a:p>
          <a:p>
            <a:pPr lvl="1"/>
            <a:r>
              <a:rPr lang="en-US" sz="2800" dirty="0" smtClean="0"/>
              <a:t>even </a:t>
            </a:r>
            <a:r>
              <a:rPr lang="en-US" sz="2800" dirty="0"/>
              <a:t>aging neurons have the capacity to react to cell loss by developing NEW SYNAPSES. </a:t>
            </a:r>
          </a:p>
          <a:p>
            <a:endParaRPr lang="en-US" sz="3200" dirty="0"/>
          </a:p>
        </p:txBody>
      </p:sp>
    </p:spTree>
    <p:extLst>
      <p:ext uri="{BB962C8B-B14F-4D97-AF65-F5344CB8AC3E}">
        <p14:creationId xmlns:p14="http://schemas.microsoft.com/office/powerpoint/2010/main" val="297554941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smtClean="0"/>
              <a:t>Cerebral Atherosclerosis</a:t>
            </a:r>
          </a:p>
        </p:txBody>
      </p:sp>
      <p:sp>
        <p:nvSpPr>
          <p:cNvPr id="57347" name="Content Placeholder 2"/>
          <p:cNvSpPr>
            <a:spLocks noGrp="1"/>
          </p:cNvSpPr>
          <p:nvPr>
            <p:ph idx="1"/>
          </p:nvPr>
        </p:nvSpPr>
        <p:spPr/>
        <p:txBody>
          <a:bodyPr/>
          <a:lstStyle/>
          <a:p>
            <a:r>
              <a:rPr lang="en-US" dirty="0" smtClean="0"/>
              <a:t>In the normotensive, occur in scattered, discrete plaques </a:t>
            </a:r>
          </a:p>
          <a:p>
            <a:pPr lvl="1"/>
            <a:r>
              <a:rPr lang="en-US" sz="2800" dirty="0" smtClean="0"/>
              <a:t>aorta </a:t>
            </a:r>
          </a:p>
          <a:p>
            <a:pPr lvl="1"/>
            <a:r>
              <a:rPr lang="en-US" sz="2800" dirty="0" smtClean="0"/>
              <a:t>cervical arteries (carotid bifurcation and higher segments)</a:t>
            </a:r>
          </a:p>
          <a:p>
            <a:pPr lvl="1"/>
            <a:r>
              <a:rPr lang="en-US" sz="2800" dirty="0" smtClean="0"/>
              <a:t>proximal MCA</a:t>
            </a:r>
          </a:p>
          <a:p>
            <a:pPr lvl="1"/>
            <a:r>
              <a:rPr lang="en-US" sz="2800" dirty="0" smtClean="0"/>
              <a:t>vertebrobasilar junction </a:t>
            </a:r>
          </a:p>
          <a:p>
            <a:pPr lvl="1"/>
            <a:r>
              <a:rPr lang="en-US" sz="2800" dirty="0" smtClean="0"/>
              <a:t>basilar portions of the cerebral arterial system</a:t>
            </a:r>
          </a:p>
        </p:txBody>
      </p:sp>
      <p:sp>
        <p:nvSpPr>
          <p:cNvPr id="57348" name="Content Placeholder 1"/>
          <p:cNvSpPr>
            <a:spLocks noGrp="1"/>
          </p:cNvSpPr>
          <p:nvPr>
            <p:ph sz="half" idx="4294967295"/>
          </p:nvPr>
        </p:nvSpPr>
        <p:spPr>
          <a:xfrm>
            <a:off x="5105400" y="1600200"/>
            <a:ext cx="4038600" cy="4525963"/>
          </a:xfrm>
        </p:spPr>
        <p:txBody>
          <a:bodyPr/>
          <a:lstStyle/>
          <a:p>
            <a:pPr>
              <a:spcBef>
                <a:spcPts val="400"/>
              </a:spcBef>
            </a:pPr>
            <a:endParaRPr lang="en-US" dirty="0" smtClean="0"/>
          </a:p>
          <a:p>
            <a:pPr>
              <a:spcBef>
                <a:spcPts val="400"/>
              </a:spcBef>
            </a:pPr>
            <a:endParaRPr lang="en-US" dirty="0" smtClean="0"/>
          </a:p>
          <a:p>
            <a:pPr>
              <a:spcBef>
                <a:spcPts val="400"/>
              </a:spcBef>
            </a:pPr>
            <a:endParaRPr lang="en-US" dirty="0" smtClean="0"/>
          </a:p>
        </p:txBody>
      </p:sp>
    </p:spTree>
    <p:extLst>
      <p:ext uri="{BB962C8B-B14F-4D97-AF65-F5344CB8AC3E}">
        <p14:creationId xmlns:p14="http://schemas.microsoft.com/office/powerpoint/2010/main" val="268587318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smtClean="0"/>
              <a:t>Cerebral Atherosclerosis</a:t>
            </a:r>
          </a:p>
        </p:txBody>
      </p:sp>
      <p:sp>
        <p:nvSpPr>
          <p:cNvPr id="57348" name="Content Placeholder 1"/>
          <p:cNvSpPr>
            <a:spLocks noGrp="1"/>
          </p:cNvSpPr>
          <p:nvPr>
            <p:ph idx="1"/>
          </p:nvPr>
        </p:nvSpPr>
        <p:spPr/>
        <p:txBody>
          <a:bodyPr/>
          <a:lstStyle/>
          <a:p>
            <a:r>
              <a:rPr lang="en-US" dirty="0" smtClean="0"/>
              <a:t>In the hypertensive and diabetic</a:t>
            </a:r>
          </a:p>
          <a:p>
            <a:pPr lvl="1"/>
            <a:r>
              <a:rPr lang="en-US" sz="2800" b="1" u="sng" dirty="0" smtClean="0"/>
              <a:t>more diffuse </a:t>
            </a:r>
            <a:r>
              <a:rPr lang="en-US" sz="2800" dirty="0" smtClean="0"/>
              <a:t>and extends into finer branches of the cerebral and cerebellar arteries</a:t>
            </a:r>
          </a:p>
          <a:p>
            <a:r>
              <a:rPr lang="en-US" dirty="0" smtClean="0"/>
              <a:t>Can be severe in some 30s-40s years old but absent in some octogenarians!</a:t>
            </a:r>
          </a:p>
          <a:p>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209665656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smtClean="0"/>
              <a:t>Loss of Functional Reserve with Aging</a:t>
            </a:r>
          </a:p>
        </p:txBody>
      </p:sp>
      <p:sp>
        <p:nvSpPr>
          <p:cNvPr id="63491" name="Content Placeholder 1"/>
          <p:cNvSpPr>
            <a:spLocks noGrp="1"/>
          </p:cNvSpPr>
          <p:nvPr>
            <p:ph idx="1"/>
          </p:nvPr>
        </p:nvSpPr>
        <p:spPr/>
        <p:txBody>
          <a:bodyPr/>
          <a:lstStyle/>
          <a:p>
            <a:r>
              <a:rPr lang="en-US" smtClean="0"/>
              <a:t>Normally, a significant loss of neural tissue can occur before functional change occurs</a:t>
            </a:r>
          </a:p>
          <a:p>
            <a:r>
              <a:rPr lang="en-US" smtClean="0"/>
              <a:t>In older adults, there are less redundant neurons to take over the function so functional changes occur more readily</a:t>
            </a:r>
          </a:p>
          <a:p>
            <a:endParaRPr lang="en-US" dirty="0" smtClean="0"/>
          </a:p>
        </p:txBody>
      </p:sp>
      <p:sp>
        <p:nvSpPr>
          <p:cNvPr id="63492" name="Content Placeholder 2"/>
          <p:cNvSpPr>
            <a:spLocks noGrp="1"/>
          </p:cNvSpPr>
          <p:nvPr>
            <p:ph sz="half" idx="4294967295"/>
          </p:nvPr>
        </p:nvSpPr>
        <p:spPr>
          <a:xfrm>
            <a:off x="5105400" y="1600200"/>
            <a:ext cx="4038600" cy="4525963"/>
          </a:xfrm>
        </p:spPr>
        <p:txBody>
          <a:bodyPr/>
          <a:lstStyle/>
          <a:p>
            <a:endParaRPr lang="en-US" smtClean="0"/>
          </a:p>
          <a:p>
            <a:endParaRPr lang="en-US" dirty="0" smtClean="0"/>
          </a:p>
        </p:txBody>
      </p:sp>
    </p:spTree>
    <p:extLst>
      <p:ext uri="{BB962C8B-B14F-4D97-AF65-F5344CB8AC3E}">
        <p14:creationId xmlns:p14="http://schemas.microsoft.com/office/powerpoint/2010/main" val="20784583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228600"/>
            <a:ext cx="6427788"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035" name="Rectangle 4"/>
          <p:cNvSpPr>
            <a:spLocks noChangeArrowheads="1"/>
          </p:cNvSpPr>
          <p:nvPr/>
        </p:nvSpPr>
        <p:spPr bwMode="auto">
          <a:xfrm>
            <a:off x="2895600" y="6400800"/>
            <a:ext cx="6248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t>Ropper 2009 (in Adams and Victor’s)</a:t>
            </a:r>
          </a:p>
        </p:txBody>
      </p:sp>
    </p:spTree>
    <p:extLst>
      <p:ext uri="{BB962C8B-B14F-4D97-AF65-F5344CB8AC3E}">
        <p14:creationId xmlns:p14="http://schemas.microsoft.com/office/powerpoint/2010/main" val="19703787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Age-Related Changes in Body C</a:t>
            </a:r>
            <a:r>
              <a:rPr lang="en-US" dirty="0" smtClean="0"/>
              <a:t>omposition/Metabolism</a:t>
            </a:r>
            <a:endParaRPr lang="en-US" dirty="0"/>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5193"/>
          <a:stretch/>
        </p:blipFill>
        <p:spPr bwMode="auto">
          <a:xfrm>
            <a:off x="1524000" y="1664505"/>
            <a:ext cx="6172200" cy="4908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5455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Age-Related Changes in Body C</a:t>
            </a:r>
            <a:r>
              <a:rPr lang="en-US" dirty="0" smtClean="0"/>
              <a:t>omposition/Metabolism</a:t>
            </a:r>
            <a:endParaRPr lang="en-US" dirty="0"/>
          </a:p>
        </p:txBody>
      </p:sp>
      <p:sp>
        <p:nvSpPr>
          <p:cNvPr id="4" name="Content Placeholder 3"/>
          <p:cNvSpPr>
            <a:spLocks noGrp="1"/>
          </p:cNvSpPr>
          <p:nvPr>
            <p:ph idx="1"/>
          </p:nvPr>
        </p:nvSpPr>
        <p:spPr/>
        <p:txBody>
          <a:bodyPr/>
          <a:lstStyle/>
          <a:p>
            <a:r>
              <a:rPr lang="en-US" dirty="0" smtClean="0"/>
              <a:t>Most of the fat increase occurs inside the peritoneum</a:t>
            </a:r>
          </a:p>
          <a:p>
            <a:r>
              <a:rPr lang="en-US" dirty="0" smtClean="0"/>
              <a:t>Fat significantly contribute to increased  whole body inflammation, age-related declines, and diseases</a:t>
            </a:r>
          </a:p>
          <a:p>
            <a:r>
              <a:rPr lang="en-US" dirty="0" smtClean="0"/>
              <a:t>Exercise increases metabolic rate and can burn fat as energy sources</a:t>
            </a:r>
          </a:p>
        </p:txBody>
      </p:sp>
    </p:spTree>
    <p:extLst>
      <p:ext uri="{BB962C8B-B14F-4D97-AF65-F5344CB8AC3E}">
        <p14:creationId xmlns:p14="http://schemas.microsoft.com/office/powerpoint/2010/main" val="221788049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IW_NOTES_FOOTER" val="1"/>
</p:tagLst>
</file>

<file path=ppt/theme/theme1.xml><?xml version="1.0" encoding="utf-8"?>
<a:theme xmlns:a="http://schemas.openxmlformats.org/drawingml/2006/main" name="Theme2">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740</TotalTime>
  <Words>4873</Words>
  <Application>Microsoft Office PowerPoint</Application>
  <PresentationFormat>On-screen Show (4:3)</PresentationFormat>
  <Paragraphs>509</Paragraphs>
  <Slides>63</Slides>
  <Notes>47</Notes>
  <HiddenSlides>0</HiddenSlides>
  <MMClips>0</MMClips>
  <ScaleCrop>false</ScaleCrop>
  <HeadingPairs>
    <vt:vector size="4" baseType="variant">
      <vt:variant>
        <vt:lpstr>Theme</vt:lpstr>
      </vt:variant>
      <vt:variant>
        <vt:i4>5</vt:i4>
      </vt:variant>
      <vt:variant>
        <vt:lpstr>Slide Titles</vt:lpstr>
      </vt:variant>
      <vt:variant>
        <vt:i4>63</vt:i4>
      </vt:variant>
    </vt:vector>
  </HeadingPairs>
  <TitlesOfParts>
    <vt:vector size="68" baseType="lpstr">
      <vt:lpstr>Theme2</vt:lpstr>
      <vt:lpstr>Theme4</vt:lpstr>
      <vt:lpstr>Custom Design</vt:lpstr>
      <vt:lpstr>1_Custom Design</vt:lpstr>
      <vt:lpstr>1_Theme4</vt:lpstr>
      <vt:lpstr> Physiology of Aging</vt:lpstr>
      <vt:lpstr>Reading assignments</vt:lpstr>
      <vt:lpstr>Learning objectives</vt:lpstr>
      <vt:lpstr>A geriatric client at ICU</vt:lpstr>
      <vt:lpstr>Questions to consider</vt:lpstr>
      <vt:lpstr>Overview of aged-related physiological changes</vt:lpstr>
      <vt:lpstr>PowerPoint Presentation</vt:lpstr>
      <vt:lpstr>Age-Related Changes in Body Composition/Metabolism</vt:lpstr>
      <vt:lpstr>Age-Related Changes in Body Composition/Metabolism</vt:lpstr>
      <vt:lpstr>Age-Related Changes in Body composition/Metabolism</vt:lpstr>
      <vt:lpstr>Sarcopenia vs. Cachexia</vt:lpstr>
      <vt:lpstr>Cachexia</vt:lpstr>
      <vt:lpstr>Stage of Cachexia</vt:lpstr>
      <vt:lpstr>Age-Related Changes in Skeletal Tissue</vt:lpstr>
      <vt:lpstr>PowerPoint Presentation</vt:lpstr>
      <vt:lpstr>Hip Fracture: How big is the problem in people age 65+ years?</vt:lpstr>
      <vt:lpstr>Age-Related Changes in Collagenous Tissues and Clinical Consequences</vt:lpstr>
      <vt:lpstr>Age-Related Changes in Cardiovascular Tissues and Clinical Consequences</vt:lpstr>
      <vt:lpstr>Age-Related Changes in Nervous System and Clinical Consequences</vt:lpstr>
      <vt:lpstr>Age-Related Changes in Immune System and Clinical Consequences</vt:lpstr>
      <vt:lpstr>Age-Related Changes in Hormonal Axis</vt:lpstr>
      <vt:lpstr>Age-Related Changes in Hormonal Axis</vt:lpstr>
      <vt:lpstr>Estrogen Loss and Manifestations of Health Risks Over Time</vt:lpstr>
      <vt:lpstr>Menopause Is Associated With an Accelerated Loss of Bone Mass</vt:lpstr>
      <vt:lpstr>After adjustment for age and race, the women not using Hormone Therapy in the previous year had a 55% increased risk of hip fracture</vt:lpstr>
      <vt:lpstr>Age-related changes in sensorimotor  and nervous system</vt:lpstr>
      <vt:lpstr>PowerPoint Presentation</vt:lpstr>
      <vt:lpstr>Neuro-ophthalmologic Signs</vt:lpstr>
      <vt:lpstr>Age-Related Visual Changes</vt:lpstr>
      <vt:lpstr>Problems in Vision</vt:lpstr>
      <vt:lpstr>PowerPoint Presentation</vt:lpstr>
      <vt:lpstr>PowerPoint Presentation</vt:lpstr>
      <vt:lpstr>What is this? </vt:lpstr>
      <vt:lpstr>Other areas of visual loss</vt:lpstr>
      <vt:lpstr>PT Considerations in Visual Deficits Associated with Aging</vt:lpstr>
      <vt:lpstr>Hearing Loss with Aging</vt:lpstr>
      <vt:lpstr>Communication Aids</vt:lpstr>
      <vt:lpstr>Vestibular System Changes</vt:lpstr>
      <vt:lpstr>PNS Sensory System Changes with Aging</vt:lpstr>
      <vt:lpstr>Impairment or Loss of Vibratory Sense in the Toes and Ankles</vt:lpstr>
      <vt:lpstr>Motor Signs</vt:lpstr>
      <vt:lpstr>Changes in Tendon Reflexes</vt:lpstr>
      <vt:lpstr>Effects of Aging on Stance and Gait</vt:lpstr>
      <vt:lpstr>Differential Diagnosis of Gait Abnormalities </vt:lpstr>
      <vt:lpstr>Effects of Aging Other Motor Impairments</vt:lpstr>
      <vt:lpstr>PNS Motor System Changes with Aging</vt:lpstr>
      <vt:lpstr>PNS Changes with Aging</vt:lpstr>
      <vt:lpstr>ANS Changes with Aging</vt:lpstr>
      <vt:lpstr>PowerPoint Presentation</vt:lpstr>
      <vt:lpstr>Benign Senescent Forgetfulness </vt:lpstr>
      <vt:lpstr>Benign Senescent Forgetfulness </vt:lpstr>
      <vt:lpstr>Neurotrophins (neurotrophic factors)</vt:lpstr>
      <vt:lpstr>PowerPoint Presentation</vt:lpstr>
      <vt:lpstr>Free Radicals and Oxidative Stress with Aging</vt:lpstr>
      <vt:lpstr>PowerPoint Presentation</vt:lpstr>
      <vt:lpstr>Loss of Brain Weight with Aging</vt:lpstr>
      <vt:lpstr>Loss of Brain Weight with Age</vt:lpstr>
      <vt:lpstr>PowerPoint Presentation</vt:lpstr>
      <vt:lpstr>Loss of Brain Weight with Age</vt:lpstr>
      <vt:lpstr>Loss of Brain Weight with Age</vt:lpstr>
      <vt:lpstr>Cerebral Atherosclerosis</vt:lpstr>
      <vt:lpstr>Cerebral Atherosclerosis</vt:lpstr>
      <vt:lpstr>Loss of Functional Reserve with Aging</vt:lpstr>
    </vt:vector>
  </TitlesOfParts>
  <Company>U of M - Flint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Biological Theories of Aging</dc:title>
  <dc:creator>Huang, Min-Hui</dc:creator>
  <cp:lastModifiedBy>SWEET, CHRISTINA</cp:lastModifiedBy>
  <cp:revision>229</cp:revision>
  <dcterms:created xsi:type="dcterms:W3CDTF">2013-05-13T02:13:59Z</dcterms:created>
  <dcterms:modified xsi:type="dcterms:W3CDTF">2013-05-17T14:35:42Z</dcterms:modified>
</cp:coreProperties>
</file>