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7.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8.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9.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10.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11.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86" r:id="rId3"/>
    <p:sldMasterId id="2147483693" r:id="rId4"/>
    <p:sldMasterId id="2147483700" r:id="rId5"/>
    <p:sldMasterId id="2147483708" r:id="rId6"/>
    <p:sldMasterId id="2147483715" r:id="rId7"/>
    <p:sldMasterId id="2147483724" r:id="rId8"/>
    <p:sldMasterId id="2147483731" r:id="rId9"/>
    <p:sldMasterId id="2147483738" r:id="rId10"/>
    <p:sldMasterId id="2147483745" r:id="rId11"/>
    <p:sldMasterId id="2147483752" r:id="rId12"/>
  </p:sldMasterIdLst>
  <p:notesMasterIdLst>
    <p:notesMasterId r:id="rId74"/>
  </p:notesMasterIdLst>
  <p:sldIdLst>
    <p:sldId id="256" r:id="rId13"/>
    <p:sldId id="257" r:id="rId14"/>
    <p:sldId id="293" r:id="rId15"/>
    <p:sldId id="298" r:id="rId16"/>
    <p:sldId id="294" r:id="rId17"/>
    <p:sldId id="295" r:id="rId18"/>
    <p:sldId id="259" r:id="rId19"/>
    <p:sldId id="300" r:id="rId20"/>
    <p:sldId id="343" r:id="rId21"/>
    <p:sldId id="301" r:id="rId22"/>
    <p:sldId id="302" r:id="rId23"/>
    <p:sldId id="304" r:id="rId24"/>
    <p:sldId id="314" r:id="rId25"/>
    <p:sldId id="303" r:id="rId26"/>
    <p:sldId id="260" r:id="rId27"/>
    <p:sldId id="317" r:id="rId28"/>
    <p:sldId id="329" r:id="rId29"/>
    <p:sldId id="297" r:id="rId30"/>
    <p:sldId id="323" r:id="rId31"/>
    <p:sldId id="326" r:id="rId32"/>
    <p:sldId id="305" r:id="rId33"/>
    <p:sldId id="310" r:id="rId34"/>
    <p:sldId id="331" r:id="rId35"/>
    <p:sldId id="332" r:id="rId36"/>
    <p:sldId id="334" r:id="rId37"/>
    <p:sldId id="311" r:id="rId38"/>
    <p:sldId id="336" r:id="rId39"/>
    <p:sldId id="335" r:id="rId40"/>
    <p:sldId id="337" r:id="rId41"/>
    <p:sldId id="338" r:id="rId42"/>
    <p:sldId id="339" r:id="rId43"/>
    <p:sldId id="351" r:id="rId44"/>
    <p:sldId id="348" r:id="rId45"/>
    <p:sldId id="349" r:id="rId46"/>
    <p:sldId id="342" r:id="rId47"/>
    <p:sldId id="350" r:id="rId48"/>
    <p:sldId id="313" r:id="rId49"/>
    <p:sldId id="352" r:id="rId50"/>
    <p:sldId id="358" r:id="rId51"/>
    <p:sldId id="357" r:id="rId52"/>
    <p:sldId id="356" r:id="rId53"/>
    <p:sldId id="281" r:id="rId54"/>
    <p:sldId id="359" r:id="rId55"/>
    <p:sldId id="360" r:id="rId56"/>
    <p:sldId id="361" r:id="rId57"/>
    <p:sldId id="364" r:id="rId58"/>
    <p:sldId id="282" r:id="rId59"/>
    <p:sldId id="363" r:id="rId60"/>
    <p:sldId id="362" r:id="rId61"/>
    <p:sldId id="367" r:id="rId62"/>
    <p:sldId id="366" r:id="rId63"/>
    <p:sldId id="365" r:id="rId64"/>
    <p:sldId id="354" r:id="rId65"/>
    <p:sldId id="346" r:id="rId66"/>
    <p:sldId id="344" r:id="rId67"/>
    <p:sldId id="345" r:id="rId68"/>
    <p:sldId id="347" r:id="rId69"/>
    <p:sldId id="369" r:id="rId70"/>
    <p:sldId id="368" r:id="rId71"/>
    <p:sldId id="370" r:id="rId72"/>
    <p:sldId id="371"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1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69585" autoAdjust="0"/>
  </p:normalViewPr>
  <p:slideViewPr>
    <p:cSldViewPr>
      <p:cViewPr>
        <p:scale>
          <a:sx n="40" d="100"/>
          <a:sy n="40" d="100"/>
        </p:scale>
        <p:origin x="-2256" y="-324"/>
      </p:cViewPr>
      <p:guideLst>
        <p:guide orient="horz" pos="2160"/>
        <p:guide pos="2880"/>
      </p:guideLst>
    </p:cSldViewPr>
  </p:slideViewPr>
  <p:notesTextViewPr>
    <p:cViewPr>
      <p:scale>
        <a:sx n="1" d="1"/>
        <a:sy n="1" d="1"/>
      </p:scale>
      <p:origin x="0" y="0"/>
    </p:cViewPr>
  </p:notesTextViewPr>
  <p:sorterViewPr>
    <p:cViewPr>
      <p:scale>
        <a:sx n="110" d="100"/>
        <a:sy n="110" d="100"/>
      </p:scale>
      <p:origin x="0" y="19382"/>
    </p:cViewPr>
  </p:sorterViewPr>
  <p:notesViewPr>
    <p:cSldViewPr>
      <p:cViewPr varScale="1">
        <p:scale>
          <a:sx n="49" d="100"/>
          <a:sy n="49" d="100"/>
        </p:scale>
        <p:origin x="-2270"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slide" Target="slides/slide43.xml"/><Relationship Id="rId63" Type="http://schemas.openxmlformats.org/officeDocument/2006/relationships/slide" Target="slides/slide51.xml"/><Relationship Id="rId68" Type="http://schemas.openxmlformats.org/officeDocument/2006/relationships/slide" Target="slides/slide56.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59.xml"/><Relationship Id="rId2" Type="http://schemas.openxmlformats.org/officeDocument/2006/relationships/slideMaster" Target="slideMasters/slideMaster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8" Type="http://schemas.openxmlformats.org/officeDocument/2006/relationships/slide" Target="slides/slide46.xml"/><Relationship Id="rId66" Type="http://schemas.openxmlformats.org/officeDocument/2006/relationships/slide" Target="slides/slide54.xml"/><Relationship Id="rId7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61" Type="http://schemas.openxmlformats.org/officeDocument/2006/relationships/slide" Target="slides/slide49.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slide" Target="slides/slide44.xml"/><Relationship Id="rId64" Type="http://schemas.openxmlformats.org/officeDocument/2006/relationships/slide" Target="slides/slide52.xml"/><Relationship Id="rId69" Type="http://schemas.openxmlformats.org/officeDocument/2006/relationships/slide" Target="slides/slide57.xml"/><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0EEDAA-4F01-4E07-8040-C78FE9D77B1A}" type="datetimeFigureOut">
              <a:rPr lang="en-US" smtClean="0"/>
              <a:t>5/17/2013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4ECDE0-8261-4F12-A2E1-740228C99AE4}" type="slidenum">
              <a:rPr lang="en-US" smtClean="0"/>
              <a:t>‹#›</a:t>
            </a:fld>
            <a:endParaRPr lang="en-US"/>
          </a:p>
        </p:txBody>
      </p:sp>
    </p:spTree>
    <p:extLst>
      <p:ext uri="{BB962C8B-B14F-4D97-AF65-F5344CB8AC3E}">
        <p14:creationId xmlns:p14="http://schemas.microsoft.com/office/powerpoint/2010/main" val="3585235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agingstats.gov/Main_Site/Data/2012_Documents/docs/Population.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a:t>
            </a:fld>
            <a:endParaRPr lang="en-US"/>
          </a:p>
        </p:txBody>
      </p:sp>
    </p:spTree>
    <p:extLst>
      <p:ext uri="{BB962C8B-B14F-4D97-AF65-F5344CB8AC3E}">
        <p14:creationId xmlns:p14="http://schemas.microsoft.com/office/powerpoint/2010/main" val="1974313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sz="1100" dirty="0" smtClean="0"/>
          </a:p>
        </p:txBody>
      </p:sp>
      <p:sp>
        <p:nvSpPr>
          <p:cNvPr id="4" name="Slide Number Placeholder 3"/>
          <p:cNvSpPr>
            <a:spLocks noGrp="1"/>
          </p:cNvSpPr>
          <p:nvPr>
            <p:ph type="sldNum" sz="quarter" idx="10"/>
          </p:nvPr>
        </p:nvSpPr>
        <p:spPr/>
        <p:txBody>
          <a:bodyPr/>
          <a:lstStyle/>
          <a:p>
            <a:fld id="{504ECDE0-8261-4F12-A2E1-740228C99AE4}" type="slidenum">
              <a:rPr lang="en-US" smtClean="0"/>
              <a:t>15</a:t>
            </a:fld>
            <a:endParaRPr lang="en-US"/>
          </a:p>
        </p:txBody>
      </p:sp>
    </p:spTree>
    <p:extLst>
      <p:ext uri="{BB962C8B-B14F-4D97-AF65-F5344CB8AC3E}">
        <p14:creationId xmlns:p14="http://schemas.microsoft.com/office/powerpoint/2010/main" val="2693898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2020 almost 40 percent of a physician's time will be spent treating the elderly</a:t>
            </a:r>
          </a:p>
          <a:p>
            <a:r>
              <a:rPr lang="en-US" dirty="0" smtClean="0"/>
              <a:t>The health workforce also is aging and many health professionals are expected to retire at a time when demand for services is on the rise.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16</a:t>
            </a:fld>
            <a:endParaRPr lang="en-US"/>
          </a:p>
        </p:txBody>
      </p:sp>
    </p:spTree>
    <p:extLst>
      <p:ext uri="{BB962C8B-B14F-4D97-AF65-F5344CB8AC3E}">
        <p14:creationId xmlns:p14="http://schemas.microsoft.com/office/powerpoint/2010/main" val="3559858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http://www.census.gov/newsroom/releases/img/babyboomers_pyramid.jpg</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17</a:t>
            </a:fld>
            <a:endParaRPr lang="en-US"/>
          </a:p>
        </p:txBody>
      </p:sp>
    </p:spTree>
    <p:extLst>
      <p:ext uri="{BB962C8B-B14F-4D97-AF65-F5344CB8AC3E}">
        <p14:creationId xmlns:p14="http://schemas.microsoft.com/office/powerpoint/2010/main" val="1290657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1996 there were 33.9 million people over 65</a:t>
            </a:r>
          </a:p>
          <a:p>
            <a:pPr eaLnBrk="1" hangingPunct="1"/>
            <a:r>
              <a:rPr lang="en-US" dirty="0" smtClean="0"/>
              <a:t>2030: 71.5 million people 65+</a:t>
            </a:r>
          </a:p>
          <a:p>
            <a:pPr eaLnBrk="1" hangingPunct="1"/>
            <a:r>
              <a:rPr lang="en-US" dirty="0" smtClean="0"/>
              <a:t>By 2050 the population of geriatric Americans will quadruple the amount in the 1990s</a:t>
            </a:r>
          </a:p>
          <a:p>
            <a:pPr eaLnBrk="1" hangingPunct="1"/>
            <a:r>
              <a:rPr lang="en-US" dirty="0" smtClean="0"/>
              <a:t>More people are living older than 100 than ever</a:t>
            </a:r>
          </a:p>
          <a:p>
            <a:r>
              <a:rPr lang="en-US" sz="1200" b="0" i="0" u="none" strike="noStrike" kern="1200" baseline="0" dirty="0" smtClean="0">
                <a:solidFill>
                  <a:schemeClr val="tx1"/>
                </a:solidFill>
                <a:latin typeface="+mn-lt"/>
                <a:ea typeface="+mn-ea"/>
                <a:cs typeface="+mn-cs"/>
              </a:rPr>
              <a:t>The U.S. Census Bureau projects that the population age 85 and over could grow from 5.5 million in 2010 to 19 million by 2050. </a:t>
            </a:r>
          </a:p>
          <a:p>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hlinkClick r:id="rId3"/>
              </a:rPr>
              <a:t>http://www.agingstats.gov/Main_Site/Data/2012_Documents/docs/Population.pdf</a:t>
            </a:r>
            <a:r>
              <a:rPr lang="en-US" sz="1200" dirty="0" smtClean="0"/>
              <a:t> </a:t>
            </a:r>
          </a:p>
          <a:p>
            <a:endParaRPr lang="en-US" sz="1200" b="0" i="0" u="none" strike="noStrike" kern="1200" baseline="0" dirty="0" smtClean="0">
              <a:solidFill>
                <a:schemeClr val="tx1"/>
              </a:solidFill>
              <a:latin typeface="+mn-lt"/>
              <a:ea typeface="+mn-ea"/>
              <a:cs typeface="+mn-cs"/>
            </a:endParaRPr>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18</a:t>
            </a:fld>
            <a:endParaRPr lang="en-US"/>
          </a:p>
        </p:txBody>
      </p:sp>
    </p:spTree>
    <p:extLst>
      <p:ext uri="{BB962C8B-B14F-4D97-AF65-F5344CB8AC3E}">
        <p14:creationId xmlns:p14="http://schemas.microsoft.com/office/powerpoint/2010/main" val="140246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http://www.agingstats.gov/Main_Site/Data/2012_Documents/docs/Population.pdf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19</a:t>
            </a:fld>
            <a:endParaRPr lang="en-US"/>
          </a:p>
        </p:txBody>
      </p:sp>
    </p:spTree>
    <p:extLst>
      <p:ext uri="{BB962C8B-B14F-4D97-AF65-F5344CB8AC3E}">
        <p14:creationId xmlns:p14="http://schemas.microsoft.com/office/powerpoint/2010/main" val="2098870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http://www.nia.nih.gov/sites/default/files/nia-who_report_booklet_oct-2011_a4__1-12-12_5.pdf</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21</a:t>
            </a:fld>
            <a:endParaRPr lang="en-US"/>
          </a:p>
        </p:txBody>
      </p:sp>
    </p:spTree>
    <p:extLst>
      <p:ext uri="{BB962C8B-B14F-4D97-AF65-F5344CB8AC3E}">
        <p14:creationId xmlns:p14="http://schemas.microsoft.com/office/powerpoint/2010/main" val="2799384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As the older population grows larger, it will also grow more diverse, reflecting the demographic changes in the U.S. population as a whole over the last several decades. By 2050, programs and services for older people will require greater flexibility to meet the needs of a more diverse population.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2008, approximately 80% of the population age 65 years and older was non-Hispanic white, whereas blacks accounted for 9%, Asians 3%, and Hispanics of any race 7%.</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Of those age 65 and older in 2050, 59% are expected to be non-Hispanic white, 20% Hispanic and 12% non-Hispanic black.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http://www.agingstats.gov/Main_Site/Data/2012_Documents/docs/Population.pdf</a:t>
            </a:r>
          </a:p>
        </p:txBody>
      </p:sp>
      <p:sp>
        <p:nvSpPr>
          <p:cNvPr id="4" name="Slide Number Placeholder 3"/>
          <p:cNvSpPr>
            <a:spLocks noGrp="1"/>
          </p:cNvSpPr>
          <p:nvPr>
            <p:ph type="sldNum" sz="quarter" idx="10"/>
          </p:nvPr>
        </p:nvSpPr>
        <p:spPr/>
        <p:txBody>
          <a:bodyPr/>
          <a:lstStyle/>
          <a:p>
            <a:fld id="{504ECDE0-8261-4F12-A2E1-740228C99AE4}" type="slidenum">
              <a:rPr lang="en-US" smtClean="0"/>
              <a:t>22</a:t>
            </a:fld>
            <a:endParaRPr lang="en-US"/>
          </a:p>
        </p:txBody>
      </p:sp>
    </p:spTree>
    <p:extLst>
      <p:ext uri="{BB962C8B-B14F-4D97-AF65-F5344CB8AC3E}">
        <p14:creationId xmlns:p14="http://schemas.microsoft.com/office/powerpoint/2010/main" val="183440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Marital status can strongly affect one’s emotional and economic well-being.  Among other factors, it influences living arrangements and the availability of caregivers for older Americans with an illness or disability.</a:t>
            </a:r>
            <a:br>
              <a:rPr lang="en-US" sz="1200" b="0" i="0" u="none" strike="noStrike" kern="1200" baseline="0" dirty="0" smtClean="0">
                <a:solidFill>
                  <a:schemeClr val="tx1"/>
                </a:solidFill>
                <a:latin typeface="+mn-lt"/>
                <a:ea typeface="+mn-ea"/>
                <a:cs typeface="+mn-cs"/>
              </a:rPr>
            </a:b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2008, over three-quarters of men age 65–74 were married, compared with over one-half (56%) of women in the same age group. </a:t>
            </a:r>
            <a:br>
              <a:rPr lang="en-US" sz="1200" b="0" i="0" u="none" strike="noStrike" kern="1200" baseline="0" dirty="0" smtClean="0">
                <a:solidFill>
                  <a:schemeClr val="tx1"/>
                </a:solidFill>
                <a:latin typeface="+mn-lt"/>
                <a:ea typeface="+mn-ea"/>
                <a:cs typeface="+mn-cs"/>
              </a:rPr>
            </a:b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Widowhood is more common among older women than older men. Women age 85 and over were more likely than men of the same age to be widowed, 73 % compared with 35 %.</a:t>
            </a:r>
          </a:p>
          <a:p>
            <a:endParaRPr lang="en-US" sz="1200" b="0" i="0" u="none" strike="noStrike" kern="1200" baseline="0" dirty="0" smtClean="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Leads to isolation, depression, loneliness, financial issues</a:t>
            </a:r>
            <a:r>
              <a:rPr lang="en-US" baseline="0" dirty="0" smtClean="0"/>
              <a:t> in older women.</a:t>
            </a:r>
            <a:endParaRPr lang="en-US" dirty="0" smtClean="0"/>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dirty="0" smtClean="0"/>
              <a:t>http://www.agingstats.gov/Main_Site/Data/2012_Documents/docs/Population.pdf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23</a:t>
            </a:fld>
            <a:endParaRPr lang="en-US"/>
          </a:p>
        </p:txBody>
      </p:sp>
    </p:spTree>
    <p:extLst>
      <p:ext uri="{BB962C8B-B14F-4D97-AF65-F5344CB8AC3E}">
        <p14:creationId xmlns:p14="http://schemas.microsoft.com/office/powerpoint/2010/main" val="34887753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living arrangements of America’s older population are linked to income, health status, and the availability of caregivers. Older people who live alone are more likely than older people who live with their spouses to be in poverty.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Older men were more likely to live with their spouse than were older women.  In 2008, 72 % of older men lived with their spouse while less than half (42%) of older women did.  In contrast, older women were more than twice as likely as older men to live alone (40 % and 19 %, respectively).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Living arrangements of older people differed by race and Hispanic origin.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http://www.agingstats.gov/Main_Site/Data/2012_Documents/docs/Population.pdf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24</a:t>
            </a:fld>
            <a:endParaRPr lang="en-US"/>
          </a:p>
        </p:txBody>
      </p:sp>
    </p:spTree>
    <p:extLst>
      <p:ext uri="{BB962C8B-B14F-4D97-AF65-F5344CB8AC3E}">
        <p14:creationId xmlns:p14="http://schemas.microsoft.com/office/powerpoint/2010/main" val="3464339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the past four decades, labor force participation rates have risen for women age 55 and over. This trend continued during the recent recession. Among men age 55 and over, the rise in participation rates that started in the mid-1990s also has continued, although to a smaller extent. As “Baby Boomers” approach older ages, they are remaining in the labor force at higher rates than previous generations.</a:t>
            </a:r>
          </a:p>
          <a:p>
            <a:endParaRPr lang="en-US" dirty="0" smtClean="0"/>
          </a:p>
          <a:p>
            <a:r>
              <a:rPr lang="en-US" sz="1200" b="0" i="0" u="none" strike="noStrike" kern="1200" baseline="0" dirty="0" smtClean="0">
                <a:solidFill>
                  <a:schemeClr val="tx1"/>
                </a:solidFill>
                <a:latin typeface="+mn-lt"/>
                <a:ea typeface="+mn-ea"/>
                <a:cs typeface="+mn-cs"/>
              </a:rPr>
              <a:t>Most older Americans are retired from full-time work. Social Security was developed as a floor of protection for their incomes, to be supplemented by other pension income, income from assets, and to some extent, continued earnings. Over time, Social Security has taken on greater importance to many older Americans. </a:t>
            </a:r>
            <a:endParaRPr lang="en-US" dirty="0" smtClean="0"/>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Among married couples and </a:t>
            </a:r>
            <a:r>
              <a:rPr lang="en-US" sz="1200" b="0" i="0" u="none" strike="noStrike" kern="1200" baseline="0" dirty="0" err="1" smtClean="0">
                <a:solidFill>
                  <a:schemeClr val="tx1"/>
                </a:solidFill>
                <a:latin typeface="+mn-lt"/>
                <a:ea typeface="+mn-ea"/>
                <a:cs typeface="+mn-cs"/>
              </a:rPr>
              <a:t>nonmarried</a:t>
            </a:r>
            <a:r>
              <a:rPr lang="en-US" sz="1200" b="0" i="0" u="none" strike="noStrike" kern="1200" baseline="0" dirty="0" smtClean="0">
                <a:solidFill>
                  <a:schemeClr val="tx1"/>
                </a:solidFill>
                <a:latin typeface="+mn-lt"/>
                <a:ea typeface="+mn-ea"/>
                <a:cs typeface="+mn-cs"/>
              </a:rPr>
              <a:t> people age 65 and over in the lowest fifth of the income distribution, Social Security accounts for 83 percent of aggregate income, and cash public assistance for another 8 percent. For those whose income is in the highest income category, Social Security, pensions, and asset income each account for almost a fifth of aggregate income, and earnings accounts for the remaining two-fifths.</a:t>
            </a:r>
          </a:p>
          <a:p>
            <a:endParaRPr lang="en-US" sz="1200" b="0" i="0" u="none" strike="noStrike" kern="1200" baseline="0" dirty="0" smtClean="0">
              <a:solidFill>
                <a:schemeClr val="tx1"/>
              </a:solidFill>
              <a:latin typeface="+mn-lt"/>
              <a:ea typeface="+mn-ea"/>
              <a:cs typeface="+mn-cs"/>
            </a:endParaRPr>
          </a:p>
          <a:p>
            <a:r>
              <a:rPr lang="en-US" dirty="0" smtClean="0"/>
              <a:t>http://www.agingstats.gov/Main_Site/Data/2012_Documents/docs/Economics.pdf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25</a:t>
            </a:fld>
            <a:endParaRPr lang="en-US"/>
          </a:p>
        </p:txBody>
      </p:sp>
    </p:spTree>
    <p:extLst>
      <p:ext uri="{BB962C8B-B14F-4D97-AF65-F5344CB8AC3E}">
        <p14:creationId xmlns:p14="http://schemas.microsoft.com/office/powerpoint/2010/main" val="1136882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a:t>
            </a:fld>
            <a:endParaRPr lang="en-US"/>
          </a:p>
        </p:txBody>
      </p:sp>
    </p:spTree>
    <p:extLst>
      <p:ext uri="{BB962C8B-B14F-4D97-AF65-F5344CB8AC3E}">
        <p14:creationId xmlns:p14="http://schemas.microsoft.com/office/powerpoint/2010/main" val="45824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http://www.census.gov/population/projections/files/methodology/methodstatement12.pdf</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26</a:t>
            </a:fld>
            <a:endParaRPr lang="en-US"/>
          </a:p>
        </p:txBody>
      </p:sp>
    </p:spTree>
    <p:extLst>
      <p:ext uri="{BB962C8B-B14F-4D97-AF65-F5344CB8AC3E}">
        <p14:creationId xmlns:p14="http://schemas.microsoft.com/office/powerpoint/2010/main" val="725180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Expenditures may change with changes in work status, health status, or income. </a:t>
            </a:r>
          </a:p>
          <a:p>
            <a:endParaRPr lang="en-US" sz="1200" b="0" i="0" u="none" strike="noStrike" kern="1200" baseline="0" dirty="0" smtClean="0">
              <a:solidFill>
                <a:schemeClr val="tx1"/>
              </a:solidFill>
              <a:latin typeface="+mn-lt"/>
              <a:ea typeface="+mn-ea"/>
              <a:cs typeface="+mn-cs"/>
            </a:endParaRPr>
          </a:p>
          <a:p>
            <a:r>
              <a:rPr lang="en-US" dirty="0" smtClean="0"/>
              <a:t>In 2009, approximately 40 percent of older American households had housing cost burden (expenditures on housing and utilities that exceed 30 percent of household income). In addition to having cost burden as the most dominant housing problem, crowded housing was also fairly prevalent for some older American households with children in their homes</a:t>
            </a:r>
          </a:p>
          <a:p>
            <a:endParaRPr lang="en-US" dirty="0" smtClean="0"/>
          </a:p>
          <a:p>
            <a:r>
              <a:rPr lang="en-US" dirty="0" smtClean="0"/>
              <a:t>http://www.agingstats.gov/Main_Site/Data/2012_Documents/docs/Economics.pdf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27</a:t>
            </a:fld>
            <a:endParaRPr lang="en-US"/>
          </a:p>
        </p:txBody>
      </p:sp>
    </p:spTree>
    <p:extLst>
      <p:ext uri="{BB962C8B-B14F-4D97-AF65-F5344CB8AC3E}">
        <p14:creationId xmlns:p14="http://schemas.microsoft.com/office/powerpoint/2010/main" val="2292508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Poverty rates are one way to evaluate economic well-being. The official poverty definition is based on annual money income before taxes and does not include capital gains, earned income tax credits, or noncash benefits. </a:t>
            </a:r>
          </a:p>
          <a:p>
            <a:endParaRPr lang="en-US" sz="1200" b="0" i="0" u="none" strike="noStrike" kern="1200" baseline="0" dirty="0" smtClean="0">
              <a:solidFill>
                <a:schemeClr val="tx1"/>
              </a:solidFill>
              <a:latin typeface="+mn-lt"/>
              <a:ea typeface="+mn-ea"/>
              <a:cs typeface="+mn-cs"/>
            </a:endParaRPr>
          </a:p>
          <a:p>
            <a:r>
              <a:rPr lang="en-US" dirty="0" smtClean="0"/>
              <a:t>Between 1974 and 2010, there was a decrease in the proportion of older people with income below poverty from 15 percent to 9 percent and with low income from 35 percent to 26 percent; and an increase in the proportion of people with high income from 18 percent to 31 percent.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1959, older people had the highest poverty rate (35%), followed by children (27%) and those in the working ages (17%). By 2007, the proportions of the older population and those of working age living in poverty were about 10% and 11%, respectively, while 18% of children lived in poverty.</a:t>
            </a:r>
          </a:p>
          <a:p>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Most older Americans are retired from full-time work. Social Security was developed as a floor of protection for their incomes, to be supplemented by other pension income, income from assets, and to some extent, continued earnings. Over time, Social Security has taken on a greater importance to many older Americans.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http://www.agingstats.gov/Main_Site/Data/2012_Documents/docs/Economics.pdf</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28</a:t>
            </a:fld>
            <a:endParaRPr lang="en-US"/>
          </a:p>
        </p:txBody>
      </p:sp>
    </p:spTree>
    <p:extLst>
      <p:ext uri="{BB962C8B-B14F-4D97-AF65-F5344CB8AC3E}">
        <p14:creationId xmlns:p14="http://schemas.microsoft.com/office/powerpoint/2010/main" val="35542216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http://www.cdc.gov/nchs/data/nvsr/nvsr61/nvsr61_07.pdf</a:t>
            </a:r>
          </a:p>
          <a:p>
            <a:endParaRPr lang="en-US" dirty="0" smtClean="0"/>
          </a:p>
          <a:p>
            <a:r>
              <a:rPr lang="en-US" dirty="0" smtClean="0"/>
              <a:t>Common causes of death in people 65+</a:t>
            </a:r>
          </a:p>
          <a:p>
            <a:pPr marL="914400" lvl="1" indent="-514350">
              <a:buFont typeface="+mj-lt"/>
              <a:buAutoNum type="arabicPeriod"/>
            </a:pPr>
            <a:r>
              <a:rPr lang="en-US" dirty="0" smtClean="0"/>
              <a:t>Diseases of heart </a:t>
            </a:r>
          </a:p>
          <a:p>
            <a:pPr marL="914400" lvl="1" indent="-514350">
              <a:buFont typeface="+mj-lt"/>
              <a:buAutoNum type="arabicPeriod"/>
            </a:pPr>
            <a:r>
              <a:rPr lang="en-US" dirty="0" smtClean="0"/>
              <a:t>Malignant neoplasms </a:t>
            </a:r>
          </a:p>
          <a:p>
            <a:pPr marL="914400" lvl="1" indent="-514350">
              <a:buFont typeface="+mj-lt"/>
              <a:buAutoNum type="arabicPeriod"/>
            </a:pPr>
            <a:r>
              <a:rPr lang="en-US" dirty="0" smtClean="0"/>
              <a:t>Chronic lower respiratory diseases </a:t>
            </a:r>
          </a:p>
          <a:p>
            <a:pPr marL="914400" lvl="1" indent="-514350">
              <a:buFont typeface="+mj-lt"/>
              <a:buAutoNum type="arabicPeriod"/>
            </a:pPr>
            <a:r>
              <a:rPr lang="en-US" dirty="0" smtClean="0"/>
              <a:t>Cerebrovascular diseases</a:t>
            </a:r>
          </a:p>
          <a:p>
            <a:pPr marL="914400" lvl="1" indent="-514350">
              <a:buFont typeface="+mj-lt"/>
              <a:buAutoNum type="arabicPeriod"/>
            </a:pPr>
            <a:r>
              <a:rPr lang="en-US" dirty="0" smtClean="0"/>
              <a:t>Alzheimer’s disease </a:t>
            </a:r>
          </a:p>
          <a:p>
            <a:pPr marL="914400" lvl="1" indent="-514350">
              <a:buFont typeface="+mj-lt"/>
              <a:buAutoNum type="arabicPeriod"/>
            </a:pPr>
            <a:r>
              <a:rPr lang="en-US" dirty="0" smtClean="0"/>
              <a:t>Diabetes mellitus </a:t>
            </a:r>
          </a:p>
          <a:p>
            <a:pPr marL="914400" lvl="1" indent="-514350">
              <a:buFont typeface="+mj-lt"/>
              <a:buAutoNum type="arabicPeriod"/>
            </a:pPr>
            <a:r>
              <a:rPr lang="en-US" dirty="0" smtClean="0"/>
              <a:t>Influenza and pneumonia</a:t>
            </a:r>
          </a:p>
          <a:p>
            <a:pPr marL="914400" lvl="1" indent="-514350">
              <a:buFont typeface="+mj-lt"/>
              <a:buAutoNum type="arabicPeriod"/>
            </a:pPr>
            <a:r>
              <a:rPr lang="en-US" dirty="0" smtClean="0"/>
              <a:t>Accidents (unintentional injuries)</a:t>
            </a:r>
          </a:p>
          <a:p>
            <a:pPr marL="1314450" lvl="2" indent="-514350">
              <a:buFont typeface="+mj-lt"/>
              <a:buAutoNum type="alphaLcPeriod"/>
            </a:pPr>
            <a:r>
              <a:rPr lang="en-US" dirty="0" smtClean="0"/>
              <a:t>Motor vehicle accidents</a:t>
            </a:r>
          </a:p>
          <a:p>
            <a:pPr marL="1314450" lvl="2" indent="-514350">
              <a:buFont typeface="+mj-lt"/>
              <a:buAutoNum type="alphaLcPeriod"/>
            </a:pPr>
            <a:r>
              <a:rPr lang="en-US" dirty="0" smtClean="0"/>
              <a:t>All other accidents</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29</a:t>
            </a:fld>
            <a:endParaRPr lang="en-US"/>
          </a:p>
        </p:txBody>
      </p:sp>
    </p:spTree>
    <p:extLst>
      <p:ext uri="{BB962C8B-B14F-4D97-AF65-F5344CB8AC3E}">
        <p14:creationId xmlns:p14="http://schemas.microsoft.com/office/powerpoint/2010/main" val="14667714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heart diseases, malignant neoplasms, cerebrovascular disease, chronic lower respiratory diseases, and pneumonia and influenza</a:t>
            </a:r>
          </a:p>
          <a:p>
            <a:pPr lvl="0"/>
            <a:endParaRPr lang="en-US" sz="1200" kern="1200" dirty="0" smtClean="0">
              <a:solidFill>
                <a:schemeClr val="tx1"/>
              </a:solidFill>
              <a:latin typeface="+mn-lt"/>
              <a:ea typeface="+mn-ea"/>
              <a:cs typeface="+mn-cs"/>
            </a:endParaRPr>
          </a:p>
          <a:p>
            <a:r>
              <a:rPr lang="en-US" dirty="0" smtClean="0"/>
              <a:t>http://www.cdc.gov/nchs/data/nvsr/nvsr61/nvsr61_07.pdf</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30</a:t>
            </a:fld>
            <a:endParaRPr lang="en-US"/>
          </a:p>
        </p:txBody>
      </p:sp>
    </p:spTree>
    <p:extLst>
      <p:ext uri="{BB962C8B-B14F-4D97-AF65-F5344CB8AC3E}">
        <p14:creationId xmlns:p14="http://schemas.microsoft.com/office/powerpoint/2010/main" val="26678816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Racial differences in life expectancy have also been demonstrated, as Hispanic and white women generally live the longest, whereas black women, Hispanic and non-Hispanic white men live about the same and black men have the lowest survivorship.</a:t>
            </a:r>
          </a:p>
          <a:p>
            <a:pPr lvl="0"/>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04ECDE0-8261-4F12-A2E1-740228C99AE4}" type="slidenum">
              <a:rPr lang="en-US" smtClean="0"/>
              <a:t>31</a:t>
            </a:fld>
            <a:endParaRPr lang="en-US"/>
          </a:p>
        </p:txBody>
      </p:sp>
    </p:spTree>
    <p:extLst>
      <p:ext uri="{BB962C8B-B14F-4D97-AF65-F5344CB8AC3E}">
        <p14:creationId xmlns:p14="http://schemas.microsoft.com/office/powerpoint/2010/main" val="21343906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Under current mortality conditions, people who survive to age 65 can expect to live an average of 19.2 more years, nearly 5 years longer than people age 65 in 1960. </a:t>
            </a:r>
          </a:p>
          <a:p>
            <a:endParaRPr lang="en-US" sz="1200" b="0" i="0" u="none" strike="noStrike" kern="1200" baseline="0" dirty="0" smtClean="0">
              <a:solidFill>
                <a:schemeClr val="tx1"/>
              </a:solidFill>
              <a:latin typeface="+mn-lt"/>
              <a:ea typeface="+mn-ea"/>
              <a:cs typeface="+mn-cs"/>
            </a:endParaRPr>
          </a:p>
          <a:p>
            <a:r>
              <a:rPr lang="en-US" dirty="0" smtClean="0"/>
              <a:t>Americans are living longer than ever before, yet their life expectancies lag behind those of other developed nations.  Death rates for certain diseases have declined over time, while others have increased. </a:t>
            </a:r>
          </a:p>
          <a:p>
            <a:endParaRPr lang="en-US" dirty="0" smtClean="0"/>
          </a:p>
          <a:p>
            <a:r>
              <a:rPr lang="en-US" dirty="0" smtClean="0"/>
              <a:t>Older age is often accompanied by increased risk of certain diseases and disorders. Large proportions of older Americans report a variety of chronic health conditions such as hypertension and arthritis. Nevertheless, most people age 65 and over report their health as good, very good, or excellent. </a:t>
            </a:r>
            <a:br>
              <a:rPr lang="en-US" dirty="0" smtClean="0"/>
            </a:b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2009, the life expectancy of people who survive to age 85 was 7 years for women and 5.9 years for men. </a:t>
            </a:r>
          </a:p>
          <a:p>
            <a:endParaRPr lang="en-US" dirty="0" smtClean="0"/>
          </a:p>
          <a:p>
            <a:r>
              <a:rPr lang="en-US" dirty="0" smtClean="0"/>
              <a:t>http://www.agingstats.gov/Main_Site/Data/2012_Documents/docs/HealthStatus.pdf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32</a:t>
            </a:fld>
            <a:endParaRPr lang="en-US"/>
          </a:p>
        </p:txBody>
      </p:sp>
    </p:spTree>
    <p:extLst>
      <p:ext uri="{BB962C8B-B14F-4D97-AF65-F5344CB8AC3E}">
        <p14:creationId xmlns:p14="http://schemas.microsoft.com/office/powerpoint/2010/main" val="3824638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Chronic diseases are long-term illnesses that are rarely cured. </a:t>
            </a:r>
          </a:p>
          <a:p>
            <a:r>
              <a:rPr lang="en-US" sz="1200" b="0" i="0" u="none" strike="noStrike" kern="1200" baseline="0" dirty="0" smtClean="0">
                <a:solidFill>
                  <a:schemeClr val="tx1"/>
                </a:solidFill>
                <a:latin typeface="+mn-lt"/>
                <a:ea typeface="+mn-ea"/>
                <a:cs typeface="+mn-cs"/>
              </a:rPr>
              <a:t>Chronic diseases such as heart disease, stroke, cancer, and diabetes are among the most common and costly health conditions. Chronic health conditions negatively affect quality of life, contributing to declines in functioning and the inability to remain in the community.</a:t>
            </a:r>
          </a:p>
          <a:p>
            <a:r>
              <a:rPr lang="en-US" sz="1200" b="0" i="0" u="none" strike="noStrike" kern="1200" baseline="0" dirty="0" smtClean="0">
                <a:solidFill>
                  <a:schemeClr val="tx1"/>
                </a:solidFill>
                <a:latin typeface="+mn-lt"/>
                <a:ea typeface="+mn-ea"/>
                <a:cs typeface="+mn-cs"/>
              </a:rPr>
              <a:t>Many chronic conditions can be prevented or modified with behavioral interventions. Six of the seven leading causes of death among older Americans are chronic diseases. </a:t>
            </a:r>
            <a:endParaRPr lang="en-US" sz="1200" dirty="0" smtClean="0"/>
          </a:p>
          <a:p>
            <a:endParaRPr lang="en-US" sz="1200" dirty="0" smtClean="0"/>
          </a:p>
          <a:p>
            <a:r>
              <a:rPr lang="en-US" sz="1200" dirty="0" smtClean="0"/>
              <a:t>80% have at least one chronic condition and 50% have two or more.</a:t>
            </a:r>
          </a:p>
          <a:p>
            <a:endParaRPr lang="en-US" sz="1200" dirty="0" smtClean="0"/>
          </a:p>
          <a:p>
            <a:r>
              <a:rPr lang="en-US" sz="1200" dirty="0" smtClean="0"/>
              <a:t>http://www.agingstats.gov/Main_Site/Data/2012_Documents/docs/HealthStatus.pdf</a:t>
            </a:r>
            <a:endParaRPr lang="en-US" sz="1200" dirty="0"/>
          </a:p>
        </p:txBody>
      </p:sp>
      <p:sp>
        <p:nvSpPr>
          <p:cNvPr id="4" name="Slide Number Placeholder 3"/>
          <p:cNvSpPr>
            <a:spLocks noGrp="1"/>
          </p:cNvSpPr>
          <p:nvPr>
            <p:ph type="sldNum" sz="quarter" idx="10"/>
          </p:nvPr>
        </p:nvSpPr>
        <p:spPr/>
        <p:txBody>
          <a:bodyPr/>
          <a:lstStyle/>
          <a:p>
            <a:fld id="{504ECDE0-8261-4F12-A2E1-740228C99AE4}" type="slidenum">
              <a:rPr lang="en-US" smtClean="0"/>
              <a:t>33</a:t>
            </a:fld>
            <a:endParaRPr lang="en-US"/>
          </a:p>
        </p:txBody>
      </p:sp>
    </p:spTree>
    <p:extLst>
      <p:ext uri="{BB962C8B-B14F-4D97-AF65-F5344CB8AC3E}">
        <p14:creationId xmlns:p14="http://schemas.microsoft.com/office/powerpoint/2010/main" val="23099206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These limitations in function increase with age, and they are generally worse for women,</a:t>
            </a:r>
            <a:r>
              <a:rPr lang="en-US" sz="1200" kern="1200" baseline="0" dirty="0" smtClean="0">
                <a:solidFill>
                  <a:schemeClr val="tx1"/>
                </a:solidFill>
                <a:latin typeface="+mn-lt"/>
                <a:ea typeface="+mn-ea"/>
                <a:cs typeface="+mn-cs"/>
              </a:rPr>
              <a:t> n</a:t>
            </a:r>
            <a:r>
              <a:rPr lang="en-US" sz="1200" kern="1200" dirty="0" smtClean="0">
                <a:solidFill>
                  <a:schemeClr val="tx1"/>
                </a:solidFill>
                <a:latin typeface="+mn-lt"/>
                <a:ea typeface="+mn-ea"/>
                <a:cs typeface="+mn-cs"/>
              </a:rPr>
              <a:t>onwhites, and obese individuals.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Importantly for physical therapists, exercise and physical activity are not only critical interventions once health conditions develop, but they provide broad health promotion opportunities. </a:t>
            </a:r>
          </a:p>
          <a:p>
            <a:pPr lvl="0"/>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04ECDE0-8261-4F12-A2E1-740228C99AE4}" type="slidenum">
              <a:rPr lang="en-US" smtClean="0"/>
              <a:t>35</a:t>
            </a:fld>
            <a:endParaRPr lang="en-US"/>
          </a:p>
        </p:txBody>
      </p:sp>
    </p:spTree>
    <p:extLst>
      <p:ext uri="{BB962C8B-B14F-4D97-AF65-F5344CB8AC3E}">
        <p14:creationId xmlns:p14="http://schemas.microsoft.com/office/powerpoint/2010/main" val="4199281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Functional Limitations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As people age, functioning may be diminished if illness, chronic disease, or injury limits physical and/ or mental abilities. Changes in functional limitation rates have important implications for work and retirement policies, health and long-term care needs, and the social well-being of the older population. </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36</a:t>
            </a:fld>
            <a:endParaRPr lang="en-US"/>
          </a:p>
        </p:txBody>
      </p:sp>
    </p:spTree>
    <p:extLst>
      <p:ext uri="{BB962C8B-B14F-4D97-AF65-F5344CB8AC3E}">
        <p14:creationId xmlns:p14="http://schemas.microsoft.com/office/powerpoint/2010/main" val="39720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What is Geriatrics?</a:t>
            </a:r>
          </a:p>
          <a:p>
            <a:r>
              <a:rPr lang="en-US" b="1" dirty="0" smtClean="0"/>
              <a:t>Caring for Older Adults</a:t>
            </a:r>
            <a:br>
              <a:rPr lang="en-US" b="1" dirty="0" smtClean="0"/>
            </a:br>
            <a:r>
              <a:rPr lang="en-US" dirty="0" smtClean="0"/>
              <a:t>Older adults have special healthcare needs that can make their medical care more complicated.  </a:t>
            </a:r>
          </a:p>
          <a:p>
            <a:r>
              <a:rPr lang="en-US" dirty="0" smtClean="0"/>
              <a:t>More than half of adults age 65 and older have 3 or more medical problems, such as heart disease, diabetes, arthritis, Alzheimer’s disease, or high blood pressure. </a:t>
            </a:r>
          </a:p>
          <a:p>
            <a:r>
              <a:rPr lang="en-US" dirty="0" smtClean="0"/>
              <a:t>For example, prescribing medications for a patient with multiple health problems is more complex.  A drug that might be useful in treating one health problem can make another problem worse, and taking multiple medications can cause problematic drug interactions and side effects.</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6</a:t>
            </a:fld>
            <a:endParaRPr lang="en-US"/>
          </a:p>
        </p:txBody>
      </p:sp>
    </p:spTree>
    <p:extLst>
      <p:ext uri="{BB962C8B-B14F-4D97-AF65-F5344CB8AC3E}">
        <p14:creationId xmlns:p14="http://schemas.microsoft.com/office/powerpoint/2010/main" val="16509697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http://www.census.gov/population/projections/files/methodology/methodstatement12.pdf</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37</a:t>
            </a:fld>
            <a:endParaRPr lang="en-US"/>
          </a:p>
        </p:txBody>
      </p:sp>
    </p:spTree>
    <p:extLst>
      <p:ext uri="{BB962C8B-B14F-4D97-AF65-F5344CB8AC3E}">
        <p14:creationId xmlns:p14="http://schemas.microsoft.com/office/powerpoint/2010/main" val="19430966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Social and lifestyle factors can affect the health and well-being of older Americans. These factors include preventive behaviors such as cancer screenings and routine vaccinations along with diet, physical activity, obesity, and cigarette smoking. The quality of the air where people live also affects health. Many of these health risks and behaviors have shown long-term improvements, even though recent estimates indicate no significant changes. </a:t>
            </a:r>
          </a:p>
          <a:p>
            <a:endParaRPr lang="en-US" dirty="0" smtClean="0"/>
          </a:p>
          <a:p>
            <a:r>
              <a:rPr lang="en-US" dirty="0" smtClean="0"/>
              <a:t>In 2010, about 11 percent of people age 65 and over reported participating in leisure-time aerobic and muscle-strengthening activities that met the 2008 Federal physical activity guidelines.</a:t>
            </a:r>
          </a:p>
          <a:p>
            <a:endParaRPr lang="en-US" dirty="0" smtClean="0"/>
          </a:p>
          <a:p>
            <a:r>
              <a:rPr lang="en-US" dirty="0" smtClean="0"/>
              <a:t>As with other age groups, the percentage of people age 65 and over who are obese has increased since 1988–1994. In 2009–2010, 38 percent of people age 65 and over were obese, compared with 22 percent in 1988–1994. Over the past several years however, that trend has leveled off for older women, with no statistically significant change in obesity between 1999–2000 and 2009–2010. During this same time period, the obesity prevalence increased for older men.</a:t>
            </a:r>
          </a:p>
          <a:p>
            <a:endParaRPr lang="en-US" dirty="0" smtClean="0"/>
          </a:p>
          <a:p>
            <a:r>
              <a:rPr lang="en-US" dirty="0" smtClean="0"/>
              <a:t>The percentage of people age 65 and over living in counties that experienced poor air quality for any air pollutant decreased from 64 percent in 2000 to 36 percent in 2010.</a:t>
            </a:r>
          </a:p>
          <a:p>
            <a:endParaRPr lang="en-US" dirty="0" smtClean="0"/>
          </a:p>
          <a:p>
            <a:r>
              <a:rPr lang="en-US" dirty="0" smtClean="0"/>
              <a:t>The proportion of leisure time that older Americans spent socializing and communicating—such as visiting friends or attending or hosting social events—declined with age. For Americans age 55–64, about 11 percent of leisure time was spent socializing and communicating compared with 8 percent for those age 75 and over.</a:t>
            </a:r>
          </a:p>
          <a:p>
            <a:endParaRPr lang="en-US" dirty="0" smtClean="0"/>
          </a:p>
          <a:p>
            <a:r>
              <a:rPr lang="en-US" dirty="0" smtClean="0"/>
              <a:t>http://www.agingstats.gov/Main_Site/Data/2012_Documents/docs/HealthRisks_and_Behaviors.pdf</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38</a:t>
            </a:fld>
            <a:endParaRPr lang="en-US"/>
          </a:p>
        </p:txBody>
      </p:sp>
    </p:spTree>
    <p:extLst>
      <p:ext uri="{BB962C8B-B14F-4D97-AF65-F5344CB8AC3E}">
        <p14:creationId xmlns:p14="http://schemas.microsoft.com/office/powerpoint/2010/main" val="41250664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How individuals spend their time reflects their financial and personal situations, needs, and desires. Time-use data show that as Americans get older, they spend more of their time in leisure activities.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2010, older Americans spent on average more than one-quarter of their time in leisure activities. This proportion increased with age: Americans age 75 and over spent 32 percent of their time in leisure activities, compared with 22 percent for those age 55–64. </a:t>
            </a:r>
          </a:p>
          <a:p>
            <a:endParaRPr lang="en-US" dirty="0" smtClean="0"/>
          </a:p>
          <a:p>
            <a:r>
              <a:rPr lang="en-US" dirty="0" smtClean="0"/>
              <a:t>http://www.agingstats.gov/Main_Site/Data/2012_Documents/docs/HealthRisks_and_Behaviors.pdf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39</a:t>
            </a:fld>
            <a:endParaRPr lang="en-US"/>
          </a:p>
        </p:txBody>
      </p:sp>
    </p:spTree>
    <p:extLst>
      <p:ext uri="{BB962C8B-B14F-4D97-AF65-F5344CB8AC3E}">
        <p14:creationId xmlns:p14="http://schemas.microsoft.com/office/powerpoint/2010/main" val="19929221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Leisure activities are those done when free from duties such as working, household chores or caring for others. During these times, individuals have flexibility in choosing what to do.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Watching TV was the activity that occupied the most leisure activity time—more than one-half of the total—for Americans age 55 and over. </a:t>
            </a:r>
          </a:p>
          <a:p>
            <a:endParaRPr lang="en-US" dirty="0" smtClean="0"/>
          </a:p>
          <a:p>
            <a:r>
              <a:rPr lang="en-US" dirty="0" smtClean="0"/>
              <a:t>http://www.agingstats.gov/Main_Site/Data/2012_Documents/docs/HealthRisks_and_Behaviors.pdf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40</a:t>
            </a:fld>
            <a:endParaRPr lang="en-US"/>
          </a:p>
        </p:txBody>
      </p:sp>
    </p:spTree>
    <p:extLst>
      <p:ext uri="{BB962C8B-B14F-4D97-AF65-F5344CB8AC3E}">
        <p14:creationId xmlns:p14="http://schemas.microsoft.com/office/powerpoint/2010/main" val="4777331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Physical activity is beneficial for the health of people of all ages, including the age 65 and over population.   It can reduce the risk of certain chronic diseases, may relieve symptoms of depression, helps to maintain independent living, and enhances overall quality of life.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Research has shown that even among frail and very old adults, mobility and functioning can be improved through physical activity.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Strength training is recommended as part of a comprehensive physical activity program among older adults and may help to improve balance and decrease risk of falls.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2008, the Department of Health and Human Services released updated guidelines for aerobic activity and muscle-strengthening activities for Americans. </a:t>
            </a:r>
          </a:p>
          <a:p>
            <a:endParaRPr lang="en-US" sz="1200" b="0" i="0" u="none" strike="noStrike" kern="1200" baseline="0" dirty="0" smtClean="0">
              <a:solidFill>
                <a:schemeClr val="tx1"/>
              </a:solidFill>
              <a:latin typeface="+mn-lt"/>
              <a:ea typeface="+mn-ea"/>
              <a:cs typeface="+mn-cs"/>
            </a:endParaRPr>
          </a:p>
          <a:p>
            <a:r>
              <a:rPr lang="en-US" dirty="0" smtClean="0"/>
              <a:t>http://www.agingstats.gov/Main_Site/Data/2012_Documents/docs/HealthRisks_and_Behaviors.pdf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41</a:t>
            </a:fld>
            <a:endParaRPr lang="en-US"/>
          </a:p>
        </p:txBody>
      </p:sp>
    </p:spTree>
    <p:extLst>
      <p:ext uri="{BB962C8B-B14F-4D97-AF65-F5344CB8AC3E}">
        <p14:creationId xmlns:p14="http://schemas.microsoft.com/office/powerpoint/2010/main" val="36966412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The increased number of persons aged 65 years and older will lead to increased health care costs.  </a:t>
            </a:r>
          </a:p>
          <a:p>
            <a:pPr eaLnBrk="1" hangingPunct="1">
              <a:spcBef>
                <a:spcPct val="0"/>
              </a:spcBef>
            </a:pPr>
            <a:endParaRPr lang="en-US" dirty="0" smtClean="0"/>
          </a:p>
          <a:p>
            <a:pPr eaLnBrk="1" hangingPunct="1">
              <a:spcBef>
                <a:spcPct val="0"/>
              </a:spcBef>
            </a:pPr>
            <a:r>
              <a:rPr lang="en-US" dirty="0" smtClean="0"/>
              <a:t>Demands associated with long-term care and nursing home care has doubled between 1990 and 2001 reaching approximately $132 billion. </a:t>
            </a:r>
          </a:p>
          <a:p>
            <a:pPr eaLnBrk="1" hangingPunct="1">
              <a:spcBef>
                <a:spcPct val="0"/>
              </a:spcBef>
            </a:pPr>
            <a:endParaRPr lang="en-US" dirty="0" smtClean="0"/>
          </a:p>
          <a:p>
            <a:pPr eaLnBrk="1" hangingPunct="1">
              <a:spcBef>
                <a:spcPct val="0"/>
              </a:spcBef>
            </a:pPr>
            <a:r>
              <a:rPr lang="en-US" i="1" dirty="0" smtClean="0"/>
              <a:t>Gross domestic product</a:t>
            </a:r>
            <a:r>
              <a:rPr lang="en-US" dirty="0" smtClean="0"/>
              <a:t> (</a:t>
            </a:r>
            <a:r>
              <a:rPr lang="en-US" i="1" dirty="0" smtClean="0"/>
              <a:t>GDP</a:t>
            </a:r>
            <a:r>
              <a:rPr lang="en-US" dirty="0" smtClean="0"/>
              <a:t>) is the market value of all officially recognized final goods and services produced within a country in a given period of time</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7B72A79-4BEB-405D-BF95-EBE212BAAA82}" type="slidenum">
              <a:rPr lang="en-US"/>
              <a:pPr eaLnBrk="1" hangingPunct="1"/>
              <a:t>42</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Older Americans use more health care per capita than any other age group. Health care costs per capita are increasing at the same time the “Baby Boom” generation is approaching retirement age.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the 1990’s and early 2000’s, health care costs rose rapidly for older Americans. However, average health care costs did not increase further between 2006 and 2008, after adjustment for inflation.  After adjustment for inflation, health care costs increased significantly among older Americans from $9,850 in 1992 to $15,709 in 2008. </a:t>
            </a:r>
          </a:p>
          <a:p>
            <a:endParaRPr lang="en-US" dirty="0" smtClean="0"/>
          </a:p>
          <a:p>
            <a:r>
              <a:rPr lang="en-US" dirty="0" smtClean="0"/>
              <a:t>Older Americans in the poor/near poor income category continued to spend a high proportion of their household income on health care services through 2009.   In recent years increasing numbers of Medicare beneficiaries enrolled in HMOs and other health plans under the Medicare Advantage (MA) program. </a:t>
            </a:r>
          </a:p>
          <a:p>
            <a:endParaRPr lang="en-US" dirty="0" smtClean="0"/>
          </a:p>
          <a:p>
            <a:endParaRPr lang="en-US" dirty="0" smtClean="0"/>
          </a:p>
          <a:p>
            <a:r>
              <a:rPr lang="en-US" dirty="0" smtClean="0"/>
              <a:t>http://www.agingstats.gov/Main_Site/Data/2012_Documents/docs/HealthCare.pdf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43</a:t>
            </a:fld>
            <a:endParaRPr lang="en-US"/>
          </a:p>
        </p:txBody>
      </p:sp>
    </p:spTree>
    <p:extLst>
      <p:ext uri="{BB962C8B-B14F-4D97-AF65-F5344CB8AC3E}">
        <p14:creationId xmlns:p14="http://schemas.microsoft.com/office/powerpoint/2010/main" val="24175867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http://www.prb.org/pdf10/TodaysResearchAging19.pdf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45</a:t>
            </a:fld>
            <a:endParaRPr lang="en-US"/>
          </a:p>
        </p:txBody>
      </p:sp>
    </p:spTree>
    <p:extLst>
      <p:ext uri="{BB962C8B-B14F-4D97-AF65-F5344CB8AC3E}">
        <p14:creationId xmlns:p14="http://schemas.microsoft.com/office/powerpoint/2010/main" val="149059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http://meps.ahrq.gov/data_files/publications/st73/stat73.pdf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46</a:t>
            </a:fld>
            <a:endParaRPr lang="en-US"/>
          </a:p>
        </p:txBody>
      </p:sp>
    </p:spTree>
    <p:extLst>
      <p:ext uri="{BB962C8B-B14F-4D97-AF65-F5344CB8AC3E}">
        <p14:creationId xmlns:p14="http://schemas.microsoft.com/office/powerpoint/2010/main" val="30158905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http://www.ahrq.gov/legacy/research/ria19/expriach2.htm</a:t>
            </a:r>
          </a:p>
          <a:p>
            <a:r>
              <a:rPr lang="en-US" b="1" dirty="0" smtClean="0"/>
              <a:t>Source:</a:t>
            </a:r>
            <a:r>
              <a:rPr lang="en-US" dirty="0" smtClean="0"/>
              <a:t> Conwell LJ, Cohen JW. Characteristics of people with high medical expenses in the U.S. civilian </a:t>
            </a:r>
            <a:r>
              <a:rPr lang="en-US" dirty="0" err="1" smtClean="0"/>
              <a:t>noninstitutionalized</a:t>
            </a:r>
            <a:r>
              <a:rPr lang="en-US" dirty="0" smtClean="0"/>
              <a:t> population, 2002. </a:t>
            </a:r>
            <a:r>
              <a:rPr lang="en-US" i="1" dirty="0" smtClean="0"/>
              <a:t>Statistical Brief</a:t>
            </a:r>
            <a:r>
              <a:rPr lang="en-US" dirty="0" smtClean="0"/>
              <a:t> #73. March 2005. Agency for Healthcare Research and Quality, Rockville, MD. Web site: http://meps.ahrq.gov/mepsweb/data_files/publications/st73/stat73.pdf. Accessed April 7, 2006.</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47</a:t>
            </a:fld>
            <a:endParaRPr lang="en-US"/>
          </a:p>
        </p:txBody>
      </p:sp>
    </p:spTree>
    <p:extLst>
      <p:ext uri="{BB962C8B-B14F-4D97-AF65-F5344CB8AC3E}">
        <p14:creationId xmlns:p14="http://schemas.microsoft.com/office/powerpoint/2010/main" val="9383236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Geriatrics: The Team Approach</a:t>
            </a:r>
          </a:p>
          <a:p>
            <a:r>
              <a:rPr lang="en-US" dirty="0" smtClean="0"/>
              <a:t>Geriatrics is known for its team approach to caring for older people and supporting their families and other caregivers.  </a:t>
            </a:r>
          </a:p>
          <a:p>
            <a:r>
              <a:rPr lang="en-US" dirty="0" smtClean="0"/>
              <a:t>These professionals evaluate the older person’s medical, social, emotional, and other needs. The team also focuses on health concerns common in older people such as incontinence, falls, memory problems, and managing multiple chronic conditions and medications. </a:t>
            </a:r>
          </a:p>
          <a:p>
            <a:r>
              <a:rPr lang="en-US" b="1" dirty="0" smtClean="0"/>
              <a:t>The geriatrics team:</a:t>
            </a:r>
          </a:p>
          <a:p>
            <a:r>
              <a:rPr lang="en-US" dirty="0" smtClean="0"/>
              <a:t>Evaluates the patient’s social supports and living situation</a:t>
            </a:r>
          </a:p>
          <a:p>
            <a:r>
              <a:rPr lang="en-US" dirty="0" smtClean="0"/>
              <a:t>Considers the person’s ability to perform daily activities such as bathing, dressing and eating</a:t>
            </a:r>
          </a:p>
          <a:p>
            <a:r>
              <a:rPr lang="en-US" dirty="0" smtClean="0"/>
              <a:t>Gives special attention to patient preferences and values in care planning</a:t>
            </a:r>
          </a:p>
          <a:p>
            <a:r>
              <a:rPr lang="en-US" dirty="0" smtClean="0"/>
              <a:t>http://www.healthinaging.org/aging-and-health-a-to-z/topic:geriatrics/ </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7</a:t>
            </a:fld>
            <a:endParaRPr lang="en-US"/>
          </a:p>
        </p:txBody>
      </p:sp>
    </p:spTree>
    <p:extLst>
      <p:ext uri="{BB962C8B-B14F-4D97-AF65-F5344CB8AC3E}">
        <p14:creationId xmlns:p14="http://schemas.microsoft.com/office/powerpoint/2010/main" val="16614297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http://www.prb.org/pdf10/TodaysResearchAging19.pdf</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48</a:t>
            </a:fld>
            <a:endParaRPr lang="en-US"/>
          </a:p>
        </p:txBody>
      </p:sp>
    </p:spTree>
    <p:extLst>
      <p:ext uri="{BB962C8B-B14F-4D97-AF65-F5344CB8AC3E}">
        <p14:creationId xmlns:p14="http://schemas.microsoft.com/office/powerpoint/2010/main" val="42113526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Although 11.9 percent of employed persons in the United States worked in health care industries in 2008, the concentration of workers in these industries varied from state to state.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greater the number of people of retirement age relative to the number of people of working age—the relative dependency ratio—the greater the location quotient tended to be.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Location quotients below 1 indicates that the share of workers in these industries is less than the national share, 11.9 percent.</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49</a:t>
            </a:fld>
            <a:endParaRPr lang="en-US"/>
          </a:p>
        </p:txBody>
      </p:sp>
    </p:spTree>
    <p:extLst>
      <p:ext uri="{BB962C8B-B14F-4D97-AF65-F5344CB8AC3E}">
        <p14:creationId xmlns:p14="http://schemas.microsoft.com/office/powerpoint/2010/main" val="3643146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of hospice in the last month of life increased from 19 % of decedents in 1999, to 43% in 2009. Use of ICU/CCU services grew from 22 percent of decedents in 1999, to 27 percent in 2009.</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52</a:t>
            </a:fld>
            <a:endParaRPr lang="en-US"/>
          </a:p>
        </p:txBody>
      </p:sp>
    </p:spTree>
    <p:extLst>
      <p:ext uri="{BB962C8B-B14F-4D97-AF65-F5344CB8AC3E}">
        <p14:creationId xmlns:p14="http://schemas.microsoft.com/office/powerpoint/2010/main" val="33089729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Among older Americans, 49 percent of deaths occurred in hospitals in 1989, declining to 32 percent in 2009. The percent dying at home increased from 15 in 1989, to 24 percent in 2009.</a:t>
            </a:r>
          </a:p>
          <a:p>
            <a:endParaRPr lang="en-US" dirty="0" smtClean="0"/>
          </a:p>
          <a:p>
            <a:r>
              <a:rPr lang="en-US" dirty="0" smtClean="0"/>
              <a:t>Neoplasms accounted for 53 percent of hospice stays in 1999 and only 32 percent in 2009. The next most common primary diagnoses in 2009 were diseases of the circulatory system (19 percent) and symptoms, signs, and ill-defined conditions (17 percent).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53</a:t>
            </a:fld>
            <a:endParaRPr lang="en-US"/>
          </a:p>
        </p:txBody>
      </p:sp>
    </p:spTree>
    <p:extLst>
      <p:ext uri="{BB962C8B-B14F-4D97-AF65-F5344CB8AC3E}">
        <p14:creationId xmlns:p14="http://schemas.microsoft.com/office/powerpoint/2010/main" val="4601098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http://www.princeton.edu/main/news/archive/S36/49/28A93/index.xml?section=featured</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54</a:t>
            </a:fld>
            <a:endParaRPr lang="en-US"/>
          </a:p>
        </p:txBody>
      </p:sp>
    </p:spTree>
    <p:extLst>
      <p:ext uri="{BB962C8B-B14F-4D97-AF65-F5344CB8AC3E}">
        <p14:creationId xmlns:p14="http://schemas.microsoft.com/office/powerpoint/2010/main" val="708866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 survey of 84 people ages 60 and older, nearly 80% of respondents reported experiencing ageism--such as other people assuming they had memory or physical impairments due to their age. The 2001 survey by Duke University's Erdman </a:t>
            </a:r>
            <a:r>
              <a:rPr lang="en-US" dirty="0" err="1" smtClean="0"/>
              <a:t>Palmore</a:t>
            </a:r>
            <a:r>
              <a:rPr lang="en-US" dirty="0" smtClean="0"/>
              <a:t>, PhD, also revealed that the most frequent type of ageism--reported by 58 percent of respondents--was being told a joke that pokes fun at older people. Thirty-one percent reported being ignored or not taken seriously because of their age. The study appeared in </a:t>
            </a:r>
            <a:r>
              <a:rPr lang="en-US" i="1" dirty="0" smtClean="0"/>
              <a:t>The Gerontologist</a:t>
            </a:r>
            <a:r>
              <a:rPr lang="en-US" dirty="0" smtClean="0"/>
              <a:t> (Vol. 41, No. 5).</a:t>
            </a:r>
          </a:p>
          <a:p>
            <a:endParaRPr lang="en-US" dirty="0" smtClean="0"/>
          </a:p>
          <a:p>
            <a:r>
              <a:rPr lang="en-US" dirty="0" smtClean="0"/>
              <a:t>http://www.apa.org/monitor/may03/fighting.aspx</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55</a:t>
            </a:fld>
            <a:endParaRPr lang="en-US"/>
          </a:p>
        </p:txBody>
      </p:sp>
    </p:spTree>
    <p:extLst>
      <p:ext uri="{BB962C8B-B14F-4D97-AF65-F5344CB8AC3E}">
        <p14:creationId xmlns:p14="http://schemas.microsoft.com/office/powerpoint/2010/main" val="23177792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http://www.princeton.edu/main/news/archive/S36/49/28A93/index.xml?section=featured</a:t>
            </a:r>
          </a:p>
          <a:p>
            <a:endParaRPr lang="en-US" dirty="0" smtClean="0"/>
          </a:p>
        </p:txBody>
      </p:sp>
      <p:sp>
        <p:nvSpPr>
          <p:cNvPr id="4" name="Slide Number Placeholder 3"/>
          <p:cNvSpPr>
            <a:spLocks noGrp="1"/>
          </p:cNvSpPr>
          <p:nvPr>
            <p:ph type="sldNum" sz="quarter" idx="10"/>
          </p:nvPr>
        </p:nvSpPr>
        <p:spPr/>
        <p:txBody>
          <a:bodyPr/>
          <a:lstStyle/>
          <a:p>
            <a:fld id="{504ECDE0-8261-4F12-A2E1-740228C99AE4}" type="slidenum">
              <a:rPr lang="en-US" smtClean="0"/>
              <a:t>56</a:t>
            </a:fld>
            <a:endParaRPr lang="en-US"/>
          </a:p>
        </p:txBody>
      </p:sp>
    </p:spTree>
    <p:extLst>
      <p:ext uri="{BB962C8B-B14F-4D97-AF65-F5344CB8AC3E}">
        <p14:creationId xmlns:p14="http://schemas.microsoft.com/office/powerpoint/2010/main" val="39091148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 of describing what old people supposedly are in reality, it 'prescribes' what others think old people should be,“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Prescriptive stereotypes center on three key issues:</a:t>
            </a:r>
          </a:p>
          <a:p>
            <a:r>
              <a:rPr lang="en-US" dirty="0" smtClean="0"/>
              <a:t>1.Succession, the idea that older people should move aside from high-paying jobs and prominent social roles to make way for younger people;</a:t>
            </a:r>
          </a:p>
          <a:p>
            <a:r>
              <a:rPr lang="en-US" dirty="0" smtClean="0"/>
              <a:t>2.Identity, the idea that older people shouldn't attempt to act younger than they are; </a:t>
            </a:r>
          </a:p>
          <a:p>
            <a:r>
              <a:rPr lang="en-US" dirty="0" smtClean="0"/>
              <a:t>3.Consumption, the idea that older people shouldn't consume so many scarce resources such as health care</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57</a:t>
            </a:fld>
            <a:endParaRPr lang="en-US"/>
          </a:p>
        </p:txBody>
      </p:sp>
    </p:spTree>
    <p:extLst>
      <p:ext uri="{BB962C8B-B14F-4D97-AF65-F5344CB8AC3E}">
        <p14:creationId xmlns:p14="http://schemas.microsoft.com/office/powerpoint/2010/main" val="8384596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effectLst/>
              </a:rPr>
              <a:t>Ageism in Healthcare Testimony: Senate Special Committee on Aging</a:t>
            </a:r>
          </a:p>
          <a:p>
            <a:r>
              <a:rPr lang="en-US" b="0" dirty="0" smtClean="0"/>
              <a:t>http://www.agingresearch.org/content/article/detail/1123/ </a:t>
            </a:r>
            <a:endParaRPr lang="en-US" b="0" dirty="0"/>
          </a:p>
        </p:txBody>
      </p:sp>
      <p:sp>
        <p:nvSpPr>
          <p:cNvPr id="4" name="Slide Number Placeholder 3"/>
          <p:cNvSpPr>
            <a:spLocks noGrp="1"/>
          </p:cNvSpPr>
          <p:nvPr>
            <p:ph type="sldNum" sz="quarter" idx="10"/>
          </p:nvPr>
        </p:nvSpPr>
        <p:spPr/>
        <p:txBody>
          <a:bodyPr/>
          <a:lstStyle/>
          <a:p>
            <a:fld id="{504ECDE0-8261-4F12-A2E1-740228C99AE4}" type="slidenum">
              <a:rPr lang="en-US" smtClean="0"/>
              <a:t>58</a:t>
            </a:fld>
            <a:endParaRPr lang="en-US"/>
          </a:p>
        </p:txBody>
      </p:sp>
    </p:spTree>
    <p:extLst>
      <p:ext uri="{BB962C8B-B14F-4D97-AF65-F5344CB8AC3E}">
        <p14:creationId xmlns:p14="http://schemas.microsoft.com/office/powerpoint/2010/main" val="107782488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Once an elderly patient encounters a health problem, studies show that physicians often use the person's</a:t>
            </a:r>
          </a:p>
          <a:p>
            <a:r>
              <a:rPr lang="en-US" sz="1200" b="0" i="0" u="none" strike="noStrike" kern="1200" baseline="0" dirty="0" smtClean="0">
                <a:solidFill>
                  <a:schemeClr val="tx1"/>
                </a:solidFill>
                <a:latin typeface="+mn-lt"/>
                <a:ea typeface="+mn-ea"/>
                <a:cs typeface="+mn-cs"/>
              </a:rPr>
              <a:t>age, not his or her functional status, as a factor in determining the appropriate treatment. This means too</a:t>
            </a:r>
          </a:p>
          <a:p>
            <a:r>
              <a:rPr lang="en-US" sz="1200" b="0" i="0" u="none" strike="noStrike" kern="1200" baseline="0" dirty="0" smtClean="0">
                <a:solidFill>
                  <a:schemeClr val="tx1"/>
                </a:solidFill>
                <a:latin typeface="+mn-lt"/>
                <a:ea typeface="+mn-ea"/>
                <a:cs typeface="+mn-cs"/>
              </a:rPr>
              <a:t>few older patients are receiving life-saving interventions.</a:t>
            </a:r>
          </a:p>
          <a:p>
            <a:r>
              <a:rPr lang="en-US" sz="1200" b="0" i="0" u="none" strike="noStrike" kern="1200" baseline="0" dirty="0" smtClean="0">
                <a:solidFill>
                  <a:schemeClr val="tx1"/>
                </a:solidFill>
                <a:latin typeface="+mn-lt"/>
                <a:ea typeface="+mn-ea"/>
                <a:cs typeface="+mn-cs"/>
              </a:rPr>
              <a:t>the use of intensive therapies such as mechanical ventilation and</a:t>
            </a:r>
          </a:p>
          <a:p>
            <a:r>
              <a:rPr lang="en-US" sz="1200" b="0" i="0" u="none" strike="noStrike" kern="1200" baseline="0" dirty="0" smtClean="0">
                <a:solidFill>
                  <a:schemeClr val="tx1"/>
                </a:solidFill>
                <a:latin typeface="+mn-lt"/>
                <a:ea typeface="+mn-ea"/>
                <a:cs typeface="+mn-cs"/>
              </a:rPr>
              <a:t>pulmonary artery catheters decreased progressively as patients got older.</a:t>
            </a:r>
          </a:p>
          <a:p>
            <a:r>
              <a:rPr lang="en-US" sz="1200" b="0" i="0" u="none" strike="noStrike" kern="1200" baseline="0" dirty="0" smtClean="0">
                <a:solidFill>
                  <a:schemeClr val="tx1"/>
                </a:solidFill>
                <a:latin typeface="+mn-lt"/>
                <a:ea typeface="+mn-ea"/>
                <a:cs typeface="+mn-cs"/>
              </a:rPr>
              <a:t>Multiple studies report that older patients</a:t>
            </a:r>
          </a:p>
          <a:p>
            <a:r>
              <a:rPr lang="en-US" sz="1200" b="0" i="0" u="none" strike="noStrike" kern="1200" baseline="0" dirty="0" smtClean="0">
                <a:solidFill>
                  <a:schemeClr val="tx1"/>
                </a:solidFill>
                <a:latin typeface="+mn-lt"/>
                <a:ea typeface="+mn-ea"/>
                <a:cs typeface="+mn-cs"/>
              </a:rPr>
              <a:t>often fail to discuss their health problems with their providers.</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60</a:t>
            </a:fld>
            <a:endParaRPr lang="en-US"/>
          </a:p>
        </p:txBody>
      </p:sp>
    </p:spTree>
    <p:extLst>
      <p:ext uri="{BB962C8B-B14F-4D97-AF65-F5344CB8AC3E}">
        <p14:creationId xmlns:p14="http://schemas.microsoft.com/office/powerpoint/2010/main" val="1827372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IGURE 1-2</a:t>
            </a:r>
            <a:r>
              <a:rPr lang="en-US" dirty="0" smtClean="0"/>
              <a:t>   Slippery slope of aging depicts the general decline in overall physiological ability observed with increasing age and its impact on function. </a:t>
            </a:r>
            <a:r>
              <a:rPr lang="en-US" i="1" dirty="0" smtClean="0"/>
              <a:t>(Adapted from Schwartz RS: Sarcopenia and physical performance in old age: introduction. Muscle Nerve Suppl5: S10-S12, 1997.)</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9</a:t>
            </a:fld>
            <a:endParaRPr lang="en-US"/>
          </a:p>
        </p:txBody>
      </p:sp>
    </p:spTree>
    <p:extLst>
      <p:ext uri="{BB962C8B-B14F-4D97-AF65-F5344CB8AC3E}">
        <p14:creationId xmlns:p14="http://schemas.microsoft.com/office/powerpoint/2010/main" val="2803587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10</a:t>
            </a:fld>
            <a:endParaRPr lang="en-US"/>
          </a:p>
        </p:txBody>
      </p:sp>
    </p:spTree>
    <p:extLst>
      <p:ext uri="{BB962C8B-B14F-4D97-AF65-F5344CB8AC3E}">
        <p14:creationId xmlns:p14="http://schemas.microsoft.com/office/powerpoint/2010/main" val="840656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latin typeface="+mn-lt"/>
                <a:ea typeface="+mn-ea"/>
                <a:cs typeface="+mn-cs"/>
              </a:rPr>
              <a:t>Avoiding disease and disability, maintaining high physical and cognitive function, and sustaining engagement in social and productive </a:t>
            </a:r>
          </a:p>
          <a:p>
            <a:r>
              <a:rPr lang="en-US" sz="1200" kern="1200" dirty="0" smtClean="0">
                <a:solidFill>
                  <a:schemeClr val="tx1"/>
                </a:solidFill>
                <a:latin typeface="+mn-lt"/>
                <a:ea typeface="+mn-ea"/>
                <a:cs typeface="+mn-cs"/>
              </a:rPr>
              <a:t>The long-term effects of diet, exercise, and lifestyle on aging cannot be overlooked</a:t>
            </a:r>
          </a:p>
          <a:p>
            <a:r>
              <a:rPr lang="en-US" sz="1200" b="0" i="0" kern="1200" dirty="0" smtClean="0">
                <a:solidFill>
                  <a:schemeClr val="tx1"/>
                </a:solidFill>
                <a:latin typeface="+mn-lt"/>
                <a:ea typeface="+mn-ea"/>
                <a:cs typeface="+mn-cs"/>
              </a:rPr>
              <a:t>Rowe, JW, Kahn, RL: Human aging: usual and successful. Science. 237(4811), 1987, 143–149.</a:t>
            </a:r>
          </a:p>
          <a:p>
            <a:r>
              <a:rPr lang="en-US" sz="1200" b="0" i="0" kern="1200" dirty="0" smtClean="0">
                <a:solidFill>
                  <a:schemeClr val="tx1"/>
                </a:solidFill>
                <a:latin typeface="+mn-lt"/>
                <a:ea typeface="+mn-ea"/>
                <a:cs typeface="+mn-cs"/>
              </a:rPr>
              <a:t>Rowe JW, Kahn RL. Successful aging. The Gerontologist. 1997;37(4):433-440.</a:t>
            </a:r>
          </a:p>
          <a:p>
            <a:endParaRPr lang="en-US" sz="1200" b="1" i="1" kern="1200" dirty="0" smtClean="0">
              <a:solidFill>
                <a:schemeClr val="tx1"/>
              </a:solidFill>
              <a:latin typeface="+mn-lt"/>
              <a:ea typeface="+mn-ea"/>
              <a:cs typeface="+mn-cs"/>
            </a:endParaRPr>
          </a:p>
          <a:p>
            <a:pPr lvl="2"/>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11</a:t>
            </a:fld>
            <a:endParaRPr lang="en-US"/>
          </a:p>
        </p:txBody>
      </p:sp>
    </p:spTree>
    <p:extLst>
      <p:ext uri="{BB962C8B-B14F-4D97-AF65-F5344CB8AC3E}">
        <p14:creationId xmlns:p14="http://schemas.microsoft.com/office/powerpoint/2010/main" val="840656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Rowe JW, Kahn RL. Successful aging. The Gerontologist. 1997;37(4):433-440.</a:t>
            </a:r>
          </a:p>
          <a:p>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12</a:t>
            </a:fld>
            <a:endParaRPr lang="en-US"/>
          </a:p>
        </p:txBody>
      </p:sp>
    </p:spTree>
    <p:extLst>
      <p:ext uri="{BB962C8B-B14F-4D97-AF65-F5344CB8AC3E}">
        <p14:creationId xmlns:p14="http://schemas.microsoft.com/office/powerpoint/2010/main" val="1850078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http://www.who.int/ageing/active_ageing/en/index.html</a:t>
            </a:r>
            <a:endParaRPr lang="en-US" dirty="0"/>
          </a:p>
        </p:txBody>
      </p:sp>
      <p:sp>
        <p:nvSpPr>
          <p:cNvPr id="4" name="Slide Number Placeholder 3"/>
          <p:cNvSpPr>
            <a:spLocks noGrp="1"/>
          </p:cNvSpPr>
          <p:nvPr>
            <p:ph type="sldNum" sz="quarter" idx="10"/>
          </p:nvPr>
        </p:nvSpPr>
        <p:spPr/>
        <p:txBody>
          <a:bodyPr/>
          <a:lstStyle/>
          <a:p>
            <a:fld id="{504ECDE0-8261-4F12-A2E1-740228C99AE4}" type="slidenum">
              <a:rPr lang="en-US" smtClean="0"/>
              <a:t>13</a:t>
            </a:fld>
            <a:endParaRPr lang="en-US"/>
          </a:p>
        </p:txBody>
      </p:sp>
    </p:spTree>
    <p:extLst>
      <p:ext uri="{BB962C8B-B14F-4D97-AF65-F5344CB8AC3E}">
        <p14:creationId xmlns:p14="http://schemas.microsoft.com/office/powerpoint/2010/main" val="3128233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cxnSp>
        <p:nvCxnSpPr>
          <p:cNvPr id="11" name="Shape 11"/>
          <p:cNvCxnSpPr/>
          <p:nvPr/>
        </p:nvCxnSpPr>
        <p:spPr>
          <a:xfrm>
            <a:off x="457200" y="548639"/>
            <a:ext cx="8229600" cy="0"/>
          </a:xfrm>
          <a:prstGeom prst="straightConnector1">
            <a:avLst/>
          </a:prstGeom>
          <a:noFill/>
          <a:ln w="57150" cap="flat">
            <a:solidFill>
              <a:schemeClr val="accent1"/>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chemeClr val="accent1"/>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6000" b="0" i="0" u="none" strike="noStrike" cap="none" baseline="0">
                <a:solidFill>
                  <a:srgbClr val="0070C0"/>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36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rgbClr val="00B0F0"/>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rgbClr val="00B0F0"/>
            </a:soli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231775" indent="-3175"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rtl="0">
              <a:buSzPct val="100000"/>
              <a:buFont typeface="Arial" pitchFamily="34" charset="0"/>
              <a:buChar char="•"/>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gradFill>
              <a:gsLst>
                <a:gs pos="0">
                  <a:schemeClr val="bg1"/>
                </a:gs>
                <a:gs pos="44000">
                  <a:srgbClr val="21D6E0"/>
                </a:gs>
                <a:gs pos="60000">
                  <a:srgbClr val="0087E6"/>
                </a:gs>
                <a:gs pos="87000">
                  <a:srgbClr val="005CBF"/>
                </a:gs>
              </a:gsLst>
              <a:lin ang="5400000" scaled="0"/>
            </a:gradFill>
            <a:prstDash val="solid"/>
            <a:round/>
            <a:headEnd type="none" w="sm" len="sm"/>
            <a:tailEnd type="none" w="sm" len="sm"/>
          </a:ln>
          <a:effectLst>
            <a:outerShdw blurRad="50800" dist="50800" dir="5400000" algn="ctr" rotWithShape="0">
              <a:schemeClr val="bg1"/>
            </a:outerShdw>
          </a:effectLst>
        </p:spPr>
      </p:cxn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dirty="0"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dirty="0"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00B0F0"/>
            </a:soli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x" preserve="1" userDrawn="1">
  <p:cSld name="1_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231775" indent="-3175"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cxnSp>
        <p:nvCxnSpPr>
          <p:cNvPr id="16" name="Shape 16"/>
          <p:cNvCxnSpPr/>
          <p:nvPr/>
        </p:nvCxnSpPr>
        <p:spPr>
          <a:xfrm>
            <a:off x="457200" y="1524000"/>
            <a:ext cx="8229600" cy="0"/>
          </a:xfrm>
          <a:prstGeom prst="straightConnector1">
            <a:avLst/>
          </a:prstGeom>
          <a:noFill/>
          <a:ln w="50800" cap="flat">
            <a:gradFill>
              <a:gsLst>
                <a:gs pos="0">
                  <a:schemeClr val="bg1"/>
                </a:gs>
                <a:gs pos="44000">
                  <a:srgbClr val="21D6E0"/>
                </a:gs>
                <a:gs pos="60000">
                  <a:srgbClr val="0087E6"/>
                </a:gs>
                <a:gs pos="87000">
                  <a:srgbClr val="005CBF"/>
                </a:gs>
              </a:gsLst>
              <a:lin ang="5400000" scaled="0"/>
            </a:gradFill>
            <a:prstDash val="solid"/>
            <a:round/>
            <a:headEnd type="none" w="sm" len="sm"/>
            <a:tailEnd type="none" w="sm" len="sm"/>
          </a:ln>
          <a:effectLst>
            <a:outerShdw blurRad="50800" dist="50800" dir="5400000" algn="ctr" rotWithShape="0">
              <a:schemeClr val="bg1"/>
            </a:outerShdw>
          </a:effectLst>
        </p:spPr>
      </p:cxnSp>
    </p:spTree>
    <p:extLst>
      <p:ext uri="{BB962C8B-B14F-4D97-AF65-F5344CB8AC3E}">
        <p14:creationId xmlns:p14="http://schemas.microsoft.com/office/powerpoint/2010/main" val="70911844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6000" b="0" i="0" u="none" strike="noStrike" cap="none" baseline="0">
                <a:solidFill>
                  <a:srgbClr val="0070C0"/>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36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rgbClr val="00B0F0"/>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rgbClr val="00B0F0"/>
            </a:solidFill>
            <a:prstDash val="solid"/>
            <a:round/>
            <a:headEnd type="none" w="sm" len="sm"/>
            <a:tailEnd type="none" w="sm" len="sm"/>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0">
                  <a:schemeClr val="bg1">
                    <a:lumMod val="95000"/>
                  </a:schemeClr>
                </a:gs>
                <a:gs pos="25000">
                  <a:srgbClr val="21D6E0"/>
                </a:gs>
                <a:gs pos="75000">
                  <a:srgbClr val="0087E6"/>
                </a:gs>
                <a:gs pos="100000">
                  <a:srgbClr val="005CBF"/>
                </a:gs>
              </a:gsLst>
              <a:lin ang="5400000" scaled="0"/>
            </a:gradFill>
            <a:prstDash val="solid"/>
            <a:round/>
            <a:headEnd type="none" w="sm" len="sm"/>
            <a:tailEnd type="none" w="sm" len="sm"/>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cSld name="Title and Content">
    <p:spTree>
      <p:nvGrpSpPr>
        <p:cNvPr id="1" name=""/>
        <p:cNvGrpSpPr/>
        <p:nvPr/>
      </p:nvGrpSpPr>
      <p:grpSpPr>
        <a:xfrm>
          <a:off x="0" y="0"/>
          <a:ext cx="0" cy="0"/>
          <a:chOff x="0" y="0"/>
          <a:chExt cx="0" cy="0"/>
        </a:xfrm>
      </p:grpSpPr>
      <p:sp>
        <p:nvSpPr>
          <p:cNvPr id="4"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3200" b="1" dirty="0">
                <a:solidFill>
                  <a:schemeClr val="bg1"/>
                </a:solidFill>
                <a:effectLst>
                  <a:outerShdw blurRad="38100" dist="38100" dir="2700000" algn="tl">
                    <a:schemeClr val="bg2">
                      <a:lumMod val="85000"/>
                      <a:lumOff val="15000"/>
                    </a:schemeClr>
                  </a:outerShdw>
                </a:effectLst>
              </a:rPr>
              <a:t>Evidence Based Physical Therapy</a:t>
            </a:r>
          </a:p>
        </p:txBody>
      </p:sp>
      <p:sp>
        <p:nvSpPr>
          <p:cNvPr id="5" name="TextBox 4"/>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n-US" sz="1400" smtClean="0"/>
              <a:t>Copyright © 2012 F.A. Davis Company </a:t>
            </a:r>
          </a:p>
        </p:txBody>
      </p:sp>
      <p:sp>
        <p:nvSpPr>
          <p:cNvPr id="2" name="Title 1"/>
          <p:cNvSpPr>
            <a:spLocks noGrp="1"/>
          </p:cNvSpPr>
          <p:nvPr>
            <p:ph type="title"/>
          </p:nvPr>
        </p:nvSpPr>
        <p:spPr>
          <a:xfrm>
            <a:off x="355600" y="1314450"/>
            <a:ext cx="8153400" cy="914400"/>
          </a:xfrm>
        </p:spPr>
        <p:txBody>
          <a:bodyPr/>
          <a:lstStyle>
            <a:lvl1pPr>
              <a:defRPr>
                <a:solidFill>
                  <a:schemeClr val="accent5">
                    <a:lumMod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5600" y="2457450"/>
            <a:ext cx="8331200" cy="3562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13063854"/>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5"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3200" b="1" dirty="0">
                <a:solidFill>
                  <a:schemeClr val="bg1"/>
                </a:solidFill>
                <a:effectLst>
                  <a:outerShdw blurRad="38100" dist="38100" dir="2700000" algn="tl">
                    <a:schemeClr val="bg2">
                      <a:lumMod val="85000"/>
                      <a:lumOff val="15000"/>
                    </a:schemeClr>
                  </a:outerShdw>
                </a:effectLst>
              </a:rPr>
              <a:t>Evidence Based Physical Therapy</a:t>
            </a:r>
          </a:p>
        </p:txBody>
      </p:sp>
      <p:sp>
        <p:nvSpPr>
          <p:cNvPr id="6" name="TextBox 5"/>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n-US" sz="1400" smtClean="0"/>
              <a:t>Copyright © 2012 F.A. Davis Company </a:t>
            </a:r>
          </a:p>
        </p:txBody>
      </p:sp>
      <p:sp>
        <p:nvSpPr>
          <p:cNvPr id="2" name="Title 1"/>
          <p:cNvSpPr>
            <a:spLocks noGrp="1"/>
          </p:cNvSpPr>
          <p:nvPr>
            <p:ph type="title"/>
          </p:nvPr>
        </p:nvSpPr>
        <p:spPr>
          <a:xfrm>
            <a:off x="355600" y="1314450"/>
            <a:ext cx="8153400" cy="914400"/>
          </a:xfrm>
        </p:spPr>
        <p:txBody>
          <a:bodyPr/>
          <a:lstStyle>
            <a:lvl1pPr>
              <a:defRPr>
                <a:solidFill>
                  <a:schemeClr val="accent5">
                    <a:lumMod val="25000"/>
                  </a:schemeClr>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355600" y="2457450"/>
            <a:ext cx="4089400" cy="3562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7400" y="2457450"/>
            <a:ext cx="4089400" cy="3562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7511178"/>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chemeClr val="accent1"/>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chemeClr val="accent1"/>
            </a:solidFill>
            <a:prstDash val="solid"/>
            <a:round/>
            <a:headEnd type="none" w="sm" len="sm"/>
            <a:tailEnd type="none" w="sm" len="sm"/>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cxnSp>
        <p:nvCxnSpPr>
          <p:cNvPr id="24" name="Shape 24"/>
          <p:cNvCxnSpPr/>
          <p:nvPr/>
        </p:nvCxnSpPr>
        <p:spPr>
          <a:xfrm>
            <a:off x="457200" y="1524000"/>
            <a:ext cx="8229600" cy="0"/>
          </a:xfrm>
          <a:prstGeom prst="straightConnector1">
            <a:avLst/>
          </a:prstGeom>
          <a:noFill/>
          <a:ln w="50800" cap="flat">
            <a:solidFill>
              <a:schemeClr val="accent1"/>
            </a:soli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cxnSp>
        <p:nvCxnSpPr>
          <p:cNvPr id="24" name="Shape 24"/>
          <p:cNvCxnSpPr/>
          <p:nvPr/>
        </p:nvCxnSpPr>
        <p:spPr>
          <a:xfrm>
            <a:off x="457200" y="1524000"/>
            <a:ext cx="8229600" cy="0"/>
          </a:xfrm>
          <a:prstGeom prst="straightConnector1">
            <a:avLst/>
          </a:prstGeom>
          <a:noFill/>
          <a:ln w="50800" cap="flat">
            <a:solidFill>
              <a:schemeClr val="accent1"/>
            </a:solidFill>
            <a:prstDash val="solid"/>
            <a:round/>
            <a:headEnd type="none" w="sm" len="sm"/>
            <a:tailEnd type="none" w="sm" len="sm"/>
          </a:ln>
        </p:spPr>
      </p:cxn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5600" y="1314450"/>
            <a:ext cx="8153400" cy="914400"/>
          </a:xfrm>
        </p:spPr>
        <p:txBody>
          <a:bodyPr/>
          <a:lstStyle>
            <a:lvl1pPr>
              <a:defRPr>
                <a:solidFill>
                  <a:schemeClr val="accent5">
                    <a:lumMod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5600" y="2457450"/>
            <a:ext cx="8331200" cy="3562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13063854"/>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55600" y="1314450"/>
            <a:ext cx="8153400" cy="914400"/>
          </a:xfrm>
        </p:spPr>
        <p:txBody>
          <a:bodyPr/>
          <a:lstStyle>
            <a:lvl1pPr>
              <a:defRPr>
                <a:solidFill>
                  <a:schemeClr val="accent5">
                    <a:lumMod val="25000"/>
                  </a:schemeClr>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355600" y="2457450"/>
            <a:ext cx="4089400" cy="3562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7400" y="2457450"/>
            <a:ext cx="4089400" cy="3562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751117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10.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66.xml"/><Relationship Id="rId7" Type="http://schemas.openxmlformats.org/officeDocument/2006/relationships/theme" Target="../theme/theme11.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72.xml"/><Relationship Id="rId7" Type="http://schemas.openxmlformats.org/officeDocument/2006/relationships/theme" Target="../theme/theme12.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5" Type="http://schemas.openxmlformats.org/officeDocument/2006/relationships/slideLayout" Target="../slideLayouts/slideLayout74.xml"/><Relationship Id="rId4" Type="http://schemas.openxmlformats.org/officeDocument/2006/relationships/slideLayout" Target="../slideLayouts/slideLayout7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theme" Target="../theme/theme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4.xml"/><Relationship Id="rId7" Type="http://schemas.openxmlformats.org/officeDocument/2006/relationships/theme" Target="../theme/theme6.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5" Type="http://schemas.openxmlformats.org/officeDocument/2006/relationships/slideLayout" Target="../slideLayouts/slideLayout36.xml"/><Relationship Id="rId4" Type="http://schemas.openxmlformats.org/officeDocument/2006/relationships/slideLayout" Target="../slideLayouts/slideLayout3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4" Type="http://schemas.openxmlformats.org/officeDocument/2006/relationships/slideLayout" Target="../slideLayouts/slideLayout41.xml"/><Relationship Id="rId9"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8.xml"/><Relationship Id="rId7" Type="http://schemas.openxmlformats.org/officeDocument/2006/relationships/theme" Target="../theme/theme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9.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1" r:id="rId4"/>
    <p:sldLayoutId id="2147483760" r:id="rId5"/>
    <p:sldLayoutId id="2147483692"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cxnSp>
        <p:nvCxnSpPr>
          <p:cNvPr id="8" name="Shape 24"/>
          <p:cNvCxnSpPr/>
          <p:nvPr/>
        </p:nvCxnSpPr>
        <p:spPr>
          <a:xfrm>
            <a:off x="457200" y="1524000"/>
            <a:ext cx="8229600" cy="0"/>
          </a:xfrm>
          <a:prstGeom prst="straightConnector1">
            <a:avLst/>
          </a:prstGeom>
          <a:noFill/>
          <a:ln w="50800" cap="flat">
            <a:gradFill>
              <a:gsLst>
                <a:gs pos="0">
                  <a:schemeClr val="bg1">
                    <a:lumMod val="95000"/>
                  </a:schemeClr>
                </a:gs>
                <a:gs pos="25000">
                  <a:srgbClr val="21D6E0"/>
                </a:gs>
                <a:gs pos="75000">
                  <a:srgbClr val="0087E6"/>
                </a:gs>
                <a:gs pos="100000">
                  <a:srgbClr val="005CBF"/>
                </a:gs>
              </a:gsLst>
              <a:lin ang="5400000" scaled="0"/>
            </a:gra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4000" b="0" i="0" u="none" strike="noStrike" cap="none" baseline="0">
          <a:solidFill>
            <a:srgbClr val="2727FF"/>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8.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3.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hyperlink" Target="http://www.nlm.nih.gov/medlineplus/"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620000" cy="4012499"/>
          </a:xfrm>
        </p:spPr>
        <p:txBody>
          <a:bodyPr/>
          <a:lstStyle/>
          <a:p>
            <a:r>
              <a:rPr lang="en-US" sz="5400" dirty="0" smtClean="0"/>
              <a:t/>
            </a:r>
            <a:br>
              <a:rPr lang="en-US" sz="5400" dirty="0" smtClean="0"/>
            </a:br>
            <a:r>
              <a:rPr lang="en-US" sz="5400" dirty="0" smtClean="0"/>
              <a:t/>
            </a:r>
            <a:br>
              <a:rPr lang="en-US" sz="5400" dirty="0" smtClean="0"/>
            </a:br>
            <a:r>
              <a:rPr lang="en-US" sz="5400" dirty="0" smtClean="0"/>
              <a:t>Demographics </a:t>
            </a:r>
            <a:r>
              <a:rPr lang="en-US" sz="5400" dirty="0"/>
              <a:t>of Aging</a:t>
            </a:r>
          </a:p>
        </p:txBody>
      </p:sp>
      <p:sp>
        <p:nvSpPr>
          <p:cNvPr id="3" name="Subtitle 2"/>
          <p:cNvSpPr>
            <a:spLocks noGrp="1"/>
          </p:cNvSpPr>
          <p:nvPr>
            <p:ph type="subTitle" idx="1"/>
          </p:nvPr>
        </p:nvSpPr>
        <p:spPr/>
        <p:txBody>
          <a:bodyPr/>
          <a:lstStyle/>
          <a:p>
            <a:r>
              <a:rPr lang="en-US" dirty="0" smtClean="0"/>
              <a:t>Min H. Huang, PT, PhD, NCS</a:t>
            </a:r>
            <a:endParaRPr lang="en-US" dirty="0"/>
          </a:p>
        </p:txBody>
      </p:sp>
    </p:spTree>
    <p:extLst>
      <p:ext uri="{BB962C8B-B14F-4D97-AF65-F5344CB8AC3E}">
        <p14:creationId xmlns:p14="http://schemas.microsoft.com/office/powerpoint/2010/main" val="28255643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39261" y="274638"/>
            <a:ext cx="7998070" cy="1143000"/>
          </a:xfrm>
        </p:spPr>
        <p:txBody>
          <a:bodyPr/>
          <a:lstStyle/>
          <a:p>
            <a:pPr marL="228600" indent="0" algn="ctr"/>
            <a:r>
              <a:rPr lang="en-US" b="0" dirty="0">
                <a:solidFill>
                  <a:srgbClr val="FF0000"/>
                </a:solidFill>
              </a:rPr>
              <a:t>World oldest marathon runner at 101 year </a:t>
            </a:r>
            <a:r>
              <a:rPr lang="en-US" b="0" dirty="0" smtClean="0">
                <a:solidFill>
                  <a:srgbClr val="FF0000"/>
                </a:solidFill>
              </a:rPr>
              <a:t>old!</a:t>
            </a:r>
            <a:endParaRPr lang="en-US" b="0" dirty="0">
              <a:solidFill>
                <a:srgbClr val="FF0000"/>
              </a:solidFill>
            </a:endParaRPr>
          </a:p>
        </p:txBody>
      </p:sp>
      <p:pic>
        <p:nvPicPr>
          <p:cNvPr id="5122" name="Picture 2" descr="F:\TEACHING\PDTP COURSES\PTP 783 Geriatrics\MultiMedia\World oldest marathon runner at 101 year old.jpg"/>
          <p:cNvPicPr>
            <a:picLocks noChangeAspect="1" noChangeArrowheads="1"/>
          </p:cNvPicPr>
          <p:nvPr/>
        </p:nvPicPr>
        <p:blipFill rotWithShape="1">
          <a:blip r:embed="rId3">
            <a:extLst>
              <a:ext uri="{28A0092B-C50C-407E-A947-70E740481C1C}">
                <a14:useLocalDpi xmlns:a14="http://schemas.microsoft.com/office/drawing/2010/main" val="0"/>
              </a:ext>
            </a:extLst>
          </a:blip>
          <a:srcRect l="32494" r="12862"/>
          <a:stretch/>
        </p:blipFill>
        <p:spPr bwMode="auto">
          <a:xfrm>
            <a:off x="539262" y="1600200"/>
            <a:ext cx="3499338" cy="50292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F:\TEACHING\PDTP COURSES\PTP 783 Geriatrics\MultiMedia\World oldest marathon runner at 100 year old.jpg"/>
          <p:cNvPicPr>
            <a:picLocks noChangeAspect="1" noChangeArrowheads="1"/>
          </p:cNvPicPr>
          <p:nvPr/>
        </p:nvPicPr>
        <p:blipFill rotWithShape="1">
          <a:blip r:embed="rId4">
            <a:extLst>
              <a:ext uri="{28A0092B-C50C-407E-A947-70E740481C1C}">
                <a14:useLocalDpi xmlns:a14="http://schemas.microsoft.com/office/drawing/2010/main" val="0"/>
              </a:ext>
            </a:extLst>
          </a:blip>
          <a:srcRect r="4310"/>
          <a:stretch/>
        </p:blipFill>
        <p:spPr bwMode="auto">
          <a:xfrm>
            <a:off x="3581400" y="2362200"/>
            <a:ext cx="4955931" cy="3657600"/>
          </a:xfrm>
          <a:prstGeom prst="rect">
            <a:avLst/>
          </a:prstGeom>
          <a:noFill/>
          <a:ln w="63500">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863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676400"/>
            <a:ext cx="4786048"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Successful aging</a:t>
            </a:r>
            <a:endParaRPr lang="en-US" dirty="0"/>
          </a:p>
        </p:txBody>
      </p:sp>
      <p:sp>
        <p:nvSpPr>
          <p:cNvPr id="3" name="Text Placeholder 2"/>
          <p:cNvSpPr>
            <a:spLocks noGrp="1"/>
          </p:cNvSpPr>
          <p:nvPr>
            <p:ph type="body" idx="1"/>
          </p:nvPr>
        </p:nvSpPr>
        <p:spPr>
          <a:xfrm>
            <a:off x="457200" y="1600200"/>
            <a:ext cx="3657600" cy="4967700"/>
          </a:xfrm>
        </p:spPr>
        <p:txBody>
          <a:bodyPr/>
          <a:lstStyle/>
          <a:p>
            <a:pPr lvl="0"/>
            <a:r>
              <a:rPr lang="en-US" dirty="0" smtClean="0"/>
              <a:t>Multidimensional concept</a:t>
            </a:r>
          </a:p>
          <a:p>
            <a:pPr lvl="0"/>
            <a:r>
              <a:rPr lang="en-US" dirty="0" smtClean="0"/>
              <a:t>Disease and disability were not inevitable consequences of aging</a:t>
            </a:r>
          </a:p>
          <a:p>
            <a:r>
              <a:rPr lang="en-US" dirty="0"/>
              <a:t>What is the role of PT in successful aging?</a:t>
            </a:r>
          </a:p>
          <a:p>
            <a:pPr lvl="0"/>
            <a:endParaRPr lang="en-US" dirty="0" smtClean="0"/>
          </a:p>
        </p:txBody>
      </p:sp>
    </p:spTree>
    <p:extLst>
      <p:ext uri="{BB962C8B-B14F-4D97-AF65-F5344CB8AC3E}">
        <p14:creationId xmlns:p14="http://schemas.microsoft.com/office/powerpoint/2010/main" val="3654329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7767" y="422564"/>
            <a:ext cx="6858000" cy="5673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07023" y="6204466"/>
            <a:ext cx="8153400" cy="369332"/>
          </a:xfrm>
          <a:prstGeom prst="rect">
            <a:avLst/>
          </a:prstGeom>
        </p:spPr>
        <p:txBody>
          <a:bodyPr wrap="square">
            <a:spAutoFit/>
          </a:bodyPr>
          <a:lstStyle/>
          <a:p>
            <a:pPr algn="ctr"/>
            <a:r>
              <a:rPr lang="en-US" dirty="0"/>
              <a:t>Rowe </a:t>
            </a:r>
            <a:r>
              <a:rPr lang="en-US" dirty="0" smtClean="0"/>
              <a:t>&amp; Kahn. The </a:t>
            </a:r>
            <a:r>
              <a:rPr lang="en-US" dirty="0"/>
              <a:t>Gerontologist. 1997;37(4):433-440.</a:t>
            </a:r>
          </a:p>
        </p:txBody>
      </p:sp>
    </p:spTree>
    <p:extLst>
      <p:ext uri="{BB962C8B-B14F-4D97-AF65-F5344CB8AC3E}">
        <p14:creationId xmlns:p14="http://schemas.microsoft.com/office/powerpoint/2010/main" val="549586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Active ageing</a:t>
            </a:r>
          </a:p>
        </p:txBody>
      </p:sp>
      <p:sp>
        <p:nvSpPr>
          <p:cNvPr id="3" name="Text Placeholder 2"/>
          <p:cNvSpPr>
            <a:spLocks noGrp="1"/>
          </p:cNvSpPr>
          <p:nvPr>
            <p:ph type="body" idx="1"/>
          </p:nvPr>
        </p:nvSpPr>
        <p:spPr/>
        <p:txBody>
          <a:bodyPr/>
          <a:lstStyle/>
          <a:p>
            <a:r>
              <a:rPr lang="en-US" dirty="0" smtClean="0"/>
              <a:t>The process </a:t>
            </a:r>
            <a:r>
              <a:rPr lang="en-US" dirty="0"/>
              <a:t>of optimizing opportunities for health, participation and security in order to enhance quality of life as people </a:t>
            </a:r>
            <a:r>
              <a:rPr lang="en-US" dirty="0" smtClean="0"/>
              <a:t>age – WHO</a:t>
            </a:r>
          </a:p>
          <a:p>
            <a:r>
              <a:rPr lang="en-US" dirty="0" smtClean="0"/>
              <a:t>“Active”</a:t>
            </a:r>
          </a:p>
          <a:p>
            <a:pPr lvl="1"/>
            <a:r>
              <a:rPr lang="en-US" dirty="0" smtClean="0"/>
              <a:t>Continuing </a:t>
            </a:r>
            <a:r>
              <a:rPr lang="en-US" dirty="0"/>
              <a:t>participation in social, economic, cultural, spiritual and civic </a:t>
            </a:r>
            <a:r>
              <a:rPr lang="en-US" dirty="0" smtClean="0"/>
              <a:t>affairs</a:t>
            </a:r>
          </a:p>
          <a:p>
            <a:pPr lvl="1"/>
            <a:r>
              <a:rPr lang="en-US" dirty="0" smtClean="0"/>
              <a:t>Not just </a:t>
            </a:r>
            <a:r>
              <a:rPr lang="en-US" dirty="0"/>
              <a:t>the ability to be physically active or to participate in the </a:t>
            </a:r>
            <a:r>
              <a:rPr lang="en-US" dirty="0" smtClean="0"/>
              <a:t>labor force</a:t>
            </a:r>
            <a:endParaRPr lang="en-US" dirty="0"/>
          </a:p>
        </p:txBody>
      </p:sp>
    </p:spTree>
    <p:extLst>
      <p:ext uri="{BB962C8B-B14F-4D97-AF65-F5344CB8AC3E}">
        <p14:creationId xmlns:p14="http://schemas.microsoft.com/office/powerpoint/2010/main" val="41228745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Optimal aging</a:t>
            </a:r>
            <a:endParaRPr lang="en-US" dirty="0"/>
          </a:p>
        </p:txBody>
      </p:sp>
      <p:sp>
        <p:nvSpPr>
          <p:cNvPr id="3" name="Text Placeholder 2"/>
          <p:cNvSpPr>
            <a:spLocks noGrp="1"/>
          </p:cNvSpPr>
          <p:nvPr>
            <p:ph type="body" idx="1"/>
          </p:nvPr>
        </p:nvSpPr>
        <p:spPr/>
        <p:txBody>
          <a:bodyPr/>
          <a:lstStyle/>
          <a:p>
            <a:r>
              <a:rPr lang="en-US" sz="3200" dirty="0" smtClean="0"/>
              <a:t>For people with disease and disability, physical therapist should</a:t>
            </a:r>
          </a:p>
          <a:p>
            <a:pPr lvl="1"/>
            <a:r>
              <a:rPr lang="en-US" sz="2800" dirty="0" smtClean="0"/>
              <a:t>Assist an individual to achieve life satisfaction in multiple domains—physical, psychological, and social</a:t>
            </a:r>
          </a:p>
          <a:p>
            <a:pPr lvl="1"/>
            <a:r>
              <a:rPr lang="en-US" sz="2800" dirty="0" smtClean="0"/>
              <a:t>Reduce the disabling effects of disease</a:t>
            </a:r>
          </a:p>
          <a:p>
            <a:pPr lvl="1"/>
            <a:r>
              <a:rPr lang="en-US" sz="2800" dirty="0" smtClean="0"/>
              <a:t>Stop a vicious cycle of “disease–disability–new incident disease” to maintain quality of life</a:t>
            </a:r>
            <a:endParaRPr lang="en-US" sz="2800" dirty="0"/>
          </a:p>
        </p:txBody>
      </p:sp>
    </p:spTree>
    <p:extLst>
      <p:ext uri="{BB962C8B-B14F-4D97-AF65-F5344CB8AC3E}">
        <p14:creationId xmlns:p14="http://schemas.microsoft.com/office/powerpoint/2010/main" val="1855292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mtClean="0"/>
              <a:t>Defining older adults</a:t>
            </a:r>
            <a:endParaRPr lang="en-US" dirty="0" smtClean="0"/>
          </a:p>
        </p:txBody>
      </p:sp>
      <p:sp>
        <p:nvSpPr>
          <p:cNvPr id="5123" name="Rectangle 3"/>
          <p:cNvSpPr>
            <a:spLocks noGrp="1" noChangeArrowheads="1"/>
          </p:cNvSpPr>
          <p:nvPr>
            <p:ph type="body" idx="1"/>
          </p:nvPr>
        </p:nvSpPr>
        <p:spPr/>
        <p:txBody>
          <a:bodyPr/>
          <a:lstStyle/>
          <a:p>
            <a:r>
              <a:rPr lang="en-US" dirty="0" smtClean="0"/>
              <a:t>Older adults are defined as persons 65 years of age and older</a:t>
            </a:r>
          </a:p>
          <a:p>
            <a:pPr lvl="1"/>
            <a:r>
              <a:rPr lang="en-US" dirty="0" smtClean="0"/>
              <a:t>Oldest old: 85+ years and older</a:t>
            </a:r>
          </a:p>
          <a:p>
            <a:pPr lvl="1"/>
            <a:r>
              <a:rPr lang="en-US" dirty="0" smtClean="0"/>
              <a:t>Middle old: 76-84</a:t>
            </a:r>
          </a:p>
          <a:p>
            <a:pPr lvl="1"/>
            <a:r>
              <a:rPr lang="en-US" dirty="0" smtClean="0"/>
              <a:t>Young old: 55-75</a:t>
            </a:r>
          </a:p>
          <a:p>
            <a:pPr lvl="1"/>
            <a:endParaRPr lang="en-US" dirty="0" smtClean="0"/>
          </a:p>
          <a:p>
            <a:r>
              <a:rPr lang="en-US" dirty="0" smtClean="0"/>
              <a:t>“Old” - very subjective concepts!</a:t>
            </a:r>
          </a:p>
          <a:p>
            <a:endParaRPr lang="en-US" dirty="0" smtClean="0"/>
          </a:p>
          <a:p>
            <a:r>
              <a:rPr lang="en-US" dirty="0" smtClean="0"/>
              <a:t>Chronological age ǂ Biological age</a:t>
            </a:r>
          </a:p>
        </p:txBody>
      </p:sp>
    </p:spTree>
    <p:extLst>
      <p:ext uri="{BB962C8B-B14F-4D97-AF65-F5344CB8AC3E}">
        <p14:creationId xmlns:p14="http://schemas.microsoft.com/office/powerpoint/2010/main" val="3930824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Demographics</a:t>
            </a:r>
          </a:p>
        </p:txBody>
      </p:sp>
      <p:sp>
        <p:nvSpPr>
          <p:cNvPr id="8195" name="Rectangle 3"/>
          <p:cNvSpPr>
            <a:spLocks noGrp="1" noChangeArrowheads="1"/>
          </p:cNvSpPr>
          <p:nvPr>
            <p:ph type="body" idx="1"/>
          </p:nvPr>
        </p:nvSpPr>
        <p:spPr/>
        <p:txBody>
          <a:bodyPr/>
          <a:lstStyle/>
          <a:p>
            <a:r>
              <a:rPr lang="en-US" dirty="0" smtClean="0"/>
              <a:t>Americans age 65+ years</a:t>
            </a:r>
          </a:p>
          <a:p>
            <a:pPr lvl="1"/>
            <a:r>
              <a:rPr lang="en-US" dirty="0" smtClean="0"/>
              <a:t>1990: 4% of population</a:t>
            </a:r>
          </a:p>
          <a:p>
            <a:pPr lvl="1"/>
            <a:r>
              <a:rPr lang="en-US" dirty="0" smtClean="0"/>
              <a:t>1940: 6.9% of population</a:t>
            </a:r>
          </a:p>
          <a:p>
            <a:pPr lvl="1"/>
            <a:r>
              <a:rPr lang="en-US" dirty="0" smtClean="0"/>
              <a:t>2010: 13% of population (40 million people)</a:t>
            </a:r>
          </a:p>
          <a:p>
            <a:pPr lvl="1"/>
            <a:r>
              <a:rPr lang="en-US" dirty="0" smtClean="0"/>
              <a:t>2030: 20% of population</a:t>
            </a:r>
          </a:p>
          <a:p>
            <a:pPr lvl="1"/>
            <a:r>
              <a:rPr lang="en-US" dirty="0" smtClean="0"/>
              <a:t>“Baby boomers” (born between 1946 and 1964) are responsible for a sharp increase from 2010 to 2030</a:t>
            </a:r>
          </a:p>
          <a:p>
            <a:r>
              <a:rPr lang="en-US" dirty="0" smtClean="0"/>
              <a:t>Americans age 85+ years</a:t>
            </a:r>
          </a:p>
          <a:p>
            <a:pPr lvl="1"/>
            <a:r>
              <a:rPr lang="en-US" dirty="0" smtClean="0"/>
              <a:t>2010: 5.5 million</a:t>
            </a:r>
          </a:p>
          <a:p>
            <a:pPr lvl="1"/>
            <a:r>
              <a:rPr lang="en-US" dirty="0" smtClean="0"/>
              <a:t>2050: 19 million people</a:t>
            </a:r>
          </a:p>
          <a:p>
            <a:pPr lvl="1"/>
            <a:endParaRPr lang="en-US" dirty="0" smtClean="0"/>
          </a:p>
        </p:txBody>
      </p:sp>
    </p:spTree>
    <p:extLst>
      <p:ext uri="{BB962C8B-B14F-4D97-AF65-F5344CB8AC3E}">
        <p14:creationId xmlns:p14="http://schemas.microsoft.com/office/powerpoint/2010/main" val="991016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57200"/>
            <a:ext cx="8229600" cy="599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94360" y="3886200"/>
            <a:ext cx="3215640" cy="1938992"/>
          </a:xfrm>
          <a:prstGeom prst="rect">
            <a:avLst/>
          </a:prstGeom>
        </p:spPr>
        <p:txBody>
          <a:bodyPr wrap="square">
            <a:spAutoFit/>
          </a:bodyPr>
          <a:lstStyle/>
          <a:p>
            <a:r>
              <a:rPr lang="en-US" sz="2400" dirty="0">
                <a:solidFill>
                  <a:srgbClr val="C00000"/>
                </a:solidFill>
              </a:rPr>
              <a:t>By 2050, the age structure “pyramid” is relatively rectangular except among the older age groups</a:t>
            </a:r>
            <a:endParaRPr lang="en-US" sz="2400" dirty="0"/>
          </a:p>
        </p:txBody>
      </p:sp>
    </p:spTree>
    <p:extLst>
      <p:ext uri="{BB962C8B-B14F-4D97-AF65-F5344CB8AC3E}">
        <p14:creationId xmlns:p14="http://schemas.microsoft.com/office/powerpoint/2010/main" val="607671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2360"/>
          <a:stretch/>
        </p:blipFill>
        <p:spPr bwMode="auto">
          <a:xfrm>
            <a:off x="457200" y="609600"/>
            <a:ext cx="8229600" cy="502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0262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04800"/>
            <a:ext cx="7340348"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4448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Text Placeholder 2"/>
          <p:cNvSpPr>
            <a:spLocks noGrp="1"/>
          </p:cNvSpPr>
          <p:nvPr>
            <p:ph type="body" idx="1"/>
          </p:nvPr>
        </p:nvSpPr>
        <p:spPr/>
        <p:txBody>
          <a:bodyPr/>
          <a:lstStyle/>
          <a:p>
            <a:r>
              <a:rPr lang="en-US" dirty="0" err="1"/>
              <a:t>Guccione</a:t>
            </a:r>
            <a:r>
              <a:rPr lang="en-US" dirty="0"/>
              <a:t>: </a:t>
            </a:r>
            <a:r>
              <a:rPr lang="en-US" dirty="0" err="1"/>
              <a:t>Ch</a:t>
            </a:r>
            <a:r>
              <a:rPr lang="en-US" dirty="0"/>
              <a:t> 2 (review </a:t>
            </a:r>
            <a:r>
              <a:rPr lang="en-US" dirty="0" err="1"/>
              <a:t>Ch</a:t>
            </a:r>
            <a:r>
              <a:rPr lang="en-US" dirty="0"/>
              <a:t> 1) </a:t>
            </a:r>
          </a:p>
        </p:txBody>
      </p:sp>
    </p:spTree>
    <p:extLst>
      <p:ext uri="{BB962C8B-B14F-4D97-AF65-F5344CB8AC3E}">
        <p14:creationId xmlns:p14="http://schemas.microsoft.com/office/powerpoint/2010/main" val="35774755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Aging around the world </a:t>
            </a:r>
            <a:endParaRPr lang="en-US" dirty="0"/>
          </a:p>
        </p:txBody>
      </p:sp>
      <p:sp>
        <p:nvSpPr>
          <p:cNvPr id="3" name="Text Placeholder 2"/>
          <p:cNvSpPr>
            <a:spLocks noGrp="1"/>
          </p:cNvSpPr>
          <p:nvPr>
            <p:ph type="body" idx="1"/>
          </p:nvPr>
        </p:nvSpPr>
        <p:spPr/>
        <p:txBody>
          <a:bodyPr/>
          <a:lstStyle/>
          <a:p>
            <a:r>
              <a:rPr lang="en-US" dirty="0"/>
              <a:t>The number of people today aged </a:t>
            </a:r>
            <a:r>
              <a:rPr lang="en-US" dirty="0" smtClean="0"/>
              <a:t>60+ has </a:t>
            </a:r>
            <a:r>
              <a:rPr lang="en-US" dirty="0"/>
              <a:t>doubled since 1980. </a:t>
            </a:r>
          </a:p>
          <a:p>
            <a:r>
              <a:rPr lang="en-US" dirty="0"/>
              <a:t>The number of people aged </a:t>
            </a:r>
            <a:r>
              <a:rPr lang="en-US" dirty="0" smtClean="0"/>
              <a:t>80+ </a:t>
            </a:r>
            <a:r>
              <a:rPr lang="en-US" dirty="0"/>
              <a:t>years will almost quadruple to 395 million between now and 2050. </a:t>
            </a:r>
          </a:p>
          <a:p>
            <a:r>
              <a:rPr lang="en-US" dirty="0" smtClean="0"/>
              <a:t>By </a:t>
            </a:r>
            <a:r>
              <a:rPr lang="en-US" dirty="0"/>
              <a:t>2050, these older adults will outnumber all children under the age of 14. </a:t>
            </a:r>
          </a:p>
          <a:p>
            <a:r>
              <a:rPr lang="en-US" dirty="0" smtClean="0"/>
              <a:t>By 2050, 80% of older people will be from </a:t>
            </a:r>
            <a:r>
              <a:rPr lang="en-US" dirty="0"/>
              <a:t>low- or middle-income </a:t>
            </a:r>
            <a:r>
              <a:rPr lang="en-US" dirty="0" smtClean="0"/>
              <a:t>countries.</a:t>
            </a:r>
            <a:endParaRPr lang="en-US" dirty="0"/>
          </a:p>
        </p:txBody>
      </p:sp>
    </p:spTree>
    <p:extLst>
      <p:ext uri="{BB962C8B-B14F-4D97-AF65-F5344CB8AC3E}">
        <p14:creationId xmlns:p14="http://schemas.microsoft.com/office/powerpoint/2010/main" val="35212511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923" y="838200"/>
            <a:ext cx="8229600" cy="5526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12165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Race and ethnicity</a:t>
            </a:r>
            <a:endParaRPr lang="en-US" dirty="0"/>
          </a:p>
        </p:txBody>
      </p:sp>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8229600" cy="4983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68151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Marital status: by men and women</a:t>
            </a:r>
            <a:endParaRPr lang="en-US" dirty="0"/>
          </a:p>
        </p:txBody>
      </p:sp>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126" y="1600200"/>
            <a:ext cx="7627124"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17936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Living arrangements: by sex and race </a:t>
            </a:r>
            <a:endParaRPr lang="en-US" dirty="0"/>
          </a:p>
        </p:txBody>
      </p:sp>
      <p:pic>
        <p:nvPicPr>
          <p:cNvPr id="10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00200"/>
            <a:ext cx="7256447"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28537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 </a:t>
            </a:r>
            <a:r>
              <a:rPr lang="en-US" dirty="0" smtClean="0"/>
              <a:t>status: source of income</a:t>
            </a:r>
            <a:endParaRPr lang="en-US" dirty="0"/>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250" y="1619250"/>
            <a:ext cx="8232071"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87089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505912"/>
            <a:ext cx="6858000" cy="59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67244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 </a:t>
            </a:r>
            <a:r>
              <a:rPr lang="en-US" dirty="0" smtClean="0"/>
              <a:t>status: household expenditure</a:t>
            </a:r>
            <a:endParaRPr lang="en-US" dirty="0"/>
          </a:p>
        </p:txBody>
      </p:sp>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833886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61841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Economic </a:t>
            </a:r>
            <a:r>
              <a:rPr lang="en-US" dirty="0" smtClean="0"/>
              <a:t>status: poverty rate</a:t>
            </a:r>
            <a:endParaRPr lang="en-US" dirty="0"/>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76400"/>
            <a:ext cx="8320368"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45157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Mortality: leading causes of death</a:t>
            </a:r>
            <a:endParaRPr lang="en-US"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76400"/>
            <a:ext cx="7826375" cy="467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62901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Text Placeholder 2"/>
          <p:cNvSpPr>
            <a:spLocks noGrp="1"/>
          </p:cNvSpPr>
          <p:nvPr>
            <p:ph type="body" idx="1"/>
          </p:nvPr>
        </p:nvSpPr>
        <p:spPr/>
        <p:txBody>
          <a:bodyPr/>
          <a:lstStyle/>
          <a:p>
            <a:r>
              <a:rPr lang="en-US" sz="3200" kern="1200" dirty="0" smtClean="0">
                <a:solidFill>
                  <a:schemeClr val="tx1"/>
                </a:solidFill>
              </a:rPr>
              <a:t>Explain what successful aging constitutes </a:t>
            </a:r>
          </a:p>
          <a:p>
            <a:r>
              <a:rPr lang="en-US" sz="3200" kern="1200" dirty="0" smtClean="0">
                <a:solidFill>
                  <a:schemeClr val="tx1"/>
                </a:solidFill>
              </a:rPr>
              <a:t>Describe </a:t>
            </a:r>
            <a:r>
              <a:rPr lang="en-US" sz="3200" kern="1200" dirty="0">
                <a:solidFill>
                  <a:schemeClr val="tx1"/>
                </a:solidFill>
              </a:rPr>
              <a:t>demographics of the aging population in the United States </a:t>
            </a:r>
            <a:endParaRPr lang="en-US" sz="3200" kern="1200" dirty="0" smtClean="0">
              <a:solidFill>
                <a:schemeClr val="tx1"/>
              </a:solidFill>
            </a:endParaRPr>
          </a:p>
          <a:p>
            <a:r>
              <a:rPr lang="en-US" sz="3200" kern="1200" dirty="0" smtClean="0">
                <a:solidFill>
                  <a:schemeClr val="tx1"/>
                </a:solidFill>
              </a:rPr>
              <a:t>Examine </a:t>
            </a:r>
            <a:r>
              <a:rPr lang="en-US" sz="3200" kern="1200" dirty="0">
                <a:solidFill>
                  <a:schemeClr val="tx1"/>
                </a:solidFill>
              </a:rPr>
              <a:t>the implications of these demographics for physical therapy </a:t>
            </a:r>
            <a:r>
              <a:rPr lang="en-US" sz="3200" kern="1200" dirty="0" smtClean="0">
                <a:solidFill>
                  <a:schemeClr val="tx1"/>
                </a:solidFill>
              </a:rPr>
              <a:t>practice</a:t>
            </a:r>
          </a:p>
          <a:p>
            <a:r>
              <a:rPr lang="en-US" sz="3200" kern="1200" dirty="0" smtClean="0">
                <a:solidFill>
                  <a:schemeClr val="tx1"/>
                </a:solidFill>
              </a:rPr>
              <a:t>Discuss the impact of ageism on the care for the geriatrics patients </a:t>
            </a:r>
            <a:endParaRPr lang="en-US" dirty="0"/>
          </a:p>
        </p:txBody>
      </p:sp>
    </p:spTree>
    <p:extLst>
      <p:ext uri="{BB962C8B-B14F-4D97-AF65-F5344CB8AC3E}">
        <p14:creationId xmlns:p14="http://schemas.microsoft.com/office/powerpoint/2010/main" val="7352417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Mortality: by men and women</a:t>
            </a:r>
            <a:endParaRPr lang="en-US" dirty="0"/>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701800"/>
            <a:ext cx="8229600" cy="4439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06882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799" y="1807696"/>
            <a:ext cx="466837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r>
              <a:rPr lang="en-US" dirty="0" smtClean="0"/>
              <a:t>Life expectancy</a:t>
            </a:r>
            <a:endParaRPr lang="en-US" dirty="0"/>
          </a:p>
        </p:txBody>
      </p:sp>
      <p:sp>
        <p:nvSpPr>
          <p:cNvPr id="6" name="Text Placeholder 5"/>
          <p:cNvSpPr>
            <a:spLocks noGrp="1"/>
          </p:cNvSpPr>
          <p:nvPr>
            <p:ph type="body" idx="1"/>
          </p:nvPr>
        </p:nvSpPr>
        <p:spPr/>
        <p:txBody>
          <a:bodyPr/>
          <a:lstStyle/>
          <a:p>
            <a:r>
              <a:rPr lang="en-US" dirty="0" smtClean="0"/>
              <a:t>U.S. 2010 data</a:t>
            </a:r>
          </a:p>
          <a:p>
            <a:endParaRPr lang="en-US" dirty="0"/>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2362200"/>
            <a:ext cx="324905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640081" y="5733365"/>
            <a:ext cx="3352799" cy="646331"/>
          </a:xfrm>
          <a:prstGeom prst="rect">
            <a:avLst/>
          </a:prstGeom>
        </p:spPr>
        <p:txBody>
          <a:bodyPr wrap="square">
            <a:spAutoFit/>
          </a:bodyPr>
          <a:lstStyle/>
          <a:p>
            <a:pPr lvl="0"/>
            <a:r>
              <a:rPr lang="en-US" dirty="0"/>
              <a:t>http://www.cdc.gov/nchs/fastats/lifexpec.htm</a:t>
            </a:r>
          </a:p>
        </p:txBody>
      </p:sp>
    </p:spTree>
    <p:extLst>
      <p:ext uri="{BB962C8B-B14F-4D97-AF65-F5344CB8AC3E}">
        <p14:creationId xmlns:p14="http://schemas.microsoft.com/office/powerpoint/2010/main" val="5041186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 </a:t>
            </a:r>
            <a:r>
              <a:rPr lang="en-US" dirty="0" smtClean="0"/>
              <a:t>expectancy: by sex,1900-2009</a:t>
            </a:r>
            <a:endParaRPr lang="en-US" dirty="0"/>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752600"/>
            <a:ext cx="8229600" cy="47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00857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Morbidity</a:t>
            </a:r>
            <a:endParaRPr lang="en-US" dirty="0"/>
          </a:p>
        </p:txBody>
      </p:sp>
      <p:pic>
        <p:nvPicPr>
          <p:cNvPr id="20481"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00200"/>
            <a:ext cx="787195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39245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Morbidity</a:t>
            </a:r>
          </a:p>
        </p:txBody>
      </p:sp>
      <p:sp>
        <p:nvSpPr>
          <p:cNvPr id="4" name="Text Placeholder 3"/>
          <p:cNvSpPr>
            <a:spLocks noGrp="1"/>
          </p:cNvSpPr>
          <p:nvPr>
            <p:ph type="body" idx="1"/>
          </p:nvPr>
        </p:nvSpPr>
        <p:spPr/>
        <p:txBody>
          <a:bodyPr/>
          <a:lstStyle/>
          <a:p>
            <a:r>
              <a:rPr lang="en-US" dirty="0" smtClean="0"/>
              <a:t>The </a:t>
            </a:r>
            <a:r>
              <a:rPr lang="en-US" dirty="0"/>
              <a:t>prevalence of certain chronic health conditions differed by sex. </a:t>
            </a:r>
            <a:endParaRPr lang="en-US" dirty="0" smtClean="0"/>
          </a:p>
          <a:p>
            <a:pPr lvl="1"/>
            <a:r>
              <a:rPr lang="en-US" dirty="0" smtClean="0"/>
              <a:t>Women </a:t>
            </a:r>
            <a:r>
              <a:rPr lang="en-US" dirty="0"/>
              <a:t>reported higher levels of asthma, arthritis and hypertension than men. </a:t>
            </a:r>
            <a:endParaRPr lang="en-US" dirty="0" smtClean="0"/>
          </a:p>
          <a:p>
            <a:pPr lvl="1"/>
            <a:r>
              <a:rPr lang="en-US" dirty="0" smtClean="0"/>
              <a:t>Men </a:t>
            </a:r>
            <a:r>
              <a:rPr lang="en-US" dirty="0"/>
              <a:t>reported higher levels of heart disease, cancer, and diabetes. </a:t>
            </a:r>
          </a:p>
          <a:p>
            <a:r>
              <a:rPr lang="en-US" dirty="0"/>
              <a:t>The prevalence of certain chronic health conditions differed by </a:t>
            </a:r>
            <a:r>
              <a:rPr lang="en-US" dirty="0" smtClean="0"/>
              <a:t>race </a:t>
            </a:r>
            <a:r>
              <a:rPr lang="en-US" dirty="0"/>
              <a:t>and </a:t>
            </a:r>
            <a:r>
              <a:rPr lang="en-US" dirty="0" smtClean="0"/>
              <a:t>ethnicity</a:t>
            </a:r>
          </a:p>
          <a:p>
            <a:pPr lvl="1"/>
            <a:r>
              <a:rPr lang="en-US" dirty="0"/>
              <a:t>N</a:t>
            </a:r>
            <a:r>
              <a:rPr lang="en-US" dirty="0" smtClean="0"/>
              <a:t>on-Hispanic </a:t>
            </a:r>
            <a:r>
              <a:rPr lang="en-US" dirty="0"/>
              <a:t>Blacks reported higher levels of hypertension and diabetes than non-Hispanic Whites </a:t>
            </a:r>
          </a:p>
          <a:p>
            <a:endParaRPr lang="en-US" dirty="0"/>
          </a:p>
        </p:txBody>
      </p:sp>
    </p:spTree>
    <p:extLst>
      <p:ext uri="{BB962C8B-B14F-4D97-AF65-F5344CB8AC3E}">
        <p14:creationId xmlns:p14="http://schemas.microsoft.com/office/powerpoint/2010/main" val="24012321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lvl="2" indent="0"/>
            <a:r>
              <a:rPr lang="en-US" b="0" dirty="0" smtClean="0">
                <a:solidFill>
                  <a:srgbClr val="0070C0"/>
                </a:solidFill>
              </a:rPr>
              <a:t>Functional limitations caused by chronic health conditions</a:t>
            </a:r>
            <a:endParaRPr lang="en-US" b="0" dirty="0">
              <a:solidFill>
                <a:srgbClr val="0070C0"/>
              </a:solidFill>
            </a:endParaRPr>
          </a:p>
        </p:txBody>
      </p:sp>
      <p:pic>
        <p:nvPicPr>
          <p:cNvPr id="1638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669" b="6927"/>
          <a:stretch/>
        </p:blipFill>
        <p:spPr bwMode="auto">
          <a:xfrm>
            <a:off x="2209800" y="1600200"/>
            <a:ext cx="5902817"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13045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7045"/>
          <a:stretch/>
        </p:blipFill>
        <p:spPr bwMode="auto">
          <a:xfrm>
            <a:off x="228600" y="1828800"/>
            <a:ext cx="867002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r>
              <a:rPr lang="en-US" dirty="0" smtClean="0"/>
              <a:t>Functional limitations in Medicare enrollees age 65+ years</a:t>
            </a:r>
            <a:endParaRPr lang="en-US" dirty="0"/>
          </a:p>
        </p:txBody>
      </p:sp>
    </p:spTree>
    <p:extLst>
      <p:ext uri="{BB962C8B-B14F-4D97-AF65-F5344CB8AC3E}">
        <p14:creationId xmlns:p14="http://schemas.microsoft.com/office/powerpoint/2010/main" val="5634151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609600"/>
            <a:ext cx="8229600" cy="5807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784859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Health risks and behaviors</a:t>
            </a:r>
            <a:endParaRPr lang="en-US" dirty="0"/>
          </a:p>
        </p:txBody>
      </p:sp>
      <p:sp>
        <p:nvSpPr>
          <p:cNvPr id="3" name="Text Placeholder 2"/>
          <p:cNvSpPr>
            <a:spLocks noGrp="1"/>
          </p:cNvSpPr>
          <p:nvPr>
            <p:ph type="body" idx="1"/>
          </p:nvPr>
        </p:nvSpPr>
        <p:spPr/>
        <p:txBody>
          <a:bodyPr/>
          <a:lstStyle/>
          <a:p>
            <a:r>
              <a:rPr lang="en-US" sz="3200" dirty="0" smtClean="0"/>
              <a:t>Social and lifestyle factors</a:t>
            </a:r>
          </a:p>
          <a:p>
            <a:pPr lvl="1"/>
            <a:r>
              <a:rPr lang="en-US" sz="2800" dirty="0" smtClean="0"/>
              <a:t>Cancer screenings</a:t>
            </a:r>
          </a:p>
          <a:p>
            <a:pPr lvl="1"/>
            <a:r>
              <a:rPr lang="en-US" sz="2800" dirty="0" smtClean="0"/>
              <a:t>Vaccinations</a:t>
            </a:r>
          </a:p>
          <a:p>
            <a:pPr lvl="1"/>
            <a:r>
              <a:rPr lang="en-US" sz="2800" dirty="0" smtClean="0"/>
              <a:t>Diet</a:t>
            </a:r>
          </a:p>
          <a:p>
            <a:pPr lvl="1"/>
            <a:r>
              <a:rPr lang="en-US" sz="2800" dirty="0"/>
              <a:t>P</a:t>
            </a:r>
            <a:r>
              <a:rPr lang="en-US" sz="2800" dirty="0" smtClean="0"/>
              <a:t>hysical activity</a:t>
            </a:r>
          </a:p>
          <a:p>
            <a:pPr lvl="1"/>
            <a:r>
              <a:rPr lang="en-US" sz="2800" dirty="0" smtClean="0"/>
              <a:t>Obesity</a:t>
            </a:r>
          </a:p>
          <a:p>
            <a:pPr lvl="1"/>
            <a:r>
              <a:rPr lang="en-US" sz="2800" dirty="0" smtClean="0"/>
              <a:t>Smoking</a:t>
            </a:r>
          </a:p>
          <a:p>
            <a:pPr lvl="1"/>
            <a:r>
              <a:rPr lang="en-US" sz="2800" dirty="0" smtClean="0"/>
              <a:t>Socializing</a:t>
            </a:r>
          </a:p>
          <a:p>
            <a:pPr lvl="1"/>
            <a:r>
              <a:rPr lang="en-US" sz="2800" dirty="0" smtClean="0"/>
              <a:t>Quality of the air </a:t>
            </a:r>
          </a:p>
        </p:txBody>
      </p:sp>
    </p:spTree>
    <p:extLst>
      <p:ext uri="{BB962C8B-B14F-4D97-AF65-F5344CB8AC3E}">
        <p14:creationId xmlns:p14="http://schemas.microsoft.com/office/powerpoint/2010/main" val="25303583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risks and behaviors</a:t>
            </a:r>
            <a:r>
              <a:rPr lang="en-US" dirty="0" smtClean="0"/>
              <a:t>: use of time</a:t>
            </a:r>
            <a:endParaRPr lang="en-US"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774" y="1600200"/>
            <a:ext cx="8285426"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295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764" t="1908" r="2275" b="-1908"/>
          <a:stretch/>
        </p:blipFill>
        <p:spPr bwMode="auto">
          <a:xfrm>
            <a:off x="527537" y="217666"/>
            <a:ext cx="8229600" cy="6716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8606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risks and behaviors: use of time</a:t>
            </a:r>
          </a:p>
        </p:txBody>
      </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834882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0444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risks and </a:t>
            </a:r>
            <a:r>
              <a:rPr lang="en-US" dirty="0" smtClean="0"/>
              <a:t>behaviors: physical activity</a:t>
            </a:r>
            <a:endParaRPr lang="en-US" dirty="0"/>
          </a:p>
        </p:txBody>
      </p:sp>
      <p:sp>
        <p:nvSpPr>
          <p:cNvPr id="3" name="Text Placeholder 2"/>
          <p:cNvSpPr>
            <a:spLocks noGrp="1"/>
          </p:cNvSpPr>
          <p:nvPr>
            <p:ph type="body" idx="1"/>
          </p:nvPr>
        </p:nvSpPr>
        <p:spPr/>
        <p:txBody>
          <a:bodyPr/>
          <a:lstStyle/>
          <a:p>
            <a:r>
              <a:rPr lang="en-US" dirty="0"/>
              <a:t>11% of people age 65+ years reported participating in leisure-time aerobic and muscle-strengthening activities in </a:t>
            </a:r>
            <a:r>
              <a:rPr lang="en-US" dirty="0" smtClean="0"/>
              <a:t>2010</a:t>
            </a:r>
          </a:p>
          <a:p>
            <a:r>
              <a:rPr lang="en-US" sz="3200" kern="1200" dirty="0" smtClean="0">
                <a:solidFill>
                  <a:schemeClr val="tx1"/>
                </a:solidFill>
              </a:rPr>
              <a:t>Even </a:t>
            </a:r>
            <a:r>
              <a:rPr lang="en-US" sz="3200" kern="1200" dirty="0">
                <a:solidFill>
                  <a:schemeClr val="tx1"/>
                </a:solidFill>
              </a:rPr>
              <a:t>among frail and very old adults, mobility and functioning can be improved through physical activity.</a:t>
            </a:r>
          </a:p>
          <a:p>
            <a:r>
              <a:rPr lang="en-US" sz="3200" kern="1200" dirty="0" smtClean="0">
                <a:solidFill>
                  <a:schemeClr val="tx1"/>
                </a:solidFill>
              </a:rPr>
              <a:t>Strengthening is </a:t>
            </a:r>
            <a:r>
              <a:rPr lang="en-US" sz="3200" kern="1200" dirty="0">
                <a:solidFill>
                  <a:schemeClr val="tx1"/>
                </a:solidFill>
              </a:rPr>
              <a:t>recommended as part of </a:t>
            </a:r>
            <a:r>
              <a:rPr lang="en-US" sz="3200" kern="1200" dirty="0" smtClean="0">
                <a:solidFill>
                  <a:schemeClr val="tx1"/>
                </a:solidFill>
              </a:rPr>
              <a:t>a physical </a:t>
            </a:r>
            <a:r>
              <a:rPr lang="en-US" sz="3200" kern="1200" dirty="0">
                <a:solidFill>
                  <a:schemeClr val="tx1"/>
                </a:solidFill>
              </a:rPr>
              <a:t>activity program </a:t>
            </a:r>
            <a:r>
              <a:rPr lang="en-US" sz="3200" kern="1200" dirty="0" smtClean="0">
                <a:solidFill>
                  <a:schemeClr val="tx1"/>
                </a:solidFill>
              </a:rPr>
              <a:t>in older </a:t>
            </a:r>
            <a:r>
              <a:rPr lang="en-US" sz="3200" kern="1200" dirty="0">
                <a:solidFill>
                  <a:schemeClr val="tx1"/>
                </a:solidFill>
              </a:rPr>
              <a:t>adults and may help to improve balance and decrease risk of falls.</a:t>
            </a:r>
          </a:p>
          <a:p>
            <a:endParaRPr lang="en-US" dirty="0"/>
          </a:p>
          <a:p>
            <a:endParaRPr lang="en-US" dirty="0"/>
          </a:p>
        </p:txBody>
      </p:sp>
    </p:spTree>
    <p:extLst>
      <p:ext uri="{BB962C8B-B14F-4D97-AF65-F5344CB8AC3E}">
        <p14:creationId xmlns:p14="http://schemas.microsoft.com/office/powerpoint/2010/main" val="12251755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dirty="0" smtClean="0"/>
              <a:t> Health care expenditure</a:t>
            </a:r>
          </a:p>
        </p:txBody>
      </p:sp>
      <p:sp>
        <p:nvSpPr>
          <p:cNvPr id="26627" name="Rectangle 3"/>
          <p:cNvSpPr>
            <a:spLocks noGrp="1" noChangeArrowheads="1"/>
          </p:cNvSpPr>
          <p:nvPr>
            <p:ph type="body" idx="1"/>
          </p:nvPr>
        </p:nvSpPr>
        <p:spPr/>
        <p:txBody>
          <a:bodyPr/>
          <a:lstStyle/>
          <a:p>
            <a:r>
              <a:rPr lang="en-US" dirty="0"/>
              <a:t>In 2010, </a:t>
            </a:r>
            <a:r>
              <a:rPr lang="en-US" dirty="0" smtClean="0"/>
              <a:t>national health care expenditure was estimated to reach $2.6 trillion</a:t>
            </a:r>
          </a:p>
          <a:p>
            <a:r>
              <a:rPr lang="en-US" dirty="0" smtClean="0"/>
              <a:t>In 2010, </a:t>
            </a:r>
            <a:r>
              <a:rPr lang="en-US" dirty="0"/>
              <a:t>M</a:t>
            </a:r>
            <a:r>
              <a:rPr lang="en-US" dirty="0" smtClean="0"/>
              <a:t>edicare </a:t>
            </a:r>
            <a:r>
              <a:rPr lang="en-US" dirty="0"/>
              <a:t>spending </a:t>
            </a:r>
            <a:r>
              <a:rPr lang="en-US" dirty="0" smtClean="0"/>
              <a:t>was estimated to reach </a:t>
            </a:r>
            <a:r>
              <a:rPr lang="en-US" dirty="0"/>
              <a:t>$525.0 </a:t>
            </a:r>
            <a:r>
              <a:rPr lang="en-US" dirty="0" smtClean="0"/>
              <a:t>billion</a:t>
            </a:r>
          </a:p>
          <a:p>
            <a:r>
              <a:rPr lang="en-US" dirty="0" smtClean="0"/>
              <a:t>By </a:t>
            </a:r>
            <a:r>
              <a:rPr lang="en-US" dirty="0"/>
              <a:t>2020, national health spending is expected to reach $4.6 trillion and comprise 19.8 percent of </a:t>
            </a:r>
            <a:r>
              <a:rPr lang="en-US" dirty="0" smtClean="0"/>
              <a:t>GDP</a:t>
            </a:r>
          </a:p>
          <a:p>
            <a:r>
              <a:rPr lang="en-US" dirty="0"/>
              <a:t>Average annual Medicare spending growth is anticipated to be </a:t>
            </a:r>
            <a:r>
              <a:rPr lang="en-US" dirty="0" smtClean="0"/>
              <a:t>6.3% from </a:t>
            </a:r>
            <a:r>
              <a:rPr lang="en-US" dirty="0"/>
              <a:t>2013 </a:t>
            </a:r>
            <a:r>
              <a:rPr lang="en-US" dirty="0" smtClean="0"/>
              <a:t>to 2020</a:t>
            </a:r>
          </a:p>
          <a:p>
            <a:endParaRPr lang="en-US" dirty="0" smtClean="0"/>
          </a:p>
          <a:p>
            <a:endParaRPr lang="en-US" dirty="0" smtClean="0"/>
          </a:p>
        </p:txBody>
      </p:sp>
    </p:spTree>
    <p:extLst>
      <p:ext uri="{BB962C8B-B14F-4D97-AF65-F5344CB8AC3E}">
        <p14:creationId xmlns:p14="http://schemas.microsoft.com/office/powerpoint/2010/main" val="34607651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care expenditure: by age, 1992-2008 </a:t>
            </a:r>
            <a:endParaRPr lang="en-US" dirty="0"/>
          </a:p>
        </p:txBody>
      </p:sp>
      <p:sp>
        <p:nvSpPr>
          <p:cNvPr id="3" name="Text Placeholder 2"/>
          <p:cNvSpPr>
            <a:spLocks noGrp="1"/>
          </p:cNvSpPr>
          <p:nvPr>
            <p:ph type="body" idx="1"/>
          </p:nvPr>
        </p:nvSpPr>
        <p:spPr/>
        <p:txBody>
          <a:bodyPr/>
          <a:lstStyle/>
          <a:p>
            <a:pPr marL="0" indent="0">
              <a:buNone/>
            </a:pPr>
            <a:r>
              <a:rPr lang="en-US" sz="2400" dirty="0"/>
              <a:t>After adjustment for inflation, health care costs increased significantly among older Americans from $9,850 in 1992 to $15,709 in 2008. </a:t>
            </a: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895600"/>
            <a:ext cx="6169446"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19724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care expenditure in people age 65+ years</a:t>
            </a:r>
            <a:endParaRPr lang="en-US" dirty="0"/>
          </a:p>
        </p:txBody>
      </p:sp>
      <p:sp>
        <p:nvSpPr>
          <p:cNvPr id="3" name="Text Placeholder 2"/>
          <p:cNvSpPr>
            <a:spLocks noGrp="1"/>
          </p:cNvSpPr>
          <p:nvPr>
            <p:ph type="body" idx="1"/>
          </p:nvPr>
        </p:nvSpPr>
        <p:spPr/>
        <p:txBody>
          <a:bodyPr/>
          <a:lstStyle/>
          <a:p>
            <a:pPr>
              <a:lnSpc>
                <a:spcPct val="90000"/>
              </a:lnSpc>
            </a:pPr>
            <a:r>
              <a:rPr lang="en-US" dirty="0" smtClean="0"/>
              <a:t>Costs varied by demographic characteristics</a:t>
            </a:r>
          </a:p>
          <a:p>
            <a:pPr lvl="1">
              <a:lnSpc>
                <a:spcPct val="90000"/>
              </a:lnSpc>
            </a:pPr>
            <a:r>
              <a:rPr lang="en-US" sz="2600" dirty="0" smtClean="0"/>
              <a:t>Non-Hispanic Blacks: $19,839</a:t>
            </a:r>
          </a:p>
          <a:p>
            <a:pPr lvl="1">
              <a:lnSpc>
                <a:spcPct val="90000"/>
              </a:lnSpc>
            </a:pPr>
            <a:r>
              <a:rPr lang="en-US" sz="2600" dirty="0" smtClean="0"/>
              <a:t>Hispanics: $15,362</a:t>
            </a:r>
          </a:p>
          <a:p>
            <a:pPr lvl="1">
              <a:lnSpc>
                <a:spcPct val="90000"/>
              </a:lnSpc>
            </a:pPr>
            <a:r>
              <a:rPr lang="en-US" sz="2600" dirty="0" smtClean="0"/>
              <a:t>Individuals with income &lt;$10,000: $21,924</a:t>
            </a:r>
          </a:p>
          <a:p>
            <a:pPr lvl="1">
              <a:lnSpc>
                <a:spcPct val="90000"/>
              </a:lnSpc>
            </a:pPr>
            <a:r>
              <a:rPr lang="en-US" sz="2600" dirty="0" smtClean="0"/>
              <a:t>Individuals with income &gt;$30,000: $13,149</a:t>
            </a:r>
          </a:p>
          <a:p>
            <a:pPr>
              <a:lnSpc>
                <a:spcPct val="90000"/>
              </a:lnSpc>
              <a:spcBef>
                <a:spcPts val="1200"/>
              </a:spcBef>
            </a:pPr>
            <a:r>
              <a:rPr lang="en-US" dirty="0" smtClean="0"/>
              <a:t>Costs varied by health status</a:t>
            </a:r>
          </a:p>
          <a:p>
            <a:pPr lvl="1">
              <a:lnSpc>
                <a:spcPct val="90000"/>
              </a:lnSpc>
            </a:pPr>
            <a:r>
              <a:rPr lang="en-US" sz="2600" dirty="0" smtClean="0"/>
              <a:t>Individuals with no chronic conditions: $5,520</a:t>
            </a:r>
          </a:p>
          <a:p>
            <a:pPr lvl="1">
              <a:lnSpc>
                <a:spcPct val="90000"/>
              </a:lnSpc>
            </a:pPr>
            <a:r>
              <a:rPr lang="en-US" sz="2600" dirty="0" smtClean="0"/>
              <a:t>Individuals with 5+ conditions: $24,658</a:t>
            </a:r>
          </a:p>
          <a:p>
            <a:pPr lvl="1">
              <a:lnSpc>
                <a:spcPct val="90000"/>
              </a:lnSpc>
            </a:pPr>
            <a:r>
              <a:rPr lang="en-US" sz="2600" dirty="0" smtClean="0"/>
              <a:t>Residents of long-term care facilities: $61,318</a:t>
            </a:r>
          </a:p>
          <a:p>
            <a:pPr lvl="1">
              <a:lnSpc>
                <a:spcPct val="90000"/>
              </a:lnSpc>
            </a:pPr>
            <a:r>
              <a:rPr lang="en-US" sz="2600" dirty="0" smtClean="0"/>
              <a:t>Community-living residents: $13,150 </a:t>
            </a:r>
          </a:p>
          <a:p>
            <a:pPr>
              <a:lnSpc>
                <a:spcPct val="90000"/>
              </a:lnSpc>
            </a:pPr>
            <a:endParaRPr lang="en-US" sz="2600" dirty="0"/>
          </a:p>
        </p:txBody>
      </p:sp>
    </p:spTree>
    <p:extLst>
      <p:ext uri="{BB962C8B-B14F-4D97-AF65-F5344CB8AC3E}">
        <p14:creationId xmlns:p14="http://schemas.microsoft.com/office/powerpoint/2010/main" val="33557168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450" y="304800"/>
            <a:ext cx="671523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18379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87" t="6847" r="9809" b="15930"/>
          <a:stretch/>
        </p:blipFill>
        <p:spPr bwMode="auto">
          <a:xfrm>
            <a:off x="457200" y="1524000"/>
            <a:ext cx="8229600" cy="5088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idx="4294967295"/>
          </p:nvPr>
        </p:nvSpPr>
        <p:spPr>
          <a:xfrm>
            <a:off x="457200" y="457200"/>
            <a:ext cx="8229600" cy="1143000"/>
          </a:xfrm>
        </p:spPr>
        <p:txBody>
          <a:bodyPr/>
          <a:lstStyle/>
          <a:p>
            <a:pPr indent="0"/>
            <a:r>
              <a:rPr lang="en-US" sz="2800" b="0" dirty="0" smtClean="0">
                <a:solidFill>
                  <a:schemeClr val="tx1"/>
                </a:solidFill>
              </a:rPr>
              <a:t>The top 5% of </a:t>
            </a:r>
            <a:r>
              <a:rPr lang="en-US" sz="2800" b="0" dirty="0">
                <a:solidFill>
                  <a:schemeClr val="tx1"/>
                </a:solidFill>
              </a:rPr>
              <a:t>the </a:t>
            </a:r>
            <a:r>
              <a:rPr lang="en-US" sz="2800" b="0" dirty="0" smtClean="0">
                <a:solidFill>
                  <a:schemeClr val="tx1"/>
                </a:solidFill>
              </a:rPr>
              <a:t>health care </a:t>
            </a:r>
            <a:r>
              <a:rPr lang="en-US" sz="2800" b="0" dirty="0">
                <a:solidFill>
                  <a:schemeClr val="tx1"/>
                </a:solidFill>
              </a:rPr>
              <a:t>s</a:t>
            </a:r>
            <a:r>
              <a:rPr lang="en-US" sz="2800" b="0" dirty="0" smtClean="0">
                <a:solidFill>
                  <a:schemeClr val="tx1"/>
                </a:solidFill>
              </a:rPr>
              <a:t>penders accounted </a:t>
            </a:r>
            <a:r>
              <a:rPr lang="en-US" sz="2800" b="0" dirty="0">
                <a:solidFill>
                  <a:schemeClr val="tx1"/>
                </a:solidFill>
              </a:rPr>
              <a:t>for </a:t>
            </a:r>
            <a:r>
              <a:rPr lang="en-US" sz="2800" b="0" dirty="0" smtClean="0">
                <a:solidFill>
                  <a:schemeClr val="tx1"/>
                </a:solidFill>
              </a:rPr>
              <a:t>49% of overall </a:t>
            </a:r>
            <a:r>
              <a:rPr lang="en-US" sz="2800" b="0" dirty="0">
                <a:solidFill>
                  <a:schemeClr val="tx1"/>
                </a:solidFill>
              </a:rPr>
              <a:t>U.S. medical </a:t>
            </a:r>
            <a:r>
              <a:rPr lang="en-US" sz="2800" b="0" dirty="0" smtClean="0">
                <a:solidFill>
                  <a:schemeClr val="tx1"/>
                </a:solidFill>
              </a:rPr>
              <a:t>spending</a:t>
            </a:r>
            <a:endParaRPr lang="en-US" sz="2800" b="0" dirty="0">
              <a:solidFill>
                <a:schemeClr val="tx1"/>
              </a:solidFill>
            </a:endParaRPr>
          </a:p>
        </p:txBody>
      </p:sp>
    </p:spTree>
    <p:extLst>
      <p:ext uri="{BB962C8B-B14F-4D97-AF65-F5344CB8AC3E}">
        <p14:creationId xmlns:p14="http://schemas.microsoft.com/office/powerpoint/2010/main" val="14258165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2" descr="Bar graph shows percent of total expenditure by age in years: 18 and under, 5%; 19-34 years, 9%; 35-44 years, 10%; 45-54 years, 15%; 55-64 years, 18%; 65-79 years, 29%; 80 and over,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2297375"/>
            <a:ext cx="8229600" cy="38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TextBox 7"/>
          <p:cNvSpPr txBox="1">
            <a:spLocks noChangeArrowheads="1"/>
          </p:cNvSpPr>
          <p:nvPr/>
        </p:nvSpPr>
        <p:spPr bwMode="auto">
          <a:xfrm>
            <a:off x="514350" y="533400"/>
            <a:ext cx="80010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800" dirty="0" smtClean="0"/>
              <a:t>Percent </a:t>
            </a:r>
            <a:r>
              <a:rPr lang="en-US" sz="2800" dirty="0"/>
              <a:t>of Total Health Care Expenses Incurred by Top 5 Percent of Health Care Spenders Within Different Age </a:t>
            </a:r>
            <a:r>
              <a:rPr lang="en-US" sz="2800" dirty="0" smtClean="0"/>
              <a:t>Groups: </a:t>
            </a:r>
            <a:r>
              <a:rPr lang="en-US" sz="2800" dirty="0"/>
              <a:t>United States, </a:t>
            </a:r>
            <a:r>
              <a:rPr lang="en-US" sz="2800" dirty="0" smtClean="0"/>
              <a:t>2002</a:t>
            </a:r>
            <a:endParaRPr lang="en-US" sz="2800" dirty="0"/>
          </a:p>
        </p:txBody>
      </p:sp>
    </p:spTree>
    <p:extLst>
      <p:ext uri="{BB962C8B-B14F-4D97-AF65-F5344CB8AC3E}">
        <p14:creationId xmlns:p14="http://schemas.microsoft.com/office/powerpoint/2010/main" val="337931500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care workforce</a:t>
            </a:r>
            <a:endParaRPr lang="en-US" dirty="0"/>
          </a:p>
        </p:txBody>
      </p:sp>
      <p:sp>
        <p:nvSpPr>
          <p:cNvPr id="3" name="Text Placeholder 2"/>
          <p:cNvSpPr>
            <a:spLocks noGrp="1"/>
          </p:cNvSpPr>
          <p:nvPr>
            <p:ph type="body" idx="1"/>
          </p:nvPr>
        </p:nvSpPr>
        <p:spPr/>
        <p:txBody>
          <a:bodyPr/>
          <a:lstStyle/>
          <a:p>
            <a:r>
              <a:rPr lang="en-US" kern="1200" dirty="0">
                <a:solidFill>
                  <a:schemeClr val="tx1"/>
                </a:solidFill>
              </a:rPr>
              <a:t>Although </a:t>
            </a:r>
            <a:r>
              <a:rPr lang="en-US" kern="1200" dirty="0" smtClean="0">
                <a:solidFill>
                  <a:schemeClr val="tx1"/>
                </a:solidFill>
              </a:rPr>
              <a:t>11.9% of workforce in the U.S. was in </a:t>
            </a:r>
            <a:r>
              <a:rPr lang="en-US" kern="1200" dirty="0">
                <a:solidFill>
                  <a:schemeClr val="tx1"/>
                </a:solidFill>
              </a:rPr>
              <a:t>health care industries in 2008, the concentration of workers in these industries varied from state to state. </a:t>
            </a:r>
            <a:endParaRPr lang="en-US" kern="1200" dirty="0" smtClean="0">
              <a:solidFill>
                <a:schemeClr val="tx1"/>
              </a:solidFill>
            </a:endParaRPr>
          </a:p>
          <a:p>
            <a:r>
              <a:rPr lang="en-US" dirty="0" smtClean="0"/>
              <a:t>Current </a:t>
            </a:r>
            <a:r>
              <a:rPr lang="en-US" dirty="0"/>
              <a:t>health care workforce is not </a:t>
            </a:r>
            <a:r>
              <a:rPr lang="en-US" dirty="0" smtClean="0"/>
              <a:t>sufficiently trained </a:t>
            </a:r>
            <a:r>
              <a:rPr lang="en-US" dirty="0"/>
              <a:t>to meet existing demands of older patients, </a:t>
            </a:r>
            <a:r>
              <a:rPr lang="en-US" dirty="0" smtClean="0"/>
              <a:t>let alone </a:t>
            </a:r>
            <a:r>
              <a:rPr lang="en-US" dirty="0"/>
              <a:t>higher future demands</a:t>
            </a:r>
            <a:r>
              <a:rPr lang="en-US" dirty="0" smtClean="0"/>
              <a:t>.</a:t>
            </a:r>
          </a:p>
          <a:p>
            <a:r>
              <a:rPr lang="en-US" dirty="0"/>
              <a:t>The total number of certified geriatricians is </a:t>
            </a:r>
            <a:r>
              <a:rPr lang="en-US" dirty="0" smtClean="0"/>
              <a:t>7,162, less </a:t>
            </a:r>
            <a:r>
              <a:rPr lang="en-US" dirty="0"/>
              <a:t>than </a:t>
            </a:r>
            <a:r>
              <a:rPr lang="en-US" dirty="0" smtClean="0"/>
              <a:t>1% of health care workforce</a:t>
            </a:r>
            <a:endParaRPr lang="en-US" dirty="0"/>
          </a:p>
        </p:txBody>
      </p:sp>
    </p:spTree>
    <p:extLst>
      <p:ext uri="{BB962C8B-B14F-4D97-AF65-F5344CB8AC3E}">
        <p14:creationId xmlns:p14="http://schemas.microsoft.com/office/powerpoint/2010/main" val="3601446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6692" r="9028"/>
          <a:stretch/>
        </p:blipFill>
        <p:spPr bwMode="auto">
          <a:xfrm>
            <a:off x="457200" y="2209800"/>
            <a:ext cx="8229600" cy="428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a:xfrm>
            <a:off x="457200" y="762000"/>
            <a:ext cx="8229600" cy="1143000"/>
          </a:xfrm>
        </p:spPr>
        <p:txBody>
          <a:bodyPr/>
          <a:lstStyle/>
          <a:p>
            <a:pPr marL="228600" indent="0"/>
            <a:r>
              <a:rPr lang="en-US" sz="2800" b="0" dirty="0">
                <a:solidFill>
                  <a:srgbClr val="0070C0"/>
                </a:solidFill>
              </a:rPr>
              <a:t>Relative to the United States as a whole, states with older populations tend to have larger shares </a:t>
            </a:r>
            <a:r>
              <a:rPr lang="en-US" sz="2800" b="0" dirty="0" smtClean="0">
                <a:solidFill>
                  <a:srgbClr val="0070C0"/>
                </a:solidFill>
              </a:rPr>
              <a:t>of employees </a:t>
            </a:r>
            <a:r>
              <a:rPr lang="en-US" sz="2800" b="0" dirty="0">
                <a:solidFill>
                  <a:srgbClr val="0070C0"/>
                </a:solidFill>
              </a:rPr>
              <a:t>in health care industries.</a:t>
            </a:r>
          </a:p>
        </p:txBody>
      </p:sp>
    </p:spTree>
    <p:extLst>
      <p:ext uri="{BB962C8B-B14F-4D97-AF65-F5344CB8AC3E}">
        <p14:creationId xmlns:p14="http://schemas.microsoft.com/office/powerpoint/2010/main" val="607777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Geriatrics Paper</a:t>
            </a:r>
            <a:endParaRPr lang="en-US" dirty="0"/>
          </a:p>
        </p:txBody>
      </p:sp>
      <p:sp>
        <p:nvSpPr>
          <p:cNvPr id="3" name="Text Placeholder 2"/>
          <p:cNvSpPr>
            <a:spLocks noGrp="1"/>
          </p:cNvSpPr>
          <p:nvPr>
            <p:ph type="body" idx="1"/>
          </p:nvPr>
        </p:nvSpPr>
        <p:spPr/>
        <p:txBody>
          <a:bodyPr/>
          <a:lstStyle/>
          <a:p>
            <a:r>
              <a:rPr lang="en-US" sz="3200" dirty="0" smtClean="0"/>
              <a:t>Write down your answers to the following questions and turn it in by the end of the class</a:t>
            </a:r>
          </a:p>
          <a:p>
            <a:pPr marL="914400" lvl="1" indent="-457200">
              <a:buFont typeface="+mj-lt"/>
              <a:buAutoNum type="arabicPeriod"/>
            </a:pPr>
            <a:r>
              <a:rPr lang="en-US" sz="2800" dirty="0" smtClean="0"/>
              <a:t>What constitutes successful aging?</a:t>
            </a:r>
          </a:p>
          <a:p>
            <a:pPr marL="914400" lvl="1" indent="-457200">
              <a:buFont typeface="+mj-lt"/>
              <a:buAutoNum type="arabicPeriod"/>
            </a:pPr>
            <a:r>
              <a:rPr lang="en-US" sz="2800" dirty="0" smtClean="0"/>
              <a:t>How do physical therapist promote optimal aging while working with the geriatric clients?</a:t>
            </a:r>
          </a:p>
          <a:p>
            <a:pPr marL="914400" lvl="1" indent="-457200">
              <a:buFont typeface="+mj-lt"/>
              <a:buAutoNum type="arabicPeriod"/>
            </a:pPr>
            <a:r>
              <a:rPr lang="en-US" sz="2800" dirty="0" smtClean="0"/>
              <a:t>What are the implications of changing demographic of aging in the U.S. for physical therapy?</a:t>
            </a:r>
          </a:p>
          <a:p>
            <a:pPr marL="914400" lvl="1" indent="-457200">
              <a:buFont typeface="+mj-lt"/>
              <a:buAutoNum type="arabicPeriod"/>
            </a:pPr>
            <a:r>
              <a:rPr lang="en-US" sz="2800" dirty="0" smtClean="0"/>
              <a:t>What might be a strategy to combat ageism?</a:t>
            </a:r>
            <a:endParaRPr lang="en-US" sz="2800" dirty="0"/>
          </a:p>
          <a:p>
            <a:pPr marL="914400" lvl="1" indent="-457200">
              <a:buFont typeface="+mj-lt"/>
              <a:buAutoNum type="arabicPeriod"/>
            </a:pPr>
            <a:endParaRPr lang="en-US" sz="2800" dirty="0" smtClean="0"/>
          </a:p>
        </p:txBody>
      </p:sp>
    </p:spTree>
    <p:extLst>
      <p:ext uri="{BB962C8B-B14F-4D97-AF65-F5344CB8AC3E}">
        <p14:creationId xmlns:p14="http://schemas.microsoft.com/office/powerpoint/2010/main" val="28824787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563" y="2262188"/>
            <a:ext cx="8778875" cy="233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lstStyle/>
          <a:p>
            <a:r>
              <a:rPr lang="en-US" dirty="0" smtClean="0"/>
              <a:t>APTA Workforce Data: Patient Type and Time Management</a:t>
            </a:r>
            <a:endParaRPr lang="en-US" dirty="0"/>
          </a:p>
        </p:txBody>
      </p:sp>
      <p:sp>
        <p:nvSpPr>
          <p:cNvPr id="4" name="Rectangle 3"/>
          <p:cNvSpPr/>
          <p:nvPr/>
        </p:nvSpPr>
        <p:spPr>
          <a:xfrm>
            <a:off x="2660706" y="6172200"/>
            <a:ext cx="3822585" cy="369332"/>
          </a:xfrm>
          <a:prstGeom prst="rect">
            <a:avLst/>
          </a:prstGeom>
        </p:spPr>
        <p:txBody>
          <a:bodyPr wrap="none">
            <a:spAutoFit/>
          </a:bodyPr>
          <a:lstStyle/>
          <a:p>
            <a:r>
              <a:rPr lang="en-US" dirty="0"/>
              <a:t>http://www.apta.org/WorkforceData/</a:t>
            </a:r>
          </a:p>
        </p:txBody>
      </p:sp>
      <p:sp>
        <p:nvSpPr>
          <p:cNvPr id="5" name="Rectangle 4"/>
          <p:cNvSpPr/>
          <p:nvPr/>
        </p:nvSpPr>
        <p:spPr>
          <a:xfrm>
            <a:off x="7620000" y="2743200"/>
            <a:ext cx="1341438" cy="1752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26582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End of Life</a:t>
            </a:r>
          </a:p>
        </p:txBody>
      </p:sp>
      <p:sp>
        <p:nvSpPr>
          <p:cNvPr id="3" name="Text Placeholder 2"/>
          <p:cNvSpPr>
            <a:spLocks noGrp="1"/>
          </p:cNvSpPr>
          <p:nvPr>
            <p:ph type="body" idx="1"/>
          </p:nvPr>
        </p:nvSpPr>
        <p:spPr/>
        <p:txBody>
          <a:bodyPr/>
          <a:lstStyle/>
          <a:p>
            <a:r>
              <a:rPr lang="en-US" dirty="0" smtClean="0"/>
              <a:t>A substantial </a:t>
            </a:r>
            <a:r>
              <a:rPr lang="en-US" dirty="0"/>
              <a:t>rise in the use of hospice services among older </a:t>
            </a:r>
            <a:r>
              <a:rPr lang="en-US" dirty="0" smtClean="0"/>
              <a:t>Americans in the last decade</a:t>
            </a:r>
          </a:p>
          <a:p>
            <a:r>
              <a:rPr lang="en-US" dirty="0" smtClean="0"/>
              <a:t>A </a:t>
            </a:r>
            <a:r>
              <a:rPr lang="en-US" dirty="0"/>
              <a:t>smaller increase in the use of </a:t>
            </a:r>
            <a:r>
              <a:rPr lang="en-US" dirty="0" smtClean="0"/>
              <a:t>ICU </a:t>
            </a:r>
            <a:r>
              <a:rPr lang="en-US" dirty="0"/>
              <a:t>and </a:t>
            </a:r>
            <a:r>
              <a:rPr lang="en-US" dirty="0" smtClean="0"/>
              <a:t>CCU services </a:t>
            </a:r>
            <a:r>
              <a:rPr lang="en-US" dirty="0"/>
              <a:t>at the end of </a:t>
            </a:r>
            <a:r>
              <a:rPr lang="en-US" dirty="0" smtClean="0"/>
              <a:t>life</a:t>
            </a:r>
          </a:p>
          <a:p>
            <a:r>
              <a:rPr lang="en-US" dirty="0" smtClean="0"/>
              <a:t>A decline in the </a:t>
            </a:r>
            <a:r>
              <a:rPr lang="en-US" dirty="0"/>
              <a:t>percent of deaths </a:t>
            </a:r>
            <a:r>
              <a:rPr lang="en-US" dirty="0" smtClean="0"/>
              <a:t>in hospitals over </a:t>
            </a:r>
            <a:r>
              <a:rPr lang="en-US" dirty="0"/>
              <a:t>the last 20 years, with an increase in the percent </a:t>
            </a:r>
            <a:r>
              <a:rPr lang="en-US" dirty="0" smtClean="0"/>
              <a:t>of older Americans dying </a:t>
            </a:r>
            <a:r>
              <a:rPr lang="en-US" dirty="0"/>
              <a:t>at </a:t>
            </a:r>
            <a:r>
              <a:rPr lang="en-US" dirty="0" smtClean="0"/>
              <a:t>home</a:t>
            </a:r>
            <a:endParaRPr lang="en-US" dirty="0"/>
          </a:p>
          <a:p>
            <a:endParaRPr lang="en-US" dirty="0"/>
          </a:p>
        </p:txBody>
      </p:sp>
    </p:spTree>
    <p:extLst>
      <p:ext uri="{BB962C8B-B14F-4D97-AF65-F5344CB8AC3E}">
        <p14:creationId xmlns:p14="http://schemas.microsoft.com/office/powerpoint/2010/main" val="34763197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38300"/>
            <a:ext cx="785111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r>
              <a:rPr lang="en-US" dirty="0" smtClean="0"/>
              <a:t>End of Life: use of hospice or ICU in Medicare decedents age 65+</a:t>
            </a:r>
            <a:endParaRPr lang="en-US" dirty="0"/>
          </a:p>
        </p:txBody>
      </p:sp>
    </p:spTree>
    <p:extLst>
      <p:ext uri="{BB962C8B-B14F-4D97-AF65-F5344CB8AC3E}">
        <p14:creationId xmlns:p14="http://schemas.microsoft.com/office/powerpoint/2010/main" val="37042572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Life: by place of death</a:t>
            </a:r>
            <a:endParaRPr lang="en-US" dirty="0"/>
          </a:p>
        </p:txBody>
      </p:sp>
      <p:pic>
        <p:nvPicPr>
          <p:cNvPr id="327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435" y="1600200"/>
            <a:ext cx="800916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69501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Thought bubbles infographic"/>
          <p:cNvPicPr>
            <a:picLocks noChangeAspect="1" noChangeArrowheads="1"/>
          </p:cNvPicPr>
          <p:nvPr/>
        </p:nvPicPr>
        <p:blipFill rotWithShape="1">
          <a:blip r:embed="rId3">
            <a:extLst>
              <a:ext uri="{28A0092B-C50C-407E-A947-70E740481C1C}">
                <a14:useLocalDpi xmlns:a14="http://schemas.microsoft.com/office/drawing/2010/main" val="0"/>
              </a:ext>
            </a:extLst>
          </a:blip>
          <a:srcRect t="21030" b="14109"/>
          <a:stretch/>
        </p:blipFill>
        <p:spPr bwMode="auto">
          <a:xfrm>
            <a:off x="2209800" y="586066"/>
            <a:ext cx="6400800" cy="604333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a:t>Ageism</a:t>
            </a:r>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352800"/>
            <a:ext cx="1828800" cy="1412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74708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Ageism</a:t>
            </a:r>
            <a:endParaRPr lang="en-US" dirty="0"/>
          </a:p>
        </p:txBody>
      </p:sp>
      <p:sp>
        <p:nvSpPr>
          <p:cNvPr id="6" name="Text Placeholder 5"/>
          <p:cNvSpPr>
            <a:spLocks noGrp="1"/>
          </p:cNvSpPr>
          <p:nvPr>
            <p:ph type="body" idx="1"/>
          </p:nvPr>
        </p:nvSpPr>
        <p:spPr/>
        <p:txBody>
          <a:bodyPr/>
          <a:lstStyle/>
          <a:p>
            <a:r>
              <a:rPr lang="en-US" sz="3200" dirty="0" smtClean="0"/>
              <a:t>In a survey of 84 people ages 60 and older </a:t>
            </a:r>
            <a:r>
              <a:rPr lang="en-US" sz="2800" dirty="0" smtClean="0"/>
              <a:t>(</a:t>
            </a:r>
            <a:r>
              <a:rPr lang="en-US" sz="2800" dirty="0"/>
              <a:t>Erdman </a:t>
            </a:r>
            <a:r>
              <a:rPr lang="en-US" sz="2800" dirty="0" err="1" smtClean="0"/>
              <a:t>Palmore</a:t>
            </a:r>
            <a:r>
              <a:rPr lang="en-US" sz="2800" dirty="0" smtClean="0"/>
              <a:t>, Gerontologist, 41(5), 2001)</a:t>
            </a:r>
          </a:p>
          <a:p>
            <a:endParaRPr lang="en-US" sz="2800" dirty="0" smtClean="0"/>
          </a:p>
          <a:p>
            <a:pPr lvl="1"/>
            <a:r>
              <a:rPr lang="en-US" sz="2800" dirty="0" smtClean="0"/>
              <a:t>80% reported experiencing ageism – others assuming they had memory or physical impairments due to their age</a:t>
            </a:r>
          </a:p>
          <a:p>
            <a:pPr lvl="1"/>
            <a:r>
              <a:rPr lang="en-US" sz="2800" dirty="0" smtClean="0"/>
              <a:t>58% reported being told a joke that pokes fun at older people (#1 type of ageism)</a:t>
            </a:r>
          </a:p>
          <a:p>
            <a:pPr lvl="1"/>
            <a:r>
              <a:rPr lang="en-US" sz="2800" dirty="0" smtClean="0"/>
              <a:t>31% reported being ignored or not taken seriously because of their age</a:t>
            </a:r>
            <a:endParaRPr lang="en-US" sz="2800" dirty="0"/>
          </a:p>
        </p:txBody>
      </p:sp>
    </p:spTree>
    <p:extLst>
      <p:ext uri="{BB962C8B-B14F-4D97-AF65-F5344CB8AC3E}">
        <p14:creationId xmlns:p14="http://schemas.microsoft.com/office/powerpoint/2010/main" val="30087223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Ageism</a:t>
            </a:r>
            <a:endParaRPr lang="en-US" dirty="0"/>
          </a:p>
        </p:txBody>
      </p:sp>
      <p:sp>
        <p:nvSpPr>
          <p:cNvPr id="3" name="Content Placeholder 2"/>
          <p:cNvSpPr>
            <a:spLocks noGrp="1"/>
          </p:cNvSpPr>
          <p:nvPr>
            <p:ph type="body" idx="1"/>
          </p:nvPr>
        </p:nvSpPr>
        <p:spPr/>
        <p:txBody>
          <a:bodyPr/>
          <a:lstStyle/>
          <a:p>
            <a:r>
              <a:rPr lang="en-US" sz="3200" dirty="0" smtClean="0"/>
              <a:t>People make sense of each other along two dimensions</a:t>
            </a:r>
          </a:p>
          <a:p>
            <a:pPr lvl="1"/>
            <a:r>
              <a:rPr lang="en-US" sz="2800" dirty="0" smtClean="0"/>
              <a:t>warmth — good intentions, trustworthy, sociable</a:t>
            </a:r>
          </a:p>
          <a:p>
            <a:pPr lvl="1"/>
            <a:r>
              <a:rPr lang="en-US" sz="2800" dirty="0" smtClean="0"/>
              <a:t>competence  </a:t>
            </a:r>
          </a:p>
          <a:p>
            <a:r>
              <a:rPr lang="en-US" sz="3200" dirty="0" smtClean="0"/>
              <a:t>Stereotype for older people</a:t>
            </a:r>
          </a:p>
          <a:p>
            <a:pPr lvl="1"/>
            <a:r>
              <a:rPr lang="en-US" sz="2800" dirty="0" smtClean="0"/>
              <a:t>well-intentioned (warm) but incompetent</a:t>
            </a:r>
          </a:p>
          <a:p>
            <a:pPr lvl="1"/>
            <a:r>
              <a:rPr lang="en-US" sz="2800" dirty="0" smtClean="0"/>
              <a:t>"I thought they would be really boring. I thought they would smell. I thought they would make me feel weird. “ </a:t>
            </a:r>
          </a:p>
          <a:p>
            <a:pPr lvl="1"/>
            <a:endParaRPr lang="en-US" sz="2800" dirty="0"/>
          </a:p>
        </p:txBody>
      </p:sp>
    </p:spTree>
    <p:extLst>
      <p:ext uri="{BB962C8B-B14F-4D97-AF65-F5344CB8AC3E}">
        <p14:creationId xmlns:p14="http://schemas.microsoft.com/office/powerpoint/2010/main" val="344890645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Ageism arises from ‘prescriptive prejudice’</a:t>
            </a:r>
            <a:endParaRPr lang="en-US" dirty="0"/>
          </a:p>
        </p:txBody>
      </p:sp>
      <p:sp>
        <p:nvSpPr>
          <p:cNvPr id="3" name="Text Placeholder 2"/>
          <p:cNvSpPr>
            <a:spLocks noGrp="1"/>
          </p:cNvSpPr>
          <p:nvPr>
            <p:ph type="body" idx="1"/>
          </p:nvPr>
        </p:nvSpPr>
        <p:spPr/>
        <p:txBody>
          <a:bodyPr/>
          <a:lstStyle/>
          <a:p>
            <a:r>
              <a:rPr lang="en-US" dirty="0" smtClean="0"/>
              <a:t>Prescriptive prejudice dictates what older people 'should be‘</a:t>
            </a:r>
          </a:p>
          <a:p>
            <a:pPr lvl="1"/>
            <a:r>
              <a:rPr lang="en-US" dirty="0" smtClean="0"/>
              <a:t>Older people who 'violate' these 'prescriptions' are punished by those who discriminate against them</a:t>
            </a:r>
          </a:p>
          <a:p>
            <a:pPr lvl="1"/>
            <a:r>
              <a:rPr lang="en-US" dirty="0" smtClean="0"/>
              <a:t>Older people who adhere to them are rewarded with sympathy and pity</a:t>
            </a:r>
          </a:p>
          <a:p>
            <a:r>
              <a:rPr lang="en-US" dirty="0" smtClean="0"/>
              <a:t>Prescriptive stereotypes center on three key issues</a:t>
            </a:r>
          </a:p>
          <a:p>
            <a:pPr lvl="1"/>
            <a:r>
              <a:rPr lang="en-US" dirty="0" smtClean="0"/>
              <a:t>Succession</a:t>
            </a:r>
          </a:p>
          <a:p>
            <a:pPr lvl="1"/>
            <a:r>
              <a:rPr lang="en-US" dirty="0" smtClean="0"/>
              <a:t>Identify</a:t>
            </a:r>
          </a:p>
          <a:p>
            <a:pPr lvl="1"/>
            <a:r>
              <a:rPr lang="en-US" dirty="0" smtClean="0"/>
              <a:t>Consumption</a:t>
            </a:r>
          </a:p>
        </p:txBody>
      </p:sp>
    </p:spTree>
    <p:extLst>
      <p:ext uri="{BB962C8B-B14F-4D97-AF65-F5344CB8AC3E}">
        <p14:creationId xmlns:p14="http://schemas.microsoft.com/office/powerpoint/2010/main" val="16968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Ageism: How Healthcare Fails the Elderly</a:t>
            </a:r>
          </a:p>
        </p:txBody>
      </p:sp>
      <p:sp>
        <p:nvSpPr>
          <p:cNvPr id="3" name="Text Placeholder 2"/>
          <p:cNvSpPr>
            <a:spLocks noGrp="1"/>
          </p:cNvSpPr>
          <p:nvPr>
            <p:ph type="body" idx="1"/>
          </p:nvPr>
        </p:nvSpPr>
        <p:spPr/>
        <p:txBody>
          <a:bodyPr/>
          <a:lstStyle/>
          <a:p>
            <a:r>
              <a:rPr lang="en-US" dirty="0" smtClean="0"/>
              <a:t>Healthcare </a:t>
            </a:r>
            <a:r>
              <a:rPr lang="en-US" dirty="0"/>
              <a:t>professionals do not receive sufficient training in </a:t>
            </a:r>
            <a:r>
              <a:rPr lang="en-US" dirty="0" smtClean="0"/>
              <a:t>geriatrics</a:t>
            </a:r>
            <a:endParaRPr lang="en-US" dirty="0"/>
          </a:p>
          <a:p>
            <a:r>
              <a:rPr lang="en-US" dirty="0"/>
              <a:t>Older patients are less likely to receive vaccines and other preventive </a:t>
            </a:r>
            <a:r>
              <a:rPr lang="en-US" dirty="0" smtClean="0"/>
              <a:t>care</a:t>
            </a:r>
            <a:endParaRPr lang="en-US" dirty="0"/>
          </a:p>
          <a:p>
            <a:r>
              <a:rPr lang="en-US" dirty="0"/>
              <a:t>Older patients are less likely to be </a:t>
            </a:r>
            <a:r>
              <a:rPr lang="en-US" dirty="0" smtClean="0"/>
              <a:t>tested </a:t>
            </a:r>
            <a:r>
              <a:rPr lang="en-US" dirty="0"/>
              <a:t>or screened for common health </a:t>
            </a:r>
            <a:r>
              <a:rPr lang="en-US" dirty="0" smtClean="0"/>
              <a:t>problems</a:t>
            </a:r>
            <a:endParaRPr lang="en-US" dirty="0"/>
          </a:p>
          <a:p>
            <a:r>
              <a:rPr lang="en-US" dirty="0"/>
              <a:t>Effective medical interventions beneficial for older patients are often </a:t>
            </a:r>
            <a:r>
              <a:rPr lang="en-US" dirty="0" smtClean="0"/>
              <a:t>ignored</a:t>
            </a:r>
          </a:p>
          <a:p>
            <a:r>
              <a:rPr lang="en-US" dirty="0" smtClean="0"/>
              <a:t>Older </a:t>
            </a:r>
            <a:r>
              <a:rPr lang="en-US" dirty="0"/>
              <a:t>people are consistently excluded from clinical </a:t>
            </a:r>
            <a:r>
              <a:rPr lang="en-US" dirty="0" smtClean="0"/>
              <a:t>trials</a:t>
            </a:r>
            <a:endParaRPr lang="en-US" dirty="0"/>
          </a:p>
        </p:txBody>
      </p:sp>
    </p:spTree>
    <p:extLst>
      <p:ext uri="{BB962C8B-B14F-4D97-AF65-F5344CB8AC3E}">
        <p14:creationId xmlns:p14="http://schemas.microsoft.com/office/powerpoint/2010/main" val="216144498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combat ageism</a:t>
            </a:r>
            <a:endParaRPr lang="en-US" dirty="0"/>
          </a:p>
        </p:txBody>
      </p:sp>
      <p:sp>
        <p:nvSpPr>
          <p:cNvPr id="3" name="Text Placeholder 2"/>
          <p:cNvSpPr>
            <a:spLocks noGrp="1"/>
          </p:cNvSpPr>
          <p:nvPr>
            <p:ph type="body" idx="1"/>
          </p:nvPr>
        </p:nvSpPr>
        <p:spPr/>
        <p:txBody>
          <a:bodyPr/>
          <a:lstStyle/>
          <a:p>
            <a:r>
              <a:rPr lang="en-US" dirty="0" smtClean="0"/>
              <a:t>Ageism </a:t>
            </a:r>
            <a:r>
              <a:rPr lang="en-US" dirty="0"/>
              <a:t>must be opposed with political and organizational </a:t>
            </a:r>
            <a:r>
              <a:rPr lang="en-US" dirty="0" smtClean="0"/>
              <a:t>reforms</a:t>
            </a:r>
          </a:p>
          <a:p>
            <a:r>
              <a:rPr lang="en-US" dirty="0" smtClean="0"/>
              <a:t>Recognize </a:t>
            </a:r>
            <a:r>
              <a:rPr lang="en-US" dirty="0"/>
              <a:t>the deep psychological roots of the </a:t>
            </a:r>
            <a:r>
              <a:rPr lang="en-US" dirty="0" smtClean="0"/>
              <a:t>prejudice</a:t>
            </a:r>
          </a:p>
          <a:p>
            <a:r>
              <a:rPr lang="en-US" dirty="0" smtClean="0"/>
              <a:t>Dr. Butler: </a:t>
            </a:r>
            <a:r>
              <a:rPr lang="en-US" dirty="0"/>
              <a:t>“the underlying basis of ageism is the dream and fear of growing older, becoming ill and dependent, and approaching death. People are afraid, and that leads to profound ambivalence.”</a:t>
            </a:r>
          </a:p>
        </p:txBody>
      </p:sp>
    </p:spTree>
    <p:extLst>
      <p:ext uri="{BB962C8B-B14F-4D97-AF65-F5344CB8AC3E}">
        <p14:creationId xmlns:p14="http://schemas.microsoft.com/office/powerpoint/2010/main" val="2927531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Gerontology vs. Geriatrics</a:t>
            </a:r>
            <a:endParaRPr lang="en-US" dirty="0"/>
          </a:p>
        </p:txBody>
      </p:sp>
      <p:sp>
        <p:nvSpPr>
          <p:cNvPr id="3" name="Text Placeholder 2"/>
          <p:cNvSpPr>
            <a:spLocks noGrp="1"/>
          </p:cNvSpPr>
          <p:nvPr>
            <p:ph type="body" idx="1"/>
          </p:nvPr>
        </p:nvSpPr>
        <p:spPr/>
        <p:txBody>
          <a:bodyPr/>
          <a:lstStyle/>
          <a:p>
            <a:endParaRPr lang="en-US" sz="3200" dirty="0" smtClean="0"/>
          </a:p>
          <a:p>
            <a:endParaRPr lang="en-US" sz="3200" dirty="0"/>
          </a:p>
          <a:p>
            <a:r>
              <a:rPr lang="en-US" sz="3200" dirty="0" smtClean="0"/>
              <a:t>Gerontology</a:t>
            </a:r>
          </a:p>
          <a:p>
            <a:pPr lvl="1"/>
            <a:r>
              <a:rPr lang="en-US" sz="2800" dirty="0" smtClean="0"/>
              <a:t>The </a:t>
            </a:r>
            <a:r>
              <a:rPr lang="en-US" sz="2800" dirty="0"/>
              <a:t>comprehensive study of aging and the problems of the </a:t>
            </a:r>
            <a:r>
              <a:rPr lang="en-US" sz="2800" dirty="0" smtClean="0"/>
              <a:t>aged</a:t>
            </a:r>
          </a:p>
          <a:p>
            <a:r>
              <a:rPr lang="en-US" sz="3200" dirty="0" smtClean="0"/>
              <a:t>Geriatrics</a:t>
            </a:r>
          </a:p>
          <a:p>
            <a:pPr lvl="1"/>
            <a:r>
              <a:rPr lang="en-US" sz="2800" dirty="0" smtClean="0"/>
              <a:t>A branch </a:t>
            </a:r>
            <a:r>
              <a:rPr lang="en-US" sz="2800" dirty="0"/>
              <a:t>of medicine that deals with the problems and diseases of old age and aging people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752599"/>
            <a:ext cx="3262313"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038600" y="1975921"/>
            <a:ext cx="4330288" cy="400110"/>
          </a:xfrm>
          <a:prstGeom prst="rect">
            <a:avLst/>
          </a:prstGeom>
        </p:spPr>
        <p:txBody>
          <a:bodyPr wrap="none">
            <a:spAutoFit/>
          </a:bodyPr>
          <a:lstStyle/>
          <a:p>
            <a:r>
              <a:rPr lang="en-US" sz="2000" dirty="0" smtClean="0">
                <a:hlinkClick r:id="rId4"/>
              </a:rPr>
              <a:t>http://www.nlm.nih.gov/medlineplus/</a:t>
            </a:r>
            <a:r>
              <a:rPr lang="en-US" sz="2000" dirty="0" smtClean="0"/>
              <a:t> </a:t>
            </a:r>
            <a:endParaRPr lang="en-US" sz="2000" dirty="0"/>
          </a:p>
        </p:txBody>
      </p:sp>
    </p:spTree>
    <p:extLst>
      <p:ext uri="{BB962C8B-B14F-4D97-AF65-F5344CB8AC3E}">
        <p14:creationId xmlns:p14="http://schemas.microsoft.com/office/powerpoint/2010/main" val="25389229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533400" y="2057400"/>
            <a:ext cx="8001000" cy="2743200"/>
          </a:xfrm>
        </p:spPr>
        <p:txBody>
          <a:bodyPr/>
          <a:lstStyle/>
          <a:p>
            <a:pPr marL="0" indent="0" algn="ctr">
              <a:buNone/>
            </a:pPr>
            <a:r>
              <a:rPr lang="en-US" sz="3600" b="1" i="1" dirty="0" smtClean="0">
                <a:solidFill>
                  <a:srgbClr val="FF0000"/>
                </a:solidFill>
                <a:effectLst>
                  <a:outerShdw blurRad="38100" dist="38100" dir="2700000" algn="tl">
                    <a:srgbClr val="000000">
                      <a:alpha val="43137"/>
                    </a:srgbClr>
                  </a:outerShdw>
                </a:effectLst>
              </a:rPr>
              <a:t>Ill health is not an inevitable consequence of growing older</a:t>
            </a:r>
          </a:p>
          <a:p>
            <a:pPr marL="0" indent="0" algn="ctr">
              <a:buNone/>
            </a:pPr>
            <a:endParaRPr lang="en-US" sz="3600" b="1" i="1" dirty="0">
              <a:solidFill>
                <a:srgbClr val="FF0000"/>
              </a:solidFill>
              <a:effectLst>
                <a:outerShdw blurRad="38100" dist="38100" dir="2700000" algn="tl">
                  <a:srgbClr val="000000">
                    <a:alpha val="43137"/>
                  </a:srgbClr>
                </a:outerShdw>
              </a:effectLst>
            </a:endParaRPr>
          </a:p>
          <a:p>
            <a:pPr marL="0" indent="0" algn="ctr">
              <a:buNone/>
            </a:pPr>
            <a:r>
              <a:rPr lang="en-US" sz="3600" b="1" i="1" dirty="0" smtClean="0">
                <a:solidFill>
                  <a:srgbClr val="FF0000"/>
                </a:solidFill>
                <a:effectLst>
                  <a:outerShdw blurRad="38100" dist="38100" dir="2700000" algn="tl">
                    <a:srgbClr val="000000">
                      <a:alpha val="43137"/>
                    </a:srgbClr>
                  </a:outerShdw>
                </a:effectLst>
              </a:rPr>
              <a:t>Chronological age </a:t>
            </a:r>
            <a:r>
              <a:rPr lang="en-US" sz="3600" b="1" dirty="0" smtClean="0">
                <a:solidFill>
                  <a:srgbClr val="FF0000"/>
                </a:solidFill>
                <a:effectLst>
                  <a:outerShdw blurRad="38100" dist="38100" dir="2700000" algn="tl">
                    <a:srgbClr val="000000">
                      <a:alpha val="43137"/>
                    </a:srgbClr>
                  </a:outerShdw>
                </a:effectLst>
              </a:rPr>
              <a:t>ǂ</a:t>
            </a:r>
            <a:r>
              <a:rPr lang="en-US" sz="3600" b="1" i="1" dirty="0" smtClean="0">
                <a:solidFill>
                  <a:srgbClr val="FF0000"/>
                </a:solidFill>
                <a:effectLst>
                  <a:outerShdw blurRad="38100" dist="38100" dir="2700000" algn="tl">
                    <a:srgbClr val="000000">
                      <a:alpha val="43137"/>
                    </a:srgbClr>
                  </a:outerShdw>
                </a:effectLst>
              </a:rPr>
              <a:t> Biological age</a:t>
            </a:r>
            <a:endParaRPr lang="en-US" sz="3600"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4558819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Geriatrics Paper</a:t>
            </a:r>
            <a:endParaRPr lang="en-US" dirty="0"/>
          </a:p>
        </p:txBody>
      </p:sp>
      <p:sp>
        <p:nvSpPr>
          <p:cNvPr id="3" name="Text Placeholder 2"/>
          <p:cNvSpPr>
            <a:spLocks noGrp="1"/>
          </p:cNvSpPr>
          <p:nvPr>
            <p:ph type="body" idx="1"/>
          </p:nvPr>
        </p:nvSpPr>
        <p:spPr/>
        <p:txBody>
          <a:bodyPr/>
          <a:lstStyle/>
          <a:p>
            <a:r>
              <a:rPr lang="en-US" sz="3200" dirty="0" smtClean="0"/>
              <a:t>Write down your answers to the following questions and turn it in by the end of the class</a:t>
            </a:r>
          </a:p>
          <a:p>
            <a:pPr marL="914400" lvl="1" indent="-457200">
              <a:buFont typeface="+mj-lt"/>
              <a:buAutoNum type="arabicPeriod"/>
            </a:pPr>
            <a:r>
              <a:rPr lang="en-US" sz="2800" dirty="0" smtClean="0"/>
              <a:t>What constitutes successful aging?</a:t>
            </a:r>
          </a:p>
          <a:p>
            <a:pPr marL="914400" lvl="1" indent="-457200">
              <a:buFont typeface="+mj-lt"/>
              <a:buAutoNum type="arabicPeriod"/>
            </a:pPr>
            <a:r>
              <a:rPr lang="en-US" sz="2800" dirty="0" smtClean="0"/>
              <a:t>How do physical therapist promote optimal aging while working with the geriatric clients?</a:t>
            </a:r>
          </a:p>
          <a:p>
            <a:pPr marL="914400" lvl="1" indent="-457200">
              <a:buFont typeface="+mj-lt"/>
              <a:buAutoNum type="arabicPeriod"/>
            </a:pPr>
            <a:r>
              <a:rPr lang="en-US" sz="2800" dirty="0" smtClean="0"/>
              <a:t>What are the implications of changing demographic of aging in the U.S. for physical therapy?</a:t>
            </a:r>
          </a:p>
          <a:p>
            <a:pPr marL="914400" lvl="1" indent="-457200">
              <a:buFont typeface="+mj-lt"/>
              <a:buAutoNum type="arabicPeriod"/>
            </a:pPr>
            <a:r>
              <a:rPr lang="en-US" sz="2800" dirty="0" smtClean="0"/>
              <a:t>What might be a way to avoid ageism?</a:t>
            </a:r>
            <a:endParaRPr lang="en-US" sz="2800" dirty="0"/>
          </a:p>
          <a:p>
            <a:pPr marL="914400" lvl="1" indent="-457200">
              <a:buFont typeface="+mj-lt"/>
              <a:buAutoNum type="arabicPeriod"/>
            </a:pPr>
            <a:endParaRPr lang="en-US" sz="2800" dirty="0" smtClean="0"/>
          </a:p>
        </p:txBody>
      </p:sp>
    </p:spTree>
    <p:extLst>
      <p:ext uri="{BB962C8B-B14F-4D97-AF65-F5344CB8AC3E}">
        <p14:creationId xmlns:p14="http://schemas.microsoft.com/office/powerpoint/2010/main" val="1524138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b="0" dirty="0" smtClean="0"/>
              <a:t>Geriatrics team</a:t>
            </a:r>
            <a:endParaRPr lang="en-US" b="0" dirty="0"/>
          </a:p>
        </p:txBody>
      </p:sp>
      <p:sp>
        <p:nvSpPr>
          <p:cNvPr id="4099" name="Content Placeholder 2"/>
          <p:cNvSpPr>
            <a:spLocks noGrp="1"/>
          </p:cNvSpPr>
          <p:nvPr>
            <p:ph type="body" idx="1"/>
          </p:nvPr>
        </p:nvSpPr>
        <p:spPr/>
        <p:txBody>
          <a:bodyPr/>
          <a:lstStyle/>
          <a:p>
            <a:r>
              <a:rPr lang="en-US" smtClean="0"/>
              <a:t>Members</a:t>
            </a:r>
          </a:p>
          <a:p>
            <a:pPr lvl="1"/>
            <a:r>
              <a:rPr lang="en-US" smtClean="0"/>
              <a:t>Geriatrician</a:t>
            </a:r>
          </a:p>
          <a:p>
            <a:pPr lvl="1"/>
            <a:r>
              <a:rPr lang="en-US" smtClean="0"/>
              <a:t>Nurse</a:t>
            </a:r>
          </a:p>
          <a:p>
            <a:pPr lvl="1"/>
            <a:r>
              <a:rPr lang="en-US" smtClean="0"/>
              <a:t>Physician assistant</a:t>
            </a:r>
          </a:p>
          <a:p>
            <a:pPr lvl="1"/>
            <a:r>
              <a:rPr lang="en-US" smtClean="0"/>
              <a:t>Social worker</a:t>
            </a:r>
          </a:p>
          <a:p>
            <a:pPr lvl="1"/>
            <a:r>
              <a:rPr lang="en-US" smtClean="0"/>
              <a:t>Pharmacist</a:t>
            </a:r>
          </a:p>
          <a:p>
            <a:pPr lvl="1"/>
            <a:r>
              <a:rPr lang="en-US" smtClean="0"/>
              <a:t>Nutritionist</a:t>
            </a:r>
          </a:p>
          <a:p>
            <a:pPr lvl="1"/>
            <a:r>
              <a:rPr lang="en-US" smtClean="0"/>
              <a:t>Physical therapist</a:t>
            </a:r>
          </a:p>
          <a:p>
            <a:pPr lvl="1"/>
            <a:r>
              <a:rPr lang="en-US" smtClean="0"/>
              <a:t>Occupational therapist</a:t>
            </a:r>
          </a:p>
          <a:p>
            <a:pPr lvl="1"/>
            <a:r>
              <a:rPr lang="en-US" smtClean="0"/>
              <a:t>Speech therapist</a:t>
            </a:r>
          </a:p>
          <a:p>
            <a:pPr lvl="1"/>
            <a:r>
              <a:rPr lang="en-US" smtClean="0"/>
              <a:t>Geriatric psychiatrist </a:t>
            </a:r>
          </a:p>
          <a:p>
            <a:pPr lvl="1"/>
            <a:endParaRPr lang="en-US" smtClean="0"/>
          </a:p>
          <a:p>
            <a:pPr lvl="2"/>
            <a:endParaRPr lang="en-US" dirty="0" smtClean="0"/>
          </a:p>
        </p:txBody>
      </p:sp>
      <p:sp>
        <p:nvSpPr>
          <p:cNvPr id="11" name="Text Placeholder 10"/>
          <p:cNvSpPr>
            <a:spLocks noGrp="1"/>
          </p:cNvSpPr>
          <p:nvPr>
            <p:ph type="body" idx="2"/>
          </p:nvPr>
        </p:nvSpPr>
        <p:spPr/>
        <p:txBody>
          <a:bodyPr/>
          <a:lstStyle/>
          <a:p>
            <a:r>
              <a:rPr lang="en-US" smtClean="0"/>
              <a:t>Goals</a:t>
            </a:r>
          </a:p>
          <a:p>
            <a:pPr lvl="1"/>
            <a:r>
              <a:rPr lang="en-US" smtClean="0"/>
              <a:t>Evaluates the patient’s social supports and living situation</a:t>
            </a:r>
          </a:p>
          <a:p>
            <a:pPr lvl="1"/>
            <a:r>
              <a:rPr lang="en-US" smtClean="0"/>
              <a:t>Considers the person’s ability to perform daily activities</a:t>
            </a:r>
          </a:p>
          <a:p>
            <a:pPr lvl="1"/>
            <a:r>
              <a:rPr lang="en-US" smtClean="0"/>
              <a:t>Provide patient-centered plan of care</a:t>
            </a:r>
          </a:p>
          <a:p>
            <a:endParaRPr lang="en-US" smtClean="0"/>
          </a:p>
          <a:p>
            <a:endParaRPr lang="en-US" dirty="0"/>
          </a:p>
        </p:txBody>
      </p:sp>
    </p:spTree>
    <p:extLst>
      <p:ext uri="{BB962C8B-B14F-4D97-AF65-F5344CB8AC3E}">
        <p14:creationId xmlns:p14="http://schemas.microsoft.com/office/powerpoint/2010/main" val="16849992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169" y="152400"/>
            <a:ext cx="852839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8065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Slippery slope of aging </a:t>
            </a:r>
          </a:p>
        </p:txBody>
      </p:sp>
      <p:pic>
        <p:nvPicPr>
          <p:cNvPr id="174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424"/>
          <a:stretch/>
        </p:blipFill>
        <p:spPr bwMode="auto">
          <a:xfrm>
            <a:off x="1082040" y="1676400"/>
            <a:ext cx="6694443" cy="490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5521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2">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5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6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7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eme3">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tandard2">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Theme2">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4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719</TotalTime>
  <Words>4378</Words>
  <Application>Microsoft Office PowerPoint</Application>
  <PresentationFormat>On-screen Show (4:3)</PresentationFormat>
  <Paragraphs>432</Paragraphs>
  <Slides>61</Slides>
  <Notes>49</Notes>
  <HiddenSlides>0</HiddenSlides>
  <MMClips>0</MMClips>
  <ScaleCrop>false</ScaleCrop>
  <HeadingPairs>
    <vt:vector size="4" baseType="variant">
      <vt:variant>
        <vt:lpstr>Theme</vt:lpstr>
      </vt:variant>
      <vt:variant>
        <vt:i4>12</vt:i4>
      </vt:variant>
      <vt:variant>
        <vt:lpstr>Slide Titles</vt:lpstr>
      </vt:variant>
      <vt:variant>
        <vt:i4>61</vt:i4>
      </vt:variant>
    </vt:vector>
  </HeadingPairs>
  <TitlesOfParts>
    <vt:vector size="73" baseType="lpstr">
      <vt:lpstr>Theme2</vt:lpstr>
      <vt:lpstr>Custom Design</vt:lpstr>
      <vt:lpstr>Theme3</vt:lpstr>
      <vt:lpstr>1_Custom Design</vt:lpstr>
      <vt:lpstr>Standard2</vt:lpstr>
      <vt:lpstr>2_Custom Design</vt:lpstr>
      <vt:lpstr>1_Theme2</vt:lpstr>
      <vt:lpstr>3_Custom Design</vt:lpstr>
      <vt:lpstr>4_Custom Design</vt:lpstr>
      <vt:lpstr>5_Custom Design</vt:lpstr>
      <vt:lpstr>6_Custom Design</vt:lpstr>
      <vt:lpstr>7_Custom Design</vt:lpstr>
      <vt:lpstr>  Demographics of Aging</vt:lpstr>
      <vt:lpstr>Reading Assignments</vt:lpstr>
      <vt:lpstr>Learning Objectives</vt:lpstr>
      <vt:lpstr>PowerPoint Presentation</vt:lpstr>
      <vt:lpstr>Introduction to Geriatrics Paper</vt:lpstr>
      <vt:lpstr>Gerontology vs. Geriatrics</vt:lpstr>
      <vt:lpstr>Geriatrics team</vt:lpstr>
      <vt:lpstr>PowerPoint Presentation</vt:lpstr>
      <vt:lpstr> Slippery slope of aging </vt:lpstr>
      <vt:lpstr>World oldest marathon runner at 101 year old!</vt:lpstr>
      <vt:lpstr>Successful aging</vt:lpstr>
      <vt:lpstr>PowerPoint Presentation</vt:lpstr>
      <vt:lpstr>Active ageing</vt:lpstr>
      <vt:lpstr>Optimal aging</vt:lpstr>
      <vt:lpstr>Defining older adults</vt:lpstr>
      <vt:lpstr>Demographics</vt:lpstr>
      <vt:lpstr>PowerPoint Presentation</vt:lpstr>
      <vt:lpstr>PowerPoint Presentation</vt:lpstr>
      <vt:lpstr>PowerPoint Presentation</vt:lpstr>
      <vt:lpstr>Aging around the world </vt:lpstr>
      <vt:lpstr>PowerPoint Presentation</vt:lpstr>
      <vt:lpstr>Race and ethnicity</vt:lpstr>
      <vt:lpstr>Marital status: by men and women</vt:lpstr>
      <vt:lpstr>Living arrangements: by sex and race </vt:lpstr>
      <vt:lpstr>Economic status: source of income</vt:lpstr>
      <vt:lpstr>PowerPoint Presentation</vt:lpstr>
      <vt:lpstr>Economic status: household expenditure</vt:lpstr>
      <vt:lpstr>Economic status: poverty rate</vt:lpstr>
      <vt:lpstr>Mortality: leading causes of death</vt:lpstr>
      <vt:lpstr>Mortality: by men and women</vt:lpstr>
      <vt:lpstr>Life expectancy</vt:lpstr>
      <vt:lpstr>Life expectancy: by sex,1900-2009</vt:lpstr>
      <vt:lpstr>Morbidity</vt:lpstr>
      <vt:lpstr>Morbidity</vt:lpstr>
      <vt:lpstr>Functional limitations caused by chronic health conditions</vt:lpstr>
      <vt:lpstr>Functional limitations in Medicare enrollees age 65+ years</vt:lpstr>
      <vt:lpstr>PowerPoint Presentation</vt:lpstr>
      <vt:lpstr>Health risks and behaviors</vt:lpstr>
      <vt:lpstr>Health risks and behaviors: use of time</vt:lpstr>
      <vt:lpstr>Health risks and behaviors: use of time</vt:lpstr>
      <vt:lpstr>Health risks and behaviors: physical activity</vt:lpstr>
      <vt:lpstr> Health care expenditure</vt:lpstr>
      <vt:lpstr>Health care expenditure: by age, 1992-2008 </vt:lpstr>
      <vt:lpstr>Health care expenditure in people age 65+ years</vt:lpstr>
      <vt:lpstr>PowerPoint Presentation</vt:lpstr>
      <vt:lpstr>The top 5% of the health care spenders accounted for 49% of overall U.S. medical spending</vt:lpstr>
      <vt:lpstr>PowerPoint Presentation</vt:lpstr>
      <vt:lpstr>Health care workforce</vt:lpstr>
      <vt:lpstr>Relative to the United States as a whole, states with older populations tend to have larger shares of employees in health care industries.</vt:lpstr>
      <vt:lpstr>APTA Workforce Data: Patient Type and Time Management</vt:lpstr>
      <vt:lpstr>End of Life</vt:lpstr>
      <vt:lpstr>End of Life: use of hospice or ICU in Medicare decedents age 65+</vt:lpstr>
      <vt:lpstr>End of Life: by place of death</vt:lpstr>
      <vt:lpstr>Ageism</vt:lpstr>
      <vt:lpstr>Ageism</vt:lpstr>
      <vt:lpstr>Ageism</vt:lpstr>
      <vt:lpstr>Ageism arises from ‘prescriptive prejudice’</vt:lpstr>
      <vt:lpstr>Ageism: How Healthcare Fails the Elderly</vt:lpstr>
      <vt:lpstr>How to combat ageism</vt:lpstr>
      <vt:lpstr>PowerPoint Presentation</vt:lpstr>
      <vt:lpstr>Introduction to Geriatrics Paper</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Demographics of Aging</dc:title>
  <dc:creator>Huang, Min-Hui</dc:creator>
  <cp:lastModifiedBy>SWEET, CHRISTINA</cp:lastModifiedBy>
  <cp:revision>138</cp:revision>
  <dcterms:created xsi:type="dcterms:W3CDTF">2013-05-12T00:49:16Z</dcterms:created>
  <dcterms:modified xsi:type="dcterms:W3CDTF">2013-05-17T12:18:18Z</dcterms:modified>
</cp:coreProperties>
</file>