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9"/>
  </p:notesMasterIdLst>
  <p:sldIdLst>
    <p:sldId id="277" r:id="rId2"/>
    <p:sldId id="258" r:id="rId3"/>
    <p:sldId id="278" r:id="rId4"/>
    <p:sldId id="297" r:id="rId5"/>
    <p:sldId id="263" r:id="rId6"/>
    <p:sldId id="296" r:id="rId7"/>
    <p:sldId id="30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CB6BBEF7-9717-4733-A929-535518E6EBF6}">
          <p14:sldIdLst>
            <p14:sldId id="277"/>
            <p14:sldId id="258"/>
          </p14:sldIdLst>
        </p14:section>
        <p14:section name="Author Your Presentation" id="{16378913-E5ED-4281-BAF5-F1F938CB0BED}">
          <p14:sldIdLst>
            <p14:sldId id="278"/>
            <p14:sldId id="297"/>
          </p14:sldIdLst>
        </p14:section>
        <p14:section name="Enrich Your Presentation" id="{E2D565D1-BA5E-44E6-A40E-50A644912248}">
          <p14:sldIdLst>
            <p14:sldId id="263"/>
            <p14:sldId id="296"/>
          </p14:sldIdLst>
        </p14:section>
        <p14:section name="Deliver Your Presentation" id="{71D59651-8EFA-4415-9623-98B4C4A8699C}">
          <p14:sldIdLst>
            <p14:sldId id="306"/>
          </p14:sldIdLst>
        </p14:section>
        <p14:section name="There's More!" id="{2E16B512-814A-4DC1-A986-25475E10E0EF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2" autoAdjust="0"/>
    <p:restoredTop sz="94139" autoAdjust="0"/>
  </p:normalViewPr>
  <p:slideViewPr>
    <p:cSldViewPr>
      <p:cViewPr>
        <p:scale>
          <a:sx n="70" d="100"/>
          <a:sy n="70" d="100"/>
        </p:scale>
        <p:origin x="-7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830A1-3891-4B82-A120-081866556DA0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C9574-A819-4FE4-99A7-1E27AD09A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080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91980-0BF3-461C-95D4-87E094E9751C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48" y="20547"/>
            <a:ext cx="3498527" cy="28253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03486" y="20548"/>
            <a:ext cx="5624418" cy="28254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0923" y="2818500"/>
            <a:ext cx="7668994" cy="22962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662119" y="2819400"/>
            <a:ext cx="1461333" cy="2293850"/>
          </a:xfrm>
          <a:prstGeom prst="rect">
            <a:avLst/>
          </a:prstGeom>
        </p:spPr>
      </p:pic>
      <p:pic>
        <p:nvPicPr>
          <p:cNvPr id="11" name="Picture 10"/>
          <p:cNvPicPr>
            <a:picLocks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0548" y="5089818"/>
            <a:ext cx="9098280" cy="173736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755230" y="2469776"/>
            <a:ext cx="304800" cy="152400"/>
          </a:xfrm>
          <a:prstGeom prst="rect">
            <a:avLst/>
          </a:prstGeom>
          <a:solidFill>
            <a:srgbClr val="F274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47F28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3581400" y="1295400"/>
            <a:ext cx="5105400" cy="1416269"/>
          </a:xfrm>
        </p:spPr>
        <p:txBody>
          <a:bodyPr anchor="b">
            <a:normAutofit/>
          </a:bodyPr>
          <a:lstStyle>
            <a:lvl1pPr algn="r">
              <a:buNone/>
              <a:defRPr lang="en-US" sz="22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44" y="4114800"/>
            <a:ext cx="7315200" cy="914400"/>
          </a:xfrm>
        </p:spPr>
        <p:txBody>
          <a:bodyPr anchor="b" anchorCtr="0">
            <a:normAutofit/>
          </a:bodyPr>
          <a:lstStyle>
            <a:lvl1pPr marL="0" indent="0">
              <a:defRPr lang="en-US" sz="3600" b="1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build="p">
        <p:tmplLst>
          <p:tmpl lvl="1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595263" y="4800600"/>
            <a:ext cx="4873752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eorgia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552" y="4800600"/>
            <a:ext cx="4809244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Media Placeholder 8"/>
          <p:cNvSpPr>
            <a:spLocks noGrp="1"/>
          </p:cNvSpPr>
          <p:nvPr>
            <p:ph type="media" sz="quarter" idx="13"/>
          </p:nvPr>
        </p:nvSpPr>
        <p:spPr>
          <a:xfrm>
            <a:off x="587022" y="838200"/>
            <a:ext cx="4873752" cy="381282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media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5776863" y="838200"/>
            <a:ext cx="2819400" cy="463691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792800" y="4800600"/>
            <a:ext cx="5500800" cy="685800"/>
          </a:xfrm>
          <a:prstGeom prst="rect">
            <a:avLst/>
          </a:prstGeom>
          <a:solidFill>
            <a:schemeClr val="tx1">
              <a:lumMod val="95000"/>
              <a:lumOff val="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Georgia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ctr">
              <a:defRPr sz="1800" b="0" i="1">
                <a:solidFill>
                  <a:schemeClr val="bg1">
                    <a:lumMod val="85000"/>
                  </a:schemeClr>
                </a:solidFill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62600"/>
            <a:ext cx="5486400" cy="60960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 hasCustomPrompt="1"/>
          </p:nvPr>
        </p:nvSpPr>
        <p:spPr>
          <a:xfrm>
            <a:off x="0" y="414867"/>
            <a:ext cx="5029200" cy="457200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 algn="l">
              <a:defRPr lang="en-US" sz="2800" b="1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    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105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934E2-BBB6-4D34-BB01-078E9AA25260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20FCD-5F4C-4989-BE05-0A8208BC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992354"/>
            <a:ext cx="5867400" cy="1970046"/>
          </a:xfrm>
        </p:spPr>
        <p:txBody>
          <a:bodyPr anchor="ctr">
            <a:normAutofit/>
          </a:bodyPr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5105400"/>
            <a:ext cx="8229601" cy="375787"/>
          </a:xfrm>
        </p:spPr>
        <p:txBody>
          <a:bodyPr anchor="b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 userDrawn="1"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686800" y="526537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           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180" y="76200"/>
            <a:ext cx="8403020" cy="685800"/>
          </a:xfrm>
        </p:spPr>
        <p:txBody>
          <a:bodyPr anchor="ctr" anchorCtr="0">
            <a:normAutofit/>
          </a:bodyPr>
          <a:lstStyle>
            <a:lvl1pPr algn="l">
              <a:defRPr sz="3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: Emph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1"/>
            <a:ext cx="7068015" cy="838200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2"/>
            <a:ext cx="4038600" cy="3971455"/>
          </a:xfr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3971454"/>
          </a:xfrm>
        </p:spPr>
        <p:txBody>
          <a:bodyPr/>
          <a:lstStyle>
            <a:lvl1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762000"/>
            <a:ext cx="2445488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400" y="2077200"/>
            <a:ext cx="70104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: Emphas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90400" y="3081000"/>
            <a:ext cx="8686800" cy="1095600"/>
          </a:xfrm>
        </p:spPr>
        <p:txBody>
          <a:bodyPr>
            <a:normAutofit/>
          </a:bodyPr>
          <a:lstStyle>
            <a:lvl1pPr algn="ctr">
              <a:defRPr lang="en-US" sz="4600" b="1" kern="1200" spc="-150" baseline="0" dirty="0" smtClean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283952" y="2424752"/>
            <a:ext cx="869400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800" kern="1200" dirty="0" smtClean="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Text 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895600"/>
            <a:ext cx="7543800" cy="2133600"/>
          </a:xfrm>
          <a:prstGeom prst="rect">
            <a:avLst/>
          </a:prstGeom>
          <a:gradFill flip="none" rotWithShape="1">
            <a:gsLst>
              <a:gs pos="63000">
                <a:schemeClr val="tx1">
                  <a:lumMod val="85000"/>
                  <a:lumOff val="15000"/>
                  <a:alpha val="49000"/>
                </a:schemeClr>
              </a:gs>
              <a:gs pos="100000">
                <a:schemeClr val="tx1">
                  <a:lumMod val="95000"/>
                  <a:lumOff val="5000"/>
                  <a:alpha val="5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14867" y="3200400"/>
            <a:ext cx="7010400" cy="1676400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defRPr lang="en-US" sz="40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48200" y="664780"/>
            <a:ext cx="4191000" cy="381000"/>
          </a:xfrm>
        </p:spPr>
        <p:txBody>
          <a:bodyPr>
            <a:normAutofit/>
          </a:bodyPr>
          <a:lstStyle>
            <a:lvl1pPr algn="r">
              <a:buNone/>
              <a:defRPr lang="en-US" sz="1800" b="1" kern="1200" dirty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008313" cy="825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609600"/>
            <a:ext cx="5111750" cy="53340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435101"/>
            <a:ext cx="3008313" cy="38226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6" cstate="print"/>
          <a:srcRect l="2599" r="5874" b="5262"/>
          <a:stretch/>
        </p:blipFill>
        <p:spPr>
          <a:xfrm>
            <a:off x="3530" y="5867400"/>
            <a:ext cx="9144000" cy="10536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8050E-B668-4FA7-85AD-C750C80A6E9B}" type="datetimeFigureOut">
              <a:rPr lang="en-US" smtClean="0"/>
              <a:pPr/>
              <a:t>6/25/2013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D5ECE-8B49-45CD-BE81-EF81920D19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55" r:id="rId7"/>
    <p:sldLayoutId id="2147483660" r:id="rId8"/>
    <p:sldLayoutId id="2147483656" r:id="rId9"/>
    <p:sldLayoutId id="2147483676" r:id="rId10"/>
    <p:sldLayoutId id="2147483657" r:id="rId11"/>
    <p:sldLayoutId id="2147483658" r:id="rId12"/>
    <p:sldLayoutId id="2147483659" r:id="rId13"/>
    <p:sldLayoutId id="2147483663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733800" y="1316420"/>
            <a:ext cx="4953000" cy="1416269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A collaboration between </a:t>
            </a:r>
            <a:r>
              <a:rPr lang="en-US" dirty="0" err="1" smtClean="0"/>
              <a:t>UofM’s</a:t>
            </a:r>
            <a:r>
              <a:rPr lang="en-US" dirty="0" smtClean="0"/>
              <a:t> School of Music, Dance, &amp; Theater, </a:t>
            </a:r>
            <a:r>
              <a:rPr lang="en-US" dirty="0" err="1" smtClean="0"/>
              <a:t>MEDSports</a:t>
            </a:r>
            <a:r>
              <a:rPr lang="en-US" dirty="0" smtClean="0"/>
              <a:t>, and the Department of Kinesiology  </a:t>
            </a: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3048000"/>
            <a:ext cx="72390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0" dirty="0">
                <a:solidFill>
                  <a:srgbClr val="7BCF27"/>
                </a:solidFill>
                <a:latin typeface="Calibri" pitchFamily="34" charset="0"/>
              </a:rPr>
              <a:t>introducing</a:t>
            </a:r>
            <a:r>
              <a:rPr lang="en-US" sz="2400" b="0" dirty="0">
                <a:solidFill>
                  <a:srgbClr val="262626"/>
                </a:solidFill>
              </a:rPr>
              <a:t/>
            </a:r>
            <a:br>
              <a:rPr lang="en-US" sz="2400" b="0" dirty="0">
                <a:solidFill>
                  <a:srgbClr val="262626"/>
                </a:solidFill>
              </a:rPr>
            </a:br>
            <a:r>
              <a:rPr lang="en-US" sz="4000" b="0" dirty="0">
                <a:solidFill>
                  <a:prstClr val="white"/>
                </a:solidFill>
              </a:rPr>
              <a:t>Bridging the Gap: Healthy Return from Dance Injury to Performance</a:t>
            </a:r>
            <a:endParaRPr lang="en-US" sz="5600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51430"/>
            <a:ext cx="2920052" cy="2133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3 Phase Project to</a:t>
            </a:r>
            <a:r>
              <a:rPr lang="en-US" sz="4000" dirty="0" smtClean="0">
                <a:latin typeface="+mj-lt"/>
              </a:rPr>
              <a:t>: Bridge the Gap 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905000" y="2936809"/>
            <a:ext cx="5257800" cy="1588"/>
          </a:xfrm>
          <a:prstGeom prst="line">
            <a:avLst/>
          </a:prstGeom>
          <a:ln w="47625">
            <a:solidFill>
              <a:srgbClr val="E4E4E4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0711" y="5127978"/>
            <a:ext cx="7973935" cy="40011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pPr algn="r"/>
            <a:r>
              <a:rPr 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plan to get dancers back on the stage faster and safer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86800" y="5284486"/>
            <a:ext cx="457200" cy="9667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           </a:t>
            </a:r>
            <a:endParaRPr lang="en-US" dirty="0">
              <a:solidFill>
                <a:srgbClr val="FF660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823416" y="1557456"/>
            <a:ext cx="2057400" cy="2708434"/>
            <a:chOff x="762000" y="1557456"/>
            <a:chExt cx="2057400" cy="2708434"/>
          </a:xfrm>
        </p:grpSpPr>
        <p:sp>
          <p:nvSpPr>
            <p:cNvPr id="6" name="Oval 5"/>
            <p:cNvSpPr/>
            <p:nvPr/>
          </p:nvSpPr>
          <p:spPr>
            <a:xfrm>
              <a:off x="762000" y="1946209"/>
              <a:ext cx="2057400" cy="2057400"/>
            </a:xfrm>
            <a:prstGeom prst="ellipse">
              <a:avLst/>
            </a:prstGeom>
            <a:gradFill flip="none" rotWithShape="1">
              <a:gsLst>
                <a:gs pos="0">
                  <a:srgbClr val="F39C29"/>
                </a:gs>
                <a:gs pos="50000">
                  <a:srgbClr val="F7931D"/>
                </a:gs>
                <a:gs pos="100000">
                  <a:srgbClr val="FF6600"/>
                </a:gs>
              </a:gsLst>
              <a:path path="circle">
                <a:fillToRect l="50000" t="50000" r="50000" b="50000"/>
              </a:path>
              <a:tileRect/>
            </a:gradFill>
            <a:ln w="8255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        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21392" y="1557456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0" b="1" dirty="0" smtClean="0">
                  <a:solidFill>
                    <a:srgbClr val="F26200">
                      <a:alpha val="40000"/>
                    </a:srgbClr>
                  </a:solidFill>
                  <a:latin typeface="+mj-lt"/>
                  <a:cs typeface="Arial" pitchFamily="34" charset="0"/>
                </a:rPr>
                <a:t>1</a:t>
              </a:r>
              <a:endParaRPr lang="en-US" sz="17000" b="1" dirty="0">
                <a:solidFill>
                  <a:srgbClr val="F26200">
                    <a:alpha val="40000"/>
                  </a:srgb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2984" y="2666898"/>
              <a:ext cx="1931160" cy="683264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10000"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400" b="1" spc="60" dirty="0" smtClean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Survey Student Injury Rate</a:t>
              </a:r>
              <a:endParaRPr lang="en-US" sz="2400" b="1" spc="60" dirty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007328" y="199235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  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628031" y="1591943"/>
            <a:ext cx="2057400" cy="2708434"/>
            <a:chOff x="3628031" y="1591943"/>
            <a:chExt cx="2057400" cy="2708434"/>
          </a:xfrm>
        </p:grpSpPr>
        <p:sp>
          <p:nvSpPr>
            <p:cNvPr id="4" name="Oval 3"/>
            <p:cNvSpPr/>
            <p:nvPr/>
          </p:nvSpPr>
          <p:spPr>
            <a:xfrm>
              <a:off x="3628031" y="1953643"/>
              <a:ext cx="2057400" cy="2057400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50000">
                  <a:srgbClr val="399ECB"/>
                </a:gs>
                <a:gs pos="100000">
                  <a:srgbClr val="0077D0"/>
                </a:gs>
              </a:gsLst>
              <a:path path="circle">
                <a:fillToRect l="50000" t="50000" r="50000" b="50000"/>
              </a:path>
            </a:gradFill>
            <a:ln w="82550">
              <a:noFill/>
            </a:ln>
            <a:effectLst>
              <a:outerShdw blurRad="1270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        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33968" y="1591943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0" b="1" dirty="0" smtClean="0">
                  <a:solidFill>
                    <a:srgbClr val="2A7A9E">
                      <a:alpha val="40000"/>
                    </a:srgbClr>
                  </a:solidFill>
                  <a:latin typeface="+mj-lt"/>
                  <a:cs typeface="Arial" pitchFamily="34" charset="0"/>
                </a:rPr>
                <a:t>2</a:t>
              </a:r>
              <a:endParaRPr lang="en-US" sz="17000" b="1" dirty="0">
                <a:solidFill>
                  <a:srgbClr val="2A7A9E">
                    <a:alpha val="40000"/>
                  </a:srgb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691151" y="2686866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775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300" b="1" spc="60" dirty="0" smtClean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Study successful recovery programs</a:t>
              </a:r>
              <a:endParaRPr lang="en-US" sz="2300" b="1" dirty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3782124" y="1988634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  </a:t>
              </a:r>
              <a:endParaRPr lang="en-US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324600" y="1587511"/>
            <a:ext cx="2057400" cy="2708434"/>
            <a:chOff x="6324600" y="1587511"/>
            <a:chExt cx="2057400" cy="2708434"/>
          </a:xfrm>
        </p:grpSpPr>
        <p:sp>
          <p:nvSpPr>
            <p:cNvPr id="5" name="Oval 4"/>
            <p:cNvSpPr/>
            <p:nvPr/>
          </p:nvSpPr>
          <p:spPr>
            <a:xfrm>
              <a:off x="6324600" y="1953643"/>
              <a:ext cx="2057400" cy="2057400"/>
            </a:xfrm>
            <a:prstGeom prst="ellipse">
              <a:avLst/>
            </a:prstGeom>
            <a:gradFill flip="none" rotWithShape="1">
              <a:gsLst>
                <a:gs pos="5000">
                  <a:srgbClr val="84D830"/>
                </a:gs>
                <a:gs pos="48000">
                  <a:srgbClr val="7BCF27"/>
                </a:gs>
                <a:gs pos="100000">
                  <a:srgbClr val="56901C"/>
                </a:gs>
              </a:gsLst>
              <a:path path="circle">
                <a:fillToRect l="50000" t="50000" r="50000" b="50000"/>
              </a:path>
              <a:tileRect/>
            </a:gradFill>
            <a:ln w="50800">
              <a:noFill/>
            </a:ln>
            <a:effectLst>
              <a:outerShdw blurRad="152400" dist="165100" dir="5400000" sx="90000" sy="-19000" rotWithShape="0">
                <a:prstClr val="black">
                  <a:alpha val="1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        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21604" y="1587511"/>
              <a:ext cx="12192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7000" b="1" dirty="0" smtClean="0">
                  <a:solidFill>
                    <a:srgbClr val="65B131">
                      <a:alpha val="64000"/>
                    </a:srgbClr>
                  </a:solidFill>
                  <a:latin typeface="+mj-lt"/>
                  <a:cs typeface="Arial" pitchFamily="34" charset="0"/>
                </a:rPr>
                <a:t>3</a:t>
              </a:r>
              <a:endParaRPr lang="en-US" sz="17000" b="1" dirty="0">
                <a:solidFill>
                  <a:srgbClr val="65B131">
                    <a:alpha val="64000"/>
                  </a:srgbClr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11810" y="2674651"/>
              <a:ext cx="1931160" cy="665695"/>
            </a:xfrm>
            <a:prstGeom prst="rect">
              <a:avLst/>
            </a:prstGeom>
            <a:noFill/>
          </p:spPr>
          <p:txBody>
            <a:bodyPr wrap="square" rtlCol="0">
              <a:normAutofit fontScale="85000" lnSpcReduction="20000"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300" b="1" spc="60" dirty="0" smtClean="0">
                  <a:solidFill>
                    <a:schemeClr val="bg1"/>
                  </a:solidFill>
                  <a:effectLst>
                    <a:outerShdw blurRad="50800" dist="25400" dir="5400000" algn="t" rotWithShape="0">
                      <a:prstClr val="black">
                        <a:alpha val="15000"/>
                      </a:prstClr>
                    </a:outerShdw>
                  </a:effectLst>
                </a:rPr>
                <a:t>Produce Return to Dance Protocol</a:t>
              </a:r>
              <a:endParaRPr lang="en-US" sz="2300" b="1" spc="60" dirty="0" smtClean="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6569928" y="2005362"/>
              <a:ext cx="1583472" cy="1295400"/>
            </a:xfrm>
            <a:prstGeom prst="ellipse">
              <a:avLst/>
            </a:prstGeom>
            <a:gradFill flip="none" rotWithShape="1">
              <a:gsLst>
                <a:gs pos="63000">
                  <a:schemeClr val="bg1">
                    <a:alpha val="7000"/>
                  </a:schemeClr>
                </a:gs>
                <a:gs pos="72000">
                  <a:schemeClr val="bg1">
                    <a:alpha val="15000"/>
                  </a:schemeClr>
                </a:gs>
                <a:gs pos="91000">
                  <a:schemeClr val="bg1">
                    <a:alpha val="28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       </a:t>
              </a:r>
              <a:endParaRPr lang="en-US" dirty="0"/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sz="4000" cap="none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Survey: </a:t>
            </a:r>
            <a:r>
              <a:rPr lang="en-US" sz="2800" b="0" cap="none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Develop a survey that will determine the most common injury among undergraduate students in </a:t>
            </a:r>
            <a:r>
              <a:rPr lang="en-US" sz="2800" b="0" cap="none" dirty="0" err="1" smtClean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UofM’s</a:t>
            </a:r>
            <a:r>
              <a:rPr lang="en-US" sz="2800" b="0" cap="none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 School of Dance. 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sz="17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Now until</a:t>
            </a:r>
            <a:r>
              <a:rPr lang="en-US" sz="17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Sept. 2013</a:t>
            </a:r>
            <a:endParaRPr lang="en-US" sz="17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1392" y="155745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0" b="1" dirty="0" smtClean="0">
                <a:solidFill>
                  <a:srgbClr val="F26200">
                    <a:alpha val="40000"/>
                  </a:srgbClr>
                </a:solidFill>
                <a:cs typeface="Arial" pitchFamily="34" charset="0"/>
              </a:rPr>
              <a:t>1</a:t>
            </a:r>
            <a:endParaRPr lang="en-US" sz="17000" b="1" dirty="0">
              <a:solidFill>
                <a:srgbClr val="F26200">
                  <a:alpha val="40000"/>
                </a:srgbClr>
              </a:solidFill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88" y="2146027"/>
            <a:ext cx="4953000" cy="433097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342900" indent="-342900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Complete an IRB application and be granted approval. </a:t>
            </a:r>
          </a:p>
          <a:p>
            <a:pPr marL="800100" lvl="1" indent="-342900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Review of the </a:t>
            </a:r>
            <a:r>
              <a:rPr lang="en-US" sz="2400" dirty="0" smtClean="0">
                <a:solidFill>
                  <a:prstClr val="white"/>
                </a:solidFill>
              </a:rPr>
              <a:t>li</a:t>
            </a:r>
            <a:r>
              <a:rPr lang="en-US" sz="2400" dirty="0" smtClean="0">
                <a:solidFill>
                  <a:prstClr val="white"/>
                </a:solidFill>
              </a:rPr>
              <a:t>terature</a:t>
            </a:r>
          </a:p>
          <a:p>
            <a:pPr marL="800100" lvl="1" indent="-342900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Justify need for this project</a:t>
            </a:r>
            <a:endParaRPr lang="en-US" sz="2400" dirty="0" smtClean="0">
              <a:solidFill>
                <a:prstClr val="white"/>
              </a:solidFill>
            </a:endParaRPr>
          </a:p>
          <a:p>
            <a:pPr marL="800100" lvl="1" indent="-342900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Coordination between disciplines</a:t>
            </a:r>
          </a:p>
          <a:p>
            <a:pPr lvl="1">
              <a:spcBef>
                <a:spcPts val="100"/>
              </a:spcBef>
            </a:pPr>
            <a:endParaRPr lang="en-US" sz="2400" dirty="0" smtClean="0">
              <a:solidFill>
                <a:prstClr val="white"/>
              </a:solidFill>
            </a:endParaRPr>
          </a:p>
          <a:p>
            <a:pPr marL="342900" indent="-342900">
              <a:spcBef>
                <a:spcPts val="1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white"/>
                </a:solidFill>
              </a:rPr>
              <a:t>Create an online survey using </a:t>
            </a:r>
            <a:r>
              <a:rPr lang="en-US" sz="2400" dirty="0" err="1" smtClean="0">
                <a:solidFill>
                  <a:prstClr val="white"/>
                </a:solidFill>
              </a:rPr>
              <a:t>Qualtrics</a:t>
            </a:r>
            <a:r>
              <a:rPr lang="en-US" sz="2400" dirty="0" smtClean="0">
                <a:solidFill>
                  <a:prstClr val="white"/>
                </a:solidFill>
              </a:rPr>
              <a:t> to determine the most common injuries.</a:t>
            </a:r>
          </a:p>
          <a:p>
            <a:pPr marL="800100" lvl="1" indent="-342900">
              <a:spcBef>
                <a:spcPts val="1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prstClr val="white"/>
              </a:solidFill>
            </a:endParaRPr>
          </a:p>
          <a:p>
            <a:pPr lvl="1">
              <a:spcBef>
                <a:spcPts val="100"/>
              </a:spcBef>
            </a:pPr>
            <a:endParaRPr lang="en-US" sz="2000" dirty="0" smtClean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88" y="177559"/>
            <a:ext cx="4648200" cy="1803641"/>
          </a:xfrm>
          <a:prstGeom prst="rect">
            <a:avLst/>
          </a:prstGeom>
          <a:noFill/>
        </p:spPr>
        <p:txBody>
          <a:bodyPr wrap="square" rtlCol="0" anchor="b">
            <a:normAutofit/>
          </a:bodyPr>
          <a:lstStyle/>
          <a:p>
            <a:r>
              <a:rPr lang="en-US" sz="4400" b="1" dirty="0" smtClean="0">
                <a:solidFill>
                  <a:srgbClr val="7BCF27"/>
                </a:solidFill>
              </a:rPr>
              <a:t>Survey Development</a:t>
            </a:r>
            <a:endParaRPr lang="en-US" sz="4400" b="1" dirty="0">
              <a:solidFill>
                <a:srgbClr val="7BCF27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000" y="457200"/>
            <a:ext cx="3257550" cy="4343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2000" y="1946209"/>
            <a:ext cx="2057400" cy="205740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rgbClr val="399ECB"/>
              </a:gs>
              <a:gs pos="100000">
                <a:srgbClr val="0077D0"/>
              </a:gs>
            </a:gsLst>
            <a:path path="circle">
              <a:fillToRect l="50000" t="50000" r="50000" b="50000"/>
            </a:path>
          </a:gradFill>
          <a:ln w="82550">
            <a:noFill/>
          </a:ln>
          <a:effectLst>
            <a:outerShdw blurRad="1270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       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 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59728" y="1531434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0" b="1" dirty="0" smtClean="0">
                <a:solidFill>
                  <a:srgbClr val="2A7A9E">
                    <a:alpha val="40000"/>
                  </a:srgbClr>
                </a:solidFill>
                <a:cs typeface="Arial" pitchFamily="34" charset="0"/>
              </a:rPr>
              <a:t>2</a:t>
            </a:r>
            <a:endParaRPr lang="en-US" sz="17000" b="1" dirty="0">
              <a:solidFill>
                <a:srgbClr val="2A7A9E">
                  <a:alpha val="40000"/>
                </a:srgbClr>
              </a:solidFill>
              <a:cs typeface="Arial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en-US" sz="4000" cap="none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 Study: </a:t>
            </a:r>
            <a:r>
              <a:rPr lang="en-US" sz="4000" b="0" cap="none" dirty="0" smtClean="0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the recovery process of the most common dance</a:t>
            </a:r>
            <a:endParaRPr lang="en-US" sz="4000" b="0" cap="none" dirty="0">
              <a:solidFill>
                <a:prstClr val="black">
                  <a:lumMod val="50000"/>
                  <a:lumOff val="50000"/>
                </a:prstClr>
              </a:solidFill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0"/>
              </a:spcBef>
            </a:pPr>
            <a:r>
              <a:rPr lang="en-US" sz="17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Sept. 2013-Dec. 2013</a:t>
            </a:r>
            <a:endParaRPr lang="en-US" sz="17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535606" y="1316224"/>
            <a:ext cx="4114800" cy="493217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Analyze the responses to the survey to determine the most common injuries among dancer.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Using this information develop a secondary screening tool that can be used to measure the rates of  reinjures vs. a “successful” return  to performance.</a:t>
            </a:r>
            <a:endParaRPr 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352800" y="2105540"/>
            <a:ext cx="1053515" cy="490290"/>
          </a:xfrm>
          <a:prstGeom prst="rightArrow">
            <a:avLst/>
          </a:prstGeom>
          <a:gradFill flip="none" rotWithShape="1">
            <a:gsLst>
              <a:gs pos="15000">
                <a:schemeClr val="tx1">
                  <a:lumMod val="75000"/>
                  <a:lumOff val="25000"/>
                  <a:alpha val="18000"/>
                </a:schemeClr>
              </a:gs>
              <a:gs pos="48000">
                <a:schemeClr val="tx1">
                  <a:lumMod val="65000"/>
                  <a:lumOff val="35000"/>
                  <a:alpha val="2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34622" y="76200"/>
            <a:ext cx="6651978" cy="734291"/>
          </a:xfrm>
        </p:spPr>
        <p:txBody>
          <a:bodyPr anchor="b"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b="1" dirty="0" smtClean="0">
                <a:solidFill>
                  <a:prstClr val="white"/>
                </a:solidFill>
                <a:ea typeface="+mn-ea"/>
                <a:cs typeface="+mn-cs"/>
              </a:rPr>
              <a:t>Analyze/Study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64" y="1339613"/>
            <a:ext cx="2241787" cy="22417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751" y="3374905"/>
            <a:ext cx="1615806" cy="320090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90600"/>
            <a:ext cx="3175000" cy="3175000"/>
          </a:xfrm>
        </p:spPr>
      </p:pic>
    </p:spTree>
    <p:extLst>
      <p:ext uri="{BB962C8B-B14F-4D97-AF65-F5344CB8AC3E}">
        <p14:creationId xmlns:p14="http://schemas.microsoft.com/office/powerpoint/2010/main" val="109288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VENTTIMING" val="|m0;0;26;0|m0;8.2;28;0|m1;8.4;26;0|m1;14.9;28;0|m1;15.9;26;0|m1;15.9;28;0"/>
</p:tagLst>
</file>

<file path=ppt/theme/theme1.xml><?xml version="1.0" encoding="utf-8"?>
<a:theme xmlns:a="http://schemas.openxmlformats.org/drawingml/2006/main" name="Introducing PowerPoint 2010">
  <a:themeElements>
    <a:clrScheme name="Fresh">
      <a:dk1>
        <a:srgbClr val="262626"/>
      </a:dk1>
      <a:lt1>
        <a:sysClr val="window" lastClr="FFFFFF"/>
      </a:lt1>
      <a:dk2>
        <a:srgbClr val="595959"/>
      </a:dk2>
      <a:lt2>
        <a:srgbClr val="EEECE1"/>
      </a:lt2>
      <a:accent1>
        <a:srgbClr val="F4891E"/>
      </a:accent1>
      <a:accent2>
        <a:srgbClr val="7BCF27"/>
      </a:accent2>
      <a:accent3>
        <a:srgbClr val="9BBB59"/>
      </a:accent3>
      <a:accent4>
        <a:srgbClr val="00B0F0"/>
      </a:accent4>
      <a:accent5>
        <a:srgbClr val="4BACC6"/>
      </a:accent5>
      <a:accent6>
        <a:srgbClr val="F79646"/>
      </a:accent6>
      <a:hlink>
        <a:srgbClr val="00B0F0"/>
      </a:hlink>
      <a:folHlink>
        <a:srgbClr val="F489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IntroducingPowerPoint2010</Template>
  <TotalTime>0</TotalTime>
  <Words>196</Words>
  <Application>Microsoft Office PowerPoint</Application>
  <PresentationFormat>On-screen Show (4:3)</PresentationFormat>
  <Paragraphs>42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Introducing PowerPoint 2010</vt:lpstr>
      <vt:lpstr>introducing Bridging the Gap: Healthy Return from Dance Injury to Performance</vt:lpstr>
      <vt:lpstr>PowerPoint Presentation</vt:lpstr>
      <vt:lpstr>Survey: Develop a survey that will determine the most common injury among undergraduate students in UofM’s School of Dance. </vt:lpstr>
      <vt:lpstr>PowerPoint Presentation</vt:lpstr>
      <vt:lpstr> Study: the recovery process of the most common dance</vt:lpstr>
      <vt:lpstr>Analyze/Study</vt:lpstr>
      <vt:lpstr>PowerPoint Presentation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2013-06-25T17:41:32Z</dcterms:created>
  <dcterms:modified xsi:type="dcterms:W3CDTF">2013-06-25T18:26:06Z</dcterms:modified>
</cp:coreProperties>
</file>