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8" r:id="rId11"/>
    <p:sldId id="260" r:id="rId12"/>
    <p:sldId id="267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>
        <p:scale>
          <a:sx n="82" d="100"/>
          <a:sy n="82" d="100"/>
        </p:scale>
        <p:origin x="-1026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4A1B7E-4EA9-1846-990F-6EE29183C8D2}" type="datetimeFigureOut">
              <a:rPr lang="en-US" smtClean="0"/>
              <a:t>5/23/2013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583393-2183-5C42-98FC-5F02BE077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480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Introduce</a:t>
            </a:r>
            <a:r>
              <a:rPr lang="en-US" baseline="0" dirty="0" smtClean="0"/>
              <a:t> self – our background, our areas of expertise, both acute care therapists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583393-2183-5C42-98FC-5F02BE0773F1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Associate Degree:  typical duration is two years and students are required</a:t>
            </a:r>
            <a:r>
              <a:rPr lang="en-US" baseline="0" dirty="0" smtClean="0"/>
              <a:t> to take several prerequisites prior to entering program.</a:t>
            </a:r>
          </a:p>
          <a:p>
            <a:r>
              <a:rPr lang="en-US" dirty="0" smtClean="0"/>
              <a:t>Licensure – all PTAs will have a license in Michigan</a:t>
            </a:r>
            <a:r>
              <a:rPr lang="en-US" baseline="0" dirty="0" smtClean="0"/>
              <a:t> – Hawaii is the only state that does not require license 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583393-2183-5C42-98FC-5F02BE0773F1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Interventions:</a:t>
            </a:r>
          </a:p>
          <a:p>
            <a:pPr>
              <a:buFontTx/>
              <a:buChar char="-"/>
            </a:pPr>
            <a:r>
              <a:rPr lang="en-US" dirty="0" smtClean="0"/>
              <a:t>Endurance</a:t>
            </a:r>
            <a:r>
              <a:rPr lang="en-US" baseline="0" dirty="0" smtClean="0"/>
              <a:t> Activities/Walking Programs</a:t>
            </a:r>
          </a:p>
          <a:p>
            <a:pPr>
              <a:buFontTx/>
              <a:buChar char="-"/>
            </a:pPr>
            <a:r>
              <a:rPr lang="en-US" baseline="0" dirty="0" smtClean="0"/>
              <a:t>Energy Conservation Techniques </a:t>
            </a:r>
          </a:p>
          <a:p>
            <a:pPr>
              <a:buFontTx/>
              <a:buChar char="-"/>
            </a:pPr>
            <a:r>
              <a:rPr lang="en-US" baseline="0" dirty="0" smtClean="0"/>
              <a:t>Balance Training</a:t>
            </a:r>
          </a:p>
          <a:p>
            <a:pPr>
              <a:buFontTx/>
              <a:buChar char="-"/>
            </a:pPr>
            <a:r>
              <a:rPr lang="en-US" baseline="0" dirty="0" smtClean="0"/>
              <a:t>Body Mechanics Training</a:t>
            </a:r>
          </a:p>
          <a:p>
            <a:pPr>
              <a:buFontTx/>
              <a:buChar char="-"/>
            </a:pPr>
            <a:r>
              <a:rPr lang="en-US" baseline="0" dirty="0" smtClean="0"/>
              <a:t>Postural Stabilization </a:t>
            </a:r>
          </a:p>
          <a:p>
            <a:pPr>
              <a:buFontTx/>
              <a:buChar char="-"/>
            </a:pPr>
            <a:r>
              <a:rPr lang="en-US" baseline="0" dirty="0" smtClean="0"/>
              <a:t>Range of Motion/Stretching </a:t>
            </a:r>
          </a:p>
          <a:p>
            <a:pPr>
              <a:buFontTx/>
              <a:buChar char="-"/>
            </a:pPr>
            <a:r>
              <a:rPr lang="en-US" baseline="0" dirty="0" smtClean="0"/>
              <a:t>Gait Training (with/without assistive devices)</a:t>
            </a:r>
          </a:p>
          <a:p>
            <a:pPr>
              <a:buFontTx/>
              <a:buChar char="-"/>
            </a:pPr>
            <a:r>
              <a:rPr lang="en-US" baseline="0" dirty="0" smtClean="0"/>
              <a:t>Wheelchair Propulsion </a:t>
            </a:r>
          </a:p>
          <a:p>
            <a:pPr>
              <a:buFontTx/>
              <a:buChar char="-"/>
            </a:pPr>
            <a:r>
              <a:rPr lang="en-US" baseline="0" dirty="0" smtClean="0"/>
              <a:t>Breathing Strategies</a:t>
            </a:r>
          </a:p>
          <a:p>
            <a:pPr>
              <a:buFontTx/>
              <a:buChar char="-"/>
            </a:pPr>
            <a:r>
              <a:rPr lang="en-US" baseline="0" dirty="0" smtClean="0"/>
              <a:t>Injury Prevention and Reduction</a:t>
            </a:r>
          </a:p>
          <a:p>
            <a:pPr>
              <a:buFontTx/>
              <a:buChar char="-"/>
            </a:pPr>
            <a:r>
              <a:rPr lang="en-US" baseline="0" dirty="0" smtClean="0"/>
              <a:t>Massage</a:t>
            </a:r>
          </a:p>
          <a:p>
            <a:pPr>
              <a:buFontTx/>
              <a:buChar char="-"/>
            </a:pPr>
            <a:r>
              <a:rPr lang="en-US" baseline="0" dirty="0" smtClean="0"/>
              <a:t>Soft Tissue Mobilizations </a:t>
            </a:r>
          </a:p>
          <a:p>
            <a:pPr>
              <a:buFontTx/>
              <a:buChar char="-"/>
            </a:pPr>
            <a:r>
              <a:rPr lang="en-US" baseline="0" dirty="0" smtClean="0"/>
              <a:t>Application and adjustment of assistive devices, equipment (hospital beds and toilet seats), oxygen, prosthetics, and orthotics</a:t>
            </a:r>
          </a:p>
          <a:p>
            <a:pPr>
              <a:buFontTx/>
              <a:buChar char="-"/>
            </a:pPr>
            <a:r>
              <a:rPr lang="en-US" baseline="0" dirty="0" smtClean="0"/>
              <a:t>Repositioning </a:t>
            </a:r>
          </a:p>
          <a:p>
            <a:pPr>
              <a:buFontTx/>
              <a:buChar char="-"/>
            </a:pPr>
            <a:r>
              <a:rPr lang="en-US" baseline="0" dirty="0" smtClean="0"/>
              <a:t>Edema Management </a:t>
            </a:r>
          </a:p>
          <a:p>
            <a:pPr>
              <a:buFontTx/>
              <a:buChar char="-"/>
            </a:pPr>
            <a:r>
              <a:rPr lang="en-US" baseline="0" dirty="0" smtClean="0"/>
              <a:t>Perform Electrotherapeutic Modalities </a:t>
            </a:r>
          </a:p>
          <a:p>
            <a:pPr>
              <a:buFontTx/>
              <a:buChar char="-"/>
            </a:pPr>
            <a:r>
              <a:rPr lang="en-US" baseline="0" dirty="0" err="1" smtClean="0"/>
              <a:t>Cryotherapy</a:t>
            </a:r>
            <a:r>
              <a:rPr lang="en-US" baseline="0" dirty="0" smtClean="0"/>
              <a:t>, Thermotherapy, and Ultrasound</a:t>
            </a:r>
          </a:p>
          <a:p>
            <a:pPr>
              <a:buFontTx/>
              <a:buNone/>
            </a:pPr>
            <a:endParaRPr lang="en-US" dirty="0" smtClean="0"/>
          </a:p>
          <a:p>
            <a:pPr>
              <a:buFontTx/>
              <a:buNone/>
            </a:pPr>
            <a:r>
              <a:rPr lang="en-US" dirty="0" smtClean="0"/>
              <a:t>Response to Interventions:</a:t>
            </a:r>
          </a:p>
          <a:p>
            <a:pPr>
              <a:buFontTx/>
              <a:buNone/>
            </a:pPr>
            <a:r>
              <a:rPr lang="en-US" dirty="0" smtClean="0"/>
              <a:t>-Performs</a:t>
            </a:r>
            <a:r>
              <a:rPr lang="en-US" baseline="0" dirty="0" smtClean="0"/>
              <a:t> standardized tests and objective measurements </a:t>
            </a:r>
          </a:p>
          <a:p>
            <a:pPr>
              <a:buFontTx/>
              <a:buNone/>
            </a:pPr>
            <a:r>
              <a:rPr lang="en-US" baseline="0" dirty="0" smtClean="0"/>
              <a:t>-Can perform things like manual muscle, range of motion, and sensation testing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583393-2183-5C42-98FC-5F02BE0773F1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Home health agencies: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-  </a:t>
            </a:r>
            <a:r>
              <a:rPr lang="en-US" i="1" dirty="0" smtClean="0"/>
              <a:t>General Supervision</a:t>
            </a:r>
            <a:r>
              <a:rPr lang="en-US" dirty="0" smtClean="0"/>
              <a:t>:  requiring the initial direction and periodic inspection of the activity. The supervisor need not always be physically present or on the premises when the assistance is performing services.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583393-2183-5C42-98FC-5F02BE0773F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9743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-  General Supervision:  requiring the initial direction and periodic inspection of the activity. The supervisor need not always be physically present or on the premises when the assistance is performing services.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583393-2183-5C42-98FC-5F02BE0773F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0551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Levels of Supervision</a:t>
            </a:r>
          </a:p>
          <a:p>
            <a:r>
              <a:rPr lang="en-US" dirty="0" smtClean="0"/>
              <a:t>The American Physical therapy Association recognizes the following levels of supervision</a:t>
            </a:r>
          </a:p>
          <a:p>
            <a:r>
              <a:rPr lang="en-US" dirty="0" smtClean="0"/>
              <a:t>- General Supervision: The physical therapist is not required to be on-site for direction and supervision, but must be available at least by telecommunications.</a:t>
            </a:r>
          </a:p>
          <a:p>
            <a:r>
              <a:rPr lang="en-US" dirty="0" smtClean="0"/>
              <a:t>- Direct Supervision: The physical therapist is physically present and immediately available for direction and supervision. ( The physical therapist will have direct contact with the patient during each visit that is defined in the Guide to Physical Therapist practice as all encounters with a patient/ client in a 24 hour period. ( telecommunication does not meet the criteria for direct personal supervision)</a:t>
            </a:r>
          </a:p>
          <a:p>
            <a:r>
              <a:rPr lang="en-US" dirty="0" smtClean="0"/>
              <a:t>- Direct Personal Supervision: The PT, or where allowable by law, the PTA, is physically present and immediately available to direct and supervise tasks that are related to patient/client management. The direction and supervision is continuous throughout the time these tasks are performed. Telecommunication does not meet the requirement of direct personal supervision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583393-2183-5C42-98FC-5F02BE0773F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4314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When supervising the PTA in any off-site setting, the following requirements must be observed:</a:t>
            </a:r>
          </a:p>
          <a:p>
            <a:r>
              <a:rPr lang="en-US" dirty="0" smtClean="0"/>
              <a:t>The PT must be accessible by telecommunications to the PTA at all times while the PTA is treating </a:t>
            </a:r>
            <a:r>
              <a:rPr lang="en-US" dirty="0" err="1" smtClean="0"/>
              <a:t>pts</a:t>
            </a:r>
            <a:endParaRPr lang="en-US" dirty="0" smtClean="0"/>
          </a:p>
          <a:p>
            <a:r>
              <a:rPr lang="en-US" dirty="0" smtClean="0"/>
              <a:t>There must be regularly scheduled and documented conferences with PTA re: </a:t>
            </a:r>
            <a:r>
              <a:rPr lang="en-US" dirty="0" err="1" smtClean="0"/>
              <a:t>pt</a:t>
            </a:r>
            <a:r>
              <a:rPr lang="en-US" dirty="0" smtClean="0"/>
              <a:t>, frequency of which is determined by the needs the </a:t>
            </a:r>
            <a:r>
              <a:rPr lang="en-US" dirty="0" err="1" smtClean="0"/>
              <a:t>pt</a:t>
            </a:r>
            <a:r>
              <a:rPr lang="en-US" dirty="0" smtClean="0"/>
              <a:t> and the needs of the PTA</a:t>
            </a:r>
          </a:p>
          <a:p>
            <a:r>
              <a:rPr lang="en-US" dirty="0" smtClean="0"/>
              <a:t>A supervisory visit should include: on </a:t>
            </a:r>
            <a:r>
              <a:rPr lang="en-US" dirty="0" err="1" smtClean="0"/>
              <a:t>sitre</a:t>
            </a:r>
            <a:r>
              <a:rPr lang="en-US" dirty="0" smtClean="0"/>
              <a:t> reexamination of </a:t>
            </a:r>
            <a:r>
              <a:rPr lang="en-US" dirty="0" err="1" smtClean="0"/>
              <a:t>pt</a:t>
            </a:r>
            <a:r>
              <a:rPr lang="en-US" dirty="0" smtClean="0"/>
              <a:t>, review of POC, evaluation of need and recommendation for utilization of outside resources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583393-2183-5C42-98FC-5F02BE0773F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4994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Qualifications:  training, education, and licensure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583393-2183-5C42-98FC-5F02BE0773F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5903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PT’s always need to sign off on PTA note prior to submitting in medical chart.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583393-2183-5C42-98FC-5F02BE0773F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928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BFE40B0-5549-8C4B-B797-A2F520CDDDEC}" type="datetimeFigureOut">
              <a:rPr lang="en-US" smtClean="0"/>
              <a:t>5/23/2013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7FBEC00-D492-C949-BB26-59D53F2A378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E40B0-5549-8C4B-B797-A2F520CDDDEC}" type="datetimeFigureOut">
              <a:rPr lang="en-US" smtClean="0"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BEC00-D492-C949-BB26-59D53F2A37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E40B0-5549-8C4B-B797-A2F520CDDDEC}" type="datetimeFigureOut">
              <a:rPr lang="en-US" smtClean="0"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BEC00-D492-C949-BB26-59D53F2A37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BFE40B0-5549-8C4B-B797-A2F520CDDDEC}" type="datetimeFigureOut">
              <a:rPr lang="en-US" smtClean="0"/>
              <a:t>5/23/2013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7FBEC00-D492-C949-BB26-59D53F2A378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BFE40B0-5549-8C4B-B797-A2F520CDDDEC}" type="datetimeFigureOut">
              <a:rPr lang="en-US" smtClean="0"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7FBEC00-D492-C949-BB26-59D53F2A378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E40B0-5549-8C4B-B797-A2F520CDDDEC}" type="datetimeFigureOut">
              <a:rPr lang="en-US" smtClean="0"/>
              <a:t>5/23/2013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BEC00-D492-C949-BB26-59D53F2A378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E40B0-5549-8C4B-B797-A2F520CDDDEC}" type="datetimeFigureOut">
              <a:rPr lang="en-US" smtClean="0"/>
              <a:t>5/23/2013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BEC00-D492-C949-BB26-59D53F2A378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BFE40B0-5549-8C4B-B797-A2F520CDDDEC}" type="datetimeFigureOut">
              <a:rPr lang="en-US" smtClean="0"/>
              <a:t>5/23/2013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7FBEC00-D492-C949-BB26-59D53F2A378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E40B0-5549-8C4B-B797-A2F520CDDDEC}" type="datetimeFigureOut">
              <a:rPr lang="en-US" smtClean="0"/>
              <a:t>5/23/2013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BEC00-D492-C949-BB26-59D53F2A37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BFE40B0-5549-8C4B-B797-A2F520CDDDEC}" type="datetimeFigureOut">
              <a:rPr lang="en-US" smtClean="0"/>
              <a:t>5/23/2013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7FBEC00-D492-C949-BB26-59D53F2A3781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BFE40B0-5549-8C4B-B797-A2F520CDDDEC}" type="datetimeFigureOut">
              <a:rPr lang="en-US" smtClean="0"/>
              <a:t>5/23/2013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7FBEC00-D492-C949-BB26-59D53F2A3781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BFE40B0-5549-8C4B-B797-A2F520CDDDEC}" type="datetimeFigureOut">
              <a:rPr lang="en-US" smtClean="0"/>
              <a:t>5/23/2013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7FBEC00-D492-C949-BB26-59D53F2A378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1676400"/>
            <a:ext cx="6400800" cy="144780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Supervision and Delegation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3581400"/>
            <a:ext cx="6172200" cy="2209800"/>
          </a:xfrm>
        </p:spPr>
        <p:txBody>
          <a:bodyPr/>
          <a:lstStyle/>
          <a:p>
            <a:pPr algn="ctr"/>
            <a:r>
              <a:rPr lang="en-US" dirty="0"/>
              <a:t>Alyssa Trotsky, DPT</a:t>
            </a:r>
          </a:p>
          <a:p>
            <a:pPr algn="ctr"/>
            <a:r>
              <a:rPr lang="en-US" dirty="0" smtClean="0"/>
              <a:t>Natalia Fernandez, BPT, MSc, MS, CCS</a:t>
            </a:r>
          </a:p>
          <a:p>
            <a:pPr algn="ctr"/>
            <a:r>
              <a:rPr lang="en-US" dirty="0" smtClean="0"/>
              <a:t>University of Michigan Health System</a:t>
            </a:r>
          </a:p>
          <a:p>
            <a:pPr algn="ctr"/>
            <a:r>
              <a:rPr lang="en-US" dirty="0" smtClean="0"/>
              <a:t>May 23</a:t>
            </a:r>
            <a:r>
              <a:rPr lang="en-US" baseline="30000" dirty="0" smtClean="0"/>
              <a:t>rd</a:t>
            </a:r>
            <a:r>
              <a:rPr lang="en-US" dirty="0" smtClean="0"/>
              <a:t>, 2013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Supervision And Delegation Of PTA In Michigan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Services must be provided </a:t>
            </a:r>
            <a:r>
              <a:rPr lang="en-US" dirty="0" smtClean="0"/>
              <a:t>safely/effectively </a:t>
            </a:r>
            <a:r>
              <a:rPr lang="en-US" dirty="0"/>
              <a:t>under the </a:t>
            </a:r>
            <a:r>
              <a:rPr lang="en-US" i="1" dirty="0" smtClean="0"/>
              <a:t>general </a:t>
            </a:r>
            <a:r>
              <a:rPr lang="en-US" i="1" dirty="0"/>
              <a:t>supervision </a:t>
            </a:r>
            <a:r>
              <a:rPr lang="en-US" dirty="0"/>
              <a:t>of a skilled therapist. </a:t>
            </a:r>
            <a:endParaRPr lang="en-US" i="1" dirty="0"/>
          </a:p>
          <a:p>
            <a:pPr marL="0" indent="0">
              <a:buNone/>
            </a:pPr>
            <a:r>
              <a:rPr lang="en-US" dirty="0" smtClean="0"/>
              <a:t>	-  </a:t>
            </a:r>
            <a:r>
              <a:rPr lang="en-US" i="1" dirty="0" smtClean="0"/>
              <a:t>General </a:t>
            </a:r>
            <a:r>
              <a:rPr lang="en-US" i="1" dirty="0"/>
              <a:t>Supervision</a:t>
            </a:r>
            <a:r>
              <a:rPr lang="en-US" dirty="0"/>
              <a:t>:  the PT is not required to be on-site for direction and supervision, but must be available at least by telecommunications</a:t>
            </a:r>
            <a:r>
              <a:rPr lang="en-US" dirty="0" smtClean="0"/>
              <a:t>.</a:t>
            </a:r>
          </a:p>
          <a:p>
            <a:r>
              <a:rPr lang="en-US" dirty="0" smtClean="0"/>
              <a:t>Verify the qualifications of the PTA</a:t>
            </a:r>
          </a:p>
          <a:p>
            <a:r>
              <a:rPr lang="en-US" dirty="0" smtClean="0"/>
              <a:t>Examine and evaluate the patient before delegating interventions</a:t>
            </a:r>
          </a:p>
          <a:p>
            <a:r>
              <a:rPr lang="en-US" dirty="0" smtClean="0"/>
              <a:t>Provide predetermined procedures and protocols for all delegated tasks.</a:t>
            </a:r>
          </a:p>
          <a:p>
            <a:r>
              <a:rPr lang="en-US" dirty="0" smtClean="0"/>
              <a:t>Maintain </a:t>
            </a:r>
            <a:r>
              <a:rPr lang="en-US" dirty="0"/>
              <a:t>a record of the names of </a:t>
            </a:r>
            <a:r>
              <a:rPr lang="en-US" dirty="0" smtClean="0"/>
              <a:t>the PTAs to whom </a:t>
            </a:r>
            <a:r>
              <a:rPr lang="en-US" dirty="0"/>
              <a:t>tasks have been delegated to.</a:t>
            </a:r>
          </a:p>
          <a:p>
            <a:r>
              <a:rPr lang="en-US" dirty="0" smtClean="0"/>
              <a:t>Meet regularly and in person with PTA to evaluate performance, review record, and educate on delegated tasks.</a:t>
            </a:r>
          </a:p>
          <a:p>
            <a:r>
              <a:rPr lang="en-US" dirty="0" smtClean="0"/>
              <a:t>PT should not supervise for than 4 PTAs at one time.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1382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PT Aide Background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Unlicensed individual with educational requirements set by the supervising PT.</a:t>
            </a:r>
          </a:p>
          <a:p>
            <a:r>
              <a:rPr lang="en-US" dirty="0" smtClean="0"/>
              <a:t>Should have great communication and interpersonal skills.</a:t>
            </a:r>
          </a:p>
          <a:p>
            <a:r>
              <a:rPr lang="en-US" dirty="0" smtClean="0"/>
              <a:t>Can work in a variety of settings and require direct supervision of a physical therapist</a:t>
            </a:r>
          </a:p>
          <a:p>
            <a:r>
              <a:rPr lang="en-US" dirty="0" smtClean="0"/>
              <a:t>On the job training is specific to each employer.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Direction And Supervision Of The PT Aide In Michigan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</a:t>
            </a:r>
            <a:r>
              <a:rPr lang="en-US" dirty="0" smtClean="0"/>
              <a:t>ervices </a:t>
            </a:r>
            <a:r>
              <a:rPr lang="en-US" dirty="0"/>
              <a:t>must be provided </a:t>
            </a:r>
            <a:r>
              <a:rPr lang="en-US" dirty="0" smtClean="0"/>
              <a:t>safely/effectively </a:t>
            </a:r>
            <a:r>
              <a:rPr lang="en-US" dirty="0"/>
              <a:t>only under the </a:t>
            </a:r>
            <a:r>
              <a:rPr lang="en-US" i="1" dirty="0" smtClean="0"/>
              <a:t>direct </a:t>
            </a:r>
            <a:r>
              <a:rPr lang="en-US" i="1" dirty="0"/>
              <a:t>supervision </a:t>
            </a:r>
            <a:r>
              <a:rPr lang="en-US" dirty="0"/>
              <a:t>of a skilled therapist. </a:t>
            </a:r>
            <a:endParaRPr lang="en-US" i="1" dirty="0" smtClean="0"/>
          </a:p>
          <a:p>
            <a:pPr marL="0" indent="0">
              <a:buNone/>
            </a:pPr>
            <a:r>
              <a:rPr lang="en-US" dirty="0" smtClean="0"/>
              <a:t>	-  </a:t>
            </a:r>
            <a:r>
              <a:rPr lang="en-US" i="1" dirty="0" smtClean="0"/>
              <a:t>Direct </a:t>
            </a:r>
            <a:r>
              <a:rPr lang="en-US" i="1" dirty="0"/>
              <a:t>Supervision</a:t>
            </a:r>
            <a:r>
              <a:rPr lang="en-US" dirty="0"/>
              <a:t>:  </a:t>
            </a:r>
            <a:r>
              <a:rPr lang="en-US" dirty="0" smtClean="0"/>
              <a:t>the physical therapist is physically present and immediately available for direction and supervision.</a:t>
            </a:r>
          </a:p>
          <a:p>
            <a:r>
              <a:rPr lang="en-US" dirty="0" smtClean="0"/>
              <a:t>PT should have regular meetings with aide to evaluate the individual’s performance, review records, and educate on the tasks that have been delegated.</a:t>
            </a:r>
          </a:p>
          <a:p>
            <a:r>
              <a:rPr lang="en-US" dirty="0" smtClean="0"/>
              <a:t>Maintain a record of the names of all the unlicensed individuals in which tasks have been delegated to.</a:t>
            </a:r>
          </a:p>
          <a:p>
            <a:r>
              <a:rPr lang="en-US" dirty="0" smtClean="0"/>
              <a:t>Provide predetermined procedures and protocols for all delegated tasks.</a:t>
            </a:r>
          </a:p>
          <a:p>
            <a:r>
              <a:rPr lang="en-US" dirty="0" smtClean="0"/>
              <a:t>Examine and evaluate the patient before delegating task.</a:t>
            </a:r>
          </a:p>
          <a:p>
            <a:r>
              <a:rPr lang="en-US" dirty="0" smtClean="0"/>
              <a:t>PT must have contact with patient upon each visit.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4462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Responsibilities Performed Exclusively By PT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Regardless of the setting, the following responsibilities should only be carried by a PT: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dirty="0" smtClean="0"/>
              <a:t>Interpretation of referrals 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dirty="0" smtClean="0"/>
              <a:t>Initial examination, evaluation, diagnosis, and prognosis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dirty="0" smtClean="0"/>
              <a:t>Determine the most appropriate utilization of a PTA that provides for the delivery of service that is safe, effective, and efficient.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dirty="0" smtClean="0"/>
              <a:t>Re-examination of the patient/client in light of their goals and revise the plan of care accordingly.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dirty="0" smtClean="0"/>
              <a:t>Establish discharge plan and documentation of discharge summary/status. 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dirty="0" smtClean="0"/>
              <a:t>Oversee all documentation for services rendered to each patient/client.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Procedures that require immediate and continuous examination and evaluation throughout the intervention are performed exclusively by the PT.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dirty="0" smtClean="0"/>
              <a:t>Spinal and peripheral joint mobilization/manipulation (manual therapy)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dirty="0" smtClean="0"/>
              <a:t>Selective sharp debridement (wound management)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8420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Learning Objectives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By the end of the lecture, students will be able to:</a:t>
            </a:r>
          </a:p>
          <a:p>
            <a:pPr marL="457200" indent="-457200"/>
            <a:r>
              <a:rPr lang="en-US" dirty="0" smtClean="0"/>
              <a:t>Describe the educational background and responsibilities of a physical therapy assistant (PTA) and physical therapy aide.</a:t>
            </a:r>
          </a:p>
          <a:p>
            <a:pPr marL="457200" indent="-457200"/>
            <a:r>
              <a:rPr lang="en-US" dirty="0" smtClean="0"/>
              <a:t>Distinguish the levels of supervision.</a:t>
            </a:r>
          </a:p>
          <a:p>
            <a:pPr marL="457200" indent="-457200"/>
            <a:r>
              <a:rPr lang="en-US" dirty="0" smtClean="0"/>
              <a:t>Explain how PTAs should be utilized under Medicare.</a:t>
            </a:r>
          </a:p>
          <a:p>
            <a:pPr marL="457200" indent="-457200"/>
            <a:r>
              <a:rPr lang="en-US" dirty="0" smtClean="0"/>
              <a:t>Verbalize state rules and considerations that the PT should account for when delegating tasks to a PTA or PT aide.</a:t>
            </a:r>
          </a:p>
          <a:p>
            <a:pPr marL="457200" indent="-457200"/>
            <a:r>
              <a:rPr lang="en-US" dirty="0" smtClean="0"/>
              <a:t>Describe responsibilities performed exclusively by a PT.</a:t>
            </a:r>
          </a:p>
          <a:p>
            <a:pPr marL="457200" indent="-457200"/>
            <a:endParaRPr lang="en-US" dirty="0" smtClean="0"/>
          </a:p>
          <a:p>
            <a:pPr marL="457200" indent="-457200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PTA Background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u="sng" dirty="0" smtClean="0"/>
              <a:t>Education:</a:t>
            </a:r>
          </a:p>
          <a:p>
            <a:r>
              <a:rPr lang="en-US" dirty="0" smtClean="0"/>
              <a:t>Associate degree</a:t>
            </a:r>
          </a:p>
          <a:p>
            <a:r>
              <a:rPr lang="en-US" dirty="0" smtClean="0"/>
              <a:t>Course work includes classes in therapeutic exercise, modalities, and communication.</a:t>
            </a:r>
          </a:p>
          <a:p>
            <a:r>
              <a:rPr lang="en-US" dirty="0" smtClean="0"/>
              <a:t>Students have clinical experiences in a variety of settings.</a:t>
            </a:r>
          </a:p>
          <a:p>
            <a:endParaRPr lang="en-US" dirty="0" smtClean="0"/>
          </a:p>
          <a:p>
            <a:pPr>
              <a:buNone/>
            </a:pPr>
            <a:r>
              <a:rPr lang="en-US" b="1" u="sng" dirty="0" smtClean="0"/>
              <a:t>Licensure:</a:t>
            </a:r>
          </a:p>
          <a:p>
            <a:r>
              <a:rPr lang="en-US" dirty="0" smtClean="0"/>
              <a:t>Required to have a license or certification.</a:t>
            </a:r>
          </a:p>
          <a:p>
            <a:r>
              <a:rPr lang="en-US" dirty="0" smtClean="0"/>
              <a:t>Needs to be renewed regularly with some states requiring continuing education to renew.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PTA Background Continued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u="sng" dirty="0" smtClean="0"/>
              <a:t>Description:</a:t>
            </a:r>
          </a:p>
          <a:p>
            <a:r>
              <a:rPr lang="en-US" dirty="0" smtClean="0"/>
              <a:t>Work under the direction and supervision of a physical therapist </a:t>
            </a:r>
          </a:p>
          <a:p>
            <a:r>
              <a:rPr lang="en-US" dirty="0" smtClean="0"/>
              <a:t>Perform components of a physical therapy plan of care developed by a supervising PT.</a:t>
            </a:r>
          </a:p>
          <a:p>
            <a:pPr>
              <a:buNone/>
            </a:pPr>
            <a:endParaRPr lang="en-US" b="1" u="sng" dirty="0" smtClean="0"/>
          </a:p>
          <a:p>
            <a:pPr>
              <a:buNone/>
            </a:pPr>
            <a:r>
              <a:rPr lang="en-US" b="1" u="sng" dirty="0" smtClean="0"/>
              <a:t>Minimum Entry-Level Skills:</a:t>
            </a:r>
          </a:p>
          <a:p>
            <a:r>
              <a:rPr lang="en-US" dirty="0" smtClean="0"/>
              <a:t>Chart review and understand contraindications.</a:t>
            </a:r>
          </a:p>
          <a:p>
            <a:r>
              <a:rPr lang="en-US" dirty="0" smtClean="0"/>
              <a:t>Notify PT of any changes in patient medical status or if the patient complexity if outside of their knowledge.</a:t>
            </a:r>
          </a:p>
          <a:p>
            <a:r>
              <a:rPr lang="en-US" dirty="0" smtClean="0"/>
              <a:t>Perform, modify, and objectively assess interventions.</a:t>
            </a:r>
          </a:p>
          <a:p>
            <a:r>
              <a:rPr lang="en-US" dirty="0" smtClean="0"/>
              <a:t>Communicate with other health care professionals.</a:t>
            </a:r>
          </a:p>
          <a:p>
            <a:r>
              <a:rPr lang="en-US" dirty="0" smtClean="0"/>
              <a:t>Perform accurate documentation of treatment sessions.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Use Of PTA Under Medicare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u="sng" dirty="0" smtClean="0"/>
              <a:t>Home Health Agencies </a:t>
            </a:r>
          </a:p>
          <a:p>
            <a:r>
              <a:rPr lang="en-US" dirty="0"/>
              <a:t>Physical therapy services must be provided </a:t>
            </a:r>
            <a:r>
              <a:rPr lang="en-US" dirty="0" smtClean="0"/>
              <a:t>safely/ effectively only </a:t>
            </a:r>
            <a:r>
              <a:rPr lang="en-US" dirty="0"/>
              <a:t>under the </a:t>
            </a:r>
            <a:r>
              <a:rPr lang="en-US" i="1" dirty="0"/>
              <a:t>general supervision </a:t>
            </a:r>
            <a:r>
              <a:rPr lang="en-US" dirty="0"/>
              <a:t>of a skilled therapist.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</a:p>
          <a:p>
            <a:pPr marL="0" indent="0">
              <a:buNone/>
            </a:pPr>
            <a:r>
              <a:rPr lang="en-US" b="1" u="sng" dirty="0" smtClean="0"/>
              <a:t>Inpatient Hospital Services</a:t>
            </a:r>
          </a:p>
          <a:p>
            <a:r>
              <a:rPr lang="en-US" dirty="0" smtClean="0"/>
              <a:t>PT services must be those services that can be safely and effectively performed only by or under the supervision of a qualified PT.</a:t>
            </a:r>
          </a:p>
          <a:p>
            <a:r>
              <a:rPr lang="en-US" dirty="0" smtClean="0"/>
              <a:t>The provider must defer to PT state act as the regulations do not specifically delineate the type of direction required.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11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Use Of PTA Under Medicare Continued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u="sng" dirty="0" smtClean="0"/>
              <a:t>Outpatient Hospital Services:</a:t>
            </a:r>
          </a:p>
          <a:p>
            <a:r>
              <a:rPr lang="en-US" dirty="0" smtClean="0"/>
              <a:t>PT services must be those services that can be safely and effectively performed only by or under the supervision of a qualified PT.</a:t>
            </a:r>
          </a:p>
          <a:p>
            <a:r>
              <a:rPr lang="en-US" dirty="0" smtClean="0"/>
              <a:t>The provider must defer to the PT state act as the regulations do not specifically delineate the type of direction required.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u="sng" dirty="0" smtClean="0"/>
              <a:t>Skilled Nursing Facility:</a:t>
            </a:r>
          </a:p>
          <a:p>
            <a:r>
              <a:rPr lang="en-US" dirty="0" smtClean="0"/>
              <a:t>Skilled rehabilitation services must be provided directly or under the </a:t>
            </a:r>
            <a:r>
              <a:rPr lang="en-US" i="1" dirty="0" smtClean="0"/>
              <a:t>general supervision </a:t>
            </a:r>
            <a:r>
              <a:rPr lang="en-US" dirty="0" smtClean="0"/>
              <a:t>of skilled rehabilitation personnel.</a:t>
            </a:r>
          </a:p>
          <a:p>
            <a:pPr marL="0" indent="0">
              <a:buNone/>
            </a:pPr>
            <a:r>
              <a:rPr lang="en-US" dirty="0"/>
              <a:t>	</a:t>
            </a:r>
            <a:endParaRPr lang="en-US" dirty="0" smtClean="0"/>
          </a:p>
          <a:p>
            <a:pPr marL="0" indent="0">
              <a:buNone/>
            </a:pP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673353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/>
              <a:t>Levels Of Supervision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American Physical Therapy Association (APTA) recognizes the following levels of supervision:</a:t>
            </a:r>
          </a:p>
          <a:p>
            <a:pPr marL="457200" indent="-457200">
              <a:buFont typeface="+mj-lt"/>
              <a:buAutoNum type="arabicPeriod"/>
            </a:pPr>
            <a:r>
              <a:rPr lang="en-US" i="1" dirty="0" smtClean="0"/>
              <a:t>General Supervision</a:t>
            </a:r>
            <a:r>
              <a:rPr lang="en-US" dirty="0" smtClean="0"/>
              <a:t>:  the PT is not required to be on-site for direction and supervision, but must be available at least by telecommunications.</a:t>
            </a:r>
          </a:p>
          <a:p>
            <a:pPr marL="457200" indent="-457200">
              <a:buFont typeface="+mj-lt"/>
              <a:buAutoNum type="arabicPeriod"/>
            </a:pPr>
            <a:r>
              <a:rPr lang="en-US" i="1" dirty="0" smtClean="0"/>
              <a:t>Direct Supervision</a:t>
            </a:r>
            <a:r>
              <a:rPr lang="en-US" dirty="0" smtClean="0"/>
              <a:t>:  the PT is physically present and immediately available for direction and supervision.</a:t>
            </a:r>
          </a:p>
          <a:p>
            <a:pPr marL="457200" indent="-457200">
              <a:buFont typeface="+mj-lt"/>
              <a:buAutoNum type="arabicPeriod"/>
            </a:pPr>
            <a:r>
              <a:rPr lang="en-US" i="1" dirty="0" smtClean="0"/>
              <a:t>Direct Personal Supervision</a:t>
            </a:r>
            <a:r>
              <a:rPr lang="en-US" dirty="0" smtClean="0"/>
              <a:t>:  the PT, or where allowable by law, the PTA, is physically present and immediately available to direct and supervise tasks that are related to patient/client management.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434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Direction And Supervision Of The PTA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Direction and supervision are essential in the provision of quality PT services.</a:t>
            </a:r>
          </a:p>
          <a:p>
            <a:r>
              <a:rPr lang="en-US" dirty="0" smtClean="0"/>
              <a:t>In determining the appropriate extent of assistance from the PTA, the PT should consider: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PTA’s education, training, experience, and skill level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Responsibilities of parties involved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Organizational structure in which PT services are provided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Patient client criticality, acuity, stability, and complexity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The setting in which care is delivered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Federal and state statuses 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Liability and risk management concerns 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The mission of PT services for the setting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The needed frequency of reexamination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10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Supervising PTA In Off-Site Setting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supervising the PTA in an off-site setting, the following requirements should be observed: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dirty="0" smtClean="0"/>
              <a:t>The PT must be accessible via phone while the PTA is treating patients.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dirty="0" smtClean="0"/>
              <a:t>Have regularly scheduled and documented conferences with the PTA. Should be determined by needs of patient and needs of PTA.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dirty="0" smtClean="0"/>
              <a:t>Supervisory visits</a:t>
            </a:r>
          </a:p>
          <a:p>
            <a:pPr lvl="2">
              <a:buFont typeface="Wingdings" pitchFamily="2" charset="2"/>
              <a:buChar char="Ø"/>
            </a:pPr>
            <a:r>
              <a:rPr lang="en-US" dirty="0" smtClean="0"/>
              <a:t>Re-</a:t>
            </a:r>
            <a:r>
              <a:rPr lang="en-US" dirty="0" err="1" smtClean="0"/>
              <a:t>examiantion</a:t>
            </a:r>
            <a:r>
              <a:rPr lang="en-US" dirty="0" smtClean="0"/>
              <a:t> of patient </a:t>
            </a:r>
          </a:p>
          <a:p>
            <a:pPr lvl="2">
              <a:buFont typeface="Wingdings" pitchFamily="2" charset="2"/>
              <a:buChar char="Ø"/>
            </a:pPr>
            <a:r>
              <a:rPr lang="en-US" dirty="0" smtClean="0"/>
              <a:t>Review plan of care</a:t>
            </a:r>
          </a:p>
          <a:p>
            <a:pPr lvl="2">
              <a:buFont typeface="Wingdings" pitchFamily="2" charset="2"/>
              <a:buChar char="Ø"/>
            </a:pPr>
            <a:r>
              <a:rPr lang="en-US" dirty="0" smtClean="0"/>
              <a:t>Evaluation of need for utilization of outside resources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7433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Exhibit">
      <a:dk1>
        <a:sysClr val="windowText" lastClr="000000"/>
      </a:dk1>
      <a:lt1>
        <a:sysClr val="window" lastClr="FFFFFF"/>
      </a:lt1>
      <a:dk2>
        <a:srgbClr val="1C3264"/>
      </a:dk2>
      <a:lt2>
        <a:srgbClr val="CCCCCC"/>
      </a:lt2>
      <a:accent1>
        <a:srgbClr val="3399FF"/>
      </a:accent1>
      <a:accent2>
        <a:srgbClr val="69FFFF"/>
      </a:accent2>
      <a:accent3>
        <a:srgbClr val="CCFF33"/>
      </a:accent3>
      <a:accent4>
        <a:srgbClr val="3333FF"/>
      </a:accent4>
      <a:accent5>
        <a:srgbClr val="9933FF"/>
      </a:accent5>
      <a:accent6>
        <a:srgbClr val="FF33FF"/>
      </a:accent6>
      <a:hlink>
        <a:srgbClr val="6699FF"/>
      </a:hlink>
      <a:folHlink>
        <a:srgbClr val="9999CC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Oriel.thmx</Template>
  <TotalTime>760</TotalTime>
  <Words>1344</Words>
  <Application>Microsoft Office PowerPoint</Application>
  <PresentationFormat>On-screen Show (4:3)</PresentationFormat>
  <Paragraphs>155</Paragraphs>
  <Slides>13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Oriel</vt:lpstr>
      <vt:lpstr>Supervision and Delegation</vt:lpstr>
      <vt:lpstr>Learning Objectives </vt:lpstr>
      <vt:lpstr>PTA Background</vt:lpstr>
      <vt:lpstr>PTA Background Continued</vt:lpstr>
      <vt:lpstr>Use Of PTA Under Medicare</vt:lpstr>
      <vt:lpstr>Use Of PTA Under Medicare Continued</vt:lpstr>
      <vt:lpstr>Levels Of Supervision</vt:lpstr>
      <vt:lpstr>Direction And Supervision Of The PTA</vt:lpstr>
      <vt:lpstr>Supervising PTA In Off-Site Setting</vt:lpstr>
      <vt:lpstr>Supervision And Delegation Of PTA In Michigan</vt:lpstr>
      <vt:lpstr>PT Aide Background</vt:lpstr>
      <vt:lpstr>Direction And Supervision Of The PT Aide In Michigan</vt:lpstr>
      <vt:lpstr>Responsibilities Performed Exclusively By PT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Supervision and Delegation</dc:title>
  <dc:creator>Alyssa</dc:creator>
  <cp:lastModifiedBy>SWEET, CHRISTINA</cp:lastModifiedBy>
  <cp:revision>18</cp:revision>
  <dcterms:created xsi:type="dcterms:W3CDTF">2013-05-19T22:50:50Z</dcterms:created>
  <dcterms:modified xsi:type="dcterms:W3CDTF">2013-05-23T12:08:01Z</dcterms:modified>
</cp:coreProperties>
</file>