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9"/>
  </p:notesMasterIdLst>
  <p:sldIdLst>
    <p:sldId id="256" r:id="rId2"/>
    <p:sldId id="257" r:id="rId3"/>
    <p:sldId id="258" r:id="rId4"/>
    <p:sldId id="259" r:id="rId5"/>
    <p:sldId id="260" r:id="rId6"/>
    <p:sldId id="261" r:id="rId7"/>
    <p:sldId id="282" r:id="rId8"/>
    <p:sldId id="267" r:id="rId9"/>
    <p:sldId id="263" r:id="rId10"/>
    <p:sldId id="262" r:id="rId11"/>
    <p:sldId id="264" r:id="rId12"/>
    <p:sldId id="265" r:id="rId13"/>
    <p:sldId id="266"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099" autoAdjust="0"/>
  </p:normalViewPr>
  <p:slideViewPr>
    <p:cSldViewPr snapToObjects="1">
      <p:cViewPr>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4A1B7E-4EA9-1846-990F-6EE29183C8D2}" type="datetimeFigureOut">
              <a:rPr lang="en-US" smtClean="0"/>
              <a:pPr/>
              <a:t>5/23/2013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83393-2183-5C42-98FC-5F02BE0773F1}" type="slidenum">
              <a:rPr lang="en-US" smtClean="0"/>
              <a:pPr/>
              <a:t>‹#›</a:t>
            </a:fld>
            <a:endParaRPr lang="en-US"/>
          </a:p>
        </p:txBody>
      </p:sp>
    </p:spTree>
    <p:extLst>
      <p:ext uri="{BB962C8B-B14F-4D97-AF65-F5344CB8AC3E}">
        <p14:creationId xmlns:p14="http://schemas.microsoft.com/office/powerpoint/2010/main" val="276030929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83393-2183-5C42-98FC-5F02BE0773F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583393-2183-5C42-98FC-5F02BE0773F1}" type="slidenum">
              <a:rPr lang="en-US" smtClean="0"/>
              <a:pPr/>
              <a:t>17</a:t>
            </a:fld>
            <a:endParaRPr lang="en-US"/>
          </a:p>
        </p:txBody>
      </p:sp>
    </p:spTree>
    <p:extLst>
      <p:ext uri="{BB962C8B-B14F-4D97-AF65-F5344CB8AC3E}">
        <p14:creationId xmlns:p14="http://schemas.microsoft.com/office/powerpoint/2010/main" val="2589815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Indwelling lines</a:t>
            </a:r>
            <a:r>
              <a:rPr lang="en-US" baseline="0" dirty="0" smtClean="0"/>
              <a:t> (gold standard):  arterial line, swan-</a:t>
            </a:r>
            <a:r>
              <a:rPr lang="en-US" baseline="0" dirty="0" err="1" smtClean="0"/>
              <a:t>ganz</a:t>
            </a:r>
            <a:r>
              <a:rPr lang="en-US" baseline="0" dirty="0" smtClean="0"/>
              <a:t> catheter, central-venous line</a:t>
            </a:r>
            <a:endParaRPr lang="en-US" dirty="0"/>
          </a:p>
        </p:txBody>
      </p:sp>
      <p:sp>
        <p:nvSpPr>
          <p:cNvPr id="4" name="Slide Number Placeholder 3"/>
          <p:cNvSpPr>
            <a:spLocks noGrp="1"/>
          </p:cNvSpPr>
          <p:nvPr>
            <p:ph type="sldNum" sz="quarter" idx="10"/>
          </p:nvPr>
        </p:nvSpPr>
        <p:spPr/>
        <p:txBody>
          <a:bodyPr/>
          <a:lstStyle/>
          <a:p>
            <a:fld id="{FF583393-2183-5C42-98FC-5F02BE0773F1}"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83393-2183-5C42-98FC-5F02BE0773F1}"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83393-2183-5C42-98FC-5F02BE0773F1}"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defRPr/>
            </a:pPr>
            <a:r>
              <a:rPr lang="en-US" sz="1200" b="0" dirty="0" smtClean="0">
                <a:solidFill>
                  <a:srgbClr val="000000"/>
                </a:solidFill>
                <a:effectLst>
                  <a:outerShdw blurRad="38100" dist="38100" dir="2700000" algn="tl">
                    <a:srgbClr val="FFFFFF"/>
                  </a:outerShdw>
                </a:effectLst>
              </a:rPr>
              <a:t>Syncope</a:t>
            </a:r>
            <a:r>
              <a:rPr lang="en-US" sz="1200" b="0" baseline="0" dirty="0" smtClean="0">
                <a:solidFill>
                  <a:srgbClr val="000000"/>
                </a:solidFill>
                <a:effectLst>
                  <a:outerShdw blurRad="38100" dist="38100" dir="2700000" algn="tl">
                    <a:srgbClr val="FFFFFF"/>
                  </a:outerShdw>
                </a:effectLst>
              </a:rPr>
              <a:t> = fainting </a:t>
            </a:r>
            <a:endParaRPr lang="en-US" sz="1200" b="0" dirty="0" smtClean="0">
              <a:solidFill>
                <a:srgbClr val="000000"/>
              </a:solidFill>
              <a:effectLst>
                <a:outerShdw blurRad="38100" dist="38100" dir="2700000" algn="tl">
                  <a:srgbClr val="FFFFFF"/>
                </a:outerShdw>
              </a:effectLst>
            </a:endParaRPr>
          </a:p>
        </p:txBody>
      </p:sp>
      <p:sp>
        <p:nvSpPr>
          <p:cNvPr id="4" name="Slide Number Placeholder 3"/>
          <p:cNvSpPr>
            <a:spLocks noGrp="1"/>
          </p:cNvSpPr>
          <p:nvPr>
            <p:ph type="sldNum" sz="quarter" idx="10"/>
          </p:nvPr>
        </p:nvSpPr>
        <p:spPr/>
        <p:txBody>
          <a:bodyPr/>
          <a:lstStyle/>
          <a:p>
            <a:fld id="{FF583393-2183-5C42-98FC-5F02BE0773F1}"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83393-2183-5C42-98FC-5F02BE0773F1}"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eaLnBrk="1" hangingPunct="1">
              <a:lnSpc>
                <a:spcPct val="90000"/>
              </a:lnSpc>
              <a:defRPr/>
            </a:pPr>
            <a:endParaRPr lang="en-US" sz="2400" b="1" dirty="0" smtClean="0">
              <a:solidFill>
                <a:srgbClr val="000000"/>
              </a:solidFill>
              <a:effectLst>
                <a:outerShdw blurRad="38100" dist="38100" dir="2700000" algn="tl">
                  <a:srgbClr val="FFFFFF"/>
                </a:outerShdw>
              </a:effectLst>
            </a:endParaRPr>
          </a:p>
        </p:txBody>
      </p:sp>
      <p:sp>
        <p:nvSpPr>
          <p:cNvPr id="4" name="Slide Number Placeholder 3"/>
          <p:cNvSpPr>
            <a:spLocks noGrp="1"/>
          </p:cNvSpPr>
          <p:nvPr>
            <p:ph type="sldNum" sz="quarter" idx="10"/>
          </p:nvPr>
        </p:nvSpPr>
        <p:spPr/>
        <p:txBody>
          <a:bodyPr/>
          <a:lstStyle/>
          <a:p>
            <a:fld id="{FF583393-2183-5C42-98FC-5F02BE0773F1}"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83393-2183-5C42-98FC-5F02BE0773F1}" type="slidenum">
              <a:rPr lang="en-US" smtClean="0"/>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Pain tolerance can be lower or higher than actual pain level:</a:t>
            </a:r>
            <a:r>
              <a:rPr lang="en-US" baseline="0" dirty="0" smtClean="0"/>
              <a:t>  example they may rate pain a 7/10, but can tolerate a significant amount of activity.</a:t>
            </a:r>
          </a:p>
          <a:p>
            <a:r>
              <a:rPr lang="en-US" baseline="0" dirty="0" smtClean="0"/>
              <a:t>Pain may be a 3/10, but can only tolerate minimal activity.</a:t>
            </a:r>
          </a:p>
          <a:p>
            <a:r>
              <a:rPr lang="en-US" baseline="0" dirty="0" smtClean="0"/>
              <a:t>Report findings – MD may be able to modify pain medications.</a:t>
            </a:r>
            <a:endParaRPr lang="en-US" dirty="0"/>
          </a:p>
        </p:txBody>
      </p:sp>
      <p:sp>
        <p:nvSpPr>
          <p:cNvPr id="4" name="Slide Number Placeholder 3"/>
          <p:cNvSpPr>
            <a:spLocks noGrp="1"/>
          </p:cNvSpPr>
          <p:nvPr>
            <p:ph type="sldNum" sz="quarter" idx="10"/>
          </p:nvPr>
        </p:nvSpPr>
        <p:spPr/>
        <p:txBody>
          <a:bodyPr/>
          <a:lstStyle/>
          <a:p>
            <a:fld id="{FF583393-2183-5C42-98FC-5F02BE0773F1}"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BFE40B0-5549-8C4B-B797-A2F520CDDDEC}" type="datetimeFigureOut">
              <a:rPr lang="en-US" smtClean="0"/>
              <a:pPr/>
              <a:t>5/23/2013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7FBEC00-D492-C949-BB26-59D53F2A378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FE40B0-5549-8C4B-B797-A2F520CDDDEC}" type="datetimeFigureOut">
              <a:rPr lang="en-US" smtClean="0"/>
              <a:pPr/>
              <a:t>5/23/2013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BEC00-D492-C949-BB26-59D53F2A37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FE40B0-5549-8C4B-B797-A2F520CDDDEC}" type="datetimeFigureOut">
              <a:rPr lang="en-US" smtClean="0"/>
              <a:pPr/>
              <a:t>5/23/2013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BEC00-D492-C949-BB26-59D53F2A37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BFE40B0-5549-8C4B-B797-A2F520CDDDEC}" type="datetimeFigureOut">
              <a:rPr lang="en-US" smtClean="0"/>
              <a:pPr/>
              <a:t>5/23/2013</a:t>
            </a:fld>
            <a:endParaRPr lang="en-US"/>
          </a:p>
        </p:txBody>
      </p:sp>
      <p:sp>
        <p:nvSpPr>
          <p:cNvPr id="9" name="Slide Number Placeholder 8"/>
          <p:cNvSpPr>
            <a:spLocks noGrp="1"/>
          </p:cNvSpPr>
          <p:nvPr>
            <p:ph type="sldNum" sz="quarter" idx="15"/>
          </p:nvPr>
        </p:nvSpPr>
        <p:spPr/>
        <p:txBody>
          <a:bodyPr rtlCol="0"/>
          <a:lstStyle/>
          <a:p>
            <a:fld id="{A7FBEC00-D492-C949-BB26-59D53F2A3781}"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BFE40B0-5549-8C4B-B797-A2F520CDDDEC}" type="datetimeFigureOut">
              <a:rPr lang="en-US" smtClean="0"/>
              <a:pPr/>
              <a:t>5/23/2013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7FBEC00-D492-C949-BB26-59D53F2A378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BFE40B0-5549-8C4B-B797-A2F520CDDDEC}" type="datetimeFigureOut">
              <a:rPr lang="en-US" smtClean="0"/>
              <a:pPr/>
              <a:t>5/23/2013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BEC00-D492-C949-BB26-59D53F2A3781}"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BFE40B0-5549-8C4B-B797-A2F520CDDDEC}" type="datetimeFigureOut">
              <a:rPr lang="en-US" smtClean="0"/>
              <a:pPr/>
              <a:t>5/23/2013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FBEC00-D492-C949-BB26-59D53F2A3781}"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BFE40B0-5549-8C4B-B797-A2F520CDDDEC}" type="datetimeFigureOut">
              <a:rPr lang="en-US" smtClean="0"/>
              <a:pPr/>
              <a:t>5/23/2013</a:t>
            </a:fld>
            <a:endParaRPr lang="en-US"/>
          </a:p>
        </p:txBody>
      </p:sp>
      <p:sp>
        <p:nvSpPr>
          <p:cNvPr id="7" name="Slide Number Placeholder 6"/>
          <p:cNvSpPr>
            <a:spLocks noGrp="1"/>
          </p:cNvSpPr>
          <p:nvPr>
            <p:ph type="sldNum" sz="quarter" idx="11"/>
          </p:nvPr>
        </p:nvSpPr>
        <p:spPr/>
        <p:txBody>
          <a:bodyPr rtlCol="0"/>
          <a:lstStyle/>
          <a:p>
            <a:fld id="{A7FBEC00-D492-C949-BB26-59D53F2A3781}"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FE40B0-5549-8C4B-B797-A2F520CDDDEC}" type="datetimeFigureOut">
              <a:rPr lang="en-US" smtClean="0"/>
              <a:pPr/>
              <a:t>5/23/2013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FBEC00-D492-C949-BB26-59D53F2A37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BFE40B0-5549-8C4B-B797-A2F520CDDDEC}" type="datetimeFigureOut">
              <a:rPr lang="en-US" smtClean="0"/>
              <a:pPr/>
              <a:t>5/23/2013</a:t>
            </a:fld>
            <a:endParaRPr lang="en-US"/>
          </a:p>
        </p:txBody>
      </p:sp>
      <p:sp>
        <p:nvSpPr>
          <p:cNvPr id="22" name="Slide Number Placeholder 21"/>
          <p:cNvSpPr>
            <a:spLocks noGrp="1"/>
          </p:cNvSpPr>
          <p:nvPr>
            <p:ph type="sldNum" sz="quarter" idx="15"/>
          </p:nvPr>
        </p:nvSpPr>
        <p:spPr/>
        <p:txBody>
          <a:bodyPr rtlCol="0"/>
          <a:lstStyle/>
          <a:p>
            <a:fld id="{A7FBEC00-D492-C949-BB26-59D53F2A3781}"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8BFE40B0-5549-8C4B-B797-A2F520CDDDEC}" type="datetimeFigureOut">
              <a:rPr lang="en-US" smtClean="0"/>
              <a:pPr/>
              <a:t>5/23/2013</a:t>
            </a:fld>
            <a:endParaRPr lang="en-US"/>
          </a:p>
        </p:txBody>
      </p:sp>
      <p:sp>
        <p:nvSpPr>
          <p:cNvPr id="18" name="Slide Number Placeholder 17"/>
          <p:cNvSpPr>
            <a:spLocks noGrp="1"/>
          </p:cNvSpPr>
          <p:nvPr>
            <p:ph type="sldNum" sz="quarter" idx="11"/>
          </p:nvPr>
        </p:nvSpPr>
        <p:spPr/>
        <p:txBody>
          <a:bodyPr rtlCol="0"/>
          <a:lstStyle/>
          <a:p>
            <a:fld id="{A7FBEC00-D492-C949-BB26-59D53F2A3781}"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BFE40B0-5549-8C4B-B797-A2F520CDDDEC}" type="datetimeFigureOut">
              <a:rPr lang="en-US" smtClean="0"/>
              <a:pPr/>
              <a:t>5/23/2013</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7FBEC00-D492-C949-BB26-59D53F2A37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1447800"/>
            <a:ext cx="6400800" cy="1676400"/>
          </a:xfrm>
        </p:spPr>
        <p:txBody>
          <a:bodyPr>
            <a:normAutofit/>
          </a:bodyPr>
          <a:lstStyle/>
          <a:p>
            <a:pPr algn="ctr"/>
            <a:r>
              <a:rPr lang="en-US" sz="3600" dirty="0" smtClean="0"/>
              <a:t>Emergencies </a:t>
            </a:r>
            <a:endParaRPr lang="en-US" sz="3600" dirty="0"/>
          </a:p>
        </p:txBody>
      </p:sp>
      <p:sp>
        <p:nvSpPr>
          <p:cNvPr id="3" name="Subtitle 2"/>
          <p:cNvSpPr>
            <a:spLocks noGrp="1"/>
          </p:cNvSpPr>
          <p:nvPr>
            <p:ph type="subTitle" idx="1"/>
          </p:nvPr>
        </p:nvSpPr>
        <p:spPr>
          <a:xfrm>
            <a:off x="2286000" y="3581400"/>
            <a:ext cx="6172200" cy="2209800"/>
          </a:xfrm>
        </p:spPr>
        <p:txBody>
          <a:bodyPr/>
          <a:lstStyle/>
          <a:p>
            <a:pPr algn="ctr"/>
            <a:r>
              <a:rPr lang="en-US" dirty="0" err="1" smtClean="0"/>
              <a:t>Natalia</a:t>
            </a:r>
            <a:r>
              <a:rPr lang="en-US" dirty="0" smtClean="0"/>
              <a:t> Fernandez, MPT and Alyssa Trotsky, DPT</a:t>
            </a:r>
          </a:p>
          <a:p>
            <a:pPr algn="ctr"/>
            <a:r>
              <a:rPr lang="en-US" dirty="0" smtClean="0"/>
              <a:t>University of Michigan Health System</a:t>
            </a:r>
          </a:p>
          <a:p>
            <a:pPr algn="ctr"/>
            <a:r>
              <a:rPr lang="en-US" dirty="0" smtClean="0"/>
              <a:t>May 23</a:t>
            </a:r>
            <a:r>
              <a:rPr lang="en-US" baseline="30000" dirty="0" smtClean="0"/>
              <a:t>rd</a:t>
            </a:r>
            <a:r>
              <a:rPr lang="en-US" dirty="0" smtClean="0"/>
              <a:t>, 2013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Heart Rate (HR)</a:t>
            </a:r>
            <a:endParaRPr lang="en-US" b="1" dirty="0"/>
          </a:p>
        </p:txBody>
      </p:sp>
      <p:sp>
        <p:nvSpPr>
          <p:cNvPr id="3" name="Content Placeholder 2"/>
          <p:cNvSpPr>
            <a:spLocks noGrp="1"/>
          </p:cNvSpPr>
          <p:nvPr>
            <p:ph sz="quarter" idx="1"/>
          </p:nvPr>
        </p:nvSpPr>
        <p:spPr/>
        <p:txBody>
          <a:bodyPr>
            <a:normAutofit fontScale="55000" lnSpcReduction="20000"/>
          </a:bodyPr>
          <a:lstStyle/>
          <a:p>
            <a:r>
              <a:rPr lang="en-US" sz="3097" i="1" dirty="0" smtClean="0"/>
              <a:t>Definition:  </a:t>
            </a:r>
            <a:r>
              <a:rPr lang="en-US" sz="3097" dirty="0" smtClean="0"/>
              <a:t>number of heart beats per minute (</a:t>
            </a:r>
            <a:r>
              <a:rPr lang="en-US" sz="3097" dirty="0" err="1" smtClean="0"/>
              <a:t>bpm</a:t>
            </a:r>
            <a:r>
              <a:rPr lang="en-US" sz="3097" dirty="0" smtClean="0"/>
              <a:t>).</a:t>
            </a:r>
          </a:p>
          <a:p>
            <a:r>
              <a:rPr lang="en-US" sz="3097" dirty="0" smtClean="0"/>
              <a:t>Normal HR is between 60-100 </a:t>
            </a:r>
            <a:r>
              <a:rPr lang="en-US" sz="3097" dirty="0" err="1" smtClean="0"/>
              <a:t>bpm</a:t>
            </a:r>
            <a:endParaRPr lang="en-US" sz="3097" dirty="0" smtClean="0"/>
          </a:p>
          <a:p>
            <a:endParaRPr lang="en-US" sz="3097" dirty="0" smtClean="0"/>
          </a:p>
          <a:p>
            <a:pPr>
              <a:buNone/>
            </a:pPr>
            <a:r>
              <a:rPr lang="en-US" sz="3097" i="1" dirty="0" smtClean="0"/>
              <a:t>Precautions/Contraindications to Activity:</a:t>
            </a:r>
          </a:p>
          <a:p>
            <a:r>
              <a:rPr lang="en-US" sz="3097" dirty="0" smtClean="0"/>
              <a:t>Resting HR &lt;50:  light exercises and light activity only. monitor for decreases. cease activity if there is a decrease more than 10 </a:t>
            </a:r>
            <a:r>
              <a:rPr lang="en-US" sz="3097" dirty="0" err="1" smtClean="0"/>
              <a:t>bpm</a:t>
            </a:r>
            <a:r>
              <a:rPr lang="en-US" sz="3097" dirty="0" smtClean="0"/>
              <a:t>.</a:t>
            </a:r>
          </a:p>
          <a:p>
            <a:r>
              <a:rPr lang="en-US" sz="3097" dirty="0" smtClean="0"/>
              <a:t>Resting HR &lt;40:  PROM only and monitor.</a:t>
            </a:r>
          </a:p>
          <a:p>
            <a:r>
              <a:rPr lang="en-US" sz="3097" dirty="0" smtClean="0"/>
              <a:t>Resting HR 110-130:  light exercise and light activity only. monitor for increases. cease activity if increases more than 10 </a:t>
            </a:r>
            <a:r>
              <a:rPr lang="en-US" sz="3097" dirty="0" err="1" smtClean="0"/>
              <a:t>bpm</a:t>
            </a:r>
            <a:endParaRPr lang="en-US" sz="3097" dirty="0" smtClean="0"/>
          </a:p>
          <a:p>
            <a:r>
              <a:rPr lang="en-US" sz="3097" dirty="0" smtClean="0"/>
              <a:t> Resting HR 130-150:  light exercise only. monitor. cease activity if there is a increase more than 10 </a:t>
            </a:r>
            <a:r>
              <a:rPr lang="en-US" sz="3097" dirty="0" err="1" smtClean="0"/>
              <a:t>bpm</a:t>
            </a:r>
            <a:r>
              <a:rPr lang="en-US" sz="3097" dirty="0" smtClean="0"/>
              <a:t> and allow rest.</a:t>
            </a:r>
          </a:p>
          <a:p>
            <a:endParaRPr lang="en-US" sz="3097" dirty="0"/>
          </a:p>
          <a:p>
            <a:r>
              <a:rPr lang="en-US" sz="3097" dirty="0" smtClean="0"/>
              <a:t>Failure of HR to increase from supine to sit and sit to stand is associated with an impaired cardiovascular system. Symptoms may include dizziness, lightheadedness, and even syncope.</a:t>
            </a:r>
          </a:p>
          <a:p>
            <a:endParaRPr lang="en-US" sz="3097" dirty="0" smtClean="0"/>
          </a:p>
          <a:p>
            <a:r>
              <a:rPr lang="en-US" sz="3097" dirty="0" smtClean="0"/>
              <a:t>If abnormal HR found, check to see if patient is on medications which would increase/decrease heart rate.</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Pulse Pressure</a:t>
            </a:r>
            <a:endParaRPr lang="en-US" b="1" dirty="0"/>
          </a:p>
        </p:txBody>
      </p:sp>
      <p:sp>
        <p:nvSpPr>
          <p:cNvPr id="3" name="Content Placeholder 2"/>
          <p:cNvSpPr>
            <a:spLocks noGrp="1"/>
          </p:cNvSpPr>
          <p:nvPr>
            <p:ph sz="quarter" idx="1"/>
          </p:nvPr>
        </p:nvSpPr>
        <p:spPr/>
        <p:txBody>
          <a:bodyPr>
            <a:normAutofit/>
          </a:bodyPr>
          <a:lstStyle/>
          <a:p>
            <a:r>
              <a:rPr lang="en-US" i="1" dirty="0" smtClean="0"/>
              <a:t>Definition:  </a:t>
            </a:r>
            <a:r>
              <a:rPr lang="en-US" dirty="0" smtClean="0"/>
              <a:t>difference between the systolic and diastolic blood pressures.</a:t>
            </a:r>
          </a:p>
          <a:p>
            <a:r>
              <a:rPr lang="en-US" dirty="0" smtClean="0"/>
              <a:t>At rest, 30-40 mmHg is normal value. With activity, pulse pressure should not to increase &gt;100 mmHg.</a:t>
            </a:r>
          </a:p>
          <a:p>
            <a:r>
              <a:rPr lang="en-US" dirty="0" smtClean="0"/>
              <a:t>The larger the difference, the more </a:t>
            </a:r>
            <a:r>
              <a:rPr lang="en-US" dirty="0" err="1" smtClean="0"/>
              <a:t>perfused</a:t>
            </a:r>
            <a:r>
              <a:rPr lang="en-US" dirty="0" smtClean="0"/>
              <a:t> the organs are.</a:t>
            </a:r>
          </a:p>
          <a:p>
            <a:pPr lvl="1"/>
            <a:r>
              <a:rPr lang="en-US" sz="2400" dirty="0" smtClean="0"/>
              <a:t>Ex:  10 mmHg is not as good 50 mmHg</a:t>
            </a:r>
          </a:p>
          <a:p>
            <a:pPr lvl="2">
              <a:buFont typeface="Wingdings" charset="2"/>
              <a:buChar char="ü"/>
            </a:pPr>
            <a:r>
              <a:rPr lang="en-US" sz="2400" dirty="0" smtClean="0"/>
              <a:t>90/60 VS. 90/80</a:t>
            </a:r>
          </a:p>
          <a:p>
            <a:pPr lvl="2">
              <a:buFont typeface="Wingdings" charset="2"/>
              <a:buChar char="ü"/>
            </a:pPr>
            <a:r>
              <a:rPr lang="en-US" sz="2400" dirty="0" smtClean="0"/>
              <a:t>180/90 VS. 210/90</a:t>
            </a:r>
          </a:p>
          <a:p>
            <a:pPr lvl="2">
              <a:buNone/>
            </a:pPr>
            <a:endParaRPr lang="en-US" sz="2400" dirty="0" smtClean="0"/>
          </a:p>
          <a:p>
            <a:pPr lvl="2">
              <a:buFont typeface="Wingdings" charset="2"/>
              <a:buChar char="ü"/>
            </a:pPr>
            <a:endParaRPr lang="en-US" sz="2400" dirty="0" smtClean="0"/>
          </a:p>
          <a:p>
            <a:pPr lvl="2">
              <a:buFont typeface="Wingdings" charset="2"/>
              <a:buChar char="ü"/>
            </a:pPr>
            <a:endParaRPr lang="en-US" sz="24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Respiratory Rate</a:t>
            </a:r>
            <a:endParaRPr lang="en-US" b="1" dirty="0"/>
          </a:p>
        </p:txBody>
      </p:sp>
      <p:sp>
        <p:nvSpPr>
          <p:cNvPr id="3" name="Content Placeholder 2"/>
          <p:cNvSpPr>
            <a:spLocks noGrp="1"/>
          </p:cNvSpPr>
          <p:nvPr>
            <p:ph sz="quarter" idx="1"/>
          </p:nvPr>
        </p:nvSpPr>
        <p:spPr/>
        <p:txBody>
          <a:bodyPr>
            <a:normAutofit fontScale="92500" lnSpcReduction="10000"/>
          </a:bodyPr>
          <a:lstStyle/>
          <a:p>
            <a:pPr>
              <a:lnSpc>
                <a:spcPct val="80000"/>
              </a:lnSpc>
              <a:defRPr/>
            </a:pPr>
            <a:r>
              <a:rPr lang="en-US" i="1" dirty="0" smtClean="0">
                <a:solidFill>
                  <a:srgbClr val="000000"/>
                </a:solidFill>
                <a:effectLst>
                  <a:outerShdw blurRad="38100" dist="38100" dir="2700000" algn="tl">
                    <a:srgbClr val="FFFFFF"/>
                  </a:outerShdw>
                </a:effectLst>
              </a:rPr>
              <a:t>Definition:  </a:t>
            </a:r>
            <a:r>
              <a:rPr lang="en-US" dirty="0" smtClean="0">
                <a:solidFill>
                  <a:srgbClr val="000000"/>
                </a:solidFill>
                <a:effectLst>
                  <a:outerShdw blurRad="38100" dist="38100" dir="2700000" algn="tl">
                    <a:srgbClr val="FFFFFF"/>
                  </a:outerShdw>
                </a:effectLst>
              </a:rPr>
              <a:t>number of breaths per minute</a:t>
            </a:r>
          </a:p>
          <a:p>
            <a:pPr>
              <a:lnSpc>
                <a:spcPct val="80000"/>
              </a:lnSpc>
              <a:defRPr/>
            </a:pPr>
            <a:r>
              <a:rPr lang="en-US" dirty="0" smtClean="0">
                <a:solidFill>
                  <a:srgbClr val="000000"/>
                </a:solidFill>
                <a:effectLst>
                  <a:outerShdw blurRad="38100" dist="38100" dir="2700000" algn="tl">
                    <a:srgbClr val="FFFFFF"/>
                  </a:outerShdw>
                </a:effectLst>
              </a:rPr>
              <a:t>Normal RR is between 12-20 breaths/minute</a:t>
            </a:r>
          </a:p>
          <a:p>
            <a:pPr>
              <a:lnSpc>
                <a:spcPct val="80000"/>
              </a:lnSpc>
              <a:defRPr/>
            </a:pPr>
            <a:endParaRPr lang="en-US" dirty="0">
              <a:solidFill>
                <a:srgbClr val="000000"/>
              </a:solidFill>
              <a:effectLst>
                <a:outerShdw blurRad="38100" dist="38100" dir="2700000" algn="tl">
                  <a:srgbClr val="FFFFFF"/>
                </a:outerShdw>
              </a:effectLst>
            </a:endParaRPr>
          </a:p>
          <a:p>
            <a:pPr marL="0" indent="0">
              <a:lnSpc>
                <a:spcPct val="80000"/>
              </a:lnSpc>
              <a:buNone/>
              <a:defRPr/>
            </a:pPr>
            <a:r>
              <a:rPr lang="en-US" dirty="0" smtClean="0">
                <a:solidFill>
                  <a:srgbClr val="000000"/>
                </a:solidFill>
                <a:effectLst>
                  <a:outerShdw blurRad="38100" dist="38100" dir="2700000" algn="tl">
                    <a:srgbClr val="FFFFFF"/>
                  </a:outerShdw>
                </a:effectLst>
              </a:rPr>
              <a:t>Precautions/Contraindications to Activity:</a:t>
            </a:r>
          </a:p>
          <a:p>
            <a:pPr>
              <a:lnSpc>
                <a:spcPct val="80000"/>
              </a:lnSpc>
              <a:defRPr/>
            </a:pPr>
            <a:r>
              <a:rPr lang="en-US" dirty="0" smtClean="0">
                <a:solidFill>
                  <a:srgbClr val="000000"/>
                </a:solidFill>
                <a:effectLst>
                  <a:outerShdw blurRad="38100" dist="38100" dir="2700000" algn="tl">
                    <a:srgbClr val="FFFFFF"/>
                  </a:outerShdw>
                </a:effectLst>
              </a:rPr>
              <a:t>&gt;20:  proceed with activity, but cautiously </a:t>
            </a:r>
          </a:p>
          <a:p>
            <a:pPr>
              <a:lnSpc>
                <a:spcPct val="80000"/>
              </a:lnSpc>
              <a:defRPr/>
            </a:pPr>
            <a:r>
              <a:rPr lang="en-US" dirty="0" smtClean="0">
                <a:solidFill>
                  <a:srgbClr val="000000"/>
                </a:solidFill>
                <a:effectLst>
                  <a:outerShdw blurRad="38100" dist="38100" dir="2700000" algn="tl">
                    <a:srgbClr val="FFFFFF"/>
                  </a:outerShdw>
                </a:effectLst>
              </a:rPr>
              <a:t>&gt;30:  light supine exercise only</a:t>
            </a:r>
          </a:p>
          <a:p>
            <a:pPr>
              <a:lnSpc>
                <a:spcPct val="80000"/>
              </a:lnSpc>
              <a:defRPr/>
            </a:pPr>
            <a:r>
              <a:rPr lang="en-US" dirty="0" smtClean="0">
                <a:solidFill>
                  <a:srgbClr val="000000"/>
                </a:solidFill>
                <a:effectLst>
                  <a:outerShdw blurRad="38100" dist="38100" dir="2700000" algn="tl">
                    <a:srgbClr val="FFFFFF"/>
                  </a:outerShdw>
                </a:effectLst>
              </a:rPr>
              <a:t>&gt;35-40:  passive range of motion only and monitor response</a:t>
            </a:r>
          </a:p>
          <a:p>
            <a:pPr>
              <a:lnSpc>
                <a:spcPct val="80000"/>
              </a:lnSpc>
              <a:defRPr/>
            </a:pPr>
            <a:r>
              <a:rPr lang="en-US" dirty="0" smtClean="0">
                <a:solidFill>
                  <a:srgbClr val="000000"/>
                </a:solidFill>
                <a:effectLst>
                  <a:outerShdw blurRad="38100" dist="38100" dir="2700000" algn="tl">
                    <a:srgbClr val="FFFFFF"/>
                  </a:outerShdw>
                </a:effectLst>
              </a:rPr>
              <a:t>&gt;40:  no gentle exercise, possible relaxation exercises/guided imagery. provide hypnotic-like commands to relax breathing</a:t>
            </a:r>
          </a:p>
          <a:p>
            <a:pPr>
              <a:lnSpc>
                <a:spcPct val="80000"/>
              </a:lnSpc>
              <a:defRPr/>
            </a:pPr>
            <a:r>
              <a:rPr lang="en-US" dirty="0" smtClean="0">
                <a:solidFill>
                  <a:srgbClr val="000000"/>
                </a:solidFill>
                <a:effectLst>
                  <a:outerShdw blurRad="38100" dist="38100" dir="2700000" algn="tl">
                    <a:srgbClr val="FFFFFF"/>
                  </a:outerShdw>
                </a:effectLst>
              </a:rPr>
              <a:t>&lt;10:  no gentle exercise or activity.</a:t>
            </a:r>
            <a:endParaRPr lang="en-US" dirty="0">
              <a:solidFill>
                <a:srgbClr val="000000"/>
              </a:solidFill>
              <a:effectLst>
                <a:outerShdw blurRad="38100" dist="38100" dir="2700000" algn="tl">
                  <a:srgbClr val="FFFFFF"/>
                </a:outerShdw>
              </a:effectLst>
            </a:endParaRPr>
          </a:p>
          <a:p>
            <a:pPr>
              <a:lnSpc>
                <a:spcPct val="80000"/>
              </a:lnSpc>
              <a:defRPr/>
            </a:pPr>
            <a:endParaRPr lang="en-US" b="1" dirty="0" smtClean="0">
              <a:solidFill>
                <a:srgbClr val="000000"/>
              </a:solidFill>
              <a:effectLst>
                <a:outerShdw blurRad="38100" dist="38100" dir="2700000" algn="tl">
                  <a:srgbClr val="FFFFFF"/>
                </a:outerShdw>
              </a:effectLst>
            </a:endParaRPr>
          </a:p>
          <a:p>
            <a:pPr>
              <a:lnSpc>
                <a:spcPct val="80000"/>
              </a:lnSpc>
              <a:defRPr/>
            </a:pPr>
            <a:r>
              <a:rPr lang="en-US" dirty="0" smtClean="0">
                <a:solidFill>
                  <a:srgbClr val="000000"/>
                </a:solidFill>
                <a:effectLst>
                  <a:outerShdw blurRad="38100" dist="38100" dir="2700000" algn="tl">
                    <a:srgbClr val="FFFFFF"/>
                  </a:outerShdw>
                </a:effectLst>
              </a:rPr>
              <a:t>If patient is on a ventilator, there may be alarms that will beep if RR is too high/low.</a:t>
            </a:r>
          </a:p>
          <a:p>
            <a:pPr>
              <a:lnSpc>
                <a:spcPct val="80000"/>
              </a:lnSpc>
              <a:defRPr/>
            </a:pPr>
            <a:endParaRPr lang="en-US" dirty="0">
              <a:solidFill>
                <a:srgbClr val="000000"/>
              </a:solidFill>
              <a:effectLst>
                <a:outerShdw blurRad="38100" dist="38100" dir="2700000" algn="tl">
                  <a:srgbClr val="FFFFFF"/>
                </a:outerShdw>
              </a:effectLst>
            </a:endParaRPr>
          </a:p>
          <a:p>
            <a:pPr>
              <a:lnSpc>
                <a:spcPct val="80000"/>
              </a:lnSpc>
              <a:defRPr/>
            </a:pPr>
            <a:endParaRPr lang="en-US" b="1" dirty="0">
              <a:solidFill>
                <a:srgbClr val="000000"/>
              </a:solidFill>
              <a:effectLst>
                <a:outerShdw blurRad="38100" dist="38100" dir="2700000" algn="tl">
                  <a:srgbClr val="FFFFFF"/>
                </a:outerShdw>
              </a:effectLst>
            </a:endParaRPr>
          </a:p>
          <a:p>
            <a:pPr>
              <a:lnSpc>
                <a:spcPct val="80000"/>
              </a:lnSpc>
              <a:buNone/>
              <a:defRPr/>
            </a:pPr>
            <a:endParaRPr lang="en-US" b="1" dirty="0">
              <a:solidFill>
                <a:srgbClr val="000000"/>
              </a:solidFill>
              <a:effectLst>
                <a:outerShdw blurRad="38100" dist="38100" dir="2700000" algn="tl">
                  <a:srgbClr val="FFFFFF"/>
                </a:outerShdw>
              </a:effectLst>
            </a:endParaRPr>
          </a:p>
          <a:p>
            <a:pPr marL="0" indent="0">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Oxygen Saturation (SaO</a:t>
            </a:r>
            <a:r>
              <a:rPr lang="en-US" b="1" baseline="-25000" dirty="0" smtClean="0"/>
              <a:t>2</a:t>
            </a:r>
            <a:r>
              <a:rPr lang="en-US" b="1" dirty="0" smtClean="0"/>
              <a:t>)</a:t>
            </a:r>
            <a:endParaRPr lang="en-US" b="1" dirty="0"/>
          </a:p>
        </p:txBody>
      </p:sp>
      <p:sp>
        <p:nvSpPr>
          <p:cNvPr id="3" name="Content Placeholder 2"/>
          <p:cNvSpPr>
            <a:spLocks noGrp="1"/>
          </p:cNvSpPr>
          <p:nvPr>
            <p:ph sz="quarter" idx="1"/>
          </p:nvPr>
        </p:nvSpPr>
        <p:spPr/>
        <p:txBody>
          <a:bodyPr>
            <a:normAutofit fontScale="85000" lnSpcReduction="20000"/>
          </a:bodyPr>
          <a:lstStyle/>
          <a:p>
            <a:pPr>
              <a:buNone/>
              <a:defRPr/>
            </a:pPr>
            <a:r>
              <a:rPr lang="en-US" sz="2800" i="1" dirty="0" smtClean="0">
                <a:solidFill>
                  <a:srgbClr val="000000"/>
                </a:solidFill>
                <a:effectLst>
                  <a:outerShdw blurRad="38100" dist="38100" dir="2700000" algn="tl">
                    <a:srgbClr val="FFFFFF"/>
                  </a:outerShdw>
                </a:effectLst>
              </a:rPr>
              <a:t>Definition:  </a:t>
            </a:r>
            <a:r>
              <a:rPr lang="en-US" sz="2800" dirty="0" smtClean="0">
                <a:solidFill>
                  <a:srgbClr val="000000"/>
                </a:solidFill>
                <a:effectLst>
                  <a:outerShdw blurRad="38100" dist="38100" dir="2700000" algn="tl">
                    <a:srgbClr val="FFFFFF"/>
                  </a:outerShdw>
                </a:effectLst>
              </a:rPr>
              <a:t>amount of oxygen the blood is carrying as a percentage of the maximum it could carry. </a:t>
            </a:r>
          </a:p>
          <a:p>
            <a:pPr>
              <a:buNone/>
              <a:defRPr/>
            </a:pPr>
            <a:endParaRPr lang="en-US" sz="2800" b="1" dirty="0" smtClean="0">
              <a:solidFill>
                <a:srgbClr val="000000"/>
              </a:solidFill>
              <a:effectLst>
                <a:outerShdw blurRad="38100" dist="38100" dir="2700000" algn="tl">
                  <a:srgbClr val="FFFFFF"/>
                </a:outerShdw>
              </a:effectLst>
            </a:endParaRPr>
          </a:p>
          <a:p>
            <a:pPr>
              <a:buNone/>
              <a:defRPr/>
            </a:pPr>
            <a:r>
              <a:rPr lang="en-US" sz="2800" dirty="0" smtClean="0">
                <a:solidFill>
                  <a:srgbClr val="000000"/>
                </a:solidFill>
                <a:effectLst>
                  <a:outerShdw blurRad="38100" dist="38100" dir="2700000" algn="tl">
                    <a:srgbClr val="FFFFFF"/>
                  </a:outerShdw>
                </a:effectLst>
              </a:rPr>
              <a:t>If patient without a cardiopulmonary disorder:</a:t>
            </a:r>
          </a:p>
          <a:p>
            <a:pPr>
              <a:defRPr/>
            </a:pPr>
            <a:r>
              <a:rPr lang="en-US" sz="2800" dirty="0" smtClean="0">
                <a:solidFill>
                  <a:srgbClr val="000000"/>
                </a:solidFill>
                <a:effectLst>
                  <a:outerShdw blurRad="38100" dist="38100" dir="2700000" algn="tl">
                    <a:srgbClr val="FFFFFF"/>
                  </a:outerShdw>
                </a:effectLst>
              </a:rPr>
              <a:t>SaO</a:t>
            </a:r>
            <a:r>
              <a:rPr lang="en-US" sz="2800" baseline="-25000" dirty="0" smtClean="0">
                <a:solidFill>
                  <a:srgbClr val="000000"/>
                </a:solidFill>
                <a:effectLst>
                  <a:outerShdw blurRad="38100" dist="38100" dir="2700000" algn="tl">
                    <a:srgbClr val="FFFFFF"/>
                  </a:outerShdw>
                </a:effectLst>
              </a:rPr>
              <a:t>2</a:t>
            </a:r>
            <a:r>
              <a:rPr lang="en-US" sz="2800" dirty="0" smtClean="0">
                <a:solidFill>
                  <a:srgbClr val="000000"/>
                </a:solidFill>
                <a:effectLst>
                  <a:outerShdw blurRad="38100" dist="38100" dir="2700000" algn="tl">
                    <a:srgbClr val="FFFFFF"/>
                  </a:outerShdw>
                </a:effectLst>
              </a:rPr>
              <a:t> should be in the mid to high 90s.</a:t>
            </a:r>
          </a:p>
          <a:p>
            <a:pPr>
              <a:defRPr/>
            </a:pPr>
            <a:r>
              <a:rPr lang="en-US" sz="2800" dirty="0" smtClean="0">
                <a:solidFill>
                  <a:srgbClr val="000000"/>
                </a:solidFill>
                <a:effectLst>
                  <a:outerShdw blurRad="38100" dist="38100" dir="2700000" algn="tl">
                    <a:srgbClr val="FFFFFF"/>
                  </a:outerShdw>
                </a:effectLst>
              </a:rPr>
              <a:t>If SaO</a:t>
            </a:r>
            <a:r>
              <a:rPr lang="en-US" sz="2800" baseline="-25000" dirty="0" smtClean="0">
                <a:solidFill>
                  <a:srgbClr val="000000"/>
                </a:solidFill>
                <a:effectLst>
                  <a:outerShdw blurRad="38100" dist="38100" dir="2700000" algn="tl">
                    <a:srgbClr val="FFFFFF"/>
                  </a:outerShdw>
                </a:effectLst>
              </a:rPr>
              <a:t>2</a:t>
            </a:r>
            <a:r>
              <a:rPr lang="en-US" sz="2800" dirty="0" smtClean="0">
                <a:solidFill>
                  <a:srgbClr val="000000"/>
                </a:solidFill>
                <a:effectLst>
                  <a:outerShdw blurRad="38100" dist="38100" dir="2700000" algn="tl">
                    <a:srgbClr val="FFFFFF"/>
                  </a:outerShdw>
                </a:effectLst>
              </a:rPr>
              <a:t> between 90%-94%  monitor and proceed cautiously with activity.</a:t>
            </a:r>
          </a:p>
          <a:p>
            <a:pPr>
              <a:defRPr/>
            </a:pPr>
            <a:r>
              <a:rPr lang="en-US" sz="2800" dirty="0" smtClean="0">
                <a:solidFill>
                  <a:srgbClr val="000000"/>
                </a:solidFill>
                <a:effectLst>
                  <a:outerShdw blurRad="38100" dist="38100" dir="2700000" algn="tl">
                    <a:srgbClr val="FFFFFF"/>
                  </a:outerShdw>
                </a:effectLst>
              </a:rPr>
              <a:t>If SaO</a:t>
            </a:r>
            <a:r>
              <a:rPr lang="en-US" sz="2800" baseline="-25000" dirty="0" smtClean="0">
                <a:solidFill>
                  <a:srgbClr val="000000"/>
                </a:solidFill>
                <a:effectLst>
                  <a:outerShdw blurRad="38100" dist="38100" dir="2700000" algn="tl">
                    <a:srgbClr val="FFFFFF"/>
                  </a:outerShdw>
                </a:effectLst>
              </a:rPr>
              <a:t>2</a:t>
            </a:r>
            <a:r>
              <a:rPr lang="en-US" sz="2800" dirty="0" smtClean="0">
                <a:solidFill>
                  <a:srgbClr val="000000"/>
                </a:solidFill>
                <a:effectLst>
                  <a:outerShdw blurRad="38100" dist="38100" dir="2700000" algn="tl">
                    <a:srgbClr val="FFFFFF"/>
                  </a:outerShdw>
                </a:effectLst>
              </a:rPr>
              <a:t> drops below 90% cease activity.</a:t>
            </a:r>
          </a:p>
          <a:p>
            <a:pPr>
              <a:buNone/>
              <a:defRPr/>
            </a:pPr>
            <a:endParaRPr lang="en-US" sz="2800" dirty="0" smtClean="0">
              <a:solidFill>
                <a:srgbClr val="000000"/>
              </a:solidFill>
              <a:effectLst>
                <a:outerShdw blurRad="38100" dist="38100" dir="2700000" algn="tl">
                  <a:srgbClr val="FFFFFF"/>
                </a:outerShdw>
              </a:effectLst>
            </a:endParaRPr>
          </a:p>
          <a:p>
            <a:pPr>
              <a:buNone/>
              <a:defRPr/>
            </a:pPr>
            <a:r>
              <a:rPr lang="en-US" sz="2800" dirty="0" smtClean="0">
                <a:solidFill>
                  <a:srgbClr val="000000"/>
                </a:solidFill>
                <a:effectLst>
                  <a:outerShdw blurRad="38100" dist="38100" dir="2700000" algn="tl">
                    <a:srgbClr val="FFFFFF"/>
                  </a:outerShdw>
                </a:effectLst>
              </a:rPr>
              <a:t>If patient has a cardiopulmonary disorder:</a:t>
            </a:r>
          </a:p>
          <a:p>
            <a:pPr>
              <a:defRPr/>
            </a:pPr>
            <a:r>
              <a:rPr lang="en-US" sz="2800" dirty="0" smtClean="0">
                <a:solidFill>
                  <a:srgbClr val="000000"/>
                </a:solidFill>
                <a:effectLst>
                  <a:outerShdw blurRad="38100" dist="38100" dir="2700000" algn="tl">
                    <a:srgbClr val="FFFFFF"/>
                  </a:outerShdw>
                </a:effectLst>
              </a:rPr>
              <a:t>&lt;85%:  cease activity</a:t>
            </a:r>
          </a:p>
          <a:p>
            <a:pPr>
              <a:defRPr/>
            </a:pPr>
            <a:r>
              <a:rPr lang="en-US" sz="2800" dirty="0" smtClean="0">
                <a:solidFill>
                  <a:srgbClr val="000000"/>
                </a:solidFill>
                <a:effectLst>
                  <a:outerShdw blurRad="38100" dist="38100" dir="2700000" algn="tl">
                    <a:srgbClr val="FFFFFF"/>
                  </a:outerShdw>
                </a:effectLst>
              </a:rPr>
              <a:t>If patients baseline resting SaO2 is between 88%-90%:  do not allow for more than a 2% drop with activity below patients norm.</a:t>
            </a:r>
          </a:p>
          <a:p>
            <a:pPr>
              <a:defRPr/>
            </a:pPr>
            <a:endParaRPr lang="en-US" sz="2800" b="1" dirty="0" smtClean="0">
              <a:solidFill>
                <a:srgbClr val="000000"/>
              </a:solidFill>
              <a:effectLst>
                <a:outerShdw blurRad="38100" dist="38100" dir="2700000" algn="tl">
                  <a:srgbClr val="FFFFFF"/>
                </a:outerShdw>
              </a:effectLst>
            </a:endParaRPr>
          </a:p>
          <a:p>
            <a:pPr>
              <a:buNone/>
            </a:pPr>
            <a:endParaRPr lang="en-US" dirty="0"/>
          </a:p>
        </p:txBody>
      </p:sp>
    </p:spTree>
    <p:extLst>
      <p:ext uri="{BB962C8B-B14F-4D97-AF65-F5344CB8AC3E}">
        <p14:creationId xmlns:p14="http://schemas.microsoft.com/office/powerpoint/2010/main" val="3074872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Temperature </a:t>
            </a:r>
            <a:endParaRPr lang="en-US" b="1" dirty="0"/>
          </a:p>
        </p:txBody>
      </p:sp>
      <p:sp>
        <p:nvSpPr>
          <p:cNvPr id="3" name="Content Placeholder 2"/>
          <p:cNvSpPr>
            <a:spLocks noGrp="1"/>
          </p:cNvSpPr>
          <p:nvPr>
            <p:ph sz="quarter" idx="1"/>
          </p:nvPr>
        </p:nvSpPr>
        <p:spPr/>
        <p:txBody>
          <a:bodyPr/>
          <a:lstStyle/>
          <a:p>
            <a:pPr>
              <a:buNone/>
            </a:pPr>
            <a:r>
              <a:rPr lang="en-US" i="1" dirty="0" smtClean="0"/>
              <a:t>Low Body Temperature:</a:t>
            </a:r>
          </a:p>
          <a:p>
            <a:r>
              <a:rPr lang="en-US" dirty="0" smtClean="0"/>
              <a:t>Patient may not want to participate due to feeling “cold”</a:t>
            </a:r>
          </a:p>
          <a:p>
            <a:r>
              <a:rPr lang="en-US" dirty="0" smtClean="0"/>
              <a:t>Depending on how low, patient may be “crashing”</a:t>
            </a:r>
          </a:p>
          <a:p>
            <a:r>
              <a:rPr lang="en-US" dirty="0" smtClean="0"/>
              <a:t>Some interventions for medical treatment call for cooling patients body temperature to slow metabolism (patients most likely semi-comatose or comatose). PT interventions could include passive range of motion, joint compression, stretching, and assist with repositioning</a:t>
            </a:r>
          </a:p>
          <a:p>
            <a:r>
              <a:rPr lang="en-US" dirty="0" smtClean="0"/>
              <a:t>Hypothermia = &lt;94</a:t>
            </a:r>
            <a:r>
              <a:rPr lang="en-US" baseline="30000" dirty="0" smtClean="0"/>
              <a:t>o</a:t>
            </a:r>
            <a:r>
              <a:rPr lang="en-US" dirty="0" smtClean="0"/>
              <a:t>F</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Temperature Continued</a:t>
            </a:r>
            <a:endParaRPr lang="en-US" b="1" dirty="0"/>
          </a:p>
        </p:txBody>
      </p:sp>
      <p:sp>
        <p:nvSpPr>
          <p:cNvPr id="3" name="Content Placeholder 2"/>
          <p:cNvSpPr>
            <a:spLocks noGrp="1"/>
          </p:cNvSpPr>
          <p:nvPr>
            <p:ph sz="quarter" idx="1"/>
          </p:nvPr>
        </p:nvSpPr>
        <p:spPr/>
        <p:txBody>
          <a:bodyPr/>
          <a:lstStyle/>
          <a:p>
            <a:pPr>
              <a:buNone/>
            </a:pPr>
            <a:r>
              <a:rPr lang="en-US" i="1" dirty="0" smtClean="0"/>
              <a:t>High Body Temperature: </a:t>
            </a:r>
          </a:p>
          <a:p>
            <a:pPr>
              <a:buNone/>
            </a:pPr>
            <a:endParaRPr lang="en-US" i="1" dirty="0" smtClean="0"/>
          </a:p>
          <a:p>
            <a:r>
              <a:rPr lang="en-US" dirty="0" smtClean="0"/>
              <a:t>Low grade fever 99-102</a:t>
            </a:r>
            <a:r>
              <a:rPr lang="en-US" baseline="30000" dirty="0" smtClean="0"/>
              <a:t>o</a:t>
            </a:r>
            <a:r>
              <a:rPr lang="en-US" dirty="0" smtClean="0"/>
              <a:t>F may be normal in a post surgical population. Patients can perform light activity like supine or seated exercise, and short distance ambulation with a slower gait. </a:t>
            </a:r>
          </a:p>
          <a:p>
            <a:pPr>
              <a:buNone/>
            </a:pPr>
            <a:endParaRPr lang="en-US" dirty="0" smtClean="0"/>
          </a:p>
          <a:p>
            <a:r>
              <a:rPr lang="en-US" dirty="0" smtClean="0"/>
              <a:t>Higher fever &gt;102</a:t>
            </a:r>
            <a:r>
              <a:rPr lang="en-US" baseline="30000" dirty="0" smtClean="0"/>
              <a:t>o</a:t>
            </a:r>
            <a:r>
              <a:rPr lang="en-US" dirty="0" smtClean="0"/>
              <a:t>F:  should not perform aerobic activity, light supine exercises only.</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Pain</a:t>
            </a:r>
            <a:endParaRPr lang="en-US" b="1" dirty="0"/>
          </a:p>
        </p:txBody>
      </p:sp>
      <p:sp>
        <p:nvSpPr>
          <p:cNvPr id="3" name="Content Placeholder 2"/>
          <p:cNvSpPr>
            <a:spLocks noGrp="1"/>
          </p:cNvSpPr>
          <p:nvPr>
            <p:ph sz="quarter" idx="1"/>
          </p:nvPr>
        </p:nvSpPr>
        <p:spPr/>
        <p:txBody>
          <a:bodyPr>
            <a:normAutofit/>
          </a:bodyPr>
          <a:lstStyle/>
          <a:p>
            <a:pPr>
              <a:lnSpc>
                <a:spcPct val="90000"/>
              </a:lnSpc>
              <a:defRPr/>
            </a:pPr>
            <a:r>
              <a:rPr lang="en-US" sz="2800" dirty="0" smtClean="0">
                <a:solidFill>
                  <a:srgbClr val="000000"/>
                </a:solidFill>
                <a:effectLst>
                  <a:outerShdw blurRad="38100" dist="38100" dir="2700000" algn="tl">
                    <a:srgbClr val="FFFFFF"/>
                  </a:outerShdw>
                </a:effectLst>
              </a:rPr>
              <a:t>Ask pain level and pain tolerance.</a:t>
            </a:r>
          </a:p>
          <a:p>
            <a:pPr>
              <a:lnSpc>
                <a:spcPct val="90000"/>
              </a:lnSpc>
              <a:buFont typeface="Wingdings" charset="2"/>
              <a:buChar char="ü"/>
              <a:defRPr/>
            </a:pPr>
            <a:r>
              <a:rPr lang="en-US" sz="2800" dirty="0" smtClean="0">
                <a:solidFill>
                  <a:srgbClr val="000000"/>
                </a:solidFill>
                <a:effectLst>
                  <a:outerShdw blurRad="38100" dist="38100" dir="2700000" algn="tl">
                    <a:srgbClr val="FFFFFF"/>
                  </a:outerShdw>
                </a:effectLst>
              </a:rPr>
              <a:t>Pain tolerance can be lower or higher than actual pain level.</a:t>
            </a:r>
          </a:p>
          <a:p>
            <a:pPr>
              <a:lnSpc>
                <a:spcPct val="90000"/>
              </a:lnSpc>
              <a:buFont typeface="Wingdings" charset="2"/>
              <a:buChar char="ü"/>
              <a:defRPr/>
            </a:pPr>
            <a:r>
              <a:rPr lang="en-US" sz="2800" dirty="0" smtClean="0">
                <a:solidFill>
                  <a:srgbClr val="000000"/>
                </a:solidFill>
                <a:effectLst>
                  <a:outerShdw blurRad="38100" dist="38100" dir="2700000" algn="tl">
                    <a:srgbClr val="FFFFFF"/>
                  </a:outerShdw>
                </a:effectLst>
              </a:rPr>
              <a:t>Attempt to modify and coordinate pain medications to help patient achieve maximal participation.</a:t>
            </a:r>
          </a:p>
          <a:p>
            <a:pPr>
              <a:lnSpc>
                <a:spcPct val="90000"/>
              </a:lnSpc>
              <a:buFont typeface="Wingdings" charset="2"/>
              <a:buChar char="ü"/>
              <a:defRPr/>
            </a:pPr>
            <a:r>
              <a:rPr lang="en-US" sz="2800" dirty="0" smtClean="0">
                <a:solidFill>
                  <a:srgbClr val="000000"/>
                </a:solidFill>
                <a:effectLst>
                  <a:outerShdw blurRad="38100" dist="38100" dir="2700000" algn="tl">
                    <a:srgbClr val="FFFFFF"/>
                  </a:outerShdw>
                </a:effectLst>
              </a:rPr>
              <a:t>Report findings to MD if pain is limiting maximal participation.</a:t>
            </a:r>
          </a:p>
          <a:p>
            <a:pPr>
              <a:lnSpc>
                <a:spcPct val="90000"/>
              </a:lnSpc>
              <a:buFont typeface="Wingdings" charset="2"/>
              <a:buChar char="ü"/>
              <a:defRPr/>
            </a:pPr>
            <a:endParaRPr lang="en-US" sz="2800" b="1" dirty="0" smtClean="0">
              <a:solidFill>
                <a:srgbClr val="000000"/>
              </a:solidFill>
              <a:effectLst>
                <a:outerShdw blurRad="38100" dist="38100" dir="2700000" algn="tl">
                  <a:srgbClr val="FFFFFF"/>
                </a:outerShdw>
              </a:effectLst>
            </a:endParaRPr>
          </a:p>
          <a:p>
            <a:pPr>
              <a:lnSpc>
                <a:spcPct val="90000"/>
              </a:lnSpc>
              <a:buNone/>
              <a:defRPr/>
            </a:pPr>
            <a:endParaRPr lang="en-US" sz="2800" b="1" dirty="0" smtClean="0">
              <a:solidFill>
                <a:srgbClr val="000000"/>
              </a:solidFill>
              <a:effectLst>
                <a:outerShdw blurRad="38100" dist="38100" dir="2700000" algn="tl">
                  <a:srgbClr val="FFFFFF"/>
                </a:outerShdw>
              </a:effectLst>
            </a:endParaRPr>
          </a:p>
          <a:p>
            <a:pPr>
              <a:lnSpc>
                <a:spcPct val="90000"/>
              </a:lnSpc>
              <a:buNone/>
              <a:defRPr/>
            </a:pPr>
            <a:endParaRPr lang="en-US" sz="2800" b="1" dirty="0" smtClean="0">
              <a:solidFill>
                <a:srgbClr val="000000"/>
              </a:solidFill>
              <a:effectLst>
                <a:outerShdw blurRad="38100" dist="38100" dir="2700000" algn="tl">
                  <a:srgbClr val="FFFFFF"/>
                </a:outerShdw>
              </a:effectLst>
            </a:endParaRP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Assess Other Signs</a:t>
            </a:r>
            <a:endParaRPr lang="en-US" b="1" dirty="0"/>
          </a:p>
        </p:txBody>
      </p:sp>
      <p:sp>
        <p:nvSpPr>
          <p:cNvPr id="3" name="Content Placeholder 2"/>
          <p:cNvSpPr>
            <a:spLocks noGrp="1"/>
          </p:cNvSpPr>
          <p:nvPr>
            <p:ph sz="quarter" idx="1"/>
          </p:nvPr>
        </p:nvSpPr>
        <p:spPr/>
        <p:txBody>
          <a:bodyPr/>
          <a:lstStyle/>
          <a:p>
            <a:pPr>
              <a:lnSpc>
                <a:spcPct val="90000"/>
              </a:lnSpc>
              <a:buNone/>
              <a:defRPr/>
            </a:pPr>
            <a:r>
              <a:rPr lang="en-US" dirty="0" smtClean="0"/>
              <a:t>In emergency situations, make sure to also check the following:</a:t>
            </a:r>
          </a:p>
          <a:p>
            <a:pPr>
              <a:lnSpc>
                <a:spcPct val="90000"/>
              </a:lnSpc>
              <a:defRPr/>
            </a:pPr>
            <a:r>
              <a:rPr lang="en-US" dirty="0" smtClean="0"/>
              <a:t>Change in mental status</a:t>
            </a:r>
          </a:p>
          <a:p>
            <a:pPr>
              <a:lnSpc>
                <a:spcPct val="90000"/>
              </a:lnSpc>
              <a:defRPr/>
            </a:pPr>
            <a:r>
              <a:rPr lang="en-US" dirty="0" smtClean="0"/>
              <a:t>Change in mood</a:t>
            </a:r>
          </a:p>
          <a:p>
            <a:pPr>
              <a:lnSpc>
                <a:spcPct val="90000"/>
              </a:lnSpc>
              <a:defRPr/>
            </a:pPr>
            <a:r>
              <a:rPr lang="en-US" dirty="0" smtClean="0"/>
              <a:t>Fatigue/Exhaustion/Lethargy</a:t>
            </a:r>
          </a:p>
          <a:p>
            <a:pPr>
              <a:lnSpc>
                <a:spcPct val="90000"/>
              </a:lnSpc>
              <a:defRPr/>
            </a:pPr>
            <a:r>
              <a:rPr lang="en-US" dirty="0" smtClean="0"/>
              <a:t>Slow to respond or react</a:t>
            </a:r>
          </a:p>
          <a:p>
            <a:pPr>
              <a:lnSpc>
                <a:spcPct val="90000"/>
              </a:lnSpc>
              <a:defRPr/>
            </a:pPr>
            <a:r>
              <a:rPr lang="en-US" dirty="0" smtClean="0"/>
              <a:t>Decreased response to verbal or tactile stimuli</a:t>
            </a:r>
          </a:p>
          <a:p>
            <a:pPr>
              <a:lnSpc>
                <a:spcPct val="90000"/>
              </a:lnSpc>
              <a:defRPr/>
            </a:pPr>
            <a:r>
              <a:rPr lang="en-US" dirty="0" smtClean="0"/>
              <a:t>Complaints of nausea, syncope, vertigo</a:t>
            </a:r>
          </a:p>
          <a:p>
            <a:pPr>
              <a:lnSpc>
                <a:spcPct val="90000"/>
              </a:lnSpc>
              <a:defRPr/>
            </a:pPr>
            <a:r>
              <a:rPr lang="en-US" dirty="0" smtClean="0"/>
              <a:t>Diaphoresis</a:t>
            </a:r>
          </a:p>
          <a:p>
            <a:pPr>
              <a:lnSpc>
                <a:spcPct val="90000"/>
              </a:lnSpc>
              <a:defRPr/>
            </a:pPr>
            <a:r>
              <a:rPr lang="en-US" dirty="0" smtClean="0"/>
              <a:t>Changes in appearance (cyanotic, pallor)</a:t>
            </a:r>
          </a:p>
          <a:p>
            <a:pPr>
              <a:lnSpc>
                <a:spcPct val="90000"/>
              </a:lnSpc>
              <a:defRPr/>
            </a:pPr>
            <a:r>
              <a:rPr lang="en-US" dirty="0" smtClean="0"/>
              <a:t>Pupil constriction or dilatation</a:t>
            </a:r>
          </a:p>
          <a:p>
            <a:pPr>
              <a:lnSpc>
                <a:spcPct val="90000"/>
              </a:lnSpc>
              <a:defRPr/>
            </a:pPr>
            <a:r>
              <a:rPr lang="en-US" dirty="0" smtClean="0"/>
              <a:t>Loss of consciousness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Preparation For An Emergency </a:t>
            </a:r>
            <a:endParaRPr lang="en-US" dirty="0"/>
          </a:p>
        </p:txBody>
      </p:sp>
      <p:sp>
        <p:nvSpPr>
          <p:cNvPr id="3" name="Content Placeholder 2"/>
          <p:cNvSpPr>
            <a:spLocks noGrp="1"/>
          </p:cNvSpPr>
          <p:nvPr>
            <p:ph sz="quarter" idx="1"/>
          </p:nvPr>
        </p:nvSpPr>
        <p:spPr/>
        <p:txBody>
          <a:bodyPr>
            <a:normAutofit fontScale="92500" lnSpcReduction="10000"/>
          </a:bodyPr>
          <a:lstStyle/>
          <a:p>
            <a:pPr>
              <a:lnSpc>
                <a:spcPct val="80000"/>
              </a:lnSpc>
              <a:buNone/>
              <a:defRPr/>
            </a:pPr>
            <a:r>
              <a:rPr lang="en-US" sz="2000" b="1" i="1" dirty="0" smtClean="0"/>
              <a:t>Acute Care, Inpatient Rehab, SNF, and ECF:</a:t>
            </a:r>
          </a:p>
          <a:p>
            <a:pPr>
              <a:lnSpc>
                <a:spcPct val="80000"/>
              </a:lnSpc>
              <a:defRPr/>
            </a:pPr>
            <a:r>
              <a:rPr lang="en-US" sz="2000" dirty="0" smtClean="0"/>
              <a:t>Know codes in facility</a:t>
            </a:r>
          </a:p>
          <a:p>
            <a:pPr>
              <a:lnSpc>
                <a:spcPct val="80000"/>
              </a:lnSpc>
              <a:defRPr/>
            </a:pPr>
            <a:r>
              <a:rPr lang="en-US" sz="2000" dirty="0" smtClean="0"/>
              <a:t>Familiarize location of emergency equipment</a:t>
            </a:r>
          </a:p>
          <a:p>
            <a:pPr lvl="1">
              <a:lnSpc>
                <a:spcPct val="80000"/>
              </a:lnSpc>
              <a:defRPr/>
            </a:pPr>
            <a:r>
              <a:rPr lang="en-US" sz="1800" dirty="0" smtClean="0"/>
              <a:t>Code buttons</a:t>
            </a:r>
          </a:p>
          <a:p>
            <a:pPr lvl="1">
              <a:lnSpc>
                <a:spcPct val="80000"/>
              </a:lnSpc>
              <a:defRPr/>
            </a:pPr>
            <a:r>
              <a:rPr lang="en-US" sz="1800" dirty="0" smtClean="0"/>
              <a:t>CPR release on bed</a:t>
            </a:r>
          </a:p>
          <a:p>
            <a:pPr lvl="1">
              <a:lnSpc>
                <a:spcPct val="80000"/>
              </a:lnSpc>
              <a:defRPr/>
            </a:pPr>
            <a:r>
              <a:rPr lang="en-US" sz="1800" dirty="0" smtClean="0"/>
              <a:t>Crash cart</a:t>
            </a:r>
          </a:p>
          <a:p>
            <a:pPr lvl="1">
              <a:lnSpc>
                <a:spcPct val="80000"/>
              </a:lnSpc>
              <a:defRPr/>
            </a:pPr>
            <a:r>
              <a:rPr lang="en-US" sz="1800" dirty="0" smtClean="0"/>
              <a:t>Oxygen tank</a:t>
            </a:r>
          </a:p>
          <a:p>
            <a:pPr lvl="1">
              <a:lnSpc>
                <a:spcPct val="80000"/>
              </a:lnSpc>
              <a:defRPr/>
            </a:pPr>
            <a:r>
              <a:rPr lang="en-US" sz="1800" dirty="0" smtClean="0"/>
              <a:t>Vital machines/pulse </a:t>
            </a:r>
            <a:r>
              <a:rPr lang="en-US" sz="1800" dirty="0" err="1" smtClean="0"/>
              <a:t>oximeter</a:t>
            </a:r>
            <a:endParaRPr lang="en-US" sz="1800" dirty="0" smtClean="0"/>
          </a:p>
          <a:p>
            <a:pPr lvl="1">
              <a:lnSpc>
                <a:spcPct val="80000"/>
              </a:lnSpc>
              <a:defRPr/>
            </a:pPr>
            <a:r>
              <a:rPr lang="en-US" sz="1800" dirty="0" smtClean="0"/>
              <a:t>Oxygen regulator</a:t>
            </a:r>
          </a:p>
          <a:p>
            <a:pPr>
              <a:lnSpc>
                <a:spcPct val="80000"/>
              </a:lnSpc>
              <a:defRPr/>
            </a:pPr>
            <a:r>
              <a:rPr lang="en-US" sz="2000" dirty="0" smtClean="0"/>
              <a:t>Know how to use equipment</a:t>
            </a:r>
          </a:p>
          <a:p>
            <a:pPr>
              <a:lnSpc>
                <a:spcPct val="80000"/>
              </a:lnSpc>
              <a:defRPr/>
            </a:pPr>
            <a:r>
              <a:rPr lang="en-US" sz="2000" dirty="0" smtClean="0"/>
              <a:t>Take control of the situation</a:t>
            </a:r>
          </a:p>
          <a:p>
            <a:pPr lvl="1">
              <a:lnSpc>
                <a:spcPct val="80000"/>
              </a:lnSpc>
              <a:defRPr/>
            </a:pPr>
            <a:r>
              <a:rPr lang="en-US" sz="1800" dirty="0" smtClean="0"/>
              <a:t>If the emergency is initiated in your presence</a:t>
            </a:r>
          </a:p>
          <a:p>
            <a:pPr>
              <a:lnSpc>
                <a:spcPct val="80000"/>
              </a:lnSpc>
              <a:defRPr/>
            </a:pPr>
            <a:r>
              <a:rPr lang="en-US" sz="2000" dirty="0" smtClean="0"/>
              <a:t>Know your role</a:t>
            </a:r>
          </a:p>
          <a:p>
            <a:pPr lvl="1">
              <a:lnSpc>
                <a:spcPct val="80000"/>
              </a:lnSpc>
              <a:defRPr/>
            </a:pPr>
            <a:r>
              <a:rPr lang="en-US" sz="1800" dirty="0" smtClean="0"/>
              <a:t>During the emergency</a:t>
            </a:r>
          </a:p>
          <a:p>
            <a:pPr lvl="1">
              <a:lnSpc>
                <a:spcPct val="80000"/>
              </a:lnSpc>
              <a:defRPr/>
            </a:pPr>
            <a:r>
              <a:rPr lang="en-US" sz="1800" dirty="0" smtClean="0"/>
              <a:t>After the emergency</a:t>
            </a:r>
          </a:p>
          <a:p>
            <a:pPr>
              <a:lnSpc>
                <a:spcPct val="80000"/>
              </a:lnSpc>
              <a:defRPr/>
            </a:pPr>
            <a:r>
              <a:rPr lang="en-US" sz="2000" dirty="0" smtClean="0"/>
              <a:t>Plan ahead – in case of an emergency</a:t>
            </a:r>
          </a:p>
          <a:p>
            <a:pPr lvl="1">
              <a:lnSpc>
                <a:spcPct val="80000"/>
              </a:lnSpc>
              <a:defRPr/>
            </a:pPr>
            <a:r>
              <a:rPr lang="en-US" sz="1800" dirty="0" smtClean="0"/>
              <a:t>Practice and Review</a:t>
            </a:r>
          </a:p>
          <a:p>
            <a:pPr lvl="1">
              <a:lnSpc>
                <a:spcPct val="80000"/>
              </a:lnSpc>
              <a:defRPr/>
            </a:pPr>
            <a:r>
              <a:rPr lang="en-US" sz="1800" dirty="0" smtClean="0"/>
              <a:t>Recognize signs, precautions, contraindications</a:t>
            </a:r>
          </a:p>
          <a:p>
            <a:pPr lvl="1">
              <a:lnSpc>
                <a:spcPct val="80000"/>
              </a:lnSpc>
              <a:defRPr/>
            </a:pPr>
            <a:r>
              <a:rPr lang="en-US" sz="1800" dirty="0" smtClean="0"/>
              <a:t>Proper procedures during evaluation or treatment</a:t>
            </a:r>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Preparation For An Emergency </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r>
              <a:rPr lang="en-US" b="1" i="1" dirty="0" smtClean="0"/>
              <a:t>Outpatient and Home:</a:t>
            </a:r>
          </a:p>
          <a:p>
            <a:pPr>
              <a:lnSpc>
                <a:spcPct val="80000"/>
              </a:lnSpc>
              <a:defRPr/>
            </a:pPr>
            <a:r>
              <a:rPr lang="en-US" dirty="0" smtClean="0"/>
              <a:t>Know codes in facility or how to respond in the home</a:t>
            </a:r>
          </a:p>
          <a:p>
            <a:pPr lvl="1">
              <a:lnSpc>
                <a:spcPct val="80000"/>
              </a:lnSpc>
              <a:defRPr/>
            </a:pPr>
            <a:r>
              <a:rPr lang="en-US" sz="2000" dirty="0" smtClean="0"/>
              <a:t>Dial 911</a:t>
            </a:r>
          </a:p>
          <a:p>
            <a:pPr lvl="1">
              <a:lnSpc>
                <a:spcPct val="80000"/>
              </a:lnSpc>
              <a:defRPr/>
            </a:pPr>
            <a:r>
              <a:rPr lang="en-US" sz="2000" dirty="0" smtClean="0"/>
              <a:t>In Case of Emergency (ICE) information</a:t>
            </a:r>
          </a:p>
          <a:p>
            <a:pPr>
              <a:lnSpc>
                <a:spcPct val="80000"/>
              </a:lnSpc>
              <a:defRPr/>
            </a:pPr>
            <a:r>
              <a:rPr lang="en-US" dirty="0" smtClean="0"/>
              <a:t>Familiarize location of emergency equipment</a:t>
            </a:r>
          </a:p>
          <a:p>
            <a:pPr lvl="1">
              <a:lnSpc>
                <a:spcPct val="80000"/>
              </a:lnSpc>
              <a:defRPr/>
            </a:pPr>
            <a:r>
              <a:rPr lang="en-US" sz="2000" dirty="0" smtClean="0"/>
              <a:t>Automatic Electronic </a:t>
            </a:r>
            <a:r>
              <a:rPr lang="en-US" sz="2000" dirty="0" err="1" smtClean="0"/>
              <a:t>Defib</a:t>
            </a:r>
            <a:r>
              <a:rPr lang="en-US" sz="2000" dirty="0" smtClean="0"/>
              <a:t> (AED) location</a:t>
            </a:r>
          </a:p>
          <a:p>
            <a:pPr lvl="1">
              <a:lnSpc>
                <a:spcPct val="80000"/>
              </a:lnSpc>
              <a:defRPr/>
            </a:pPr>
            <a:r>
              <a:rPr lang="en-US" sz="2000" dirty="0" smtClean="0"/>
              <a:t>Oxygen tank</a:t>
            </a:r>
          </a:p>
          <a:p>
            <a:pPr lvl="1">
              <a:lnSpc>
                <a:spcPct val="80000"/>
              </a:lnSpc>
              <a:defRPr/>
            </a:pPr>
            <a:r>
              <a:rPr lang="en-US" sz="2000" dirty="0" smtClean="0"/>
              <a:t>Blood Pressure cuff/stethoscope/pulse </a:t>
            </a:r>
            <a:r>
              <a:rPr lang="en-US" sz="2000" dirty="0" err="1" smtClean="0"/>
              <a:t>oximeter</a:t>
            </a:r>
            <a:endParaRPr lang="en-US" sz="2000" dirty="0" smtClean="0"/>
          </a:p>
          <a:p>
            <a:pPr>
              <a:lnSpc>
                <a:spcPct val="80000"/>
              </a:lnSpc>
              <a:defRPr/>
            </a:pPr>
            <a:r>
              <a:rPr lang="en-US" dirty="0" smtClean="0"/>
              <a:t>Know how to use equipment</a:t>
            </a:r>
          </a:p>
          <a:p>
            <a:pPr>
              <a:lnSpc>
                <a:spcPct val="80000"/>
              </a:lnSpc>
              <a:defRPr/>
            </a:pPr>
            <a:r>
              <a:rPr lang="en-US" dirty="0" smtClean="0"/>
              <a:t>Take control of the situation</a:t>
            </a:r>
          </a:p>
          <a:p>
            <a:pPr>
              <a:lnSpc>
                <a:spcPct val="80000"/>
              </a:lnSpc>
              <a:defRPr/>
            </a:pPr>
            <a:r>
              <a:rPr lang="en-US" dirty="0" smtClean="0"/>
              <a:t>Know your role</a:t>
            </a:r>
          </a:p>
          <a:p>
            <a:pPr lvl="1">
              <a:lnSpc>
                <a:spcPct val="80000"/>
              </a:lnSpc>
              <a:defRPr/>
            </a:pPr>
            <a:r>
              <a:rPr lang="en-US" sz="2000" dirty="0" smtClean="0"/>
              <a:t>During the emergency</a:t>
            </a:r>
          </a:p>
          <a:p>
            <a:pPr lvl="1">
              <a:lnSpc>
                <a:spcPct val="80000"/>
              </a:lnSpc>
              <a:defRPr/>
            </a:pPr>
            <a:r>
              <a:rPr lang="en-US" sz="2000" dirty="0" smtClean="0"/>
              <a:t>After the emergency</a:t>
            </a:r>
          </a:p>
          <a:p>
            <a:pPr>
              <a:lnSpc>
                <a:spcPct val="80000"/>
              </a:lnSpc>
              <a:defRPr/>
            </a:pPr>
            <a:r>
              <a:rPr lang="en-US" dirty="0" smtClean="0"/>
              <a:t>Plan ahead – in case of an emergency</a:t>
            </a:r>
          </a:p>
          <a:p>
            <a:pPr lvl="1">
              <a:lnSpc>
                <a:spcPct val="80000"/>
              </a:lnSpc>
              <a:defRPr/>
            </a:pPr>
            <a:r>
              <a:rPr lang="en-US" sz="2000" dirty="0" smtClean="0"/>
              <a:t>Practice and Review</a:t>
            </a:r>
          </a:p>
          <a:p>
            <a:pPr lvl="1">
              <a:lnSpc>
                <a:spcPct val="80000"/>
              </a:lnSpc>
              <a:defRPr/>
            </a:pPr>
            <a:r>
              <a:rPr lang="en-US" sz="2000" dirty="0" smtClean="0"/>
              <a:t>Recognize signs, precautions, contraindications</a:t>
            </a:r>
          </a:p>
          <a:p>
            <a:pPr lvl="1">
              <a:lnSpc>
                <a:spcPct val="80000"/>
              </a:lnSpc>
              <a:defRPr/>
            </a:pPr>
            <a:r>
              <a:rPr lang="en-US" sz="2000" dirty="0" smtClean="0"/>
              <a:t>Proper procedures during evaluation or treatment</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Learning Objectives:</a:t>
            </a:r>
            <a:endParaRPr lang="en-US" b="1" dirty="0"/>
          </a:p>
        </p:txBody>
      </p:sp>
      <p:sp>
        <p:nvSpPr>
          <p:cNvPr id="3" name="Content Placeholder 2"/>
          <p:cNvSpPr>
            <a:spLocks noGrp="1"/>
          </p:cNvSpPr>
          <p:nvPr>
            <p:ph sz="quarter" idx="1"/>
          </p:nvPr>
        </p:nvSpPr>
        <p:spPr/>
        <p:txBody>
          <a:bodyPr/>
          <a:lstStyle/>
          <a:p>
            <a:pPr>
              <a:buNone/>
            </a:pPr>
            <a:r>
              <a:rPr lang="en-US" dirty="0" smtClean="0"/>
              <a:t>By the end of this lecture, students will be able to:</a:t>
            </a:r>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Emergency Situation</a:t>
            </a:r>
            <a:endParaRPr lang="en-US" dirty="0"/>
          </a:p>
        </p:txBody>
      </p:sp>
      <p:sp>
        <p:nvSpPr>
          <p:cNvPr id="3" name="Content Placeholder 2"/>
          <p:cNvSpPr>
            <a:spLocks noGrp="1"/>
          </p:cNvSpPr>
          <p:nvPr>
            <p:ph sz="quarter" idx="1"/>
          </p:nvPr>
        </p:nvSpPr>
        <p:spPr/>
        <p:txBody>
          <a:bodyPr>
            <a:normAutofit lnSpcReduction="10000"/>
          </a:bodyPr>
          <a:lstStyle/>
          <a:p>
            <a:pPr>
              <a:lnSpc>
                <a:spcPct val="90000"/>
              </a:lnSpc>
              <a:defRPr/>
            </a:pPr>
            <a:r>
              <a:rPr lang="en-US" sz="2800" dirty="0" smtClean="0"/>
              <a:t>Emergency Telephone Numbers</a:t>
            </a:r>
          </a:p>
          <a:p>
            <a:pPr>
              <a:lnSpc>
                <a:spcPct val="90000"/>
              </a:lnSpc>
              <a:defRPr/>
            </a:pPr>
            <a:r>
              <a:rPr lang="en-US" sz="2800" dirty="0" smtClean="0"/>
              <a:t>Calling 911</a:t>
            </a:r>
          </a:p>
          <a:p>
            <a:pPr lvl="1">
              <a:lnSpc>
                <a:spcPct val="90000"/>
              </a:lnSpc>
              <a:defRPr/>
            </a:pPr>
            <a:r>
              <a:rPr lang="en-US" sz="2400" dirty="0" smtClean="0"/>
              <a:t>State your name</a:t>
            </a:r>
          </a:p>
          <a:p>
            <a:pPr lvl="1">
              <a:lnSpc>
                <a:spcPct val="90000"/>
              </a:lnSpc>
              <a:defRPr/>
            </a:pPr>
            <a:r>
              <a:rPr lang="en-US" sz="2400" dirty="0" smtClean="0"/>
              <a:t>Type of injury</a:t>
            </a:r>
          </a:p>
          <a:p>
            <a:pPr lvl="1">
              <a:lnSpc>
                <a:spcPct val="90000"/>
              </a:lnSpc>
              <a:defRPr/>
            </a:pPr>
            <a:r>
              <a:rPr lang="en-US" sz="2400" dirty="0" smtClean="0"/>
              <a:t>Time of incident</a:t>
            </a:r>
          </a:p>
          <a:p>
            <a:pPr lvl="1">
              <a:lnSpc>
                <a:spcPct val="90000"/>
              </a:lnSpc>
              <a:defRPr/>
            </a:pPr>
            <a:r>
              <a:rPr lang="en-US" sz="2400" dirty="0" smtClean="0"/>
              <a:t>What is being done for the patient</a:t>
            </a:r>
          </a:p>
          <a:p>
            <a:pPr lvl="1">
              <a:lnSpc>
                <a:spcPct val="90000"/>
              </a:lnSpc>
              <a:defRPr/>
            </a:pPr>
            <a:r>
              <a:rPr lang="en-US" sz="2400" dirty="0" smtClean="0"/>
              <a:t>Location</a:t>
            </a:r>
          </a:p>
          <a:p>
            <a:pPr lvl="2">
              <a:lnSpc>
                <a:spcPct val="90000"/>
              </a:lnSpc>
              <a:defRPr/>
            </a:pPr>
            <a:r>
              <a:rPr lang="en-US" sz="2000" dirty="0" smtClean="0"/>
              <a:t>Place next to phone with specific directions from the N, S, E, or W</a:t>
            </a:r>
          </a:p>
          <a:p>
            <a:pPr lvl="1">
              <a:lnSpc>
                <a:spcPct val="90000"/>
              </a:lnSpc>
              <a:defRPr/>
            </a:pPr>
            <a:r>
              <a:rPr lang="en-US" sz="2400" dirty="0" smtClean="0"/>
              <a:t>DO NOT HANG UP</a:t>
            </a:r>
          </a:p>
          <a:p>
            <a:pPr lvl="2">
              <a:lnSpc>
                <a:spcPct val="90000"/>
              </a:lnSpc>
              <a:defRPr/>
            </a:pPr>
            <a:r>
              <a:rPr lang="en-US" sz="2000" dirty="0" smtClean="0"/>
              <a:t>More specific directions – best entrance, your phone number</a:t>
            </a:r>
          </a:p>
          <a:p>
            <a:pPr lvl="1">
              <a:lnSpc>
                <a:spcPct val="90000"/>
              </a:lnSpc>
              <a:defRPr/>
            </a:pPr>
            <a:endParaRPr lang="en-US" sz="2400" dirty="0" smtClean="0"/>
          </a:p>
          <a:p>
            <a:pPr lvl="1">
              <a:lnSpc>
                <a:spcPct val="90000"/>
              </a:lnSpc>
              <a:defRPr/>
            </a:pPr>
            <a:r>
              <a:rPr lang="en-US" sz="2400" dirty="0" smtClean="0"/>
              <a:t>Ask estimated time of arrival</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defRPr/>
            </a:pPr>
            <a:r>
              <a:rPr lang="en-US" dirty="0" smtClean="0"/>
              <a:t>To save the patient’s life</a:t>
            </a:r>
          </a:p>
          <a:p>
            <a:pPr>
              <a:defRPr/>
            </a:pPr>
            <a:r>
              <a:rPr lang="en-US" dirty="0" smtClean="0"/>
              <a:t>To prevent further harm</a:t>
            </a:r>
          </a:p>
          <a:p>
            <a:pPr>
              <a:defRPr/>
            </a:pPr>
            <a:endParaRPr lang="en-US" dirty="0" smtClean="0"/>
          </a:p>
          <a:p>
            <a:pPr>
              <a:defRPr/>
            </a:pPr>
            <a:r>
              <a:rPr lang="en-US" dirty="0" smtClean="0"/>
              <a:t>Time is of the essences</a:t>
            </a:r>
          </a:p>
          <a:p>
            <a:pPr lvl="1">
              <a:defRPr/>
            </a:pPr>
            <a:r>
              <a:rPr lang="en-US" dirty="0" smtClean="0"/>
              <a:t>Primary Assessment takes about 30 seconds to 2 minutes</a:t>
            </a:r>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defRPr/>
            </a:pPr>
            <a:r>
              <a:rPr lang="en-US" dirty="0" smtClean="0"/>
              <a:t>Emergency </a:t>
            </a:r>
            <a:r>
              <a:rPr lang="en-US" dirty="0" smtClean="0"/>
              <a:t>Evaluation</a:t>
            </a:r>
          </a:p>
          <a:p>
            <a:pPr lvl="2">
              <a:defRPr/>
            </a:pPr>
            <a:r>
              <a:rPr lang="en-US" dirty="0" smtClean="0"/>
              <a:t>Check responsiveness 5-10sec</a:t>
            </a:r>
          </a:p>
          <a:p>
            <a:pPr lvl="2">
              <a:defRPr/>
            </a:pPr>
            <a:r>
              <a:rPr lang="en-US" dirty="0" smtClean="0"/>
              <a:t>Active emergency response system-get an AED</a:t>
            </a:r>
          </a:p>
          <a:p>
            <a:pPr lvl="2">
              <a:defRPr/>
            </a:pPr>
            <a:r>
              <a:rPr lang="en-US" dirty="0" smtClean="0"/>
              <a:t>Check for pulses/HR 5-10secs</a:t>
            </a:r>
          </a:p>
          <a:p>
            <a:pPr lvl="2">
              <a:defRPr/>
            </a:pPr>
            <a:r>
              <a:rPr lang="en-US" dirty="0" smtClean="0"/>
              <a:t>Begin with chest compression if no HR</a:t>
            </a:r>
          </a:p>
          <a:p>
            <a:pPr lvl="2">
              <a:defRPr/>
            </a:pPr>
            <a:r>
              <a:rPr lang="en-US" dirty="0" smtClean="0"/>
              <a:t>IF there is a pulse begin rescue breathing. </a:t>
            </a:r>
            <a:endParaRPr lang="en-US" dirty="0" smtClean="0"/>
          </a:p>
          <a:p>
            <a:pPr lvl="1">
              <a:defRPr/>
            </a:pPr>
            <a:r>
              <a:rPr lang="en-US" dirty="0" smtClean="0"/>
              <a:t>Airway	                       5 – 7 sec</a:t>
            </a:r>
          </a:p>
          <a:p>
            <a:pPr lvl="1">
              <a:defRPr/>
            </a:pPr>
            <a:r>
              <a:rPr lang="en-US" dirty="0" smtClean="0"/>
              <a:t>Ventilation               	          5 – 8 sec</a:t>
            </a:r>
          </a:p>
          <a:p>
            <a:pPr lvl="1">
              <a:defRPr/>
            </a:pPr>
            <a:r>
              <a:rPr lang="en-US" sz="2400" dirty="0" smtClean="0"/>
              <a:t>Circulation/heart rate</a:t>
            </a:r>
            <a:r>
              <a:rPr lang="en-US" dirty="0" smtClean="0"/>
              <a:t>  20 – 30 sec</a:t>
            </a:r>
          </a:p>
          <a:p>
            <a:pPr lvl="1">
              <a:defRPr/>
            </a:pPr>
            <a:r>
              <a:rPr lang="en-US" dirty="0" smtClean="0"/>
              <a:t>Blood loss               	         20 – 30 sec</a:t>
            </a:r>
          </a:p>
          <a:p>
            <a:pPr lvl="1">
              <a:defRPr/>
            </a:pPr>
            <a:r>
              <a:rPr lang="en-US" dirty="0" smtClean="0"/>
              <a:t>Neurological injury	        </a:t>
            </a:r>
            <a:r>
              <a:rPr lang="en-US" u="sng" dirty="0" smtClean="0"/>
              <a:t>10 – 20 sec</a:t>
            </a:r>
          </a:p>
          <a:p>
            <a:pPr lvl="1">
              <a:buNone/>
              <a:defRPr/>
            </a:pPr>
            <a:r>
              <a:rPr lang="en-US" dirty="0" smtClean="0"/>
              <a:t>   Total time                         60 – 95 sec</a:t>
            </a:r>
          </a:p>
          <a:p>
            <a:pPr>
              <a:buNone/>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Emergency situation</a:t>
            </a:r>
            <a:endParaRPr lang="en-US" dirty="0"/>
          </a:p>
        </p:txBody>
      </p:sp>
      <p:sp>
        <p:nvSpPr>
          <p:cNvPr id="3" name="Content Placeholder 2"/>
          <p:cNvSpPr>
            <a:spLocks noGrp="1"/>
          </p:cNvSpPr>
          <p:nvPr>
            <p:ph sz="quarter" idx="1"/>
          </p:nvPr>
        </p:nvSpPr>
        <p:spPr/>
        <p:txBody>
          <a:bodyPr/>
          <a:lstStyle/>
          <a:p>
            <a:pPr>
              <a:lnSpc>
                <a:spcPct val="90000"/>
              </a:lnSpc>
              <a:defRPr/>
            </a:pPr>
            <a:r>
              <a:rPr lang="en-US" dirty="0" smtClean="0"/>
              <a:t>Prioritize</a:t>
            </a:r>
          </a:p>
          <a:p>
            <a:pPr lvl="1">
              <a:lnSpc>
                <a:spcPct val="90000"/>
              </a:lnSpc>
              <a:defRPr/>
            </a:pPr>
            <a:r>
              <a:rPr lang="en-US" dirty="0" smtClean="0"/>
              <a:t>Airway Obstruction</a:t>
            </a:r>
          </a:p>
          <a:p>
            <a:pPr lvl="1">
              <a:lnSpc>
                <a:spcPct val="90000"/>
              </a:lnSpc>
              <a:defRPr/>
            </a:pPr>
            <a:r>
              <a:rPr lang="en-US" dirty="0" smtClean="0"/>
              <a:t>Respiratory Failure</a:t>
            </a:r>
          </a:p>
          <a:p>
            <a:pPr lvl="1">
              <a:lnSpc>
                <a:spcPct val="90000"/>
              </a:lnSpc>
              <a:defRPr/>
            </a:pPr>
            <a:r>
              <a:rPr lang="en-US" dirty="0" smtClean="0"/>
              <a:t>Cardiac Arrest</a:t>
            </a:r>
          </a:p>
          <a:p>
            <a:pPr lvl="1">
              <a:lnSpc>
                <a:spcPct val="90000"/>
              </a:lnSpc>
              <a:defRPr/>
            </a:pPr>
            <a:r>
              <a:rPr lang="en-US" dirty="0" smtClean="0"/>
              <a:t>Severe Bleeding</a:t>
            </a:r>
          </a:p>
          <a:p>
            <a:pPr marL="457200" lvl="1" indent="0">
              <a:lnSpc>
                <a:spcPct val="90000"/>
              </a:lnSpc>
              <a:buNone/>
              <a:defRPr/>
            </a:pPr>
            <a:endParaRPr lang="en-US" dirty="0" smtClean="0"/>
          </a:p>
          <a:p>
            <a:pPr lvl="1">
              <a:lnSpc>
                <a:spcPct val="90000"/>
              </a:lnSpc>
              <a:defRPr/>
            </a:pPr>
            <a:r>
              <a:rPr lang="en-US" dirty="0" smtClean="0"/>
              <a:t>Head (</a:t>
            </a:r>
            <a:r>
              <a:rPr lang="en-US" dirty="0" err="1" smtClean="0"/>
              <a:t>craniocerebral</a:t>
            </a:r>
            <a:r>
              <a:rPr lang="en-US" dirty="0" smtClean="0"/>
              <a:t>) Injury</a:t>
            </a:r>
          </a:p>
          <a:p>
            <a:pPr lvl="1">
              <a:lnSpc>
                <a:spcPct val="90000"/>
              </a:lnSpc>
              <a:defRPr/>
            </a:pPr>
            <a:r>
              <a:rPr lang="en-US" dirty="0" smtClean="0"/>
              <a:t>Cervical Spine Injury</a:t>
            </a:r>
          </a:p>
          <a:p>
            <a:pPr lvl="1">
              <a:lnSpc>
                <a:spcPct val="90000"/>
              </a:lnSpc>
              <a:defRPr/>
            </a:pPr>
            <a:r>
              <a:rPr lang="en-US" dirty="0" smtClean="0"/>
              <a:t>Severe Heat Injury</a:t>
            </a:r>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lnSpc>
                <a:spcPct val="90000"/>
              </a:lnSpc>
              <a:defRPr/>
            </a:pPr>
            <a:r>
              <a:rPr lang="en-US" dirty="0" smtClean="0"/>
              <a:t>Prioritize</a:t>
            </a:r>
          </a:p>
          <a:p>
            <a:pPr lvl="1">
              <a:lnSpc>
                <a:spcPct val="90000"/>
              </a:lnSpc>
              <a:defRPr/>
            </a:pPr>
            <a:r>
              <a:rPr lang="en-US" dirty="0" smtClean="0"/>
              <a:t>Airway Obstruction:  </a:t>
            </a:r>
            <a:r>
              <a:rPr lang="en-US" dirty="0" err="1" smtClean="0"/>
              <a:t>Heimlach</a:t>
            </a:r>
            <a:endParaRPr lang="en-US" dirty="0" smtClean="0"/>
          </a:p>
          <a:p>
            <a:pPr lvl="1">
              <a:lnSpc>
                <a:spcPct val="90000"/>
              </a:lnSpc>
              <a:defRPr/>
            </a:pPr>
            <a:r>
              <a:rPr lang="en-US" dirty="0" smtClean="0"/>
              <a:t>Respiratory Failure:  CPR</a:t>
            </a:r>
          </a:p>
          <a:p>
            <a:pPr lvl="1">
              <a:lnSpc>
                <a:spcPct val="90000"/>
              </a:lnSpc>
              <a:defRPr/>
            </a:pPr>
            <a:r>
              <a:rPr lang="en-US" dirty="0" smtClean="0"/>
              <a:t>Cardiac Arrest:  CPR</a:t>
            </a:r>
          </a:p>
          <a:p>
            <a:pPr lvl="1">
              <a:lnSpc>
                <a:spcPct val="90000"/>
              </a:lnSpc>
              <a:defRPr/>
            </a:pPr>
            <a:r>
              <a:rPr lang="en-US" dirty="0" smtClean="0"/>
              <a:t>Severe Bleeding</a:t>
            </a:r>
          </a:p>
          <a:p>
            <a:pPr lvl="2">
              <a:lnSpc>
                <a:spcPct val="90000"/>
              </a:lnSpc>
              <a:defRPr/>
            </a:pPr>
            <a:r>
              <a:rPr lang="en-US" dirty="0" smtClean="0"/>
              <a:t>Pressure</a:t>
            </a:r>
          </a:p>
          <a:p>
            <a:pPr marL="457200" lvl="1" indent="0">
              <a:lnSpc>
                <a:spcPct val="90000"/>
              </a:lnSpc>
              <a:buNone/>
              <a:defRPr/>
            </a:pPr>
            <a:endParaRPr lang="en-US" dirty="0" smtClean="0"/>
          </a:p>
          <a:p>
            <a:pPr lvl="1">
              <a:lnSpc>
                <a:spcPct val="90000"/>
              </a:lnSpc>
              <a:defRPr/>
            </a:pPr>
            <a:r>
              <a:rPr lang="en-US" dirty="0" smtClean="0"/>
              <a:t>Severe Heat Injury:  Cool the patient</a:t>
            </a:r>
          </a:p>
          <a:p>
            <a:pPr lvl="1">
              <a:lnSpc>
                <a:spcPct val="90000"/>
              </a:lnSpc>
              <a:defRPr/>
            </a:pPr>
            <a:r>
              <a:rPr lang="en-US" dirty="0" smtClean="0"/>
              <a:t>Head (</a:t>
            </a:r>
            <a:r>
              <a:rPr lang="en-US" dirty="0" err="1" smtClean="0"/>
              <a:t>craniocerebral</a:t>
            </a:r>
            <a:r>
              <a:rPr lang="en-US" dirty="0" smtClean="0"/>
              <a:t>) Injury</a:t>
            </a:r>
          </a:p>
          <a:p>
            <a:pPr lvl="2">
              <a:lnSpc>
                <a:spcPct val="90000"/>
              </a:lnSpc>
              <a:defRPr/>
            </a:pPr>
            <a:r>
              <a:rPr lang="en-US" dirty="0" err="1" smtClean="0"/>
              <a:t>Neuro</a:t>
            </a:r>
            <a:r>
              <a:rPr lang="en-US" dirty="0" smtClean="0"/>
              <a:t> Assessment – cognition, sensory, motor</a:t>
            </a:r>
          </a:p>
          <a:p>
            <a:pPr lvl="1">
              <a:lnSpc>
                <a:spcPct val="90000"/>
              </a:lnSpc>
              <a:defRPr/>
            </a:pPr>
            <a:r>
              <a:rPr lang="en-US" dirty="0" smtClean="0"/>
              <a:t>Cervical Spine Injury</a:t>
            </a:r>
          </a:p>
          <a:p>
            <a:pPr lvl="2">
              <a:lnSpc>
                <a:spcPct val="90000"/>
              </a:lnSpc>
              <a:defRPr/>
            </a:pPr>
            <a:r>
              <a:rPr lang="en-US" dirty="0" err="1" smtClean="0"/>
              <a:t>Neuro</a:t>
            </a:r>
            <a:r>
              <a:rPr lang="en-US" dirty="0" smtClean="0"/>
              <a:t> Assessment – cognition, sensory, motor</a:t>
            </a:r>
          </a:p>
          <a:p>
            <a:pPr lvl="2">
              <a:lnSpc>
                <a:spcPct val="90000"/>
              </a:lnSpc>
              <a:defRPr/>
            </a:pPr>
            <a:r>
              <a:rPr lang="en-US" dirty="0" smtClean="0"/>
              <a:t>Stabilize</a:t>
            </a:r>
          </a:p>
          <a:p>
            <a:pPr>
              <a:buNone/>
            </a:pP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Emergency </a:t>
            </a:r>
            <a:endParaRPr lang="en-US" dirty="0"/>
          </a:p>
        </p:txBody>
      </p:sp>
      <p:sp>
        <p:nvSpPr>
          <p:cNvPr id="3" name="Content Placeholder 2"/>
          <p:cNvSpPr>
            <a:spLocks noGrp="1"/>
          </p:cNvSpPr>
          <p:nvPr>
            <p:ph sz="quarter" idx="1"/>
          </p:nvPr>
        </p:nvSpPr>
        <p:spPr/>
        <p:txBody>
          <a:bodyPr/>
          <a:lstStyle/>
          <a:p>
            <a:pPr>
              <a:defRPr/>
            </a:pPr>
            <a:r>
              <a:rPr lang="en-US" dirty="0" smtClean="0"/>
              <a:t>Levels of Decision</a:t>
            </a:r>
          </a:p>
          <a:p>
            <a:pPr lvl="1">
              <a:defRPr/>
            </a:pPr>
            <a:r>
              <a:rPr lang="en-US" dirty="0" smtClean="0"/>
              <a:t>Is the injury life threatening</a:t>
            </a:r>
          </a:p>
          <a:p>
            <a:pPr lvl="1">
              <a:defRPr/>
            </a:pPr>
            <a:r>
              <a:rPr lang="en-US" dirty="0" smtClean="0"/>
              <a:t>Can the patient be moved and how</a:t>
            </a:r>
          </a:p>
          <a:p>
            <a:pPr lvl="1">
              <a:defRPr/>
            </a:pPr>
            <a:r>
              <a:rPr lang="en-US" dirty="0" smtClean="0"/>
              <a:t>How transported? – ambulance or car</a:t>
            </a:r>
          </a:p>
          <a:p>
            <a:pPr lvl="1">
              <a:defRPr/>
            </a:pPr>
            <a:r>
              <a:rPr lang="en-US" dirty="0" smtClean="0"/>
              <a:t>Follow up after emergency</a:t>
            </a:r>
          </a:p>
          <a:p>
            <a:pPr lvl="2">
              <a:defRPr/>
            </a:pPr>
            <a:r>
              <a:rPr lang="en-US" dirty="0" smtClean="0"/>
              <a:t>Physician clearance through script</a:t>
            </a:r>
          </a:p>
          <a:p>
            <a:pPr>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defRPr/>
            </a:pPr>
            <a:r>
              <a:rPr lang="en-US" dirty="0" smtClean="0"/>
              <a:t>Helping to Make the Decision</a:t>
            </a:r>
          </a:p>
          <a:p>
            <a:pPr lvl="1">
              <a:defRPr/>
            </a:pPr>
            <a:r>
              <a:rPr lang="en-US" dirty="0" smtClean="0"/>
              <a:t>Abnormal pupil or </a:t>
            </a:r>
            <a:r>
              <a:rPr lang="en-US" dirty="0" err="1" smtClean="0"/>
              <a:t>extraocular</a:t>
            </a:r>
            <a:r>
              <a:rPr lang="en-US" dirty="0" smtClean="0"/>
              <a:t> movement</a:t>
            </a:r>
          </a:p>
          <a:p>
            <a:pPr lvl="1">
              <a:defRPr/>
            </a:pPr>
            <a:r>
              <a:rPr lang="en-US" dirty="0" smtClean="0"/>
              <a:t>Increasing facial or extremity weakness</a:t>
            </a:r>
          </a:p>
          <a:p>
            <a:pPr lvl="1">
              <a:defRPr/>
            </a:pPr>
            <a:r>
              <a:rPr lang="en-US" dirty="0" smtClean="0"/>
              <a:t>Amnesia, confusion, or lethargy</a:t>
            </a:r>
          </a:p>
          <a:p>
            <a:pPr lvl="1">
              <a:defRPr/>
            </a:pPr>
            <a:r>
              <a:rPr lang="en-US" dirty="0" smtClean="0"/>
              <a:t>Sensory or cranial nerve abnormality</a:t>
            </a:r>
          </a:p>
          <a:p>
            <a:pPr lvl="1">
              <a:defRPr/>
            </a:pPr>
            <a:r>
              <a:rPr lang="en-US" dirty="0" smtClean="0"/>
              <a:t>Post traumatic seizures</a:t>
            </a:r>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Incident Reports</a:t>
            </a:r>
          </a:p>
          <a:p>
            <a:pPr lvl="1"/>
            <a:r>
              <a:rPr lang="en-US" dirty="0" smtClean="0"/>
              <a:t>System form</a:t>
            </a:r>
          </a:p>
          <a:p>
            <a:pPr lvl="1"/>
            <a:r>
              <a:rPr lang="en-US" dirty="0" smtClean="0"/>
              <a:t>Detail of what occurred</a:t>
            </a:r>
          </a:p>
          <a:p>
            <a:pPr lvl="1"/>
            <a:r>
              <a:rPr lang="en-US" dirty="0" smtClean="0"/>
              <a:t>Facility to investigate, make improvements, not to penalize</a:t>
            </a:r>
          </a:p>
          <a:p>
            <a:endParaRPr lang="en-US" dirty="0" smtClean="0"/>
          </a:p>
          <a:p>
            <a:r>
              <a:rPr lang="en-US" dirty="0" smtClean="0"/>
              <a:t>Documentation</a:t>
            </a:r>
          </a:p>
          <a:p>
            <a:pPr lvl="1"/>
            <a:r>
              <a:rPr lang="en-US" dirty="0" smtClean="0"/>
              <a:t>Briefly write what happened</a:t>
            </a:r>
          </a:p>
          <a:p>
            <a:pPr lvl="1"/>
            <a:r>
              <a:rPr lang="en-US" dirty="0" smtClean="0"/>
              <a:t>Do not write you completed an incident report</a:t>
            </a:r>
          </a:p>
          <a:p>
            <a:pPr lvl="2"/>
            <a:r>
              <a:rPr lang="en-US" dirty="0" smtClean="0"/>
              <a:t>If you do it now becomes part of the medical record and may be included in the </a:t>
            </a:r>
            <a:r>
              <a:rPr lang="en-US" dirty="0" err="1" smtClean="0"/>
              <a:t>subpena</a:t>
            </a:r>
            <a:endParaRPr lang="en-US" smtClean="0"/>
          </a:p>
          <a:p>
            <a:pPr>
              <a:buNone/>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Vital Signs</a:t>
            </a:r>
            <a:endParaRPr lang="en-US" b="1" dirty="0"/>
          </a:p>
        </p:txBody>
      </p:sp>
      <p:sp>
        <p:nvSpPr>
          <p:cNvPr id="3" name="Content Placeholder 2"/>
          <p:cNvSpPr>
            <a:spLocks noGrp="1"/>
          </p:cNvSpPr>
          <p:nvPr>
            <p:ph sz="quarter" idx="1"/>
          </p:nvPr>
        </p:nvSpPr>
        <p:spPr/>
        <p:txBody>
          <a:bodyPr>
            <a:normAutofit/>
          </a:bodyPr>
          <a:lstStyle/>
          <a:p>
            <a:pPr>
              <a:defRPr/>
            </a:pPr>
            <a:r>
              <a:rPr lang="en-US" dirty="0" smtClean="0"/>
              <a:t>In emergency situations, always assess vital signs!</a:t>
            </a:r>
          </a:p>
          <a:p>
            <a:pPr marL="457200" indent="-457200">
              <a:buFont typeface="Wingdings" charset="2"/>
              <a:buChar char="§"/>
              <a:defRPr/>
            </a:pPr>
            <a:r>
              <a:rPr lang="en-US" dirty="0" smtClean="0"/>
              <a:t>Blood Pressure</a:t>
            </a:r>
          </a:p>
          <a:p>
            <a:pPr marL="457200" indent="-457200">
              <a:buFont typeface="Wingdings" charset="2"/>
              <a:buChar char="§"/>
              <a:defRPr/>
            </a:pPr>
            <a:r>
              <a:rPr lang="en-US" dirty="0" smtClean="0"/>
              <a:t>Heart Rate </a:t>
            </a:r>
          </a:p>
          <a:p>
            <a:pPr marL="457200" indent="-457200">
              <a:buFont typeface="Wingdings" charset="2"/>
              <a:buChar char="§"/>
              <a:defRPr/>
            </a:pPr>
            <a:r>
              <a:rPr lang="en-US" dirty="0" smtClean="0"/>
              <a:t>Oxygen Saturation</a:t>
            </a:r>
          </a:p>
          <a:p>
            <a:pPr marL="457200" indent="-457200">
              <a:buFont typeface="Wingdings" charset="2"/>
              <a:buChar char="§"/>
              <a:defRPr/>
            </a:pPr>
            <a:r>
              <a:rPr lang="en-US" dirty="0" smtClean="0"/>
              <a:t>Respiratory Rate</a:t>
            </a:r>
          </a:p>
          <a:p>
            <a:pPr marL="457200" indent="-457200">
              <a:buFont typeface="Wingdings" charset="2"/>
              <a:buChar char="§"/>
              <a:defRPr/>
            </a:pPr>
            <a:r>
              <a:rPr lang="en-US" dirty="0" smtClean="0"/>
              <a:t>Temperature </a:t>
            </a:r>
          </a:p>
          <a:p>
            <a:pPr marL="457200" indent="-457200">
              <a:buFont typeface="Wingdings" charset="2"/>
              <a:buChar char="§"/>
              <a:defRPr/>
            </a:pPr>
            <a:r>
              <a:rPr lang="en-US" dirty="0" smtClean="0"/>
              <a:t>Pain</a:t>
            </a:r>
          </a:p>
          <a:p>
            <a:pPr marL="457200" indent="-457200">
              <a:buFont typeface="Wingdings" charset="2"/>
              <a:buChar char="§"/>
              <a:defRPr/>
            </a:pPr>
            <a:endParaRPr lang="en-US" dirty="0" smtClean="0"/>
          </a:p>
          <a:p>
            <a:pPr marL="457200" indent="-457200">
              <a:defRPr/>
            </a:pPr>
            <a:r>
              <a:rPr lang="en-US" dirty="0" smtClean="0"/>
              <a:t>Monitor vitals at rest, during activity, and after recovery.</a:t>
            </a:r>
          </a:p>
          <a:p>
            <a:pPr>
              <a:buNone/>
              <a:defRPr/>
            </a:pP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Blood Pressure</a:t>
            </a:r>
            <a:endParaRPr lang="en-US" b="1" dirty="0"/>
          </a:p>
        </p:txBody>
      </p:sp>
      <p:sp>
        <p:nvSpPr>
          <p:cNvPr id="3" name="Content Placeholder 2"/>
          <p:cNvSpPr>
            <a:spLocks noGrp="1"/>
          </p:cNvSpPr>
          <p:nvPr>
            <p:ph sz="quarter" idx="1"/>
          </p:nvPr>
        </p:nvSpPr>
        <p:spPr/>
        <p:txBody>
          <a:bodyPr>
            <a:normAutofit/>
          </a:bodyPr>
          <a:lstStyle/>
          <a:p>
            <a:r>
              <a:rPr lang="en-US" i="1" dirty="0" smtClean="0"/>
              <a:t>Definition:  </a:t>
            </a:r>
            <a:r>
              <a:rPr lang="en-US" dirty="0" smtClean="0"/>
              <a:t>pressure exerted by the blood upon the walls of the blood vessels, especially arteries.</a:t>
            </a:r>
          </a:p>
          <a:p>
            <a:r>
              <a:rPr lang="en-US" dirty="0" smtClean="0"/>
              <a:t>Measured by a sphygmomanometer, indwelling lines, or automatic</a:t>
            </a:r>
          </a:p>
          <a:p>
            <a:r>
              <a:rPr lang="en-US" i="1" dirty="0" smtClean="0"/>
              <a:t>Systolic pressure </a:t>
            </a:r>
            <a:r>
              <a:rPr lang="en-US" dirty="0" smtClean="0"/>
              <a:t>(top number) is defined as the amount of pressure that blood exerts on arteries and vessels while the heart is contracting. </a:t>
            </a:r>
          </a:p>
          <a:p>
            <a:r>
              <a:rPr lang="en-US" i="1" dirty="0" smtClean="0"/>
              <a:t>Diastolic pressure </a:t>
            </a:r>
            <a:r>
              <a:rPr lang="en-US" dirty="0" smtClean="0"/>
              <a:t>(bottom number) is defined as the pressure that is exerted on the walls of the arteries when the heart is relaxing and the ventricle is filling.</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Blood Pressure Continued </a:t>
            </a:r>
            <a:endParaRPr lang="en-US" b="1" dirty="0"/>
          </a:p>
        </p:txBody>
      </p:sp>
      <p:sp>
        <p:nvSpPr>
          <p:cNvPr id="3" name="Content Placeholder 2"/>
          <p:cNvSpPr>
            <a:spLocks noGrp="1"/>
          </p:cNvSpPr>
          <p:nvPr>
            <p:ph sz="quarter" idx="1"/>
          </p:nvPr>
        </p:nvSpPr>
        <p:spPr/>
        <p:txBody>
          <a:bodyPr/>
          <a:lstStyle/>
          <a:p>
            <a:pPr>
              <a:buNone/>
            </a:pPr>
            <a:r>
              <a:rPr lang="en-US" dirty="0" smtClean="0"/>
              <a:t>Classification of Blood Pressure (BP) for Adults:</a:t>
            </a:r>
          </a:p>
          <a:p>
            <a:endParaRPr lang="en-US" dirty="0"/>
          </a:p>
        </p:txBody>
      </p:sp>
      <p:graphicFrame>
        <p:nvGraphicFramePr>
          <p:cNvPr id="5" name="Table 4"/>
          <p:cNvGraphicFramePr>
            <a:graphicFrameLocks noGrp="1"/>
          </p:cNvGraphicFramePr>
          <p:nvPr/>
        </p:nvGraphicFramePr>
        <p:xfrm>
          <a:off x="685800" y="2362200"/>
          <a:ext cx="6934200" cy="3134360"/>
        </p:xfrm>
        <a:graphic>
          <a:graphicData uri="http://schemas.openxmlformats.org/drawingml/2006/table">
            <a:tbl>
              <a:tblPr firstRow="1" bandRow="1">
                <a:tableStyleId>{9DCAF9ED-07DC-4A11-8D7F-57B35C25682E}</a:tableStyleId>
              </a:tblPr>
              <a:tblGrid>
                <a:gridCol w="2311400"/>
                <a:gridCol w="2311400"/>
                <a:gridCol w="2311400"/>
              </a:tblGrid>
              <a:tr h="370840">
                <a:tc>
                  <a:txBody>
                    <a:bodyPr/>
                    <a:lstStyle/>
                    <a:p>
                      <a:r>
                        <a:rPr lang="en-US" dirty="0" smtClean="0"/>
                        <a:t>Classification</a:t>
                      </a:r>
                      <a:endParaRPr lang="en-US" dirty="0"/>
                    </a:p>
                  </a:txBody>
                  <a:tcPr/>
                </a:tc>
                <a:tc>
                  <a:txBody>
                    <a:bodyPr/>
                    <a:lstStyle/>
                    <a:p>
                      <a:r>
                        <a:rPr lang="en-US" dirty="0" smtClean="0"/>
                        <a:t>Systolic (mmHg)</a:t>
                      </a:r>
                      <a:endParaRPr lang="en-US" dirty="0"/>
                    </a:p>
                  </a:txBody>
                  <a:tcPr/>
                </a:tc>
                <a:tc>
                  <a:txBody>
                    <a:bodyPr/>
                    <a:lstStyle/>
                    <a:p>
                      <a:r>
                        <a:rPr lang="en-US" dirty="0" smtClean="0"/>
                        <a:t>Diastolic (mmHg)</a:t>
                      </a:r>
                      <a:endParaRPr lang="en-US" dirty="0"/>
                    </a:p>
                  </a:txBody>
                  <a:tcPr/>
                </a:tc>
              </a:tr>
              <a:tr h="370840">
                <a:tc>
                  <a:txBody>
                    <a:bodyPr/>
                    <a:lstStyle/>
                    <a:p>
                      <a:r>
                        <a:rPr lang="en-US" dirty="0" smtClean="0"/>
                        <a:t>Hypotension</a:t>
                      </a:r>
                      <a:endParaRPr lang="en-US" dirty="0"/>
                    </a:p>
                  </a:txBody>
                  <a:tcPr/>
                </a:tc>
                <a:tc>
                  <a:txBody>
                    <a:bodyPr/>
                    <a:lstStyle/>
                    <a:p>
                      <a:r>
                        <a:rPr lang="en-US" dirty="0" smtClean="0"/>
                        <a:t>&lt;90</a:t>
                      </a:r>
                      <a:endParaRPr lang="en-US" dirty="0"/>
                    </a:p>
                  </a:txBody>
                  <a:tcPr/>
                </a:tc>
                <a:tc>
                  <a:txBody>
                    <a:bodyPr/>
                    <a:lstStyle/>
                    <a:p>
                      <a:r>
                        <a:rPr lang="en-US" dirty="0" smtClean="0"/>
                        <a:t>&lt;60</a:t>
                      </a:r>
                      <a:endParaRPr lang="en-US" dirty="0"/>
                    </a:p>
                  </a:txBody>
                  <a:tcPr/>
                </a:tc>
              </a:tr>
              <a:tr h="370840">
                <a:tc>
                  <a:txBody>
                    <a:bodyPr/>
                    <a:lstStyle/>
                    <a:p>
                      <a:r>
                        <a:rPr lang="en-US" dirty="0" smtClean="0"/>
                        <a:t>Desired </a:t>
                      </a:r>
                      <a:endParaRPr lang="en-US" dirty="0"/>
                    </a:p>
                  </a:txBody>
                  <a:tcPr/>
                </a:tc>
                <a:tc>
                  <a:txBody>
                    <a:bodyPr/>
                    <a:lstStyle/>
                    <a:p>
                      <a:r>
                        <a:rPr lang="en-US" dirty="0" smtClean="0"/>
                        <a:t>90-119</a:t>
                      </a:r>
                      <a:endParaRPr lang="en-US" dirty="0"/>
                    </a:p>
                  </a:txBody>
                  <a:tcPr/>
                </a:tc>
                <a:tc>
                  <a:txBody>
                    <a:bodyPr/>
                    <a:lstStyle/>
                    <a:p>
                      <a:r>
                        <a:rPr lang="en-US" dirty="0" smtClean="0"/>
                        <a:t>60-79</a:t>
                      </a:r>
                      <a:endParaRPr lang="en-US" dirty="0"/>
                    </a:p>
                  </a:txBody>
                  <a:tcPr/>
                </a:tc>
              </a:tr>
              <a:tr h="370840">
                <a:tc>
                  <a:txBody>
                    <a:bodyPr/>
                    <a:lstStyle/>
                    <a:p>
                      <a:r>
                        <a:rPr lang="en-US" dirty="0" err="1" smtClean="0"/>
                        <a:t>Prehypertension</a:t>
                      </a:r>
                      <a:endParaRPr lang="en-US" dirty="0"/>
                    </a:p>
                  </a:txBody>
                  <a:tcPr/>
                </a:tc>
                <a:tc>
                  <a:txBody>
                    <a:bodyPr/>
                    <a:lstStyle/>
                    <a:p>
                      <a:r>
                        <a:rPr lang="en-US" dirty="0" smtClean="0"/>
                        <a:t>120-139</a:t>
                      </a:r>
                      <a:endParaRPr lang="en-US" dirty="0"/>
                    </a:p>
                  </a:txBody>
                  <a:tcPr/>
                </a:tc>
                <a:tc>
                  <a:txBody>
                    <a:bodyPr/>
                    <a:lstStyle/>
                    <a:p>
                      <a:r>
                        <a:rPr lang="en-US" dirty="0" smtClean="0"/>
                        <a:t>80-89</a:t>
                      </a:r>
                      <a:endParaRPr lang="en-US" dirty="0"/>
                    </a:p>
                  </a:txBody>
                  <a:tcPr/>
                </a:tc>
              </a:tr>
              <a:tr h="370840">
                <a:tc>
                  <a:txBody>
                    <a:bodyPr/>
                    <a:lstStyle/>
                    <a:p>
                      <a:r>
                        <a:rPr lang="en-US" dirty="0" smtClean="0"/>
                        <a:t>Stage I Hypertension</a:t>
                      </a:r>
                      <a:endParaRPr lang="en-US" dirty="0"/>
                    </a:p>
                  </a:txBody>
                  <a:tcPr/>
                </a:tc>
                <a:tc>
                  <a:txBody>
                    <a:bodyPr/>
                    <a:lstStyle/>
                    <a:p>
                      <a:r>
                        <a:rPr lang="en-US" dirty="0" smtClean="0"/>
                        <a:t>140-159</a:t>
                      </a:r>
                      <a:endParaRPr lang="en-US" dirty="0"/>
                    </a:p>
                  </a:txBody>
                  <a:tcPr/>
                </a:tc>
                <a:tc>
                  <a:txBody>
                    <a:bodyPr/>
                    <a:lstStyle/>
                    <a:p>
                      <a:r>
                        <a:rPr lang="en-US" dirty="0" smtClean="0"/>
                        <a:t>90-99</a:t>
                      </a:r>
                      <a:endParaRPr lang="en-US" dirty="0"/>
                    </a:p>
                  </a:txBody>
                  <a:tcPr/>
                </a:tc>
              </a:tr>
              <a:tr h="370840">
                <a:tc>
                  <a:txBody>
                    <a:bodyPr/>
                    <a:lstStyle/>
                    <a:p>
                      <a:r>
                        <a:rPr lang="en-US" dirty="0" smtClean="0"/>
                        <a:t>Stage II Hypertension</a:t>
                      </a:r>
                      <a:endParaRPr lang="en-US" dirty="0"/>
                    </a:p>
                  </a:txBody>
                  <a:tcPr/>
                </a:tc>
                <a:tc>
                  <a:txBody>
                    <a:bodyPr/>
                    <a:lstStyle/>
                    <a:p>
                      <a:r>
                        <a:rPr lang="en-US" dirty="0" smtClean="0"/>
                        <a:t>160-179</a:t>
                      </a:r>
                      <a:endParaRPr lang="en-US" dirty="0"/>
                    </a:p>
                  </a:txBody>
                  <a:tcPr/>
                </a:tc>
                <a:tc>
                  <a:txBody>
                    <a:bodyPr/>
                    <a:lstStyle/>
                    <a:p>
                      <a:r>
                        <a:rPr lang="en-US" dirty="0" smtClean="0"/>
                        <a:t>100-119</a:t>
                      </a:r>
                      <a:endParaRPr lang="en-US" dirty="0"/>
                    </a:p>
                  </a:txBody>
                  <a:tcPr/>
                </a:tc>
              </a:tr>
              <a:tr h="370840">
                <a:tc>
                  <a:txBody>
                    <a:bodyPr/>
                    <a:lstStyle/>
                    <a:p>
                      <a:r>
                        <a:rPr lang="en-US" dirty="0" smtClean="0"/>
                        <a:t>Hypertensive Crisis</a:t>
                      </a:r>
                      <a:endParaRPr lang="en-US" dirty="0"/>
                    </a:p>
                  </a:txBody>
                  <a:tcPr/>
                </a:tc>
                <a:tc>
                  <a:txBody>
                    <a:bodyPr/>
                    <a:lstStyle/>
                    <a:p>
                      <a:r>
                        <a:rPr lang="en-US" b="0" dirty="0" smtClean="0">
                          <a:solidFill>
                            <a:srgbClr val="000000"/>
                          </a:solidFill>
                        </a:rPr>
                        <a:t>&gt;180</a:t>
                      </a:r>
                      <a:endParaRPr lang="en-US" b="0" dirty="0">
                        <a:solidFill>
                          <a:srgbClr val="000000"/>
                        </a:solidFill>
                      </a:endParaRPr>
                    </a:p>
                  </a:txBody>
                  <a:tcPr/>
                </a:tc>
                <a:tc>
                  <a:txBody>
                    <a:bodyPr/>
                    <a:lstStyle/>
                    <a:p>
                      <a:r>
                        <a:rPr lang="en-US" dirty="0" smtClean="0"/>
                        <a:t>&gt;110</a:t>
                      </a:r>
                      <a:endParaRPr lang="en-US"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Blood Pressure Continued</a:t>
            </a:r>
            <a:endParaRPr lang="en-US" b="1" dirty="0"/>
          </a:p>
        </p:txBody>
      </p:sp>
      <p:sp>
        <p:nvSpPr>
          <p:cNvPr id="3" name="Content Placeholder 2"/>
          <p:cNvSpPr>
            <a:spLocks noGrp="1"/>
          </p:cNvSpPr>
          <p:nvPr>
            <p:ph sz="quarter" idx="1"/>
          </p:nvPr>
        </p:nvSpPr>
        <p:spPr/>
        <p:txBody>
          <a:bodyPr>
            <a:normAutofit/>
          </a:bodyPr>
          <a:lstStyle/>
          <a:p>
            <a:pPr>
              <a:lnSpc>
                <a:spcPct val="80000"/>
              </a:lnSpc>
              <a:buNone/>
              <a:defRPr/>
            </a:pPr>
            <a:r>
              <a:rPr lang="en-US" dirty="0" smtClean="0">
                <a:solidFill>
                  <a:srgbClr val="000000"/>
                </a:solidFill>
                <a:effectLst>
                  <a:outerShdw blurRad="38100" dist="38100" dir="2700000" algn="tl">
                    <a:srgbClr val="FFFFFF"/>
                  </a:outerShdw>
                </a:effectLst>
              </a:rPr>
              <a:t>Precautions/Contraindications to Initiating Activity:</a:t>
            </a:r>
          </a:p>
          <a:p>
            <a:pPr>
              <a:lnSpc>
                <a:spcPct val="80000"/>
              </a:lnSpc>
              <a:defRPr/>
            </a:pPr>
            <a:r>
              <a:rPr lang="en-US" i="1" dirty="0" smtClean="0">
                <a:solidFill>
                  <a:srgbClr val="000000"/>
                </a:solidFill>
                <a:effectLst>
                  <a:outerShdw blurRad="38100" dist="38100" dir="2700000" algn="tl">
                    <a:srgbClr val="FFFFFF"/>
                  </a:outerShdw>
                </a:effectLst>
              </a:rPr>
              <a:t>Mild (150/90) to Moderate (170/100) Hypertension:</a:t>
            </a:r>
            <a:r>
              <a:rPr lang="en-US" dirty="0" smtClean="0">
                <a:solidFill>
                  <a:srgbClr val="000000"/>
                </a:solidFill>
                <a:effectLst>
                  <a:outerShdw blurRad="38100" dist="38100" dir="2700000" algn="tl">
                    <a:srgbClr val="FFFFFF"/>
                  </a:outerShdw>
                </a:effectLst>
              </a:rPr>
              <a:t>  light activity only. monitor vitals at rest, with activity, and after recovery. </a:t>
            </a:r>
            <a:endParaRPr lang="en-US" i="1" dirty="0" smtClean="0">
              <a:solidFill>
                <a:srgbClr val="000000"/>
              </a:solidFill>
              <a:effectLst>
                <a:outerShdw blurRad="38100" dist="38100" dir="2700000" algn="tl">
                  <a:srgbClr val="FFFFFF"/>
                </a:outerShdw>
              </a:effectLst>
            </a:endParaRPr>
          </a:p>
          <a:p>
            <a:pPr>
              <a:lnSpc>
                <a:spcPct val="80000"/>
              </a:lnSpc>
              <a:defRPr/>
            </a:pPr>
            <a:r>
              <a:rPr lang="en-US" i="1" dirty="0" smtClean="0">
                <a:solidFill>
                  <a:srgbClr val="000000"/>
                </a:solidFill>
                <a:effectLst>
                  <a:outerShdw blurRad="38100" dist="38100" dir="2700000" algn="tl">
                    <a:srgbClr val="FFFFFF"/>
                  </a:outerShdw>
                </a:effectLst>
              </a:rPr>
              <a:t>Moderate to Severe (180/110) Hypertension:  </a:t>
            </a:r>
            <a:r>
              <a:rPr lang="en-US" dirty="0" smtClean="0">
                <a:solidFill>
                  <a:srgbClr val="000000"/>
                </a:solidFill>
                <a:effectLst>
                  <a:outerShdw blurRad="38100" dist="38100" dir="2700000" algn="tl">
                    <a:srgbClr val="FFFFFF"/>
                  </a:outerShdw>
                </a:effectLst>
              </a:rPr>
              <a:t>light supine exercises only. monitor for changes. no out of bed activity.</a:t>
            </a:r>
          </a:p>
          <a:p>
            <a:pPr>
              <a:lnSpc>
                <a:spcPct val="80000"/>
              </a:lnSpc>
              <a:defRPr/>
            </a:pPr>
            <a:r>
              <a:rPr lang="en-US" dirty="0" smtClean="0">
                <a:solidFill>
                  <a:srgbClr val="000000"/>
                </a:solidFill>
                <a:effectLst>
                  <a:outerShdw blurRad="38100" dist="38100" dir="2700000" algn="tl">
                    <a:srgbClr val="FFFFFF"/>
                  </a:outerShdw>
                </a:effectLst>
              </a:rPr>
              <a:t>Activity contraindicated for </a:t>
            </a:r>
            <a:r>
              <a:rPr lang="en-US" u="sng" dirty="0" smtClean="0">
                <a:solidFill>
                  <a:srgbClr val="000000"/>
                </a:solidFill>
                <a:effectLst>
                  <a:outerShdw blurRad="38100" dist="38100" dir="2700000" algn="tl">
                    <a:srgbClr val="FFFFFF"/>
                  </a:outerShdw>
                </a:effectLst>
              </a:rPr>
              <a:t>resting</a:t>
            </a:r>
            <a:r>
              <a:rPr lang="en-US" dirty="0" smtClean="0">
                <a:solidFill>
                  <a:srgbClr val="000000"/>
                </a:solidFill>
                <a:effectLst>
                  <a:outerShdw blurRad="38100" dist="38100" dir="2700000" algn="tl">
                    <a:srgbClr val="FFFFFF"/>
                  </a:outerShdw>
                </a:effectLst>
              </a:rPr>
              <a:t> systolic blood pressure &gt;200 and diastolic blood pressure &gt;110.</a:t>
            </a:r>
          </a:p>
          <a:p>
            <a:pPr>
              <a:lnSpc>
                <a:spcPct val="80000"/>
              </a:lnSpc>
              <a:defRPr/>
            </a:pPr>
            <a:r>
              <a:rPr lang="en-US" dirty="0" smtClean="0">
                <a:solidFill>
                  <a:srgbClr val="000000"/>
                </a:solidFill>
                <a:effectLst>
                  <a:outerShdw blurRad="38100" dist="38100" dir="2700000" algn="tl">
                    <a:srgbClr val="FFFFFF"/>
                  </a:outerShdw>
                </a:effectLst>
              </a:rPr>
              <a:t>Low BP (90/60):  proceed with caution. Light supine or seated exercises only. </a:t>
            </a:r>
          </a:p>
          <a:p>
            <a:pPr>
              <a:lnSpc>
                <a:spcPct val="80000"/>
              </a:lnSpc>
              <a:defRPr/>
            </a:pPr>
            <a:r>
              <a:rPr lang="en-US" dirty="0" smtClean="0">
                <a:solidFill>
                  <a:srgbClr val="000000"/>
                </a:solidFill>
                <a:effectLst>
                  <a:outerShdw blurRad="38100" dist="38100" dir="2700000" algn="tl">
                    <a:srgbClr val="FFFFFF"/>
                  </a:outerShdw>
                </a:effectLst>
              </a:rPr>
              <a:t>Low BP (&lt;90/60):  passive range of motion only. No out of bed activity.</a:t>
            </a:r>
          </a:p>
          <a:p>
            <a:pPr>
              <a:lnSpc>
                <a:spcPct val="80000"/>
              </a:lnSpc>
              <a:defRPr/>
            </a:pPr>
            <a:endParaRPr lang="en-US" sz="2595" dirty="0" smtClean="0">
              <a:solidFill>
                <a:srgbClr val="000000"/>
              </a:solidFill>
              <a:effectLst>
                <a:outerShdw blurRad="38100" dist="38100" dir="2700000" algn="tl">
                  <a:srgbClr val="FFFFFF"/>
                </a:outerShdw>
              </a:effectLst>
            </a:endParaRPr>
          </a:p>
          <a:p>
            <a:pPr>
              <a:lnSpc>
                <a:spcPct val="80000"/>
              </a:lnSpc>
              <a:buNone/>
              <a:defRPr/>
            </a:pPr>
            <a:endParaRPr lang="en-US" sz="1800" b="1" dirty="0" smtClean="0">
              <a:solidFill>
                <a:srgbClr val="000000"/>
              </a:solidFill>
              <a:effectLst>
                <a:outerShdw blurRad="38100" dist="38100" dir="2700000" algn="tl">
                  <a:srgbClr val="FFFFFF"/>
                </a:outerShdw>
              </a:effectLst>
            </a:endParaRP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Orthostatic hypotension</a:t>
            </a:r>
            <a:endParaRPr lang="en-US" dirty="0"/>
          </a:p>
        </p:txBody>
      </p:sp>
      <p:sp>
        <p:nvSpPr>
          <p:cNvPr id="3" name="Content Placeholder 2"/>
          <p:cNvSpPr>
            <a:spLocks noGrp="1"/>
          </p:cNvSpPr>
          <p:nvPr>
            <p:ph sz="quarter" idx="1"/>
          </p:nvPr>
        </p:nvSpPr>
        <p:spPr/>
        <p:txBody>
          <a:bodyPr/>
          <a:lstStyle/>
          <a:p>
            <a:r>
              <a:rPr lang="en-US" dirty="0" smtClean="0"/>
              <a:t>Decrease &gt;20mmHG systolic pressure after standing from supine within 3 min (or a diastolic drop &gt;10mmHg. </a:t>
            </a:r>
          </a:p>
          <a:p>
            <a:endParaRPr lang="en-US" dirty="0"/>
          </a:p>
          <a:p>
            <a:r>
              <a:rPr lang="en-US" dirty="0" smtClean="0"/>
              <a:t>Normal response is to accommodate to the posture change within 1-2 min for BP and 45-60s for HR. </a:t>
            </a:r>
            <a:endParaRPr lang="en-US" dirty="0"/>
          </a:p>
        </p:txBody>
      </p:sp>
    </p:spTree>
    <p:extLst>
      <p:ext uri="{BB962C8B-B14F-4D97-AF65-F5344CB8AC3E}">
        <p14:creationId xmlns:p14="http://schemas.microsoft.com/office/powerpoint/2010/main" val="528421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Blood Pressure Continued</a:t>
            </a:r>
            <a:endParaRPr lang="en-US" b="1" dirty="0"/>
          </a:p>
        </p:txBody>
      </p:sp>
      <p:sp>
        <p:nvSpPr>
          <p:cNvPr id="3" name="Content Placeholder 2"/>
          <p:cNvSpPr>
            <a:spLocks noGrp="1"/>
          </p:cNvSpPr>
          <p:nvPr>
            <p:ph sz="quarter" idx="1"/>
          </p:nvPr>
        </p:nvSpPr>
        <p:spPr/>
        <p:txBody>
          <a:bodyPr>
            <a:normAutofit/>
          </a:bodyPr>
          <a:lstStyle/>
          <a:p>
            <a:pPr>
              <a:buNone/>
            </a:pPr>
            <a:r>
              <a:rPr lang="en-US" dirty="0" smtClean="0">
                <a:solidFill>
                  <a:srgbClr val="000000"/>
                </a:solidFill>
                <a:effectLst>
                  <a:outerShdw blurRad="38100" dist="38100" dir="2700000" algn="tl">
                    <a:srgbClr val="FFFFFF"/>
                  </a:outerShdw>
                </a:effectLst>
              </a:rPr>
              <a:t>Precautions/Contraindications During Activity:</a:t>
            </a:r>
          </a:p>
          <a:p>
            <a:pPr>
              <a:buNone/>
            </a:pPr>
            <a:endParaRPr lang="en-US" dirty="0" smtClean="0">
              <a:solidFill>
                <a:srgbClr val="000000"/>
              </a:solidFill>
              <a:effectLst>
                <a:outerShdw blurRad="38100" dist="38100" dir="2700000" algn="tl">
                  <a:srgbClr val="FFFFFF"/>
                </a:outerShdw>
              </a:effectLst>
            </a:endParaRPr>
          </a:p>
          <a:p>
            <a:r>
              <a:rPr lang="en-US" dirty="0" smtClean="0">
                <a:solidFill>
                  <a:srgbClr val="000000"/>
                </a:solidFill>
                <a:effectLst>
                  <a:outerShdw blurRad="38100" dist="38100" dir="2700000" algn="tl">
                    <a:srgbClr val="FFFFFF"/>
                  </a:outerShdw>
                </a:effectLst>
              </a:rPr>
              <a:t>Stop activity during exercise if systolic blood pressure &gt;240 or diastolic blood pressure &gt;110.</a:t>
            </a:r>
          </a:p>
          <a:p>
            <a:pPr>
              <a:buNone/>
            </a:pPr>
            <a:endParaRPr lang="en-US" dirty="0" smtClean="0">
              <a:solidFill>
                <a:srgbClr val="000000"/>
              </a:solidFill>
              <a:effectLst>
                <a:outerShdw blurRad="38100" dist="38100" dir="2700000" algn="tl">
                  <a:srgbClr val="FFFFFF"/>
                </a:outerShdw>
              </a:effectLst>
            </a:endParaRPr>
          </a:p>
          <a:p>
            <a:r>
              <a:rPr lang="en-US" dirty="0" smtClean="0">
                <a:solidFill>
                  <a:srgbClr val="000000"/>
                </a:solidFill>
                <a:effectLst>
                  <a:outerShdw blurRad="38100" dist="38100" dir="2700000" algn="tl">
                    <a:srgbClr val="FFFFFF"/>
                  </a:outerShdw>
                </a:effectLst>
              </a:rPr>
              <a:t>Severe changes in diastolic pressure (&gt;10 mmHg) from rest to exercise:  proceed with caution.</a:t>
            </a:r>
          </a:p>
          <a:p>
            <a:pPr>
              <a:buNone/>
            </a:pPr>
            <a:endParaRPr lang="en-US" dirty="0" smtClean="0">
              <a:solidFill>
                <a:srgbClr val="000000"/>
              </a:solidFill>
              <a:effectLst>
                <a:outerShdw blurRad="38100" dist="38100" dir="2700000" algn="tl">
                  <a:srgbClr val="FFFFFF"/>
                </a:outerShdw>
              </a:effectLst>
            </a:endParaRPr>
          </a:p>
          <a:p>
            <a:pPr>
              <a:buNone/>
            </a:pPr>
            <a:endParaRPr lang="en-US" dirty="0" smtClean="0">
              <a:solidFill>
                <a:srgbClr val="000000"/>
              </a:solidFill>
              <a:effectLst>
                <a:outerShdw blurRad="38100" dist="38100" dir="2700000" algn="tl">
                  <a:srgbClr val="FFFFFF"/>
                </a:outerShdw>
              </a:effectLst>
            </a:endParaRPr>
          </a:p>
          <a:p>
            <a:pPr>
              <a:buNone/>
            </a:pPr>
            <a:endParaRPr lang="en-US" dirty="0" smtClean="0">
              <a:solidFill>
                <a:srgbClr val="000000"/>
              </a:solidFill>
              <a:effectLst>
                <a:outerShdw blurRad="38100" dist="38100" dir="2700000" algn="tl">
                  <a:srgbClr val="FFFFFF"/>
                </a:outerShdw>
              </a:effectLst>
            </a:endParaRP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Blood Pressure Continued</a:t>
            </a:r>
            <a:endParaRPr lang="en-US" b="1" dirty="0"/>
          </a:p>
        </p:txBody>
      </p:sp>
      <p:sp>
        <p:nvSpPr>
          <p:cNvPr id="3" name="Content Placeholder 2"/>
          <p:cNvSpPr>
            <a:spLocks noGrp="1"/>
          </p:cNvSpPr>
          <p:nvPr>
            <p:ph sz="quarter" idx="1"/>
          </p:nvPr>
        </p:nvSpPr>
        <p:spPr/>
        <p:txBody>
          <a:bodyPr>
            <a:normAutofit/>
          </a:bodyPr>
          <a:lstStyle/>
          <a:p>
            <a:pPr>
              <a:lnSpc>
                <a:spcPct val="80000"/>
              </a:lnSpc>
              <a:buNone/>
              <a:defRPr/>
            </a:pPr>
            <a:r>
              <a:rPr lang="en-US" dirty="0" smtClean="0">
                <a:solidFill>
                  <a:srgbClr val="000000"/>
                </a:solidFill>
                <a:effectLst>
                  <a:outerShdw blurRad="38100" dist="38100" dir="2700000" algn="tl">
                    <a:srgbClr val="FFFFFF"/>
                  </a:outerShdw>
                </a:effectLst>
              </a:rPr>
              <a:t>If a patient is found to have an abnormal blood pressure:</a:t>
            </a:r>
          </a:p>
          <a:p>
            <a:pPr marL="457200" indent="-457200">
              <a:lnSpc>
                <a:spcPct val="80000"/>
              </a:lnSpc>
              <a:buFont typeface="+mj-lt"/>
              <a:buAutoNum type="arabicPeriod"/>
              <a:defRPr/>
            </a:pPr>
            <a:r>
              <a:rPr lang="en-US" dirty="0" smtClean="0">
                <a:solidFill>
                  <a:srgbClr val="000000"/>
                </a:solidFill>
                <a:effectLst>
                  <a:outerShdw blurRad="38100" dist="38100" dir="2700000" algn="tl">
                    <a:srgbClr val="FFFFFF"/>
                  </a:outerShdw>
                </a:effectLst>
              </a:rPr>
              <a:t>Look at patient’s medication list. Have they taken their medications?</a:t>
            </a:r>
          </a:p>
          <a:p>
            <a:pPr marL="457200" indent="-457200">
              <a:lnSpc>
                <a:spcPct val="80000"/>
              </a:lnSpc>
              <a:buFont typeface="+mj-lt"/>
              <a:buAutoNum type="arabicPeriod"/>
              <a:defRPr/>
            </a:pPr>
            <a:r>
              <a:rPr lang="en-US" dirty="0" smtClean="0">
                <a:solidFill>
                  <a:srgbClr val="000000"/>
                </a:solidFill>
                <a:effectLst>
                  <a:outerShdw blurRad="38100" dist="38100" dir="2700000" algn="tl">
                    <a:srgbClr val="FFFFFF"/>
                  </a:outerShdw>
                </a:effectLst>
              </a:rPr>
              <a:t>In acute care or inpatient rehab, contact the patient’s nurse and/or doctor. Patient may be able to quickly receive medication that could allow you to continue with treatment.</a:t>
            </a:r>
          </a:p>
          <a:p>
            <a:pPr marL="457200" indent="-457200">
              <a:lnSpc>
                <a:spcPct val="80000"/>
              </a:lnSpc>
              <a:buFont typeface="+mj-lt"/>
              <a:buAutoNum type="arabicPeriod"/>
              <a:defRPr/>
            </a:pPr>
            <a:r>
              <a:rPr lang="en-US" dirty="0" smtClean="0">
                <a:solidFill>
                  <a:srgbClr val="000000"/>
                </a:solidFill>
                <a:effectLst>
                  <a:outerShdw blurRad="38100" dist="38100" dir="2700000" algn="tl">
                    <a:srgbClr val="FFFFFF"/>
                  </a:outerShdw>
                </a:effectLst>
              </a:rPr>
              <a:t>In the outpatient setting, cease activity, and call patient’s primary care physician to determine if the patient should come in to the office or get sent straight to ER (patient should not drive). </a:t>
            </a:r>
          </a:p>
          <a:p>
            <a:pPr>
              <a:lnSpc>
                <a:spcPct val="80000"/>
              </a:lnSpc>
              <a:buNone/>
              <a:defRPr/>
            </a:pPr>
            <a:endParaRPr lang="en-US" b="1" dirty="0" smtClean="0">
              <a:solidFill>
                <a:srgbClr val="000000"/>
              </a:solidFill>
              <a:effectLst>
                <a:outerShdw blurRad="38100" dist="38100" dir="2700000" algn="tl">
                  <a:srgbClr val="FFFFFF"/>
                </a:outerShdw>
              </a:effectLst>
            </a:endParaRPr>
          </a:p>
          <a:p>
            <a:pPr>
              <a:lnSpc>
                <a:spcPct val="80000"/>
              </a:lnSpc>
              <a:buNone/>
              <a:defRPr/>
            </a:pPr>
            <a:endParaRPr lang="en-US" b="1" dirty="0" smtClean="0">
              <a:solidFill>
                <a:srgbClr val="000000"/>
              </a:solidFill>
              <a:effectLst>
                <a:outerShdw blurRad="38100" dist="38100" dir="2700000" algn="tl">
                  <a:srgbClr val="FFFFFF"/>
                </a:outerShdw>
              </a:effectLst>
            </a:endParaRPr>
          </a:p>
          <a:p>
            <a:pPr>
              <a:buNone/>
            </a:pP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Oriel.thmx</Template>
  <TotalTime>1371</TotalTime>
  <Words>1697</Words>
  <Application>Microsoft Office PowerPoint</Application>
  <PresentationFormat>On-screen Show (4:3)</PresentationFormat>
  <Paragraphs>275</Paragraphs>
  <Slides>27</Slides>
  <Notes>10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Oriel</vt:lpstr>
      <vt:lpstr>Emergencies </vt:lpstr>
      <vt:lpstr>Learning Objectives:</vt:lpstr>
      <vt:lpstr>Vital Signs</vt:lpstr>
      <vt:lpstr>Blood Pressure</vt:lpstr>
      <vt:lpstr>Blood Pressure Continued </vt:lpstr>
      <vt:lpstr>Blood Pressure Continued</vt:lpstr>
      <vt:lpstr>Orthostatic hypotension</vt:lpstr>
      <vt:lpstr>Blood Pressure Continued</vt:lpstr>
      <vt:lpstr>Blood Pressure Continued</vt:lpstr>
      <vt:lpstr>Heart Rate (HR)</vt:lpstr>
      <vt:lpstr>Pulse Pressure</vt:lpstr>
      <vt:lpstr>Respiratory Rate</vt:lpstr>
      <vt:lpstr>Oxygen Saturation (SaO2)</vt:lpstr>
      <vt:lpstr>Temperature </vt:lpstr>
      <vt:lpstr>Temperature Continued</vt:lpstr>
      <vt:lpstr>Pain</vt:lpstr>
      <vt:lpstr>Assess Other Signs</vt:lpstr>
      <vt:lpstr>Preparation For An Emergency </vt:lpstr>
      <vt:lpstr>Preparation For An Emergency </vt:lpstr>
      <vt:lpstr>Emergency Situation</vt:lpstr>
      <vt:lpstr>PowerPoint Presentation</vt:lpstr>
      <vt:lpstr>PowerPoint Presentation</vt:lpstr>
      <vt:lpstr>Emergency situation</vt:lpstr>
      <vt:lpstr>PowerPoint Presentation</vt:lpstr>
      <vt:lpstr>Emergency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Supervision and Delegation</dc:title>
  <dc:creator>Alyssa</dc:creator>
  <cp:lastModifiedBy>SWEET, CHRISTINA</cp:lastModifiedBy>
  <cp:revision>16</cp:revision>
  <dcterms:created xsi:type="dcterms:W3CDTF">2013-05-21T20:53:58Z</dcterms:created>
  <dcterms:modified xsi:type="dcterms:W3CDTF">2013-05-23T13:37:34Z</dcterms:modified>
</cp:coreProperties>
</file>