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78" r:id="rId6"/>
    <p:sldId id="279" r:id="rId7"/>
    <p:sldId id="280" r:id="rId8"/>
    <p:sldId id="281" r:id="rId9"/>
    <p:sldId id="260" r:id="rId10"/>
    <p:sldId id="262" r:id="rId11"/>
    <p:sldId id="264" r:id="rId12"/>
    <p:sldId id="265" r:id="rId13"/>
    <p:sldId id="266" r:id="rId14"/>
    <p:sldId id="282" r:id="rId15"/>
    <p:sldId id="277" r:id="rId16"/>
    <p:sldId id="267" r:id="rId17"/>
    <p:sldId id="276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725" autoAdjust="0"/>
  </p:normalViewPr>
  <p:slideViewPr>
    <p:cSldViewPr>
      <p:cViewPr>
        <p:scale>
          <a:sx n="61" d="100"/>
          <a:sy n="61" d="100"/>
        </p:scale>
        <p:origin x="-16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16443-0BAC-4D57-83B1-14081A92504B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0AA4D-9931-40A5-9626-BED3E41956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706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0AA4D-9931-40A5-9626-BED3E41956D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COPD: airways collapse, so need to keep open.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0AA4D-9931-40A5-9626-BED3E41956D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07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Low pressure system: </a:t>
            </a:r>
            <a:r>
              <a:rPr lang="en-US" dirty="0" err="1" smtClean="0"/>
              <a:t>trachy</a:t>
            </a:r>
            <a:r>
              <a:rPr lang="en-US" dirty="0" smtClean="0"/>
              <a:t> and low tone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0AA4D-9931-40A5-9626-BED3E41956D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63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Cystic</a:t>
            </a:r>
            <a:r>
              <a:rPr lang="en-US" baseline="0" dirty="0" smtClean="0"/>
              <a:t> fibrosis: hump is were pressure is coming out.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0AA4D-9931-40A5-9626-BED3E41956D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837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COPD, high pressure, hyper-inflated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0AA4D-9931-40A5-9626-BED3E41956D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67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EX: cant breathe</a:t>
            </a:r>
            <a:r>
              <a:rPr lang="en-US" baseline="0" dirty="0" smtClean="0"/>
              <a:t> when eating: look at posture, leaning against </a:t>
            </a:r>
            <a:r>
              <a:rPr lang="en-US" baseline="0" dirty="0" err="1" smtClean="0"/>
              <a:t>chiar</a:t>
            </a:r>
            <a:r>
              <a:rPr lang="en-US" baseline="0" dirty="0" smtClean="0"/>
              <a:t>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0AA4D-9931-40A5-9626-BED3E41956D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303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Don’t do the inverted position, so B </a:t>
            </a:r>
            <a:r>
              <a:rPr lang="en-US" dirty="0" err="1" smtClean="0"/>
              <a:t>sidelying</a:t>
            </a:r>
            <a:r>
              <a:rPr lang="en-US" dirty="0" smtClean="0"/>
              <a:t> with change</a:t>
            </a:r>
            <a:r>
              <a:rPr lang="en-US" baseline="0" dirty="0" smtClean="0"/>
              <a:t> in arm position, prone, and sitting edge of bed.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0AA4D-9931-40A5-9626-BED3E41956D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885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CF </a:t>
            </a:r>
            <a:r>
              <a:rPr lang="en-US" dirty="0" err="1" smtClean="0"/>
              <a:t>pt</a:t>
            </a:r>
            <a:r>
              <a:rPr lang="en-US" dirty="0" smtClean="0"/>
              <a:t> use, CP, TBI can also use. For secretion mobilization.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0AA4D-9931-40A5-9626-BED3E41956D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8502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Still need a regime for vest, can</a:t>
            </a:r>
            <a:r>
              <a:rPr lang="en-US" baseline="0" dirty="0" smtClean="0"/>
              <a:t> help get a lung transplant. $15,000, but </a:t>
            </a:r>
            <a:r>
              <a:rPr lang="en-US" baseline="0" dirty="0" err="1" smtClean="0"/>
              <a:t>maintaince</a:t>
            </a:r>
            <a:r>
              <a:rPr lang="en-US" baseline="0" dirty="0" smtClean="0"/>
              <a:t> is for life.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0AA4D-9931-40A5-9626-BED3E41956D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837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FVI: used for transplant</a:t>
            </a:r>
            <a:r>
              <a:rPr lang="en-US" baseline="0" dirty="0" smtClean="0"/>
              <a:t>, closer to 20% is transplant.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0AA4D-9931-40A5-9626-BED3E41956D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76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3CF0068-BA9C-41C0-8D6C-36D8C5658C5C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C216548-48DC-4F37-8C8F-7B978B75A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CF0068-BA9C-41C0-8D6C-36D8C5658C5C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216548-48DC-4F37-8C8F-7B978B75A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3CF0068-BA9C-41C0-8D6C-36D8C5658C5C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C216548-48DC-4F37-8C8F-7B978B75A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40EEF-99A7-4CB1-BF06-CF59E866CE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12AA9-0556-4EE8-9D43-8063210D13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1A568-27E9-4AFB-B0A4-89720DFFFA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199482"/>
      </p:ext>
    </p:extLst>
  </p:cSld>
  <p:clrMapOvr>
    <a:masterClrMapping/>
  </p:clrMapOvr>
  <p:transition spd="med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BCA94-7074-4E1D-A8C1-493D58B47F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CF0068-BA9C-41C0-8D6C-36D8C5658C5C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216548-48DC-4F37-8C8F-7B978B75A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3CF0068-BA9C-41C0-8D6C-36D8C5658C5C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C216548-48DC-4F37-8C8F-7B978B75A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CF0068-BA9C-41C0-8D6C-36D8C5658C5C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216548-48DC-4F37-8C8F-7B978B75A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CF0068-BA9C-41C0-8D6C-36D8C5658C5C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216548-48DC-4F37-8C8F-7B978B75A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CF0068-BA9C-41C0-8D6C-36D8C5658C5C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216548-48DC-4F37-8C8F-7B978B75A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3CF0068-BA9C-41C0-8D6C-36D8C5658C5C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216548-48DC-4F37-8C8F-7B978B75A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CF0068-BA9C-41C0-8D6C-36D8C5658C5C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216548-48DC-4F37-8C8F-7B978B75A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CF0068-BA9C-41C0-8D6C-36D8C5658C5C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216548-48DC-4F37-8C8F-7B978B75A8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7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3CF0068-BA9C-41C0-8D6C-36D8C5658C5C}" type="datetimeFigureOut">
              <a:rPr lang="en-US" smtClean="0"/>
              <a:pPr/>
              <a:t>7/16/2013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C216548-48DC-4F37-8C8F-7B978B75A8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6" r:id="rId15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uwhealth.org/images/ewebeditpro2/upload/4913_Figure_1.jpg&amp;imgrefurl=http://www.uwhealth.org/healthfacts/B_EXTRANET_HEALTH_INFORMATION-FlexMember-Show_Public_HFFY_1115126486611.html&amp;usg=__EjWb7JYJJXIP0tHNhPEbTTDNCG8=&amp;h=303&amp;w=281&amp;sz=12&amp;hl=en&amp;start=3&amp;um=1&amp;tbnid=c2_KbxR5-3NXCM:&amp;tbnh=116&amp;tbnw=108&amp;prev=/images?q=TheraPEP&amp;hl=en&amp;sa=G&amp;um=1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jpeg"/><Relationship Id="rId5" Type="http://schemas.openxmlformats.org/officeDocument/2006/relationships/hyperlink" Target="http://images.google.com/imgres?imgurl=http://www.kw-med.com/miva/graphics/00000001/FlutterOD01_web.jpg&amp;imgrefurl=http://www.kw-med.com/miva/merchant.mvc?Screen=PROD&amp;Store_Code=KE&amp;Product_Code=KW-930&amp;Category_Code=MCD&amp;usg=__XPojqbvVJ7pI2csk8UTtvPEexcM=&amp;h=208&amp;w=274&amp;sz=3&amp;hl=en&amp;start=5&amp;um=1&amp;tbnid=QAV1A-Sp0gkCpM:&amp;tbnh=86&amp;tbnw=113&amp;prev=/images?q=flutter+valve&amp;hl=en&amp;um=1" TargetMode="External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ages.google.com/imgres?imgurl=http://www.uwhealth.org/images/ewebeditpro2/upload/4913_Figure_1.jpg&amp;imgrefurl=http://www.uwhealth.org/healthfacts/B_EXTRANET_HEALTH_INFORMATION-FlexMember-Show_Public_HFFY_1115126486611.html&amp;usg=__EjWb7JYJJXIP0tHNhPEbTTDNCG8=&amp;h=303&amp;w=281&amp;sz=12&amp;hl=en&amp;start=3&amp;um=1&amp;tbnid=c2_KbxR5-3NXCM:&amp;tbnh=116&amp;tbnw=108&amp;prev=/images?q=TheraPEP&amp;hl=en&amp;sa=G&amp;um=1" TargetMode="Externa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kw-med.com/miva/graphics/00000001/FlutterOD01_web.jpg&amp;imgrefurl=http://www.kw-med.com/miva/merchant.mvc?Screen=PROD&amp;Store_Code=KE&amp;Product_Code=KW-930&amp;Category_Code=MCD&amp;usg=__XPojqbvVJ7pI2csk8UTtvPEexcM=&amp;h=208&amp;w=274&amp;sz=3&amp;hl=en&amp;start=5&amp;um=1&amp;tbnid=QAV1A-Sp0gkCpM:&amp;tbnh=86&amp;tbnw=113&amp;prev=/images?q=flutter+valve&amp;hl=en&amp;um=1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Airway Clearance Techniques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PTP 673 </a:t>
            </a:r>
            <a:r>
              <a:rPr lang="en-US" dirty="0" err="1" smtClean="0"/>
              <a:t>CardioPulmonary</a:t>
            </a:r>
            <a:r>
              <a:rPr lang="en-US" dirty="0" smtClean="0"/>
              <a:t> Plan of Care</a:t>
            </a:r>
          </a:p>
          <a:p>
            <a:r>
              <a:rPr lang="en-US" dirty="0" smtClean="0"/>
              <a:t>July 16</a:t>
            </a:r>
            <a:r>
              <a:rPr lang="en-US" baseline="30000" dirty="0" smtClean="0"/>
              <a:t>th</a:t>
            </a:r>
            <a:r>
              <a:rPr lang="en-US" dirty="0" smtClean="0"/>
              <a:t>, 2013</a:t>
            </a:r>
          </a:p>
          <a:p>
            <a:r>
              <a:rPr lang="en-US" dirty="0" smtClean="0"/>
              <a:t>Emily E. Houser, PT, DPT, CCS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>
                <a:ea typeface="ＭＳ Ｐゴシック" pitchFamily="34" charset="-128"/>
              </a:rPr>
              <a:t>Function and Work of Breathing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a typeface="ＭＳ Ｐゴシック" pitchFamily="34" charset="-128"/>
              </a:rPr>
              <a:t>In the presence of respiratory or cardiac compromise work of breathing can be a major portion of the total energy expenditure for a person and can also be a primary limiting factor for function and survival.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smtClean="0">
                <a:ea typeface="ＭＳ Ｐゴシック" pitchFamily="34" charset="-128"/>
              </a:rPr>
              <a:t>Impaired Ventilatory Pump Function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n-ea"/>
              </a:rPr>
              <a:t>Increased work of inspiration:</a:t>
            </a:r>
          </a:p>
          <a:p>
            <a:pPr lvl="1" eaLnBrk="1" hangingPunct="1">
              <a:defRPr/>
            </a:pPr>
            <a:r>
              <a:rPr lang="en-US" sz="2400" dirty="0" smtClean="0"/>
              <a:t>Posture/</a:t>
            </a:r>
            <a:r>
              <a:rPr lang="en-US" sz="2400" dirty="0" err="1" smtClean="0"/>
              <a:t>kyphosis</a:t>
            </a:r>
            <a:endParaRPr lang="en-US" sz="2400" dirty="0" smtClean="0"/>
          </a:p>
          <a:p>
            <a:pPr lvl="1" eaLnBrk="1" hangingPunct="1">
              <a:defRPr/>
            </a:pPr>
            <a:r>
              <a:rPr lang="en-US" sz="2400" dirty="0" smtClean="0"/>
              <a:t>Connective tissue diseases</a:t>
            </a:r>
          </a:p>
          <a:p>
            <a:pPr lvl="1" eaLnBrk="1" hangingPunct="1">
              <a:defRPr/>
            </a:pPr>
            <a:r>
              <a:rPr lang="en-US" sz="2400" dirty="0" smtClean="0"/>
              <a:t>Pregnancy</a:t>
            </a:r>
          </a:p>
          <a:p>
            <a:pPr lvl="1" eaLnBrk="1" hangingPunct="1">
              <a:defRPr/>
            </a:pPr>
            <a:r>
              <a:rPr lang="en-US" sz="2400" dirty="0" smtClean="0"/>
              <a:t>Obesity</a:t>
            </a:r>
          </a:p>
          <a:p>
            <a:pPr lvl="1" eaLnBrk="1" hangingPunct="1">
              <a:defRPr/>
            </a:pPr>
            <a:r>
              <a:rPr lang="en-US" sz="2400" dirty="0" smtClean="0"/>
              <a:t>Pleural effusion</a:t>
            </a:r>
          </a:p>
          <a:p>
            <a:pPr lvl="1" eaLnBrk="1" hangingPunct="1">
              <a:defRPr/>
            </a:pPr>
            <a:r>
              <a:rPr lang="en-US" sz="2400" dirty="0" smtClean="0"/>
              <a:t>Pneumonia/inflammation</a:t>
            </a:r>
          </a:p>
          <a:p>
            <a:pPr lvl="1" eaLnBrk="1" hangingPunct="1">
              <a:defRPr/>
            </a:pPr>
            <a:r>
              <a:rPr lang="en-US" sz="2400" dirty="0" smtClean="0"/>
              <a:t>Neuromuscular disease/SCI/CVA/</a:t>
            </a:r>
            <a:r>
              <a:rPr lang="en-US" sz="2400" dirty="0" err="1" smtClean="0"/>
              <a:t>Guillian</a:t>
            </a:r>
            <a:r>
              <a:rPr lang="en-US" sz="2400" dirty="0" smtClean="0"/>
              <a:t> </a:t>
            </a:r>
            <a:r>
              <a:rPr lang="en-US" sz="2400" dirty="0" err="1" smtClean="0"/>
              <a:t>Barre</a:t>
            </a:r>
            <a:endParaRPr lang="en-US" sz="2400" dirty="0" smtClean="0"/>
          </a:p>
          <a:p>
            <a:pPr lvl="1" eaLnBrk="1" hangingPunct="1">
              <a:defRPr/>
            </a:pPr>
            <a:r>
              <a:rPr lang="en-US" sz="2400" dirty="0" err="1" smtClean="0"/>
              <a:t>Ventilatory</a:t>
            </a:r>
            <a:r>
              <a:rPr lang="en-US" sz="2400" dirty="0" smtClean="0"/>
              <a:t> muscle length and strength </a:t>
            </a:r>
          </a:p>
          <a:p>
            <a:pPr lvl="1" eaLnBrk="1" hangingPunct="1">
              <a:defRPr/>
            </a:pPr>
            <a:r>
              <a:rPr lang="en-US" sz="2400" dirty="0" smtClean="0"/>
              <a:t>Excessive pulmonary secretions</a:t>
            </a:r>
          </a:p>
          <a:p>
            <a:pPr eaLnBrk="1" hangingPunct="1">
              <a:defRPr/>
            </a:pPr>
            <a:endParaRPr lang="en-US" dirty="0" smtClean="0"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smtClean="0">
                <a:ea typeface="ＭＳ Ｐゴシック" pitchFamily="34" charset="-128"/>
              </a:rPr>
              <a:t>Impaired Ventilatory Pump Function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ＭＳ Ｐゴシック" pitchFamily="34" charset="-128"/>
              </a:rPr>
              <a:t>Increased work of expiration</a:t>
            </a:r>
          </a:p>
          <a:p>
            <a:pPr lvl="1" eaLnBrk="1" hangingPunct="1">
              <a:defRPr/>
            </a:pPr>
            <a:r>
              <a:rPr lang="en-US" dirty="0" smtClean="0">
                <a:ea typeface="Arial" pitchFamily="34" charset="0"/>
              </a:rPr>
              <a:t>Secretions: cystic fibrosis</a:t>
            </a:r>
            <a:endParaRPr lang="en-US" dirty="0" smtClean="0">
              <a:ea typeface="Arial" pitchFamily="34" charset="0"/>
            </a:endParaRPr>
          </a:p>
          <a:p>
            <a:pPr lvl="1" eaLnBrk="1" hangingPunct="1">
              <a:defRPr/>
            </a:pPr>
            <a:r>
              <a:rPr lang="en-US" dirty="0" smtClean="0">
                <a:ea typeface="Arial" pitchFamily="34" charset="0"/>
              </a:rPr>
              <a:t>Bronchial smooth muscle tone</a:t>
            </a:r>
          </a:p>
          <a:p>
            <a:pPr lvl="1" eaLnBrk="1" hangingPunct="1">
              <a:defRPr/>
            </a:pPr>
            <a:r>
              <a:rPr lang="en-US" dirty="0" smtClean="0">
                <a:ea typeface="Arial" pitchFamily="34" charset="0"/>
              </a:rPr>
              <a:t>Structural stability of the airways</a:t>
            </a:r>
          </a:p>
          <a:p>
            <a:pPr lvl="1" eaLnBrk="1" hangingPunct="1">
              <a:defRPr/>
            </a:pPr>
            <a:r>
              <a:rPr lang="en-US" dirty="0" smtClean="0">
                <a:ea typeface="Arial" pitchFamily="34" charset="0"/>
              </a:rPr>
              <a:t>COPD</a:t>
            </a:r>
          </a:p>
          <a:p>
            <a:pPr lvl="1" eaLnBrk="1" hangingPunct="1">
              <a:defRPr/>
            </a:pPr>
            <a:r>
              <a:rPr lang="en-US" dirty="0" smtClean="0">
                <a:ea typeface="Arial" pitchFamily="34" charset="0"/>
              </a:rPr>
              <a:t>Inflammation of airways</a:t>
            </a:r>
          </a:p>
          <a:p>
            <a:pPr lvl="1" eaLnBrk="1" hangingPunct="1">
              <a:defRPr/>
            </a:pPr>
            <a:r>
              <a:rPr lang="en-US" dirty="0" smtClean="0">
                <a:ea typeface="Arial" pitchFamily="34" charset="0"/>
              </a:rPr>
              <a:t>Expiratory muscle weakness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a typeface="ＭＳ Ｐゴシック" pitchFamily="34" charset="-128"/>
              </a:rPr>
              <a:t>Impaired Airway Clearance</a:t>
            </a:r>
          </a:p>
        </p:txBody>
      </p:sp>
      <p:sp>
        <p:nvSpPr>
          <p:cNvPr id="17412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2170113"/>
            <a:ext cx="4040188" cy="39258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en-US" sz="2400" smtClean="0">
              <a:ea typeface="ＭＳ Ｐゴシック" pitchFamily="34" charset="-128"/>
            </a:endParaRPr>
          </a:p>
          <a:p>
            <a:pPr eaLnBrk="1" hangingPunct="1">
              <a:defRPr/>
            </a:pPr>
            <a:endParaRPr lang="en-US" sz="2400" smtClean="0">
              <a:ea typeface="ＭＳ Ｐゴシック" pitchFamily="34" charset="-128"/>
            </a:endParaRPr>
          </a:p>
          <a:p>
            <a:pPr eaLnBrk="1" hangingPunct="1">
              <a:defRPr/>
            </a:pPr>
            <a:r>
              <a:rPr lang="en-US" sz="2400" smtClean="0">
                <a:ea typeface="ＭＳ Ｐゴシック" pitchFamily="34" charset="-128"/>
              </a:rPr>
              <a:t>Pharmacological approaches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400" smtClean="0">
              <a:ea typeface="ＭＳ Ｐゴシック" pitchFamily="34" charset="-128"/>
            </a:endParaRPr>
          </a:p>
          <a:p>
            <a:pPr eaLnBrk="1" hangingPunct="1">
              <a:defRPr/>
            </a:pPr>
            <a:r>
              <a:rPr lang="en-US" sz="2400" smtClean="0">
                <a:ea typeface="ＭＳ Ｐゴシック" pitchFamily="34" charset="-128"/>
              </a:rPr>
              <a:t>Physical Approaches</a:t>
            </a:r>
          </a:p>
        </p:txBody>
      </p:sp>
      <p:sp>
        <p:nvSpPr>
          <p:cNvPr id="17413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US" sz="2400" b="1" smtClean="0">
                <a:ea typeface="ＭＳ Ｐゴシック" pitchFamily="34" charset="-128"/>
              </a:rPr>
              <a:t>Mucociliary Elevator</a:t>
            </a:r>
          </a:p>
        </p:txBody>
      </p:sp>
      <p:graphicFrame>
        <p:nvGraphicFramePr>
          <p:cNvPr id="1026" name="Object 8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114800" y="2209800"/>
          <a:ext cx="4041775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Photo Editor Photo" r:id="rId3" imgW="8580952" imgH="7628571" progId="">
                  <p:embed/>
                </p:oleObj>
              </mc:Choice>
              <mc:Fallback>
                <p:oleObj name="Photo Editor Photo" r:id="rId3" imgW="8580952" imgH="7628571" progId="">
                  <p:embed/>
                  <p:pic>
                    <p:nvPicPr>
                      <p:cNvPr id="0" name="Object 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2209800"/>
                        <a:ext cx="4041775" cy="434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Secretions</a:t>
            </a:r>
          </a:p>
        </p:txBody>
      </p:sp>
      <p:graphicFrame>
        <p:nvGraphicFramePr>
          <p:cNvPr id="172063" name="Group 31"/>
          <p:cNvGraphicFramePr>
            <a:graphicFrameLocks noGrp="1"/>
          </p:cNvGraphicFramePr>
          <p:nvPr>
            <p:ph type="tbl" idx="1"/>
          </p:nvPr>
        </p:nvGraphicFramePr>
        <p:xfrm>
          <a:off x="76200" y="990600"/>
          <a:ext cx="8153400" cy="5638800"/>
        </p:xfrm>
        <a:graphic>
          <a:graphicData uri="http://schemas.openxmlformats.org/drawingml/2006/table">
            <a:tbl>
              <a:tblPr/>
              <a:tblGrid>
                <a:gridCol w="2648440"/>
                <a:gridCol w="2648439"/>
                <a:gridCol w="2856521"/>
              </a:tblGrid>
              <a:tr h="1073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ＭＳ Ｐゴシック" pitchFamily="34" charset="-128"/>
                        </a:rPr>
                        <a:t>MOBILIZATION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ＭＳ Ｐゴシック" pitchFamily="34" charset="-128"/>
                        </a:rPr>
                        <a:t>EXPECTORATION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ea typeface="ＭＳ Ｐゴシック" pitchFamily="34" charset="-128"/>
                        </a:rPr>
                        <a:t>MANAGEMENT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04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Chest wall stretching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Assisted Cough Techniques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Oral suctioning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45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Percussion/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Vibration/ PD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Positioning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Positioning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18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Breathing Exercises/ PEP Devices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Suctioning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Equipment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88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Aerobic exercise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Cough assist machine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882485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a typeface="ＭＳ Ｐゴシック" pitchFamily="34" charset="-128"/>
              </a:rPr>
              <a:t>Chest Physical Therapy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a typeface="ＭＳ Ｐゴシック" pitchFamily="34" charset="-128"/>
              </a:rPr>
              <a:t>Incorporates all these aspects to achieve optimal functioning.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defRPr/>
            </a:pPr>
            <a:r>
              <a:rPr lang="en-US" b="1" smtClean="0">
                <a:ea typeface="ＭＳ Ｐゴシック" pitchFamily="34" charset="-128"/>
              </a:rPr>
              <a:t>ROLE:  </a:t>
            </a:r>
            <a:r>
              <a:rPr lang="en-US" smtClean="0">
                <a:ea typeface="ＭＳ Ｐゴシック" pitchFamily="34" charset="-128"/>
              </a:rPr>
              <a:t>To minimize the impact of airway clearance and ventilatory impairments on a patient</a:t>
            </a:r>
            <a:r>
              <a:rPr lang="ja-JP" altLang="en-US" smtClean="0">
                <a:ea typeface="ＭＳ Ｐゴシック" pitchFamily="34" charset="-128"/>
              </a:rPr>
              <a:t>’</a:t>
            </a:r>
            <a:r>
              <a:rPr lang="en-US" altLang="ja-JP" smtClean="0">
                <a:ea typeface="ＭＳ Ｐゴシック" pitchFamily="34" charset="-128"/>
              </a:rPr>
              <a:t>s functional capacity, ADL</a:t>
            </a:r>
            <a:r>
              <a:rPr lang="ja-JP" altLang="en-US" smtClean="0">
                <a:ea typeface="ＭＳ Ｐゴシック" pitchFamily="34" charset="-128"/>
              </a:rPr>
              <a:t>’</a:t>
            </a:r>
            <a:r>
              <a:rPr lang="en-US" altLang="ja-JP" smtClean="0">
                <a:ea typeface="ＭＳ Ｐゴシック" pitchFamily="34" charset="-128"/>
              </a:rPr>
              <a:t>s, work, and leisure.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b="1" smtClean="0">
              <a:ea typeface="ＭＳ Ｐゴシック" pitchFamily="34" charset="-128"/>
            </a:endParaRPr>
          </a:p>
          <a:p>
            <a:pPr eaLnBrk="1" hangingPunct="1">
              <a:defRPr/>
            </a:pPr>
            <a:r>
              <a:rPr lang="en-US" sz="2400" i="1" smtClean="0">
                <a:ea typeface="ＭＳ Ｐゴシック" pitchFamily="34" charset="-128"/>
              </a:rPr>
              <a:t>Included with this,  are airway clearance techniques.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a typeface="ＭＳ Ｐゴシック" pitchFamily="34" charset="-128"/>
              </a:rPr>
              <a:t>Classics</a:t>
            </a:r>
          </a:p>
        </p:txBody>
      </p:sp>
      <p:sp>
        <p:nvSpPr>
          <p:cNvPr id="18435" name="Content Placeholder 6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a typeface="ＭＳ Ｐゴシック" pitchFamily="34" charset="-128"/>
              </a:rPr>
              <a:t>Postural Drainage</a:t>
            </a:r>
          </a:p>
          <a:p>
            <a:pPr eaLnBrk="1" hangingPunct="1">
              <a:defRPr/>
            </a:pPr>
            <a:r>
              <a:rPr lang="en-US" smtClean="0">
                <a:ea typeface="ＭＳ Ｐゴシック" pitchFamily="34" charset="-128"/>
              </a:rPr>
              <a:t>Percussion</a:t>
            </a:r>
          </a:p>
          <a:p>
            <a:pPr eaLnBrk="1" hangingPunct="1">
              <a:defRPr/>
            </a:pPr>
            <a:r>
              <a:rPr lang="en-US" smtClean="0">
                <a:ea typeface="ＭＳ Ｐゴシック" pitchFamily="34" charset="-128"/>
              </a:rPr>
              <a:t>Vibration</a:t>
            </a:r>
          </a:p>
          <a:p>
            <a:pPr eaLnBrk="1" hangingPunct="1">
              <a:defRPr/>
            </a:pPr>
            <a:r>
              <a:rPr lang="en-US" smtClean="0">
                <a:ea typeface="ＭＳ Ｐゴシック" pitchFamily="34" charset="-128"/>
              </a:rPr>
              <a:t>Suctioning</a:t>
            </a:r>
          </a:p>
          <a:p>
            <a:pPr eaLnBrk="1" hangingPunct="1">
              <a:defRPr/>
            </a:pPr>
            <a:endParaRPr lang="en-US" smtClean="0">
              <a:ea typeface="ＭＳ Ｐゴシック" pitchFamily="34" charset="-128"/>
            </a:endParaRPr>
          </a:p>
          <a:p>
            <a:pPr eaLnBrk="1" hangingPunct="1">
              <a:defRPr/>
            </a:pPr>
            <a:r>
              <a:rPr lang="en-US" smtClean="0">
                <a:ea typeface="ＭＳ Ｐゴシック" pitchFamily="34" charset="-128"/>
              </a:rPr>
              <a:t>Example: </a:t>
            </a:r>
          </a:p>
          <a:p>
            <a:pPr lvl="1" eaLnBrk="1" hangingPunct="1">
              <a:defRPr/>
            </a:pPr>
            <a:r>
              <a:rPr lang="en-US" smtClean="0">
                <a:ea typeface="Arial" pitchFamily="34" charset="0"/>
              </a:rPr>
              <a:t>ketchup bottle</a:t>
            </a:r>
          </a:p>
        </p:txBody>
      </p:sp>
      <p:pic>
        <p:nvPicPr>
          <p:cNvPr id="16388" name="Picture 5" descr="http://t2.gstatic.com/images?q=tbn:ANd9GcTe9PmSZv_gzfxS_woNd-Rla_s2rQy07ocSpkN5H-Z-THltTOl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5240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AutoShape 7" descr="data:image/jpg;base64,/9j/4AAQSkZJRgABAQAAAQABAAD/2wCEAAkGBhQQERQUExQUFRQUGR4aFBcUGRUZFxgcHRgXFhceGhUXHSYiFxkjGhgVHzAgJCcpLywsGB4xNTAqNSYsLSoBCQoKDAwMDQ0MDSkYFBgpKSkpKSkpKSkpKSkpKSkpKSkpKSkpKSkpKSkpKSkpKSkpKSkpKSkpKSkpKSkpKSkpKf/AABEIAH4AmQMBIgACEQEDEQH/xAAbAAEAAQUBAAAAAAAAAAAAAAAGAAECAwQFB//EAFIQAAIBAwICBwEJCQwIBwAAAAECAwAEERIhBTEGBxMUIkFRYRUjMnGBkbG00yQlQpShsrPR8DM1RFRVZHJzgqKkwTRSU3R1g4SFFhcmNkNiY//EABUBAQEAAAAAAAAAAAAAAAAAAAAB/8QAFBEBAAAAAAAAAAAAAAAAAAAAAP/aAAwDAQACEQMRAD8AfdKou3vLG2Z5USXvDuIZJIiezRNPjQg7F+XtrN/5ewAgdvfb553t19Gvf1+SrOOfvtwv+ru/zIP2+SljpuDQG+r2+Z7CNZXMksDPDK5JYs0TshOTuQcDGcHGM0nFCeBp3LiV5bY0x3X3ZA2MDXtFcL5aiCI30gHAYkncU1U7CguqGpUoMExxk745nlyGaDdE+ESX9nHcTXV6jzl3QJPpCo0jGLwqNOdGjbffNN7hdm/on09D+ujnVyB7l2H9Qm/zDH5TQZG6FSeXEeIj/mQn6YqsPQyb+VOIfPbfY0rFUIoAPSbgFxbWlzMnE78vDC8ihjbaSVQsM4iBxkY2prwuQtBEzHJKKST5kqCTRrrNuOy4bdldzIiRHPILLIsBI9umRj8YFKraARoqDOFAUZ54AwPooMtSpUoJWK6uBGjO3wUBZviAyfyCshNHOnXGO78OupMeIRlUGC2p397UaRucsyj5aAr0KueKcStVue/RwCR3ES91ifKK2nOdakbhhg+ld7/w9xX+VIvxGP7auv0U4SLS0t4Bj3qJFOBpywUayV8izZJ88k12MUHnnSK34laQ9q/EkdRJEpVLRI2bXNGmBIJG051c8HnXoeKJ9ZJ+4iP/AN7b61D+qltAO423334Z6dnefmwUuB/b56J8c/ffhf8AV3n5tvS6gI9NgsM1ldklRbThJGyQBFOOycsT4VQP2TEtyCe3daK5HSjgwu7We3OPfo2UZGQHx4GP9FsN8lYOh3Fzc2VvI2rXpCShvhCVDolDe3UrUCCpVBVaDidL7t4bK8kQ4aO2lZT6MsbMDvz8qydGoFWztVUAKIY8AbY8C42rB02iLcOvlUZZraYAAZYkwsAABz3rY6NTK1pakMCDDHpIIIPgXkRzoOtUqVQ0A3rYH3rn/pwfWoaRz8USMyapY17Ndb6mQaFOwLZOVGVbc7Hf0o51r78Mn/p24/xUH665fELm04hdPHHfRPJONAtzBFIuInDydoCgZj72+nW4wWJXO1B6DHJk8/L2fSKzVhhQDYDAxyx8g5ctgKzUFDXnXGYZrzjsdqWPc7eKO5lXfSzq8gjU8xuxVsHmIvUClfSfj6WNvNcShtEQGyndiSFUL6EsVG+29H+rK3leKW9nGJOIS9qFyDoiC4gGcA40AY57FeW4oGyRYbOT6Y8vM8vX21kNQVDQEusgHuR3/hFr5fzqH56XUT6yP9BP+8W31qCllAP4wuOLcLB/2V3+bb0ux+3z0S4xvxfhnsivPotxS+gtIobwom04pLb6feLxTcw+WiVNK3K49CDFJ5AEnAJJNM6G9YMjQQRXiFibKZZWC41NESYplwRudDMRyAwDnagZVWsEFyHwVKkMAVKnOQeRBHMHyNZ6DDNHnPtGCfSiXVzOBai2YaZrBjbyq2A2AcxtjOyumhh5cwCcUyob0s12bjiMMZbshi+jU6e1gAzr32aSL4Qz+DrXPoDLNQmsFrdiTBXcFQwO+4bJUjPqBV8jnI2289/2zQDusO5ysNuGiBmlWSQyqzIkFuVuJHdQy+EFEXc4OvGQSCNfobdvLfTyPex3IMMTIsMAiASQl01tu2QPgqzE6W1Eb1pHjWr3S4iZTCikWtlIYTKVVCBIY4gQJTJOWAOeagNsuKQdC7CWONmneVnkZWAmRBIAFGNbqPfH333wnwBstAp1Y51ZLOF5+z28zgflq51yK5/G+JrawSzP8GGNnIGc+FSfy0Bbpk3f7qPhwK9iAJ78kE4jVlaKPVyVncA+ulSRtkFoIztjGNvk/YUZ6HcEktrV5ZcyXd03bXBTHNvgKpP4CJhR8uNsALBQVqGq1Q0BTrGObLb+MWw/xUNLKK9Yw+48etxa/WoaVUBHjB++/DPbFd/m2xpaKL30Zbi1iRjwW90W+IvaoMfLik6igqa4PTlfvbfH+az/AKF67xo31hEjhl9pznu8mfMY0EN/d1UGv0AvD7l2byNv3dSzkjSFXbduQwuOfp8dWS9ZtgVkK3sAEZwWbOG9RH/tiNidAYeJfWjvSOK2teH2tlEbd43AlVbq4eGKRVw4JZgQ0Zdg3Zal9m2a5hheaUeCFUmcmFbe7gkjAEep1hWW0MJBxqJJ8ue2KBXD1rQTq7WkF9dhWKhoLdyhYY27Q4C7MD4sHl613L4d5sZC0Evv8DBoGISU6kI7MknCucleeATQno30lVHkSOV448hRK8Vk9kZGMZz3m1EKM5Q6dBbOSOZGmutea+It3dEgkSBw11LcQzdmXCjSbaNZBk7tvr8ORz1ZoLOj3H7+2s4Y7nh1w0kSBXkWa1CnSMAktICDp55881dxPp67WzEQTWzTIRbXEhiktgzjEbPPCzpGuorgtscjyyRkv7G0e5iS4XRb2o0wrOY+6yyMwVSGZiXlQq6aWGdz679+4uLd3azYxsDBqaHBGYmJj2AGkrsRsc8uVAd4pK/B4bRYLe9uezjZOzthqiZ9iXm0oWyW1EMB5tkE1oQdaRe4iiW3imnZmUwwyzCZCFZmGLmCJDjTgjUCPbWwvE5OCL2dy0kvDyQLe5XxyW4bZY5hzZByVwDtsfIBhY3VteKssbw3Co2UddEmhsD8LfQ+49DQbE90VXVpZsYyiAFtyBj025/JRvp85lNlZgZ71coXByMxQfdMmGG6t4Ex67jalMrDGdjjcfRRWTTJxtBhc21kxAYjOZpQAVHlgRsCf/uPWgXLvV+Ksj5fPWSglUqtUNAW6wt7VVHM3VqB+NQn/I/NSqjfTPGi2/3y3/SrSLPx/koD82/FLc/zSf8ATWlIRRdoyONRnOxsZAB6EXEOT8oK/NSmgla9/ZJNG8cgDJIrI49VYFWHzE1sVQrmgE9D+ImInhly+q5tkwhYEJcwckdQxOohfAw8ip8s1dB1Y2KydpEksbgkh4riddBbLHQofSBlicAY35Vl6edFnnRLi2bRfWuWt2GBrG5aJvIo4GN9hn0Jrq9Gekcd7B2secg6ZI22kicfCjdSMqy+3mMGgNnqmtoyhgkuouzBAj1rNCxIOS0FwHUk6m9BnfatfpV1bPJKj2PcrdRGyyK0GC2pixPaR4PnnAxgjzzgYeuO5kPdYY2mjGZLieSHTqSOBRqbDMuoqXU6Qd8HmcV0Or7p296GguVMV0mSgkRojNFnAkEbHZuepQSAdxsdg5PA2uF7Th09jFKIkYkRzMqziXUyymKcnUjOpVpNTFXJ2GaPcLingljFoOIW8sCS92tr+2DxyKMSSxrdjGmNggwOQb8Iaq9H6XWMZNtKZhDPDPGLdiSDIXZUaEgHLLL8E7bY1HYE1o3/AFn2tvb208pkQ3GQIkCyOrRsVkBwQSFYFSRttQdqCaK/tFYoJILmIEqo1ZLDLAnAKkHkxxgr5HFDbDogy3Mlu08lvdqnaQXdtojNzF8Ad4iIKyyRPgHkSGBzliTZeWf3RJYQXT20HEgLq2eMA76T3qJcsCuvwy8wBlgBzzudNejcljw9Z7a4uHuLJ+1WWdu1kMZwsyNjSDGE8RXH4B8zmg6Y6TzWgHf7dsAE97s0aWDTsSzqoLw7AE5BHofIXWE8M/FTPGQ4HD0KkDZklmZlK+e4Tz9ntotxPrLlkidGeG3GRG8yRXjTOSmpkhgkiAjlIJA1uQD651Bh0F4A8SSSzJ2bS6FjhBBMEEShYIyf9bGpmAONTnAFAsTlV1WoMVdQSqGq1QigL9NpgO5Lvl76BV+MFpD/AHUak2oelEenw984Z/xGL9FcUs0/ttQFllHu2iea2DE/2rmMfShpdQpf/cH/AG0fWqZjnQXVKlWuuRQaXGLuOGFpZnCRxjW7HOwXfy3J9gBzywa8/wChfGxLxGSdY+wTiMBlRWWQa+wlMayNIw0hmjfUVQ4AIJyWyU/T3gcl1a6Y445mjlSXsZMBZVU+OMlshSylsE8jjlzofZ8KuBc2S3qTdlKk9onaSwdoqvGSqlbdAF97hxr1liSDtyAanW1ORPIoyzXlikNqEBcyyd7DSqmkHBMbLvtnI9KPXs3YCVj2KXKvZCGdio0XARRJ4wQvYxxKUkBU5LZOxFM+N9FxbS8LS0ODGl1DbiVpGIlaFnUmRWUqPA4JHIHAHocjtrgSQieMd34fOyylY++oZzFqMjLGiSGOMMmS7FtRUZbTsHoHR1bTi0cF+9vE1woCtqBZ4JI2LFMEZUqxLDbzB881h6LRiC+vLNkGY37zaMVB0xXH7oqeahZhIOe+o0d6sOL3Iv7+C6YHtpZGjcLoBkjEQk0rsVHZSQHBGdhvs1bfWBddx4lYcRj8SlJYZ1DAaoURpmI1bEqNbY5sVUedBm647Nuwt7nwKLeTEshUO8SSlYxIgyCXR9DDBznT5aqstOsXvPDFmXu8j9qLe77TIhiV2aMTSxnB7IgI2MgeNhq8Jwn6WRCXhl12eG7S3cxE4GT2bPHgt5g4Izy29K4tj0CTudsLeV4Zuzy1wiI/bCXxzCaN8rKhJ2U5wSMbDFBqdXfBY0ubi3nla6ksnV7cmRmhSOVMpoi1Msci+Nd8sAdjg7+kRxAEkDc7n27Yo/0Q6LCxD5dpZJdOt+zihTCAhFSGIAIACfjJJzvgJKCVKlUJxQVqVgiu0ZmVWUshwwB3Xz3HlWWgI9P/AN04Z/xGL9FcUso10qRmn4cE0577k6hkaVtrkvz/AAscvQ4pJpoB8Y/9QfFw0fW6aCiEK/f0nC7cPUZz4v8ASn5DO423PsHrTCglSpUoLHrzrrQ4xJG9sqjwW7LeP4kVpBBKutF1EckLMcZJyAAd69GdcjFad7wmKcATRxSaeXaIrY+LUDjkPmoPKONdLCGgm79aTSd6kMJkHZwWyiC4X4SjXOrK8e5zllAB3NbvBeIDh8sem+mul0s94i9nMjXExBjjgCKCJnk7RgoJwqkkKDmma9XlkNfvRKOHHZtJK0SiT907OItpjLbDwgY8sVn4X0KtrZ2kjVzKwCiSV3ldVA0gI0pbSMbe0c84oPLum3EJbKa3upVaTiDSpcFY8FbW1UmPstSjOH1lGfGGIPPSM7PSjvF8O0E6e98RjhtopIoDCkciKscrLIpaYsssb89snAGNvQeOdCEuZhOLi7gkEYiY28oTWiuXAbKnfLNuMc6wcJ6ruG2riSK1QOMFWdpJNJU5Ur2jNpIIG4xQAbru9hcpZ8WXtraC3kNlI6swdSQ+koMgSoqug5AKFG2Rl91bs54Zaa10gJhAQAezDMsJIyfEYxGT7TyFd6fhaSAB1RwM47RVfGeeNXLethIcAb5IHxA+3A5UGUVWpipQSqEVWqZoLI09gHxf51fipUoD3SJh3vhozuZ5Dj2C0uc/SPnpDmhvSg/ffhH/AFf1cUwoDtrAp4vM+PElnCoPoGnuWYY9pRPmpLRy+4DObhp4LoRFokjZWhWQe9s7qwJZSD7445439gxZ7k3/APH4/wAUX7WoE1SjI4Rfn+Hx/iifa1X3Hv8A+UE/FE+0qhLUoz7jX+Me6CfH3VPtKr7kX/8AKCfiifaUCWpRo8Jv/O/j/FF+1qxuD8SGcX8J28Oq0HP24l5fFQJzUAow/DeKb4u7PHlm1kzy2/8An9asXhnFh/C7I7b5tZNj7MTfTQK6lFPc7i38bsvxWT7ep7m8W/jll8lrJ9tQK6lGV4TxH8K/h/s2n65qsHCeKb/d1sRnw5tTnHnnE1AorncS4xHbxtJK+hFZUJwW3ZlRNlBO7Oo+XyrjScL4tk4vbTHlm1fP5Jq1b7oxxC4UJNe22gPG+EtT4jGwkUNrlOxZQSBjkNxk0GO96xh2zQ2wSdoiy3LuzQxwusiqQWceSid/aIjgmlfD+KRzFxHLHJoIDaHViuQGAbTyODy9K89j6opFleQ3EFyZHd3W8ti8au7anaOJJVUMxG5I2HLG+elwLoxxO3VjHLwyLtNJZI7aQIulFQKpWRSygDmwzufLAAbPSb99+EZ9bv6utL80Ui6MXkt5b3F3Pbt3YS9msEUiEmVOzOpnkbYAZ2Gc0q7A/wCsfnNB/9k="/>
          <p:cNvSpPr>
            <a:spLocks noChangeAspect="1" noChangeArrowheads="1"/>
          </p:cNvSpPr>
          <p:nvPr/>
        </p:nvSpPr>
        <p:spPr bwMode="auto">
          <a:xfrm>
            <a:off x="76200" y="-608013"/>
            <a:ext cx="1457325" cy="1200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0" name="AutoShape 9" descr="data:image/jpg;base64,/9j/4AAQSkZJRgABAQAAAQABAAD/2wCEAAkGBhQQERQUExQUFRQUGR4aFBcUGRUZFxgcHRgXFhceGhUXHSYiFxkjGhgVHzAgJCcpLywsGB4xNTAqNSYsLSoBCQoKDAwMDQ0MDSkYFBgpKSkpKSkpKSkpKSkpKSkpKSkpKSkpKSkpKSkpKSkpKSkpKSkpKSkpKSkpKSkpKSkpKf/AABEIAH4AmQMBIgACEQEDEQH/xAAbAAEAAQUBAAAAAAAAAAAAAAAGAAECAwQFB//EAFIQAAIBAwICBwEJCQwIBwAAAAECAwAEERIhBTEGBxMUIkFRYRUjMnGBkbG00yQlQpShsrPR8DM1RFRVZHJzgqKkwTRSU3R1g4SFFhcmNkNiY//EABUBAQEAAAAAAAAAAAAAAAAAAAAB/8QAFBEBAAAAAAAAAAAAAAAAAAAAAP/aAAwDAQACEQMRAD8AfdKou3vLG2Z5USXvDuIZJIiezRNPjQg7F+XtrN/5ewAgdvfb553t19Gvf1+SrOOfvtwv+ru/zIP2+SljpuDQG+r2+Z7CNZXMksDPDK5JYs0TshOTuQcDGcHGM0nFCeBp3LiV5bY0x3X3ZA2MDXtFcL5aiCI30gHAYkncU1U7CguqGpUoMExxk745nlyGaDdE+ESX9nHcTXV6jzl3QJPpCo0jGLwqNOdGjbffNN7hdm/on09D+ujnVyB7l2H9Qm/zDH5TQZG6FSeXEeIj/mQn6YqsPQyb+VOIfPbfY0rFUIoAPSbgFxbWlzMnE78vDC8ihjbaSVQsM4iBxkY2prwuQtBEzHJKKST5kqCTRrrNuOy4bdldzIiRHPILLIsBI9umRj8YFKraARoqDOFAUZ54AwPooMtSpUoJWK6uBGjO3wUBZviAyfyCshNHOnXGO78OupMeIRlUGC2p397UaRucsyj5aAr0KueKcStVue/RwCR3ES91ifKK2nOdakbhhg+ld7/w9xX+VIvxGP7auv0U4SLS0t4Bj3qJFOBpywUayV8izZJ88k12MUHnnSK34laQ9q/EkdRJEpVLRI2bXNGmBIJG051c8HnXoeKJ9ZJ+4iP/AN7b61D+qltAO423334Z6dnefmwUuB/b56J8c/ffhf8AV3n5tvS6gI9NgsM1ldklRbThJGyQBFOOycsT4VQP2TEtyCe3daK5HSjgwu7We3OPfo2UZGQHx4GP9FsN8lYOh3Fzc2VvI2rXpCShvhCVDolDe3UrUCCpVBVaDidL7t4bK8kQ4aO2lZT6MsbMDvz8qydGoFWztVUAKIY8AbY8C42rB02iLcOvlUZZraYAAZYkwsAABz3rY6NTK1pakMCDDHpIIIPgXkRzoOtUqVQ0A3rYH3rn/pwfWoaRz8USMyapY17Ndb6mQaFOwLZOVGVbc7Hf0o51r78Mn/p24/xUH665fELm04hdPHHfRPJONAtzBFIuInDydoCgZj72+nW4wWJXO1B6DHJk8/L2fSKzVhhQDYDAxyx8g5ctgKzUFDXnXGYZrzjsdqWPc7eKO5lXfSzq8gjU8xuxVsHmIvUClfSfj6WNvNcShtEQGyndiSFUL6EsVG+29H+rK3leKW9nGJOIS9qFyDoiC4gGcA40AY57FeW4oGyRYbOT6Y8vM8vX21kNQVDQEusgHuR3/hFr5fzqH56XUT6yP9BP+8W31qCllAP4wuOLcLB/2V3+bb0ux+3z0S4xvxfhnsivPotxS+gtIobwom04pLb6feLxTcw+WiVNK3K49CDFJ5AEnAJJNM6G9YMjQQRXiFibKZZWC41NESYplwRudDMRyAwDnagZVWsEFyHwVKkMAVKnOQeRBHMHyNZ6DDNHnPtGCfSiXVzOBai2YaZrBjbyq2A2AcxtjOyumhh5cwCcUyob0s12bjiMMZbshi+jU6e1gAzr32aSL4Qz+DrXPoDLNQmsFrdiTBXcFQwO+4bJUjPqBV8jnI2289/2zQDusO5ysNuGiBmlWSQyqzIkFuVuJHdQy+EFEXc4OvGQSCNfobdvLfTyPex3IMMTIsMAiASQl01tu2QPgqzE6W1Eb1pHjWr3S4iZTCikWtlIYTKVVCBIY4gQJTJOWAOeagNsuKQdC7CWONmneVnkZWAmRBIAFGNbqPfH333wnwBstAp1Y51ZLOF5+z28zgflq51yK5/G+JrawSzP8GGNnIGc+FSfy0Bbpk3f7qPhwK9iAJ78kE4jVlaKPVyVncA+ulSRtkFoIztjGNvk/YUZ6HcEktrV5ZcyXd03bXBTHNvgKpP4CJhR8uNsALBQVqGq1Q0BTrGObLb+MWw/xUNLKK9Yw+48etxa/WoaVUBHjB++/DPbFd/m2xpaKL30Zbi1iRjwW90W+IvaoMfLik6igqa4PTlfvbfH+az/AKF67xo31hEjhl9pznu8mfMY0EN/d1UGv0AvD7l2byNv3dSzkjSFXbduQwuOfp8dWS9ZtgVkK3sAEZwWbOG9RH/tiNidAYeJfWjvSOK2teH2tlEbd43AlVbq4eGKRVw4JZgQ0Zdg3Zal9m2a5hheaUeCFUmcmFbe7gkjAEep1hWW0MJBxqJJ8ue2KBXD1rQTq7WkF9dhWKhoLdyhYY27Q4C7MD4sHl613L4d5sZC0Evv8DBoGISU6kI7MknCucleeATQno30lVHkSOV448hRK8Vk9kZGMZz3m1EKM5Q6dBbOSOZGmutea+It3dEgkSBw11LcQzdmXCjSbaNZBk7tvr8ORz1ZoLOj3H7+2s4Y7nh1w0kSBXkWa1CnSMAktICDp55881dxPp67WzEQTWzTIRbXEhiktgzjEbPPCzpGuorgtscjyyRkv7G0e5iS4XRb2o0wrOY+6yyMwVSGZiXlQq6aWGdz679+4uLd3azYxsDBqaHBGYmJj2AGkrsRsc8uVAd4pK/B4bRYLe9uezjZOzthqiZ9iXm0oWyW1EMB5tkE1oQdaRe4iiW3imnZmUwwyzCZCFZmGLmCJDjTgjUCPbWwvE5OCL2dy0kvDyQLe5XxyW4bZY5hzZByVwDtsfIBhY3VteKssbw3Co2UddEmhsD8LfQ+49DQbE90VXVpZsYyiAFtyBj025/JRvp85lNlZgZ71coXByMxQfdMmGG6t4Ex67jalMrDGdjjcfRRWTTJxtBhc21kxAYjOZpQAVHlgRsCf/uPWgXLvV+Ksj5fPWSglUqtUNAW6wt7VVHM3VqB+NQn/I/NSqjfTPGi2/3y3/SrSLPx/koD82/FLc/zSf8ATWlIRRdoyONRnOxsZAB6EXEOT8oK/NSmgla9/ZJNG8cgDJIrI49VYFWHzE1sVQrmgE9D+ImInhly+q5tkwhYEJcwckdQxOohfAw8ip8s1dB1Y2KydpEksbgkh4riddBbLHQofSBlicAY35Vl6edFnnRLi2bRfWuWt2GBrG5aJvIo4GN9hn0Jrq9Gekcd7B2secg6ZI22kicfCjdSMqy+3mMGgNnqmtoyhgkuouzBAj1rNCxIOS0FwHUk6m9BnfatfpV1bPJKj2PcrdRGyyK0GC2pixPaR4PnnAxgjzzgYeuO5kPdYY2mjGZLieSHTqSOBRqbDMuoqXU6Qd8HmcV0Or7p296GguVMV0mSgkRojNFnAkEbHZuepQSAdxsdg5PA2uF7Th09jFKIkYkRzMqziXUyymKcnUjOpVpNTFXJ2GaPcLingljFoOIW8sCS92tr+2DxyKMSSxrdjGmNggwOQb8Iaq9H6XWMZNtKZhDPDPGLdiSDIXZUaEgHLLL8E7bY1HYE1o3/AFn2tvb208pkQ3GQIkCyOrRsVkBwQSFYFSRttQdqCaK/tFYoJILmIEqo1ZLDLAnAKkHkxxgr5HFDbDogy3Mlu08lvdqnaQXdtojNzF8Ad4iIKyyRPgHkSGBzliTZeWf3RJYQXT20HEgLq2eMA76T3qJcsCuvwy8wBlgBzzudNejcljw9Z7a4uHuLJ+1WWdu1kMZwsyNjSDGE8RXH4B8zmg6Y6TzWgHf7dsAE97s0aWDTsSzqoLw7AE5BHofIXWE8M/FTPGQ4HD0KkDZklmZlK+e4Tz9ntotxPrLlkidGeG3GRG8yRXjTOSmpkhgkiAjlIJA1uQD651Bh0F4A8SSSzJ2bS6FjhBBMEEShYIyf9bGpmAONTnAFAsTlV1WoMVdQSqGq1QigL9NpgO5Lvl76BV+MFpD/AHUak2oelEenw984Z/xGL9FcUs0/ttQFllHu2iea2DE/2rmMfShpdQpf/cH/AG0fWqZjnQXVKlWuuRQaXGLuOGFpZnCRxjW7HOwXfy3J9gBzywa8/wChfGxLxGSdY+wTiMBlRWWQa+wlMayNIw0hmjfUVQ4AIJyWyU/T3gcl1a6Y445mjlSXsZMBZVU+OMlshSylsE8jjlzofZ8KuBc2S3qTdlKk9onaSwdoqvGSqlbdAF97hxr1liSDtyAanW1ORPIoyzXlikNqEBcyyd7DSqmkHBMbLvtnI9KPXs3YCVj2KXKvZCGdio0XARRJ4wQvYxxKUkBU5LZOxFM+N9FxbS8LS0ODGl1DbiVpGIlaFnUmRWUqPA4JHIHAHocjtrgSQieMd34fOyylY++oZzFqMjLGiSGOMMmS7FtRUZbTsHoHR1bTi0cF+9vE1woCtqBZ4JI2LFMEZUqxLDbzB881h6LRiC+vLNkGY37zaMVB0xXH7oqeahZhIOe+o0d6sOL3Iv7+C6YHtpZGjcLoBkjEQk0rsVHZSQHBGdhvs1bfWBddx4lYcRj8SlJYZ1DAaoURpmI1bEqNbY5sVUedBm647Nuwt7nwKLeTEshUO8SSlYxIgyCXR9DDBznT5aqstOsXvPDFmXu8j9qLe77TIhiV2aMTSxnB7IgI2MgeNhq8Jwn6WRCXhl12eG7S3cxE4GT2bPHgt5g4Izy29K4tj0CTudsLeV4Zuzy1wiI/bCXxzCaN8rKhJ2U5wSMbDFBqdXfBY0ubi3nla6ksnV7cmRmhSOVMpoi1Msci+Nd8sAdjg7+kRxAEkDc7n27Yo/0Q6LCxD5dpZJdOt+zihTCAhFSGIAIACfjJJzvgJKCVKlUJxQVqVgiu0ZmVWUshwwB3Xz3HlWWgI9P/AN04Z/xGL9FcUso10qRmn4cE0577k6hkaVtrkvz/AAscvQ4pJpoB8Y/9QfFw0fW6aCiEK/f0nC7cPUZz4v8ASn5DO423PsHrTCglSpUoLHrzrrQ4xJG9sqjwW7LeP4kVpBBKutF1EckLMcZJyAAd69GdcjFad7wmKcATRxSaeXaIrY+LUDjkPmoPKONdLCGgm79aTSd6kMJkHZwWyiC4X4SjXOrK8e5zllAB3NbvBeIDh8sem+mul0s94i9nMjXExBjjgCKCJnk7RgoJwqkkKDmma9XlkNfvRKOHHZtJK0SiT907OItpjLbDwgY8sVn4X0KtrZ2kjVzKwCiSV3ldVA0gI0pbSMbe0c84oPLum3EJbKa3upVaTiDSpcFY8FbW1UmPstSjOH1lGfGGIPPSM7PSjvF8O0E6e98RjhtopIoDCkciKscrLIpaYsssb89snAGNvQeOdCEuZhOLi7gkEYiY28oTWiuXAbKnfLNuMc6wcJ6ruG2riSK1QOMFWdpJNJU5Ur2jNpIIG4xQAbru9hcpZ8WXtraC3kNlI6swdSQ+koMgSoqug5AKFG2Rl91bs54Zaa10gJhAQAezDMsJIyfEYxGT7TyFd6fhaSAB1RwM47RVfGeeNXLethIcAb5IHxA+3A5UGUVWpipQSqEVWqZoLI09gHxf51fipUoD3SJh3vhozuZ5Dj2C0uc/SPnpDmhvSg/ffhH/AFf1cUwoDtrAp4vM+PElnCoPoGnuWYY9pRPmpLRy+4DObhp4LoRFokjZWhWQe9s7qwJZSD7445439gxZ7k3/APH4/wAUX7WoE1SjI4Rfn+Hx/iifa1X3Hv8A+UE/FE+0qhLUoz7jX+Me6CfH3VPtKr7kX/8AKCfiifaUCWpRo8Jv/O/j/FF+1qxuD8SGcX8J28Oq0HP24l5fFQJzUAow/DeKb4u7PHlm1kzy2/8An9asXhnFh/C7I7b5tZNj7MTfTQK6lFPc7i38bsvxWT7ep7m8W/jll8lrJ9tQK6lGV4TxH8K/h/s2n65qsHCeKb/d1sRnw5tTnHnnE1AorncS4xHbxtJK+hFZUJwW3ZlRNlBO7Oo+XyrjScL4tk4vbTHlm1fP5Jq1b7oxxC4UJNe22gPG+EtT4jGwkUNrlOxZQSBjkNxk0GO96xh2zQ2wSdoiy3LuzQxwusiqQWceSid/aIjgmlfD+KRzFxHLHJoIDaHViuQGAbTyODy9K89j6opFleQ3EFyZHd3W8ti8au7anaOJJVUMxG5I2HLG+elwLoxxO3VjHLwyLtNJZI7aQIulFQKpWRSygDmwzufLAAbPSb99+EZ9bv6utL80Ui6MXkt5b3F3Pbt3YS9msEUiEmVOzOpnkbYAZ2Gc0q7A/wCsfnNB/9k="/>
          <p:cNvSpPr>
            <a:spLocks noChangeAspect="1" noChangeArrowheads="1"/>
          </p:cNvSpPr>
          <p:nvPr/>
        </p:nvSpPr>
        <p:spPr bwMode="auto">
          <a:xfrm>
            <a:off x="76200" y="-608013"/>
            <a:ext cx="1457325" cy="1200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1" name="AutoShape 11" descr="data:image/jpg;base64,/9j/4AAQSkZJRgABAQAAAQABAAD/2wCEAAkGBhQQERQUExQUFRQUGR4aFBcUGRUZFxgcHRgXFhceGhUXHSYiFxkjGhgVHzAgJCcpLywsGB4xNTAqNSYsLSoBCQoKDAwMDQ0MDSkYFBgpKSkpKSkpKSkpKSkpKSkpKSkpKSkpKSkpKSkpKSkpKSkpKSkpKSkpKSkpKSkpKSkpKf/AABEIAH4AmQMBIgACEQEDEQH/xAAbAAEAAQUBAAAAAAAAAAAAAAAGAAECAwQFB//EAFIQAAIBAwICBwEJCQwIBwAAAAECAwAEERIhBTEGBxMUIkFRYRUjMnGBkbG00yQlQpShsrPR8DM1RFRVZHJzgqKkwTRSU3R1g4SFFhcmNkNiY//EABUBAQEAAAAAAAAAAAAAAAAAAAAB/8QAFBEBAAAAAAAAAAAAAAAAAAAAAP/aAAwDAQACEQMRAD8AfdKou3vLG2Z5USXvDuIZJIiezRNPjQg7F+XtrN/5ewAgdvfb553t19Gvf1+SrOOfvtwv+ru/zIP2+SljpuDQG+r2+Z7CNZXMksDPDK5JYs0TshOTuQcDGcHGM0nFCeBp3LiV5bY0x3X3ZA2MDXtFcL5aiCI30gHAYkncU1U7CguqGpUoMExxk745nlyGaDdE+ESX9nHcTXV6jzl3QJPpCo0jGLwqNOdGjbffNN7hdm/on09D+ujnVyB7l2H9Qm/zDH5TQZG6FSeXEeIj/mQn6YqsPQyb+VOIfPbfY0rFUIoAPSbgFxbWlzMnE78vDC8ihjbaSVQsM4iBxkY2prwuQtBEzHJKKST5kqCTRrrNuOy4bdldzIiRHPILLIsBI9umRj8YFKraARoqDOFAUZ54AwPooMtSpUoJWK6uBGjO3wUBZviAyfyCshNHOnXGO78OupMeIRlUGC2p397UaRucsyj5aAr0KueKcStVue/RwCR3ES91ifKK2nOdakbhhg+ld7/w9xX+VIvxGP7auv0U4SLS0t4Bj3qJFOBpywUayV8izZJ88k12MUHnnSK34laQ9q/EkdRJEpVLRI2bXNGmBIJG051c8HnXoeKJ9ZJ+4iP/AN7b61D+qltAO423334Z6dnefmwUuB/b56J8c/ffhf8AV3n5tvS6gI9NgsM1ldklRbThJGyQBFOOycsT4VQP2TEtyCe3daK5HSjgwu7We3OPfo2UZGQHx4GP9FsN8lYOh3Fzc2VvI2rXpCShvhCVDolDe3UrUCCpVBVaDidL7t4bK8kQ4aO2lZT6MsbMDvz8qydGoFWztVUAKIY8AbY8C42rB02iLcOvlUZZraYAAZYkwsAABz3rY6NTK1pakMCDDHpIIIPgXkRzoOtUqVQ0A3rYH3rn/pwfWoaRz8USMyapY17Ndb6mQaFOwLZOVGVbc7Hf0o51r78Mn/p24/xUH665fELm04hdPHHfRPJONAtzBFIuInDydoCgZj72+nW4wWJXO1B6DHJk8/L2fSKzVhhQDYDAxyx8g5ctgKzUFDXnXGYZrzjsdqWPc7eKO5lXfSzq8gjU8xuxVsHmIvUClfSfj6WNvNcShtEQGyndiSFUL6EsVG+29H+rK3leKW9nGJOIS9qFyDoiC4gGcA40AY57FeW4oGyRYbOT6Y8vM8vX21kNQVDQEusgHuR3/hFr5fzqH56XUT6yP9BP+8W31qCllAP4wuOLcLB/2V3+bb0ux+3z0S4xvxfhnsivPotxS+gtIobwom04pLb6feLxTcw+WiVNK3K49CDFJ5AEnAJJNM6G9YMjQQRXiFibKZZWC41NESYplwRudDMRyAwDnagZVWsEFyHwVKkMAVKnOQeRBHMHyNZ6DDNHnPtGCfSiXVzOBai2YaZrBjbyq2A2AcxtjOyumhh5cwCcUyob0s12bjiMMZbshi+jU6e1gAzr32aSL4Qz+DrXPoDLNQmsFrdiTBXcFQwO+4bJUjPqBV8jnI2289/2zQDusO5ysNuGiBmlWSQyqzIkFuVuJHdQy+EFEXc4OvGQSCNfobdvLfTyPex3IMMTIsMAiASQl01tu2QPgqzE6W1Eb1pHjWr3S4iZTCikWtlIYTKVVCBIY4gQJTJOWAOeagNsuKQdC7CWONmneVnkZWAmRBIAFGNbqPfH333wnwBstAp1Y51ZLOF5+z28zgflq51yK5/G+JrawSzP8GGNnIGc+FSfy0Bbpk3f7qPhwK9iAJ78kE4jVlaKPVyVncA+ulSRtkFoIztjGNvk/YUZ6HcEktrV5ZcyXd03bXBTHNvgKpP4CJhR8uNsALBQVqGq1Q0BTrGObLb+MWw/xUNLKK9Yw+48etxa/WoaVUBHjB++/DPbFd/m2xpaKL30Zbi1iRjwW90W+IvaoMfLik6igqa4PTlfvbfH+az/AKF67xo31hEjhl9pznu8mfMY0EN/d1UGv0AvD7l2byNv3dSzkjSFXbduQwuOfp8dWS9ZtgVkK3sAEZwWbOG9RH/tiNidAYeJfWjvSOK2teH2tlEbd43AlVbq4eGKRVw4JZgQ0Zdg3Zal9m2a5hheaUeCFUmcmFbe7gkjAEep1hWW0MJBxqJJ8ue2KBXD1rQTq7WkF9dhWKhoLdyhYY27Q4C7MD4sHl613L4d5sZC0Evv8DBoGISU6kI7MknCucleeATQno30lVHkSOV448hRK8Vk9kZGMZz3m1EKM5Q6dBbOSOZGmutea+It3dEgkSBw11LcQzdmXCjSbaNZBk7tvr8ORz1ZoLOj3H7+2s4Y7nh1w0kSBXkWa1CnSMAktICDp55881dxPp67WzEQTWzTIRbXEhiktgzjEbPPCzpGuorgtscjyyRkv7G0e5iS4XRb2o0wrOY+6yyMwVSGZiXlQq6aWGdz679+4uLd3azYxsDBqaHBGYmJj2AGkrsRsc8uVAd4pK/B4bRYLe9uezjZOzthqiZ9iXm0oWyW1EMB5tkE1oQdaRe4iiW3imnZmUwwyzCZCFZmGLmCJDjTgjUCPbWwvE5OCL2dy0kvDyQLe5XxyW4bZY5hzZByVwDtsfIBhY3VteKssbw3Co2UddEmhsD8LfQ+49DQbE90VXVpZsYyiAFtyBj025/JRvp85lNlZgZ71coXByMxQfdMmGG6t4Ex67jalMrDGdjjcfRRWTTJxtBhc21kxAYjOZpQAVHlgRsCf/uPWgXLvV+Ksj5fPWSglUqtUNAW6wt7VVHM3VqB+NQn/I/NSqjfTPGi2/3y3/SrSLPx/koD82/FLc/zSf8ATWlIRRdoyONRnOxsZAB6EXEOT8oK/NSmgla9/ZJNG8cgDJIrI49VYFWHzE1sVQrmgE9D+ImInhly+q5tkwhYEJcwckdQxOohfAw8ip8s1dB1Y2KydpEksbgkh4riddBbLHQofSBlicAY35Vl6edFnnRLi2bRfWuWt2GBrG5aJvIo4GN9hn0Jrq9Gekcd7B2secg6ZI22kicfCjdSMqy+3mMGgNnqmtoyhgkuouzBAj1rNCxIOS0FwHUk6m9BnfatfpV1bPJKj2PcrdRGyyK0GC2pixPaR4PnnAxgjzzgYeuO5kPdYY2mjGZLieSHTqSOBRqbDMuoqXU6Qd8HmcV0Or7p296GguVMV0mSgkRojNFnAkEbHZuepQSAdxsdg5PA2uF7Th09jFKIkYkRzMqziXUyymKcnUjOpVpNTFXJ2GaPcLingljFoOIW8sCS92tr+2DxyKMSSxrdjGmNggwOQb8Iaq9H6XWMZNtKZhDPDPGLdiSDIXZUaEgHLLL8E7bY1HYE1o3/AFn2tvb208pkQ3GQIkCyOrRsVkBwQSFYFSRttQdqCaK/tFYoJILmIEqo1ZLDLAnAKkHkxxgr5HFDbDogy3Mlu08lvdqnaQXdtojNzF8Ad4iIKyyRPgHkSGBzliTZeWf3RJYQXT20HEgLq2eMA76T3qJcsCuvwy8wBlgBzzudNejcljw9Z7a4uHuLJ+1WWdu1kMZwsyNjSDGE8RXH4B8zmg6Y6TzWgHf7dsAE97s0aWDTsSzqoLw7AE5BHofIXWE8M/FTPGQ4HD0KkDZklmZlK+e4Tz9ntotxPrLlkidGeG3GRG8yRXjTOSmpkhgkiAjlIJA1uQD651Bh0F4A8SSSzJ2bS6FjhBBMEEShYIyf9bGpmAONTnAFAsTlV1WoMVdQSqGq1QigL9NpgO5Lvl76BV+MFpD/AHUak2oelEenw984Z/xGL9FcUs0/ttQFllHu2iea2DE/2rmMfShpdQpf/cH/AG0fWqZjnQXVKlWuuRQaXGLuOGFpZnCRxjW7HOwXfy3J9gBzywa8/wChfGxLxGSdY+wTiMBlRWWQa+wlMayNIw0hmjfUVQ4AIJyWyU/T3gcl1a6Y445mjlSXsZMBZVU+OMlshSylsE8jjlzofZ8KuBc2S3qTdlKk9onaSwdoqvGSqlbdAF97hxr1liSDtyAanW1ORPIoyzXlikNqEBcyyd7DSqmkHBMbLvtnI9KPXs3YCVj2KXKvZCGdio0XARRJ4wQvYxxKUkBU5LZOxFM+N9FxbS8LS0ODGl1DbiVpGIlaFnUmRWUqPA4JHIHAHocjtrgSQieMd34fOyylY++oZzFqMjLGiSGOMMmS7FtRUZbTsHoHR1bTi0cF+9vE1woCtqBZ4JI2LFMEZUqxLDbzB881h6LRiC+vLNkGY37zaMVB0xXH7oqeahZhIOe+o0d6sOL3Iv7+C6YHtpZGjcLoBkjEQk0rsVHZSQHBGdhvs1bfWBddx4lYcRj8SlJYZ1DAaoURpmI1bEqNbY5sVUedBm647Nuwt7nwKLeTEshUO8SSlYxIgyCXR9DDBznT5aqstOsXvPDFmXu8j9qLe77TIhiV2aMTSxnB7IgI2MgeNhq8Jwn6WRCXhl12eG7S3cxE4GT2bPHgt5g4Izy29K4tj0CTudsLeV4Zuzy1wiI/bCXxzCaN8rKhJ2U5wSMbDFBqdXfBY0ubi3nla6ksnV7cmRmhSOVMpoi1Msci+Nd8sAdjg7+kRxAEkDc7n27Yo/0Q6LCxD5dpZJdOt+zihTCAhFSGIAIACfjJJzvgJKCVKlUJxQVqVgiu0ZmVWUshwwB3Xz3HlWWgI9P/AN04Z/xGL9FcUso10qRmn4cE0577k6hkaVtrkvz/AAscvQ4pJpoB8Y/9QfFw0fW6aCiEK/f0nC7cPUZz4v8ASn5DO423PsHrTCglSpUoLHrzrrQ4xJG9sqjwW7LeP4kVpBBKutF1EckLMcZJyAAd69GdcjFad7wmKcATRxSaeXaIrY+LUDjkPmoPKONdLCGgm79aTSd6kMJkHZwWyiC4X4SjXOrK8e5zllAB3NbvBeIDh8sem+mul0s94i9nMjXExBjjgCKCJnk7RgoJwqkkKDmma9XlkNfvRKOHHZtJK0SiT907OItpjLbDwgY8sVn4X0KtrZ2kjVzKwCiSV3ldVA0gI0pbSMbe0c84oPLum3EJbKa3upVaTiDSpcFY8FbW1UmPstSjOH1lGfGGIPPSM7PSjvF8O0E6e98RjhtopIoDCkciKscrLIpaYsssb89snAGNvQeOdCEuZhOLi7gkEYiY28oTWiuXAbKnfLNuMc6wcJ6ruG2riSK1QOMFWdpJNJU5Ur2jNpIIG4xQAbru9hcpZ8WXtraC3kNlI6swdSQ+koMgSoqug5AKFG2Rl91bs54Zaa10gJhAQAezDMsJIyfEYxGT7TyFd6fhaSAB1RwM47RVfGeeNXLethIcAb5IHxA+3A5UGUVWpipQSqEVWqZoLI09gHxf51fipUoD3SJh3vhozuZ5Dj2C0uc/SPnpDmhvSg/ffhH/AFf1cUwoDtrAp4vM+PElnCoPoGnuWYY9pRPmpLRy+4DObhp4LoRFokjZWhWQe9s7qwJZSD7445439gxZ7k3/APH4/wAUX7WoE1SjI4Rfn+Hx/iifa1X3Hv8A+UE/FE+0qhLUoz7jX+Me6CfH3VPtKr7kX/8AKCfiifaUCWpRo8Jv/O/j/FF+1qxuD8SGcX8J28Oq0HP24l5fFQJzUAow/DeKb4u7PHlm1kzy2/8An9asXhnFh/C7I7b5tZNj7MTfTQK6lFPc7i38bsvxWT7ep7m8W/jll8lrJ9tQK6lGV4TxH8K/h/s2n65qsHCeKb/d1sRnw5tTnHnnE1AorncS4xHbxtJK+hFZUJwW3ZlRNlBO7Oo+XyrjScL4tk4vbTHlm1fP5Jq1b7oxxC4UJNe22gPG+EtT4jGwkUNrlOxZQSBjkNxk0GO96xh2zQ2wSdoiy3LuzQxwusiqQWceSid/aIjgmlfD+KRzFxHLHJoIDaHViuQGAbTyODy9K89j6opFleQ3EFyZHd3W8ti8au7anaOJJVUMxG5I2HLG+elwLoxxO3VjHLwyLtNJZI7aQIulFQKpWRSygDmwzufLAAbPSb99+EZ9bv6utL80Ui6MXkt5b3F3Pbt3YS9msEUiEmVOzOpnkbYAZ2Gc0q7A/wCsfnNB/9k="/>
          <p:cNvSpPr>
            <a:spLocks noChangeAspect="1" noChangeArrowheads="1"/>
          </p:cNvSpPr>
          <p:nvPr/>
        </p:nvSpPr>
        <p:spPr bwMode="auto">
          <a:xfrm>
            <a:off x="76200" y="-608013"/>
            <a:ext cx="1457325" cy="1200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2" name="AutoShape 13" descr="data:image/jpg;base64,/9j/4AAQSkZJRgABAQAAAQABAAD/2wCEAAkGBhIQEBUUEhQUEhUVFRAQFhUWFxUUFBQYGBQVFRgUFxcXHCgeGBojGhQUHy8gIycpLSwsFR4xNTAqNSYsLCkBCQoKBQUFDQUFDSkYEhgpKSkpKSkpKSkpKSkpKSkpKSkpKSkpKSkpKSkpKSkpKSkpKSkpKSkpKSkpKSkpKSkpKf/AABEIAMIBAwMBIgACEQEDEQH/xAAcAAEAAgMBAQEAAAAAAAAAAAAABQYBAwQCCAf/xABMEAABAwIDAwUMBgYJBAMAAAABAAIDBBEFEiEGEzEHIkFUkxQWFzI1UWFxgbPR0iNCcnSRoTNSc5Ky4RUkJUNTYoKxwTRjg8JEosP/xAAUAQEAAAAAAAAAAAAAAAAAAAAA/8QAFBEBAAAAAAAAAAAAAAAAAAAAAP/aAAwDAQACEQMRAD8AtGyXJlhc1BSySUkbnyU8D3OvIMzjGCTo7pJUt4JcI6lH+9J86kdhfJdF91pvdtU2Rrx8+mno+B/EoKrHyU4S03FFF7S9w/Aust3g0wrqNP8AufzVmRBWfBphXUaf9z+aeDTCuo0/7n81ZkQVnwaYV1Gn/c/mng0wrqNP+5/NWZEFZ8GmFdRp/wBz+aDk0wrqNP8AuKzIgrng6wvqNN2TU8HWF9RpuyarGiCueDrC+o03ZNTwdYX1Gm7JqsaIK54OsL6jTdk1PB1hfUabsmqxogrng6wvqNN2TV68HuGdRpexZ8FYUQV7we4Z1Gl7FnwTwe4Z1Gl7FnwVhRBXvB7hnUaXsWfBPB7hnUaXsWfBWFEFe8HuGdRpexZ8E8HuGdRpexZ8FYUQV7we4Z1Gk7FnwWfB9hnUaTsWfBWBEFf8H2GdRpOxZ8E8H2GdRpOxZ8FYEQV/wfYZ1Gk7FnwTwfYZ1Gk7FnwVgRBX/B9hnUaTsWfBbBsLhvUqXsY/gpxYQfL3KjRxwYtUxxMZGxphysY1rWi8MZNgOGpJ9qytvK95aqvXD7iJEH7/ALC+S6L7rTe7ap1QWwvkui+603u2qdQEREBERAREQEREBERAREQEREBERAREQEREBERAREQEREBERAREQfMfK6P7aqvXD7iJZXFywyuGN1ep8aL3MaIPozYbyXRfdab3bVOKD2F8l0X3Wm921TiAiIgIiICIiAiIgIiICIiAiIgIiICIiAiIgIiICIiAiIgIiICIiD5U5YvLlX9qL3MaJyxeW6v7UXuI0QfR+w3kui+603u2qbX57spsvFJhlFI0Sse6nhLnxTzxuJyD9R409C5cSwCuia7d1tba9mkzSSvAsNd2ymJvc9BI9KD9NSy/DX0NQSRLXVjrECxlq2DS/H6MAHz36PMuauwtrgA/njzOqqp/vJWAD2Hig/d5J2t8ZzW+sgf7pFM12rXBw4XBBH5L57qsNijytjpoHyve2GJrnNnvK91mgh5dYX1sbDm2Nrr9B5Ntna7DGSRyUwLH5HDdzxuvILh77OyhoIy6a+L0IP0dFxwVz3E5oZWW6Xbog+gZHk/ktQxof4VQP/DJb8kEiijHY60f3NT7IJPgvTMaaT+iqB6TBJb8gUEiijjjQ/wqg/8Ahf8A8r3/AEmbXbDOTcC2RrT6+e4C3tQdywuDuqd9skO7vxMr2acfqxl2Y6cLjjxWiow51s008zj5o3bhg1PAM53A/WceCCWWVXHQ28SWoYbg3Mxk4X0tK1zba+boXj+n54P0sfdEel5IRaVnnLobnONP7s3/AMqCzIuLC8ZhqmZ4JGyDgbeM0/quaecw+ggFdiDKLF1lARYWUBERAREQEREBERAREQfKnLF5bq/tRe5jROWLy3V/ai9zGiD9q2M2pMOH0kW6zWpqYg3l5wMYN+ZC4XBuLXPBTL9pnP0MLQPO7ug/hanuOn8FVNnsBE+HULxkD200DOe0ObksSRoM17u89vR0qZi2Ztcl0Z4WaW1Fh6g2dob7AgkqvAo6uPeQvcwm4DwXt4HW4DgHebnedVrEMCmizFzpSAbBxlkOmpzFovlHE8dNNVO0tFNEQY5GMtbTLUObax+q+pLek9HSrPlZKznNDgQQQQCPSLFB+V7HYaZ8ZbnL3CkhfPzt5YSSkRs0e4i+XOdAPF6bafrgVF5OcPYyrxR8Y5ndbKYE2zfQxDOL8bZpFe0GLLICIEGSFiyFEABYsvRWEGFiWEOFjqvSIIB2yznF5dV1ADnOIazcRhjb6NB3ZfwtqXX06OC1t2IjA/6mvJ437qkuPw0/JWNEFMqOT12fPHWSl92kmoip6vhw5z2CQdGgeOC6I8LxCO4IpqgEglzJaqifxvchplHn0BHQrWiCty4lUR3DqWrsSLOhkp6gDT/uOD7afq9PqW5uMZTdzqoCwbZ1JIdf1rsjPwU8gQV6TaJjHWdVQsvqBLDJGQBoecXtB1XLUbRa83EsOY3SwLAT67mrF/wVrusWQUyfa10Qua6hmOjsognaC2+pzxyya/6St1NyjQHSQxjzlkzCzjb++3Tj7GlW6/rWCPagioNqqR4uJm2s43N7WFrm9rW1H4rrhxWF/iSxO0vo9h9uh9K56zZqkm/S01PJ6XRRk+wkXCgankkwp5v3MGG5deN8rNb3vYOtfzILex4PA39Wv+yyqgOTWFrQ2OprowL6CcPGvEWlY617DhbgFrbsdXRaw4jI/iS2bPbgQA0h5DANPqlBdEVEmpsZiy890upH0ctI7S31mzUsdtdLhx4rnpsYxSRz8pcTE7LIwwQNc02uY7sfIQcpBDi2xvpmBQfoaKk1+1s8eTOBTnOzMJt82PLcZgZTSBni31zixOpsLKwYbtCyaZ0Ng17W7ywkikDm5suYFjiRrbxg3jpexQfNXLF5crPtRe5jROWLy3V/ai9xGiD9v2F8mUf3eH+EKUra5sQF7c4kC7mMBNr25x1NgToD4pURsS+2F0Ztf+rwX48LC50BJsLm3SumaKWQhxJYAbAMNSCRfxiGyR29ZzINkte8EtsOg3BNxoDazY33/PitdHVT72MXksZIw4lklspcAQf6oB08SR6wtM2HSudezrtNg4iLWx0ddz5HX06QPSvLMEcZA57ODmPuXQuF22dqzcai4H1h6wg6uSp2ejmmtrUVtfUHW/GXJ/6W9iuip3J5JuMJo22BLoWzG2g+lc6T8ecrXDVtdwNj5ig3IEWUCyFAl0GLrBXJi9VNHHmgh7ofcDJvGxG3nDnC2mmht0qoV+1mIRSNe/DqhsbTaRsZhqg5hI57TGQ9r2ixtYtN3Cw0cAvaLgwjG4KqPeQSNkbrqOLT+q5p1Y70OAKzV1xY6wH4oO5FwtxUdIP5L1/SbfMUHW5wHEgLzv2/rD8QoaSQvOp4/gFE0+01G82NRFE8HKY5iaeQHzZJQ0/gguIcD0hZKr8TmvGZr43A8C17HA+ogrzNMxmr5I2fakjb/u5BYHyAC5IC4n4oL6C4UP8A0hF0SMceFmHeu/dizO/Je31ko/6ellqHHg6QtpoW+syfSH2MKCTpcaim3widmdA90MjdQWPABsQegg3B4Ho4FIsTN+cNPQqG/k+xSSrdXd2QUtS5rWhkMTnREAEZJS48/TKCSD4o4WCn4hiLG2npYJnAAZ6efd5/Od3M0Bv75/4QWYV7PP8AkVnuxn6wVdZLUdNHO31SUjv/ANwvLJaom3ccjfS6amDfblkcfyKCysqGu4G654sWjeJCxwfu3mF2XUB4a1xbfgSA8cL8bcQVV8TwrFahpZF3PRh1gZN6+aSxFnBobGA3p1zfguHA+Tarw5tqStY4P50sU8N4HO4BzBG4OjIFhodba3FgAuwxQdLT+SjsQp4Jnh7oueG5M4c6N+W5OUujIJAJdoTpmPnN+ODBsSPjzUI+zDUu/inC6W7P1TiM9U1o1BEUAaT6nSvksfYgp3KJFEyjfDHHLNU1FmQxtfUzOAu3PJkLyA1oHG1sxHHW1m2C2adTQxukYI3iLIGAAFgc7ePLrEjM52XQE2DG6k3U5hmBRU5c5oLpHgB8zznleBwBd0NGtmts0X0AUgg+VeWLy5V/ai9zGixywn+26z7cfuY0Qft+wnkyj+7w/wAKnVBbCeTKP7vD/Cp5Bhaa11opCBchkht5+adF6qalsds5Lb6DmuPRfoBt7VXMW2kk/ussUd3M3krJfpNNAGlgy65v1rgaIJLZDybRfdKX3TSfzUqq/wAns+fCqQ3zZY3QE+mKR7LemwDVYEG+Kse3gdPMdV1w4p+sPaPgo1EE22tYfrD26LZvW+cfiFAIgn7rBCggVtjrHjp/HVAxbZClqXiVzCyYcJ4XuhnGlv0kZBOhOjrhcf8AQVfELMq46lo4CrhvJbzb2BzPxLCpiHEh9YW9I4LpbVMPBwQVwQV4BzU9M/zCOplYT7JICP8A7LTLNWgaUBJ83dcNj6PEVrEo84/EKO2klmFO4U4JleWQsI1Ee8cGGY+hjSX/AOlBRItuajdyyOw6XJC90LnCohLXSBwZkYbAyHOcvMDucbanRc+1e0M9XaGpwiaNgdYTzbyaOK44kQRuzA2AsCf+RaMTjZA6GKFoc2jhMzIzwdK/+rUoceJu505J84vxCssVY0vsB5wD57IPzrYTZLBczrSUtbO7xmvYxuT/ACsp3jM217aglX+m2epYhaOmgj9DYo2/7NUbtSykJjZUU3db5C5sbGxNkk5ti54c4jI1t23dmGrhxJUXBTTU9u5Iq6NvTDLuKmH1gPqd6z/S+3oQXVrQOGnqSyruF7YZ5BFUQy0sjiGML2PEMriCcschaBm0PNOumhcrECgysLKIMIsogIiICIiAsLKIPlPlg8t1n24/dRoscr/lus+3H7qNEH7fsS62FUhsTamh0aCT4vQBxW/EMTfbmAs0fcPELb3ta28lbYDW/Nd7FTcAx6mp6GlEkkbZNxBZpEckvOAsWNdI949QYOPCy6Y9pInZt3DUyGx1jgm9OhEcEQ6Trf2oO9lPqGtdEbDRrHRPcb3FiIqUuAvrp5vMtb8PsdRkA1NoZmnotkNoLdOt+noWl2PPeCDSV77WszuWpkzuv07yoy6ekdC1QVs5GuG1DCbE/wBUaDpbX9A8fjdBwU+18mF1EkWRs1PK41TYy7LOC4fSlh3spHOaDlkNzmJuBe16wLayjrbNhmDZP8CYbqbp0DSbO9bSQqli+zFfWxuiZSvZZzHRSS7iBsVuLmiItJJF2kFnAjRWvYbk/NK18lXuJppAGuyMBYADm1JaM5vbUjgAgmnxFvEELwt1Rsw0m8U1RT6EBscrjENCB9FJmZpobAAaLmdhNewcyopptb/T05a8jMTbPA9rb5SB4iD2i591iNzemoneYtqJmX9JBhNvVdaXU2KOPNhoYRbi+aec3+y2NlwfWEGMSx+npiGzSZHOBc1oZJI5wBto2NpPFV+r5UqJkm6a2qlkvlyMp3B9/syFp19SsbNkKmY/1yte+M8YKZnckRHS1zmuMj262sXa9KnsMwSnpW5YIo4h/kaAT6zxd7boKVS7Z7xpIocSGtv+keb+c80kaLsG1UAF5BPBw/TU1RF+bo7fmrssoKxQ4hFP+hljlPGzHsc72tabhScNUIixklwZXljBYnVsbpDfzDKw6npt51vr8Ggn/SxRyW4FzGlw9TiLjgNQehV/H9jZ5N2+krJoXwv3sbJSZoi7IWZXF15MpDnAgkizjpwIDrZTyRzVD32BmkZls69oY4mNY3hocxmcR/m9K66F7Wuu4+rT81X48SxZoAqcPimsLmSlqGNJHTaKXidL2zAa8Vsdj2WwfR4iwnW3cwlA9boXuCDRtO3fCvl+tBDBT0xvqJzu6pr22FwTK6kHp3YVoxGU3DeAtrb1qpVWIBsm/gp6zeWaJI5KGoMc2RwdGTYXZIw3yyC9gbFpsLddPtBW1BF8Knj4c588LBY+gi/stf0INm1c2WgebkZZqY6EjmmVu8vbiMhefRa41AIs+HZtzHn1fu481+ObKM353UE/CampLGTNhggY5shax5mnkIvzc5Y1sTSDZ2W5ILhexKsyAiIgIiICIiAiIgIiIPlLlf8ALdZ9uP3UaJyv+W6z7bPdRog+h+TzDYYsNpXRxsY59PA9xa1rS5xjaS5xAuST51ZrqC2F8mUX3Wm921TqDCWWUQYWURAWFlEGFlEQEREBERAREQYSyyiDFkssogwsoiAiIgIiICIiAiIgLCysIPlPle8t1n7RnumLCcr3lus/aM90xEH0jsL5LovutN7tqnVB7DeS6L7rTe7apxAREQEREBERAREQEREBERAREQEREBERAREQEREBERAREQEREBERB8o8rnlus/aN92xYTlcP9tVn7Rvu2Ig+kthfJdF91pvdtU6oLYXyXRfdab3bVOoCIuHHK51PSzzNbndFDNM1uvOLI3PDdNdSLe1B23RVyGIwUwq31E8xZA6olGYGOYbovIEdssY6W5LdFyVw122NRTwvdJHC55oZcQjDC/KDHkzQvJPO/SMs8WvroEFyRVt2MVbamGBwp7ugmqpHASkBrJIm5GAuFz9IRmPmvb6qi6bb+Y07qh1M4xOp21EZyyxtDnyMZHC98gs+4kY7OwWAa/TgSF3S6rOJ1lbHNRsL4G72eaOTLG8te1tLLLls5922cw8DrzToLtO/afEJIZqLd7xwfUPY+NhYDI3uad4bz3NFswadSPFQT6yqbTbSyNkrM5dGe6oIIo5WmZzc1LHIWMjp3EvJ57rB3C5NrLFJthU1DKYxMhYZqetqH5xI4NNO+OPK0Ag84v6SCPTaxC5IqBje1c9VQTugDIg2ggqnkufvAaiJ0gbE5tspY1pOYg3JA01KsO2dU+OiLoy9rjLQsuw5XkPqoWOa1xIsXNc4XuOPEcUE8sqoUVbVxStp+BnkqZoe6HGZ0EETIQWvLHfSPdLJcNznK13jHLZYbttIRTvdG2GKQyRySuEj42zMn3BizsH0YcQ5zZHix0FgSgt6KkS41Ub/ACQlkd8UkpX5xJNnaKMSjxn/AEYuPFZYXAItd2bfh+0MhmdBE1rXvrMQZnkdLIxrIBGXOyufe5L2AMaWtGpA0sQuKxdVGPa2om3DYmQsdI3EDIX53tY6lkbE4MDS0ua5xNrkaG/RY7cVxySXBH1UR3Uj6M1A4nITFmOUgg3Gtj0aGxtZBaVlU0YzNTskjibG7uSmjq5S8zfSZxK4Rxlz3FnNhddzi7UjTiVIYPj8tTVTMaI2wxNpXah+9dvoRLbjlba46Df0cUFhul1T8ax2WjnqWXLzNBFNSNdqN9mFM6EejeSU77f9x3QuDEKqaMSxMe50sNVgUO9dJL9MXugDi8ZiGtcScwYBmBNwSg/QEVRn2pqWvEAbCZe7GUReRIIsr6V1SJA0OLg4CwLcx4cRfTbJtU8VccDTG8PkkpnObHNlilbTum1kJDHm7LGMWcARrcEILRdFQ8L2jl3OHy1JErpWVkrnM3kdhHTOfYxsfkkccp4iwvoAdV2O2wnjiD5GRHfUVTiEQYXcwxRxyGKQ359xKznty8DpwKC4oq/gGOzSzOhnbGHCnpasGPNYCUyAxnMSXZcnjC178ArAgLCyiD5P5WvLVZ+0Hu2IscrHlqs/aj+Bqyg+k9hfJdF91pvdtU6oPYUf2XRfdab3bVOWQFghZslkETTbMU0ZaWx6NzhjC+R0UeYFrskTnGNgykizWjQkdK8s2SpQx8e7u2SLudwL5XfRa2iaXOJjZr4rSApiyWQcxw+Petly/SNY+EOudGOc1zm2vbUsab8dFyQ7NUzGvaIxke2Rjoy57osrzd7WxuJYwE6kNAUpZLIIwbOwZWNyuOR4lY4yzGRrg0sBEhfnHNJba9rEjguqpoGSOjc9t3ROMkZuRlcWOYTYaHmvcNb8V02SyCMqNnKd7nOLOc6Rs5cHyMfvGx7oPa5rgWnd83mkXBN+JXmi2ZpoQ0Rx5Qxs8bedIcrZnNfIwZnGwJY0+i2lrlStksghKnYyjkYI3RcwRR0+USStDo475GPDXjOG3JGa9rmyk6ygjmZkkbmaHRvtcjWN7ZGHQg6Oa0+xdFksg4q/CY58u8BuwlzHNc+N7CRY5Xxua4XBsbHULRJs1TOYxhiGSPKGxgvbHZrg4BzAQ19nC/OB114qUslkEZLs5TuDrs8abuokOka7fZQzeNc1wc05RbmkC1/OVh+zVOb8yxMslTma+RjxI8We9r2uDmkgkEAgW0spSyWQR8OBQM3eWMN3TJImWLgGtky5xx1vlBublZGCQ9zdzZPoN3uN3d1t3ly5L3zWtpxuu+yWQRlfs7TzkGSPMcm6POe3Oy993IGuAkZf6r7jU6aldNPhscckkjGhr5d3nIvzsjcjdL2Fm6aALqslkHDXYNDO+KSSNr3wOMkTje7HEWJFjr0aHTQHoC01mzdPNvN5GHb10MknOeMzorbt2jtMuUcLcOlSlksgjYdnadmSzLlkpqWkvkc7eljmGRznOLnnK4t5xOlh0C2s7L02+E27IeJDUAh8oAkLS1zw0PyguBs7TndN1LWSyCLptm6eMx5GW3TpXxgukc2MyNLXhoLiA0gkZfFF9AF4h2UpWNc0R818bqcgukcGxO4xMzOO7Yf1WWGg8wtL2SyDkgwuKOQyNbZ5jjgLruN2MLixtibaZna8dV1pZLICws2SyD5O5Vz/AG1Wftf/AEai88qvlmt/bH+FqIK6MRlGgkkA0Hju6PatkWNVDPFnmb6pHj/YoiDZ3yVfWajtZPinfJV9ZqO1k+KIgd8lX1mo7WT4p3yVfWajtZPiiIHfJV9ZqO1k+Kd8lX1mo7WT4oiB3yVfWajtZPivY2qrR/8ALqe2l+ZZRA7663rdT20vzJ311vW6ntpfmREDvrret1PbS/MnfXW9bqe2l+ZEQO+ut63U9tL8yd9db1up7aX5kRAG1lcOFXU9tL8y9d99f1yq7eX5kRA776/rlV28vzJ331/XKrt5fmREDvvr+uVXby/MnffX9cqu3l+ZEQO++v65VdvL8yd99f1yq7eX5kRA776/rlV28vzJ331/XKrt5fmREDvvr+uVXby/MnffX9cqu3l+ZEQO++v65VdvL8yd99f1yq7eX5kRA776/rlV28vzLZBtfX5h/XKrj/jy/MiII/EKh8kjnyOc97rFznEuc42GpJ1KIiD/2Q=="/>
          <p:cNvSpPr>
            <a:spLocks noChangeAspect="1" noChangeArrowheads="1"/>
          </p:cNvSpPr>
          <p:nvPr/>
        </p:nvSpPr>
        <p:spPr bwMode="auto">
          <a:xfrm>
            <a:off x="76200" y="-92075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6393" name="Picture 15" descr="http://t1.gstatic.com/images?q=tbn:ANd9GcRpSKmdwQZ0JZ_5NHJhmEqVS6-NeOMG7M7YslKB4pFr6NCeKrHb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39624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Postural Drainage Positions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447800"/>
            <a:ext cx="2961271" cy="5188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u="sng" smtClean="0">
                <a:latin typeface="Calibri" pitchFamily="34" charset="0"/>
                <a:ea typeface="ＭＳ Ｐゴシック" pitchFamily="34" charset="-128"/>
              </a:rPr>
              <a:t>HFCWO:  High Frequency Chest Wall Oscillation</a:t>
            </a:r>
          </a:p>
        </p:txBody>
      </p:sp>
      <p:pic>
        <p:nvPicPr>
          <p:cNvPr id="24579" name="Content Placeholder 7" descr="vest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38200" y="1905000"/>
            <a:ext cx="3770313" cy="4167188"/>
          </a:xfrm>
        </p:spPr>
      </p:pic>
      <p:sp>
        <p:nvSpPr>
          <p:cNvPr id="24580" name="Rectangle 1"/>
          <p:cNvSpPr>
            <a:spLocks noChangeArrowheads="1"/>
          </p:cNvSpPr>
          <p:nvPr/>
        </p:nvSpPr>
        <p:spPr bwMode="auto">
          <a:xfrm>
            <a:off x="4800600" y="2743200"/>
            <a:ext cx="3200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“The Vest”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The Vest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267200" cy="51816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Calibri"/>
                <a:ea typeface="+mn-ea"/>
                <a:cs typeface="Calibri"/>
              </a:rPr>
              <a:t>Used to help facilitate secretion mobilization.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>
                <a:latin typeface="Calibri"/>
                <a:ea typeface="+mn-ea"/>
                <a:cs typeface="Calibri"/>
              </a:rPr>
              <a:t>Provides:</a:t>
            </a:r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>
                <a:latin typeface="Calibri"/>
                <a:ea typeface="+mn-ea"/>
                <a:cs typeface="Calibri"/>
              </a:rPr>
              <a:t> Compression</a:t>
            </a:r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>
                <a:latin typeface="Calibri"/>
                <a:ea typeface="+mn-ea"/>
                <a:cs typeface="Calibri"/>
              </a:rPr>
              <a:t>Vibration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Calibri"/>
                <a:ea typeface="+mn-ea"/>
                <a:cs typeface="Calibri"/>
              </a:rPr>
              <a:t>Settings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u="sng" dirty="0" smtClean="0">
                <a:latin typeface="Calibri"/>
                <a:ea typeface="+mn-ea"/>
                <a:cs typeface="Calibri"/>
              </a:rPr>
              <a:t>Compression</a:t>
            </a:r>
            <a:r>
              <a:rPr lang="en-US" dirty="0" smtClean="0">
                <a:latin typeface="Calibri"/>
                <a:ea typeface="+mn-ea"/>
                <a:cs typeface="Calibri"/>
              </a:rPr>
              <a:t>: between 1-8, 4 is most common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u="sng" dirty="0" smtClean="0">
                <a:latin typeface="Calibri"/>
                <a:ea typeface="+mn-ea"/>
                <a:cs typeface="Calibri"/>
              </a:rPr>
              <a:t>Vibration</a:t>
            </a:r>
            <a:r>
              <a:rPr lang="en-US" dirty="0" smtClean="0">
                <a:latin typeface="Calibri"/>
                <a:ea typeface="+mn-ea"/>
                <a:cs typeface="Calibri"/>
              </a:rPr>
              <a:t>:  Between 6-16,  12 is most common</a:t>
            </a:r>
          </a:p>
        </p:txBody>
      </p:sp>
      <p:pic>
        <p:nvPicPr>
          <p:cNvPr id="25604" name="Content Placeholder 4" descr="vest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2667000"/>
            <a:ext cx="3995738" cy="3195638"/>
          </a:xfrm>
        </p:spPr>
      </p:pic>
      <p:cxnSp>
        <p:nvCxnSpPr>
          <p:cNvPr id="7" name="Straight Arrow Connector 6"/>
          <p:cNvCxnSpPr/>
          <p:nvPr/>
        </p:nvCxnSpPr>
        <p:spPr>
          <a:xfrm flipV="1">
            <a:off x="4114800" y="3886200"/>
            <a:ext cx="1828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191000" y="3886200"/>
            <a:ext cx="2514600" cy="1371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Lecture: </a:t>
            </a:r>
          </a:p>
          <a:p>
            <a:pPr lvl="1"/>
            <a:r>
              <a:rPr lang="en-US" dirty="0" smtClean="0"/>
              <a:t>Introduction to airway physiology</a:t>
            </a:r>
          </a:p>
          <a:p>
            <a:pPr lvl="1"/>
            <a:r>
              <a:rPr lang="en-US" dirty="0" smtClean="0"/>
              <a:t>Continued information on airway clearance techniques</a:t>
            </a:r>
          </a:p>
          <a:p>
            <a:pPr lvl="1"/>
            <a:r>
              <a:rPr lang="en-US" dirty="0" smtClean="0"/>
              <a:t>Apply differential for choice of intervention</a:t>
            </a:r>
          </a:p>
          <a:p>
            <a:pPr lvl="1"/>
            <a:r>
              <a:rPr lang="en-US" dirty="0" smtClean="0"/>
              <a:t>Provide literature to support evidence based practice</a:t>
            </a:r>
          </a:p>
          <a:p>
            <a:r>
              <a:rPr lang="en-US" dirty="0" smtClean="0"/>
              <a:t>Lab:</a:t>
            </a:r>
          </a:p>
          <a:p>
            <a:pPr lvl="1"/>
            <a:r>
              <a:rPr lang="en-US" dirty="0" smtClean="0"/>
              <a:t>Hands on practice of techniques and devices</a:t>
            </a:r>
          </a:p>
          <a:p>
            <a:pPr lvl="1"/>
            <a:r>
              <a:rPr lang="en-US" dirty="0" smtClean="0"/>
              <a:t>Apply differential for choice of intervention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The Vest</a:t>
            </a:r>
          </a:p>
        </p:txBody>
      </p:sp>
      <p:sp>
        <p:nvSpPr>
          <p:cNvPr id="26627" name="Content Placeholder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/>
            <a:endParaRPr lang="en-US" sz="2400" smtClean="0">
              <a:latin typeface="Calibri" pitchFamily="34" charset="0"/>
              <a:ea typeface="ＭＳ Ｐゴシック" pitchFamily="34" charset="-128"/>
            </a:endParaRPr>
          </a:p>
          <a:p>
            <a:pPr eaLnBrk="1" hangingPunct="1"/>
            <a:r>
              <a:rPr lang="en-US" sz="2000" smtClean="0">
                <a:latin typeface="Calibri" pitchFamily="34" charset="0"/>
                <a:ea typeface="ＭＳ Ｐゴシック" pitchFamily="34" charset="-128"/>
              </a:rPr>
              <a:t>Has actually been around and evolved over the past 20 years.</a:t>
            </a:r>
          </a:p>
          <a:p>
            <a:pPr eaLnBrk="1" hangingPunct="1"/>
            <a:r>
              <a:rPr lang="en-US" sz="2000" smtClean="0">
                <a:latin typeface="Calibri" pitchFamily="34" charset="0"/>
                <a:ea typeface="ＭＳ Ｐゴシック" pitchFamily="34" charset="-128"/>
              </a:rPr>
              <a:t>Good option for patients who have need for </a:t>
            </a:r>
            <a:r>
              <a:rPr lang="en-US" sz="2000" u="sng" smtClean="0">
                <a:latin typeface="Calibri" pitchFamily="34" charset="0"/>
                <a:ea typeface="ＭＳ Ｐゴシック" pitchFamily="34" charset="-128"/>
              </a:rPr>
              <a:t>daily</a:t>
            </a:r>
            <a:r>
              <a:rPr lang="en-US" sz="2000" smtClean="0">
                <a:latin typeface="Calibri" pitchFamily="34" charset="0"/>
                <a:ea typeface="ＭＳ Ｐゴシック" pitchFamily="34" charset="-128"/>
              </a:rPr>
              <a:t> secretion removal.  Also for use in ICU pts.</a:t>
            </a:r>
          </a:p>
          <a:p>
            <a:pPr eaLnBrk="1" hangingPunct="1"/>
            <a:r>
              <a:rPr lang="en-US" sz="2000" smtClean="0">
                <a:latin typeface="Calibri" pitchFamily="34" charset="0"/>
                <a:ea typeface="ＭＳ Ｐゴシック" pitchFamily="34" charset="-128"/>
              </a:rPr>
              <a:t>Can be done independently.</a:t>
            </a:r>
          </a:p>
          <a:p>
            <a:pPr eaLnBrk="1" hangingPunct="1"/>
            <a:r>
              <a:rPr lang="en-US" sz="2000" smtClean="0">
                <a:latin typeface="Calibri" pitchFamily="34" charset="0"/>
                <a:ea typeface="ＭＳ Ｐゴシック" pitchFamily="34" charset="-128"/>
              </a:rPr>
              <a:t>Can be done in conjunction with nebulizer treatments.</a:t>
            </a:r>
          </a:p>
          <a:p>
            <a:pPr eaLnBrk="1" hangingPunct="1"/>
            <a:r>
              <a:rPr lang="en-US" sz="2000" smtClean="0">
                <a:latin typeface="Calibri" pitchFamily="34" charset="0"/>
                <a:ea typeface="ＭＳ Ｐゴシック" pitchFamily="34" charset="-128"/>
              </a:rPr>
              <a:t>Is expensive: approx 15K.  </a:t>
            </a:r>
          </a:p>
          <a:p>
            <a:pPr eaLnBrk="1" hangingPunct="1"/>
            <a:endParaRPr lang="en-US" sz="2400" smtClean="0"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26628" name="Picture 9" descr="DSCF507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381000"/>
            <a:ext cx="3933825" cy="2951163"/>
          </a:xfrm>
        </p:spPr>
      </p:pic>
      <p:pic>
        <p:nvPicPr>
          <p:cNvPr id="26629" name="Picture 10" descr="DSCF507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2000" y="3429000"/>
            <a:ext cx="3935413" cy="2952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The Vest</a:t>
            </a:r>
          </a:p>
        </p:txBody>
      </p:sp>
      <p:sp>
        <p:nvSpPr>
          <p:cNvPr id="27651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524000"/>
            <a:ext cx="3962400" cy="48768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Important that it</a:t>
            </a:r>
            <a:r>
              <a:rPr lang="ja-JP" altLang="en-US" dirty="0" smtClean="0">
                <a:latin typeface="Calibri" pitchFamily="34" charset="0"/>
                <a:ea typeface="ＭＳ Ｐゴシック" pitchFamily="34" charset="-128"/>
              </a:rPr>
              <a:t>’</a:t>
            </a:r>
            <a:r>
              <a:rPr lang="en-US" altLang="ja-JP" dirty="0" smtClean="0">
                <a:latin typeface="Calibri" pitchFamily="34" charset="0"/>
                <a:ea typeface="ＭＳ Ｐゴシック" pitchFamily="34" charset="-128"/>
              </a:rPr>
              <a:t>s not too tight or vibrating too fast. 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Need to find individual settings which work.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Recommend using at least 10 minutes, or until patient feels secretions moving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. Typically 20</a:t>
            </a:r>
            <a:endParaRPr lang="en-US" dirty="0" smtClean="0"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 Encourage coughing several times after each 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cycle, when there is something in upper airway to clear. </a:t>
            </a:r>
            <a:endParaRPr lang="en-US" dirty="0" smtClean="0"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27652" name="Picture 7" descr="DSCF50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8938" y="1600200"/>
            <a:ext cx="4564062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The Vest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sz="half" idx="1"/>
          </p:nvPr>
        </p:nvSpPr>
        <p:spPr>
          <a:xfrm>
            <a:off x="779463" y="1828800"/>
            <a:ext cx="3657600" cy="4219575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Recommend changing positions; not just sitting</a:t>
            </a:r>
          </a:p>
          <a:p>
            <a:pPr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Recommend doing aerobic activity while using the vest</a:t>
            </a:r>
          </a:p>
          <a:p>
            <a:pPr lvl="1"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 Such as:</a:t>
            </a:r>
          </a:p>
          <a:p>
            <a:pPr lvl="2"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 Stair stepping </a:t>
            </a:r>
          </a:p>
          <a:p>
            <a:pPr lvl="2"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Marching in place</a:t>
            </a:r>
          </a:p>
        </p:txBody>
      </p:sp>
      <p:pic>
        <p:nvPicPr>
          <p:cNvPr id="28676" name="Picture 6" descr="DSCF507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447800"/>
            <a:ext cx="3783013" cy="5043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Efficacy</a:t>
            </a:r>
          </a:p>
        </p:txBody>
      </p:sp>
      <p:sp>
        <p:nvSpPr>
          <p:cNvPr id="29699" name="Rectangle 5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Most research will show that if properly instructed, can be as effective as classic techniques.</a:t>
            </a:r>
          </a:p>
          <a:p>
            <a:pPr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But also is not </a:t>
            </a:r>
            <a:r>
              <a:rPr lang="ja-JP" altLang="en-US" smtClean="0">
                <a:latin typeface="Calibri" pitchFamily="34" charset="0"/>
                <a:ea typeface="ＭＳ Ｐゴシック" pitchFamily="34" charset="-128"/>
              </a:rPr>
              <a:t>‘</a:t>
            </a:r>
            <a:r>
              <a:rPr lang="en-US" altLang="ja-JP" smtClean="0">
                <a:latin typeface="Calibri" pitchFamily="34" charset="0"/>
                <a:ea typeface="ＭＳ Ｐゴシック" pitchFamily="34" charset="-128"/>
              </a:rPr>
              <a:t>fool proof.</a:t>
            </a:r>
            <a:r>
              <a:rPr lang="ja-JP" altLang="en-US" smtClean="0">
                <a:latin typeface="Calibri" pitchFamily="34" charset="0"/>
                <a:ea typeface="ＭＳ Ｐゴシック" pitchFamily="34" charset="-128"/>
              </a:rPr>
              <a:t>’</a:t>
            </a:r>
            <a:r>
              <a:rPr lang="en-US" altLang="ja-JP" smtClean="0">
                <a:latin typeface="Calibri" pitchFamily="34" charset="0"/>
                <a:ea typeface="ＭＳ Ｐゴシック" pitchFamily="34" charset="-128"/>
              </a:rPr>
              <a:t>  In terms of PFT</a:t>
            </a:r>
            <a:r>
              <a:rPr lang="ja-JP" altLang="en-US" smtClean="0">
                <a:latin typeface="Calibri" pitchFamily="34" charset="0"/>
                <a:ea typeface="ＭＳ Ｐゴシック" pitchFamily="34" charset="-128"/>
              </a:rPr>
              <a:t>’</a:t>
            </a:r>
            <a:r>
              <a:rPr lang="en-US" altLang="ja-JP" smtClean="0">
                <a:latin typeface="Calibri" pitchFamily="34" charset="0"/>
                <a:ea typeface="ＭＳ Ｐゴシック" pitchFamily="34" charset="-128"/>
              </a:rPr>
              <a:t>s and sputum production as outcomes, it has also been shown to be less effective.</a:t>
            </a:r>
          </a:p>
          <a:p>
            <a:pPr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(Kluft, 1996; Oermann, 2001; Phillips 2004)</a:t>
            </a:r>
          </a:p>
          <a:p>
            <a:pPr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**Key, must fit the individual for their needs.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u="sng" smtClean="0">
                <a:latin typeface="Calibri" pitchFamily="34" charset="0"/>
                <a:ea typeface="ＭＳ Ｐゴシック" pitchFamily="34" charset="-128"/>
              </a:rPr>
              <a:t>PEP devices</a:t>
            </a:r>
          </a:p>
        </p:txBody>
      </p:sp>
      <p:sp>
        <p:nvSpPr>
          <p:cNvPr id="30723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00200"/>
            <a:ext cx="4038600" cy="4525963"/>
          </a:xfrm>
        </p:spPr>
        <p:txBody>
          <a:bodyPr/>
          <a:lstStyle/>
          <a:p>
            <a:pPr eaLnBrk="1" hangingPunct="1"/>
            <a:r>
              <a:rPr lang="en-US" sz="2800" b="1" u="sng" dirty="0" err="1" smtClean="0">
                <a:latin typeface="Calibri" pitchFamily="34" charset="0"/>
                <a:ea typeface="ＭＳ Ｐゴシック" pitchFamily="34" charset="-128"/>
              </a:rPr>
              <a:t>P</a:t>
            </a:r>
            <a:r>
              <a:rPr lang="en-US" sz="2800" dirty="0" err="1" smtClean="0">
                <a:latin typeface="Calibri" pitchFamily="34" charset="0"/>
                <a:ea typeface="ＭＳ Ｐゴシック" pitchFamily="34" charset="-128"/>
              </a:rPr>
              <a:t>ostive</a:t>
            </a:r>
            <a:r>
              <a:rPr lang="en-US" sz="2800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sz="2800" b="1" u="sng" dirty="0" smtClean="0">
                <a:latin typeface="Calibri" pitchFamily="34" charset="0"/>
                <a:ea typeface="ＭＳ Ｐゴシック" pitchFamily="34" charset="-128"/>
              </a:rPr>
              <a:t>E</a:t>
            </a:r>
            <a:r>
              <a:rPr lang="en-US" sz="2800" dirty="0" smtClean="0">
                <a:latin typeface="Calibri" pitchFamily="34" charset="0"/>
                <a:ea typeface="ＭＳ Ｐゴシック" pitchFamily="34" charset="-128"/>
              </a:rPr>
              <a:t>nd </a:t>
            </a:r>
            <a:r>
              <a:rPr lang="en-US" sz="2800" b="1" u="sng" dirty="0" smtClean="0">
                <a:latin typeface="Calibri" pitchFamily="34" charset="0"/>
                <a:ea typeface="ＭＳ Ｐゴシック" pitchFamily="34" charset="-128"/>
              </a:rPr>
              <a:t>P</a:t>
            </a:r>
            <a:r>
              <a:rPr lang="en-US" sz="2800" dirty="0" smtClean="0">
                <a:latin typeface="Calibri" pitchFamily="34" charset="0"/>
                <a:ea typeface="ＭＳ Ｐゴシック" pitchFamily="34" charset="-128"/>
              </a:rPr>
              <a:t>ressure</a:t>
            </a:r>
          </a:p>
          <a:p>
            <a:pPr lvl="1" eaLnBrk="1" hangingPunct="1"/>
            <a:r>
              <a:rPr lang="en-US" sz="2400" dirty="0" smtClean="0">
                <a:latin typeface="Calibri" pitchFamily="34" charset="0"/>
                <a:ea typeface="ＭＳ Ｐゴシック" pitchFamily="34" charset="-128"/>
              </a:rPr>
              <a:t>Regular PEP (low pressure)</a:t>
            </a:r>
          </a:p>
          <a:p>
            <a:pPr lvl="2" eaLnBrk="1" hangingPunct="1"/>
            <a:r>
              <a:rPr lang="ja-JP" altLang="en-US" sz="2000" smtClean="0">
                <a:latin typeface="Calibri" pitchFamily="34" charset="0"/>
                <a:ea typeface="ＭＳ Ｐゴシック" pitchFamily="34" charset="-128"/>
              </a:rPr>
              <a:t>‘</a:t>
            </a:r>
            <a:r>
              <a:rPr lang="en-US" altLang="ja-JP" sz="2000" dirty="0" err="1" smtClean="0">
                <a:latin typeface="Calibri" pitchFamily="34" charset="0"/>
                <a:ea typeface="ＭＳ Ｐゴシック" pitchFamily="34" charset="-128"/>
              </a:rPr>
              <a:t>Thera</a:t>
            </a:r>
            <a:r>
              <a:rPr lang="en-US" altLang="ja-JP" sz="2000" dirty="0" smtClean="0">
                <a:latin typeface="Calibri" pitchFamily="34" charset="0"/>
                <a:ea typeface="ＭＳ Ｐゴシック" pitchFamily="34" charset="-128"/>
              </a:rPr>
              <a:t>-PEP</a:t>
            </a:r>
            <a:r>
              <a:rPr lang="ja-JP" altLang="en-US" sz="2000" smtClean="0">
                <a:latin typeface="Calibri" pitchFamily="34" charset="0"/>
                <a:ea typeface="ＭＳ Ｐゴシック" pitchFamily="34" charset="-128"/>
              </a:rPr>
              <a:t>’</a:t>
            </a:r>
            <a:endParaRPr lang="en-US" altLang="ja-JP" sz="2000" dirty="0" smtClean="0">
              <a:latin typeface="Calibri" pitchFamily="34" charset="0"/>
              <a:ea typeface="ＭＳ Ｐゴシック" pitchFamily="34" charset="-128"/>
            </a:endParaRPr>
          </a:p>
          <a:p>
            <a:pPr lvl="2" eaLnBrk="1" hangingPunct="1">
              <a:buFont typeface="Wingdings 2" pitchFamily="18" charset="2"/>
              <a:buNone/>
            </a:pPr>
            <a:endParaRPr lang="en-US" sz="2000" dirty="0" smtClean="0">
              <a:latin typeface="Calibri" pitchFamily="34" charset="0"/>
              <a:ea typeface="ＭＳ Ｐゴシック" pitchFamily="34" charset="-128"/>
            </a:endParaRPr>
          </a:p>
          <a:p>
            <a:pPr lvl="1" eaLnBrk="1" hangingPunct="1"/>
            <a:r>
              <a:rPr lang="en-US" sz="2400" dirty="0" smtClean="0">
                <a:latin typeface="Calibri" pitchFamily="34" charset="0"/>
                <a:ea typeface="ＭＳ Ｐゴシック" pitchFamily="34" charset="-128"/>
              </a:rPr>
              <a:t>Oscillatory PEP (low pressure)</a:t>
            </a:r>
          </a:p>
          <a:p>
            <a:pPr lvl="2" eaLnBrk="1" hangingPunct="1"/>
            <a:r>
              <a:rPr lang="en-US" sz="2000" dirty="0" smtClean="0">
                <a:latin typeface="Calibri" pitchFamily="34" charset="0"/>
                <a:ea typeface="ＭＳ Ｐゴシック" pitchFamily="34" charset="-128"/>
              </a:rPr>
              <a:t>Flutter</a:t>
            </a:r>
          </a:p>
          <a:p>
            <a:pPr lvl="2" eaLnBrk="1" hangingPunct="1"/>
            <a:r>
              <a:rPr lang="en-US" sz="2000" dirty="0" err="1" smtClean="0">
                <a:latin typeface="Calibri" pitchFamily="34" charset="0"/>
                <a:ea typeface="ＭＳ Ｐゴシック" pitchFamily="34" charset="-128"/>
              </a:rPr>
              <a:t>Acapella</a:t>
            </a:r>
            <a:endParaRPr lang="en-US" sz="2000" dirty="0" smtClean="0"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30724" name="Picture 11" descr="Acapella Vibratory PEP Therapy System 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t="6000" r="999" b="13000"/>
          <a:stretch>
            <a:fillRect/>
          </a:stretch>
        </p:blipFill>
        <p:spPr>
          <a:xfrm>
            <a:off x="4953000" y="1600200"/>
            <a:ext cx="3200400" cy="2185988"/>
          </a:xfrm>
        </p:spPr>
      </p:pic>
      <p:pic>
        <p:nvPicPr>
          <p:cNvPr id="30725" name="Picture 13" descr="4913_Figure_1">
            <a:hlinkClick r:id="rId3"/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lum bright="-6000"/>
          </a:blip>
          <a:srcRect/>
          <a:stretch>
            <a:fillRect/>
          </a:stretch>
        </p:blipFill>
        <p:spPr>
          <a:xfrm>
            <a:off x="4038600" y="4267200"/>
            <a:ext cx="2149475" cy="2308225"/>
          </a:xfrm>
        </p:spPr>
      </p:pic>
      <p:pic>
        <p:nvPicPr>
          <p:cNvPr id="30726" name="Picture 16" descr="FlutterOD01_web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lum bright="-6000" contrast="24000"/>
          </a:blip>
          <a:srcRect/>
          <a:stretch>
            <a:fillRect/>
          </a:stretch>
        </p:blipFill>
        <p:spPr bwMode="auto">
          <a:xfrm>
            <a:off x="6477000" y="4419600"/>
            <a:ext cx="2286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-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Rationale for PEP therapy</a:t>
            </a:r>
          </a:p>
        </p:txBody>
      </p:sp>
      <p:sp>
        <p:nvSpPr>
          <p:cNvPr id="3075" name="Rectangle 11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4800" y="4648200"/>
            <a:ext cx="8229600" cy="1730375"/>
          </a:xfrm>
        </p:spPr>
        <p:txBody>
          <a:bodyPr>
            <a:normAutofit fontScale="92500" lnSpcReduction="10000"/>
          </a:bodyPr>
          <a:lstStyle/>
          <a:p>
            <a:pPr marL="457200" indent="-457200" eaLnBrk="1" hangingPunct="1">
              <a:lnSpc>
                <a:spcPct val="80000"/>
              </a:lnSpc>
              <a:buFontTx/>
              <a:buAutoNum type="alphaUcPeriod"/>
              <a:defRPr/>
            </a:pPr>
            <a:r>
              <a:rPr lang="en-US" sz="2400" dirty="0">
                <a:latin typeface="Arial" charset="0"/>
                <a:cs typeface="Arial" charset="0"/>
              </a:rPr>
              <a:t>Collateral ventilation facilitates air movement between adjacent lung segments</a:t>
            </a:r>
          </a:p>
          <a:p>
            <a:pPr marL="457200" indent="-457200" eaLnBrk="1" hangingPunct="1">
              <a:lnSpc>
                <a:spcPct val="80000"/>
              </a:lnSpc>
              <a:buFontTx/>
              <a:buAutoNum type="alphaUcPeriod"/>
              <a:defRPr/>
            </a:pPr>
            <a:r>
              <a:rPr lang="en-US" sz="2400" dirty="0">
                <a:latin typeface="Arial" charset="0"/>
                <a:cs typeface="Arial" charset="0"/>
              </a:rPr>
              <a:t>Airway wall  splinting, stabilizing, back pressure  (blunting effect)</a:t>
            </a:r>
          </a:p>
          <a:p>
            <a:pPr marL="457200" indent="-457200" eaLnBrk="1" hangingPunct="1">
              <a:lnSpc>
                <a:spcPct val="80000"/>
              </a:lnSpc>
              <a:buFontTx/>
              <a:buAutoNum type="alphaUcPeriod"/>
              <a:defRPr/>
            </a:pPr>
            <a:r>
              <a:rPr lang="en-US" sz="2400" dirty="0">
                <a:latin typeface="Arial" charset="0"/>
                <a:cs typeface="Arial" charset="0"/>
              </a:rPr>
              <a:t>Decreases asynchronous ventilation - for equal filling (not shown)</a:t>
            </a:r>
          </a:p>
        </p:txBody>
      </p:sp>
      <p:sp>
        <p:nvSpPr>
          <p:cNvPr id="31748" name="Oval 7"/>
          <p:cNvSpPr>
            <a:spLocks noChangeArrowheads="1"/>
          </p:cNvSpPr>
          <p:nvPr/>
        </p:nvSpPr>
        <p:spPr bwMode="auto">
          <a:xfrm>
            <a:off x="381000" y="2895600"/>
            <a:ext cx="1143000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49" name="Oval 8"/>
          <p:cNvSpPr>
            <a:spLocks noChangeArrowheads="1"/>
          </p:cNvSpPr>
          <p:nvPr/>
        </p:nvSpPr>
        <p:spPr bwMode="auto">
          <a:xfrm>
            <a:off x="1752600" y="2895600"/>
            <a:ext cx="1143000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0" name="Line 9"/>
          <p:cNvSpPr>
            <a:spLocks noChangeShapeType="1"/>
          </p:cNvSpPr>
          <p:nvPr/>
        </p:nvSpPr>
        <p:spPr bwMode="auto">
          <a:xfrm>
            <a:off x="1524000" y="1219200"/>
            <a:ext cx="0" cy="10668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1" name="Line 10"/>
          <p:cNvSpPr>
            <a:spLocks noChangeShapeType="1"/>
          </p:cNvSpPr>
          <p:nvPr/>
        </p:nvSpPr>
        <p:spPr bwMode="auto">
          <a:xfrm flipH="1">
            <a:off x="990600" y="2286000"/>
            <a:ext cx="533400" cy="6858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2" name="Line 11"/>
          <p:cNvSpPr>
            <a:spLocks noChangeShapeType="1"/>
          </p:cNvSpPr>
          <p:nvPr/>
        </p:nvSpPr>
        <p:spPr bwMode="auto">
          <a:xfrm>
            <a:off x="1524000" y="2209800"/>
            <a:ext cx="838200" cy="8382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3" name="Line 12"/>
          <p:cNvSpPr>
            <a:spLocks noChangeShapeType="1"/>
          </p:cNvSpPr>
          <p:nvPr/>
        </p:nvSpPr>
        <p:spPr bwMode="auto">
          <a:xfrm flipH="1">
            <a:off x="1295400" y="2590800"/>
            <a:ext cx="609600" cy="4572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4" name="Line 13"/>
          <p:cNvSpPr>
            <a:spLocks noChangeShapeType="1"/>
          </p:cNvSpPr>
          <p:nvPr/>
        </p:nvSpPr>
        <p:spPr bwMode="auto">
          <a:xfrm flipH="1">
            <a:off x="1295400" y="3352800"/>
            <a:ext cx="6858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5" name="Oval 19"/>
          <p:cNvSpPr>
            <a:spLocks noChangeArrowheads="1"/>
          </p:cNvSpPr>
          <p:nvPr/>
        </p:nvSpPr>
        <p:spPr bwMode="auto">
          <a:xfrm>
            <a:off x="4191000" y="1447800"/>
            <a:ext cx="1295400" cy="762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6" name="Freeform 22"/>
          <p:cNvSpPr>
            <a:spLocks/>
          </p:cNvSpPr>
          <p:nvPr/>
        </p:nvSpPr>
        <p:spPr bwMode="auto">
          <a:xfrm>
            <a:off x="5257800" y="1524000"/>
            <a:ext cx="2362200" cy="258763"/>
          </a:xfrm>
          <a:custGeom>
            <a:avLst/>
            <a:gdLst>
              <a:gd name="T0" fmla="*/ 2147483647 w 1488"/>
              <a:gd name="T1" fmla="*/ 0 h 163"/>
              <a:gd name="T2" fmla="*/ 2147483647 w 1488"/>
              <a:gd name="T3" fmla="*/ 2147483647 h 163"/>
              <a:gd name="T4" fmla="*/ 0 w 1488"/>
              <a:gd name="T5" fmla="*/ 2147483647 h 163"/>
              <a:gd name="T6" fmla="*/ 0 60000 65536"/>
              <a:gd name="T7" fmla="*/ 0 60000 65536"/>
              <a:gd name="T8" fmla="*/ 0 60000 65536"/>
              <a:gd name="T9" fmla="*/ 0 w 1488"/>
              <a:gd name="T10" fmla="*/ 0 h 163"/>
              <a:gd name="T11" fmla="*/ 1488 w 1488"/>
              <a:gd name="T12" fmla="*/ 163 h 16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88" h="163">
                <a:moveTo>
                  <a:pt x="1488" y="0"/>
                </a:moveTo>
                <a:lnTo>
                  <a:pt x="691" y="163"/>
                </a:lnTo>
                <a:lnTo>
                  <a:pt x="0" y="1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57" name="Freeform 23"/>
          <p:cNvSpPr>
            <a:spLocks/>
          </p:cNvSpPr>
          <p:nvPr/>
        </p:nvSpPr>
        <p:spPr bwMode="auto">
          <a:xfrm>
            <a:off x="5257800" y="1920875"/>
            <a:ext cx="2362200" cy="138113"/>
          </a:xfrm>
          <a:custGeom>
            <a:avLst/>
            <a:gdLst>
              <a:gd name="T0" fmla="*/ 2147483647 w 1488"/>
              <a:gd name="T1" fmla="*/ 2147483647 h 87"/>
              <a:gd name="T2" fmla="*/ 2147483647 w 1488"/>
              <a:gd name="T3" fmla="*/ 0 h 87"/>
              <a:gd name="T4" fmla="*/ 0 w 1488"/>
              <a:gd name="T5" fmla="*/ 2147483647 h 87"/>
              <a:gd name="T6" fmla="*/ 0 60000 65536"/>
              <a:gd name="T7" fmla="*/ 0 60000 65536"/>
              <a:gd name="T8" fmla="*/ 0 60000 65536"/>
              <a:gd name="T9" fmla="*/ 0 w 1488"/>
              <a:gd name="T10" fmla="*/ 0 h 87"/>
              <a:gd name="T11" fmla="*/ 1488 w 1488"/>
              <a:gd name="T12" fmla="*/ 87 h 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88" h="87">
                <a:moveTo>
                  <a:pt x="1488" y="86"/>
                </a:moveTo>
                <a:lnTo>
                  <a:pt x="691" y="0"/>
                </a:lnTo>
                <a:lnTo>
                  <a:pt x="0" y="87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58" name="Line 24"/>
          <p:cNvSpPr>
            <a:spLocks noChangeShapeType="1"/>
          </p:cNvSpPr>
          <p:nvPr/>
        </p:nvSpPr>
        <p:spPr bwMode="auto">
          <a:xfrm>
            <a:off x="3429000" y="17526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59" name="Line 25"/>
          <p:cNvSpPr>
            <a:spLocks noChangeShapeType="1"/>
          </p:cNvSpPr>
          <p:nvPr/>
        </p:nvSpPr>
        <p:spPr bwMode="auto">
          <a:xfrm>
            <a:off x="4800600" y="9144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0" name="Line 27"/>
          <p:cNvSpPr>
            <a:spLocks noChangeShapeType="1"/>
          </p:cNvSpPr>
          <p:nvPr/>
        </p:nvSpPr>
        <p:spPr bwMode="auto">
          <a:xfrm flipV="1">
            <a:off x="4800600" y="2286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1" name="Line 28"/>
          <p:cNvSpPr>
            <a:spLocks noChangeShapeType="1"/>
          </p:cNvSpPr>
          <p:nvPr/>
        </p:nvSpPr>
        <p:spPr bwMode="auto">
          <a:xfrm flipV="1">
            <a:off x="6324600" y="20574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2" name="Line 29"/>
          <p:cNvSpPr>
            <a:spLocks noChangeShapeType="1"/>
          </p:cNvSpPr>
          <p:nvPr/>
        </p:nvSpPr>
        <p:spPr bwMode="auto">
          <a:xfrm>
            <a:off x="6324600" y="1066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3" name="Line 30"/>
          <p:cNvSpPr>
            <a:spLocks noChangeShapeType="1"/>
          </p:cNvSpPr>
          <p:nvPr/>
        </p:nvSpPr>
        <p:spPr bwMode="auto">
          <a:xfrm>
            <a:off x="7467600" y="1828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4" name="Oval 31"/>
          <p:cNvSpPr>
            <a:spLocks noChangeArrowheads="1"/>
          </p:cNvSpPr>
          <p:nvPr/>
        </p:nvSpPr>
        <p:spPr bwMode="auto">
          <a:xfrm>
            <a:off x="4343400" y="3413125"/>
            <a:ext cx="1295400" cy="762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65" name="Line 34"/>
          <p:cNvSpPr>
            <a:spLocks noChangeShapeType="1"/>
          </p:cNvSpPr>
          <p:nvPr/>
        </p:nvSpPr>
        <p:spPr bwMode="auto">
          <a:xfrm>
            <a:off x="3581400" y="371792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6" name="Line 35"/>
          <p:cNvSpPr>
            <a:spLocks noChangeShapeType="1"/>
          </p:cNvSpPr>
          <p:nvPr/>
        </p:nvSpPr>
        <p:spPr bwMode="auto">
          <a:xfrm>
            <a:off x="4953000" y="2879725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7" name="Line 36"/>
          <p:cNvSpPr>
            <a:spLocks noChangeShapeType="1"/>
          </p:cNvSpPr>
          <p:nvPr/>
        </p:nvSpPr>
        <p:spPr bwMode="auto">
          <a:xfrm flipV="1">
            <a:off x="4953000" y="4251325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8" name="Line 40"/>
          <p:cNvSpPr>
            <a:spLocks noChangeShapeType="1"/>
          </p:cNvSpPr>
          <p:nvPr/>
        </p:nvSpPr>
        <p:spPr bwMode="auto">
          <a:xfrm>
            <a:off x="5257800" y="34290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69" name="Line 41"/>
          <p:cNvSpPr>
            <a:spLocks noChangeShapeType="1"/>
          </p:cNvSpPr>
          <p:nvPr/>
        </p:nvSpPr>
        <p:spPr bwMode="auto">
          <a:xfrm>
            <a:off x="5257800" y="41148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70" name="Line 42"/>
          <p:cNvSpPr>
            <a:spLocks noChangeShapeType="1"/>
          </p:cNvSpPr>
          <p:nvPr/>
        </p:nvSpPr>
        <p:spPr bwMode="auto">
          <a:xfrm>
            <a:off x="5943600" y="3581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71" name="Line 43"/>
          <p:cNvSpPr>
            <a:spLocks noChangeShapeType="1"/>
          </p:cNvSpPr>
          <p:nvPr/>
        </p:nvSpPr>
        <p:spPr bwMode="auto">
          <a:xfrm>
            <a:off x="6400800" y="3581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72" name="Line 44"/>
          <p:cNvSpPr>
            <a:spLocks noChangeShapeType="1"/>
          </p:cNvSpPr>
          <p:nvPr/>
        </p:nvSpPr>
        <p:spPr bwMode="auto">
          <a:xfrm>
            <a:off x="6858000" y="3581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73" name="Line 45"/>
          <p:cNvSpPr>
            <a:spLocks noChangeShapeType="1"/>
          </p:cNvSpPr>
          <p:nvPr/>
        </p:nvSpPr>
        <p:spPr bwMode="auto">
          <a:xfrm>
            <a:off x="7239000" y="3810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74" name="Line 47"/>
          <p:cNvSpPr>
            <a:spLocks noChangeShapeType="1"/>
          </p:cNvSpPr>
          <p:nvPr/>
        </p:nvSpPr>
        <p:spPr bwMode="auto">
          <a:xfrm flipV="1">
            <a:off x="6400800" y="4191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75" name="Line 48"/>
          <p:cNvSpPr>
            <a:spLocks noChangeShapeType="1"/>
          </p:cNvSpPr>
          <p:nvPr/>
        </p:nvSpPr>
        <p:spPr bwMode="auto">
          <a:xfrm rot="10867309" flipV="1">
            <a:off x="6400800" y="2971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76" name="Text Box 49"/>
          <p:cNvSpPr txBox="1">
            <a:spLocks noChangeArrowheads="1"/>
          </p:cNvSpPr>
          <p:nvPr/>
        </p:nvSpPr>
        <p:spPr bwMode="auto">
          <a:xfrm>
            <a:off x="3581400" y="9144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cs typeface="Arial" charset="0"/>
              </a:rPr>
              <a:t>B.</a:t>
            </a:r>
          </a:p>
        </p:txBody>
      </p:sp>
      <p:sp>
        <p:nvSpPr>
          <p:cNvPr id="31777" name="Rectangle 35"/>
          <p:cNvSpPr>
            <a:spLocks noChangeArrowheads="1"/>
          </p:cNvSpPr>
          <p:nvPr/>
        </p:nvSpPr>
        <p:spPr bwMode="auto">
          <a:xfrm>
            <a:off x="533400" y="1066800"/>
            <a:ext cx="403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u="sng" smtClean="0">
                <a:latin typeface="Calibri" pitchFamily="34" charset="0"/>
                <a:ea typeface="ＭＳ Ｐゴシック" pitchFamily="34" charset="-128"/>
              </a:rPr>
              <a:t>Thera-Pep</a:t>
            </a:r>
          </a:p>
        </p:txBody>
      </p:sp>
      <p:sp>
        <p:nvSpPr>
          <p:cNvPr id="3277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371600"/>
            <a:ext cx="4038600" cy="5135563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Calibri" pitchFamily="34" charset="0"/>
                <a:ea typeface="ＭＳ Ｐゴシック" pitchFamily="34" charset="-128"/>
              </a:rPr>
              <a:t>Can use a mouth piece or facemask</a:t>
            </a:r>
          </a:p>
          <a:p>
            <a:pPr eaLnBrk="1" hangingPunct="1"/>
            <a:r>
              <a:rPr lang="en-US" sz="2800" smtClean="0">
                <a:latin typeface="Calibri" pitchFamily="34" charset="0"/>
                <a:ea typeface="ＭＳ Ｐゴシック" pitchFamily="34" charset="-128"/>
              </a:rPr>
              <a:t>Can change resistance</a:t>
            </a:r>
          </a:p>
          <a:p>
            <a:pPr eaLnBrk="1" hangingPunct="1"/>
            <a:r>
              <a:rPr lang="en-US" sz="2800" smtClean="0">
                <a:latin typeface="Calibri" pitchFamily="34" charset="0"/>
                <a:ea typeface="ＭＳ Ｐゴシック" pitchFamily="34" charset="-128"/>
              </a:rPr>
              <a:t>Gives an incentive meter – this device is similar to incentive spirometer, just opposite.</a:t>
            </a:r>
          </a:p>
          <a:p>
            <a:pPr eaLnBrk="1" hangingPunct="1"/>
            <a:r>
              <a:rPr lang="en-US" sz="2800" smtClean="0">
                <a:latin typeface="Calibri" pitchFamily="34" charset="0"/>
                <a:ea typeface="ＭＳ Ｐゴシック" pitchFamily="34" charset="-128"/>
              </a:rPr>
              <a:t>Tough to get buy in from patient</a:t>
            </a:r>
          </a:p>
        </p:txBody>
      </p:sp>
      <p:pic>
        <p:nvPicPr>
          <p:cNvPr id="32772" name="Picture 6" descr="4913_Figure_1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bright="-6000" contrast="6000"/>
          </a:blip>
          <a:srcRect/>
          <a:stretch>
            <a:fillRect/>
          </a:stretch>
        </p:blipFill>
        <p:spPr>
          <a:xfrm>
            <a:off x="762000" y="1905000"/>
            <a:ext cx="3476625" cy="3733800"/>
          </a:xfr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u="sng" smtClean="0">
                <a:latin typeface="Calibri" pitchFamily="34" charset="0"/>
                <a:ea typeface="ＭＳ Ｐゴシック" pitchFamily="34" charset="-128"/>
              </a:rPr>
              <a:t>Flutter Valve</a:t>
            </a:r>
          </a:p>
        </p:txBody>
      </p:sp>
      <p:sp>
        <p:nvSpPr>
          <p:cNvPr id="33795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371600"/>
            <a:ext cx="4038600" cy="4525963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Calibri" pitchFamily="34" charset="0"/>
                <a:ea typeface="ＭＳ Ｐゴシック" pitchFamily="34" charset="-128"/>
              </a:rPr>
              <a:t>Blow air in; pushing steel ball which creates resistance and vibration for airway.</a:t>
            </a:r>
          </a:p>
          <a:p>
            <a:pPr eaLnBrk="1" hangingPunct="1"/>
            <a:r>
              <a:rPr lang="en-US" sz="2800" smtClean="0">
                <a:latin typeface="Calibri" pitchFamily="34" charset="0"/>
                <a:ea typeface="ＭＳ Ｐゴシック" pitchFamily="34" charset="-128"/>
              </a:rPr>
              <a:t>Positional Dependent.  Need to hold at correct angle.</a:t>
            </a:r>
          </a:p>
          <a:p>
            <a:pPr eaLnBrk="1" hangingPunct="1"/>
            <a:r>
              <a:rPr lang="en-US" sz="2800" smtClean="0">
                <a:latin typeface="Calibri" pitchFamily="34" charset="0"/>
                <a:ea typeface="ＭＳ Ｐゴシック" pitchFamily="34" charset="-128"/>
              </a:rPr>
              <a:t>Requires strong expiratory force to use.</a:t>
            </a:r>
          </a:p>
          <a:p>
            <a:pPr eaLnBrk="1" hangingPunct="1"/>
            <a:endParaRPr lang="en-US" sz="280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pic>
        <p:nvPicPr>
          <p:cNvPr id="33796" name="Picture 10" descr="Inhal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19400"/>
            <a:ext cx="4602163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16" descr="FlutterOD01_web">
            <a:hlinkClick r:id="rId3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lum bright="-6000" contrast="12000"/>
          </a:blip>
          <a:srcRect/>
          <a:stretch>
            <a:fillRect/>
          </a:stretch>
        </p:blipFill>
        <p:spPr>
          <a:xfrm>
            <a:off x="381000" y="1676400"/>
            <a:ext cx="2257425" cy="1717675"/>
          </a:xfr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u="sng" smtClean="0">
                <a:latin typeface="Calibri" pitchFamily="34" charset="0"/>
                <a:ea typeface="ＭＳ Ｐゴシック" pitchFamily="34" charset="-128"/>
              </a:rPr>
              <a:t>Acapella</a:t>
            </a:r>
          </a:p>
        </p:txBody>
      </p:sp>
      <p:sp>
        <p:nvSpPr>
          <p:cNvPr id="34819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latin typeface="Calibri" pitchFamily="34" charset="0"/>
                <a:ea typeface="ＭＳ Ｐゴシック" pitchFamily="34" charset="-128"/>
              </a:rPr>
              <a:t>Blow air in, pushing on diaphragm which creates vibration for airway.</a:t>
            </a:r>
          </a:p>
          <a:p>
            <a:pPr eaLnBrk="1" hangingPunct="1"/>
            <a:r>
              <a:rPr lang="en-US" sz="2400" smtClean="0">
                <a:latin typeface="Calibri" pitchFamily="34" charset="0"/>
                <a:ea typeface="ＭＳ Ｐゴシック" pitchFamily="34" charset="-128"/>
              </a:rPr>
              <a:t>Can be done in any position and angle.</a:t>
            </a:r>
          </a:p>
          <a:p>
            <a:pPr eaLnBrk="1" hangingPunct="1"/>
            <a:r>
              <a:rPr lang="en-US" sz="2400" smtClean="0">
                <a:latin typeface="Calibri" pitchFamily="34" charset="0"/>
                <a:ea typeface="ＭＳ Ｐゴシック" pitchFamily="34" charset="-128"/>
              </a:rPr>
              <a:t>Can adjust the resistance, and comes in different levels.</a:t>
            </a:r>
          </a:p>
          <a:p>
            <a:pPr eaLnBrk="1" hangingPunct="1"/>
            <a:r>
              <a:rPr lang="en-US" sz="2400" smtClean="0">
                <a:latin typeface="Calibri" pitchFamily="34" charset="0"/>
                <a:ea typeface="ＭＳ Ｐゴシック" pitchFamily="34" charset="-128"/>
              </a:rPr>
              <a:t>Can actual deliver nebulizer treatments through them</a:t>
            </a:r>
            <a:r>
              <a:rPr lang="en-US" sz="2400" smtClean="0">
                <a:latin typeface="Arial" charset="0"/>
                <a:ea typeface="ＭＳ Ｐゴシック" pitchFamily="34" charset="-128"/>
                <a:cs typeface="Arial" charset="0"/>
              </a:rPr>
              <a:t>.</a:t>
            </a:r>
          </a:p>
        </p:txBody>
      </p:sp>
      <p:pic>
        <p:nvPicPr>
          <p:cNvPr id="34820" name="Picture 11" descr="Acapella Vibratory PEP Therapy System 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6000" r="999" b="13000"/>
          <a:stretch>
            <a:fillRect/>
          </a:stretch>
        </p:blipFill>
        <p:spPr>
          <a:xfrm>
            <a:off x="228600" y="1752600"/>
            <a:ext cx="4116388" cy="3748088"/>
          </a:xfr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  <a:ea typeface="ＭＳ Ｐゴシック" pitchFamily="34" charset="-128"/>
              </a:rPr>
              <a:t>Efficacy</a:t>
            </a:r>
          </a:p>
        </p:txBody>
      </p:sp>
      <p:sp>
        <p:nvSpPr>
          <p:cNvPr id="35843" name="Rectangle 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PEP has significant advantages compared to conventional postural drainage and percussion.  PM,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McIlwaine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 et al. 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Pediactric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Pul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.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Suppl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 12, 1995.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Flutter may not be as effective as PEP in maintain pulmonary function in CF pt.  PM </a:t>
            </a:r>
            <a:r>
              <a:rPr lang="en-US" dirty="0" err="1" smtClean="0">
                <a:latin typeface="Calibri" pitchFamily="34" charset="0"/>
                <a:ea typeface="ＭＳ Ｐゴシック" pitchFamily="34" charset="-128"/>
              </a:rPr>
              <a:t>McIlwaine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. </a:t>
            </a: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This may be due to having to maintain 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same position.</a:t>
            </a:r>
            <a:endParaRPr lang="en-US" smtClean="0"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alibri" pitchFamily="34" charset="0"/>
                <a:ea typeface="ＭＳ Ｐゴシック" pitchFamily="34" charset="-128"/>
              </a:rPr>
              <a:t>**Something is better than nothing, need to individually assess best results.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this important??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can’t breathe, you can’t function! </a:t>
            </a:r>
          </a:p>
          <a:p>
            <a:r>
              <a:rPr lang="en-US" dirty="0" smtClean="0"/>
              <a:t>DPT: We need to look at all body systems to properly assess and successfully treat a problem. </a:t>
            </a:r>
          </a:p>
          <a:p>
            <a:pPr lvl="1"/>
            <a:r>
              <a:rPr lang="en-US" dirty="0" smtClean="0"/>
              <a:t>Linda Crane Memorial Lecture: The Patient Puzzle, Piecing it all together.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20040"/>
            <a:ext cx="7696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Breathing is a multisystem Event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MS</a:t>
            </a:r>
          </a:p>
          <a:p>
            <a:r>
              <a:rPr lang="en-US" dirty="0" smtClean="0"/>
              <a:t>NM: GBS, SCI</a:t>
            </a:r>
            <a:endParaRPr lang="en-US" dirty="0" smtClean="0"/>
          </a:p>
          <a:p>
            <a:r>
              <a:rPr lang="en-US" dirty="0" smtClean="0"/>
              <a:t>CP</a:t>
            </a:r>
          </a:p>
          <a:p>
            <a:r>
              <a:rPr lang="en-US" dirty="0" smtClean="0"/>
              <a:t>INT: burns, </a:t>
            </a:r>
            <a:r>
              <a:rPr lang="en-US" dirty="0" err="1" smtClean="0"/>
              <a:t>scerolderma</a:t>
            </a:r>
            <a:endParaRPr lang="en-US" dirty="0" smtClean="0"/>
          </a:p>
          <a:p>
            <a:r>
              <a:rPr lang="en-US" dirty="0" smtClean="0"/>
              <a:t>IO: Obesity, room for diaphragm </a:t>
            </a:r>
            <a:endParaRPr lang="en-US" dirty="0"/>
          </a:p>
        </p:txBody>
      </p:sp>
      <p:pic>
        <p:nvPicPr>
          <p:cNvPr id="6" name="Picture 9" descr="hear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14800" y="1942121"/>
            <a:ext cx="3365275" cy="3544279"/>
          </a:xfrm>
          <a:solidFill>
            <a:schemeClr val="tx1"/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4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ea typeface="ＭＳ Ｐゴシック" pitchFamily="34" charset="-128"/>
              </a:rPr>
              <a:t>Respiration - Interconnection</a:t>
            </a:r>
          </a:p>
        </p:txBody>
      </p:sp>
      <p:sp>
        <p:nvSpPr>
          <p:cNvPr id="34819" name="Content Placeholder 5"/>
          <p:cNvSpPr>
            <a:spLocks noGrp="1"/>
          </p:cNvSpPr>
          <p:nvPr>
            <p:ph sz="half" idx="4294967295"/>
          </p:nvPr>
        </p:nvSpPr>
        <p:spPr>
          <a:xfrm>
            <a:off x="457200" y="1676400"/>
            <a:ext cx="4038600" cy="4343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b="1" dirty="0" smtClean="0">
                <a:ea typeface="ＭＳ Ｐゴシック" pitchFamily="34" charset="-128"/>
              </a:rPr>
              <a:t>Every muscle of respiration is ALSO a muscle of posture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b="1" dirty="0" smtClean="0">
                <a:ea typeface="ＭＳ Ｐゴシック" pitchFamily="34" charset="-128"/>
              </a:rPr>
              <a:t>Respiration and Posture = duality of function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b="1" dirty="0" smtClean="0">
                <a:ea typeface="ＭＳ Ｐゴシック" pitchFamily="34" charset="-128"/>
              </a:rPr>
              <a:t>External and Internal pressures that affect one – will affect the other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b="1" dirty="0" smtClean="0">
                <a:ea typeface="ＭＳ Ｐゴシック" pitchFamily="34" charset="-128"/>
              </a:rPr>
              <a:t>PRESSURE IS THE KEY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800" b="1" dirty="0" smtClean="0">
              <a:ea typeface="ＭＳ Ｐゴシック" pitchFamily="34" charset="-128"/>
            </a:endParaRPr>
          </a:p>
        </p:txBody>
      </p:sp>
      <p:pic>
        <p:nvPicPr>
          <p:cNvPr id="34820" name="Picture 9" descr="cokecan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1676400"/>
            <a:ext cx="2590800" cy="449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9592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20040"/>
            <a:ext cx="7239000" cy="82296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i="1" dirty="0" smtClean="0">
                <a:ea typeface="ＭＳ Ｐゴシック" pitchFamily="34" charset="-128"/>
              </a:rPr>
              <a:t>Soda-Pop Can Model</a:t>
            </a:r>
          </a:p>
        </p:txBody>
      </p:sp>
      <p:pic>
        <p:nvPicPr>
          <p:cNvPr id="35843" name="Picture 6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295400"/>
            <a:ext cx="8229600" cy="5029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7161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9" descr="DSCF1430"/>
          <p:cNvPicPr>
            <a:picLocks noGrp="1" noChangeAspect="1" noChangeArrowheads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70"/>
          <a:stretch>
            <a:fillRect/>
          </a:stretch>
        </p:blipFill>
        <p:spPr>
          <a:xfrm>
            <a:off x="685800" y="0"/>
            <a:ext cx="7543800" cy="6858000"/>
          </a:xfrm>
          <a:noFill/>
        </p:spPr>
      </p:pic>
      <p:sp>
        <p:nvSpPr>
          <p:cNvPr id="36867" name="AutoShape 10"/>
          <p:cNvSpPr>
            <a:spLocks noChangeArrowheads="1"/>
          </p:cNvSpPr>
          <p:nvPr/>
        </p:nvSpPr>
        <p:spPr bwMode="auto">
          <a:xfrm rot="2797381">
            <a:off x="1546225" y="1971675"/>
            <a:ext cx="1143000" cy="762000"/>
          </a:xfrm>
          <a:prstGeom prst="rightArrow">
            <a:avLst>
              <a:gd name="adj1" fmla="val 50000"/>
              <a:gd name="adj2" fmla="val 37500"/>
            </a:avLst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39809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20040"/>
            <a:ext cx="7239000" cy="74676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i="1" dirty="0" smtClean="0">
                <a:ea typeface="ＭＳ Ｐゴシック" pitchFamily="34" charset="-128"/>
              </a:rPr>
              <a:t>Soda-Pop Can Model</a:t>
            </a:r>
          </a:p>
        </p:txBody>
      </p:sp>
      <p:pic>
        <p:nvPicPr>
          <p:cNvPr id="37891" name="Picture 6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295400"/>
            <a:ext cx="6858000" cy="5181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9825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of Breathing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a typeface="ＭＳ Ｐゴシック" pitchFamily="34" charset="-128"/>
              </a:rPr>
              <a:t>Work of breathing is the energy cost of inspiration and expiration.</a:t>
            </a:r>
          </a:p>
          <a:p>
            <a:pPr>
              <a:buNone/>
              <a:defRPr/>
            </a:pPr>
            <a:endParaRPr lang="en-US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US" dirty="0" smtClean="0">
                <a:ea typeface="ＭＳ Ｐゴシック" pitchFamily="34" charset="-128"/>
              </a:rPr>
              <a:t>In normal healthy individuals their work of breathing is not a limiting factor even with strenuous activity.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9698" name="Picture 2" descr="http://4.bp.blogspot.com/-J7F5byNzEag/USzZWZL-1LI/AAAAAAAABLE/lXVEOuJQ5Rk/s1600/Female_runner_silhouette_is_mirrored_below_with_a_soft_pastel_suns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3962400"/>
            <a:ext cx="3581400" cy="2686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204</TotalTime>
  <Words>1045</Words>
  <Application>Microsoft Office PowerPoint</Application>
  <PresentationFormat>On-screen Show (4:3)</PresentationFormat>
  <Paragraphs>178</Paragraphs>
  <Slides>29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Opulent</vt:lpstr>
      <vt:lpstr>Photo Editor Photo</vt:lpstr>
      <vt:lpstr>Airway Clearance Techniques</vt:lpstr>
      <vt:lpstr>Objectives </vt:lpstr>
      <vt:lpstr>Why is this important??</vt:lpstr>
      <vt:lpstr>Breathing is a multisystem Event</vt:lpstr>
      <vt:lpstr>Respiration - Interconnection</vt:lpstr>
      <vt:lpstr>Soda-Pop Can Model</vt:lpstr>
      <vt:lpstr>PowerPoint Presentation</vt:lpstr>
      <vt:lpstr>Soda-Pop Can Model</vt:lpstr>
      <vt:lpstr>Work of Breathing</vt:lpstr>
      <vt:lpstr>Function and Work of Breathing</vt:lpstr>
      <vt:lpstr>Impaired Ventilatory Pump Function</vt:lpstr>
      <vt:lpstr>Impaired Ventilatory Pump Function</vt:lpstr>
      <vt:lpstr>Impaired Airway Clearance</vt:lpstr>
      <vt:lpstr>Secretions</vt:lpstr>
      <vt:lpstr>Chest Physical Therapy</vt:lpstr>
      <vt:lpstr>Classics</vt:lpstr>
      <vt:lpstr>Postural Drainage Positions</vt:lpstr>
      <vt:lpstr>HFCWO:  High Frequency Chest Wall Oscillation</vt:lpstr>
      <vt:lpstr>The Vest</vt:lpstr>
      <vt:lpstr>The Vest</vt:lpstr>
      <vt:lpstr>The Vest</vt:lpstr>
      <vt:lpstr>The Vest</vt:lpstr>
      <vt:lpstr>Efficacy</vt:lpstr>
      <vt:lpstr>PEP devices</vt:lpstr>
      <vt:lpstr>Rationale for PEP therapy</vt:lpstr>
      <vt:lpstr>Thera-Pep</vt:lpstr>
      <vt:lpstr>Flutter Valve</vt:lpstr>
      <vt:lpstr>Acapella</vt:lpstr>
      <vt:lpstr>Efficacy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</dc:creator>
  <cp:lastModifiedBy>SWEET, CHRISTINA</cp:lastModifiedBy>
  <cp:revision>30</cp:revision>
  <dcterms:created xsi:type="dcterms:W3CDTF">2013-06-29T16:23:36Z</dcterms:created>
  <dcterms:modified xsi:type="dcterms:W3CDTF">2013-07-16T12:40:06Z</dcterms:modified>
</cp:coreProperties>
</file>