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0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AF5FC7-55FE-4F7E-9405-FA5C7C5B99EC}" type="datetimeFigureOut">
              <a:rPr lang="en-US" smtClean="0"/>
              <a:t>7/16/2013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18CEC8-9829-4043-A7E1-E11A516B85FA}" type="slidenum">
              <a:rPr lang="en-US" smtClean="0"/>
              <a:t>‹#›</a:t>
            </a:fld>
            <a:endParaRPr lang="en-US"/>
          </a:p>
        </p:txBody>
      </p:sp>
    </p:spTree>
    <p:extLst>
      <p:ext uri="{BB962C8B-B14F-4D97-AF65-F5344CB8AC3E}">
        <p14:creationId xmlns:p14="http://schemas.microsoft.com/office/powerpoint/2010/main" val="470453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580AA4D-9931-40A5-9626-BED3E41956DB}" type="slidenum">
              <a:rPr lang="en-US" smtClean="0">
                <a:solidFill>
                  <a:prstClr val="black"/>
                </a:solidFill>
              </a:rPr>
              <a:pPr/>
              <a:t>1</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Quad Coughing:</a:t>
            </a:r>
            <a:r>
              <a:rPr lang="en-US" baseline="0" dirty="0" smtClean="0"/>
              <a:t> supine, sitting an mechanical force</a:t>
            </a:r>
            <a:endParaRPr lang="en-US" dirty="0"/>
          </a:p>
        </p:txBody>
      </p:sp>
      <p:sp>
        <p:nvSpPr>
          <p:cNvPr id="4" name="Slide Number Placeholder 3"/>
          <p:cNvSpPr>
            <a:spLocks noGrp="1"/>
          </p:cNvSpPr>
          <p:nvPr>
            <p:ph type="sldNum" sz="quarter" idx="10"/>
          </p:nvPr>
        </p:nvSpPr>
        <p:spPr/>
        <p:txBody>
          <a:bodyPr/>
          <a:lstStyle/>
          <a:p>
            <a:fld id="{0718CEC8-9829-4043-A7E1-E11A516B85FA}" type="slidenum">
              <a:rPr lang="en-US" smtClean="0"/>
              <a:t>4</a:t>
            </a:fld>
            <a:endParaRPr lang="en-US"/>
          </a:p>
        </p:txBody>
      </p:sp>
    </p:spTree>
    <p:extLst>
      <p:ext uri="{BB962C8B-B14F-4D97-AF65-F5344CB8AC3E}">
        <p14:creationId xmlns:p14="http://schemas.microsoft.com/office/powerpoint/2010/main" val="24022951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580AA4D-9931-40A5-9626-BED3E41956DB}" type="slidenum">
              <a:rPr lang="en-US" smtClean="0">
                <a:solidFill>
                  <a:prstClr val="black"/>
                </a:solidFill>
              </a:rPr>
              <a:pPr/>
              <a:t>10</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580AA4D-9931-40A5-9626-BED3E41956DB}" type="slidenum">
              <a:rPr lang="en-US" smtClean="0">
                <a:solidFill>
                  <a:prstClr val="black"/>
                </a:solidFill>
              </a:rPr>
              <a:pPr/>
              <a:t>17</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3CF0068-BA9C-41C0-8D6C-36D8C5658C5C}" type="datetimeFigureOut">
              <a:rPr/>
              <a:pPr/>
              <a:t>7/8/2013</a:t>
            </a:fld>
            <a:endParaRPr/>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C216548-48DC-4F37-8C8F-7B978B75A820}" type="slidenum">
              <a:rPr/>
              <a:pPr/>
              <a:t>‹#›</a:t>
            </a:fld>
            <a:endParaRPr/>
          </a:p>
        </p:txBody>
      </p:sp>
    </p:spTree>
    <p:extLst>
      <p:ext uri="{BB962C8B-B14F-4D97-AF65-F5344CB8AC3E}">
        <p14:creationId xmlns:p14="http://schemas.microsoft.com/office/powerpoint/2010/main" val="4266194788"/>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158904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solidFill>
                <a:srgbClr val="B13F9A"/>
              </a:solidFill>
            </a:endParaRPr>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575059901"/>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0017030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8" name="Footer Placeholder 7"/>
          <p:cNvSpPr>
            <a:spLocks noGrp="1"/>
          </p:cNvSpPr>
          <p:nvPr>
            <p:ph type="ftr" sz="quarter" idx="11"/>
          </p:nvPr>
        </p:nvSpPr>
        <p:spPr/>
        <p:txBody>
          <a:bodyPr/>
          <a:lstStyle>
            <a:extLst/>
          </a:lstStyle>
          <a:p>
            <a:endParaRPr lang="en-US">
              <a:solidFill>
                <a:srgbClr val="B13F9A"/>
              </a:solidFill>
            </a:endParaRPr>
          </a:p>
        </p:txBody>
      </p:sp>
      <p:sp>
        <p:nvSpPr>
          <p:cNvPr id="9" name="Slide Number Placeholder 8"/>
          <p:cNvSpPr>
            <a:spLocks noGrp="1"/>
          </p:cNvSpPr>
          <p:nvPr>
            <p:ph type="sldNum" sz="quarter" idx="12"/>
          </p:nvPr>
        </p:nvSpPr>
        <p:spPr/>
        <p:txBody>
          <a:bodyPr/>
          <a:lstStyle>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495957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4" name="Footer Placeholder 3"/>
          <p:cNvSpPr>
            <a:spLocks noGrp="1"/>
          </p:cNvSpPr>
          <p:nvPr>
            <p:ph type="ftr" sz="quarter" idx="11"/>
          </p:nvPr>
        </p:nvSpPr>
        <p:spPr/>
        <p:txBody>
          <a:bodyPr/>
          <a:lstStyle>
            <a:extLst/>
          </a:lstStyle>
          <a:p>
            <a:endParaRPr lang="en-US">
              <a:solidFill>
                <a:srgbClr val="B13F9A"/>
              </a:solidFill>
            </a:endParaRPr>
          </a:p>
        </p:txBody>
      </p:sp>
      <p:sp>
        <p:nvSpPr>
          <p:cNvPr id="5" name="Slide Number Placeholder 4"/>
          <p:cNvSpPr>
            <a:spLocks noGrp="1"/>
          </p:cNvSpPr>
          <p:nvPr>
            <p:ph type="sldNum" sz="quarter" idx="12"/>
          </p:nvPr>
        </p:nvSpPr>
        <p:spPr/>
        <p:txBody>
          <a:bodyPr/>
          <a:lstStyle>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7883030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solidFill>
                <a:srgbClr val="B13F9A"/>
              </a:solidFill>
            </a:endParaRPr>
          </a:p>
        </p:txBody>
      </p:sp>
      <p:sp>
        <p:nvSpPr>
          <p:cNvPr id="4" name="Slide Number Placeholder 3"/>
          <p:cNvSpPr>
            <a:spLocks noGrp="1"/>
          </p:cNvSpPr>
          <p:nvPr>
            <p:ph type="sldNum" sz="quarter" idx="12"/>
          </p:nvPr>
        </p:nvSpPr>
        <p:spPr/>
        <p:txBody>
          <a:bodyPr/>
          <a:lstStyle>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2753159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446580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3CF0068-BA9C-41C0-8D6C-36D8C5658C5C}" type="datetimeFigureOut">
              <a:rPr lang="en-US" smtClean="0">
                <a:solidFill>
                  <a:srgbClr val="F4E7ED"/>
                </a:solidFill>
              </a:rPr>
              <a:pPr/>
              <a:t>7/16/2013</a:t>
            </a:fld>
            <a:endParaRPr lang="en-US">
              <a:solidFill>
                <a:srgbClr val="F4E7ED"/>
              </a:solidFill>
            </a:endParaRPr>
          </a:p>
        </p:txBody>
      </p:sp>
      <p:sp>
        <p:nvSpPr>
          <p:cNvPr id="6" name="Footer Placeholder 5"/>
          <p:cNvSpPr>
            <a:spLocks noGrp="1"/>
          </p:cNvSpPr>
          <p:nvPr>
            <p:ph type="ftr" sz="quarter" idx="11"/>
          </p:nvPr>
        </p:nvSpPr>
        <p:spPr/>
        <p:txBody>
          <a:bodyPr/>
          <a:lstStyle>
            <a:extLst/>
          </a:lstStyle>
          <a:p>
            <a:endParaRPr lang="en-US">
              <a:solidFill>
                <a:srgbClr val="F4E7ED"/>
              </a:solidFill>
            </a:endParaRPr>
          </a:p>
        </p:txBody>
      </p:sp>
      <p:sp>
        <p:nvSpPr>
          <p:cNvPr id="7" name="Slide Number Placeholder 6"/>
          <p:cNvSpPr>
            <a:spLocks noGrp="1"/>
          </p:cNvSpPr>
          <p:nvPr>
            <p:ph type="sldNum" sz="quarter" idx="12"/>
          </p:nvPr>
        </p:nvSpPr>
        <p:spPr/>
        <p:txBody>
          <a:bodyPr/>
          <a:lstStyle>
            <a:extLst/>
          </a:lstStyle>
          <a:p>
            <a:fld id="{8C216548-48DC-4F37-8C8F-7B978B75A820}" type="slidenum">
              <a:rPr lang="en-US" smtClean="0">
                <a:solidFill>
                  <a:srgbClr val="F4E7ED"/>
                </a:solidFill>
              </a:rPr>
              <a:pPr/>
              <a:t>‹#›</a:t>
            </a:fld>
            <a:endParaRPr lang="en-US">
              <a:solidFill>
                <a:srgbClr val="F4E7ED"/>
              </a:solidFill>
            </a:endParaRP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extLst>
      <p:ext uri="{BB962C8B-B14F-4D97-AF65-F5344CB8AC3E}">
        <p14:creationId xmlns:p14="http://schemas.microsoft.com/office/powerpoint/2010/main" val="3956865443"/>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9754648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9115302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4"/>
          <p:cNvSpPr>
            <a:spLocks noGrp="1" noChangeArrowheads="1"/>
          </p:cNvSpPr>
          <p:nvPr>
            <p:ph type="dt" sz="half" idx="10"/>
          </p:nvPr>
        </p:nvSpPr>
        <p:spPr/>
        <p:txBody>
          <a:bodyPr/>
          <a:lstStyle>
            <a:lvl1pPr>
              <a:defRPr/>
            </a:lvl1pPr>
          </a:lstStyle>
          <a:p>
            <a:pPr>
              <a:defRPr/>
            </a:pPr>
            <a:endParaRPr lang="en-US">
              <a:solidFill>
                <a:srgbClr val="B13F9A"/>
              </a:solidFill>
            </a:endParaRPr>
          </a:p>
        </p:txBody>
      </p:sp>
      <p:sp>
        <p:nvSpPr>
          <p:cNvPr id="4" name="Rectangle 45"/>
          <p:cNvSpPr>
            <a:spLocks noGrp="1" noChangeArrowheads="1"/>
          </p:cNvSpPr>
          <p:nvPr>
            <p:ph type="ftr" sz="quarter" idx="11"/>
          </p:nvPr>
        </p:nvSpPr>
        <p:spPr/>
        <p:txBody>
          <a:bodyPr/>
          <a:lstStyle>
            <a:lvl1pPr>
              <a:defRPr/>
            </a:lvl1pPr>
          </a:lstStyle>
          <a:p>
            <a:pPr>
              <a:defRPr/>
            </a:pPr>
            <a:endParaRPr lang="en-US">
              <a:solidFill>
                <a:srgbClr val="B13F9A"/>
              </a:solidFill>
            </a:endParaRPr>
          </a:p>
        </p:txBody>
      </p:sp>
      <p:sp>
        <p:nvSpPr>
          <p:cNvPr id="5" name="Rectangle 46"/>
          <p:cNvSpPr>
            <a:spLocks noGrp="1" noChangeArrowheads="1"/>
          </p:cNvSpPr>
          <p:nvPr>
            <p:ph type="sldNum" sz="quarter" idx="12"/>
          </p:nvPr>
        </p:nvSpPr>
        <p:spPr/>
        <p:txBody>
          <a:bodyPr/>
          <a:lstStyle>
            <a:lvl1pPr>
              <a:defRPr/>
            </a:lvl1pPr>
          </a:lstStyle>
          <a:p>
            <a:pPr>
              <a:defRPr/>
            </a:pPr>
            <a:fld id="{BF540EEF-99A7-4CB1-BF06-CF59E866CEF5}" type="slidenum">
              <a:rPr lang="en-US">
                <a:solidFill>
                  <a:srgbClr val="B13F9A"/>
                </a:solidFill>
              </a:rPr>
              <a:pPr>
                <a:defRPr/>
              </a:pPr>
              <a:t>‹#›</a:t>
            </a:fld>
            <a:endParaRPr lang="en-US">
              <a:solidFill>
                <a:srgbClr val="B13F9A"/>
              </a:solidFill>
            </a:endParaRPr>
          </a:p>
        </p:txBody>
      </p:sp>
    </p:spTree>
    <p:extLst>
      <p:ext uri="{BB962C8B-B14F-4D97-AF65-F5344CB8AC3E}">
        <p14:creationId xmlns:p14="http://schemas.microsoft.com/office/powerpoint/2010/main" val="3158159257"/>
      </p:ext>
    </p:extLst>
  </p:cSld>
  <p:clrMapOvr>
    <a:masterClrMapping/>
  </p:clrMapOvr>
  <p:transition spd="med">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4"/>
          <p:cNvSpPr>
            <a:spLocks noGrp="1" noChangeArrowheads="1"/>
          </p:cNvSpPr>
          <p:nvPr>
            <p:ph type="dt" sz="half" idx="10"/>
          </p:nvPr>
        </p:nvSpPr>
        <p:spPr/>
        <p:txBody>
          <a:bodyPr/>
          <a:lstStyle>
            <a:lvl1pPr>
              <a:defRPr/>
            </a:lvl1pPr>
          </a:lstStyle>
          <a:p>
            <a:pPr>
              <a:defRPr/>
            </a:pPr>
            <a:endParaRPr lang="en-US">
              <a:solidFill>
                <a:srgbClr val="B13F9A"/>
              </a:solidFill>
            </a:endParaRPr>
          </a:p>
        </p:txBody>
      </p:sp>
      <p:sp>
        <p:nvSpPr>
          <p:cNvPr id="6" name="Rectangle 45"/>
          <p:cNvSpPr>
            <a:spLocks noGrp="1" noChangeArrowheads="1"/>
          </p:cNvSpPr>
          <p:nvPr>
            <p:ph type="ftr" sz="quarter" idx="11"/>
          </p:nvPr>
        </p:nvSpPr>
        <p:spPr/>
        <p:txBody>
          <a:bodyPr/>
          <a:lstStyle>
            <a:lvl1pPr>
              <a:defRPr/>
            </a:lvl1pPr>
          </a:lstStyle>
          <a:p>
            <a:pPr>
              <a:defRPr/>
            </a:pPr>
            <a:endParaRPr lang="en-US">
              <a:solidFill>
                <a:srgbClr val="B13F9A"/>
              </a:solidFill>
            </a:endParaRPr>
          </a:p>
        </p:txBody>
      </p:sp>
      <p:sp>
        <p:nvSpPr>
          <p:cNvPr id="7" name="Rectangle 46"/>
          <p:cNvSpPr>
            <a:spLocks noGrp="1" noChangeArrowheads="1"/>
          </p:cNvSpPr>
          <p:nvPr>
            <p:ph type="sldNum" sz="quarter" idx="12"/>
          </p:nvPr>
        </p:nvSpPr>
        <p:spPr/>
        <p:txBody>
          <a:bodyPr/>
          <a:lstStyle>
            <a:lvl1pPr>
              <a:defRPr/>
            </a:lvl1pPr>
          </a:lstStyle>
          <a:p>
            <a:pPr>
              <a:defRPr/>
            </a:pPr>
            <a:fld id="{37212AA9-0556-4EE8-9D43-8063210D132C}" type="slidenum">
              <a:rPr lang="en-US">
                <a:solidFill>
                  <a:srgbClr val="B13F9A"/>
                </a:solidFill>
              </a:rPr>
              <a:pPr>
                <a:defRPr/>
              </a:pPr>
              <a:t>‹#›</a:t>
            </a:fld>
            <a:endParaRPr lang="en-US">
              <a:solidFill>
                <a:srgbClr val="B13F9A"/>
              </a:solidFill>
            </a:endParaRPr>
          </a:p>
        </p:txBody>
      </p:sp>
    </p:spTree>
    <p:extLst>
      <p:ext uri="{BB962C8B-B14F-4D97-AF65-F5344CB8AC3E}">
        <p14:creationId xmlns:p14="http://schemas.microsoft.com/office/powerpoint/2010/main" val="3507745346"/>
      </p:ext>
    </p:extLst>
  </p:cSld>
  <p:clrMapOvr>
    <a:masterClrMapping/>
  </p:clrMapOvr>
  <p:transition spd="med">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0725"/>
          </a:xfrm>
        </p:spPr>
        <p:txBody>
          <a:bodyPr/>
          <a:lstStyle/>
          <a:p>
            <a:pPr lvl="0"/>
            <a:endParaRPr lang="en-US" noProof="0" smtClean="0"/>
          </a:p>
        </p:txBody>
      </p:sp>
      <p:sp>
        <p:nvSpPr>
          <p:cNvPr id="4" name="Rectangle 44"/>
          <p:cNvSpPr>
            <a:spLocks noGrp="1" noChangeArrowheads="1"/>
          </p:cNvSpPr>
          <p:nvPr>
            <p:ph type="dt" sz="half" idx="10"/>
          </p:nvPr>
        </p:nvSpPr>
        <p:spPr/>
        <p:txBody>
          <a:bodyPr/>
          <a:lstStyle>
            <a:lvl1pPr>
              <a:defRPr/>
            </a:lvl1pPr>
          </a:lstStyle>
          <a:p>
            <a:pPr>
              <a:defRPr/>
            </a:pPr>
            <a:endParaRPr lang="en-US">
              <a:solidFill>
                <a:srgbClr val="B13F9A"/>
              </a:solidFill>
            </a:endParaRPr>
          </a:p>
        </p:txBody>
      </p:sp>
      <p:sp>
        <p:nvSpPr>
          <p:cNvPr id="5" name="Rectangle 45"/>
          <p:cNvSpPr>
            <a:spLocks noGrp="1" noChangeArrowheads="1"/>
          </p:cNvSpPr>
          <p:nvPr>
            <p:ph type="ftr" sz="quarter" idx="11"/>
          </p:nvPr>
        </p:nvSpPr>
        <p:spPr/>
        <p:txBody>
          <a:bodyPr/>
          <a:lstStyle>
            <a:lvl1pPr>
              <a:defRPr/>
            </a:lvl1pPr>
          </a:lstStyle>
          <a:p>
            <a:pPr>
              <a:defRPr/>
            </a:pPr>
            <a:endParaRPr lang="en-US">
              <a:solidFill>
                <a:srgbClr val="B13F9A"/>
              </a:solidFill>
            </a:endParaRPr>
          </a:p>
        </p:txBody>
      </p:sp>
      <p:sp>
        <p:nvSpPr>
          <p:cNvPr id="6" name="Rectangle 46"/>
          <p:cNvSpPr>
            <a:spLocks noGrp="1" noChangeArrowheads="1"/>
          </p:cNvSpPr>
          <p:nvPr>
            <p:ph type="sldNum" sz="quarter" idx="12"/>
          </p:nvPr>
        </p:nvSpPr>
        <p:spPr/>
        <p:txBody>
          <a:bodyPr/>
          <a:lstStyle>
            <a:lvl1pPr>
              <a:defRPr/>
            </a:lvl1pPr>
          </a:lstStyle>
          <a:p>
            <a:pPr>
              <a:defRPr/>
            </a:pPr>
            <a:fld id="{67A1A568-27E9-4AFB-B0A4-89720DFFFAE6}" type="slidenum">
              <a:rPr lang="en-US">
                <a:solidFill>
                  <a:srgbClr val="B13F9A"/>
                </a:solidFill>
              </a:rPr>
              <a:pPr>
                <a:defRPr/>
              </a:pPr>
              <a:t>‹#›</a:t>
            </a:fld>
            <a:endParaRPr lang="en-US">
              <a:solidFill>
                <a:srgbClr val="B13F9A"/>
              </a:solidFill>
            </a:endParaRPr>
          </a:p>
        </p:txBody>
      </p:sp>
    </p:spTree>
    <p:extLst>
      <p:ext uri="{BB962C8B-B14F-4D97-AF65-F5344CB8AC3E}">
        <p14:creationId xmlns:p14="http://schemas.microsoft.com/office/powerpoint/2010/main" val="3109586180"/>
      </p:ext>
    </p:extLst>
  </p:cSld>
  <p:clrMapOvr>
    <a:masterClrMapping/>
  </p:clrMapOvr>
  <p:transition spd="med">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solidFill>
                <a:srgbClr val="B13F9A"/>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7" name="Slide Number Placeholder 5"/>
          <p:cNvSpPr>
            <a:spLocks noGrp="1"/>
          </p:cNvSpPr>
          <p:nvPr>
            <p:ph type="sldNum" sz="quarter" idx="12"/>
          </p:nvPr>
        </p:nvSpPr>
        <p:spPr/>
        <p:txBody>
          <a:bodyPr/>
          <a:lstStyle>
            <a:lvl1pPr>
              <a:defRPr/>
            </a:lvl1pPr>
          </a:lstStyle>
          <a:p>
            <a:pPr>
              <a:defRPr/>
            </a:pPr>
            <a:fld id="{4B2C113A-1D0A-435D-9439-CE2745A4A1C4}" type="slidenum">
              <a:rPr lang="en-US">
                <a:solidFill>
                  <a:srgbClr val="B13F9A"/>
                </a:solidFill>
              </a:rPr>
              <a:pPr>
                <a:defRPr/>
              </a:pPr>
              <a:t>‹#›</a:t>
            </a:fld>
            <a:endParaRPr lang="en-US">
              <a:solidFill>
                <a:srgbClr val="B13F9A"/>
              </a:solidFill>
            </a:endParaRPr>
          </a:p>
        </p:txBody>
      </p:sp>
    </p:spTree>
    <p:extLst>
      <p:ext uri="{BB962C8B-B14F-4D97-AF65-F5344CB8AC3E}">
        <p14:creationId xmlns:p14="http://schemas.microsoft.com/office/powerpoint/2010/main" val="42286134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endParaRPr lang="en-US">
              <a:solidFill>
                <a:srgbClr val="B13F9A"/>
              </a:solidFill>
            </a:endParaRPr>
          </a:p>
        </p:txBody>
      </p:sp>
      <p:sp>
        <p:nvSpPr>
          <p:cNvPr id="7" name="Footer Placeholder 4"/>
          <p:cNvSpPr>
            <a:spLocks noGrp="1"/>
          </p:cNvSpPr>
          <p:nvPr>
            <p:ph type="ftr" sz="quarter" idx="11"/>
          </p:nvPr>
        </p:nvSpPr>
        <p:spPr/>
        <p:txBody>
          <a:bodyPr/>
          <a:lstStyle>
            <a:lvl1pPr>
              <a:defRPr/>
            </a:lvl1pPr>
          </a:lstStyle>
          <a:p>
            <a:pPr>
              <a:defRPr/>
            </a:pPr>
            <a:endParaRPr lang="en-US">
              <a:solidFill>
                <a:srgbClr val="B13F9A"/>
              </a:solidFill>
            </a:endParaRPr>
          </a:p>
        </p:txBody>
      </p:sp>
      <p:sp>
        <p:nvSpPr>
          <p:cNvPr id="8" name="Slide Number Placeholder 5"/>
          <p:cNvSpPr>
            <a:spLocks noGrp="1"/>
          </p:cNvSpPr>
          <p:nvPr>
            <p:ph type="sldNum" sz="quarter" idx="12"/>
          </p:nvPr>
        </p:nvSpPr>
        <p:spPr/>
        <p:txBody>
          <a:bodyPr/>
          <a:lstStyle>
            <a:lvl1pPr>
              <a:defRPr/>
            </a:lvl1pPr>
          </a:lstStyle>
          <a:p>
            <a:pPr>
              <a:defRPr/>
            </a:pPr>
            <a:fld id="{36ABCA94-7074-4E1D-A8C1-493D58B47F52}" type="slidenum">
              <a:rPr lang="en-US">
                <a:solidFill>
                  <a:srgbClr val="B13F9A"/>
                </a:solidFill>
              </a:rPr>
              <a:pPr>
                <a:defRPr/>
              </a:pPr>
              <a:t>‹#›</a:t>
            </a:fld>
            <a:endParaRPr lang="en-US">
              <a:solidFill>
                <a:srgbClr val="B13F9A"/>
              </a:solidFill>
            </a:endParaRPr>
          </a:p>
        </p:txBody>
      </p:sp>
    </p:spTree>
    <p:extLst>
      <p:ext uri="{BB962C8B-B14F-4D97-AF65-F5344CB8AC3E}">
        <p14:creationId xmlns:p14="http://schemas.microsoft.com/office/powerpoint/2010/main" val="3725201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7/16/2013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7/16/2013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7/16/2013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8"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3CF0068-BA9C-41C0-8D6C-36D8C5658C5C}" type="datetimeFigureOut">
              <a:rPr lang="en-US" smtClean="0">
                <a:solidFill>
                  <a:srgbClr val="B13F9A"/>
                </a:solidFill>
              </a:rPr>
              <a:pPr/>
              <a:t>7/16/2013</a:t>
            </a:fld>
            <a:endParaRPr lang="en-US">
              <a:solidFill>
                <a:srgbClr val="B13F9A"/>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solidFill>
                <a:srgbClr val="B13F9A"/>
              </a:solidFill>
            </a:endParaRPr>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C216548-48DC-4F37-8C8F-7B978B75A820}"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6966764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idx="4294967295"/>
          </p:nvPr>
        </p:nvSpPr>
        <p:spPr/>
        <p:txBody>
          <a:bodyPr/>
          <a:lstStyle/>
          <a:p>
            <a:pPr eaLnBrk="1" hangingPunct="1">
              <a:defRPr/>
            </a:pPr>
            <a:r>
              <a:rPr lang="en-US" smtClean="0">
                <a:ea typeface="ＭＳ Ｐゴシック" pitchFamily="34" charset="-128"/>
              </a:rPr>
              <a:t>COUGH COMPONENTS</a:t>
            </a:r>
          </a:p>
        </p:txBody>
      </p:sp>
      <p:sp>
        <p:nvSpPr>
          <p:cNvPr id="25603" name="Rectangle 3"/>
          <p:cNvSpPr>
            <a:spLocks noGrp="1" noChangeArrowheads="1"/>
          </p:cNvSpPr>
          <p:nvPr>
            <p:ph type="body" idx="4294967295"/>
          </p:nvPr>
        </p:nvSpPr>
        <p:spPr/>
        <p:txBody>
          <a:bodyPr/>
          <a:lstStyle/>
          <a:p>
            <a:pPr eaLnBrk="1" hangingPunct="1">
              <a:defRPr/>
            </a:pPr>
            <a:r>
              <a:rPr lang="en-US" sz="3600" smtClean="0">
                <a:ea typeface="ＭＳ Ｐゴシック" pitchFamily="34" charset="-128"/>
              </a:rPr>
              <a:t>Inspiratory Phase</a:t>
            </a:r>
          </a:p>
          <a:p>
            <a:pPr eaLnBrk="1" hangingPunct="1">
              <a:buFont typeface="Wingdings" pitchFamily="2" charset="2"/>
              <a:buNone/>
              <a:defRPr/>
            </a:pPr>
            <a:endParaRPr lang="en-US" sz="3600" smtClean="0">
              <a:ea typeface="ＭＳ Ｐゴシック" pitchFamily="34" charset="-128"/>
            </a:endParaRPr>
          </a:p>
          <a:p>
            <a:pPr eaLnBrk="1" hangingPunct="1">
              <a:defRPr/>
            </a:pPr>
            <a:r>
              <a:rPr lang="en-US" sz="3600" smtClean="0">
                <a:ea typeface="ＭＳ Ｐゴシック" pitchFamily="34" charset="-128"/>
              </a:rPr>
              <a:t>Compressive Phase </a:t>
            </a:r>
          </a:p>
          <a:p>
            <a:pPr lvl="1" eaLnBrk="1" hangingPunct="1">
              <a:defRPr/>
            </a:pPr>
            <a:r>
              <a:rPr lang="en-US" sz="3200" smtClean="0">
                <a:ea typeface="Arial" pitchFamily="34" charset="0"/>
              </a:rPr>
              <a:t>Glottis closing</a:t>
            </a:r>
          </a:p>
          <a:p>
            <a:pPr lvl="1" eaLnBrk="1" hangingPunct="1">
              <a:defRPr/>
            </a:pPr>
            <a:r>
              <a:rPr lang="en-US" sz="3200" smtClean="0">
                <a:ea typeface="Arial" pitchFamily="34" charset="0"/>
              </a:rPr>
              <a:t>Building of pressure</a:t>
            </a:r>
          </a:p>
          <a:p>
            <a:pPr eaLnBrk="1" hangingPunct="1">
              <a:buFont typeface="Wingdings" pitchFamily="2" charset="2"/>
              <a:buNone/>
              <a:defRPr/>
            </a:pPr>
            <a:endParaRPr lang="en-US" sz="3600" smtClean="0">
              <a:ea typeface="ＭＳ Ｐゴシック" pitchFamily="34" charset="-128"/>
            </a:endParaRPr>
          </a:p>
          <a:p>
            <a:pPr eaLnBrk="1" hangingPunct="1">
              <a:defRPr/>
            </a:pPr>
            <a:r>
              <a:rPr lang="en-US" sz="3600" smtClean="0">
                <a:ea typeface="ＭＳ Ｐゴシック" pitchFamily="34" charset="-128"/>
              </a:rPr>
              <a:t>Expiratory Phase (glottis opening)</a:t>
            </a:r>
          </a:p>
        </p:txBody>
      </p:sp>
    </p:spTree>
    <p:extLst>
      <p:ext uri="{BB962C8B-B14F-4D97-AF65-F5344CB8AC3E}">
        <p14:creationId xmlns:p14="http://schemas.microsoft.com/office/powerpoint/2010/main" val="937778838"/>
      </p:ext>
    </p:extLst>
  </p:cSld>
  <p:clrMapOvr>
    <a:masterClrMapping/>
  </p:clrMapOvr>
  <p:transition spd="med">
    <p:push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Suctioning</a:t>
            </a:r>
          </a:p>
        </p:txBody>
      </p:sp>
      <p:sp>
        <p:nvSpPr>
          <p:cNvPr id="30723" name="Rectangle 3"/>
          <p:cNvSpPr>
            <a:spLocks noGrp="1" noChangeArrowheads="1"/>
          </p:cNvSpPr>
          <p:nvPr>
            <p:ph type="body" idx="1"/>
          </p:nvPr>
        </p:nvSpPr>
        <p:spPr/>
        <p:txBody>
          <a:bodyPr/>
          <a:lstStyle/>
          <a:p>
            <a:pPr eaLnBrk="1" hangingPunct="1"/>
            <a:r>
              <a:rPr lang="en-US" sz="2600" dirty="0" smtClean="0"/>
              <a:t>Sterile Technique</a:t>
            </a:r>
          </a:p>
          <a:p>
            <a:pPr lvl="1" eaLnBrk="1" hangingPunct="1"/>
            <a:r>
              <a:rPr lang="en-US" sz="2400" dirty="0" smtClean="0"/>
              <a:t>Don sterile gloves</a:t>
            </a:r>
          </a:p>
          <a:p>
            <a:pPr lvl="1" eaLnBrk="1" hangingPunct="1"/>
            <a:r>
              <a:rPr lang="en-US" sz="2400" dirty="0" smtClean="0"/>
              <a:t>Keep one hand sterile and always on the suction tube</a:t>
            </a:r>
          </a:p>
          <a:p>
            <a:pPr lvl="1" eaLnBrk="1" hangingPunct="1"/>
            <a:r>
              <a:rPr lang="en-US" sz="2400" dirty="0" smtClean="0"/>
              <a:t>The other hand touches the valve and other equipment</a:t>
            </a:r>
          </a:p>
          <a:p>
            <a:pPr eaLnBrk="1" hangingPunct="1"/>
            <a:r>
              <a:rPr lang="en-US" sz="2600" dirty="0" smtClean="0"/>
              <a:t>Ballard</a:t>
            </a:r>
          </a:p>
          <a:p>
            <a:pPr lvl="1" eaLnBrk="1" hangingPunct="1"/>
            <a:r>
              <a:rPr lang="en-US" sz="2400" dirty="0" smtClean="0"/>
              <a:t>Closed system</a:t>
            </a:r>
          </a:p>
          <a:p>
            <a:pPr lvl="1" eaLnBrk="1" hangingPunct="1"/>
            <a:r>
              <a:rPr lang="en-US" sz="2400" dirty="0" smtClean="0"/>
              <a:t>Use clean gloves</a:t>
            </a:r>
          </a:p>
        </p:txBody>
      </p:sp>
    </p:spTree>
    <p:extLst>
      <p:ext uri="{BB962C8B-B14F-4D97-AF65-F5344CB8AC3E}">
        <p14:creationId xmlns:p14="http://schemas.microsoft.com/office/powerpoint/2010/main" val="925200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Suctioning</a:t>
            </a:r>
          </a:p>
        </p:txBody>
      </p:sp>
      <p:sp>
        <p:nvSpPr>
          <p:cNvPr id="31747" name="Rectangle 3"/>
          <p:cNvSpPr>
            <a:spLocks noGrp="1" noChangeArrowheads="1"/>
          </p:cNvSpPr>
          <p:nvPr>
            <p:ph type="body" idx="1"/>
          </p:nvPr>
        </p:nvSpPr>
        <p:spPr/>
        <p:txBody>
          <a:bodyPr/>
          <a:lstStyle/>
          <a:p>
            <a:pPr eaLnBrk="1" hangingPunct="1"/>
            <a:r>
              <a:rPr lang="en-US" sz="2600" smtClean="0"/>
              <a:t>Get equipment ready</a:t>
            </a:r>
          </a:p>
          <a:p>
            <a:pPr lvl="1" eaLnBrk="1" hangingPunct="1"/>
            <a:r>
              <a:rPr lang="en-US" sz="2400" smtClean="0"/>
              <a:t>Suction device</a:t>
            </a:r>
          </a:p>
          <a:p>
            <a:pPr lvl="1" eaLnBrk="1" hangingPunct="1"/>
            <a:r>
              <a:rPr lang="en-US" sz="2400" smtClean="0"/>
              <a:t>Gloves</a:t>
            </a:r>
          </a:p>
          <a:p>
            <a:pPr lvl="1" eaLnBrk="1" hangingPunct="1"/>
            <a:r>
              <a:rPr lang="en-US" sz="2400" smtClean="0"/>
              <a:t>Ambu bag</a:t>
            </a:r>
          </a:p>
          <a:p>
            <a:pPr eaLnBrk="1" hangingPunct="1"/>
            <a:r>
              <a:rPr lang="en-US" sz="2600" smtClean="0"/>
              <a:t>Suction pressure 60-120 mmHg</a:t>
            </a:r>
          </a:p>
          <a:p>
            <a:pPr eaLnBrk="1" hangingPunct="1"/>
            <a:r>
              <a:rPr lang="en-US" sz="2600" smtClean="0"/>
              <a:t>Ventilate, especially if removing vent– bag 3-5 times</a:t>
            </a:r>
          </a:p>
          <a:p>
            <a:pPr eaLnBrk="1" hangingPunct="1"/>
            <a:r>
              <a:rPr lang="en-US" sz="2600" smtClean="0"/>
              <a:t>Insert to level of carina, no suction going in</a:t>
            </a:r>
          </a:p>
          <a:p>
            <a:pPr eaLnBrk="1" hangingPunct="1"/>
            <a:r>
              <a:rPr lang="en-US" sz="2600" smtClean="0"/>
              <a:t>Remove and twist, suction on way out</a:t>
            </a:r>
          </a:p>
        </p:txBody>
      </p:sp>
    </p:spTree>
    <p:extLst>
      <p:ext uri="{BB962C8B-B14F-4D97-AF65-F5344CB8AC3E}">
        <p14:creationId xmlns:p14="http://schemas.microsoft.com/office/powerpoint/2010/main" val="1204567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Suctioning</a:t>
            </a:r>
          </a:p>
        </p:txBody>
      </p:sp>
      <p:sp>
        <p:nvSpPr>
          <p:cNvPr id="32771" name="Rectangle 3"/>
          <p:cNvSpPr>
            <a:spLocks noGrp="1" noChangeArrowheads="1"/>
          </p:cNvSpPr>
          <p:nvPr>
            <p:ph type="body" idx="1"/>
          </p:nvPr>
        </p:nvSpPr>
        <p:spPr/>
        <p:txBody>
          <a:bodyPr/>
          <a:lstStyle/>
          <a:p>
            <a:pPr eaLnBrk="1" hangingPunct="1">
              <a:lnSpc>
                <a:spcPct val="90000"/>
              </a:lnSpc>
            </a:pPr>
            <a:r>
              <a:rPr lang="en-US" smtClean="0"/>
              <a:t>10 sec duration in body</a:t>
            </a:r>
          </a:p>
          <a:p>
            <a:pPr eaLnBrk="1" hangingPunct="1">
              <a:lnSpc>
                <a:spcPct val="90000"/>
              </a:lnSpc>
            </a:pPr>
            <a:r>
              <a:rPr lang="en-US" smtClean="0"/>
              <a:t>20-30 in between suction technique</a:t>
            </a:r>
          </a:p>
          <a:p>
            <a:pPr eaLnBrk="1" hangingPunct="1">
              <a:lnSpc>
                <a:spcPct val="90000"/>
              </a:lnSpc>
            </a:pPr>
            <a:r>
              <a:rPr lang="en-US" smtClean="0"/>
              <a:t>3-4 times max</a:t>
            </a:r>
          </a:p>
          <a:p>
            <a:pPr eaLnBrk="1" hangingPunct="1">
              <a:lnSpc>
                <a:spcPct val="90000"/>
              </a:lnSpc>
            </a:pPr>
            <a:r>
              <a:rPr lang="en-US" smtClean="0"/>
              <a:t>Clean suction in between contact with body with sterile saline</a:t>
            </a:r>
          </a:p>
          <a:p>
            <a:pPr eaLnBrk="1" hangingPunct="1">
              <a:lnSpc>
                <a:spcPct val="90000"/>
              </a:lnSpc>
            </a:pPr>
            <a:endParaRPr lang="en-US" smtClean="0"/>
          </a:p>
          <a:p>
            <a:pPr eaLnBrk="1" hangingPunct="1">
              <a:lnSpc>
                <a:spcPct val="90000"/>
              </a:lnSpc>
            </a:pPr>
            <a:r>
              <a:rPr lang="en-US" smtClean="0"/>
              <a:t>Some PTs do use sterile saline or hypertonic saline</a:t>
            </a:r>
          </a:p>
        </p:txBody>
      </p:sp>
    </p:spTree>
    <p:extLst>
      <p:ext uri="{BB962C8B-B14F-4D97-AF65-F5344CB8AC3E}">
        <p14:creationId xmlns:p14="http://schemas.microsoft.com/office/powerpoint/2010/main" val="37096365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3"/>
          <p:cNvSpPr>
            <a:spLocks noGrp="1"/>
          </p:cNvSpPr>
          <p:nvPr>
            <p:ph type="title"/>
          </p:nvPr>
        </p:nvSpPr>
        <p:spPr>
          <a:xfrm>
            <a:off x="415925" y="1131888"/>
            <a:ext cx="8308975" cy="1143000"/>
          </a:xfrm>
        </p:spPr>
        <p:txBody>
          <a:bodyPr/>
          <a:lstStyle/>
          <a:p>
            <a:r>
              <a:rPr lang="en-US" smtClean="0">
                <a:ea typeface="ＭＳ Ｐゴシック" pitchFamily="34" charset="-128"/>
              </a:rPr>
              <a:t>Suctioning</a:t>
            </a:r>
          </a:p>
        </p:txBody>
      </p:sp>
      <p:sp>
        <p:nvSpPr>
          <p:cNvPr id="46082" name="Content Placeholder 4"/>
          <p:cNvSpPr>
            <a:spLocks noGrp="1"/>
          </p:cNvSpPr>
          <p:nvPr>
            <p:ph sz="half" idx="1"/>
          </p:nvPr>
        </p:nvSpPr>
        <p:spPr>
          <a:xfrm>
            <a:off x="417513" y="2770188"/>
            <a:ext cx="3840162" cy="3465512"/>
          </a:xfrm>
        </p:spPr>
        <p:txBody>
          <a:bodyPr>
            <a:normAutofit fontScale="92500" lnSpcReduction="20000"/>
          </a:bodyPr>
          <a:lstStyle/>
          <a:p>
            <a:r>
              <a:rPr lang="en-US" dirty="0" smtClean="0">
                <a:ea typeface="ＭＳ Ｐゴシック" pitchFamily="34" charset="-128"/>
              </a:rPr>
              <a:t>Indications</a:t>
            </a:r>
          </a:p>
          <a:p>
            <a:pPr lvl="1"/>
            <a:r>
              <a:rPr lang="en-US" dirty="0" smtClean="0">
                <a:ea typeface="ＭＳ Ｐゴシック" pitchFamily="34" charset="-128"/>
              </a:rPr>
              <a:t>Pt is unable to clear secretions independently.</a:t>
            </a:r>
          </a:p>
          <a:p>
            <a:pPr lvl="1"/>
            <a:r>
              <a:rPr lang="en-US" dirty="0" smtClean="0">
                <a:ea typeface="ＭＳ Ｐゴシック" pitchFamily="34" charset="-128"/>
              </a:rPr>
              <a:t>Pt is having difficulties breathing due to secretions/obstruction.</a:t>
            </a:r>
          </a:p>
          <a:p>
            <a:pPr lvl="1"/>
            <a:r>
              <a:rPr lang="en-US" dirty="0" smtClean="0">
                <a:ea typeface="ＭＳ Ｐゴシック" pitchFamily="34" charset="-128"/>
              </a:rPr>
              <a:t>Unable to clear secretions by any other method.</a:t>
            </a:r>
          </a:p>
        </p:txBody>
      </p:sp>
      <p:sp>
        <p:nvSpPr>
          <p:cNvPr id="46083" name="Content Placeholder 5"/>
          <p:cNvSpPr>
            <a:spLocks noGrp="1"/>
          </p:cNvSpPr>
          <p:nvPr>
            <p:ph sz="half" idx="2"/>
          </p:nvPr>
        </p:nvSpPr>
        <p:spPr>
          <a:xfrm>
            <a:off x="4267200" y="2743200"/>
            <a:ext cx="3840163" cy="3465512"/>
          </a:xfrm>
        </p:spPr>
        <p:txBody>
          <a:bodyPr>
            <a:normAutofit fontScale="92500" lnSpcReduction="20000"/>
          </a:bodyPr>
          <a:lstStyle/>
          <a:p>
            <a:r>
              <a:rPr lang="en-US" dirty="0" smtClean="0">
                <a:ea typeface="ＭＳ Ｐゴシック" pitchFamily="34" charset="-128"/>
              </a:rPr>
              <a:t>Types</a:t>
            </a:r>
          </a:p>
          <a:p>
            <a:pPr lvl="1"/>
            <a:r>
              <a:rPr lang="en-US" dirty="0" smtClean="0">
                <a:ea typeface="ＭＳ Ｐゴシック" pitchFamily="34" charset="-128"/>
              </a:rPr>
              <a:t>Tracheal (only within the </a:t>
            </a:r>
            <a:r>
              <a:rPr lang="en-US" dirty="0" err="1" smtClean="0">
                <a:ea typeface="ＭＳ Ｐゴシック" pitchFamily="34" charset="-128"/>
              </a:rPr>
              <a:t>trach</a:t>
            </a:r>
            <a:r>
              <a:rPr lang="en-US" dirty="0" smtClean="0">
                <a:ea typeface="ＭＳ Ｐゴシック" pitchFamily="34" charset="-128"/>
              </a:rPr>
              <a:t>.)</a:t>
            </a:r>
          </a:p>
          <a:p>
            <a:pPr lvl="1"/>
            <a:r>
              <a:rPr lang="en-US" dirty="0" smtClean="0">
                <a:ea typeface="ＭＳ Ｐゴシック" pitchFamily="34" charset="-128"/>
              </a:rPr>
              <a:t>Deep (further than </a:t>
            </a:r>
            <a:r>
              <a:rPr lang="en-US" dirty="0" err="1" smtClean="0">
                <a:ea typeface="ＭＳ Ｐゴシック" pitchFamily="34" charset="-128"/>
              </a:rPr>
              <a:t>trach</a:t>
            </a:r>
            <a:r>
              <a:rPr lang="en-US" dirty="0" smtClean="0">
                <a:ea typeface="ＭＳ Ｐゴシック" pitchFamily="34" charset="-128"/>
              </a:rPr>
              <a:t> and into lung tissue).</a:t>
            </a:r>
          </a:p>
          <a:p>
            <a:r>
              <a:rPr lang="en-US" dirty="0" smtClean="0">
                <a:ea typeface="ＭＳ Ｐゴシック" pitchFamily="34" charset="-128"/>
              </a:rPr>
              <a:t>Procedure:</a:t>
            </a:r>
          </a:p>
          <a:p>
            <a:pPr lvl="1"/>
            <a:r>
              <a:rPr lang="en-US" dirty="0" smtClean="0">
                <a:ea typeface="ＭＳ Ｐゴシック" pitchFamily="34" charset="-128"/>
              </a:rPr>
              <a:t>Sterile </a:t>
            </a:r>
            <a:r>
              <a:rPr lang="en-US" dirty="0" err="1" smtClean="0">
                <a:ea typeface="ＭＳ Ｐゴシック" pitchFamily="34" charset="-128"/>
              </a:rPr>
              <a:t>vs</a:t>
            </a:r>
            <a:r>
              <a:rPr lang="en-US" dirty="0" smtClean="0">
                <a:ea typeface="ＭＳ Ｐゴシック" pitchFamily="34" charset="-128"/>
              </a:rPr>
              <a:t> Clean</a:t>
            </a:r>
          </a:p>
          <a:p>
            <a:pPr lvl="1"/>
            <a:r>
              <a:rPr lang="en-US" dirty="0" smtClean="0">
                <a:ea typeface="ＭＳ Ｐゴシック" pitchFamily="34" charset="-128"/>
              </a:rPr>
              <a:t>Suction set 120-140 mmHg</a:t>
            </a:r>
          </a:p>
          <a:p>
            <a:pPr lvl="1"/>
            <a:r>
              <a:rPr lang="en-US" dirty="0" smtClean="0">
                <a:ea typeface="ＭＳ Ｐゴシック" pitchFamily="34" charset="-128"/>
              </a:rPr>
              <a:t>10-12 seconds</a:t>
            </a:r>
          </a:p>
          <a:p>
            <a:pPr>
              <a:buFont typeface="Wingdings" pitchFamily="2" charset="2"/>
              <a:buNone/>
            </a:pPr>
            <a:endParaRPr lang="en-US" dirty="0" smtClean="0">
              <a:ea typeface="ＭＳ Ｐゴシック" pitchFamily="34" charset="-128"/>
            </a:endParaRPr>
          </a:p>
        </p:txBody>
      </p:sp>
    </p:spTree>
    <p:extLst>
      <p:ext uri="{BB962C8B-B14F-4D97-AF65-F5344CB8AC3E}">
        <p14:creationId xmlns:p14="http://schemas.microsoft.com/office/powerpoint/2010/main" val="8060522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415925" y="1131888"/>
            <a:ext cx="8308975" cy="1143000"/>
          </a:xfrm>
        </p:spPr>
        <p:txBody>
          <a:bodyPr/>
          <a:lstStyle/>
          <a:p>
            <a:r>
              <a:rPr lang="en-US" smtClean="0">
                <a:ea typeface="ＭＳ Ｐゴシック" pitchFamily="34" charset="-128"/>
              </a:rPr>
              <a:t>Suctioning</a:t>
            </a:r>
          </a:p>
        </p:txBody>
      </p:sp>
      <p:sp>
        <p:nvSpPr>
          <p:cNvPr id="47106" name="Content Placeholder 2"/>
          <p:cNvSpPr>
            <a:spLocks noGrp="1"/>
          </p:cNvSpPr>
          <p:nvPr>
            <p:ph sz="half" idx="1"/>
          </p:nvPr>
        </p:nvSpPr>
        <p:spPr>
          <a:xfrm>
            <a:off x="417513" y="2770188"/>
            <a:ext cx="3840162" cy="3465512"/>
          </a:xfrm>
        </p:spPr>
        <p:txBody>
          <a:bodyPr>
            <a:normAutofit fontScale="77500" lnSpcReduction="20000"/>
          </a:bodyPr>
          <a:lstStyle/>
          <a:p>
            <a:r>
              <a:rPr lang="en-US" smtClean="0">
                <a:ea typeface="ＭＳ Ｐゴシック" pitchFamily="34" charset="-128"/>
              </a:rPr>
              <a:t>Enter catheter: cautiously but quickly, until you feel resistance (carina)</a:t>
            </a:r>
          </a:p>
          <a:p>
            <a:r>
              <a:rPr lang="en-US" smtClean="0">
                <a:ea typeface="ＭＳ Ｐゴシック" pitchFamily="34" charset="-128"/>
              </a:rPr>
              <a:t>Apply suction and slowly pull catheter out.</a:t>
            </a:r>
          </a:p>
          <a:p>
            <a:r>
              <a:rPr lang="en-US" smtClean="0">
                <a:ea typeface="ＭＳ Ｐゴシック" pitchFamily="34" charset="-128"/>
              </a:rPr>
              <a:t>Twist catheter as you pull out catheter.</a:t>
            </a:r>
          </a:p>
          <a:p>
            <a:r>
              <a:rPr lang="en-US" smtClean="0">
                <a:ea typeface="ＭＳ Ｐゴシック" pitchFamily="34" charset="-128"/>
              </a:rPr>
              <a:t>Monitor saturations, and assist with ambu bag prior/following.</a:t>
            </a:r>
          </a:p>
          <a:p>
            <a:endParaRPr lang="en-US" smtClean="0">
              <a:ea typeface="ＭＳ Ｐゴシック" pitchFamily="34" charset="-128"/>
            </a:endParaRPr>
          </a:p>
        </p:txBody>
      </p:sp>
      <p:pic>
        <p:nvPicPr>
          <p:cNvPr id="47107" name="Content Placeholder 5" descr="suction2.gif"/>
          <p:cNvPicPr>
            <a:picLocks noGrp="1" noChangeAspect="1"/>
          </p:cNvPicPr>
          <p:nvPr>
            <p:ph sz="half" idx="2"/>
          </p:nvPr>
        </p:nvPicPr>
        <p:blipFill>
          <a:blip r:embed="rId2" cstate="print"/>
          <a:srcRect/>
          <a:stretch>
            <a:fillRect/>
          </a:stretch>
        </p:blipFill>
        <p:spPr>
          <a:xfrm>
            <a:off x="4541838" y="987425"/>
            <a:ext cx="3997325" cy="5505450"/>
          </a:xfrm>
        </p:spPr>
      </p:pic>
    </p:spTree>
    <p:extLst>
      <p:ext uri="{BB962C8B-B14F-4D97-AF65-F5344CB8AC3E}">
        <p14:creationId xmlns:p14="http://schemas.microsoft.com/office/powerpoint/2010/main" val="16084435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p:txBody>
          <a:bodyPr/>
          <a:lstStyle/>
          <a:p>
            <a:r>
              <a:rPr lang="en-US" smtClean="0">
                <a:ea typeface="ＭＳ Ｐゴシック" pitchFamily="34" charset="-128"/>
              </a:rPr>
              <a:t>Suctioning</a:t>
            </a:r>
          </a:p>
        </p:txBody>
      </p:sp>
      <p:sp>
        <p:nvSpPr>
          <p:cNvPr id="5" name="Content Placeholder 4"/>
          <p:cNvSpPr>
            <a:spLocks noGrp="1"/>
          </p:cNvSpPr>
          <p:nvPr>
            <p:ph idx="1"/>
          </p:nvPr>
        </p:nvSpPr>
        <p:spPr>
          <a:xfrm>
            <a:off x="415925" y="2755900"/>
            <a:ext cx="8308975" cy="3492500"/>
          </a:xfrm>
        </p:spPr>
        <p:txBody>
          <a:bodyPr/>
          <a:lstStyle/>
          <a:p>
            <a:pPr>
              <a:buFont typeface="Wingdings" charset="0"/>
              <a:buChar char="l"/>
              <a:defRPr/>
            </a:pPr>
            <a:r>
              <a:rPr lang="en-US" dirty="0"/>
              <a:t>What vitals do you want to monitor??</a:t>
            </a:r>
          </a:p>
          <a:p>
            <a:pPr lvl="1">
              <a:buFont typeface="Wingdings" charset="0"/>
              <a:buChar char="l"/>
              <a:defRPr/>
            </a:pPr>
            <a:r>
              <a:rPr lang="en-US" dirty="0" smtClean="0"/>
              <a:t>Heart Rate </a:t>
            </a:r>
          </a:p>
          <a:p>
            <a:pPr lvl="1">
              <a:buFont typeface="Wingdings" charset="0"/>
              <a:buChar char="l"/>
              <a:defRPr/>
            </a:pPr>
            <a:r>
              <a:rPr lang="en-US" dirty="0" smtClean="0"/>
              <a:t>Blood Pressure</a:t>
            </a:r>
          </a:p>
          <a:p>
            <a:pPr lvl="1">
              <a:buFont typeface="Wingdings" charset="0"/>
              <a:buChar char="l"/>
              <a:defRPr/>
            </a:pPr>
            <a:r>
              <a:rPr lang="en-US" dirty="0" smtClean="0"/>
              <a:t>SPO2</a:t>
            </a:r>
          </a:p>
          <a:p>
            <a:pPr lvl="1">
              <a:buFont typeface="Wingdings" charset="0"/>
              <a:buChar char="l"/>
              <a:defRPr/>
            </a:pPr>
            <a:r>
              <a:rPr lang="en-US" dirty="0" smtClean="0"/>
              <a:t>Respiratory Rate </a:t>
            </a:r>
          </a:p>
          <a:p>
            <a:pPr marL="228600" lvl="1" indent="0">
              <a:buFont typeface="Wingdings" charset="0"/>
              <a:buNone/>
              <a:defRPr/>
            </a:pPr>
            <a:endParaRPr lang="en-US" dirty="0"/>
          </a:p>
        </p:txBody>
      </p:sp>
    </p:spTree>
    <p:extLst>
      <p:ext uri="{BB962C8B-B14F-4D97-AF65-F5344CB8AC3E}">
        <p14:creationId xmlns:p14="http://schemas.microsoft.com/office/powerpoint/2010/main" val="233173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a:xfrm>
            <a:off x="415925" y="1228725"/>
            <a:ext cx="8308975" cy="1143000"/>
          </a:xfrm>
        </p:spPr>
        <p:txBody>
          <a:bodyPr/>
          <a:lstStyle/>
          <a:p>
            <a:r>
              <a:rPr lang="en-US" smtClean="0">
                <a:ea typeface="ＭＳ Ｐゴシック" pitchFamily="34" charset="-128"/>
              </a:rPr>
              <a:t>Suctioning</a:t>
            </a:r>
          </a:p>
        </p:txBody>
      </p:sp>
      <p:sp>
        <p:nvSpPr>
          <p:cNvPr id="49154" name="Content Placeholder 4"/>
          <p:cNvSpPr>
            <a:spLocks noGrp="1"/>
          </p:cNvSpPr>
          <p:nvPr>
            <p:ph idx="1"/>
          </p:nvPr>
        </p:nvSpPr>
        <p:spPr>
          <a:xfrm>
            <a:off x="415925" y="2755900"/>
            <a:ext cx="8308975" cy="3492500"/>
          </a:xfrm>
        </p:spPr>
        <p:txBody>
          <a:bodyPr>
            <a:normAutofit/>
          </a:bodyPr>
          <a:lstStyle/>
          <a:p>
            <a:r>
              <a:rPr lang="en-US" smtClean="0">
                <a:ea typeface="ＭＳ Ｐゴシック" pitchFamily="34" charset="-128"/>
              </a:rPr>
              <a:t>Complications</a:t>
            </a:r>
          </a:p>
          <a:p>
            <a:pPr lvl="1"/>
            <a:r>
              <a:rPr lang="en-US" smtClean="0">
                <a:ea typeface="ＭＳ Ｐゴシック" pitchFamily="34" charset="-128"/>
              </a:rPr>
              <a:t>Desaturation/hypoxia</a:t>
            </a:r>
          </a:p>
          <a:p>
            <a:pPr lvl="1"/>
            <a:r>
              <a:rPr lang="en-US" smtClean="0">
                <a:ea typeface="ＭＳ Ｐゴシック" pitchFamily="34" charset="-128"/>
              </a:rPr>
              <a:t>Cardiac arrhythmias, Tachy cardia and Hypertension</a:t>
            </a:r>
          </a:p>
          <a:p>
            <a:pPr lvl="1"/>
            <a:r>
              <a:rPr lang="en-US" smtClean="0">
                <a:ea typeface="ＭＳ Ｐゴシック" pitchFamily="34" charset="-128"/>
              </a:rPr>
              <a:t>Pulmonary hemorrage/bleeding</a:t>
            </a:r>
          </a:p>
          <a:p>
            <a:pPr lvl="1"/>
            <a:r>
              <a:rPr lang="en-US" smtClean="0">
                <a:ea typeface="ＭＳ Ｐゴシック" pitchFamily="34" charset="-128"/>
              </a:rPr>
              <a:t>Bronchospasm</a:t>
            </a:r>
          </a:p>
          <a:p>
            <a:pPr lvl="1"/>
            <a:r>
              <a:rPr lang="en-US" smtClean="0">
                <a:ea typeface="ＭＳ Ｐゴシック" pitchFamily="34" charset="-128"/>
              </a:rPr>
              <a:t>Elevated ICP</a:t>
            </a:r>
          </a:p>
          <a:p>
            <a:r>
              <a:rPr lang="en-US" smtClean="0">
                <a:ea typeface="ＭＳ Ｐゴシック" pitchFamily="34" charset="-128"/>
              </a:rPr>
              <a:t>Is one of the most invasive techniques we do as physical therapists.</a:t>
            </a:r>
          </a:p>
          <a:p>
            <a:pPr lvl="1"/>
            <a:endParaRPr lang="en-US" smtClean="0">
              <a:ea typeface="ＭＳ Ｐゴシック" pitchFamily="34" charset="-128"/>
            </a:endParaRPr>
          </a:p>
          <a:p>
            <a:pPr lvl="1"/>
            <a:endParaRPr lang="en-US" smtClean="0">
              <a:ea typeface="ＭＳ Ｐゴシック" pitchFamily="34" charset="-128"/>
            </a:endParaRPr>
          </a:p>
        </p:txBody>
      </p:sp>
    </p:spTree>
    <p:extLst>
      <p:ext uri="{BB962C8B-B14F-4D97-AF65-F5344CB8AC3E}">
        <p14:creationId xmlns:p14="http://schemas.microsoft.com/office/powerpoint/2010/main" val="41783933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606425" y="274638"/>
            <a:ext cx="7931150" cy="1143000"/>
          </a:xfrm>
        </p:spPr>
        <p:txBody>
          <a:bodyPr/>
          <a:lstStyle/>
          <a:p>
            <a:pPr eaLnBrk="1" hangingPunct="1">
              <a:defRPr/>
            </a:pPr>
            <a:r>
              <a:rPr lang="en-US" sz="3600" smtClean="0">
                <a:ea typeface="ＭＳ Ｐゴシック" pitchFamily="34" charset="-128"/>
              </a:rPr>
              <a:t>Dean</a:t>
            </a:r>
            <a:r>
              <a:rPr lang="ja-JP" altLang="en-US" sz="3600" smtClean="0">
                <a:ea typeface="ＭＳ Ｐゴシック" pitchFamily="34" charset="-128"/>
              </a:rPr>
              <a:t>’</a:t>
            </a:r>
            <a:r>
              <a:rPr lang="en-US" altLang="ja-JP" sz="3600" smtClean="0">
                <a:ea typeface="ＭＳ Ｐゴシック" pitchFamily="34" charset="-128"/>
              </a:rPr>
              <a:t>s Hierarchy for Treatment with Impaired Oxygen Transport</a:t>
            </a:r>
            <a:endParaRPr lang="en-US" sz="3600" smtClean="0">
              <a:ea typeface="ＭＳ Ｐゴシック" pitchFamily="34" charset="-128"/>
            </a:endParaRPr>
          </a:p>
        </p:txBody>
      </p:sp>
      <p:sp>
        <p:nvSpPr>
          <p:cNvPr id="19459" name="Rectangle 5"/>
          <p:cNvSpPr>
            <a:spLocks noGrp="1" noChangeArrowheads="1"/>
          </p:cNvSpPr>
          <p:nvPr>
            <p:ph type="body" idx="4294967295"/>
          </p:nvPr>
        </p:nvSpPr>
        <p:spPr>
          <a:xfrm>
            <a:off x="457200" y="1752600"/>
            <a:ext cx="8229600" cy="4530725"/>
          </a:xfrm>
        </p:spPr>
        <p:txBody>
          <a:bodyPr/>
          <a:lstStyle/>
          <a:p>
            <a:pPr marL="609600" indent="-609600" eaLnBrk="1" hangingPunct="1">
              <a:lnSpc>
                <a:spcPct val="80000"/>
              </a:lnSpc>
              <a:buFont typeface="Wingdings" pitchFamily="2" charset="2"/>
              <a:buAutoNum type="arabicPeriod"/>
              <a:defRPr/>
            </a:pPr>
            <a:r>
              <a:rPr lang="en-US" sz="2800" smtClean="0">
                <a:ea typeface="ＭＳ Ｐゴシック" pitchFamily="34" charset="-128"/>
              </a:rPr>
              <a:t>Mobilization and Exercise</a:t>
            </a:r>
          </a:p>
          <a:p>
            <a:pPr marL="609600" indent="-609600" eaLnBrk="1" hangingPunct="1">
              <a:lnSpc>
                <a:spcPct val="80000"/>
              </a:lnSpc>
              <a:buFont typeface="Wingdings" pitchFamily="2" charset="2"/>
              <a:buAutoNum type="arabicPeriod"/>
              <a:defRPr/>
            </a:pPr>
            <a:r>
              <a:rPr lang="en-US" sz="2800" smtClean="0">
                <a:ea typeface="ＭＳ Ｐゴシック" pitchFamily="34" charset="-128"/>
              </a:rPr>
              <a:t>Body Positioning</a:t>
            </a:r>
          </a:p>
          <a:p>
            <a:pPr marL="609600" indent="-609600" eaLnBrk="1" hangingPunct="1">
              <a:lnSpc>
                <a:spcPct val="80000"/>
              </a:lnSpc>
              <a:buFont typeface="Wingdings" pitchFamily="2" charset="2"/>
              <a:buAutoNum type="arabicPeriod"/>
              <a:defRPr/>
            </a:pPr>
            <a:r>
              <a:rPr lang="en-US" sz="2800" smtClean="0">
                <a:ea typeface="ＭＳ Ｐゴシック" pitchFamily="34" charset="-128"/>
              </a:rPr>
              <a:t>Breathing Control Maneuvers</a:t>
            </a:r>
          </a:p>
          <a:p>
            <a:pPr marL="609600" indent="-609600" eaLnBrk="1" hangingPunct="1">
              <a:lnSpc>
                <a:spcPct val="80000"/>
              </a:lnSpc>
              <a:buFont typeface="Wingdings" pitchFamily="2" charset="2"/>
              <a:buAutoNum type="arabicPeriod"/>
              <a:defRPr/>
            </a:pPr>
            <a:r>
              <a:rPr lang="en-US" sz="2800" smtClean="0">
                <a:ea typeface="ＭＳ Ｐゴシック" pitchFamily="34" charset="-128"/>
              </a:rPr>
              <a:t>Coughing Maneuvers</a:t>
            </a:r>
          </a:p>
          <a:p>
            <a:pPr marL="609600" indent="-609600" eaLnBrk="1" hangingPunct="1">
              <a:lnSpc>
                <a:spcPct val="80000"/>
              </a:lnSpc>
              <a:buFont typeface="Wingdings" pitchFamily="2" charset="2"/>
              <a:buAutoNum type="arabicPeriod"/>
              <a:defRPr/>
            </a:pPr>
            <a:r>
              <a:rPr lang="en-US" sz="2800" smtClean="0">
                <a:ea typeface="ＭＳ Ｐゴシック" pitchFamily="34" charset="-128"/>
              </a:rPr>
              <a:t>Relaxation and Energy Conservation Interventions</a:t>
            </a:r>
          </a:p>
          <a:p>
            <a:pPr marL="609600" indent="-609600" eaLnBrk="1" hangingPunct="1">
              <a:lnSpc>
                <a:spcPct val="80000"/>
              </a:lnSpc>
              <a:buFont typeface="Wingdings" pitchFamily="2" charset="2"/>
              <a:buAutoNum type="arabicPeriod"/>
              <a:defRPr/>
            </a:pPr>
            <a:r>
              <a:rPr lang="en-US" sz="2800" smtClean="0">
                <a:ea typeface="ＭＳ Ｐゴシック" pitchFamily="34" charset="-128"/>
              </a:rPr>
              <a:t>ROM exercises</a:t>
            </a:r>
          </a:p>
          <a:p>
            <a:pPr marL="609600" indent="-609600" eaLnBrk="1" hangingPunct="1">
              <a:lnSpc>
                <a:spcPct val="80000"/>
              </a:lnSpc>
              <a:buFont typeface="Wingdings" pitchFamily="2" charset="2"/>
              <a:buAutoNum type="arabicPeriod"/>
              <a:defRPr/>
            </a:pPr>
            <a:r>
              <a:rPr lang="en-US" sz="2800" smtClean="0">
                <a:ea typeface="ＭＳ Ｐゴシック" pitchFamily="34" charset="-128"/>
              </a:rPr>
              <a:t>Postural Drainage Positioning</a:t>
            </a:r>
          </a:p>
          <a:p>
            <a:pPr marL="609600" indent="-609600" eaLnBrk="1" hangingPunct="1">
              <a:lnSpc>
                <a:spcPct val="80000"/>
              </a:lnSpc>
              <a:buFont typeface="Wingdings" pitchFamily="2" charset="2"/>
              <a:buAutoNum type="arabicPeriod"/>
              <a:defRPr/>
            </a:pPr>
            <a:r>
              <a:rPr lang="en-US" sz="2800" smtClean="0">
                <a:ea typeface="ＭＳ Ｐゴシック" pitchFamily="34" charset="-128"/>
              </a:rPr>
              <a:t>Manual Techniques</a:t>
            </a:r>
          </a:p>
          <a:p>
            <a:pPr marL="609600" indent="-609600" eaLnBrk="1" hangingPunct="1">
              <a:lnSpc>
                <a:spcPct val="80000"/>
              </a:lnSpc>
              <a:buFont typeface="Wingdings" pitchFamily="2" charset="2"/>
              <a:buAutoNum type="arabicPeriod"/>
              <a:defRPr/>
            </a:pPr>
            <a:r>
              <a:rPr lang="en-US" sz="2800" smtClean="0">
                <a:ea typeface="ＭＳ Ｐゴシック" pitchFamily="34" charset="-128"/>
              </a:rPr>
              <a:t>Suctioning</a:t>
            </a:r>
          </a:p>
        </p:txBody>
      </p:sp>
    </p:spTree>
    <p:extLst>
      <p:ext uri="{BB962C8B-B14F-4D97-AF65-F5344CB8AC3E}">
        <p14:creationId xmlns:p14="http://schemas.microsoft.com/office/powerpoint/2010/main" val="185809915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4"/>
          <p:cNvSpPr>
            <a:spLocks noGrp="1" noChangeArrowheads="1"/>
          </p:cNvSpPr>
          <p:nvPr>
            <p:ph type="title" idx="4294967295"/>
          </p:nvPr>
        </p:nvSpPr>
        <p:spPr>
          <a:xfrm>
            <a:off x="457200" y="0"/>
            <a:ext cx="8229600" cy="1143000"/>
          </a:xfrm>
        </p:spPr>
        <p:txBody>
          <a:bodyPr/>
          <a:lstStyle/>
          <a:p>
            <a:pPr eaLnBrk="1" hangingPunct="1">
              <a:defRPr/>
            </a:pPr>
            <a:r>
              <a:rPr lang="en-US" smtClean="0">
                <a:ea typeface="ＭＳ Ｐゴシック" pitchFamily="34" charset="-128"/>
              </a:rPr>
              <a:t>Application to ICU pt</a:t>
            </a:r>
          </a:p>
        </p:txBody>
      </p:sp>
      <p:graphicFrame>
        <p:nvGraphicFramePr>
          <p:cNvPr id="2050" name="Object 5"/>
          <p:cNvGraphicFramePr>
            <a:graphicFrameLocks noGrp="1" noChangeAspect="1"/>
          </p:cNvGraphicFramePr>
          <p:nvPr>
            <p:ph idx="4294967295"/>
          </p:nvPr>
        </p:nvGraphicFramePr>
        <p:xfrm>
          <a:off x="2362200" y="1045779"/>
          <a:ext cx="4495800" cy="5736021"/>
        </p:xfrm>
        <a:graphic>
          <a:graphicData uri="http://schemas.openxmlformats.org/presentationml/2006/ole">
            <mc:AlternateContent xmlns:mc="http://schemas.openxmlformats.org/markup-compatibility/2006">
              <mc:Choice xmlns:v="urn:schemas-microsoft-com:vml" Requires="v">
                <p:oleObj spid="_x0000_s1035" name="Acrobat Document" r:id="rId3" imgW="6705000" imgH="8842320" progId="AcroExch.Document.7">
                  <p:embed/>
                </p:oleObj>
              </mc:Choice>
              <mc:Fallback>
                <p:oleObj name="Acrobat Document" r:id="rId3" imgW="6705000" imgH="8842320"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200" y="1045779"/>
                        <a:ext cx="4495800" cy="57360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5369478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5" descr="chestXray1"/>
          <p:cNvPicPr>
            <a:picLocks noGrp="1" noChangeAspect="1" noChangeArrowheads="1"/>
          </p:cNvPicPr>
          <p:nvPr>
            <p:ph/>
          </p:nvPr>
        </p:nvPicPr>
        <p:blipFill>
          <a:blip r:embed="rId2" cstate="print"/>
          <a:srcRect/>
          <a:stretch>
            <a:fillRect/>
          </a:stretch>
        </p:blipFill>
        <p:spPr>
          <a:xfrm>
            <a:off x="1676400" y="0"/>
            <a:ext cx="6019800" cy="6858000"/>
          </a:xfrm>
          <a:noFill/>
        </p:spPr>
      </p:pic>
    </p:spTree>
    <p:extLst>
      <p:ext uri="{BB962C8B-B14F-4D97-AF65-F5344CB8AC3E}">
        <p14:creationId xmlns:p14="http://schemas.microsoft.com/office/powerpoint/2010/main" val="3717132118"/>
      </p:ext>
    </p:extLst>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idx="4294967295"/>
          </p:nvPr>
        </p:nvSpPr>
        <p:spPr/>
        <p:txBody>
          <a:bodyPr/>
          <a:lstStyle/>
          <a:p>
            <a:pPr eaLnBrk="1" hangingPunct="1">
              <a:defRPr/>
            </a:pPr>
            <a:r>
              <a:rPr lang="en-US" smtClean="0">
                <a:ea typeface="ＭＳ Ｐゴシック" pitchFamily="34" charset="-128"/>
              </a:rPr>
              <a:t>HUFF</a:t>
            </a:r>
          </a:p>
        </p:txBody>
      </p:sp>
      <p:sp>
        <p:nvSpPr>
          <p:cNvPr id="26627" name="Rectangle 3"/>
          <p:cNvSpPr>
            <a:spLocks noGrp="1" noChangeArrowheads="1"/>
          </p:cNvSpPr>
          <p:nvPr>
            <p:ph type="body" idx="4294967295"/>
          </p:nvPr>
        </p:nvSpPr>
        <p:spPr/>
        <p:txBody>
          <a:bodyPr/>
          <a:lstStyle/>
          <a:p>
            <a:pPr eaLnBrk="1" hangingPunct="1">
              <a:defRPr/>
            </a:pPr>
            <a:r>
              <a:rPr lang="en-US" smtClean="0">
                <a:ea typeface="ＭＳ Ｐゴシック" pitchFamily="34" charset="-128"/>
              </a:rPr>
              <a:t>Not the same components of a cough</a:t>
            </a:r>
          </a:p>
          <a:p>
            <a:pPr eaLnBrk="1" hangingPunct="1">
              <a:defRPr/>
            </a:pPr>
            <a:endParaRPr lang="en-US" smtClean="0">
              <a:ea typeface="ＭＳ Ｐゴシック" pitchFamily="34" charset="-128"/>
            </a:endParaRPr>
          </a:p>
          <a:p>
            <a:pPr eaLnBrk="1" hangingPunct="1">
              <a:defRPr/>
            </a:pPr>
            <a:r>
              <a:rPr lang="en-US" smtClean="0">
                <a:ea typeface="ＭＳ Ｐゴシック" pitchFamily="34" charset="-128"/>
              </a:rPr>
              <a:t>Can be more effective in clearing secretions </a:t>
            </a:r>
          </a:p>
          <a:p>
            <a:pPr eaLnBrk="1" hangingPunct="1">
              <a:defRPr/>
            </a:pPr>
            <a:endParaRPr lang="en-US" smtClean="0">
              <a:ea typeface="ＭＳ Ｐゴシック" pitchFamily="34" charset="-128"/>
            </a:endParaRPr>
          </a:p>
          <a:p>
            <a:pPr eaLnBrk="1" hangingPunct="1">
              <a:defRPr/>
            </a:pPr>
            <a:r>
              <a:rPr lang="en-US" smtClean="0">
                <a:ea typeface="ＭＳ Ｐゴシック" pitchFamily="34" charset="-128"/>
              </a:rPr>
              <a:t>To train patients, DEMONSTRATION.</a:t>
            </a:r>
          </a:p>
          <a:p>
            <a:pPr eaLnBrk="1" hangingPunct="1">
              <a:defRPr/>
            </a:pPr>
            <a:endParaRPr lang="en-US" smtClean="0">
              <a:ea typeface="ＭＳ Ｐゴシック" pitchFamily="34" charset="-128"/>
            </a:endParaRPr>
          </a:p>
          <a:p>
            <a:pPr eaLnBrk="1" hangingPunct="1">
              <a:defRPr/>
            </a:pPr>
            <a:r>
              <a:rPr lang="en-US" smtClean="0">
                <a:ea typeface="ＭＳ Ｐゴシック" pitchFamily="34" charset="-128"/>
              </a:rPr>
              <a:t>FET – active cycle of breathing</a:t>
            </a:r>
          </a:p>
        </p:txBody>
      </p:sp>
    </p:spTree>
    <p:extLst>
      <p:ext uri="{BB962C8B-B14F-4D97-AF65-F5344CB8AC3E}">
        <p14:creationId xmlns:p14="http://schemas.microsoft.com/office/powerpoint/2010/main" val="3862851804"/>
      </p:ext>
    </p:extLst>
  </p:cSld>
  <p:clrMapOvr>
    <a:masterClrMapping/>
  </p:clrMapOvr>
  <p:transition spd="slow">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4"/>
          <p:cNvSpPr>
            <a:spLocks noGrp="1" noChangeArrowheads="1"/>
          </p:cNvSpPr>
          <p:nvPr>
            <p:ph type="title"/>
          </p:nvPr>
        </p:nvSpPr>
        <p:spPr/>
        <p:txBody>
          <a:bodyPr/>
          <a:lstStyle/>
          <a:p>
            <a:pPr eaLnBrk="1" hangingPunct="1"/>
            <a:r>
              <a:rPr lang="en-US" smtClean="0">
                <a:latin typeface="Calibri" pitchFamily="34" charset="0"/>
                <a:ea typeface="ＭＳ Ｐゴシック" pitchFamily="34" charset="-128"/>
              </a:rPr>
              <a:t>Wong 2000</a:t>
            </a:r>
          </a:p>
        </p:txBody>
      </p:sp>
      <p:pic>
        <p:nvPicPr>
          <p:cNvPr id="19459" name="Picture 5" descr="chestXray2"/>
          <p:cNvPicPr>
            <a:picLocks noGrp="1" noChangeAspect="1" noChangeArrowheads="1"/>
          </p:cNvPicPr>
          <p:nvPr>
            <p:ph sz="half" idx="1"/>
          </p:nvPr>
        </p:nvPicPr>
        <p:blipFill>
          <a:blip r:embed="rId2" cstate="print"/>
          <a:srcRect/>
          <a:stretch>
            <a:fillRect/>
          </a:stretch>
        </p:blipFill>
        <p:spPr>
          <a:xfrm>
            <a:off x="1047750" y="1741488"/>
            <a:ext cx="2857500" cy="4248150"/>
          </a:xfrm>
          <a:noFill/>
        </p:spPr>
      </p:pic>
      <p:sp>
        <p:nvSpPr>
          <p:cNvPr id="19460" name="Rectangle 11"/>
          <p:cNvSpPr>
            <a:spLocks noGrp="1" noChangeArrowheads="1"/>
          </p:cNvSpPr>
          <p:nvPr>
            <p:ph type="body" sz="half" idx="2"/>
          </p:nvPr>
        </p:nvSpPr>
        <p:spPr/>
        <p:txBody>
          <a:bodyPr/>
          <a:lstStyle/>
          <a:p>
            <a:pPr eaLnBrk="1" hangingPunct="1"/>
            <a:endParaRPr lang="en-US" sz="2800" smtClean="0">
              <a:latin typeface="Calibri" pitchFamily="34" charset="0"/>
              <a:ea typeface="ＭＳ Ｐゴシック" pitchFamily="34" charset="-128"/>
            </a:endParaRPr>
          </a:p>
          <a:p>
            <a:pPr eaLnBrk="1" hangingPunct="1"/>
            <a:r>
              <a:rPr lang="en-US" sz="2800" smtClean="0">
                <a:latin typeface="Calibri" pitchFamily="34" charset="0"/>
                <a:ea typeface="ＭＳ Ｐゴシック" pitchFamily="34" charset="-128"/>
              </a:rPr>
              <a:t>Patient in respiratory distress.  </a:t>
            </a:r>
          </a:p>
          <a:p>
            <a:pPr eaLnBrk="1" hangingPunct="1"/>
            <a:r>
              <a:rPr lang="en-US" sz="2800" smtClean="0">
                <a:latin typeface="Calibri" pitchFamily="34" charset="0"/>
                <a:ea typeface="ＭＳ Ｐゴシック" pitchFamily="34" charset="-128"/>
              </a:rPr>
              <a:t>PT performed multiple treatments.  STG to improve V/Q, decrease WOB, and airway clearance</a:t>
            </a:r>
          </a:p>
          <a:p>
            <a:pPr eaLnBrk="1" hangingPunct="1">
              <a:buFont typeface="Wingdings" pitchFamily="2" charset="2"/>
              <a:buNone/>
            </a:pPr>
            <a:endParaRPr lang="en-US" sz="2800" smtClean="0">
              <a:latin typeface="Calibri" pitchFamily="34" charset="0"/>
              <a:ea typeface="ＭＳ Ｐゴシック" pitchFamily="34" charset="-128"/>
            </a:endParaRPr>
          </a:p>
        </p:txBody>
      </p:sp>
    </p:spTree>
    <p:extLst>
      <p:ext uri="{BB962C8B-B14F-4D97-AF65-F5344CB8AC3E}">
        <p14:creationId xmlns:p14="http://schemas.microsoft.com/office/powerpoint/2010/main" val="2712927358"/>
      </p:ext>
    </p:extLst>
  </p:cSld>
  <p:clrMapOvr>
    <a:masterClrMapping/>
  </p:clrMapOvr>
  <p:transition spd="slow">
    <p:push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Grp="1" noChangeArrowheads="1"/>
          </p:cNvSpPr>
          <p:nvPr>
            <p:ph type="title" idx="4294967295"/>
          </p:nvPr>
        </p:nvSpPr>
        <p:spPr/>
        <p:txBody>
          <a:bodyPr/>
          <a:lstStyle/>
          <a:p>
            <a:pPr eaLnBrk="1" hangingPunct="1">
              <a:defRPr/>
            </a:pPr>
            <a:r>
              <a:rPr lang="en-US" smtClean="0">
                <a:ea typeface="ＭＳ Ｐゴシック" pitchFamily="34" charset="-128"/>
              </a:rPr>
              <a:t>Wong 2000</a:t>
            </a:r>
          </a:p>
        </p:txBody>
      </p:sp>
      <p:sp>
        <p:nvSpPr>
          <p:cNvPr id="22531" name="Rectangle 5"/>
          <p:cNvSpPr>
            <a:spLocks noGrp="1" noChangeArrowheads="1"/>
          </p:cNvSpPr>
          <p:nvPr>
            <p:ph type="body" sz="half" idx="4294967295"/>
          </p:nvPr>
        </p:nvSpPr>
        <p:spPr>
          <a:xfrm>
            <a:off x="457200" y="1600200"/>
            <a:ext cx="4038600" cy="4876800"/>
          </a:xfrm>
        </p:spPr>
        <p:txBody>
          <a:bodyPr/>
          <a:lstStyle/>
          <a:p>
            <a:pPr eaLnBrk="1" hangingPunct="1">
              <a:defRPr/>
            </a:pPr>
            <a:r>
              <a:rPr lang="en-US" sz="2800" smtClean="0">
                <a:ea typeface="ＭＳ Ｐゴシック" pitchFamily="34" charset="-128"/>
              </a:rPr>
              <a:t>DAY 1  ICU</a:t>
            </a:r>
          </a:p>
          <a:p>
            <a:pPr lvl="1" eaLnBrk="1" hangingPunct="1">
              <a:defRPr/>
            </a:pPr>
            <a:r>
              <a:rPr lang="en-US" sz="2400" smtClean="0">
                <a:ea typeface="Arial" pitchFamily="34" charset="0"/>
              </a:rPr>
              <a:t>PT performed treatments every 2 hours and all through the night</a:t>
            </a:r>
          </a:p>
          <a:p>
            <a:pPr lvl="1" eaLnBrk="1" hangingPunct="1">
              <a:defRPr/>
            </a:pPr>
            <a:r>
              <a:rPr lang="en-US" sz="2400" smtClean="0">
                <a:ea typeface="Arial" pitchFamily="34" charset="0"/>
              </a:rPr>
              <a:t>Total of 6 PT treatments </a:t>
            </a:r>
          </a:p>
          <a:p>
            <a:pPr lvl="1" eaLnBrk="1" hangingPunct="1">
              <a:buFontTx/>
              <a:buNone/>
              <a:defRPr/>
            </a:pPr>
            <a:endParaRPr lang="en-US" sz="2400" smtClean="0">
              <a:ea typeface="Arial" pitchFamily="34" charset="0"/>
            </a:endParaRPr>
          </a:p>
          <a:p>
            <a:pPr eaLnBrk="1" hangingPunct="1">
              <a:defRPr/>
            </a:pPr>
            <a:r>
              <a:rPr lang="en-US" sz="2800" smtClean="0">
                <a:ea typeface="ＭＳ Ｐゴシック" pitchFamily="34" charset="-128"/>
              </a:rPr>
              <a:t>DAY 2  ICU</a:t>
            </a:r>
          </a:p>
          <a:p>
            <a:pPr lvl="1" eaLnBrk="1" hangingPunct="1">
              <a:defRPr/>
            </a:pPr>
            <a:r>
              <a:rPr lang="en-US" sz="2400" smtClean="0">
                <a:ea typeface="Arial" pitchFamily="34" charset="0"/>
              </a:rPr>
              <a:t>PT performed 5 treatments</a:t>
            </a:r>
          </a:p>
        </p:txBody>
      </p:sp>
      <p:sp>
        <p:nvSpPr>
          <p:cNvPr id="22532" name="Rectangle 6"/>
          <p:cNvSpPr>
            <a:spLocks noGrp="1" noChangeArrowheads="1"/>
          </p:cNvSpPr>
          <p:nvPr>
            <p:ph type="body" sz="half" idx="4294967295"/>
          </p:nvPr>
        </p:nvSpPr>
        <p:spPr>
          <a:xfrm>
            <a:off x="4648200" y="1600200"/>
            <a:ext cx="4038600" cy="4495800"/>
          </a:xfrm>
        </p:spPr>
        <p:txBody>
          <a:bodyPr/>
          <a:lstStyle/>
          <a:p>
            <a:pPr eaLnBrk="1" hangingPunct="1">
              <a:defRPr/>
            </a:pPr>
            <a:r>
              <a:rPr lang="en-US" sz="2800" smtClean="0">
                <a:ea typeface="ＭＳ Ｐゴシック" pitchFamily="34" charset="-128"/>
              </a:rPr>
              <a:t>DAY 3  FLOOR</a:t>
            </a:r>
          </a:p>
          <a:p>
            <a:pPr lvl="1" eaLnBrk="1" hangingPunct="1">
              <a:defRPr/>
            </a:pPr>
            <a:r>
              <a:rPr lang="en-US" sz="2400" smtClean="0">
                <a:ea typeface="Arial" pitchFamily="34" charset="0"/>
              </a:rPr>
              <a:t>PT performed treatments 2x per day</a:t>
            </a:r>
          </a:p>
          <a:p>
            <a:pPr lvl="1" eaLnBrk="1" hangingPunct="1">
              <a:buFontTx/>
              <a:buNone/>
              <a:defRPr/>
            </a:pPr>
            <a:endParaRPr lang="en-US" sz="2400" smtClean="0">
              <a:ea typeface="Arial" pitchFamily="34" charset="0"/>
            </a:endParaRPr>
          </a:p>
          <a:p>
            <a:pPr eaLnBrk="1" hangingPunct="1">
              <a:defRPr/>
            </a:pPr>
            <a:r>
              <a:rPr lang="en-US" sz="2800" smtClean="0">
                <a:ea typeface="ＭＳ Ｐゴシック" pitchFamily="34" charset="-128"/>
              </a:rPr>
              <a:t>OVERALL</a:t>
            </a:r>
          </a:p>
          <a:p>
            <a:pPr lvl="1" eaLnBrk="1" hangingPunct="1">
              <a:defRPr/>
            </a:pPr>
            <a:r>
              <a:rPr lang="en-US" sz="2400" smtClean="0">
                <a:ea typeface="Arial" pitchFamily="34" charset="0"/>
              </a:rPr>
              <a:t>21 PT sessions (11 sessions during 48 hour ICU;  2 sessions daily on floor for 4 days)</a:t>
            </a:r>
          </a:p>
        </p:txBody>
      </p:sp>
    </p:spTree>
    <p:extLst>
      <p:ext uri="{BB962C8B-B14F-4D97-AF65-F5344CB8AC3E}">
        <p14:creationId xmlns:p14="http://schemas.microsoft.com/office/powerpoint/2010/main" val="402313646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idx="4294967295"/>
          </p:nvPr>
        </p:nvSpPr>
        <p:spPr/>
        <p:txBody>
          <a:bodyPr/>
          <a:lstStyle/>
          <a:p>
            <a:pPr eaLnBrk="1" hangingPunct="1">
              <a:defRPr/>
            </a:pPr>
            <a:endParaRPr lang="en-US" smtClean="0">
              <a:ea typeface="+mj-ea"/>
            </a:endParaRPr>
          </a:p>
        </p:txBody>
      </p:sp>
      <p:pic>
        <p:nvPicPr>
          <p:cNvPr id="21507" name="Picture 7" descr="chestXray1"/>
          <p:cNvPicPr>
            <a:picLocks noGrp="1" noChangeAspect="1" noChangeArrowheads="1"/>
          </p:cNvPicPr>
          <p:nvPr>
            <p:ph sz="half" idx="4294967295"/>
          </p:nvPr>
        </p:nvPicPr>
        <p:blipFill>
          <a:blip r:embed="rId2" cstate="print"/>
          <a:srcRect b="7777"/>
          <a:stretch>
            <a:fillRect/>
          </a:stretch>
        </p:blipFill>
        <p:spPr>
          <a:xfrm>
            <a:off x="0" y="152400"/>
            <a:ext cx="4419600" cy="6629400"/>
          </a:xfrm>
          <a:noFill/>
        </p:spPr>
      </p:pic>
      <p:pic>
        <p:nvPicPr>
          <p:cNvPr id="21508" name="Picture 8" descr="chestxray3"/>
          <p:cNvPicPr>
            <a:picLocks noGrp="1" noChangeAspect="1" noChangeArrowheads="1"/>
          </p:cNvPicPr>
          <p:nvPr>
            <p:ph sz="half" idx="4294967295"/>
          </p:nvPr>
        </p:nvPicPr>
        <p:blipFill>
          <a:blip r:embed="rId3" cstate="print"/>
          <a:srcRect b="7777"/>
          <a:stretch>
            <a:fillRect/>
          </a:stretch>
        </p:blipFill>
        <p:spPr>
          <a:xfrm>
            <a:off x="4572000" y="152400"/>
            <a:ext cx="4572000" cy="6629400"/>
          </a:xfrm>
          <a:noFill/>
        </p:spPr>
      </p:pic>
      <p:sp>
        <p:nvSpPr>
          <p:cNvPr id="21509" name="Text Box 9"/>
          <p:cNvSpPr txBox="1">
            <a:spLocks noChangeArrowheads="1"/>
          </p:cNvSpPr>
          <p:nvPr/>
        </p:nvSpPr>
        <p:spPr bwMode="auto">
          <a:xfrm>
            <a:off x="1524000" y="6019800"/>
            <a:ext cx="2286000" cy="366713"/>
          </a:xfrm>
          <a:prstGeom prst="rect">
            <a:avLst/>
          </a:prstGeom>
          <a:noFill/>
          <a:ln w="9525">
            <a:noFill/>
            <a:miter lim="800000"/>
            <a:headEnd/>
            <a:tailEnd/>
          </a:ln>
        </p:spPr>
        <p:txBody>
          <a:bodyPr>
            <a:spAutoFit/>
          </a:bodyPr>
          <a:lstStyle/>
          <a:p>
            <a:pPr>
              <a:spcBef>
                <a:spcPct val="50000"/>
              </a:spcBef>
            </a:pPr>
            <a:r>
              <a:rPr lang="en-US">
                <a:solidFill>
                  <a:srgbClr val="000000"/>
                </a:solidFill>
              </a:rPr>
              <a:t>Day 1</a:t>
            </a:r>
          </a:p>
        </p:txBody>
      </p:sp>
      <p:sp>
        <p:nvSpPr>
          <p:cNvPr id="21510" name="Text Box 10"/>
          <p:cNvSpPr txBox="1">
            <a:spLocks noChangeArrowheads="1"/>
          </p:cNvSpPr>
          <p:nvPr/>
        </p:nvSpPr>
        <p:spPr bwMode="auto">
          <a:xfrm>
            <a:off x="6324600" y="6096000"/>
            <a:ext cx="2057400" cy="366713"/>
          </a:xfrm>
          <a:prstGeom prst="rect">
            <a:avLst/>
          </a:prstGeom>
          <a:noFill/>
          <a:ln w="9525">
            <a:noFill/>
            <a:miter lim="800000"/>
            <a:headEnd/>
            <a:tailEnd/>
          </a:ln>
        </p:spPr>
        <p:txBody>
          <a:bodyPr>
            <a:spAutoFit/>
          </a:bodyPr>
          <a:lstStyle/>
          <a:p>
            <a:pPr>
              <a:spcBef>
                <a:spcPct val="50000"/>
              </a:spcBef>
            </a:pPr>
            <a:r>
              <a:rPr lang="en-US">
                <a:solidFill>
                  <a:srgbClr val="000000"/>
                </a:solidFill>
              </a:rPr>
              <a:t>Day of Discharge</a:t>
            </a:r>
          </a:p>
        </p:txBody>
      </p:sp>
    </p:spTree>
    <p:extLst>
      <p:ext uri="{BB962C8B-B14F-4D97-AF65-F5344CB8AC3E}">
        <p14:creationId xmlns:p14="http://schemas.microsoft.com/office/powerpoint/2010/main" val="3250361414"/>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4"/>
          <p:cNvSpPr>
            <a:spLocks noGrp="1"/>
          </p:cNvSpPr>
          <p:nvPr>
            <p:ph type="title" idx="4294967295"/>
          </p:nvPr>
        </p:nvSpPr>
        <p:spPr/>
        <p:txBody>
          <a:bodyPr>
            <a:normAutofit fontScale="90000"/>
          </a:bodyPr>
          <a:lstStyle/>
          <a:p>
            <a:pPr eaLnBrk="1" hangingPunct="1">
              <a:defRPr/>
            </a:pPr>
            <a:r>
              <a:rPr lang="en-US" smtClean="0">
                <a:ea typeface="ＭＳ Ｐゴシック" pitchFamily="34" charset="-128"/>
              </a:rPr>
              <a:t>Summary of Current Evidence</a:t>
            </a:r>
          </a:p>
        </p:txBody>
      </p:sp>
      <p:sp>
        <p:nvSpPr>
          <p:cNvPr id="31747" name="Content Placeholder 5"/>
          <p:cNvSpPr>
            <a:spLocks noGrp="1"/>
          </p:cNvSpPr>
          <p:nvPr>
            <p:ph idx="4294967295"/>
          </p:nvPr>
        </p:nvSpPr>
        <p:spPr/>
        <p:txBody>
          <a:bodyPr/>
          <a:lstStyle/>
          <a:p>
            <a:pPr eaLnBrk="1" hangingPunct="1">
              <a:defRPr/>
            </a:pPr>
            <a:r>
              <a:rPr lang="en-US" smtClean="0">
                <a:ea typeface="ＭＳ Ｐゴシック" pitchFamily="34" charset="-128"/>
              </a:rPr>
              <a:t>Airway Clearance techniques assist in short term for secretion removal but currently there is no evidence supporting long term benefit above cough alone.</a:t>
            </a:r>
          </a:p>
          <a:p>
            <a:pPr eaLnBrk="1" hangingPunct="1">
              <a:buFont typeface="Wingdings" pitchFamily="2" charset="2"/>
              <a:buNone/>
              <a:defRPr/>
            </a:pPr>
            <a:endParaRPr lang="en-US" smtClean="0">
              <a:ea typeface="ＭＳ Ｐゴシック" pitchFamily="34" charset="-128"/>
            </a:endParaRPr>
          </a:p>
          <a:p>
            <a:pPr eaLnBrk="1" hangingPunct="1">
              <a:defRPr/>
            </a:pPr>
            <a:r>
              <a:rPr lang="en-US" smtClean="0">
                <a:ea typeface="ＭＳ Ｐゴシック" pitchFamily="34" charset="-128"/>
              </a:rPr>
              <a:t>All techniques show improvement in secretion removal though no one technique has been proven better than the others and different patients will show different benefits from each technique.</a:t>
            </a:r>
          </a:p>
        </p:txBody>
      </p:sp>
    </p:spTree>
    <p:extLst>
      <p:ext uri="{BB962C8B-B14F-4D97-AF65-F5344CB8AC3E}">
        <p14:creationId xmlns:p14="http://schemas.microsoft.com/office/powerpoint/2010/main" val="33019218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idx="4294967295"/>
          </p:nvPr>
        </p:nvSpPr>
        <p:spPr/>
        <p:txBody>
          <a:bodyPr>
            <a:normAutofit fontScale="90000"/>
          </a:bodyPr>
          <a:lstStyle/>
          <a:p>
            <a:pPr eaLnBrk="1" hangingPunct="1">
              <a:defRPr/>
            </a:pPr>
            <a:r>
              <a:rPr lang="en-US" smtClean="0">
                <a:ea typeface="ＭＳ Ｐゴシック" pitchFamily="34" charset="-128"/>
              </a:rPr>
              <a:t>Summary of Current Evidence</a:t>
            </a:r>
          </a:p>
        </p:txBody>
      </p:sp>
      <p:sp>
        <p:nvSpPr>
          <p:cNvPr id="32771" name="Content Placeholder 2"/>
          <p:cNvSpPr>
            <a:spLocks noGrp="1"/>
          </p:cNvSpPr>
          <p:nvPr>
            <p:ph idx="4294967295"/>
          </p:nvPr>
        </p:nvSpPr>
        <p:spPr/>
        <p:txBody>
          <a:bodyPr/>
          <a:lstStyle/>
          <a:p>
            <a:pPr eaLnBrk="1" hangingPunct="1">
              <a:defRPr/>
            </a:pPr>
            <a:r>
              <a:rPr lang="en-US" smtClean="0">
                <a:ea typeface="ＭＳ Ｐゴシック" pitchFamily="34" charset="-128"/>
              </a:rPr>
              <a:t>Method of airway clearance for any particular patient needs to be tailored to that patient</a:t>
            </a:r>
            <a:r>
              <a:rPr lang="ja-JP" altLang="en-US" smtClean="0">
                <a:ea typeface="ＭＳ Ｐゴシック" pitchFamily="34" charset="-128"/>
              </a:rPr>
              <a:t>’</a:t>
            </a:r>
            <a:r>
              <a:rPr lang="en-US" altLang="ja-JP" smtClean="0">
                <a:ea typeface="ＭＳ Ｐゴシック" pitchFamily="34" charset="-128"/>
              </a:rPr>
              <a:t>s needs to assure effective therapy with the greatest independence.</a:t>
            </a:r>
          </a:p>
          <a:p>
            <a:pPr eaLnBrk="1" hangingPunct="1">
              <a:buFont typeface="Wingdings" pitchFamily="2" charset="2"/>
              <a:buNone/>
              <a:defRPr/>
            </a:pPr>
            <a:endParaRPr lang="en-US" smtClean="0">
              <a:ea typeface="ＭＳ Ｐゴシック" pitchFamily="34" charset="-128"/>
            </a:endParaRPr>
          </a:p>
          <a:p>
            <a:pPr eaLnBrk="1" hangingPunct="1">
              <a:defRPr/>
            </a:pPr>
            <a:r>
              <a:rPr lang="en-US" smtClean="0">
                <a:ea typeface="ＭＳ Ｐゴシック" pitchFamily="34" charset="-128"/>
              </a:rPr>
              <a:t>What works for any particular patient now may not work in the future with that patient, and what does not currently work for any particular patient now may become more helpful in the future.</a:t>
            </a:r>
          </a:p>
        </p:txBody>
      </p:sp>
    </p:spTree>
    <p:extLst>
      <p:ext uri="{BB962C8B-B14F-4D97-AF65-F5344CB8AC3E}">
        <p14:creationId xmlns:p14="http://schemas.microsoft.com/office/powerpoint/2010/main" val="35348519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idx="4294967295"/>
          </p:nvPr>
        </p:nvSpPr>
        <p:spPr/>
        <p:txBody>
          <a:bodyPr>
            <a:normAutofit fontScale="90000"/>
          </a:bodyPr>
          <a:lstStyle/>
          <a:p>
            <a:pPr eaLnBrk="1" hangingPunct="1">
              <a:defRPr/>
            </a:pPr>
            <a:r>
              <a:rPr lang="en-US" smtClean="0">
                <a:ea typeface="ＭＳ Ｐゴシック" pitchFamily="34" charset="-128"/>
              </a:rPr>
              <a:t>Summary of Current Evidence</a:t>
            </a:r>
          </a:p>
        </p:txBody>
      </p:sp>
      <p:sp>
        <p:nvSpPr>
          <p:cNvPr id="33795" name="Content Placeholder 2"/>
          <p:cNvSpPr>
            <a:spLocks noGrp="1"/>
          </p:cNvSpPr>
          <p:nvPr>
            <p:ph idx="4294967295"/>
          </p:nvPr>
        </p:nvSpPr>
        <p:spPr/>
        <p:txBody>
          <a:bodyPr/>
          <a:lstStyle/>
          <a:p>
            <a:pPr eaLnBrk="1" hangingPunct="1">
              <a:defRPr/>
            </a:pPr>
            <a:r>
              <a:rPr lang="en-US" dirty="0" smtClean="0">
                <a:ea typeface="ＭＳ Ｐゴシック" pitchFamily="34" charset="-128"/>
              </a:rPr>
              <a:t>Position change is the only consistently demonstrated method of changing ventilation to any particular part of the lung</a:t>
            </a:r>
          </a:p>
          <a:p>
            <a:pPr eaLnBrk="1" hangingPunct="1">
              <a:defRPr/>
            </a:pPr>
            <a:endParaRPr lang="en-US" dirty="0" smtClean="0">
              <a:ea typeface="ＭＳ Ｐゴシック" pitchFamily="34" charset="-128"/>
            </a:endParaRPr>
          </a:p>
          <a:p>
            <a:pPr eaLnBrk="1" hangingPunct="1">
              <a:buFont typeface="Wingdings" pitchFamily="2" charset="2"/>
              <a:buNone/>
              <a:defRPr/>
            </a:pPr>
            <a:r>
              <a:rPr lang="en-US" dirty="0" smtClean="0">
                <a:ea typeface="ＭＳ Ｐゴシック" pitchFamily="34" charset="-128"/>
              </a:rPr>
              <a:t/>
            </a:r>
            <a:br>
              <a:rPr lang="en-US" dirty="0" smtClean="0">
                <a:ea typeface="ＭＳ Ｐゴシック" pitchFamily="34" charset="-128"/>
              </a:rPr>
            </a:br>
            <a:r>
              <a:rPr lang="en-US" dirty="0" smtClean="0">
                <a:ea typeface="ＭＳ Ｐゴシック" pitchFamily="34" charset="-128"/>
              </a:rPr>
              <a:t>ULTIMATELY – use of ANY technique is better than nothing</a:t>
            </a:r>
            <a:r>
              <a:rPr lang="en-US" dirty="0" smtClean="0">
                <a:ea typeface="ＭＳ Ｐゴシック" pitchFamily="34" charset="-128"/>
              </a:rPr>
              <a:t>.</a:t>
            </a:r>
          </a:p>
          <a:p>
            <a:pPr eaLnBrk="1" hangingPunct="1">
              <a:buFont typeface="Wingdings" pitchFamily="2" charset="2"/>
              <a:buNone/>
              <a:defRPr/>
            </a:pPr>
            <a:r>
              <a:rPr lang="en-US" dirty="0" smtClean="0">
                <a:ea typeface="ＭＳ Ｐゴシック" pitchFamily="34" charset="-128"/>
              </a:rPr>
              <a:t>EX: if had pneumonia in left, then best on right, which is nice for </a:t>
            </a:r>
            <a:r>
              <a:rPr lang="en-US" dirty="0" err="1" smtClean="0">
                <a:ea typeface="ＭＳ Ｐゴシック" pitchFamily="34" charset="-128"/>
              </a:rPr>
              <a:t>moblization</a:t>
            </a:r>
            <a:r>
              <a:rPr lang="en-US" dirty="0" smtClean="0">
                <a:ea typeface="ＭＳ Ｐゴシック" pitchFamily="34" charset="-128"/>
              </a:rPr>
              <a:t>. </a:t>
            </a:r>
            <a:endParaRPr lang="en-US" dirty="0" smtClean="0">
              <a:ea typeface="ＭＳ Ｐゴシック" pitchFamily="34" charset="-128"/>
            </a:endParaRPr>
          </a:p>
        </p:txBody>
      </p:sp>
    </p:spTree>
    <p:extLst>
      <p:ext uri="{BB962C8B-B14F-4D97-AF65-F5344CB8AC3E}">
        <p14:creationId xmlns:p14="http://schemas.microsoft.com/office/powerpoint/2010/main" val="2041628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idx="4294967295"/>
          </p:nvPr>
        </p:nvSpPr>
        <p:spPr/>
        <p:txBody>
          <a:bodyPr/>
          <a:lstStyle/>
          <a:p>
            <a:pPr eaLnBrk="1" hangingPunct="1">
              <a:defRPr/>
            </a:pPr>
            <a:r>
              <a:rPr lang="en-US" smtClean="0">
                <a:ea typeface="ＭＳ Ｐゴシック" pitchFamily="34" charset="-128"/>
              </a:rPr>
              <a:t>Assisted Cough Techniques</a:t>
            </a:r>
          </a:p>
        </p:txBody>
      </p:sp>
      <p:sp>
        <p:nvSpPr>
          <p:cNvPr id="27651" name="Rectangle 3"/>
          <p:cNvSpPr>
            <a:spLocks noGrp="1" noChangeArrowheads="1"/>
          </p:cNvSpPr>
          <p:nvPr>
            <p:ph type="body" idx="4294967295"/>
          </p:nvPr>
        </p:nvSpPr>
        <p:spPr/>
        <p:txBody>
          <a:bodyPr/>
          <a:lstStyle/>
          <a:p>
            <a:pPr eaLnBrk="1" hangingPunct="1">
              <a:defRPr/>
            </a:pPr>
            <a:r>
              <a:rPr lang="en-US" dirty="0" smtClean="0">
                <a:ea typeface="ＭＳ Ｐゴシック" pitchFamily="34" charset="-128"/>
              </a:rPr>
              <a:t>Splinting</a:t>
            </a:r>
          </a:p>
          <a:p>
            <a:pPr lvl="1" eaLnBrk="1" hangingPunct="1">
              <a:defRPr/>
            </a:pPr>
            <a:r>
              <a:rPr lang="en-US" dirty="0" smtClean="0">
                <a:ea typeface="Arial" pitchFamily="34" charset="0"/>
              </a:rPr>
              <a:t>CABG, thoracotomy, belly surgeries, incision in “pop can”.</a:t>
            </a:r>
            <a:endParaRPr lang="en-US" dirty="0" smtClean="0">
              <a:ea typeface="Arial" pitchFamily="34" charset="0"/>
            </a:endParaRPr>
          </a:p>
          <a:p>
            <a:pPr eaLnBrk="1" hangingPunct="1">
              <a:defRPr/>
            </a:pPr>
            <a:r>
              <a:rPr lang="en-US" dirty="0" smtClean="0">
                <a:ea typeface="ＭＳ Ｐゴシック" pitchFamily="34" charset="-128"/>
              </a:rPr>
              <a:t>Quad Coughing</a:t>
            </a:r>
          </a:p>
          <a:p>
            <a:pPr lvl="1" eaLnBrk="1" hangingPunct="1">
              <a:defRPr/>
            </a:pPr>
            <a:r>
              <a:rPr lang="en-US" dirty="0" smtClean="0">
                <a:ea typeface="Arial" pitchFamily="34" charset="0"/>
              </a:rPr>
              <a:t>Who</a:t>
            </a:r>
            <a:r>
              <a:rPr lang="en-US" dirty="0" smtClean="0">
                <a:ea typeface="Arial" pitchFamily="34" charset="0"/>
              </a:rPr>
              <a:t>?: ALS, SCI</a:t>
            </a:r>
            <a:endParaRPr lang="en-US" dirty="0" smtClean="0">
              <a:ea typeface="Arial" pitchFamily="34" charset="0"/>
            </a:endParaRPr>
          </a:p>
          <a:p>
            <a:pPr eaLnBrk="1" hangingPunct="1">
              <a:defRPr/>
            </a:pPr>
            <a:r>
              <a:rPr lang="en-US" dirty="0" smtClean="0">
                <a:ea typeface="ＭＳ Ｐゴシック" pitchFamily="34" charset="-128"/>
              </a:rPr>
              <a:t>Variety of different ways to increase expulsion force through positioning and careful manual pressure through CHEST WALL and ABDOMEN.  (Interconnection)</a:t>
            </a:r>
          </a:p>
        </p:txBody>
      </p:sp>
    </p:spTree>
    <p:extLst>
      <p:ext uri="{BB962C8B-B14F-4D97-AF65-F5344CB8AC3E}">
        <p14:creationId xmlns:p14="http://schemas.microsoft.com/office/powerpoint/2010/main" val="237779923"/>
      </p:ext>
    </p:extLst>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descr="splint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1600200"/>
            <a:ext cx="37338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5" name="Picture 5" descr="suctioning"/>
          <p:cNvPicPr>
            <a:picLocks noChangeAspect="1" noChangeArrowheads="1"/>
          </p:cNvPicPr>
          <p:nvPr/>
        </p:nvPicPr>
        <p:blipFill>
          <a:blip r:embed="rId4" cstate="print">
            <a:extLst>
              <a:ext uri="{28A0092B-C50C-407E-A947-70E740481C1C}">
                <a14:useLocalDpi xmlns:a14="http://schemas.microsoft.com/office/drawing/2010/main" val="0"/>
              </a:ext>
            </a:extLst>
          </a:blip>
          <a:srcRect l="47903"/>
          <a:stretch>
            <a:fillRect/>
          </a:stretch>
        </p:blipFill>
        <p:spPr bwMode="auto">
          <a:xfrm>
            <a:off x="228600" y="0"/>
            <a:ext cx="4343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6" descr="wheelchaircough"/>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6800" y="3962400"/>
            <a:ext cx="2971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63391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u="sng" smtClean="0">
                <a:latin typeface="Calibri" pitchFamily="34" charset="0"/>
                <a:ea typeface="ＭＳ Ｐゴシック" pitchFamily="34" charset="-128"/>
              </a:rPr>
              <a:t>COUGH ASSIST MACHINE</a:t>
            </a:r>
          </a:p>
        </p:txBody>
      </p:sp>
      <p:sp>
        <p:nvSpPr>
          <p:cNvPr id="19459" name="Rectangle 3"/>
          <p:cNvSpPr>
            <a:spLocks noGrp="1" noChangeArrowheads="1"/>
          </p:cNvSpPr>
          <p:nvPr>
            <p:ph type="body" sz="half" idx="1"/>
          </p:nvPr>
        </p:nvSpPr>
        <p:spPr/>
        <p:txBody>
          <a:bodyPr/>
          <a:lstStyle/>
          <a:p>
            <a:pPr eaLnBrk="1" hangingPunct="1">
              <a:lnSpc>
                <a:spcPct val="90000"/>
              </a:lnSpc>
            </a:pPr>
            <a:r>
              <a:rPr lang="en-US" sz="2800" smtClean="0">
                <a:latin typeface="Calibri" pitchFamily="34" charset="0"/>
                <a:ea typeface="ＭＳ Ｐゴシック" pitchFamily="34" charset="-128"/>
              </a:rPr>
              <a:t>AKA – Coughalator, Mechanical In-Exsufflator, </a:t>
            </a:r>
            <a:r>
              <a:rPr lang="ja-JP" altLang="en-US" sz="2800" smtClean="0">
                <a:latin typeface="Calibri" pitchFamily="34" charset="0"/>
                <a:ea typeface="MS Gothic" pitchFamily="49" charset="-128"/>
              </a:rPr>
              <a:t>“</a:t>
            </a:r>
            <a:r>
              <a:rPr lang="en-US" altLang="ja-JP" sz="2800" smtClean="0">
                <a:latin typeface="Calibri" pitchFamily="34" charset="0"/>
                <a:ea typeface="ＭＳ Ｐゴシック" pitchFamily="34" charset="-128"/>
              </a:rPr>
              <a:t>The Cougher</a:t>
            </a:r>
            <a:r>
              <a:rPr lang="ja-JP" altLang="en-US" sz="2800" smtClean="0">
                <a:latin typeface="Calibri" pitchFamily="34" charset="0"/>
                <a:ea typeface="MS Gothic" pitchFamily="49" charset="-128"/>
              </a:rPr>
              <a:t>”</a:t>
            </a:r>
            <a:endParaRPr lang="en-US" altLang="ja-JP" sz="2800" smtClean="0">
              <a:latin typeface="Calibri" pitchFamily="34" charset="0"/>
              <a:ea typeface="ＭＳ Ｐゴシック" pitchFamily="34" charset="-128"/>
            </a:endParaRPr>
          </a:p>
          <a:p>
            <a:pPr eaLnBrk="1" hangingPunct="1">
              <a:lnSpc>
                <a:spcPct val="90000"/>
              </a:lnSpc>
            </a:pPr>
            <a:r>
              <a:rPr lang="en-US" sz="2800" smtClean="0">
                <a:latin typeface="Calibri" pitchFamily="34" charset="0"/>
                <a:ea typeface="ＭＳ Ｐゴシック" pitchFamily="34" charset="-128"/>
              </a:rPr>
              <a:t>Non-invasive way to clear secretions.  (alternative to suctioning)</a:t>
            </a:r>
          </a:p>
          <a:p>
            <a:pPr eaLnBrk="1" hangingPunct="1">
              <a:lnSpc>
                <a:spcPct val="90000"/>
              </a:lnSpc>
            </a:pPr>
            <a:r>
              <a:rPr lang="en-US" sz="2800" smtClean="0">
                <a:latin typeface="Calibri" pitchFamily="34" charset="0"/>
                <a:ea typeface="ＭＳ Ｐゴシック" pitchFamily="34" charset="-128"/>
              </a:rPr>
              <a:t>Two Way Vaccuum</a:t>
            </a:r>
          </a:p>
        </p:txBody>
      </p:sp>
      <p:pic>
        <p:nvPicPr>
          <p:cNvPr id="19460" name="Picture 4" descr="coughassist"/>
          <p:cNvPicPr>
            <a:picLocks noGrp="1" noChangeAspect="1" noChangeArrowheads="1"/>
          </p:cNvPicPr>
          <p:nvPr>
            <p:ph sz="half" idx="2"/>
          </p:nvPr>
        </p:nvPicPr>
        <p:blipFill>
          <a:blip r:embed="rId2" cstate="print"/>
          <a:srcRect/>
          <a:stretch>
            <a:fillRect/>
          </a:stretch>
        </p:blipFill>
        <p:spPr>
          <a:xfrm>
            <a:off x="3962400" y="1600200"/>
            <a:ext cx="4648200" cy="4495800"/>
          </a:xfrm>
          <a:noFill/>
        </p:spPr>
      </p:pic>
    </p:spTree>
    <p:extLst>
      <p:ext uri="{BB962C8B-B14F-4D97-AF65-F5344CB8AC3E}">
        <p14:creationId xmlns:p14="http://schemas.microsoft.com/office/powerpoint/2010/main" val="3061679756"/>
      </p:ext>
    </p:extLst>
  </p:cSld>
  <p:clrMapOvr>
    <a:masterClrMapping/>
  </p:clrMapOvr>
  <p:transition>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685800" y="0"/>
            <a:ext cx="7583487" cy="685800"/>
          </a:xfrm>
        </p:spPr>
        <p:txBody>
          <a:bodyPr/>
          <a:lstStyle/>
          <a:p>
            <a:pPr eaLnBrk="1" hangingPunct="1"/>
            <a:r>
              <a:rPr lang="en-US" dirty="0" smtClean="0">
                <a:latin typeface="Calibri" pitchFamily="34" charset="0"/>
                <a:ea typeface="ＭＳ Ｐゴシック" pitchFamily="34" charset="-128"/>
              </a:rPr>
              <a:t>WHO?</a:t>
            </a:r>
          </a:p>
        </p:txBody>
      </p:sp>
      <p:sp>
        <p:nvSpPr>
          <p:cNvPr id="20483" name="Text Placeholder 1"/>
          <p:cNvSpPr>
            <a:spLocks noGrp="1"/>
          </p:cNvSpPr>
          <p:nvPr>
            <p:ph type="body" idx="1"/>
          </p:nvPr>
        </p:nvSpPr>
        <p:spPr>
          <a:xfrm>
            <a:off x="304800" y="914400"/>
            <a:ext cx="4056063" cy="790575"/>
          </a:xfrm>
        </p:spPr>
        <p:txBody>
          <a:bodyPr/>
          <a:lstStyle/>
          <a:p>
            <a:pPr eaLnBrk="1" hangingPunct="1">
              <a:spcBef>
                <a:spcPct val="0"/>
              </a:spcBef>
            </a:pPr>
            <a:r>
              <a:rPr lang="en-US" smtClean="0">
                <a:latin typeface="Calibri" pitchFamily="34" charset="0"/>
                <a:ea typeface="ＭＳ Ｐゴシック" pitchFamily="34" charset="-128"/>
              </a:rPr>
              <a:t>Indications for Use: </a:t>
            </a:r>
          </a:p>
        </p:txBody>
      </p:sp>
      <p:sp>
        <p:nvSpPr>
          <p:cNvPr id="3075" name="Rectangle 3"/>
          <p:cNvSpPr>
            <a:spLocks noGrp="1" noChangeArrowheads="1"/>
          </p:cNvSpPr>
          <p:nvPr>
            <p:ph sz="half" idx="2"/>
          </p:nvPr>
        </p:nvSpPr>
        <p:spPr>
          <a:xfrm>
            <a:off x="76200" y="1905000"/>
            <a:ext cx="4284663" cy="4343400"/>
          </a:xfrm>
        </p:spPr>
        <p:txBody>
          <a:bodyPr rtlCol="0">
            <a:normAutofit lnSpcReduction="10000"/>
          </a:bodyPr>
          <a:lstStyle/>
          <a:p>
            <a:pPr eaLnBrk="1" fontAlgn="auto" hangingPunct="1">
              <a:spcAft>
                <a:spcPts val="0"/>
              </a:spcAft>
              <a:defRPr/>
            </a:pPr>
            <a:r>
              <a:rPr lang="en-US" sz="2400" dirty="0" smtClean="0">
                <a:latin typeface="Arial" charset="0"/>
                <a:ea typeface="+mn-ea"/>
                <a:cs typeface="Arial" charset="0"/>
              </a:rPr>
              <a:t>Any </a:t>
            </a:r>
            <a:r>
              <a:rPr lang="en-US" sz="2400" dirty="0">
                <a:latin typeface="Arial" charset="0"/>
                <a:ea typeface="+mn-ea"/>
                <a:cs typeface="Arial" charset="0"/>
              </a:rPr>
              <a:t>patient unable to cough or clear secretions effectively due to reduced peak cough expiratory flow (less than 3 liters per second), resulting </a:t>
            </a:r>
            <a:r>
              <a:rPr lang="en-US" sz="2400" dirty="0" smtClean="0">
                <a:latin typeface="Arial" charset="0"/>
                <a:ea typeface="+mn-ea"/>
                <a:cs typeface="Arial" charset="0"/>
              </a:rPr>
              <a:t>from:</a:t>
            </a:r>
          </a:p>
          <a:p>
            <a:pPr lvl="1" eaLnBrk="1" fontAlgn="auto" hangingPunct="1">
              <a:spcAft>
                <a:spcPts val="0"/>
              </a:spcAft>
              <a:defRPr/>
            </a:pPr>
            <a:r>
              <a:rPr lang="en-US" sz="2200" dirty="0">
                <a:latin typeface="Arial" charset="0"/>
                <a:ea typeface="+mn-ea"/>
                <a:cs typeface="Arial" charset="0"/>
              </a:rPr>
              <a:t>H</a:t>
            </a:r>
            <a:r>
              <a:rPr lang="en-US" sz="2200" dirty="0" smtClean="0">
                <a:latin typeface="Arial" charset="0"/>
                <a:ea typeface="+mn-ea"/>
                <a:cs typeface="Arial" charset="0"/>
              </a:rPr>
              <a:t>igh </a:t>
            </a:r>
            <a:r>
              <a:rPr lang="en-US" sz="2200" dirty="0">
                <a:latin typeface="Arial" charset="0"/>
                <a:ea typeface="+mn-ea"/>
                <a:cs typeface="Arial" charset="0"/>
              </a:rPr>
              <a:t>spinal cord </a:t>
            </a:r>
            <a:r>
              <a:rPr lang="en-US" sz="2200" dirty="0" smtClean="0">
                <a:latin typeface="Arial" charset="0"/>
                <a:ea typeface="+mn-ea"/>
                <a:cs typeface="Arial" charset="0"/>
              </a:rPr>
              <a:t>injuries</a:t>
            </a:r>
            <a:endParaRPr lang="en-US" sz="2200" dirty="0">
              <a:latin typeface="Arial" charset="0"/>
              <a:ea typeface="+mn-ea"/>
              <a:cs typeface="Arial" charset="0"/>
            </a:endParaRPr>
          </a:p>
          <a:p>
            <a:pPr lvl="1" eaLnBrk="1" fontAlgn="auto" hangingPunct="1">
              <a:spcAft>
                <a:spcPts val="0"/>
              </a:spcAft>
              <a:defRPr/>
            </a:pPr>
            <a:r>
              <a:rPr lang="en-US" sz="2200" dirty="0">
                <a:latin typeface="Arial" charset="0"/>
                <a:ea typeface="+mn-ea"/>
                <a:cs typeface="Arial" charset="0"/>
              </a:rPr>
              <a:t>N</a:t>
            </a:r>
            <a:r>
              <a:rPr lang="en-US" sz="2200" dirty="0" smtClean="0">
                <a:latin typeface="Arial" charset="0"/>
                <a:ea typeface="+mn-ea"/>
                <a:cs typeface="Arial" charset="0"/>
              </a:rPr>
              <a:t>euromuscular </a:t>
            </a:r>
            <a:r>
              <a:rPr lang="en-US" sz="2200" dirty="0">
                <a:latin typeface="Arial" charset="0"/>
                <a:ea typeface="+mn-ea"/>
                <a:cs typeface="Arial" charset="0"/>
              </a:rPr>
              <a:t>deficits </a:t>
            </a:r>
            <a:r>
              <a:rPr lang="en-US" sz="2200" dirty="0" smtClean="0">
                <a:latin typeface="Arial" charset="0"/>
                <a:ea typeface="+mn-ea"/>
                <a:cs typeface="Arial" charset="0"/>
              </a:rPr>
              <a:t>or</a:t>
            </a:r>
          </a:p>
          <a:p>
            <a:pPr lvl="1" eaLnBrk="1" fontAlgn="auto" hangingPunct="1">
              <a:spcAft>
                <a:spcPts val="0"/>
              </a:spcAft>
              <a:defRPr/>
            </a:pPr>
            <a:r>
              <a:rPr lang="en-US" sz="2200" dirty="0">
                <a:latin typeface="Arial" charset="0"/>
                <a:ea typeface="+mn-ea"/>
                <a:cs typeface="Arial" charset="0"/>
              </a:rPr>
              <a:t>S</a:t>
            </a:r>
            <a:r>
              <a:rPr lang="en-US" sz="2200" dirty="0" smtClean="0">
                <a:latin typeface="Arial" charset="0"/>
                <a:ea typeface="+mn-ea"/>
                <a:cs typeface="Arial" charset="0"/>
              </a:rPr>
              <a:t>evere </a:t>
            </a:r>
            <a:r>
              <a:rPr lang="en-US" sz="2200" dirty="0">
                <a:latin typeface="Arial" charset="0"/>
                <a:ea typeface="+mn-ea"/>
                <a:cs typeface="Arial" charset="0"/>
              </a:rPr>
              <a:t>weakness associated with intrinsic lung disease, is a candidate for the </a:t>
            </a:r>
            <a:r>
              <a:rPr lang="en-US" sz="2200" dirty="0" err="1" smtClean="0">
                <a:latin typeface="Arial" charset="0"/>
                <a:ea typeface="+mn-ea"/>
                <a:cs typeface="Arial" charset="0"/>
              </a:rPr>
              <a:t>CoughAssist</a:t>
            </a:r>
            <a:r>
              <a:rPr lang="en-US" sz="2200" dirty="0">
                <a:latin typeface="Arial" charset="0"/>
                <a:ea typeface="+mn-ea"/>
                <a:cs typeface="Arial" charset="0"/>
              </a:rPr>
              <a:t>. </a:t>
            </a:r>
          </a:p>
        </p:txBody>
      </p:sp>
      <p:sp>
        <p:nvSpPr>
          <p:cNvPr id="20485" name="Text Placeholder 2"/>
          <p:cNvSpPr>
            <a:spLocks noGrp="1"/>
          </p:cNvSpPr>
          <p:nvPr>
            <p:ph type="body" sz="quarter" idx="3"/>
          </p:nvPr>
        </p:nvSpPr>
        <p:spPr>
          <a:xfrm>
            <a:off x="4648200" y="914400"/>
            <a:ext cx="4057650" cy="790575"/>
          </a:xfrm>
        </p:spPr>
        <p:txBody>
          <a:bodyPr/>
          <a:lstStyle/>
          <a:p>
            <a:pPr eaLnBrk="1" hangingPunct="1">
              <a:spcBef>
                <a:spcPct val="0"/>
              </a:spcBef>
            </a:pPr>
            <a:r>
              <a:rPr lang="en-US" smtClean="0">
                <a:latin typeface="Calibri" pitchFamily="34" charset="0"/>
                <a:ea typeface="ＭＳ Ｐゴシック" pitchFamily="34" charset="-128"/>
              </a:rPr>
              <a:t>OUR Indications for Use?</a:t>
            </a:r>
          </a:p>
        </p:txBody>
      </p:sp>
      <p:sp>
        <p:nvSpPr>
          <p:cNvPr id="3076" name="Rectangle 4"/>
          <p:cNvSpPr>
            <a:spLocks noGrp="1" noChangeArrowheads="1"/>
          </p:cNvSpPr>
          <p:nvPr>
            <p:ph sz="quarter" idx="4"/>
          </p:nvPr>
        </p:nvSpPr>
        <p:spPr>
          <a:xfrm>
            <a:off x="4495800" y="1828800"/>
            <a:ext cx="4419600" cy="4343400"/>
          </a:xfrm>
        </p:spPr>
        <p:txBody>
          <a:bodyPr rtlCol="0"/>
          <a:lstStyle/>
          <a:p>
            <a:pPr lvl="1" eaLnBrk="1" fontAlgn="auto" hangingPunct="1">
              <a:spcAft>
                <a:spcPts val="0"/>
              </a:spcAft>
              <a:defRPr/>
            </a:pPr>
            <a:r>
              <a:rPr lang="en-US" sz="2000" dirty="0" smtClean="0">
                <a:latin typeface="Arial" charset="0"/>
                <a:ea typeface="+mn-ea"/>
                <a:cs typeface="Arial" charset="0"/>
              </a:rPr>
              <a:t>Ineffective </a:t>
            </a:r>
            <a:r>
              <a:rPr lang="en-US" sz="2000" dirty="0">
                <a:latin typeface="Arial" charset="0"/>
                <a:ea typeface="+mn-ea"/>
                <a:cs typeface="Arial" charset="0"/>
              </a:rPr>
              <a:t>Cough</a:t>
            </a:r>
          </a:p>
          <a:p>
            <a:pPr lvl="1" eaLnBrk="1" fontAlgn="auto" hangingPunct="1">
              <a:spcAft>
                <a:spcPts val="0"/>
              </a:spcAft>
              <a:defRPr/>
            </a:pPr>
            <a:r>
              <a:rPr lang="en-US" sz="2000" dirty="0">
                <a:latin typeface="Arial" charset="0"/>
                <a:ea typeface="+mn-ea"/>
                <a:cs typeface="Arial" charset="0"/>
              </a:rPr>
              <a:t>Unable to clear secretions</a:t>
            </a:r>
          </a:p>
          <a:p>
            <a:pPr lvl="1" eaLnBrk="1" fontAlgn="auto" hangingPunct="1">
              <a:spcAft>
                <a:spcPts val="0"/>
              </a:spcAft>
              <a:defRPr/>
            </a:pPr>
            <a:r>
              <a:rPr lang="en-US" sz="2000" dirty="0">
                <a:latin typeface="Arial" charset="0"/>
                <a:ea typeface="+mn-ea"/>
                <a:cs typeface="Arial" charset="0"/>
              </a:rPr>
              <a:t>Diagnoses: </a:t>
            </a:r>
            <a:endParaRPr lang="en-US" sz="2000" dirty="0" smtClean="0">
              <a:latin typeface="Arial" charset="0"/>
              <a:ea typeface="+mn-ea"/>
              <a:cs typeface="Arial" charset="0"/>
            </a:endParaRPr>
          </a:p>
          <a:p>
            <a:pPr lvl="2" eaLnBrk="1" fontAlgn="auto" hangingPunct="1">
              <a:spcAft>
                <a:spcPts val="0"/>
              </a:spcAft>
              <a:defRPr/>
            </a:pPr>
            <a:r>
              <a:rPr lang="en-US" sz="2000" dirty="0" smtClean="0">
                <a:latin typeface="Arial" charset="0"/>
                <a:ea typeface="+mn-ea"/>
                <a:cs typeface="Arial" charset="0"/>
              </a:rPr>
              <a:t>SCI</a:t>
            </a:r>
          </a:p>
          <a:p>
            <a:pPr lvl="2" eaLnBrk="1" fontAlgn="auto" hangingPunct="1">
              <a:spcAft>
                <a:spcPts val="0"/>
              </a:spcAft>
              <a:defRPr/>
            </a:pPr>
            <a:r>
              <a:rPr lang="en-US" sz="2000" dirty="0" smtClean="0">
                <a:latin typeface="Arial" charset="0"/>
                <a:ea typeface="+mn-ea"/>
                <a:cs typeface="Arial" charset="0"/>
              </a:rPr>
              <a:t>ALS</a:t>
            </a:r>
          </a:p>
          <a:p>
            <a:pPr lvl="2" eaLnBrk="1" fontAlgn="auto" hangingPunct="1">
              <a:spcAft>
                <a:spcPts val="0"/>
              </a:spcAft>
              <a:defRPr/>
            </a:pPr>
            <a:r>
              <a:rPr lang="en-US" sz="2000" dirty="0" smtClean="0">
                <a:latin typeface="Arial" charset="0"/>
                <a:ea typeface="+mn-ea"/>
                <a:cs typeface="Arial" charset="0"/>
              </a:rPr>
              <a:t>MD </a:t>
            </a:r>
          </a:p>
          <a:p>
            <a:pPr lvl="2" eaLnBrk="1" fontAlgn="auto" hangingPunct="1">
              <a:spcAft>
                <a:spcPts val="0"/>
              </a:spcAft>
              <a:defRPr/>
            </a:pPr>
            <a:r>
              <a:rPr lang="en-US" sz="2000" dirty="0" err="1">
                <a:latin typeface="Arial" charset="0"/>
                <a:ea typeface="+mn-ea"/>
                <a:cs typeface="Arial" charset="0"/>
              </a:rPr>
              <a:t>T</a:t>
            </a:r>
            <a:r>
              <a:rPr lang="en-US" sz="2000" dirty="0" err="1" smtClean="0">
                <a:latin typeface="Arial" charset="0"/>
                <a:ea typeface="+mn-ea"/>
                <a:cs typeface="Arial" charset="0"/>
              </a:rPr>
              <a:t>rached</a:t>
            </a:r>
            <a:r>
              <a:rPr lang="en-US" sz="2000" dirty="0" smtClean="0">
                <a:latin typeface="Arial" charset="0"/>
                <a:ea typeface="+mn-ea"/>
                <a:cs typeface="Arial" charset="0"/>
              </a:rPr>
              <a:t> patients</a:t>
            </a:r>
            <a:endParaRPr lang="en-US" sz="2000" dirty="0">
              <a:latin typeface="Arial" charset="0"/>
              <a:ea typeface="+mn-ea"/>
              <a:cs typeface="Arial" charset="0"/>
            </a:endParaRPr>
          </a:p>
          <a:p>
            <a:pPr lvl="2" eaLnBrk="1" fontAlgn="auto" hangingPunct="1">
              <a:spcAft>
                <a:spcPts val="0"/>
              </a:spcAft>
              <a:defRPr/>
            </a:pPr>
            <a:r>
              <a:rPr lang="en-US" sz="2000" dirty="0" smtClean="0">
                <a:latin typeface="Arial" charset="0"/>
                <a:ea typeface="+mn-ea"/>
                <a:cs typeface="Arial" charset="0"/>
              </a:rPr>
              <a:t>Pneumonia</a:t>
            </a:r>
            <a:endParaRPr lang="en-US" sz="2000" dirty="0">
              <a:latin typeface="Arial" charset="0"/>
              <a:ea typeface="+mn-ea"/>
              <a:cs typeface="Arial" charset="0"/>
            </a:endParaRPr>
          </a:p>
          <a:p>
            <a:pPr lvl="2" eaLnBrk="1" fontAlgn="auto" hangingPunct="1">
              <a:spcAft>
                <a:spcPts val="0"/>
              </a:spcAft>
              <a:defRPr/>
            </a:pPr>
            <a:r>
              <a:rPr lang="en-US" sz="2000" dirty="0" smtClean="0">
                <a:latin typeface="Arial" charset="0"/>
                <a:ea typeface="+mn-ea"/>
                <a:cs typeface="Arial" charset="0"/>
              </a:rPr>
              <a:t>Atelectasis</a:t>
            </a:r>
          </a:p>
          <a:p>
            <a:pPr lvl="2" eaLnBrk="1" fontAlgn="auto" hangingPunct="1">
              <a:spcAft>
                <a:spcPts val="0"/>
              </a:spcAft>
              <a:defRPr/>
            </a:pPr>
            <a:r>
              <a:rPr lang="en-US" sz="2000" dirty="0" smtClean="0">
                <a:latin typeface="Arial" charset="0"/>
                <a:ea typeface="+mn-ea"/>
                <a:cs typeface="Arial" charset="0"/>
              </a:rPr>
              <a:t>Bronchiectasis</a:t>
            </a:r>
            <a:r>
              <a:rPr lang="en-US" sz="2000" dirty="0" smtClean="0">
                <a:latin typeface="Arial" charset="0"/>
                <a:cs typeface="Arial" charset="0"/>
              </a:rPr>
              <a:t>: chronic secretions. Scarring and damage of lungs. </a:t>
            </a:r>
            <a:endParaRPr lang="en-US" sz="2000" dirty="0">
              <a:latin typeface="Arial" charset="0"/>
              <a:ea typeface="+mn-ea"/>
              <a:cs typeface="Arial" charset="0"/>
            </a:endParaRPr>
          </a:p>
          <a:p>
            <a:pPr eaLnBrk="1" fontAlgn="auto" hangingPunct="1">
              <a:spcAft>
                <a:spcPts val="0"/>
              </a:spcAft>
              <a:defRPr/>
            </a:pPr>
            <a:endParaRPr lang="en-US" sz="2400" dirty="0">
              <a:latin typeface="Arial" charset="0"/>
              <a:ea typeface="+mn-ea"/>
              <a:cs typeface="Arial" charset="0"/>
            </a:endParaRPr>
          </a:p>
          <a:p>
            <a:pPr eaLnBrk="1" fontAlgn="auto" hangingPunct="1">
              <a:spcAft>
                <a:spcPts val="0"/>
              </a:spcAft>
              <a:buFontTx/>
              <a:buNone/>
              <a:defRPr/>
            </a:pPr>
            <a:endParaRPr lang="en-US" sz="2400" dirty="0">
              <a:latin typeface="Arial" charset="0"/>
              <a:ea typeface="+mn-ea"/>
              <a:cs typeface="Arial" charset="0"/>
            </a:endParaRPr>
          </a:p>
        </p:txBody>
      </p:sp>
    </p:spTree>
    <p:extLst>
      <p:ext uri="{BB962C8B-B14F-4D97-AF65-F5344CB8AC3E}">
        <p14:creationId xmlns:p14="http://schemas.microsoft.com/office/powerpoint/2010/main" val="2592554553"/>
      </p:ext>
    </p:extLst>
  </p:cSld>
  <p:clrMapOvr>
    <a:masterClrMapping/>
  </p:clrMapOvr>
  <p:transition>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latin typeface="Calibri" pitchFamily="34" charset="0"/>
                <a:ea typeface="ＭＳ Ｐゴシック" pitchFamily="34" charset="-128"/>
              </a:rPr>
              <a:t>Contraindications</a:t>
            </a:r>
          </a:p>
        </p:txBody>
      </p:sp>
      <p:sp>
        <p:nvSpPr>
          <p:cNvPr id="21507" name="Rectangle 3"/>
          <p:cNvSpPr>
            <a:spLocks noGrp="1" noChangeArrowheads="1"/>
          </p:cNvSpPr>
          <p:nvPr>
            <p:ph idx="1"/>
          </p:nvPr>
        </p:nvSpPr>
        <p:spPr/>
        <p:txBody>
          <a:bodyPr/>
          <a:lstStyle/>
          <a:p>
            <a:pPr eaLnBrk="1" hangingPunct="1"/>
            <a:r>
              <a:rPr lang="en-US" dirty="0" smtClean="0">
                <a:latin typeface="Calibri" pitchFamily="34" charset="0"/>
                <a:ea typeface="ＭＳ Ｐゴシック" pitchFamily="34" charset="-128"/>
              </a:rPr>
              <a:t>Bullous </a:t>
            </a:r>
            <a:r>
              <a:rPr lang="en-US" dirty="0" smtClean="0">
                <a:latin typeface="Calibri" pitchFamily="34" charset="0"/>
                <a:ea typeface="ＭＳ Ｐゴシック" pitchFamily="34" charset="-128"/>
              </a:rPr>
              <a:t>Emphysema: airways collapse</a:t>
            </a:r>
            <a:endParaRPr lang="en-US" dirty="0" smtClean="0">
              <a:latin typeface="Calibri" pitchFamily="34" charset="0"/>
              <a:ea typeface="ＭＳ Ｐゴシック" pitchFamily="34" charset="-128"/>
            </a:endParaRPr>
          </a:p>
          <a:p>
            <a:pPr eaLnBrk="1" hangingPunct="1"/>
            <a:r>
              <a:rPr lang="en-US" dirty="0" smtClean="0">
                <a:latin typeface="Calibri" pitchFamily="34" charset="0"/>
                <a:ea typeface="ＭＳ Ｐゴシック" pitchFamily="34" charset="-128"/>
              </a:rPr>
              <a:t>Known susceptibility to pneumothorax </a:t>
            </a:r>
          </a:p>
          <a:p>
            <a:pPr eaLnBrk="1" hangingPunct="1"/>
            <a:r>
              <a:rPr lang="en-US" dirty="0" smtClean="0">
                <a:latin typeface="Calibri" pitchFamily="34" charset="0"/>
                <a:ea typeface="ＭＳ Ｐゴシック" pitchFamily="34" charset="-128"/>
              </a:rPr>
              <a:t>Recent </a:t>
            </a:r>
            <a:r>
              <a:rPr lang="en-US" dirty="0" smtClean="0">
                <a:latin typeface="Calibri" pitchFamily="34" charset="0"/>
                <a:ea typeface="ＭＳ Ｐゴシック" pitchFamily="34" charset="-128"/>
              </a:rPr>
              <a:t>Barotrauma: trauma deep in lungs related to pressure</a:t>
            </a:r>
            <a:endParaRPr lang="en-US" dirty="0" smtClean="0">
              <a:latin typeface="Calibri" pitchFamily="34" charset="0"/>
              <a:ea typeface="ＭＳ Ｐゴシック" pitchFamily="34" charset="-128"/>
            </a:endParaRPr>
          </a:p>
          <a:p>
            <a:pPr eaLnBrk="1" hangingPunct="1">
              <a:buFontTx/>
              <a:buNone/>
            </a:pPr>
            <a:endParaRPr lang="en-US" dirty="0" smtClean="0">
              <a:latin typeface="Arial" charset="0"/>
              <a:ea typeface="ＭＳ Ｐゴシック" pitchFamily="34" charset="-128"/>
              <a:cs typeface="Arial" charset="0"/>
            </a:endParaRPr>
          </a:p>
        </p:txBody>
      </p:sp>
    </p:spTree>
    <p:extLst>
      <p:ext uri="{BB962C8B-B14F-4D97-AF65-F5344CB8AC3E}">
        <p14:creationId xmlns:p14="http://schemas.microsoft.com/office/powerpoint/2010/main" val="517912835"/>
      </p:ext>
    </p:extLst>
  </p:cSld>
  <p:clrMapOvr>
    <a:masterClrMapping/>
  </p:clrMapOvr>
  <p:transition>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latin typeface="Calibri" pitchFamily="34" charset="0"/>
                <a:ea typeface="ＭＳ Ｐゴシック" pitchFamily="34" charset="-128"/>
              </a:rPr>
              <a:t>Evidence Based Practice</a:t>
            </a:r>
          </a:p>
        </p:txBody>
      </p:sp>
      <p:sp>
        <p:nvSpPr>
          <p:cNvPr id="22531" name="Rectangle 3"/>
          <p:cNvSpPr>
            <a:spLocks noGrp="1" noChangeArrowheads="1"/>
          </p:cNvSpPr>
          <p:nvPr>
            <p:ph idx="1"/>
          </p:nvPr>
        </p:nvSpPr>
        <p:spPr/>
        <p:txBody>
          <a:bodyPr/>
          <a:lstStyle/>
          <a:p>
            <a:pPr eaLnBrk="1" hangingPunct="1">
              <a:lnSpc>
                <a:spcPct val="90000"/>
              </a:lnSpc>
            </a:pPr>
            <a:r>
              <a:rPr lang="en-US" sz="2000" smtClean="0">
                <a:latin typeface="Calibri" pitchFamily="34" charset="0"/>
                <a:ea typeface="ＭＳ Ｐゴシック" pitchFamily="34" charset="-128"/>
              </a:rPr>
              <a:t>Massery et al.  2003, Cardiopulmonary PT Journal.  Showed that cough assist was just as effective as suctioning.</a:t>
            </a:r>
          </a:p>
          <a:p>
            <a:pPr eaLnBrk="1" hangingPunct="1">
              <a:lnSpc>
                <a:spcPct val="90000"/>
              </a:lnSpc>
            </a:pPr>
            <a:r>
              <a:rPr lang="en-US" sz="2000" smtClean="0">
                <a:latin typeface="Calibri" pitchFamily="34" charset="0"/>
                <a:ea typeface="ＭＳ Ｐゴシック" pitchFamily="34" charset="-128"/>
              </a:rPr>
              <a:t>Marchant and Fox  2002, Br J Anaesthesia.  Case study preventing tracheostomy.</a:t>
            </a:r>
          </a:p>
          <a:p>
            <a:pPr eaLnBrk="1" hangingPunct="1">
              <a:lnSpc>
                <a:spcPct val="90000"/>
              </a:lnSpc>
            </a:pPr>
            <a:r>
              <a:rPr lang="en-US" sz="2000" smtClean="0">
                <a:latin typeface="Calibri" pitchFamily="34" charset="0"/>
                <a:ea typeface="ＭＳ Ｐゴシック" pitchFamily="34" charset="-128"/>
              </a:rPr>
              <a:t>Kan and Bach 2000, Chest.  Deep insufflations improved ability to air stack; and cough effectiveness.</a:t>
            </a:r>
          </a:p>
          <a:p>
            <a:pPr eaLnBrk="1" hangingPunct="1">
              <a:lnSpc>
                <a:spcPct val="80000"/>
              </a:lnSpc>
            </a:pPr>
            <a:r>
              <a:rPr lang="en-US" sz="2000" smtClean="0">
                <a:latin typeface="Calibri" pitchFamily="34" charset="0"/>
                <a:ea typeface="ＭＳ Ｐゴシック" pitchFamily="34" charset="-128"/>
              </a:rPr>
              <a:t>John R. Bach – multiple studies on progressive neuromuscular diseases.  Show cough assist machine even more effective with manual assist (peak cough flows).</a:t>
            </a:r>
          </a:p>
          <a:p>
            <a:pPr eaLnBrk="1" hangingPunct="1">
              <a:lnSpc>
                <a:spcPct val="80000"/>
              </a:lnSpc>
            </a:pPr>
            <a:r>
              <a:rPr lang="en-US" sz="2000" smtClean="0">
                <a:latin typeface="Calibri" pitchFamily="34" charset="0"/>
                <a:ea typeface="ＭＳ Ｐゴシック" pitchFamily="34" charset="-128"/>
              </a:rPr>
              <a:t>Chatwin et al. 2003, Sivasothy et al. 2001.  Showing cough assist machine effective with cough augmentation</a:t>
            </a:r>
          </a:p>
        </p:txBody>
      </p:sp>
    </p:spTree>
    <p:extLst>
      <p:ext uri="{BB962C8B-B14F-4D97-AF65-F5344CB8AC3E}">
        <p14:creationId xmlns:p14="http://schemas.microsoft.com/office/powerpoint/2010/main" val="2000461281"/>
      </p:ext>
    </p:extLst>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latin typeface="Calibri" pitchFamily="34" charset="0"/>
                <a:ea typeface="ＭＳ Ｐゴシック" pitchFamily="34" charset="-128"/>
              </a:rPr>
              <a:t>Process</a:t>
            </a:r>
          </a:p>
        </p:txBody>
      </p:sp>
      <p:sp>
        <p:nvSpPr>
          <p:cNvPr id="23555" name="Rectangle 3"/>
          <p:cNvSpPr>
            <a:spLocks noGrp="1" noChangeArrowheads="1"/>
          </p:cNvSpPr>
          <p:nvPr>
            <p:ph idx="1"/>
          </p:nvPr>
        </p:nvSpPr>
        <p:spPr/>
        <p:txBody>
          <a:bodyPr/>
          <a:lstStyle/>
          <a:p>
            <a:pPr eaLnBrk="1" hangingPunct="1">
              <a:lnSpc>
                <a:spcPct val="90000"/>
              </a:lnSpc>
              <a:buFontTx/>
              <a:buNone/>
            </a:pPr>
            <a:endParaRPr lang="en-US" smtClean="0">
              <a:latin typeface="Arial" charset="0"/>
              <a:ea typeface="ＭＳ Ｐゴシック" pitchFamily="34" charset="-128"/>
              <a:cs typeface="Arial" charset="0"/>
            </a:endParaRPr>
          </a:p>
          <a:p>
            <a:pPr eaLnBrk="1" hangingPunct="1">
              <a:lnSpc>
                <a:spcPct val="90000"/>
              </a:lnSpc>
            </a:pPr>
            <a:r>
              <a:rPr lang="en-US" smtClean="0">
                <a:latin typeface="Calibri" pitchFamily="34" charset="0"/>
                <a:ea typeface="ＭＳ Ｐゴシック" pitchFamily="34" charset="-128"/>
              </a:rPr>
              <a:t>Set up:</a:t>
            </a:r>
          </a:p>
          <a:p>
            <a:pPr lvl="1" eaLnBrk="1" hangingPunct="1">
              <a:lnSpc>
                <a:spcPct val="90000"/>
              </a:lnSpc>
            </a:pPr>
            <a:r>
              <a:rPr lang="en-US" smtClean="0">
                <a:latin typeface="Calibri" pitchFamily="34" charset="0"/>
                <a:ea typeface="ＭＳ Ｐゴシック" pitchFamily="34" charset="-128"/>
              </a:rPr>
              <a:t>Filter is hooked to the port of machine, then connected to blue tubing (RT)</a:t>
            </a:r>
          </a:p>
          <a:p>
            <a:pPr lvl="1" eaLnBrk="1" hangingPunct="1">
              <a:lnSpc>
                <a:spcPct val="90000"/>
              </a:lnSpc>
            </a:pPr>
            <a:r>
              <a:rPr lang="en-US" smtClean="0">
                <a:latin typeface="Calibri" pitchFamily="34" charset="0"/>
                <a:ea typeface="ＭＳ Ｐゴシック" pitchFamily="34" charset="-128"/>
              </a:rPr>
              <a:t>Green plastic connector, then smaller blue tubing</a:t>
            </a:r>
          </a:p>
          <a:p>
            <a:pPr lvl="1" eaLnBrk="1" hangingPunct="1">
              <a:lnSpc>
                <a:spcPct val="90000"/>
              </a:lnSpc>
            </a:pPr>
            <a:r>
              <a:rPr lang="en-US" smtClean="0">
                <a:latin typeface="Calibri" pitchFamily="34" charset="0"/>
                <a:ea typeface="ＭＳ Ｐゴシック" pitchFamily="34" charset="-128"/>
              </a:rPr>
              <a:t>Mouth piece, face mask, trach adaptor</a:t>
            </a:r>
          </a:p>
          <a:p>
            <a:pPr lvl="1" eaLnBrk="1" hangingPunct="1">
              <a:lnSpc>
                <a:spcPct val="90000"/>
              </a:lnSpc>
            </a:pPr>
            <a:r>
              <a:rPr lang="en-US" smtClean="0">
                <a:latin typeface="Calibri" pitchFamily="34" charset="0"/>
                <a:ea typeface="ＭＳ Ｐゴシック" pitchFamily="34" charset="-128"/>
              </a:rPr>
              <a:t>Throw out small blue tubing at end of session.</a:t>
            </a:r>
          </a:p>
          <a:p>
            <a:pPr eaLnBrk="1" hangingPunct="1">
              <a:lnSpc>
                <a:spcPct val="90000"/>
              </a:lnSpc>
            </a:pPr>
            <a:r>
              <a:rPr lang="en-US" smtClean="0">
                <a:latin typeface="Calibri" pitchFamily="34" charset="0"/>
                <a:ea typeface="ＭＳ Ｐゴシック" pitchFamily="34" charset="-128"/>
              </a:rPr>
              <a:t>Cost – approximately $3,500-5,000</a:t>
            </a:r>
          </a:p>
        </p:txBody>
      </p:sp>
    </p:spTree>
    <p:extLst>
      <p:ext uri="{BB962C8B-B14F-4D97-AF65-F5344CB8AC3E}">
        <p14:creationId xmlns:p14="http://schemas.microsoft.com/office/powerpoint/2010/main" val="163631025"/>
      </p:ext>
    </p:extLst>
  </p:cSld>
  <p:clrMapOvr>
    <a:masterClrMapping/>
  </p:clrMapOvr>
  <p:transition>
    <p:cut/>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910</Words>
  <Application>Microsoft Office PowerPoint</Application>
  <PresentationFormat>On-screen Show (4:3)</PresentationFormat>
  <Paragraphs>163</Paragraphs>
  <Slides>25</Slides>
  <Notes>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25</vt:i4>
      </vt:variant>
    </vt:vector>
  </HeadingPairs>
  <TitlesOfParts>
    <vt:vector size="28" baseType="lpstr">
      <vt:lpstr>Office Theme</vt:lpstr>
      <vt:lpstr>Opulent</vt:lpstr>
      <vt:lpstr>Acrobat Document</vt:lpstr>
      <vt:lpstr>COUGH COMPONENTS</vt:lpstr>
      <vt:lpstr>HUFF</vt:lpstr>
      <vt:lpstr>Assisted Cough Techniques</vt:lpstr>
      <vt:lpstr>PowerPoint Presentation</vt:lpstr>
      <vt:lpstr>COUGH ASSIST MACHINE</vt:lpstr>
      <vt:lpstr>WHO?</vt:lpstr>
      <vt:lpstr>Contraindications</vt:lpstr>
      <vt:lpstr>Evidence Based Practice</vt:lpstr>
      <vt:lpstr>Process</vt:lpstr>
      <vt:lpstr>Suctioning</vt:lpstr>
      <vt:lpstr>Suctioning</vt:lpstr>
      <vt:lpstr>Suctioning</vt:lpstr>
      <vt:lpstr>Suctioning</vt:lpstr>
      <vt:lpstr>Suctioning</vt:lpstr>
      <vt:lpstr>Suctioning</vt:lpstr>
      <vt:lpstr>Suctioning</vt:lpstr>
      <vt:lpstr>Dean’s Hierarchy for Treatment with Impaired Oxygen Transport</vt:lpstr>
      <vt:lpstr>Application to ICU pt</vt:lpstr>
      <vt:lpstr>PowerPoint Presentation</vt:lpstr>
      <vt:lpstr>Wong 2000</vt:lpstr>
      <vt:lpstr>Wong 2000</vt:lpstr>
      <vt:lpstr>PowerPoint Presentation</vt:lpstr>
      <vt:lpstr>Summary of Current Evidence</vt:lpstr>
      <vt:lpstr>Summary of Current Evidence</vt:lpstr>
      <vt:lpstr>Summary of Current Evidence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COUGH COMPONENTS</dc:title>
  <dc:creator>Fry, Donna</dc:creator>
  <cp:lastModifiedBy>SWEET, CHRISTINA</cp:lastModifiedBy>
  <cp:revision>5</cp:revision>
  <dcterms:created xsi:type="dcterms:W3CDTF">2006-08-16T00:00:00Z</dcterms:created>
  <dcterms:modified xsi:type="dcterms:W3CDTF">2013-07-16T13:08:10Z</dcterms:modified>
</cp:coreProperties>
</file>