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8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1" d="100"/>
          <a:sy n="61" d="100"/>
        </p:scale>
        <p:origin x="-8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0CDBD82E-620D-4508-B994-86C6CF72EC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878F36-24AA-4900-93F7-46F29E64F3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AFCBA-ED31-4120-A66D-B4E3C50E84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D071F-1A96-45EE-A2C3-798C582F1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5E614-E0FC-4CD6-B70E-5A260CF4BF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524000" y="190500"/>
            <a:ext cx="7010400" cy="582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8AEF4-ED14-4AAC-BA14-92CC9C028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659347F-F5EE-440A-A8D5-B21501A5B9C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A662618D-5190-43EA-975F-28ADF3529F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DC64D6-50AA-46B1-998B-3A22FF659D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1FFF07-E1C2-410A-A081-1872E08B8D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3478569-8325-4A96-8489-E7AB7CB100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4086B6-8733-4F96-87FD-EE7BA97DE15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931DE445-3340-42C5-9CBC-1ED07FB6AA3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BECB810B-C154-46EE-BC75-627E490A1D6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EE5DEC-2827-49CA-A659-2FEDABFBE94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3048000"/>
            <a:ext cx="6400800" cy="18943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/>
              <a:t>Supplemental Oxygen &amp;</a:t>
            </a:r>
            <a:br>
              <a:rPr lang="en-US" sz="4800" dirty="0" smtClean="0"/>
            </a:br>
            <a:r>
              <a:rPr lang="en-US" sz="4800" dirty="0" smtClean="0"/>
              <a:t>Ventilators</a:t>
            </a:r>
            <a:br>
              <a:rPr lang="en-US" sz="4800" dirty="0" smtClean="0"/>
            </a:br>
            <a:endParaRPr lang="en-US" sz="4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endParaRPr lang="en-US" sz="3800" smtClean="0">
              <a:latin typeface="Times New Roman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3440113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Trans-tracheal Catheter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Surgically inserted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Hygienic Maintenance</a:t>
            </a:r>
          </a:p>
          <a:p>
            <a:pPr eaLnBrk="1" hangingPunct="1">
              <a:lnSpc>
                <a:spcPct val="90000"/>
              </a:lnSpc>
            </a:pPr>
            <a:endParaRPr lang="en-US" sz="2600" smtClean="0"/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Tracheostomy Mask or collar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FIO</a:t>
            </a:r>
            <a:r>
              <a:rPr lang="en-US" sz="2400" baseline="-25000" smtClean="0"/>
              <a:t>2</a:t>
            </a:r>
            <a:r>
              <a:rPr lang="en-US" sz="2400" smtClean="0"/>
              <a:t> 25-70%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Difficult talking, eating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Drying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</p:txBody>
      </p:sp>
      <p:pic>
        <p:nvPicPr>
          <p:cNvPr id="12292" name="Picture 4" descr="o2 mask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52193" r="9184" b="2391"/>
          <a:stretch>
            <a:fillRect/>
          </a:stretch>
        </p:blipFill>
        <p:spPr>
          <a:xfrm>
            <a:off x="4906963" y="1371600"/>
            <a:ext cx="3965575" cy="4572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3440113" cy="4114800"/>
          </a:xfrm>
        </p:spPr>
        <p:txBody>
          <a:bodyPr/>
          <a:lstStyle/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Partial Non-rebreather Mask</a:t>
            </a:r>
          </a:p>
          <a:p>
            <a:pPr lvl="1" eaLnBrk="1" hangingPunct="1"/>
            <a:r>
              <a:rPr lang="en-US" sz="2400" smtClean="0"/>
              <a:t>35-95% FIO</a:t>
            </a:r>
            <a:r>
              <a:rPr lang="en-US" sz="2400" baseline="-25000" smtClean="0"/>
              <a:t>2</a:t>
            </a:r>
            <a:endParaRPr lang="en-US" sz="2400" smtClean="0"/>
          </a:p>
          <a:p>
            <a:pPr lvl="1" eaLnBrk="1" hangingPunct="1"/>
            <a:r>
              <a:rPr lang="en-US" sz="2400" smtClean="0"/>
              <a:t>Highest [O</a:t>
            </a:r>
            <a:r>
              <a:rPr lang="en-US" sz="2400" baseline="-25000" smtClean="0"/>
              <a:t>2</a:t>
            </a:r>
            <a:r>
              <a:rPr lang="en-US" sz="2400" smtClean="0"/>
              <a:t>]</a:t>
            </a:r>
            <a:endParaRPr lang="en-US" sz="2400" baseline="-25000" smtClean="0"/>
          </a:p>
          <a:p>
            <a:pPr lvl="1" eaLnBrk="1" hangingPunct="1"/>
            <a:r>
              <a:rPr lang="en-US" sz="2400" smtClean="0"/>
              <a:t>Limited PT</a:t>
            </a:r>
          </a:p>
          <a:p>
            <a:pPr lvl="1" eaLnBrk="1" hangingPunct="1"/>
            <a:r>
              <a:rPr lang="en-US" sz="2400" smtClean="0"/>
              <a:t>Hygiene issues</a:t>
            </a:r>
          </a:p>
        </p:txBody>
      </p:sp>
      <p:pic>
        <p:nvPicPr>
          <p:cNvPr id="13316" name="Picture 4" descr="o2 masks 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29288"/>
          <a:stretch>
            <a:fillRect/>
          </a:stretch>
        </p:blipFill>
        <p:spPr>
          <a:xfrm>
            <a:off x="4953000" y="1371600"/>
            <a:ext cx="3832225" cy="5105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endParaRPr lang="en-US" sz="3800" smtClean="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600200"/>
            <a:ext cx="4191000" cy="4525963"/>
          </a:xfrm>
        </p:spPr>
        <p:txBody>
          <a:bodyPr/>
          <a:lstStyle/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Air Entrainment Mask; Venti or Venturi Mask</a:t>
            </a:r>
          </a:p>
          <a:p>
            <a:pPr lvl="1" eaLnBrk="1" hangingPunct="1"/>
            <a:r>
              <a:rPr lang="en-US" sz="2400" smtClean="0"/>
              <a:t>Provides specific fixed  FIO</a:t>
            </a:r>
            <a:r>
              <a:rPr lang="en-US" sz="2400" baseline="-25000" smtClean="0"/>
              <a:t>2</a:t>
            </a:r>
            <a:endParaRPr lang="en-US" sz="2400" smtClean="0"/>
          </a:p>
          <a:p>
            <a:pPr lvl="1" eaLnBrk="1" hangingPunct="1"/>
            <a:r>
              <a:rPr lang="en-US" sz="2400" smtClean="0"/>
              <a:t>Talking, coughing, eating issues</a:t>
            </a:r>
          </a:p>
        </p:txBody>
      </p:sp>
      <p:pic>
        <p:nvPicPr>
          <p:cNvPr id="14340" name="Picture 4" descr="o2 masks 0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3348" t="4810" r="4568"/>
          <a:stretch>
            <a:fillRect/>
          </a:stretch>
        </p:blipFill>
        <p:spPr>
          <a:xfrm>
            <a:off x="4392613" y="1447800"/>
            <a:ext cx="4446587" cy="4800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Supplemental Oxygen Delivery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895600"/>
            <a:ext cx="7848600" cy="3733800"/>
          </a:xfrm>
        </p:spPr>
        <p:txBody>
          <a:bodyPr/>
          <a:lstStyle/>
          <a:p>
            <a:pPr eaLnBrk="1" hangingPunct="1"/>
            <a:r>
              <a:rPr lang="en-US" sz="2600" b="1" smtClean="0">
                <a:solidFill>
                  <a:schemeClr val="accent2"/>
                </a:solidFill>
              </a:rPr>
              <a:t>CPAP Mask</a:t>
            </a:r>
          </a:p>
          <a:p>
            <a:pPr eaLnBrk="1" hangingPunct="1"/>
            <a:endParaRPr lang="en-US" sz="2000" b="1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US" sz="2400" smtClean="0"/>
              <a:t>Continuous Positive Airway Pressure</a:t>
            </a:r>
          </a:p>
          <a:p>
            <a:pPr lvl="1" eaLnBrk="1" hangingPunct="1"/>
            <a:r>
              <a:rPr lang="en-US" sz="2400" smtClean="0"/>
              <a:t>Used for Sleep Apnea</a:t>
            </a:r>
          </a:p>
          <a:p>
            <a:pPr lvl="1" eaLnBrk="1" hangingPunct="1"/>
            <a:r>
              <a:rPr lang="en-US" sz="2400" smtClean="0"/>
              <a:t>Use of room air</a:t>
            </a:r>
          </a:p>
          <a:p>
            <a:pPr lvl="1" eaLnBrk="1" hangingPunct="1"/>
            <a:r>
              <a:rPr lang="en-US" sz="2400" smtClean="0"/>
              <a:t>Considerations:</a:t>
            </a:r>
          </a:p>
          <a:p>
            <a:pPr lvl="2" eaLnBrk="1" hangingPunct="1"/>
            <a:r>
              <a:rPr lang="en-US" sz="2000" b="1" smtClean="0"/>
              <a:t>Comfort</a:t>
            </a:r>
          </a:p>
          <a:p>
            <a:pPr lvl="2" eaLnBrk="1" hangingPunct="1"/>
            <a:r>
              <a:rPr lang="en-US" sz="2000" b="1" smtClean="0"/>
              <a:t>Bruising under straps</a:t>
            </a:r>
          </a:p>
          <a:p>
            <a:pPr lvl="2" eaLnBrk="1" hangingPunct="1"/>
            <a:r>
              <a:rPr lang="en-US" sz="2000" b="1" smtClean="0"/>
              <a:t>Dries tissues</a:t>
            </a:r>
            <a:r>
              <a:rPr lang="en-US" sz="2000" smtClean="0"/>
              <a:t> </a:t>
            </a:r>
          </a:p>
        </p:txBody>
      </p:sp>
      <p:pic>
        <p:nvPicPr>
          <p:cNvPr id="15364" name="Picture 4" descr="CPAP mask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3800" y="1143000"/>
            <a:ext cx="4813300" cy="26019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accent2"/>
                </a:solidFill>
              </a:rPr>
              <a:t>BiPAP</a:t>
            </a:r>
          </a:p>
          <a:p>
            <a:pPr eaLnBrk="1" hangingPunct="1"/>
            <a:endParaRPr lang="en-US" sz="1900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US" smtClean="0"/>
              <a:t>FIO</a:t>
            </a:r>
            <a:r>
              <a:rPr lang="en-US" baseline="-25000" smtClean="0"/>
              <a:t>2 </a:t>
            </a:r>
            <a:r>
              <a:rPr lang="en-US" smtClean="0"/>
              <a:t>=21-100%</a:t>
            </a:r>
          </a:p>
          <a:p>
            <a:pPr lvl="2" eaLnBrk="1" hangingPunct="1"/>
            <a:r>
              <a:rPr lang="en-US" smtClean="0"/>
              <a:t>Positive Inspiratory/end expiratory pressures</a:t>
            </a:r>
          </a:p>
          <a:p>
            <a:pPr lvl="2" eaLnBrk="1" hangingPunct="1"/>
            <a:r>
              <a:rPr lang="en-US" smtClean="0"/>
              <a:t>May avoid intubation and mechanical ventilation</a:t>
            </a:r>
          </a:p>
          <a:p>
            <a:pPr lvl="2" eaLnBrk="1" hangingPunct="1"/>
            <a:r>
              <a:rPr lang="en-US" smtClean="0"/>
              <a:t>Used at home for sleep apnea</a:t>
            </a:r>
          </a:p>
          <a:p>
            <a:pPr lvl="2" eaLnBrk="1" hangingPunct="1"/>
            <a:r>
              <a:rPr lang="en-US" smtClean="0"/>
              <a:t>Noisy, claustrophobic, facial abrasions</a:t>
            </a:r>
          </a:p>
          <a:p>
            <a:pPr lvl="2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/>
              <a:t/>
            </a:r>
            <a:br>
              <a:rPr lang="en-US" sz="3800" smtClean="0"/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chemeClr val="accent2"/>
                </a:solidFill>
              </a:rPr>
              <a:t>T- tube/piece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Specific O</a:t>
            </a:r>
            <a:r>
              <a:rPr lang="en-US" baseline="-25000" smtClean="0"/>
              <a:t>2</a:t>
            </a:r>
            <a:r>
              <a:rPr lang="en-US" smtClean="0"/>
              <a:t> to intubated spontaneously breathing patient during weaning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Attached directly to trach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Humidified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Clinical Tip:</a:t>
            </a:r>
            <a:r>
              <a:rPr lang="en-US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Consult physician and nursing for PT during weaning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Pt may be anxious and medicated</a:t>
            </a:r>
          </a:p>
        </p:txBody>
      </p:sp>
      <p:pic>
        <p:nvPicPr>
          <p:cNvPr id="17412" name="Picture 5" descr="Products_Oxygen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048000"/>
            <a:ext cx="2895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Challenges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3440113" cy="4114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200" b="1" smtClean="0">
                <a:solidFill>
                  <a:srgbClr val="FF0000"/>
                </a:solidFill>
              </a:rPr>
              <a:t>Mechanical Ventilator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1300" b="1" smtClean="0">
              <a:solidFill>
                <a:srgbClr val="FF0000"/>
              </a:solidFill>
            </a:endParaRP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Hypoxemia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Ventilatory Failure</a:t>
            </a:r>
          </a:p>
          <a:p>
            <a:pPr marL="1371600" lvl="2" indent="-457200" eaLnBrk="1" hangingPunct="1">
              <a:lnSpc>
                <a:spcPct val="90000"/>
              </a:lnSpc>
            </a:pPr>
            <a:endParaRPr lang="en-US" sz="1800" smtClean="0"/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Airway Adjuncts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A:  Endotrach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B:  Nasotrach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C:  Endotrach with cuff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smtClean="0"/>
              <a:t>D:  Trach with cuff</a:t>
            </a:r>
          </a:p>
        </p:txBody>
      </p:sp>
      <p:pic>
        <p:nvPicPr>
          <p:cNvPr id="18436" name="Picture 4" descr="airway adjunct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t="3708" r="7547" b="7307"/>
          <a:stretch>
            <a:fillRect/>
          </a:stretch>
        </p:blipFill>
        <p:spPr>
          <a:xfrm>
            <a:off x="4495800" y="1828800"/>
            <a:ext cx="4329113" cy="4495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6858000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FF0000"/>
                </a:solidFill>
              </a:rPr>
              <a:t>Airways/Intubation</a:t>
            </a:r>
          </a:p>
        </p:txBody>
      </p:sp>
      <p:pic>
        <p:nvPicPr>
          <p:cNvPr id="19459" name="Picture 3" descr="Endotracheal tub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r="35849"/>
          <a:stretch>
            <a:fillRect/>
          </a:stretch>
        </p:blipFill>
        <p:spPr>
          <a:xfrm>
            <a:off x="6096000" y="1295400"/>
            <a:ext cx="2590800" cy="4367213"/>
          </a:xfrm>
          <a:noFill/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66800" y="56388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  <a:latin typeface="Tahoma" pitchFamily="34" charset="0"/>
              </a:rPr>
              <a:t>Nasotracheal or Endotracheal Intubation</a:t>
            </a:r>
          </a:p>
        </p:txBody>
      </p:sp>
      <p:pic>
        <p:nvPicPr>
          <p:cNvPr id="19461" name="Picture 5" descr="airway adjuncts"/>
          <p:cNvPicPr>
            <a:picLocks noChangeAspect="1" noChangeArrowheads="1"/>
          </p:cNvPicPr>
          <p:nvPr/>
        </p:nvPicPr>
        <p:blipFill>
          <a:blip r:embed="rId3" cstate="print"/>
          <a:srcRect t="3708" r="7547" b="7307"/>
          <a:stretch>
            <a:fillRect/>
          </a:stretch>
        </p:blipFill>
        <p:spPr bwMode="auto">
          <a:xfrm>
            <a:off x="609600" y="1143000"/>
            <a:ext cx="4329113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Positive pressure to inflate lungs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Promote pulmonary gas exchange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Increase lung volume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Reduce work of breathing</a:t>
            </a:r>
          </a:p>
          <a:p>
            <a:pPr eaLnBrk="1" hangingPunct="1">
              <a:lnSpc>
                <a:spcPct val="80000"/>
              </a:lnSpc>
            </a:pPr>
            <a:endParaRPr lang="en-US" sz="2600" smtClean="0"/>
          </a:p>
          <a:p>
            <a:pPr eaLnBrk="1" hangingPunct="1">
              <a:lnSpc>
                <a:spcPct val="8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Indications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Pa O</a:t>
            </a:r>
            <a:r>
              <a:rPr lang="en-US" sz="2400" baseline="-25000" smtClean="0"/>
              <a:t>2</a:t>
            </a:r>
            <a:r>
              <a:rPr lang="en-US" sz="2400" smtClean="0"/>
              <a:t> &lt; 50 mm Hg. With O</a:t>
            </a:r>
            <a:r>
              <a:rPr lang="en-US" sz="2400" baseline="-25000" smtClean="0"/>
              <a:t>2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bpm &lt; 10 L/ min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Inspiratory force &lt; 2.5 cm H</a:t>
            </a:r>
            <a:r>
              <a:rPr lang="en-US" sz="2400" baseline="-25000" smtClean="0"/>
              <a:t>2</a:t>
            </a:r>
            <a:r>
              <a:rPr lang="en-US" sz="2400" smtClean="0"/>
              <a:t>O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Protect airway from gastric aspiration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Reversal of Respiratory muscle fatigue</a:t>
            </a:r>
          </a:p>
        </p:txBody>
      </p:sp>
      <p:pic>
        <p:nvPicPr>
          <p:cNvPr id="20484" name="Picture 4" descr="ventila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9464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Settings</a:t>
            </a:r>
          </a:p>
          <a:p>
            <a:pPr eaLnBrk="1" hangingPunct="1">
              <a:lnSpc>
                <a:spcPct val="90000"/>
              </a:lnSpc>
            </a:pPr>
            <a:endParaRPr lang="en-US" sz="1500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Oxygenation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FIO</a:t>
            </a:r>
            <a:r>
              <a:rPr lang="en-US" baseline="-25000" smtClean="0"/>
              <a:t>2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Positive End-Expiratory Pressure (PEEP)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Ventilation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RR &amp; V</a:t>
            </a:r>
            <a:r>
              <a:rPr lang="en-US" baseline="-25000" smtClean="0"/>
              <a:t>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Inspiratory Flow Rate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Inspiratory to Expiratory Ratio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Pressure Sensitivity; hyperventation &amp; mm fatigue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FF0000"/>
                </a:solidFill>
              </a:rPr>
              <a:t>Signs &amp; Symptoms:</a:t>
            </a:r>
            <a:r>
              <a:rPr lang="en-US" smtClean="0">
                <a:solidFill>
                  <a:schemeClr val="accent2"/>
                </a:solidFill>
              </a:rPr>
              <a:t> CO</a:t>
            </a:r>
            <a:r>
              <a:rPr lang="en-US" baseline="-25000" smtClean="0">
                <a:solidFill>
                  <a:schemeClr val="accent2"/>
                </a:solidFill>
              </a:rPr>
              <a:t>2 </a:t>
            </a:r>
            <a:r>
              <a:rPr lang="en-US" smtClean="0">
                <a:solidFill>
                  <a:schemeClr val="accent2"/>
                </a:solidFill>
              </a:rPr>
              <a:t>Retention/Acidosis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Altered Mental Status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Lethargy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Drowsiness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Headache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Tachycardia &amp; Diaphoresis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Tremor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Blueish of Skin and sclera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HTN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endParaRPr lang="en-US" smtClean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accent2"/>
                </a:solidFill>
              </a:rPr>
              <a:t>Positive pressure ventilators</a:t>
            </a:r>
          </a:p>
          <a:p>
            <a:pPr eaLnBrk="1" hangingPunct="1"/>
            <a:endParaRPr lang="en-US" sz="1900" smtClean="0">
              <a:solidFill>
                <a:schemeClr val="accent2"/>
              </a:solidFill>
            </a:endParaRPr>
          </a:p>
          <a:p>
            <a:pPr lvl="1" eaLnBrk="1" hangingPunct="1"/>
            <a:r>
              <a:rPr lang="en-US" smtClean="0">
                <a:solidFill>
                  <a:schemeClr val="accent2"/>
                </a:solidFill>
              </a:rPr>
              <a:t>Halt Inhalation and allow Exhalation by</a:t>
            </a:r>
          </a:p>
          <a:p>
            <a:pPr lvl="2" eaLnBrk="1" hangingPunct="1"/>
            <a:r>
              <a:rPr lang="en-US" smtClean="0"/>
              <a:t>Pressure Cycling</a:t>
            </a:r>
          </a:p>
          <a:p>
            <a:pPr lvl="2" eaLnBrk="1" hangingPunct="1"/>
            <a:r>
              <a:rPr lang="en-US" smtClean="0"/>
              <a:t>Volume Cycling</a:t>
            </a:r>
          </a:p>
          <a:p>
            <a:pPr lvl="2" eaLnBrk="1" hangingPunct="1"/>
            <a:r>
              <a:rPr lang="en-US" smtClean="0"/>
              <a:t>Time Cycling</a:t>
            </a:r>
          </a:p>
        </p:txBody>
      </p:sp>
      <p:pic>
        <p:nvPicPr>
          <p:cNvPr id="22532" name="Picture 4" descr="pati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505200"/>
            <a:ext cx="2857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Ventilation Settings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 l="6667" r="7500"/>
          <a:stretch>
            <a:fillRect/>
          </a:stretch>
        </p:blipFill>
        <p:spPr>
          <a:xfrm>
            <a:off x="0" y="668338"/>
            <a:ext cx="9144000" cy="5503862"/>
          </a:xfrm>
          <a:noFill/>
          <a:ln>
            <a:solidFill>
              <a:schemeClr val="accent2"/>
            </a:solidFill>
          </a:ln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457200" y="6216650"/>
            <a:ext cx="853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400"/>
              <a:t>V</a:t>
            </a:r>
            <a:r>
              <a:rPr lang="en-US" sz="1400" baseline="-25000"/>
              <a:t>T</a:t>
            </a:r>
            <a:r>
              <a:rPr lang="en-US" sz="1400"/>
              <a:t> =  Tidal volume measured in the first min in the T piece trial                           NIF=Neg Inspir Force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>
                <a:solidFill>
                  <a:schemeClr val="accent2"/>
                </a:solidFill>
              </a:rPr>
              <a:t>Control Ventilation (CV):</a:t>
            </a:r>
            <a:r>
              <a:rPr lang="en-US" sz="21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Total Control</a:t>
            </a:r>
          </a:p>
          <a:p>
            <a:pPr lvl="1" eaLnBrk="1" hangingPunct="1">
              <a:lnSpc>
                <a:spcPct val="90000"/>
              </a:lnSpc>
            </a:pPr>
            <a:endParaRPr lang="en-US" sz="16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olidFill>
                  <a:schemeClr val="accent2"/>
                </a:solidFill>
              </a:rPr>
              <a:t>Assisted Control (AV):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 Pt controls RR and pattern; used with weak breathing </a:t>
            </a:r>
          </a:p>
          <a:p>
            <a:pPr lvl="1"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olidFill>
                  <a:schemeClr val="accent2"/>
                </a:solidFill>
              </a:rPr>
              <a:t>Assist/Control: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either as needed</a:t>
            </a:r>
          </a:p>
          <a:p>
            <a:pPr lvl="1" eaLnBrk="1" hangingPunct="1">
              <a:lnSpc>
                <a:spcPct val="90000"/>
              </a:lnSpc>
            </a:pPr>
            <a:endParaRPr lang="en-US" sz="1400" smtClean="0"/>
          </a:p>
          <a:p>
            <a:pPr eaLnBrk="1" hangingPunct="1">
              <a:lnSpc>
                <a:spcPct val="90000"/>
              </a:lnSpc>
            </a:pPr>
            <a:r>
              <a:rPr lang="en-US" sz="2100" smtClean="0">
                <a:solidFill>
                  <a:schemeClr val="accent2"/>
                </a:solidFill>
              </a:rPr>
              <a:t>Synchronous Intermittent-Mandatory Ventilation (SIMV)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Like AV but preset RR V</a:t>
            </a:r>
            <a:r>
              <a:rPr lang="en-US" sz="2000" baseline="-25000" smtClean="0"/>
              <a:t>T</a:t>
            </a:r>
            <a:r>
              <a:rPr lang="en-US" sz="2000" smtClean="0"/>
              <a:t> and flow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Pressure Supported:</a:t>
            </a:r>
            <a:r>
              <a:rPr lang="en-US" sz="2600" smtClean="0"/>
              <a:t> </a:t>
            </a:r>
          </a:p>
          <a:p>
            <a:pPr lvl="1" eaLnBrk="1" hangingPunct="1"/>
            <a:r>
              <a:rPr lang="en-US" sz="2400" smtClean="0"/>
              <a:t>Constant Inspiratory pressure</a:t>
            </a:r>
          </a:p>
          <a:p>
            <a:pPr lvl="1" eaLnBrk="1" hangingPunct="1"/>
            <a:endParaRPr lang="en-US" sz="1600" smtClean="0"/>
          </a:p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Continuous Positive Airway Pressure</a:t>
            </a:r>
          </a:p>
          <a:p>
            <a:pPr lvl="1" eaLnBrk="1" hangingPunct="1"/>
            <a:r>
              <a:rPr lang="en-US" sz="2400" smtClean="0"/>
              <a:t>Pressure delivered in both inspiration &amp; Exhalation</a:t>
            </a:r>
          </a:p>
          <a:p>
            <a:pPr eaLnBrk="1" hangingPunct="1"/>
            <a:endParaRPr lang="en-US" sz="2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76400"/>
            <a:ext cx="8686800" cy="44497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>
                <a:solidFill>
                  <a:srgbClr val="FF0000"/>
                </a:solidFill>
              </a:rPr>
              <a:t>Problems</a:t>
            </a:r>
          </a:p>
          <a:p>
            <a:pPr eaLnBrk="1" hangingPunct="1">
              <a:lnSpc>
                <a:spcPct val="90000"/>
              </a:lnSpc>
            </a:pPr>
            <a:endParaRPr lang="en-US" sz="1900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11 days of total ventilator support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25 % loss of diaphragm strength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36% loss of diaphragm endurance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Barotrauma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Pressure damages lung tissue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Oxygen Toxicity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Dries and damages tissues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Reduces respiratory drive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>
                <a:solidFill>
                  <a:schemeClr val="accent2"/>
                </a:solidFill>
              </a:rPr>
              <a:t>Reduces Cardiac 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Mechanical Ventilation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Weaning Criteria</a:t>
            </a:r>
          </a:p>
          <a:p>
            <a:pPr lvl="1" eaLnBrk="1" hangingPunct="1"/>
            <a:r>
              <a:rPr lang="en-US" smtClean="0"/>
              <a:t>Spontaneous Breathing</a:t>
            </a:r>
          </a:p>
          <a:p>
            <a:pPr lvl="1" eaLnBrk="1" hangingPunct="1"/>
            <a:r>
              <a:rPr lang="en-US" smtClean="0"/>
              <a:t>RR &lt; 35</a:t>
            </a:r>
          </a:p>
          <a:p>
            <a:pPr lvl="1" eaLnBrk="1" hangingPunct="1"/>
            <a:r>
              <a:rPr lang="en-US" smtClean="0"/>
              <a:t>Inspiratory Force &gt; 20 cm H</a:t>
            </a:r>
            <a:r>
              <a:rPr lang="en-US" baseline="-25000" smtClean="0"/>
              <a:t>2</a:t>
            </a:r>
            <a:r>
              <a:rPr lang="en-US" smtClean="0"/>
              <a:t>O</a:t>
            </a:r>
          </a:p>
          <a:p>
            <a:pPr lvl="1" eaLnBrk="1" hangingPunct="1"/>
            <a:r>
              <a:rPr lang="en-US" smtClean="0"/>
              <a:t>FIO</a:t>
            </a:r>
            <a:r>
              <a:rPr lang="en-US" baseline="-25000" smtClean="0"/>
              <a:t>2 </a:t>
            </a:r>
            <a:r>
              <a:rPr lang="en-US" smtClean="0"/>
              <a:t>&lt; 50 %</a:t>
            </a:r>
          </a:p>
          <a:p>
            <a:pPr lvl="1" eaLnBrk="1" hangingPunct="1"/>
            <a:r>
              <a:rPr lang="en-US" smtClean="0"/>
              <a:t>SaO</a:t>
            </a:r>
            <a:r>
              <a:rPr lang="en-US" baseline="-25000" smtClean="0"/>
              <a:t>2</a:t>
            </a:r>
            <a:r>
              <a:rPr lang="en-US" smtClean="0"/>
              <a:t> &gt; 90%</a:t>
            </a:r>
          </a:p>
          <a:p>
            <a:pPr lvl="1" eaLnBrk="1" hangingPunct="1"/>
            <a:r>
              <a:rPr lang="en-US" smtClean="0"/>
              <a:t>RR/V</a:t>
            </a:r>
            <a:r>
              <a:rPr lang="en-US" baseline="-25000" smtClean="0"/>
              <a:t>T</a:t>
            </a:r>
            <a:r>
              <a:rPr lang="en-US" smtClean="0"/>
              <a:t> ratio &gt; 105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Alarms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100" smtClean="0"/>
              <a:t>Oxygen Failure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Bag the patient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Pressure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Obstructions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Worsening medical condition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Low pressure usually indicate a leak in the system</a:t>
            </a:r>
          </a:p>
          <a:p>
            <a:pPr eaLnBrk="1" hangingPunct="1">
              <a:lnSpc>
                <a:spcPct val="90000"/>
              </a:lnSpc>
            </a:pPr>
            <a:r>
              <a:rPr lang="en-US" sz="2100" smtClean="0"/>
              <a:t>Volume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Measures minute ventilation and or tidal volume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Low volume may be from a deflated cuff or pt spontaneously breathes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High volume from increased RR due to agitation, activity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Alarms and Trach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Remain calm</a:t>
            </a:r>
          </a:p>
          <a:p>
            <a:pPr eaLnBrk="1" hangingPunct="1"/>
            <a:r>
              <a:rPr lang="en-US" smtClean="0"/>
              <a:t>Replace the trach tube onto the trach</a:t>
            </a:r>
          </a:p>
          <a:p>
            <a:pPr eaLnBrk="1" hangingPunct="1"/>
            <a:r>
              <a:rPr lang="en-US" smtClean="0"/>
              <a:t>Follow back to the ventilator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FIO2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Fraction of inspired oxygen</a:t>
            </a:r>
            <a:r>
              <a:rPr lang="en-US" u="sng" smtClean="0"/>
              <a:t> </a:t>
            </a:r>
          </a:p>
          <a:p>
            <a:pPr eaLnBrk="1" hangingPunct="1"/>
            <a:r>
              <a:rPr lang="en-US" smtClean="0"/>
              <a:t>Expressed as a number from 0 (0%) to 1 (100%)</a:t>
            </a:r>
          </a:p>
          <a:p>
            <a:pPr eaLnBrk="1" hangingPunct="1"/>
            <a:r>
              <a:rPr lang="en-US" smtClean="0"/>
              <a:t>FiO2 of normal room air is 0.21 (21%)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endParaRPr lang="en-US" sz="3800" smtClean="0">
              <a:latin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chemeClr val="accent2"/>
                </a:solidFill>
              </a:rPr>
              <a:t>Types of Supplemental O2 Delivery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Variable Performance FIO</a:t>
            </a:r>
            <a:r>
              <a:rPr lang="en-US" baseline="-25000" smtClean="0"/>
              <a:t>2</a:t>
            </a: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Fixed FIO</a:t>
            </a:r>
            <a:r>
              <a:rPr lang="en-US" baseline="-25000" smtClean="0"/>
              <a:t>2</a:t>
            </a:r>
          </a:p>
          <a:p>
            <a:pPr lvl="1" eaLnBrk="1" hangingPunct="1">
              <a:lnSpc>
                <a:spcPct val="90000"/>
              </a:lnSpc>
            </a:pPr>
            <a:endParaRPr lang="en-US" baseline="-25000" smtClean="0">
              <a:solidFill>
                <a:srgbClr val="0099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009900"/>
                </a:solidFill>
              </a:rPr>
              <a:t>FIO</a:t>
            </a:r>
            <a:r>
              <a:rPr lang="en-US" baseline="-25000" smtClean="0">
                <a:solidFill>
                  <a:srgbClr val="009900"/>
                </a:solidFill>
              </a:rPr>
              <a:t>2 </a:t>
            </a:r>
            <a:r>
              <a:rPr lang="en-US" smtClean="0">
                <a:solidFill>
                  <a:srgbClr val="009900"/>
                </a:solidFill>
              </a:rPr>
              <a:t>Determination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Tidal Volume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Respiratory Rate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Type fit and placement of the Mask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May be different at rest vs. activity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0"/>
            <a:ext cx="6172200" cy="1143000"/>
          </a:xfrm>
        </p:spPr>
        <p:txBody>
          <a:bodyPr/>
          <a:lstStyle/>
          <a:p>
            <a:pPr eaLnBrk="1" hangingPunct="1"/>
            <a:r>
              <a:rPr lang="en-US" smtClean="0"/>
              <a:t>Oxygen Masks</a:t>
            </a:r>
          </a:p>
        </p:txBody>
      </p:sp>
      <p:pic>
        <p:nvPicPr>
          <p:cNvPr id="7171" name="Picture 3" descr="nasal canula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62000" y="825500"/>
            <a:ext cx="8077200" cy="6032500"/>
          </a:xfrm>
          <a:noFill/>
        </p:spPr>
      </p:pic>
      <p:pic>
        <p:nvPicPr>
          <p:cNvPr id="5124" name="Picture 4" descr="nasal canul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t="4456" r="2667" b="6239"/>
          <a:stretch>
            <a:fillRect/>
          </a:stretch>
        </p:blipFill>
        <p:spPr>
          <a:xfrm>
            <a:off x="838200" y="898525"/>
            <a:ext cx="8077200" cy="5959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COPD pts. use low flow oxygen to: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752600"/>
            <a:ext cx="8458200" cy="4171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/>
              <a:t>Relieve dyspnea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/>
              <a:t>Promote </a:t>
            </a:r>
            <a:r>
              <a:rPr lang="en-US" sz="2600" smtClean="0">
                <a:sym typeface="Wingdings" pitchFamily="2" charset="2"/>
              </a:rPr>
              <a:t></a:t>
            </a:r>
            <a:r>
              <a:rPr lang="en-US" sz="2600" smtClean="0"/>
              <a:t> functional capacity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>
                <a:sym typeface="Wingdings" pitchFamily="2" charset="2"/>
              </a:rPr>
              <a:t></a:t>
            </a:r>
            <a:r>
              <a:rPr lang="en-US" sz="2600" smtClean="0"/>
              <a:t> exercise endurance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/>
              <a:t>Allow pt. to exercise at a higher HR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/>
              <a:t>Reach training threshold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>
                <a:sym typeface="Wingdings" pitchFamily="2" charset="2"/>
              </a:rPr>
              <a:t></a:t>
            </a:r>
            <a:r>
              <a:rPr lang="en-US" sz="2600" smtClean="0"/>
              <a:t> minute ventilation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/>
              <a:t>Improve oxygen delivery to exercising ms.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>
                <a:sym typeface="Wingdings" pitchFamily="2" charset="2"/>
              </a:rPr>
              <a:t></a:t>
            </a:r>
            <a:r>
              <a:rPr lang="en-US" sz="2600" smtClean="0"/>
              <a:t> OBLA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sz="2600" smtClean="0">
                <a:sym typeface="Wingdings" pitchFamily="2" charset="2"/>
              </a:rPr>
              <a:t></a:t>
            </a:r>
            <a:r>
              <a:rPr lang="en-US" sz="2600" smtClean="0"/>
              <a:t> brochoconstriction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hlink"/>
                </a:solidFill>
              </a:rPr>
              <a:t>Examples of FIO</a:t>
            </a:r>
            <a:r>
              <a:rPr lang="en-US" baseline="-25000" smtClean="0">
                <a:solidFill>
                  <a:schemeClr val="hlink"/>
                </a:solidFill>
              </a:rPr>
              <a:t>2 </a:t>
            </a:r>
            <a:r>
              <a:rPr lang="en-US" smtClean="0">
                <a:solidFill>
                  <a:schemeClr val="hlink"/>
                </a:solidFill>
              </a:rPr>
              <a:t>with a nasal cannula</a:t>
            </a:r>
          </a:p>
          <a:p>
            <a:pPr lvl="1" eaLnBrk="1" hangingPunct="1"/>
            <a:r>
              <a:rPr lang="en-US" smtClean="0"/>
              <a:t>1 L/min = 24% FIO</a:t>
            </a:r>
            <a:r>
              <a:rPr lang="en-US" baseline="-25000" smtClean="0"/>
              <a:t>2</a:t>
            </a:r>
            <a:endParaRPr lang="en-US" smtClean="0"/>
          </a:p>
          <a:p>
            <a:pPr lvl="1" eaLnBrk="1" hangingPunct="1"/>
            <a:r>
              <a:rPr lang="en-US" smtClean="0"/>
              <a:t>2 LPM = 28% FIO</a:t>
            </a:r>
            <a:r>
              <a:rPr lang="en-US" baseline="-25000" smtClean="0"/>
              <a:t>2</a:t>
            </a:r>
          </a:p>
          <a:p>
            <a:pPr lvl="1" eaLnBrk="1" hangingPunct="1"/>
            <a:r>
              <a:rPr lang="en-US" smtClean="0"/>
              <a:t>3 LPM = 32% FIO</a:t>
            </a:r>
            <a:r>
              <a:rPr lang="en-US" baseline="-25000" smtClean="0"/>
              <a:t>2</a:t>
            </a:r>
          </a:p>
          <a:p>
            <a:pPr lvl="1" eaLnBrk="1" hangingPunct="1"/>
            <a:r>
              <a:rPr lang="en-US" smtClean="0"/>
              <a:t>6 LPM = 44% FIO</a:t>
            </a:r>
            <a:r>
              <a:rPr lang="en-US" baseline="-25000" smtClean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Nasal Cannula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1-6 L/min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Skin breakdown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Tubing limits mobility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Tripping over tubing</a:t>
            </a:r>
          </a:p>
          <a:p>
            <a:pPr eaLnBrk="1" hangingPunct="1">
              <a:lnSpc>
                <a:spcPct val="90000"/>
              </a:lnSpc>
            </a:pPr>
            <a:endParaRPr lang="en-US" sz="2600" smtClean="0"/>
          </a:p>
          <a:p>
            <a:pPr eaLnBrk="1" hangingPunct="1">
              <a:lnSpc>
                <a:spcPct val="90000"/>
              </a:lnSpc>
            </a:pPr>
            <a:r>
              <a:rPr lang="en-US" sz="2600" smtClean="0">
                <a:solidFill>
                  <a:schemeClr val="accent2"/>
                </a:solidFill>
              </a:rPr>
              <a:t>Nasopharyngeal Catheter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Tubing inserted to uvula/held with tape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Humidified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Pediatric patients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800" smtClean="0">
                <a:latin typeface="Times New Roman" pitchFamily="18" charset="0"/>
              </a:rPr>
              <a:t/>
            </a:r>
            <a:br>
              <a:rPr lang="en-US" sz="3800" smtClean="0">
                <a:latin typeface="Times New Roman" pitchFamily="18" charset="0"/>
              </a:rPr>
            </a:br>
            <a:r>
              <a:rPr lang="en-US" sz="3800" smtClean="0"/>
              <a:t>Supplemental Oxygen Delivery</a:t>
            </a:r>
            <a:br>
              <a:rPr lang="en-US" sz="3800" smtClean="0"/>
            </a:br>
            <a:endParaRPr lang="en-US" sz="38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3440113" cy="41148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Open Face Mask</a:t>
            </a:r>
          </a:p>
          <a:p>
            <a:pPr lvl="1" eaLnBrk="1" hangingPunct="1"/>
            <a:r>
              <a:rPr lang="en-US" sz="2400" smtClean="0"/>
              <a:t>35-50% FIO</a:t>
            </a:r>
            <a:r>
              <a:rPr lang="en-US" sz="2400" baseline="-25000" smtClean="0"/>
              <a:t>2</a:t>
            </a:r>
          </a:p>
          <a:p>
            <a:pPr lvl="1" eaLnBrk="1" hangingPunct="1"/>
            <a:r>
              <a:rPr lang="en-US" sz="2400" smtClean="0"/>
              <a:t>Humidified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600" smtClean="0">
                <a:solidFill>
                  <a:schemeClr val="accent2"/>
                </a:solidFill>
              </a:rPr>
              <a:t>Closed Face Mask</a:t>
            </a:r>
          </a:p>
          <a:p>
            <a:pPr lvl="1" eaLnBrk="1" hangingPunct="1"/>
            <a:r>
              <a:rPr lang="en-US" sz="2400" smtClean="0"/>
              <a:t>5-8 L/min</a:t>
            </a:r>
          </a:p>
          <a:p>
            <a:pPr lvl="1" eaLnBrk="1" hangingPunct="1"/>
            <a:r>
              <a:rPr lang="en-US" sz="2400" smtClean="0"/>
              <a:t>50-60% FIO</a:t>
            </a:r>
            <a:r>
              <a:rPr lang="en-US" sz="2400" baseline="-25000" smtClean="0"/>
              <a:t>2</a:t>
            </a:r>
          </a:p>
          <a:p>
            <a:pPr lvl="1" eaLnBrk="1" hangingPunct="1"/>
            <a:r>
              <a:rPr lang="en-US" sz="2400" smtClean="0"/>
              <a:t>Difficult to cough, talk, eat; very drying</a:t>
            </a:r>
          </a:p>
          <a:p>
            <a:pPr lvl="1" eaLnBrk="1" hangingPunct="1"/>
            <a:endParaRPr lang="en-US" sz="2400" smtClean="0"/>
          </a:p>
        </p:txBody>
      </p:sp>
      <p:pic>
        <p:nvPicPr>
          <p:cNvPr id="11268" name="Picture 4" descr="o2 mask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620" b="8446"/>
          <a:stretch>
            <a:fillRect/>
          </a:stretch>
        </p:blipFill>
        <p:spPr>
          <a:xfrm>
            <a:off x="4876800" y="1179513"/>
            <a:ext cx="3352800" cy="2478087"/>
          </a:xfrm>
          <a:noFill/>
        </p:spPr>
      </p:pic>
      <p:pic>
        <p:nvPicPr>
          <p:cNvPr id="11269" name="Picture 5" descr="o2 mask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 r="9091" b="50114"/>
          <a:stretch>
            <a:fillRect/>
          </a:stretch>
        </p:blipFill>
        <p:spPr>
          <a:xfrm>
            <a:off x="4800600" y="3786188"/>
            <a:ext cx="3429000" cy="2843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162</TotalTime>
  <Words>683</Words>
  <Application>Microsoft Office PowerPoint</Application>
  <PresentationFormat>On-screen Show (4:3)</PresentationFormat>
  <Paragraphs>205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Supplemental Oxygen &amp; Ventilators </vt:lpstr>
      <vt:lpstr> Supplemental Oxygen Delivery </vt:lpstr>
      <vt:lpstr>FIO2</vt:lpstr>
      <vt:lpstr> Supplemental Oxygen Delivery </vt:lpstr>
      <vt:lpstr>Oxygen Masks</vt:lpstr>
      <vt:lpstr>COPD pts. use low flow oxygen to:</vt:lpstr>
      <vt:lpstr> Supplemental Oxygen Delivery </vt:lpstr>
      <vt:lpstr> Supplemental Oxygen Delivery </vt:lpstr>
      <vt:lpstr> Supplemental Oxygen Delivery </vt:lpstr>
      <vt:lpstr> Supplemental Oxygen Delivery </vt:lpstr>
      <vt:lpstr> Supplemental Oxygen Delivery </vt:lpstr>
      <vt:lpstr> Supplemental Oxygen Delivery </vt:lpstr>
      <vt:lpstr>Supplemental Oxygen Delivery</vt:lpstr>
      <vt:lpstr> Supplemental Oxygen Delivery </vt:lpstr>
      <vt:lpstr> Supplemental Oxygen Delivery </vt:lpstr>
      <vt:lpstr>Pulmonary Challenges</vt:lpstr>
      <vt:lpstr>Airways/Intubation</vt:lpstr>
      <vt:lpstr>Mechanical Ventilation</vt:lpstr>
      <vt:lpstr>Mechanical Ventilation</vt:lpstr>
      <vt:lpstr>Mechanical Ventilation</vt:lpstr>
      <vt:lpstr>PowerPoint Presentation</vt:lpstr>
      <vt:lpstr>Mechanical Ventilation</vt:lpstr>
      <vt:lpstr>Mechanical Ventilation</vt:lpstr>
      <vt:lpstr>Mechanical Ventilation</vt:lpstr>
      <vt:lpstr>Mechanical Ventilation</vt:lpstr>
      <vt:lpstr>Alarms</vt:lpstr>
      <vt:lpstr>Alarms and Trach</vt:lpstr>
    </vt:vector>
  </TitlesOfParts>
  <Company>univ of michigan flint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lovascol</dc:creator>
  <cp:lastModifiedBy>SWEET, CHRISTINA</cp:lastModifiedBy>
  <cp:revision>9</cp:revision>
  <dcterms:created xsi:type="dcterms:W3CDTF">2009-05-06T23:54:58Z</dcterms:created>
  <dcterms:modified xsi:type="dcterms:W3CDTF">2013-07-16T13:24:21Z</dcterms:modified>
</cp:coreProperties>
</file>