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72" r:id="rId2"/>
    <p:sldId id="258" r:id="rId3"/>
    <p:sldId id="261" r:id="rId4"/>
    <p:sldId id="259" r:id="rId5"/>
    <p:sldId id="260" r:id="rId6"/>
    <p:sldId id="262" r:id="rId7"/>
    <p:sldId id="264" r:id="rId8"/>
    <p:sldId id="265" r:id="rId9"/>
    <p:sldId id="266" r:id="rId10"/>
    <p:sldId id="267" r:id="rId11"/>
    <p:sldId id="268" r:id="rId12"/>
    <p:sldId id="270" r:id="rId13"/>
    <p:sldId id="269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613" autoAdjust="0"/>
  </p:normalViewPr>
  <p:slideViewPr>
    <p:cSldViewPr>
      <p:cViewPr>
        <p:scale>
          <a:sx n="80" d="100"/>
          <a:sy n="80" d="100"/>
        </p:scale>
        <p:origin x="-1086" y="6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8DEA4-10B1-4E4A-B3AD-5BDDA332F7F6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464393-4267-4570-8F2E-D26214C896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199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1) They are premature. That is they occur earlier than you would expect if you were to measure the previous P to P intervals. </a:t>
            </a:r>
          </a:p>
          <a:p>
            <a:r>
              <a:rPr lang="en-US" dirty="0" smtClean="0"/>
              <a:t>2) They are ectopic. Meaning originating outside of the SA node. Thus the P wave morphology would be different than the normal sinus P wave.</a:t>
            </a:r>
          </a:p>
          <a:p>
            <a:r>
              <a:rPr lang="en-US" dirty="0" smtClean="0"/>
              <a:t>They are narrow complexes. Since they come from the atrium, they will eventually travel through the AV node and use the normal conduction system to spread to the ventricles. Unlike a premature ventricular contraction, which is wide-</a:t>
            </a:r>
            <a:r>
              <a:rPr lang="en-US" dirty="0" err="1" smtClean="0"/>
              <a:t>complexed</a:t>
            </a:r>
            <a:r>
              <a:rPr lang="en-US" dirty="0" smtClean="0"/>
              <a:t> since it does not use the normal ventricular conduction system.</a:t>
            </a:r>
          </a:p>
          <a:p>
            <a:r>
              <a:rPr lang="en-US" dirty="0" smtClean="0"/>
              <a:t>PAC's occur normally in a non diseased heart. </a:t>
            </a:r>
          </a:p>
          <a:p>
            <a:r>
              <a:rPr lang="en-US" dirty="0" smtClean="0"/>
              <a:t>However, if they occur frequently, they may lead to a more serious atrial dysrhythmias. </a:t>
            </a:r>
          </a:p>
          <a:p>
            <a:r>
              <a:rPr lang="en-US" dirty="0" smtClean="0"/>
              <a:t>They can also result from CHF, ischemia and COPD.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4) There is a compensatory pause after the PAC. The extra atrial action potential causes the SA node to become refractory to generating its next scheduled beat. Thus it must "skip a beat" and it will resume exactly 2 P to P intervals after the last normal sinus beat.</a:t>
            </a:r>
          </a:p>
          <a:p>
            <a:r>
              <a:rPr lang="en-US" dirty="0" smtClean="0"/>
              <a:t>PAC's occur normally in a non diseased heart. </a:t>
            </a:r>
          </a:p>
          <a:p>
            <a:r>
              <a:rPr lang="en-US" dirty="0" smtClean="0"/>
              <a:t>However, if they occur frequently, they may lead to a more serious atrial dysrhythmias. </a:t>
            </a:r>
          </a:p>
          <a:p>
            <a:r>
              <a:rPr lang="en-US" dirty="0" smtClean="0"/>
              <a:t>They can also result from CHF, ischemia and COPD.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464393-4267-4570-8F2E-D26214C8961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979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HR over 100, not caused</a:t>
            </a:r>
            <a:r>
              <a:rPr lang="en-US" baseline="0" dirty="0" smtClean="0"/>
              <a:t> by ventricles, so can’t track down source, start and stop without known cause. </a:t>
            </a:r>
          </a:p>
          <a:p>
            <a:r>
              <a:rPr lang="en-US" dirty="0" smtClean="0"/>
              <a:t>Rate</a:t>
            </a:r>
            <a:r>
              <a:rPr lang="en-US" dirty="0" smtClean="0"/>
              <a:t>: exceeds upper limit of sinus tachycardia at rest(&gt;120 to 130 per min), seldom &lt;150 per minute, often up to 250 per min</a:t>
            </a:r>
          </a:p>
          <a:p>
            <a:r>
              <a:rPr lang="en-US" dirty="0" smtClean="0"/>
              <a:t>P wave:</a:t>
            </a:r>
            <a:r>
              <a:rPr lang="en-US" baseline="0" dirty="0" smtClean="0"/>
              <a:t> seldom seen because rapid rate causes P wave to be “hidden” in preceding T wave or to be difficult to detect because the origin is low in the atrium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464393-4267-4570-8F2E-D26214C8961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745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Important: How long is</a:t>
            </a:r>
            <a:r>
              <a:rPr lang="en-US" baseline="0" dirty="0" smtClean="0"/>
              <a:t> it going on</a:t>
            </a:r>
          </a:p>
          <a:p>
            <a:r>
              <a:rPr lang="en-US" dirty="0" smtClean="0"/>
              <a:t>PAT </a:t>
            </a:r>
            <a:r>
              <a:rPr lang="en-US" dirty="0" smtClean="0"/>
              <a:t>also known as Paroxysmal Supraventricular Tachycardia (PSVT) may occur in the normal as well as diseased heart. </a:t>
            </a:r>
          </a:p>
          <a:p>
            <a:r>
              <a:rPr lang="en-US" dirty="0" smtClean="0"/>
              <a:t>It is a common complication of Wolfe-Parkinson-White syndrome. For more on WPW, click here. </a:t>
            </a:r>
          </a:p>
          <a:p>
            <a:r>
              <a:rPr lang="en-US" dirty="0" smtClean="0"/>
              <a:t>This rhythm is often transient and usually requires no treatment. </a:t>
            </a:r>
          </a:p>
          <a:p>
            <a:r>
              <a:rPr lang="en-US" dirty="0" smtClean="0"/>
              <a:t>However, it can usually be terminated with vagal maneuvers. </a:t>
            </a:r>
          </a:p>
          <a:p>
            <a:r>
              <a:rPr lang="en-US" dirty="0" smtClean="0"/>
              <a:t>Digoxin, </a:t>
            </a:r>
            <a:r>
              <a:rPr lang="en-US" dirty="0" err="1" smtClean="0"/>
              <a:t>antiarrhythmics</a:t>
            </a:r>
            <a:r>
              <a:rPr lang="en-US" dirty="0" smtClean="0"/>
              <a:t>, adenosine and </a:t>
            </a:r>
            <a:r>
              <a:rPr lang="en-US" dirty="0" err="1" smtClean="0"/>
              <a:t>cardioversion</a:t>
            </a:r>
            <a:r>
              <a:rPr lang="en-US" dirty="0" smtClean="0"/>
              <a:t> may be used. </a:t>
            </a:r>
          </a:p>
          <a:p>
            <a:r>
              <a:rPr lang="en-US" dirty="0" smtClean="0"/>
              <a:t>Frequent symptomatic episodes may require surgical intervention. When an accessory conduction pathway can be demonstrated, interventional surgery to ablate the accessory conduction pathway can be curative.</a:t>
            </a:r>
          </a:p>
          <a:p>
            <a:r>
              <a:rPr lang="en-US" dirty="0" smtClean="0"/>
              <a:t>Common Etiologies:</a:t>
            </a:r>
          </a:p>
          <a:p>
            <a:r>
              <a:rPr lang="en-US" dirty="0" smtClean="0"/>
              <a:t>Accessory conduction pathways</a:t>
            </a:r>
          </a:p>
          <a:p>
            <a:r>
              <a:rPr lang="en-US" dirty="0" smtClean="0"/>
              <a:t>In healthy people reentry SVT provoked by caffeine, hypoxia, cigarettes, stress, anxiety, sleep deprivation, medication</a:t>
            </a:r>
          </a:p>
          <a:p>
            <a:r>
              <a:rPr lang="en-US" dirty="0" smtClean="0"/>
              <a:t>Frequency of SVT is increased in unhealthy patients with CAD, chronic obstructive pulmonary disease and CHF.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464393-4267-4570-8F2E-D26214C8961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149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Blocks: LOOK at PR Interval!!! </a:t>
            </a:r>
          </a:p>
          <a:p>
            <a:r>
              <a:rPr lang="en-US" b="1" dirty="0" err="1" smtClean="0">
                <a:solidFill>
                  <a:schemeClr val="accent1">
                    <a:lumMod val="50000"/>
                  </a:schemeClr>
                </a:solidFill>
              </a:rPr>
              <a:t>Wenechebach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: only thing changes is the PR interval gets longer</a:t>
            </a:r>
            <a:r>
              <a:rPr lang="en-US" b="1" baseline="0" dirty="0" smtClean="0">
                <a:solidFill>
                  <a:schemeClr val="accent1">
                    <a:lumMod val="50000"/>
                  </a:schemeClr>
                </a:solidFill>
              </a:rPr>
              <a:t> and longer, until a QRS is dropped and then this repeats.  Typically well tolerated by most people. Type 1 is &gt;5boxes. </a:t>
            </a:r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 err="1" smtClean="0"/>
              <a:t>Pathophysiology:site</a:t>
            </a:r>
            <a:r>
              <a:rPr lang="en-US" dirty="0" smtClean="0"/>
              <a:t> </a:t>
            </a:r>
            <a:r>
              <a:rPr lang="en-US" dirty="0" smtClean="0"/>
              <a:t>of pathology: AV node</a:t>
            </a:r>
          </a:p>
          <a:p>
            <a:r>
              <a:rPr lang="en-US" dirty="0" smtClean="0"/>
              <a:t>-Av node</a:t>
            </a:r>
            <a:r>
              <a:rPr lang="en-US" baseline="0" dirty="0" smtClean="0"/>
              <a:t> blood supply comes from r coronary </a:t>
            </a:r>
            <a:r>
              <a:rPr lang="en-US" baseline="0" dirty="0" err="1" smtClean="0"/>
              <a:t>arter</a:t>
            </a:r>
            <a:r>
              <a:rPr lang="en-US" baseline="0" dirty="0" smtClean="0"/>
              <a:t> (r dominant circulation)</a:t>
            </a:r>
          </a:p>
          <a:p>
            <a:r>
              <a:rPr lang="en-US" baseline="0" dirty="0" smtClean="0"/>
              <a:t>-impulse conduction is progressively slowed at Av node</a:t>
            </a:r>
          </a:p>
          <a:p>
            <a:r>
              <a:rPr lang="en-US" dirty="0" smtClean="0"/>
              <a:t>Rhythm: Regular atrial rhythm; irregular ventricular rhythm</a:t>
            </a:r>
          </a:p>
          <a:p>
            <a:r>
              <a:rPr lang="en-US" dirty="0" smtClean="0"/>
              <a:t>Rate: (atrial rate just slightly faster than ventricular (because of dropped conduction) Atrial: That of the underlying sinus rhythm</a:t>
            </a:r>
          </a:p>
          <a:p>
            <a:r>
              <a:rPr lang="en-US" dirty="0" smtClean="0"/>
              <a:t>               Ventricular: Varies depending on number of impulses conducted through AV node </a:t>
            </a:r>
          </a:p>
          <a:p>
            <a:r>
              <a:rPr lang="en-US" dirty="0" smtClean="0"/>
              <a:t>P waves: Sinus</a:t>
            </a:r>
          </a:p>
          <a:p>
            <a:r>
              <a:rPr lang="en-US" dirty="0" smtClean="0"/>
              <a:t>PR interval: progressively lengthens until a P wave isn’t followed by QRS complex</a:t>
            </a:r>
          </a:p>
          <a:p>
            <a:r>
              <a:rPr lang="en-US" dirty="0" smtClean="0"/>
              <a:t>QRS complex: Normal (0.10 second or less)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464393-4267-4570-8F2E-D26214C8961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887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Type 2: PR interval does not changes, but are dropping QRS.</a:t>
            </a:r>
            <a:r>
              <a:rPr lang="en-US" b="1" baseline="0" dirty="0" smtClean="0"/>
              <a:t> Can be random or have a pattern to drop out. Ex: 3 p-wave to 1 QRS</a:t>
            </a:r>
            <a:endParaRPr lang="en-US" b="1" dirty="0" smtClean="0"/>
          </a:p>
          <a:p>
            <a:r>
              <a:rPr lang="en-US" dirty="0" err="1" smtClean="0"/>
              <a:t>Pathophys</a:t>
            </a:r>
            <a:r>
              <a:rPr lang="en-US" dirty="0" smtClean="0"/>
              <a:t>:</a:t>
            </a:r>
          </a:p>
          <a:p>
            <a:r>
              <a:rPr lang="en-US" dirty="0" smtClean="0"/>
              <a:t>Site of block most often below the AV node (</a:t>
            </a:r>
            <a:r>
              <a:rPr lang="en-US" dirty="0" err="1" smtClean="0"/>
              <a:t>infranodal</a:t>
            </a:r>
            <a:r>
              <a:rPr lang="en-US" dirty="0" smtClean="0"/>
              <a:t>) at the bundle of His</a:t>
            </a:r>
            <a:r>
              <a:rPr lang="en-US" baseline="0" dirty="0" smtClean="0"/>
              <a:t> of at the bundle branches</a:t>
            </a:r>
          </a:p>
          <a:p>
            <a:r>
              <a:rPr lang="en-US" baseline="0" dirty="0" smtClean="0"/>
              <a:t>Impulses is normal through the node, thus no 1</a:t>
            </a:r>
            <a:r>
              <a:rPr lang="en-US" baseline="30000" dirty="0" smtClean="0"/>
              <a:t>st</a:t>
            </a:r>
            <a:r>
              <a:rPr lang="en-US" baseline="0" dirty="0" smtClean="0"/>
              <a:t> degree block, and no prior PR prolongation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464393-4267-4570-8F2E-D26214C8961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4310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CHECK WITH SPECIALIST BEFORE ATTEMPTING THERAPY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464393-4267-4570-8F2E-D26214C8961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2915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QRS complex narrow implies high block</a:t>
            </a:r>
          </a:p>
          <a:p>
            <a:r>
              <a:rPr lang="en-US" dirty="0" smtClean="0"/>
              <a:t>Wife</a:t>
            </a:r>
            <a:r>
              <a:rPr lang="en-US" baseline="0" dirty="0" smtClean="0"/>
              <a:t> implies low block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464393-4267-4570-8F2E-D26214C8961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7316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No communication between the atrium and ventricle, atrium are regular, but ventricles are doing their own thing</a:t>
            </a:r>
            <a:r>
              <a:rPr lang="en-US" b="1" baseline="0" dirty="0" smtClean="0"/>
              <a:t> and often default to base heart rate</a:t>
            </a:r>
            <a:r>
              <a:rPr lang="en-US" b="0" dirty="0" smtClean="0"/>
              <a:t>.</a:t>
            </a:r>
            <a:r>
              <a:rPr lang="en-US" b="0" baseline="0" dirty="0" smtClean="0"/>
              <a:t> So ventricles default to autonomic control, which is approx. 20-40bpm and will be regular. But PR will be all over the place. </a:t>
            </a:r>
            <a:endParaRPr lang="en-US" baseline="0" dirty="0" smtClean="0"/>
          </a:p>
          <a:p>
            <a:r>
              <a:rPr lang="en-US" dirty="0" smtClean="0"/>
              <a:t>PT </a:t>
            </a:r>
            <a:r>
              <a:rPr lang="en-US" dirty="0" smtClean="0"/>
              <a:t>IS CONTRAINDICATED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464393-4267-4570-8F2E-D26214C8961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4323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dirty="0" err="1" smtClean="0"/>
              <a:t>Intraventricular</a:t>
            </a:r>
            <a:r>
              <a:rPr lang="en-US" sz="1400" dirty="0" smtClean="0"/>
              <a:t> Conduction Delay (IVCD) (Bundle Branch Block)</a:t>
            </a:r>
          </a:p>
          <a:p>
            <a:r>
              <a:rPr lang="en-US" sz="1400" dirty="0" smtClean="0"/>
              <a:t>L BBB is</a:t>
            </a:r>
            <a:r>
              <a:rPr lang="en-US" sz="1400" baseline="0" dirty="0" smtClean="0"/>
              <a:t> more dangerous than R BBB because usually present in diseased hearts.</a:t>
            </a:r>
          </a:p>
          <a:p>
            <a:r>
              <a:rPr lang="en-US" sz="1400" baseline="0" dirty="0" smtClean="0"/>
              <a:t>Both may be caused by hypertension, MI or cardiomyopathy.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464393-4267-4570-8F2E-D26214C8961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587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EC563-D57E-4398-82F6-2FBF5DE1FC3C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CC82-87D9-400E-AE53-17F53BBB2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EC563-D57E-4398-82F6-2FBF5DE1FC3C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CC82-87D9-400E-AE53-17F53BBB2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EC563-D57E-4398-82F6-2FBF5DE1FC3C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CC82-87D9-400E-AE53-17F53BBB2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EC563-D57E-4398-82F6-2FBF5DE1FC3C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CC82-87D9-400E-AE53-17F53BBB2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EC563-D57E-4398-82F6-2FBF5DE1FC3C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CC82-87D9-400E-AE53-17F53BBB2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EC563-D57E-4398-82F6-2FBF5DE1FC3C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CC82-87D9-400E-AE53-17F53BBB2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EC563-D57E-4398-82F6-2FBF5DE1FC3C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CC82-87D9-400E-AE53-17F53BBB2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EC563-D57E-4398-82F6-2FBF5DE1FC3C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CC82-87D9-400E-AE53-17F53BBB2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EC563-D57E-4398-82F6-2FBF5DE1FC3C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CC82-87D9-400E-AE53-17F53BBB2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EC563-D57E-4398-82F6-2FBF5DE1FC3C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CC82-87D9-400E-AE53-17F53BBB22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EC563-D57E-4398-82F6-2FBF5DE1FC3C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923CC82-87D9-400E-AE53-17F53BBB22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10EC563-D57E-4398-82F6-2FBF5DE1FC3C}" type="datetimeFigureOut">
              <a:rPr lang="en-US" smtClean="0"/>
              <a:pPr/>
              <a:t>6/20/2013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23CC82-87D9-400E-AE53-17F53BBB222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EKGs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429000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Natalia Fernandez, PT, MS, MSc, CCS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University of Michigan Health Care System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Department of Physical Medicine and Rehabilitation.</a:t>
            </a:r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man_connected_to_ekg_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914400"/>
            <a:ext cx="234315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00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Heart block – Third Degree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Rhythm: Regular atrial and ventricular rhythm</a:t>
            </a:r>
          </a:p>
          <a:p>
            <a:pPr marL="0" indent="0">
              <a:buNone/>
            </a:pPr>
            <a:r>
              <a:rPr lang="en-US" dirty="0" smtClean="0"/>
              <a:t>Rate: Atrial: 60-100bpm</a:t>
            </a:r>
          </a:p>
          <a:p>
            <a:pPr marL="0" indent="0">
              <a:buNone/>
            </a:pPr>
            <a:r>
              <a:rPr lang="en-US" dirty="0" smtClean="0"/>
              <a:t>              Ventricular: 20-40 </a:t>
            </a:r>
            <a:r>
              <a:rPr lang="en-US" dirty="0" err="1" smtClean="0"/>
              <a:t>bpm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 waves: sinus, have no relationship to the QRS complex</a:t>
            </a:r>
          </a:p>
          <a:p>
            <a:pPr marL="0" indent="0">
              <a:buNone/>
            </a:pPr>
            <a:r>
              <a:rPr lang="en-US" dirty="0" smtClean="0"/>
              <a:t>PR interval: there is no relationship between P wave and R wave</a:t>
            </a:r>
          </a:p>
          <a:p>
            <a:pPr marL="0" indent="0">
              <a:buNone/>
            </a:pPr>
            <a:r>
              <a:rPr lang="en-US" dirty="0" smtClean="0"/>
              <a:t>QRS complex: Normal or wide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51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Heart block – Third Degree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600" dirty="0" smtClean="0"/>
              <a:t>Clinical Manifestations:</a:t>
            </a:r>
          </a:p>
          <a:p>
            <a:r>
              <a:rPr lang="en-US" sz="2600" dirty="0" smtClean="0"/>
              <a:t>Symptoms: chest pain shortness of breath, decreased level of consciousness</a:t>
            </a:r>
          </a:p>
          <a:p>
            <a:r>
              <a:rPr lang="en-US" sz="2600" dirty="0" smtClean="0"/>
              <a:t>Signs: hypotension, shock, pulmonary congestion, CHF, AMI</a:t>
            </a:r>
          </a:p>
          <a:p>
            <a:pPr marL="0" indent="0">
              <a:buNone/>
            </a:pPr>
            <a:r>
              <a:rPr lang="en-US" sz="2600" dirty="0" smtClean="0"/>
              <a:t>Common Etiologies:</a:t>
            </a:r>
          </a:p>
          <a:p>
            <a:r>
              <a:rPr lang="en-US" sz="2600" dirty="0" smtClean="0"/>
              <a:t>Acute coronary syndrome that involves braches of left coronary artery.</a:t>
            </a:r>
          </a:p>
          <a:p>
            <a:endParaRPr lang="en-US" sz="2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965" y="1905000"/>
            <a:ext cx="6692081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3321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Heart Block</a:t>
            </a:r>
            <a:endParaRPr lang="en-US" dirty="0"/>
          </a:p>
        </p:txBody>
      </p:sp>
      <p:pic>
        <p:nvPicPr>
          <p:cNvPr id="4" name="Content Placeholder 3" descr="http://www.rnceus.com/ekg/frst_av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8973" y="2057400"/>
            <a:ext cx="57150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Content Placeholder 3" descr="http://www.rnceus.com/ekg/wencke.gif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4267200"/>
            <a:ext cx="602932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050596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Heart Block</a:t>
            </a:r>
            <a:endParaRPr lang="en-US" dirty="0"/>
          </a:p>
        </p:txBody>
      </p:sp>
      <p:pic>
        <p:nvPicPr>
          <p:cNvPr id="4" name="Content Placeholder 3" descr="http://www.rnceus.com/ekg/mobitzII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981200"/>
            <a:ext cx="60293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Content Placeholder 3" descr="http://www.rnceus.com/ekg/thirdav.gif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901736"/>
            <a:ext cx="602932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94582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Bundle Branch Blocks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Defining Criteria and ECG features:</a:t>
            </a:r>
          </a:p>
          <a:p>
            <a:r>
              <a:rPr lang="en-US" sz="2400" dirty="0" smtClean="0"/>
              <a:t>Rhythm: regular (regular or irregular depending on underlying rhythm)</a:t>
            </a:r>
          </a:p>
          <a:p>
            <a:r>
              <a:rPr lang="en-US" sz="2400" dirty="0" smtClean="0"/>
              <a:t>Rate: that of the underlying rhythm </a:t>
            </a:r>
          </a:p>
          <a:p>
            <a:r>
              <a:rPr lang="en-US" sz="2400" dirty="0" smtClean="0"/>
              <a:t>P waves: sinus (normal if underlying rhythm is sinus)</a:t>
            </a:r>
          </a:p>
          <a:p>
            <a:r>
              <a:rPr lang="en-US" sz="2400" dirty="0" smtClean="0"/>
              <a:t>PR interval: normal (0.12-.20 sec)</a:t>
            </a:r>
          </a:p>
          <a:p>
            <a:r>
              <a:rPr lang="en-US" sz="2400" dirty="0" smtClean="0"/>
              <a:t>QRS complex: wide (0.12 second or greater)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 descr="http://www.rnceus.com/ekg/rtbundl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99" y="2057400"/>
            <a:ext cx="60483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50364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Premature Atrial Contractions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/>
            <a:endParaRPr lang="en-US" sz="1800" dirty="0" smtClean="0"/>
          </a:p>
          <a:p>
            <a:pPr algn="l"/>
            <a:endParaRPr lang="en-US" sz="1800" dirty="0"/>
          </a:p>
          <a:p>
            <a:pPr algn="l"/>
            <a:r>
              <a:rPr lang="en-US" sz="1800" dirty="0" smtClean="0"/>
              <a:t>                                </a:t>
            </a:r>
          </a:p>
          <a:p>
            <a:pPr algn="l"/>
            <a:endParaRPr lang="en-US" sz="1800" dirty="0"/>
          </a:p>
          <a:p>
            <a:pPr algn="l"/>
            <a:endParaRPr lang="en-US" sz="1800" dirty="0" smtClean="0"/>
          </a:p>
          <a:p>
            <a:pPr algn="l"/>
            <a:endParaRPr lang="en-US" sz="1800" dirty="0"/>
          </a:p>
          <a:p>
            <a:pPr algn="l"/>
            <a:endParaRPr lang="en-US" sz="1800" dirty="0" smtClean="0"/>
          </a:p>
          <a:p>
            <a:pPr algn="l"/>
            <a:endParaRPr lang="en-US" sz="1800" dirty="0"/>
          </a:p>
          <a:p>
            <a:pPr algn="l"/>
            <a:endParaRPr lang="en-US" sz="1800" dirty="0" smtClean="0"/>
          </a:p>
          <a:p>
            <a:pPr algn="l"/>
            <a:endParaRPr lang="en-US" sz="1800" dirty="0"/>
          </a:p>
          <a:p>
            <a:pPr algn="l"/>
            <a:endParaRPr lang="en-US" sz="1800" dirty="0" smtClean="0"/>
          </a:p>
          <a:p>
            <a:pPr algn="l"/>
            <a:r>
              <a:rPr lang="en-US" sz="1800" dirty="0" smtClean="0"/>
              <a:t>A Premature Atrial Contraction (PAC) occurs when a focus in the atrium other than the SA node generates an action potential before the next scheduled SA node action potential. </a:t>
            </a:r>
          </a:p>
          <a:p>
            <a:pPr algn="l"/>
            <a:r>
              <a:rPr lang="en-US" sz="1800" dirty="0" smtClean="0"/>
              <a:t>There are four main characteristics of PACs:</a:t>
            </a:r>
          </a:p>
          <a:p>
            <a:pPr marL="514350" indent="-514350" algn="l">
              <a:buAutoNum type="arabicPeriod"/>
            </a:pPr>
            <a:r>
              <a:rPr lang="en-US" sz="1800" dirty="0"/>
              <a:t>P</a:t>
            </a:r>
            <a:r>
              <a:rPr lang="en-US" sz="1800" dirty="0" smtClean="0"/>
              <a:t>remature</a:t>
            </a:r>
          </a:p>
          <a:p>
            <a:pPr marL="514350" indent="-514350" algn="l">
              <a:buAutoNum type="arabicPeriod"/>
            </a:pPr>
            <a:r>
              <a:rPr lang="en-US" sz="1800" dirty="0" smtClean="0"/>
              <a:t>Ectopic</a:t>
            </a:r>
          </a:p>
          <a:p>
            <a:pPr marL="514350" indent="-514350" algn="l">
              <a:buAutoNum type="arabicPeriod"/>
            </a:pPr>
            <a:r>
              <a:rPr lang="en-US" sz="1800" dirty="0" smtClean="0"/>
              <a:t>Narrow complexes (QRS &lt;.12 sec)</a:t>
            </a:r>
          </a:p>
          <a:p>
            <a:pPr marL="514350" indent="-514350" algn="l">
              <a:buAutoNum type="arabicPeriod"/>
            </a:pPr>
            <a:r>
              <a:rPr lang="en-US" sz="1800" dirty="0" smtClean="0"/>
              <a:t>Compensatory pause</a:t>
            </a:r>
          </a:p>
          <a:p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Content Placeholder 5" descr="http://www.rnceus.com/ekg/pac.gif"/>
          <p:cNvPicPr>
            <a:picLocks noGr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911658"/>
            <a:ext cx="80772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4087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Premature Atrial Contractions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Defining Criteria and ECG features</a:t>
            </a:r>
          </a:p>
          <a:p>
            <a:r>
              <a:rPr lang="en-US" sz="2400" dirty="0" smtClean="0"/>
              <a:t>Underlying Rhythm: Usually Regular</a:t>
            </a:r>
          </a:p>
          <a:p>
            <a:r>
              <a:rPr lang="en-US" sz="2400" dirty="0" smtClean="0"/>
              <a:t>Rate: normal or accelerated (underlying rhythm dependent)</a:t>
            </a:r>
          </a:p>
          <a:p>
            <a:r>
              <a:rPr lang="en-US" sz="2400" dirty="0" smtClean="0"/>
              <a:t>P waves: different morphology than sinus P wave, (premature and abnormal in size, shape and direction as ectopic pacemaker)</a:t>
            </a:r>
          </a:p>
          <a:p>
            <a:r>
              <a:rPr lang="en-US" sz="2400" dirty="0" smtClean="0"/>
              <a:t>PR interval: normal vs. not measureable</a:t>
            </a:r>
          </a:p>
          <a:p>
            <a:r>
              <a:rPr lang="en-US" sz="2400" dirty="0" smtClean="0"/>
              <a:t>QRS: &lt;.12sec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55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Supra Ventricular Tachycardia (SVT)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Defining Criteria and ECG features</a:t>
            </a:r>
          </a:p>
          <a:p>
            <a:r>
              <a:rPr lang="en-US" dirty="0" smtClean="0"/>
              <a:t>Rate:  seldom &lt;150 per minute, often up to 250 per min</a:t>
            </a:r>
          </a:p>
          <a:p>
            <a:r>
              <a:rPr lang="en-US" dirty="0" smtClean="0"/>
              <a:t>Rhythm: regular</a:t>
            </a:r>
          </a:p>
          <a:p>
            <a:r>
              <a:rPr lang="en-US" dirty="0" smtClean="0"/>
              <a:t>P wave: hidden</a:t>
            </a:r>
          </a:p>
          <a:p>
            <a:r>
              <a:rPr lang="en-US" dirty="0" smtClean="0"/>
              <a:t>PR interval: not measureable</a:t>
            </a:r>
          </a:p>
          <a:p>
            <a:r>
              <a:rPr lang="en-US" dirty="0" smtClean="0"/>
              <a:t>QRS: normal, narrow (usually &lt;.12sec)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http://www.rnceus.com/ekg/pat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057400"/>
            <a:ext cx="60388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221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Supra Ventricular Tachycardia (SVT)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 smtClean="0"/>
              <a:t>Clinical Manifestations:</a:t>
            </a:r>
          </a:p>
          <a:p>
            <a:r>
              <a:rPr lang="en-US" sz="2200" dirty="0" smtClean="0"/>
              <a:t>Palpitations felt at onset by patients</a:t>
            </a:r>
          </a:p>
          <a:p>
            <a:r>
              <a:rPr lang="en-US" sz="2200" dirty="0" smtClean="0"/>
              <a:t>Anxious</a:t>
            </a:r>
          </a:p>
          <a:p>
            <a:r>
              <a:rPr lang="en-US" sz="2200" dirty="0" smtClean="0"/>
              <a:t>Uncomfortable</a:t>
            </a:r>
          </a:p>
          <a:p>
            <a:r>
              <a:rPr lang="en-US" sz="2200" dirty="0" smtClean="0"/>
              <a:t>Low exercise tolerance at high rates</a:t>
            </a:r>
          </a:p>
          <a:p>
            <a:pPr marL="0" indent="0">
              <a:buNone/>
            </a:pPr>
            <a:r>
              <a:rPr lang="en-US" sz="2200" dirty="0" smtClean="0"/>
              <a:t>Common Etiologies:</a:t>
            </a:r>
          </a:p>
          <a:p>
            <a:r>
              <a:rPr lang="en-US" sz="2200" dirty="0" smtClean="0"/>
              <a:t>Accessory conduction pathways</a:t>
            </a:r>
          </a:p>
          <a:p>
            <a:r>
              <a:rPr lang="en-US" sz="2200" dirty="0" smtClean="0"/>
              <a:t>In healthy people reentry SVT provoked by caffeine, hypoxia, cigarettes, stress, anxiety, sleep deprivation, medication</a:t>
            </a:r>
          </a:p>
          <a:p>
            <a:r>
              <a:rPr lang="en-US" sz="2200" dirty="0" smtClean="0"/>
              <a:t>Frequency of SVT is increased in unhealthy patients with CAD, chronic obstructive pulmonary disease and CHF.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0357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Heart Block</a:t>
            </a:r>
            <a:br>
              <a:rPr lang="en-US" sz="3200" dirty="0" smtClean="0"/>
            </a:br>
            <a:r>
              <a:rPr lang="en-US" sz="3200" dirty="0" smtClean="0"/>
              <a:t>Second degree Type I -</a:t>
            </a:r>
            <a:r>
              <a:rPr lang="en-US" sz="3200" dirty="0" err="1" smtClean="0"/>
              <a:t>Mobitz</a:t>
            </a:r>
            <a:r>
              <a:rPr lang="en-US" sz="3200" dirty="0" smtClean="0"/>
              <a:t> I or Wenchebach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sz="2600" dirty="0" smtClean="0"/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endParaRPr lang="en-US" sz="2600" dirty="0" smtClean="0"/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endParaRPr lang="en-US" sz="2600" dirty="0" smtClean="0"/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endParaRPr lang="en-US" sz="2600" dirty="0" smtClean="0"/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r>
              <a:rPr lang="en-US" sz="2600" dirty="0" smtClean="0"/>
              <a:t>Defining Criteria and ECG features:</a:t>
            </a:r>
          </a:p>
          <a:p>
            <a:r>
              <a:rPr lang="en-US" sz="2600" dirty="0" smtClean="0"/>
              <a:t>Rhythm: Regular atrial rhythm; irregular ventricular rhythm</a:t>
            </a:r>
          </a:p>
          <a:p>
            <a:r>
              <a:rPr lang="en-US" sz="2600" dirty="0" smtClean="0"/>
              <a:t>Rate: variable</a:t>
            </a:r>
          </a:p>
          <a:p>
            <a:r>
              <a:rPr lang="en-US" sz="2600" dirty="0" smtClean="0"/>
              <a:t>P waves: Sinus (normal morphology with constant P-P interval)</a:t>
            </a:r>
          </a:p>
          <a:p>
            <a:r>
              <a:rPr lang="en-US" sz="2600" dirty="0" smtClean="0"/>
              <a:t>PR interval: progressively lengthening of PR interval from cycle to cycle; then one P wave not followed by QRS complex (“dropped beat”)</a:t>
            </a:r>
          </a:p>
          <a:p>
            <a:r>
              <a:rPr lang="en-US" sz="2600" dirty="0" smtClean="0"/>
              <a:t>QRS complex: Normal (0.10 second or less) but QRS “drops out” periodically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Content Placeholder 3" descr="http://www.rnceus.com/ekg/wencke.gif"/>
          <p:cNvPicPr>
            <a:picLocks noGr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828800"/>
            <a:ext cx="602932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9142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Heart Block</a:t>
            </a:r>
            <a:br>
              <a:rPr lang="en-US" sz="3200" dirty="0" smtClean="0"/>
            </a:br>
            <a:r>
              <a:rPr lang="en-US" sz="3200" dirty="0" smtClean="0"/>
              <a:t>Second degree Type I -</a:t>
            </a:r>
            <a:r>
              <a:rPr lang="en-US" sz="3200" dirty="0" err="1" smtClean="0"/>
              <a:t>Mobitz</a:t>
            </a:r>
            <a:r>
              <a:rPr lang="en-US" sz="3200" dirty="0" smtClean="0"/>
              <a:t> I or Wenchebach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400" dirty="0" smtClean="0"/>
              <a:t>Clinical Manifestations:</a:t>
            </a:r>
          </a:p>
          <a:p>
            <a:pPr marL="0" indent="0">
              <a:buNone/>
            </a:pPr>
            <a:r>
              <a:rPr lang="en-US" sz="2400" dirty="0" smtClean="0"/>
              <a:t>Rate-related</a:t>
            </a:r>
          </a:p>
          <a:p>
            <a:r>
              <a:rPr lang="en-US" sz="2400" dirty="0" smtClean="0"/>
              <a:t>Most often asymptomatic</a:t>
            </a:r>
          </a:p>
          <a:p>
            <a:r>
              <a:rPr lang="en-US" sz="2400" dirty="0" smtClean="0"/>
              <a:t>Symptoms: chest pain, SOB, decreased level of consciousness</a:t>
            </a:r>
          </a:p>
          <a:p>
            <a:r>
              <a:rPr lang="en-US" sz="2400" dirty="0" smtClean="0"/>
              <a:t>Signs: hypotension, shock, pulmonary congestion, CHF, angina</a:t>
            </a:r>
          </a:p>
          <a:p>
            <a:pPr marL="0" indent="0">
              <a:buNone/>
            </a:pPr>
            <a:r>
              <a:rPr lang="en-US" sz="2400" dirty="0" smtClean="0"/>
              <a:t>Common Etiologies:</a:t>
            </a:r>
          </a:p>
          <a:p>
            <a:r>
              <a:rPr lang="en-US" sz="2400" dirty="0" smtClean="0"/>
              <a:t>AV nodal blocking agents : beta-blockers, non – </a:t>
            </a:r>
            <a:r>
              <a:rPr lang="en-US" sz="2400" dirty="0" err="1" smtClean="0"/>
              <a:t>dihydropyridine</a:t>
            </a:r>
            <a:r>
              <a:rPr lang="en-US" sz="2400" dirty="0" smtClean="0"/>
              <a:t> calcium channel blockers, digoxin</a:t>
            </a:r>
          </a:p>
          <a:p>
            <a:r>
              <a:rPr lang="en-US" sz="2400" dirty="0" smtClean="0"/>
              <a:t>Conditions that stimulate the parasympathetic nervous system</a:t>
            </a:r>
          </a:p>
          <a:p>
            <a:r>
              <a:rPr lang="en-US" sz="2400" dirty="0" smtClean="0"/>
              <a:t>Acute coronary syndrome that involves the R coronary artery</a:t>
            </a:r>
          </a:p>
          <a:p>
            <a:pPr marL="0" indent="0">
              <a:buNone/>
            </a:pPr>
            <a:endParaRPr lang="en-US" sz="2400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032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Heart Block</a:t>
            </a:r>
            <a:br>
              <a:rPr lang="en-US" sz="3200" dirty="0" smtClean="0"/>
            </a:br>
            <a:r>
              <a:rPr lang="en-US" sz="3200" dirty="0" smtClean="0"/>
              <a:t>Second degree Type II -</a:t>
            </a:r>
            <a:r>
              <a:rPr lang="en-US" sz="3200" dirty="0" err="1" smtClean="0"/>
              <a:t>Mobitz</a:t>
            </a:r>
            <a:r>
              <a:rPr lang="en-US" sz="3200" dirty="0" smtClean="0"/>
              <a:t> II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Defining Criteria and ECG features:</a:t>
            </a:r>
          </a:p>
          <a:p>
            <a:r>
              <a:rPr lang="en-US" sz="2800" dirty="0" smtClean="0"/>
              <a:t>Rhythm: Regular atrial rhythm; irregular ventricular rhythm </a:t>
            </a:r>
          </a:p>
          <a:p>
            <a:r>
              <a:rPr lang="en-US" sz="2800" dirty="0" smtClean="0"/>
              <a:t>Rate: Atrial rate: usually 60-100 per minute (underlying sinus rhythm) Ventricular rate: slower than atrial rate</a:t>
            </a:r>
          </a:p>
          <a:p>
            <a:r>
              <a:rPr lang="en-US" sz="2800" dirty="0" smtClean="0"/>
              <a:t>P waves: Sinus; some P waves will not be followed by  QRS complex</a:t>
            </a:r>
          </a:p>
          <a:p>
            <a:r>
              <a:rPr lang="en-US" sz="2800" dirty="0" smtClean="0"/>
              <a:t>PR interval: may be normal or prolonged;  but is constant.</a:t>
            </a:r>
          </a:p>
          <a:p>
            <a:r>
              <a:rPr lang="en-US" sz="2800" dirty="0" smtClean="0"/>
              <a:t>QRS complex: Normal or wide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Content Placeholder 3" descr="http://www.rnceus.com/ekg/mobitzII.gif"/>
          <p:cNvPicPr>
            <a:picLocks noGr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4913" y="1981200"/>
            <a:ext cx="60293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36014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Heart Block</a:t>
            </a:r>
            <a:br>
              <a:rPr lang="en-US" sz="3200" dirty="0" smtClean="0"/>
            </a:br>
            <a:r>
              <a:rPr lang="en-US" sz="3200" dirty="0" smtClean="0"/>
              <a:t>Second degree Type II -</a:t>
            </a:r>
            <a:r>
              <a:rPr lang="en-US" sz="3200" dirty="0" err="1" smtClean="0"/>
              <a:t>Mobitz</a:t>
            </a:r>
            <a:r>
              <a:rPr lang="en-US" sz="3200" dirty="0" smtClean="0"/>
              <a:t> II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Clinical Manifestations:</a:t>
            </a:r>
          </a:p>
          <a:p>
            <a:r>
              <a:rPr lang="en-US" sz="2400" dirty="0" smtClean="0"/>
              <a:t>Symptoms: chest pain shortness of breath, decreased level of consciousness</a:t>
            </a:r>
          </a:p>
          <a:p>
            <a:r>
              <a:rPr lang="en-US" sz="2400" dirty="0" smtClean="0"/>
              <a:t>Signs: hypotension, shock, pulmonary congestion, CHF, AMI</a:t>
            </a:r>
          </a:p>
          <a:p>
            <a:pPr marL="0" indent="0">
              <a:buNone/>
            </a:pPr>
            <a:r>
              <a:rPr lang="en-US" sz="2400" dirty="0" smtClean="0"/>
              <a:t>Common Etiologies:</a:t>
            </a:r>
          </a:p>
          <a:p>
            <a:r>
              <a:rPr lang="en-US" sz="2400" dirty="0" smtClean="0"/>
              <a:t>Acute coronary syndrome that involves braches of left coronary artery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0856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1319</TotalTime>
  <Words>1487</Words>
  <Application>Microsoft Office PowerPoint</Application>
  <PresentationFormat>On-screen Show (4:3)</PresentationFormat>
  <Paragraphs>201</Paragraphs>
  <Slides>14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Flow</vt:lpstr>
      <vt:lpstr>EKGs</vt:lpstr>
      <vt:lpstr>Premature Atrial Contractions</vt:lpstr>
      <vt:lpstr>Premature Atrial Contractions</vt:lpstr>
      <vt:lpstr>Supra Ventricular Tachycardia (SVT)</vt:lpstr>
      <vt:lpstr>Supra Ventricular Tachycardia (SVT)</vt:lpstr>
      <vt:lpstr>Heart Block Second degree Type I -Mobitz I or Wenchebach</vt:lpstr>
      <vt:lpstr>Heart Block Second degree Type I -Mobitz I or Wenchebach</vt:lpstr>
      <vt:lpstr>Heart Block Second degree Type II -Mobitz II </vt:lpstr>
      <vt:lpstr>Heart Block Second degree Type II -Mobitz II </vt:lpstr>
      <vt:lpstr>Heart block – Third Degree</vt:lpstr>
      <vt:lpstr>Heart block – Third Degree</vt:lpstr>
      <vt:lpstr>Heart Block</vt:lpstr>
      <vt:lpstr>Heart Block</vt:lpstr>
      <vt:lpstr>Bundle Branch Blocks</vt:lpstr>
    </vt:vector>
  </TitlesOfParts>
  <Company>University of Michigan Hospital and Health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EKGs</dc:title>
  <dc:creator>Fernandez, Natalia</dc:creator>
  <cp:lastModifiedBy>SWEET, CHRISTINA</cp:lastModifiedBy>
  <cp:revision>23</cp:revision>
  <dcterms:created xsi:type="dcterms:W3CDTF">2013-06-03T19:44:45Z</dcterms:created>
  <dcterms:modified xsi:type="dcterms:W3CDTF">2013-06-21T09:50:23Z</dcterms:modified>
</cp:coreProperties>
</file>