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91" r:id="rId3"/>
    <p:sldId id="267" r:id="rId4"/>
    <p:sldId id="282" r:id="rId5"/>
    <p:sldId id="283" r:id="rId6"/>
    <p:sldId id="281" r:id="rId7"/>
    <p:sldId id="311" r:id="rId8"/>
    <p:sldId id="305" r:id="rId9"/>
    <p:sldId id="306" r:id="rId10"/>
    <p:sldId id="307" r:id="rId11"/>
    <p:sldId id="293" r:id="rId12"/>
    <p:sldId id="294" r:id="rId13"/>
    <p:sldId id="304" r:id="rId14"/>
    <p:sldId id="278" r:id="rId15"/>
    <p:sldId id="301" r:id="rId16"/>
    <p:sldId id="302" r:id="rId17"/>
    <p:sldId id="279" r:id="rId18"/>
    <p:sldId id="303" r:id="rId19"/>
    <p:sldId id="308" r:id="rId20"/>
    <p:sldId id="273" r:id="rId21"/>
    <p:sldId id="292" r:id="rId22"/>
    <p:sldId id="309" r:id="rId23"/>
    <p:sldId id="296" r:id="rId24"/>
    <p:sldId id="297" r:id="rId25"/>
    <p:sldId id="274" r:id="rId26"/>
    <p:sldId id="298" r:id="rId27"/>
    <p:sldId id="299" r:id="rId28"/>
    <p:sldId id="300" r:id="rId29"/>
    <p:sldId id="275" r:id="rId30"/>
    <p:sldId id="312" r:id="rId31"/>
    <p:sldId id="257" r:id="rId32"/>
    <p:sldId id="258" r:id="rId33"/>
    <p:sldId id="310" r:id="rId34"/>
    <p:sldId id="284" r:id="rId35"/>
    <p:sldId id="285" r:id="rId36"/>
    <p:sldId id="286" r:id="rId37"/>
    <p:sldId id="287" r:id="rId38"/>
    <p:sldId id="289" r:id="rId39"/>
    <p:sldId id="290" r:id="rId40"/>
    <p:sldId id="313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7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9A695-25D9-48FD-A675-16DECED67065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016AD-45D5-4CBF-B365-7A87E41953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0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 neutral dysfunctions</a:t>
            </a:r>
            <a:r>
              <a:rPr lang="en-US" baseline="0" dirty="0" smtClean="0"/>
              <a:t> are most common – 90% of the time</a:t>
            </a:r>
          </a:p>
          <a:p>
            <a:r>
              <a:rPr lang="en-US" baseline="0" dirty="0" smtClean="0"/>
              <a:t>Structural rib dysfunctions:  5-6%</a:t>
            </a:r>
          </a:p>
          <a:p>
            <a:r>
              <a:rPr lang="en-US" baseline="0" dirty="0" smtClean="0"/>
              <a:t>Respiratory rib dysfunctions: 3-4%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966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Serratus</a:t>
            </a:r>
            <a:r>
              <a:rPr lang="en-US" dirty="0" smtClean="0"/>
              <a:t> anterior helps bring back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8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Pec</a:t>
            </a:r>
            <a:r>
              <a:rPr lang="en-US" dirty="0" smtClean="0"/>
              <a:t> major helps bring forward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37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DD: stenosis, radiculopathy,</a:t>
            </a:r>
            <a:r>
              <a:rPr lang="en-US" baseline="0" dirty="0" smtClean="0"/>
              <a:t> thoracic outlet syndrome, shoulder impingement, </a:t>
            </a:r>
            <a:r>
              <a:rPr lang="en-US" baseline="0" dirty="0" err="1" smtClean="0"/>
              <a:t>pancoast</a:t>
            </a:r>
            <a:r>
              <a:rPr lang="en-US" baseline="0" dirty="0" smtClean="0"/>
              <a:t> tumor (night pain, H(x) of weight less, no known cause), never root entrapment.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53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 move arm</a:t>
            </a:r>
            <a:r>
              <a:rPr lang="en-US" baseline="0" dirty="0" smtClean="0"/>
              <a:t> above the head to help get movement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56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T(X): rotate, </a:t>
            </a:r>
            <a:r>
              <a:rPr lang="en-US" dirty="0" err="1" smtClean="0"/>
              <a:t>sidebend</a:t>
            </a:r>
            <a:r>
              <a:rPr lang="en-US" dirty="0" smtClean="0"/>
              <a:t>, then use breathing to help pull</a:t>
            </a:r>
            <a:r>
              <a:rPr lang="en-US" baseline="0" dirty="0" smtClean="0"/>
              <a:t> down further.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91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</a:t>
            </a:r>
            <a:r>
              <a:rPr lang="en-US" baseline="0" dirty="0" smtClean="0"/>
              <a:t> shoulder (</a:t>
            </a:r>
            <a:r>
              <a:rPr lang="en-US" baseline="0" dirty="0" err="1" smtClean="0"/>
              <a:t>lats</a:t>
            </a:r>
            <a:r>
              <a:rPr lang="en-US" baseline="0" dirty="0" smtClean="0"/>
              <a:t>) and </a:t>
            </a:r>
            <a:r>
              <a:rPr lang="en-US" baseline="0" dirty="0" err="1" smtClean="0"/>
              <a:t>quadratus</a:t>
            </a:r>
            <a:r>
              <a:rPr lang="en-US" baseline="0" dirty="0" smtClean="0"/>
              <a:t>, and where hand is moving towards. Hand down (exhalation) Hand up (inhalation)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016AD-45D5-4CBF-B365-7A87E41953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007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76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8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25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4C720-68FC-4516-897A-0F98E20C91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57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1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1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9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32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6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91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54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0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0F3FD-CA9A-44DD-B948-09CBE73734C6}" type="datetimeFigureOut">
              <a:rPr lang="en-US" smtClean="0"/>
              <a:t>6/27/2013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D9051-4706-49B0-887C-911620BE7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1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2.sl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9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Musculoskeletal Considerations of the Rib Cage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Cervical Rotation/Lateral Flexion Test (CRLF) for Diagnosis of Superiorly </a:t>
            </a:r>
            <a:r>
              <a:rPr lang="en-US" dirty="0" err="1" smtClean="0"/>
              <a:t>subluxed</a:t>
            </a:r>
            <a:r>
              <a:rPr lang="en-US" dirty="0" smtClean="0"/>
              <a:t> first rib</a:t>
            </a:r>
          </a:p>
          <a:p>
            <a:r>
              <a:rPr lang="en-US" dirty="0" smtClean="0"/>
              <a:t>Patient supine or sitting</a:t>
            </a:r>
          </a:p>
          <a:p>
            <a:r>
              <a:rPr lang="en-US" dirty="0" smtClean="0"/>
              <a:t>PT maximally rotates head to one side, then laterally flexes head</a:t>
            </a:r>
          </a:p>
          <a:p>
            <a:r>
              <a:rPr lang="en-US" dirty="0" smtClean="0"/>
              <a:t>Rotate head to left and laterally flex, are testing the right first rib mobility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Rotate head to the right, then left </a:t>
            </a:r>
            <a:r>
              <a:rPr lang="en-US" dirty="0" err="1" smtClean="0"/>
              <a:t>scalenes</a:t>
            </a:r>
            <a:r>
              <a:rPr lang="en-US" dirty="0" smtClean="0"/>
              <a:t> and SCM are tight then flexing asses the left 1</a:t>
            </a:r>
            <a:r>
              <a:rPr lang="en-US" baseline="30000" dirty="0" smtClean="0"/>
              <a:t>st</a:t>
            </a:r>
            <a:r>
              <a:rPr lang="en-US" dirty="0" smtClean="0"/>
              <a:t> rib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223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3481118" cy="199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95400"/>
            <a:ext cx="3481118" cy="201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3505200"/>
            <a:ext cx="37833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Pump handle breathing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Can be assessed in sitting or supine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Place hands on anterior chest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Ask patient to breathe in and out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Assess rib movement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3505200"/>
            <a:ext cx="37833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Bucket handle breathing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Can be assessed in sitting or supine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Place hands on lateral chest wall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Ask patient to breathe in and out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Assess rib movement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16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41" y="1305739"/>
            <a:ext cx="3407959" cy="187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09" y="1295400"/>
            <a:ext cx="3307386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3194952"/>
            <a:ext cx="362592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Caliper motion breathing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Can be assessed in prone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Place hands on lower trunk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Ask patient to breathe in and out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Assess rib movement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29200" y="3194952"/>
            <a:ext cx="38432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Individual rib movement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Can best be assessed in supine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Place hands on anterior chest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Thumbs over both ribs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Ask patient to breathe in and out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Assess which rib stops moving first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Assess if movement occurs on inspiration or expiration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Key </a:t>
            </a:r>
            <a:r>
              <a:rPr lang="en-US" dirty="0" smtClean="0">
                <a:solidFill>
                  <a:srgbClr val="FF0000"/>
                </a:solidFill>
              </a:rPr>
              <a:t>Rib: need to t(x) this rib, the 1</a:t>
            </a:r>
            <a:r>
              <a:rPr lang="en-US" baseline="30000" dirty="0" smtClean="0">
                <a:solidFill>
                  <a:srgbClr val="FF0000"/>
                </a:solidFill>
              </a:rPr>
              <a:t>st</a:t>
            </a:r>
            <a:r>
              <a:rPr lang="en-US" dirty="0" smtClean="0">
                <a:solidFill>
                  <a:srgbClr val="FF0000"/>
                </a:solidFill>
              </a:rPr>
              <a:t> superior rib that does not move compared to the other side in inhalation. In exhalation it is the 1</a:t>
            </a:r>
            <a:r>
              <a:rPr lang="en-US" baseline="30000" dirty="0" smtClean="0">
                <a:solidFill>
                  <a:srgbClr val="FF0000"/>
                </a:solidFill>
              </a:rPr>
              <a:t>st</a:t>
            </a:r>
            <a:r>
              <a:rPr lang="en-US" dirty="0" smtClean="0">
                <a:solidFill>
                  <a:srgbClr val="FF0000"/>
                </a:solidFill>
              </a:rPr>
              <a:t> inferior rib that does not move. 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263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Rib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Restriction in rib mobility secondary to one of the below:</a:t>
            </a:r>
          </a:p>
          <a:p>
            <a:pPr lvl="1"/>
            <a:r>
              <a:rPr lang="en-US" dirty="0" smtClean="0"/>
              <a:t>Non-neutral vertebral dysfunction: </a:t>
            </a:r>
            <a:r>
              <a:rPr lang="en-US" dirty="0" smtClean="0"/>
              <a:t>ERS (not able to exhale) </a:t>
            </a:r>
            <a:r>
              <a:rPr lang="en-US" dirty="0" smtClean="0"/>
              <a:t>or </a:t>
            </a:r>
            <a:r>
              <a:rPr lang="en-US" dirty="0" smtClean="0"/>
              <a:t>FRS (not able to inhale) </a:t>
            </a:r>
            <a:r>
              <a:rPr lang="en-US" dirty="0" smtClean="0"/>
              <a:t>at that </a:t>
            </a:r>
            <a:r>
              <a:rPr lang="en-US" dirty="0" smtClean="0"/>
              <a:t>level (90%)</a:t>
            </a:r>
            <a:endParaRPr lang="en-US" dirty="0" smtClean="0"/>
          </a:p>
          <a:p>
            <a:pPr lvl="1"/>
            <a:r>
              <a:rPr lang="en-US" dirty="0" smtClean="0"/>
              <a:t>A structural rib dysfunction</a:t>
            </a:r>
          </a:p>
          <a:p>
            <a:pPr lvl="1"/>
            <a:r>
              <a:rPr lang="en-US" dirty="0" smtClean="0"/>
              <a:t>A respiratory rib </a:t>
            </a:r>
            <a:r>
              <a:rPr lang="en-US" dirty="0" smtClean="0"/>
              <a:t>dysfunction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Rib vs. Facet 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en-US" dirty="0" smtClean="0"/>
              <a:t>Rib dysfunction</a:t>
            </a:r>
            <a:r>
              <a:rPr lang="en-US" dirty="0" smtClean="0"/>
              <a:t>: pain will wrap around the body</a:t>
            </a:r>
          </a:p>
          <a:p>
            <a:pPr lvl="1"/>
            <a:r>
              <a:rPr lang="en-US" dirty="0" smtClean="0"/>
              <a:t>Facet dysfunction: pai</a:t>
            </a:r>
            <a:r>
              <a:rPr lang="en-US" dirty="0" smtClean="0"/>
              <a:t>n will shoot straight through the body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936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STRUCTURAL RIB CLASSIFICATION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Greenman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000" b="1" dirty="0">
                <a:latin typeface="Arial" charset="0"/>
              </a:rPr>
              <a:t>Anterior Rib Subluxation Diagnosis</a:t>
            </a:r>
            <a:r>
              <a:rPr lang="en-US" sz="2000" dirty="0">
                <a:latin typeface="Arial" charset="0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Rib angle tender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Rib angle </a:t>
            </a:r>
            <a:r>
              <a:rPr lang="en-US" sz="2000" b="1" i="1" dirty="0">
                <a:latin typeface="Arial" charset="0"/>
              </a:rPr>
              <a:t>less</a:t>
            </a:r>
            <a:r>
              <a:rPr lang="en-US" sz="2000" dirty="0">
                <a:latin typeface="Arial" charset="0"/>
              </a:rPr>
              <a:t> prominent posteriorly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Prominence of anterior portion of rib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Marked motion restriction for both inhalation and exhalation</a:t>
            </a:r>
          </a:p>
          <a:p>
            <a:pPr lvl="1">
              <a:lnSpc>
                <a:spcPct val="9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000" b="1" dirty="0">
                <a:latin typeface="Arial" charset="0"/>
              </a:rPr>
              <a:t>Posterior Rib Subluxation Diagnosis</a:t>
            </a:r>
            <a:r>
              <a:rPr lang="en-US" sz="2000" dirty="0">
                <a:latin typeface="Arial" charset="0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Rib angle tender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Rib angle </a:t>
            </a:r>
            <a:r>
              <a:rPr lang="en-US" sz="2000" b="1" i="1" dirty="0">
                <a:latin typeface="Arial" charset="0"/>
              </a:rPr>
              <a:t>more</a:t>
            </a:r>
            <a:r>
              <a:rPr lang="en-US" sz="2000" dirty="0">
                <a:latin typeface="Arial" charset="0"/>
              </a:rPr>
              <a:t> prominent posteriorly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Anterior portion of rib less prominent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Arial" charset="0"/>
              </a:rPr>
              <a:t>Marked motion restriction for both inhalation and exhalation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56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Anterior Rib Subluxation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4038600" cy="215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438400"/>
            <a:ext cx="2414225" cy="388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81200"/>
            <a:ext cx="2255837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477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Posterior Rib Subluxation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4038600" cy="229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58165"/>
            <a:ext cx="2255716" cy="32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52800"/>
            <a:ext cx="2359025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010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charset="0"/>
              </a:rPr>
              <a:t>Superior 1st Rib Subluxation Diagnosis:</a:t>
            </a:r>
          </a:p>
          <a:p>
            <a:pPr lvl="1"/>
            <a:r>
              <a:rPr lang="en-US" sz="2400" dirty="0">
                <a:latin typeface="Arial" charset="0"/>
              </a:rPr>
              <a:t>Palpation of superior aspect of 1st rib shows dysfunctional side to be 5-6mm cephalic compared to other side</a:t>
            </a:r>
          </a:p>
          <a:p>
            <a:pPr lvl="1"/>
            <a:r>
              <a:rPr lang="en-US" sz="2400" dirty="0">
                <a:latin typeface="Arial" charset="0"/>
              </a:rPr>
              <a:t>Marked tenderness of superior aspect of first rib</a:t>
            </a:r>
          </a:p>
          <a:p>
            <a:pPr lvl="1"/>
            <a:r>
              <a:rPr lang="en-US" sz="2400" dirty="0">
                <a:latin typeface="Arial" charset="0"/>
              </a:rPr>
              <a:t>Restriction primarily during </a:t>
            </a:r>
            <a:r>
              <a:rPr lang="en-US" sz="2400" dirty="0" smtClean="0">
                <a:latin typeface="Arial" charset="0"/>
              </a:rPr>
              <a:t>Exhalation</a:t>
            </a:r>
          </a:p>
          <a:p>
            <a:pPr lvl="1"/>
            <a:r>
              <a:rPr lang="en-US" sz="2400" dirty="0" smtClean="0">
                <a:latin typeface="Arial" charset="0"/>
              </a:rPr>
              <a:t>Positive Cervical Rotation Lateral Flexion Test</a:t>
            </a:r>
            <a:endParaRPr lang="en-US" sz="2400" dirty="0">
              <a:latin typeface="Arial" charset="0"/>
            </a:endParaRPr>
          </a:p>
          <a:p>
            <a:pPr lvl="1"/>
            <a:endParaRPr lang="en-US" sz="2400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31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Superior First Rib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334801" cy="251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3346994" cy="282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295400"/>
            <a:ext cx="33464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746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First Rib Treatment Fails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T1 is dysfunction – check for non-neutral dysfunctions – ERS or FRS</a:t>
            </a:r>
          </a:p>
          <a:p>
            <a:r>
              <a:rPr lang="en-US" dirty="0" smtClean="0"/>
              <a:t>T2 is laterally flexed and won’t allow T1 to return to normal 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00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of anatomy</a:t>
            </a:r>
          </a:p>
          <a:p>
            <a:pPr lvl="1"/>
            <a:r>
              <a:rPr lang="en-US" dirty="0" smtClean="0"/>
              <a:t>True rib pair has 10 joints. </a:t>
            </a:r>
            <a:endParaRPr lang="en-US" dirty="0" smtClean="0"/>
          </a:p>
          <a:p>
            <a:r>
              <a:rPr lang="en-US" dirty="0" smtClean="0"/>
              <a:t>Discuss common structural dysfunction which can cause pain with breathing.</a:t>
            </a:r>
          </a:p>
          <a:p>
            <a:r>
              <a:rPr lang="en-US" dirty="0" smtClean="0"/>
              <a:t>Discuss cardiopulmonary dysfunction which can cause mechanical dysfunction within the rib cage.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50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Inhalation Restriction</a:t>
            </a:r>
            <a:endParaRPr lang="en-US" dirty="0"/>
          </a:p>
        </p:txBody>
      </p:sp>
      <p:pic>
        <p:nvPicPr>
          <p:cNvPr id="4" name="Content Placeholder 3" descr="1144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Key Rib:</a:t>
            </a:r>
          </a:p>
          <a:p>
            <a:pPr lvl="1"/>
            <a:r>
              <a:rPr lang="en-US" dirty="0" smtClean="0"/>
              <a:t>Rib which stops moving first upon inhalation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5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Treatment of Inhalation Restrictions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20407"/>
            <a:ext cx="4038600" cy="288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1219200"/>
            <a:ext cx="2169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Ribs 1-2</a:t>
            </a:r>
          </a:p>
          <a:p>
            <a:r>
              <a:rPr lang="en-US" dirty="0" smtClean="0"/>
              <a:t>Key Muscle: </a:t>
            </a:r>
            <a:r>
              <a:rPr lang="en-US" dirty="0" err="1" smtClean="0"/>
              <a:t>Scalenes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2848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Laterally Flexed 2</a:t>
            </a:r>
            <a:r>
              <a:rPr lang="en-US" baseline="30000" dirty="0" smtClean="0"/>
              <a:t>nd</a:t>
            </a:r>
            <a:r>
              <a:rPr lang="en-US" dirty="0" smtClean="0"/>
              <a:t> rib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Evaluate: </a:t>
            </a:r>
          </a:p>
          <a:p>
            <a:pPr lvl="1"/>
            <a:r>
              <a:rPr lang="en-US" dirty="0" smtClean="0"/>
              <a:t>Acute tenderness to palpation of </a:t>
            </a:r>
            <a:r>
              <a:rPr lang="en-US" dirty="0" err="1" smtClean="0"/>
              <a:t>pect</a:t>
            </a:r>
            <a:r>
              <a:rPr lang="en-US" dirty="0" smtClean="0"/>
              <a:t> minor</a:t>
            </a:r>
          </a:p>
          <a:p>
            <a:pPr lvl="1"/>
            <a:r>
              <a:rPr lang="en-US" dirty="0" smtClean="0"/>
              <a:t>Positive neural tension signs</a:t>
            </a:r>
          </a:p>
          <a:p>
            <a:pPr lvl="1"/>
            <a:r>
              <a:rPr lang="en-US" dirty="0" smtClean="0"/>
              <a:t>Failed first rib treatment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Treatment:</a:t>
            </a:r>
          </a:p>
          <a:p>
            <a:pPr lvl="1"/>
            <a:r>
              <a:rPr lang="en-US" dirty="0" smtClean="0"/>
              <a:t>Patient supine with arm outstretched in median nerve neural tension position</a:t>
            </a:r>
          </a:p>
          <a:p>
            <a:pPr lvl="1"/>
            <a:r>
              <a:rPr lang="en-US" dirty="0" smtClean="0"/>
              <a:t>Patient’s head in flexion </a:t>
            </a:r>
            <a:r>
              <a:rPr lang="en-US" dirty="0" err="1" smtClean="0"/>
              <a:t>sidebending</a:t>
            </a:r>
            <a:r>
              <a:rPr lang="en-US" dirty="0" smtClean="0"/>
              <a:t> away and rotation away from side of dysfunction</a:t>
            </a:r>
          </a:p>
          <a:p>
            <a:pPr lvl="1"/>
            <a:r>
              <a:rPr lang="en-US" dirty="0" smtClean="0"/>
              <a:t>Elbow is flexed and extended</a:t>
            </a:r>
          </a:p>
          <a:p>
            <a:pPr lvl="1"/>
            <a:r>
              <a:rPr lang="en-US" dirty="0" smtClean="0"/>
              <a:t>PT will put pressure on second rib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023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Inhalation Restrictions Ribs 3-5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3871296" cy="273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124200"/>
            <a:ext cx="4181475" cy="280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1752600"/>
            <a:ext cx="2947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Key Muscle:  </a:t>
            </a:r>
            <a:r>
              <a:rPr lang="en-US" dirty="0" err="1" smtClean="0"/>
              <a:t>Pectoralis</a:t>
            </a:r>
            <a:r>
              <a:rPr lang="en-US" dirty="0" smtClean="0"/>
              <a:t> Minor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2560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Inhalation Restriction Ribs 6-10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0510"/>
            <a:ext cx="4038600" cy="286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1676400"/>
            <a:ext cx="2966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Key Muscle: </a:t>
            </a:r>
            <a:r>
              <a:rPr lang="en-US" dirty="0" err="1" smtClean="0"/>
              <a:t>Serratus</a:t>
            </a:r>
            <a:r>
              <a:rPr lang="en-US" dirty="0" smtClean="0"/>
              <a:t> Anterior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60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Exhalation Restriction</a:t>
            </a:r>
            <a:endParaRPr lang="en-US" dirty="0"/>
          </a:p>
        </p:txBody>
      </p:sp>
      <p:pic>
        <p:nvPicPr>
          <p:cNvPr id="4" name="Content Placeholder 3" descr="1144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Key Rib:</a:t>
            </a:r>
          </a:p>
          <a:p>
            <a:pPr lvl="1"/>
            <a:r>
              <a:rPr lang="en-US" dirty="0" smtClean="0"/>
              <a:t>Rib which stops moving first upon exhalation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00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Exhalation Restriction</a:t>
            </a:r>
            <a:endParaRPr lang="en-US" sz="4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3292125" cy="23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643" y="914400"/>
            <a:ext cx="3249450" cy="228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3429001"/>
            <a:ext cx="3352799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4267200"/>
            <a:ext cx="40500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Trunk is placed in Flexion, </a:t>
            </a:r>
            <a:r>
              <a:rPr lang="en-US" dirty="0" err="1" smtClean="0"/>
              <a:t>Sidebending</a:t>
            </a:r>
            <a:endParaRPr lang="en-US" dirty="0" smtClean="0"/>
          </a:p>
          <a:p>
            <a:r>
              <a:rPr lang="en-US" dirty="0" smtClean="0"/>
              <a:t>On restricted </a:t>
            </a:r>
            <a:r>
              <a:rPr lang="en-US" dirty="0" smtClean="0"/>
              <a:t>side.</a:t>
            </a:r>
          </a:p>
          <a:p>
            <a:endParaRPr lang="en-US" dirty="0"/>
          </a:p>
          <a:p>
            <a:r>
              <a:rPr lang="en-US" dirty="0" smtClean="0"/>
              <a:t>-Can place a wedge or lift of table to help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265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Inhalation restriction ribs 11-12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2816596" cy="240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28800"/>
            <a:ext cx="3103133" cy="242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93250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Exhalation restriction ribs 11-12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71" y="2653020"/>
            <a:ext cx="3237257" cy="2420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713" y="2491462"/>
            <a:ext cx="3383573" cy="27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7448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Limiting factors to Rib motions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Arial" charset="0"/>
              </a:rPr>
              <a:t>Muscular attachments contributing to respiratory dysfunctions: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Scalenes</a:t>
            </a:r>
            <a:r>
              <a:rPr lang="en-US" sz="1800" dirty="0">
                <a:latin typeface="Arial" charset="0"/>
              </a:rPr>
              <a:t> to ribs 1-2</a:t>
            </a:r>
          </a:p>
          <a:p>
            <a:pPr lvl="1">
              <a:lnSpc>
                <a:spcPct val="90000"/>
              </a:lnSpc>
            </a:pPr>
            <a:r>
              <a:rPr lang="en-US" sz="1800" dirty="0">
                <a:latin typeface="Arial" charset="0"/>
              </a:rPr>
              <a:t>External &amp; Internal </a:t>
            </a:r>
            <a:r>
              <a:rPr lang="en-US" sz="1800" dirty="0" err="1">
                <a:latin typeface="Arial" charset="0"/>
              </a:rPr>
              <a:t>intercostals</a:t>
            </a:r>
            <a:endParaRPr lang="en-US" sz="1800" dirty="0"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Pectoralis</a:t>
            </a:r>
            <a:r>
              <a:rPr lang="en-US" sz="1800" dirty="0">
                <a:latin typeface="Arial" charset="0"/>
              </a:rPr>
              <a:t> minor ribs 3-5</a:t>
            </a:r>
          </a:p>
          <a:p>
            <a:pPr lvl="1"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Serratus</a:t>
            </a:r>
            <a:r>
              <a:rPr lang="en-US" sz="1800" dirty="0">
                <a:latin typeface="Arial" charset="0"/>
              </a:rPr>
              <a:t> anterior ribs 3-9</a:t>
            </a:r>
          </a:p>
          <a:p>
            <a:pPr lvl="1">
              <a:lnSpc>
                <a:spcPct val="90000"/>
              </a:lnSpc>
            </a:pPr>
            <a:r>
              <a:rPr lang="en-US" sz="1800" dirty="0">
                <a:latin typeface="Arial" charset="0"/>
              </a:rPr>
              <a:t>Diaphragm to inner surface ribs 6-12</a:t>
            </a:r>
          </a:p>
          <a:p>
            <a:pPr lvl="1"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Quadratus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err="1">
                <a:latin typeface="Arial" charset="0"/>
              </a:rPr>
              <a:t>lumborum</a:t>
            </a:r>
            <a:r>
              <a:rPr lang="en-US" sz="1800" dirty="0">
                <a:latin typeface="Arial" charset="0"/>
              </a:rPr>
              <a:t> to rib 12</a:t>
            </a:r>
          </a:p>
          <a:p>
            <a:pPr lvl="1">
              <a:lnSpc>
                <a:spcPct val="90000"/>
              </a:lnSpc>
            </a:pPr>
            <a:endParaRPr lang="en-US" sz="18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1800" b="1" dirty="0">
                <a:latin typeface="Arial" charset="0"/>
              </a:rPr>
              <a:t>Ligamentous strain</a:t>
            </a:r>
            <a:r>
              <a:rPr lang="en-US" sz="1800" dirty="0">
                <a:latin typeface="Arial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Costo</a:t>
            </a:r>
            <a:r>
              <a:rPr lang="en-US" sz="1800" dirty="0">
                <a:latin typeface="Arial" charset="0"/>
              </a:rPr>
              <a:t>-transverse &amp; </a:t>
            </a:r>
            <a:r>
              <a:rPr lang="en-US" sz="1800" dirty="0" err="1">
                <a:latin typeface="Arial" charset="0"/>
              </a:rPr>
              <a:t>costo</a:t>
            </a:r>
            <a:r>
              <a:rPr lang="en-US" sz="1800" dirty="0">
                <a:latin typeface="Arial" charset="0"/>
              </a:rPr>
              <a:t>-vertebral articulations</a:t>
            </a:r>
          </a:p>
          <a:p>
            <a:pPr>
              <a:lnSpc>
                <a:spcPct val="90000"/>
              </a:lnSpc>
            </a:pPr>
            <a:r>
              <a:rPr lang="en-US" sz="1800" dirty="0" err="1">
                <a:latin typeface="Arial" charset="0"/>
              </a:rPr>
              <a:t>Chondral</a:t>
            </a:r>
            <a:r>
              <a:rPr lang="en-US" sz="1800" dirty="0">
                <a:latin typeface="Arial" charset="0"/>
              </a:rPr>
              <a:t> dysfunction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Arial" charset="0"/>
              </a:rPr>
              <a:t>Thoracic vertebral dysfunction</a:t>
            </a:r>
            <a:r>
              <a:rPr lang="en-US" sz="2000" dirty="0">
                <a:latin typeface="Arial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6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RIB SOMATIC DYSFUNCTION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8458200" cy="3886200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itchFamily="34" charset="0"/>
              </a:rPr>
              <a:t>Rib dysfunctions are grouped into two categories</a:t>
            </a:r>
            <a:r>
              <a:rPr lang="en-US" dirty="0" smtClean="0">
                <a:latin typeface="Arial" pitchFamily="34" charset="0"/>
              </a:rPr>
              <a:t>:</a:t>
            </a:r>
          </a:p>
          <a:p>
            <a:pPr lvl="1"/>
            <a:r>
              <a:rPr lang="en-US" sz="3200" u="sng" dirty="0" smtClean="0">
                <a:latin typeface="Arial" pitchFamily="34" charset="0"/>
              </a:rPr>
              <a:t>Respiratory</a:t>
            </a:r>
            <a:r>
              <a:rPr lang="en-US" sz="3200" dirty="0" smtClean="0">
                <a:latin typeface="Arial" pitchFamily="34" charset="0"/>
              </a:rPr>
              <a:t> rib </a:t>
            </a:r>
            <a:r>
              <a:rPr lang="en-US" sz="3200" dirty="0" smtClean="0">
                <a:latin typeface="Arial" pitchFamily="34" charset="0"/>
              </a:rPr>
              <a:t>dysfunctions</a:t>
            </a:r>
          </a:p>
          <a:p>
            <a:pPr lvl="2"/>
            <a:r>
              <a:rPr lang="en-US" dirty="0" smtClean="0">
                <a:latin typeface="Arial" pitchFamily="34" charset="0"/>
              </a:rPr>
              <a:t>Happens during breathing</a:t>
            </a:r>
            <a:endParaRPr lang="en-US" dirty="0" smtClean="0">
              <a:latin typeface="Arial" pitchFamily="34" charset="0"/>
            </a:endParaRPr>
          </a:p>
          <a:p>
            <a:pPr lvl="1"/>
            <a:r>
              <a:rPr lang="en-US" sz="3200" u="sng" dirty="0" smtClean="0">
                <a:latin typeface="Arial" pitchFamily="34" charset="0"/>
              </a:rPr>
              <a:t>Structural</a:t>
            </a:r>
            <a:r>
              <a:rPr lang="en-US" sz="3200" dirty="0" smtClean="0">
                <a:latin typeface="Arial" pitchFamily="34" charset="0"/>
              </a:rPr>
              <a:t> rib </a:t>
            </a:r>
            <a:r>
              <a:rPr lang="en-US" sz="3200" dirty="0" smtClean="0">
                <a:latin typeface="Arial" pitchFamily="34" charset="0"/>
              </a:rPr>
              <a:t>dysfunctions</a:t>
            </a:r>
          </a:p>
          <a:p>
            <a:pPr lvl="2"/>
            <a:r>
              <a:rPr lang="en-US" dirty="0" smtClean="0">
                <a:latin typeface="Arial" pitchFamily="34" charset="0"/>
              </a:rPr>
              <a:t>Happens with rib itself or with movement. </a:t>
            </a:r>
            <a:endParaRPr lang="en-US" dirty="0" smtClean="0">
              <a:latin typeface="Arial" pitchFamily="34" charset="0"/>
            </a:endParaRPr>
          </a:p>
          <a:p>
            <a:endParaRPr lang="en-US" dirty="0">
              <a:latin typeface="Arial" pitchFamily="34" charset="0"/>
            </a:endParaRPr>
          </a:p>
          <a:p>
            <a:r>
              <a:rPr lang="en-US" dirty="0" smtClean="0"/>
              <a:t>Treat thoracic spine for rotational dysfunctions in extension or flexion before treating the rib </a:t>
            </a:r>
            <a:r>
              <a:rPr lang="en-US" dirty="0" smtClean="0"/>
              <a:t>dysfunctions</a:t>
            </a:r>
          </a:p>
          <a:p>
            <a:pPr lvl="1"/>
            <a:r>
              <a:rPr lang="en-US" dirty="0" smtClean="0"/>
              <a:t>Thoracic spine fixes rib issues commonly</a:t>
            </a:r>
            <a:endParaRPr lang="en-US" dirty="0" smtClean="0"/>
          </a:p>
          <a:p>
            <a:endParaRPr lang="en-US" dirty="0">
              <a:latin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73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Insert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0358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3152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Manual </a:t>
            </a:r>
            <a:r>
              <a:rPr lang="en-US" dirty="0"/>
              <a:t>T</a:t>
            </a:r>
            <a:r>
              <a:rPr lang="en-US" dirty="0" smtClean="0"/>
              <a:t>herapy in the Treatment of Patients with Cardiovascular and Rib Dysfunctions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9050" y="0"/>
          <a:ext cx="912495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Slide" r:id="rId3" imgW="4570378" imgH="3427437" progId="PowerPoint.Slide.12">
                  <p:embed/>
                </p:oleObj>
              </mc:Choice>
              <mc:Fallback>
                <p:oleObj name="Slide" r:id="rId3" imgW="4570378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" y="0"/>
                        <a:ext cx="912495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616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0" y="0"/>
          <a:ext cx="9220200" cy="692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Slide" r:id="rId3" imgW="4570378" imgH="3427437" progId="PowerPoint.Slide.12">
                  <p:embed/>
                </p:oleObj>
              </mc:Choice>
              <mc:Fallback>
                <p:oleObj name="Slide" r:id="rId3" imgW="4570378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220200" cy="692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4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Teitze’s</a:t>
            </a:r>
            <a:r>
              <a:rPr lang="en-US" dirty="0" smtClean="0"/>
              <a:t> Syndrome and </a:t>
            </a:r>
            <a:r>
              <a:rPr lang="en-US" smtClean="0"/>
              <a:t>Costochondritis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533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Acute Care Examples of Patients with Rib Dysfunctions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Post Surgical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Sternotomy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Thoracic incisions from CABG, valve replacement and chest tube placements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Spinal surgeries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Abdominal incisions from any organ surgery and PEG tube placements/</a:t>
            </a:r>
            <a:r>
              <a:rPr lang="en-US" dirty="0" err="1" smtClean="0"/>
              <a:t>ostomy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Mastectomy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Tracheostomy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  <a:p>
            <a:pPr lvl="1" eaLnBrk="1" hangingPunct="1">
              <a:lnSpc>
                <a:spcPct val="80000"/>
              </a:lnSpc>
            </a:pPr>
            <a:endParaRPr lang="en-US" sz="1600" dirty="0" smtClean="0"/>
          </a:p>
          <a:p>
            <a:pPr eaLnBrk="1" hangingPunct="1">
              <a:lnSpc>
                <a:spcPct val="80000"/>
              </a:lnSpc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7086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Sternotomy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Median Sternotomy: central incision through the length of the sternum</a:t>
            </a:r>
          </a:p>
          <a:p>
            <a:pPr lvl="1"/>
            <a:r>
              <a:rPr lang="en-US" dirty="0" smtClean="0"/>
              <a:t>Standard approach for a CABG</a:t>
            </a:r>
          </a:p>
          <a:p>
            <a:endParaRPr lang="en-US" dirty="0"/>
          </a:p>
          <a:p>
            <a:r>
              <a:rPr lang="en-US" dirty="0" smtClean="0"/>
              <a:t>Partial Median Sternotomy: central incision from sternal notch to ribs 4,5</a:t>
            </a:r>
          </a:p>
          <a:p>
            <a:pPr lvl="1"/>
            <a:r>
              <a:rPr lang="en-US" dirty="0" smtClean="0"/>
              <a:t>Common in surgeries of the heart valves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75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256222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3124201"/>
            <a:ext cx="287966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667000"/>
            <a:ext cx="2188654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624396"/>
            <a:ext cx="175577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9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</a:t>
            </a:r>
            <a:r>
              <a:rPr lang="en-US" dirty="0" err="1" smtClean="0"/>
              <a:t>Stenotomy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81200"/>
            <a:ext cx="318135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476500"/>
            <a:ext cx="23622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 smtClean="0"/>
              <a:t>Exacerbations of Disease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COPD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MS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Pneumonia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err="1" smtClean="0"/>
              <a:t>Neuromusculoskeletal</a:t>
            </a:r>
            <a:r>
              <a:rPr lang="en-US" sz="2800" dirty="0" smtClean="0"/>
              <a:t> Dysfunctions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CVA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Depressed on one side</a:t>
            </a:r>
            <a:endParaRPr lang="en-US" dirty="0" smtClean="0"/>
          </a:p>
          <a:p>
            <a:pPr lvl="1">
              <a:lnSpc>
                <a:spcPct val="80000"/>
              </a:lnSpc>
            </a:pP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en-US" dirty="0" smtClean="0"/>
              <a:t>Trauma to the spine, ribs, pelvis with or without surgical procedures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Mechanical Rib Dysfunctions</a:t>
            </a:r>
          </a:p>
          <a:p>
            <a:pPr lvl="1">
              <a:lnSpc>
                <a:spcPct val="80000"/>
              </a:lnSpc>
            </a:pP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en-US" dirty="0" smtClean="0"/>
              <a:t>Amputation with co-morbidities of cardiopulmonary disorders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4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PRINCIPLES OF DIAGNOSIS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After you assess the thoracic contour and evaluate symmetry/asymmetry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Symmetry, humps with flexion, breathing, rib mobility, springing on ribs, measuring volume.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Rule of three: T1-T3 rib at level of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transver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T3: ½ below</a:t>
            </a:r>
          </a:p>
          <a:p>
            <a:pPr marL="457200" lvl="1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T10: whole level, T11: ½ level, T12: </a:t>
            </a:r>
          </a:p>
          <a:p>
            <a:pPr marL="457200" lvl="1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-Evaluate the rib angle, should gradually move laterally</a:t>
            </a:r>
            <a:endParaRPr lang="en-US" dirty="0">
              <a:latin typeface="Dixon"/>
              <a:cs typeface="Times New Roman" pitchFamily="18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With </a:t>
            </a:r>
            <a:r>
              <a:rPr lang="en-US" dirty="0">
                <a:latin typeface="Arial" pitchFamily="34" charset="0"/>
                <a:cs typeface="Arial" pitchFamily="34" charset="0"/>
              </a:rPr>
              <a:t>the patient supine, push 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dirty="0">
                <a:latin typeface="Arial" pitchFamily="34" charset="0"/>
                <a:cs typeface="Arial" pitchFamily="34" charset="0"/>
              </a:rPr>
              <a:t>lateral aspect of the ribs.</a:t>
            </a:r>
            <a:endParaRPr lang="en-US" dirty="0">
              <a:latin typeface="Dixon"/>
              <a:cs typeface="Times New Roman" pitchFamily="18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Resistance </a:t>
            </a:r>
            <a:r>
              <a:rPr lang="en-US" dirty="0">
                <a:latin typeface="Arial" pitchFamily="34" charset="0"/>
                <a:cs typeface="Arial" pitchFamily="34" charset="0"/>
              </a:rPr>
              <a:t>to this pushing force indicates rib restriction.</a:t>
            </a:r>
            <a:endParaRPr lang="en-US" dirty="0">
              <a:latin typeface="Dixon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 </a:t>
            </a:r>
            <a:endParaRPr lang="en-US" dirty="0">
              <a:latin typeface="Dixon"/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90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effects would scoliosis have on rib cage movement? </a:t>
            </a:r>
          </a:p>
          <a:p>
            <a:pPr lvl="1"/>
            <a:r>
              <a:rPr lang="en-US" dirty="0" smtClean="0"/>
              <a:t>Convexity of Left: rib smaller, humps up and laterally being squished. </a:t>
            </a:r>
          </a:p>
          <a:p>
            <a:r>
              <a:rPr lang="en-US" dirty="0" smtClean="0"/>
              <a:t>What would happen to breathing if a rib separation occurred at an intercostal joint?</a:t>
            </a:r>
          </a:p>
          <a:p>
            <a:pPr lvl="1"/>
            <a:r>
              <a:rPr lang="en-US" dirty="0" smtClean="0"/>
              <a:t>Can’t pull rib below it, with it when you breath in. Pain with breathing, </a:t>
            </a:r>
            <a:r>
              <a:rPr lang="en-US" dirty="0" err="1" smtClean="0"/>
              <a:t>pt</a:t>
            </a:r>
            <a:r>
              <a:rPr lang="en-US" dirty="0" smtClean="0"/>
              <a:t> will hold rib and breath away </a:t>
            </a:r>
            <a:r>
              <a:rPr lang="en-US" smtClean="0"/>
              <a:t>from separation.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14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PRINCIPLES OF DIAGNOSIS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458200" cy="4648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3100" dirty="0">
                <a:latin typeface="Arial" pitchFamily="34" charset="0"/>
                <a:cs typeface="Arial" pitchFamily="34" charset="0"/>
              </a:rPr>
              <a:t>You can evaluate rib motion without the patient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actively breathing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.</a:t>
            </a:r>
            <a:endParaRPr lang="en-US" sz="3100" dirty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3100" dirty="0">
                <a:latin typeface="Arial" pitchFamily="34" charset="0"/>
                <a:cs typeface="Arial" pitchFamily="34" charset="0"/>
              </a:rPr>
              <a:t>Simply passively move the ribs into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exhalation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inhalation.</a:t>
            </a:r>
            <a:endParaRPr lang="en-US" sz="3100" dirty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3100" dirty="0">
                <a:latin typeface="Arial" pitchFamily="34" charset="0"/>
                <a:cs typeface="Arial" pitchFamily="34" charset="0"/>
              </a:rPr>
              <a:t>Remember: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“Down in front, up in back”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(flexion) for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exhalation and “Up in front, down in back” for 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inhalation (extension).</a:t>
            </a:r>
            <a:endParaRPr lang="en-US" sz="3100" dirty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Palpate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posteriorly for tenderness/tissue change at the rib angle.</a:t>
            </a:r>
            <a:endParaRPr lang="en-US" sz="3100" dirty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Palpate 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anteriorly; look for anterior </a:t>
            </a:r>
            <a:r>
              <a:rPr lang="en-US" sz="3100" dirty="0" err="1">
                <a:latin typeface="Arial" pitchFamily="34" charset="0"/>
                <a:cs typeface="Arial" pitchFamily="34" charset="0"/>
              </a:rPr>
              <a:t>counterstrain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> points.</a:t>
            </a:r>
            <a:endParaRPr lang="en-US" sz="3100" dirty="0">
              <a:latin typeface="Arial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3100" dirty="0">
              <a:latin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811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MECHANICAL CONSIDERATIONS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305800" cy="41148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On inhalation, the thoracic A-P curve flattens, on exhalation it increases.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1. An extended thoracic area should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be associated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 with inhalation dysfunction in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ribs.  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	 A flexed thoracic area should be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associated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with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exhalation dysfunction in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ribs.</a:t>
            </a:r>
            <a:endParaRPr lang="en-US" sz="2800" dirty="0">
              <a:latin typeface="Arial" pitchFamily="34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	Sometimes, an atypical pattern rib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dysfunction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exists with reversal of the </a:t>
            </a:r>
            <a:endParaRPr lang="en-US" sz="2800" dirty="0">
              <a:latin typeface="Arial" pitchFamily="34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		pattern.</a:t>
            </a:r>
            <a:endParaRPr lang="en-US" sz="2800" dirty="0">
              <a:latin typeface="Arial" pitchFamily="34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</a:pPr>
            <a:endParaRPr lang="en-US" sz="2800" dirty="0">
              <a:latin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868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Diaphragm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Manual muscle test of the diaphragm</a:t>
            </a:r>
          </a:p>
          <a:p>
            <a:pPr lvl="1"/>
            <a:r>
              <a:rPr lang="en-US" dirty="0" smtClean="0"/>
              <a:t>Push belly up, and we then give resistance to push it back in.</a:t>
            </a:r>
          </a:p>
          <a:p>
            <a:r>
              <a:rPr lang="en-US" dirty="0" smtClean="0"/>
              <a:t>When breathing is compromised, then the </a:t>
            </a:r>
            <a:r>
              <a:rPr lang="en-US" dirty="0" err="1" smtClean="0"/>
              <a:t>diaphram</a:t>
            </a:r>
            <a:r>
              <a:rPr lang="en-US" dirty="0" smtClean="0"/>
              <a:t> forgets its posture role, and focuses just on breathing.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22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AP glides of the </a:t>
            </a:r>
            <a:r>
              <a:rPr lang="en-US" dirty="0" err="1" smtClean="0"/>
              <a:t>sternochondral</a:t>
            </a:r>
            <a:r>
              <a:rPr lang="en-US" dirty="0" smtClean="0"/>
              <a:t> joints</a:t>
            </a:r>
          </a:p>
          <a:p>
            <a:pPr lvl="1"/>
            <a:r>
              <a:rPr lang="en-US" dirty="0" smtClean="0"/>
              <a:t>Ribs </a:t>
            </a:r>
            <a:r>
              <a:rPr lang="en-US" dirty="0" smtClean="0"/>
              <a:t>1-7</a:t>
            </a:r>
          </a:p>
          <a:p>
            <a:pPr lvl="1"/>
            <a:r>
              <a:rPr lang="en-US" dirty="0" err="1" smtClean="0"/>
              <a:t>Tzsitie</a:t>
            </a:r>
            <a:r>
              <a:rPr lang="en-US" dirty="0" smtClean="0"/>
              <a:t> Syndrome: swelling</a:t>
            </a:r>
          </a:p>
          <a:p>
            <a:pPr lvl="1"/>
            <a:r>
              <a:rPr lang="en-US" dirty="0" err="1" smtClean="0"/>
              <a:t>Costochondritisi</a:t>
            </a:r>
            <a:r>
              <a:rPr lang="en-US" dirty="0" smtClean="0"/>
              <a:t>: no swelling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Mobility testing of the </a:t>
            </a:r>
            <a:r>
              <a:rPr lang="en-US" dirty="0" err="1" smtClean="0"/>
              <a:t>Costotransverse</a:t>
            </a:r>
            <a:r>
              <a:rPr lang="en-US" dirty="0" smtClean="0"/>
              <a:t> and </a:t>
            </a:r>
            <a:r>
              <a:rPr lang="en-US" dirty="0" err="1" smtClean="0"/>
              <a:t>Costovertebral</a:t>
            </a:r>
            <a:r>
              <a:rPr lang="en-US" dirty="0" smtClean="0"/>
              <a:t> joints</a:t>
            </a:r>
          </a:p>
          <a:p>
            <a:pPr lvl="1"/>
            <a:r>
              <a:rPr lang="en-US" dirty="0" smtClean="0"/>
              <a:t>Ribs 1-10</a:t>
            </a:r>
          </a:p>
          <a:p>
            <a:pPr lvl="1"/>
            <a:r>
              <a:rPr lang="en-US" dirty="0" smtClean="0"/>
              <a:t>Sitting, PA pressure at rib angle tests </a:t>
            </a:r>
            <a:r>
              <a:rPr lang="en-US" dirty="0" err="1" smtClean="0"/>
              <a:t>costotransverse</a:t>
            </a:r>
            <a:r>
              <a:rPr lang="en-US" dirty="0" smtClean="0"/>
              <a:t> joint</a:t>
            </a:r>
          </a:p>
          <a:p>
            <a:pPr lvl="1"/>
            <a:r>
              <a:rPr lang="en-US" dirty="0" smtClean="0"/>
              <a:t>Maintain pressure, pull laterally to test mobility of the </a:t>
            </a:r>
            <a:r>
              <a:rPr lang="en-US" dirty="0" err="1" smtClean="0"/>
              <a:t>costovertebral</a:t>
            </a:r>
            <a:r>
              <a:rPr lang="en-US" dirty="0" smtClean="0"/>
              <a:t> joint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00201"/>
            <a:ext cx="285018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002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Rib Angles</a:t>
            </a:r>
          </a:p>
          <a:p>
            <a:r>
              <a:rPr lang="en-US" dirty="0"/>
              <a:t>Changes in AP symmetry</a:t>
            </a:r>
          </a:p>
          <a:p>
            <a:r>
              <a:rPr lang="en-US" dirty="0"/>
              <a:t>Inferior border for sharpness</a:t>
            </a:r>
          </a:p>
          <a:p>
            <a:r>
              <a:rPr lang="en-US" dirty="0"/>
              <a:t>Changes in intercostal spaces</a:t>
            </a:r>
          </a:p>
          <a:p>
            <a:r>
              <a:rPr lang="en-US" dirty="0" err="1"/>
              <a:t>Hypertonicity</a:t>
            </a:r>
            <a:r>
              <a:rPr lang="en-US" dirty="0"/>
              <a:t> and tenderness</a:t>
            </a:r>
          </a:p>
          <a:p>
            <a:r>
              <a:rPr lang="en-US" dirty="0"/>
              <a:t>Changes with flexion or extension of the spine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Sharp angle/edge, means that it is a rotational injury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669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1355</Words>
  <Application>Microsoft Office PowerPoint</Application>
  <PresentationFormat>On-screen Show (4:3)</PresentationFormat>
  <Paragraphs>222</Paragraphs>
  <Slides>40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Theme</vt:lpstr>
      <vt:lpstr>Slide</vt:lpstr>
      <vt:lpstr>Musculoskeletal Considerations of the Rib Cage</vt:lpstr>
      <vt:lpstr>Objectives</vt:lpstr>
      <vt:lpstr>RIB SOMATIC DYSFUNCTION</vt:lpstr>
      <vt:lpstr>PRINCIPLES OF DIAGNOSIS</vt:lpstr>
      <vt:lpstr>PRINCIPLES OF DIAGNOSIS</vt:lpstr>
      <vt:lpstr>MECHANICAL CONSIDERATIONS</vt:lpstr>
      <vt:lpstr>Diaphragm</vt:lpstr>
      <vt:lpstr>Evaluation</vt:lpstr>
      <vt:lpstr>Evaluation </vt:lpstr>
      <vt:lpstr>Evaluation</vt:lpstr>
      <vt:lpstr>Evaluation</vt:lpstr>
      <vt:lpstr>Evaluation</vt:lpstr>
      <vt:lpstr>Key Rib</vt:lpstr>
      <vt:lpstr>STRUCTURAL RIB CLASSIFICATION (Greenman)</vt:lpstr>
      <vt:lpstr>Anterior Rib Subluxation</vt:lpstr>
      <vt:lpstr>Posterior Rib Subluxation</vt:lpstr>
      <vt:lpstr>PowerPoint Presentation</vt:lpstr>
      <vt:lpstr>Superior First Rib</vt:lpstr>
      <vt:lpstr>If First Rib Treatment Fails</vt:lpstr>
      <vt:lpstr>Inhalation Restriction</vt:lpstr>
      <vt:lpstr>Treatment of Inhalation Restrictions</vt:lpstr>
      <vt:lpstr>Laterally Flexed 2nd rib</vt:lpstr>
      <vt:lpstr>Inhalation Restrictions Ribs 3-5</vt:lpstr>
      <vt:lpstr>Inhalation Restriction Ribs 6-10</vt:lpstr>
      <vt:lpstr>Exhalation Restriction</vt:lpstr>
      <vt:lpstr>Exhalation Restriction</vt:lpstr>
      <vt:lpstr>Inhalation restriction ribs 11-12</vt:lpstr>
      <vt:lpstr>Exhalation restriction ribs 11-12</vt:lpstr>
      <vt:lpstr>Limiting factors to Rib motions</vt:lpstr>
      <vt:lpstr>PowerPoint Presentation</vt:lpstr>
      <vt:lpstr>Manual Therapy in the Treatment of Patients with Cardiovascular and Rib Dysfunctions</vt:lpstr>
      <vt:lpstr>PowerPoint Presentation</vt:lpstr>
      <vt:lpstr>Teitze’s Syndrome and Costochondritis</vt:lpstr>
      <vt:lpstr>Acute Care Examples of Patients with Rib Dysfunctions</vt:lpstr>
      <vt:lpstr>Sternotomy</vt:lpstr>
      <vt:lpstr>PowerPoint Presentation</vt:lpstr>
      <vt:lpstr>Partial Stenotomy</vt:lpstr>
      <vt:lpstr>Breathing Disorders</vt:lpstr>
      <vt:lpstr>PowerPoint Presentation</vt:lpstr>
      <vt:lpstr>PowerPoint Presentation</vt:lpstr>
    </vt:vector>
  </TitlesOfParts>
  <Company>University of Michigan - Flint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brodda</dc:creator>
  <cp:lastModifiedBy>SWEET, CHRISTINA</cp:lastModifiedBy>
  <cp:revision>17</cp:revision>
  <dcterms:created xsi:type="dcterms:W3CDTF">2013-05-31T17:43:28Z</dcterms:created>
  <dcterms:modified xsi:type="dcterms:W3CDTF">2013-06-27T13:14:24Z</dcterms:modified>
</cp:coreProperties>
</file>