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4288"/>
            <a:ext cx="9155113" cy="6884988"/>
            <a:chOff x="0" y="-9"/>
            <a:chExt cx="5767" cy="4337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1632" y="-5"/>
              <a:ext cx="1737" cy="4333"/>
            </a:xfrm>
            <a:custGeom>
              <a:avLst/>
              <a:gdLst>
                <a:gd name="T0" fmla="*/ 494 w 1737"/>
                <a:gd name="T1" fmla="*/ 4478 h 4320"/>
                <a:gd name="T2" fmla="*/ 1737 w 1737"/>
                <a:gd name="T3" fmla="*/ 4489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478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-7"/>
              <a:ext cx="1737" cy="4329"/>
            </a:xfrm>
            <a:custGeom>
              <a:avLst/>
              <a:gdLst>
                <a:gd name="T0" fmla="*/ 494 w 1737"/>
                <a:gd name="T1" fmla="*/ 4426 h 4320"/>
                <a:gd name="T2" fmla="*/ 1737 w 1737"/>
                <a:gd name="T3" fmla="*/ 4437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426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3744" y="-4"/>
              <a:ext cx="1739" cy="4330"/>
            </a:xfrm>
            <a:custGeom>
              <a:avLst/>
              <a:gdLst>
                <a:gd name="T0" fmla="*/ 494 w 1739"/>
                <a:gd name="T1" fmla="*/ 3379 h 4420"/>
                <a:gd name="T2" fmla="*/ 1739 w 1739"/>
                <a:gd name="T3" fmla="*/ 3383 h 4420"/>
                <a:gd name="T4" fmla="*/ 524 w 1739"/>
                <a:gd name="T5" fmla="*/ 0 h 4420"/>
                <a:gd name="T6" fmla="*/ 0 w 1739"/>
                <a:gd name="T7" fmla="*/ 7 h 4420"/>
                <a:gd name="T8" fmla="*/ 494 w 1739"/>
                <a:gd name="T9" fmla="*/ 3379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1920" y="-9"/>
              <a:ext cx="2080" cy="4324"/>
            </a:xfrm>
            <a:custGeom>
              <a:avLst/>
              <a:gdLst>
                <a:gd name="T0" fmla="*/ 0 w 2080"/>
                <a:gd name="T1" fmla="*/ 7 h 4338"/>
                <a:gd name="T2" fmla="*/ 1870 w 2080"/>
                <a:gd name="T3" fmla="*/ 4157 h 4338"/>
                <a:gd name="T4" fmla="*/ 2080 w 2080"/>
                <a:gd name="T5" fmla="*/ 4157 h 4338"/>
                <a:gd name="T6" fmla="*/ 1033 w 2080"/>
                <a:gd name="T7" fmla="*/ 0 h 4338"/>
                <a:gd name="T8" fmla="*/ 0 w 2080"/>
                <a:gd name="T9" fmla="*/ 7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117" y="97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 rot="2702961" flipH="1">
              <a:off x="810" y="766"/>
              <a:ext cx="2544" cy="1008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83" y="49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 rot="-2895842">
              <a:off x="-984" y="1041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 rot="-2305141">
              <a:off x="1331" y="913"/>
              <a:ext cx="3594" cy="1735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 rot="2084418" flipH="1">
              <a:off x="1859" y="865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4250" y="-7"/>
              <a:ext cx="1089" cy="2285"/>
            </a:xfrm>
            <a:custGeom>
              <a:avLst/>
              <a:gdLst>
                <a:gd name="T0" fmla="*/ 0 w 1089"/>
                <a:gd name="T1" fmla="*/ 2265 h 2285"/>
                <a:gd name="T2" fmla="*/ 1030 w 1089"/>
                <a:gd name="T3" fmla="*/ 0 h 2285"/>
                <a:gd name="T4" fmla="*/ 1089 w 1089"/>
                <a:gd name="T5" fmla="*/ 0 h 2285"/>
                <a:gd name="T6" fmla="*/ 37 w 1089"/>
                <a:gd name="T7" fmla="*/ 2285 h 2285"/>
                <a:gd name="T8" fmla="*/ 0 w 1089"/>
                <a:gd name="T9" fmla="*/ 2265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2285">
                  <a:moveTo>
                    <a:pt x="0" y="2265"/>
                  </a:moveTo>
                  <a:cubicBezTo>
                    <a:pt x="438" y="996"/>
                    <a:pt x="865" y="377"/>
                    <a:pt x="1030" y="0"/>
                  </a:cubicBezTo>
                  <a:cubicBezTo>
                    <a:pt x="1030" y="0"/>
                    <a:pt x="1059" y="0"/>
                    <a:pt x="1089" y="0"/>
                  </a:cubicBezTo>
                  <a:cubicBezTo>
                    <a:pt x="565" y="834"/>
                    <a:pt x="181" y="1853"/>
                    <a:pt x="37" y="2285"/>
                  </a:cubicBezTo>
                  <a:cubicBezTo>
                    <a:pt x="37" y="2285"/>
                    <a:pt x="0" y="2265"/>
                    <a:pt x="0" y="226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invGray">
            <a:xfrm>
              <a:off x="0" y="2441"/>
              <a:ext cx="5760" cy="43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invGray">
            <a:xfrm>
              <a:off x="1632" y="2487"/>
              <a:ext cx="1737" cy="382"/>
            </a:xfrm>
            <a:custGeom>
              <a:avLst/>
              <a:gdLst>
                <a:gd name="T0" fmla="*/ 494 w 1737"/>
                <a:gd name="T1" fmla="*/ 0 h 4320"/>
                <a:gd name="T2" fmla="*/ 1737 w 1737"/>
                <a:gd name="T3" fmla="*/ 0 h 4320"/>
                <a:gd name="T4" fmla="*/ 524 w 1737"/>
                <a:gd name="T5" fmla="*/ 0 h 4320"/>
                <a:gd name="T6" fmla="*/ 0 w 1737"/>
                <a:gd name="T7" fmla="*/ 0 h 4320"/>
                <a:gd name="T8" fmla="*/ 494 w 1737"/>
                <a:gd name="T9" fmla="*/ 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invGray">
            <a:xfrm>
              <a:off x="0" y="2487"/>
              <a:ext cx="1737" cy="381"/>
            </a:xfrm>
            <a:custGeom>
              <a:avLst/>
              <a:gdLst>
                <a:gd name="T0" fmla="*/ 494 w 1737"/>
                <a:gd name="T1" fmla="*/ 0 h 4320"/>
                <a:gd name="T2" fmla="*/ 1737 w 1737"/>
                <a:gd name="T3" fmla="*/ 0 h 4320"/>
                <a:gd name="T4" fmla="*/ 524 w 1737"/>
                <a:gd name="T5" fmla="*/ 0 h 4320"/>
                <a:gd name="T6" fmla="*/ 0 w 1737"/>
                <a:gd name="T7" fmla="*/ 0 h 4320"/>
                <a:gd name="T8" fmla="*/ 494 w 1737"/>
                <a:gd name="T9" fmla="*/ 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invGray">
            <a:xfrm>
              <a:off x="3744" y="2487"/>
              <a:ext cx="1739" cy="382"/>
            </a:xfrm>
            <a:custGeom>
              <a:avLst/>
              <a:gdLst>
                <a:gd name="T0" fmla="*/ 494 w 1739"/>
                <a:gd name="T1" fmla="*/ 0 h 4420"/>
                <a:gd name="T2" fmla="*/ 1739 w 1739"/>
                <a:gd name="T3" fmla="*/ 0 h 4420"/>
                <a:gd name="T4" fmla="*/ 524 w 1739"/>
                <a:gd name="T5" fmla="*/ 0 h 4420"/>
                <a:gd name="T6" fmla="*/ 0 w 1739"/>
                <a:gd name="T7" fmla="*/ 0 h 4420"/>
                <a:gd name="T8" fmla="*/ 494 w 1739"/>
                <a:gd name="T9" fmla="*/ 0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invGray">
            <a:xfrm>
              <a:off x="1920" y="2487"/>
              <a:ext cx="2080" cy="381"/>
            </a:xfrm>
            <a:custGeom>
              <a:avLst/>
              <a:gdLst>
                <a:gd name="T0" fmla="*/ 0 w 2080"/>
                <a:gd name="T1" fmla="*/ 0 h 4338"/>
                <a:gd name="T2" fmla="*/ 1870 w 2080"/>
                <a:gd name="T3" fmla="*/ 0 h 4338"/>
                <a:gd name="T4" fmla="*/ 2080 w 2080"/>
                <a:gd name="T5" fmla="*/ 0 h 4338"/>
                <a:gd name="T6" fmla="*/ 1033 w 2080"/>
                <a:gd name="T7" fmla="*/ 0 h 4338"/>
                <a:gd name="T8" fmla="*/ 0 w 2080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invGray">
            <a:xfrm>
              <a:off x="7" y="2456"/>
              <a:ext cx="5760" cy="432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invGray">
            <a:xfrm>
              <a:off x="2583" y="2449"/>
              <a:ext cx="1036" cy="420"/>
            </a:xfrm>
            <a:custGeom>
              <a:avLst/>
              <a:gdLst>
                <a:gd name="T0" fmla="*/ 1027 w 1036"/>
                <a:gd name="T1" fmla="*/ 0 h 420"/>
                <a:gd name="T2" fmla="*/ 0 w 1036"/>
                <a:gd name="T3" fmla="*/ 417 h 420"/>
                <a:gd name="T4" fmla="*/ 24 w 1036"/>
                <a:gd name="T5" fmla="*/ 420 h 420"/>
                <a:gd name="T6" fmla="*/ 1036 w 1036"/>
                <a:gd name="T7" fmla="*/ 16 h 420"/>
                <a:gd name="T8" fmla="*/ 1027 w 1036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6" h="420">
                  <a:moveTo>
                    <a:pt x="1027" y="0"/>
                  </a:moveTo>
                  <a:cubicBezTo>
                    <a:pt x="508" y="159"/>
                    <a:pt x="167" y="347"/>
                    <a:pt x="0" y="417"/>
                  </a:cubicBezTo>
                  <a:cubicBezTo>
                    <a:pt x="0" y="417"/>
                    <a:pt x="12" y="418"/>
                    <a:pt x="24" y="420"/>
                  </a:cubicBezTo>
                  <a:cubicBezTo>
                    <a:pt x="237" y="321"/>
                    <a:pt x="708" y="105"/>
                    <a:pt x="1036" y="16"/>
                  </a:cubicBezTo>
                  <a:cubicBezTo>
                    <a:pt x="1036" y="16"/>
                    <a:pt x="1027" y="0"/>
                    <a:pt x="1027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invGray">
            <a:xfrm rot="18897039" flipH="1">
              <a:off x="1486" y="2417"/>
              <a:ext cx="1060" cy="480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invGray">
            <a:xfrm rot="18897039" flipH="1">
              <a:off x="766" y="2417"/>
              <a:ext cx="1060" cy="480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invGray">
            <a:xfrm rot="18897039" flipH="1">
              <a:off x="31" y="2385"/>
              <a:ext cx="1034" cy="487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invGray">
            <a:xfrm flipH="1" flipV="1">
              <a:off x="576" y="2441"/>
              <a:ext cx="3552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invGray">
            <a:xfrm flipH="1" flipV="1">
              <a:off x="240" y="2441"/>
              <a:ext cx="1536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invGray">
            <a:xfrm flipH="1" flipV="1">
              <a:off x="3036" y="2489"/>
              <a:ext cx="1332" cy="383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invGray">
            <a:xfrm flipH="1" flipV="1">
              <a:off x="3984" y="2441"/>
              <a:ext cx="1536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invGray">
            <a:xfrm flipH="1" flipV="1">
              <a:off x="3456" y="2441"/>
              <a:ext cx="2304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invGray">
            <a:xfrm>
              <a:off x="0" y="2462"/>
              <a:ext cx="5760" cy="1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hidden">
            <a:xfrm>
              <a:off x="0" y="2880"/>
              <a:ext cx="5760" cy="57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hidden">
            <a:xfrm>
              <a:off x="0" y="3408"/>
              <a:ext cx="5760" cy="9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pic>
          <p:nvPicPr>
            <p:cNvPr id="34" name="Picture 32" descr="BTZBUL1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" y="1650"/>
              <a:ext cx="204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785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1676400" y="1905000"/>
            <a:ext cx="7239000" cy="190500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4786" name="Rectangle 34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572000"/>
            <a:ext cx="6400800" cy="1679575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5" name="Rectangle 3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47972-4C8B-4CD0-8E83-C2A2A884BF1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8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3986E-9370-4372-9FC6-AAE1397ADD2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13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65138"/>
            <a:ext cx="1943100" cy="56308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65138"/>
            <a:ext cx="5676900" cy="56308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574BB-D794-4CD7-B1EA-77955319149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60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465138"/>
            <a:ext cx="7772400" cy="56308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4F642-BEFA-4D4A-BC8D-592CC3ACBC7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7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9C6E5-3B6C-4202-8B10-53F09E949E3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6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5890C-B3F0-4183-8770-2DEC6631C9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0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76AEE-2DF5-436C-85DF-AE42A7CB95C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45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77B34-C599-4AC5-9371-3C24AB50EF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03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DD196-A57C-4EDC-B699-C864244A1F4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4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D351B-E790-4E6C-8D1D-224F86093C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174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70B26-5486-447F-97C7-3BF87747C0E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4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5BD9B-0029-4DA1-A07E-6DCD0E2CB2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8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7405688"/>
            <a:chOff x="0" y="-9"/>
            <a:chExt cx="5760" cy="4665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1632" y="-5"/>
              <a:ext cx="1737" cy="4333"/>
            </a:xfrm>
            <a:custGeom>
              <a:avLst/>
              <a:gdLst>
                <a:gd name="T0" fmla="*/ 494 w 1737"/>
                <a:gd name="T1" fmla="*/ 4478 h 4320"/>
                <a:gd name="T2" fmla="*/ 1737 w 1737"/>
                <a:gd name="T3" fmla="*/ 4489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478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-7"/>
              <a:ext cx="1737" cy="4329"/>
            </a:xfrm>
            <a:custGeom>
              <a:avLst/>
              <a:gdLst>
                <a:gd name="T0" fmla="*/ 494 w 1737"/>
                <a:gd name="T1" fmla="*/ 4426 h 4320"/>
                <a:gd name="T2" fmla="*/ 1737 w 1737"/>
                <a:gd name="T3" fmla="*/ 4437 h 4320"/>
                <a:gd name="T4" fmla="*/ 524 w 1737"/>
                <a:gd name="T5" fmla="*/ 0 h 4320"/>
                <a:gd name="T6" fmla="*/ 0 w 1737"/>
                <a:gd name="T7" fmla="*/ 7 h 4320"/>
                <a:gd name="T8" fmla="*/ 494 w 1737"/>
                <a:gd name="T9" fmla="*/ 4426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3744" y="-4"/>
              <a:ext cx="1739" cy="4330"/>
            </a:xfrm>
            <a:custGeom>
              <a:avLst/>
              <a:gdLst>
                <a:gd name="T0" fmla="*/ 494 w 1739"/>
                <a:gd name="T1" fmla="*/ 3379 h 4420"/>
                <a:gd name="T2" fmla="*/ 1739 w 1739"/>
                <a:gd name="T3" fmla="*/ 3383 h 4420"/>
                <a:gd name="T4" fmla="*/ 524 w 1739"/>
                <a:gd name="T5" fmla="*/ 0 h 4420"/>
                <a:gd name="T6" fmla="*/ 0 w 1739"/>
                <a:gd name="T7" fmla="*/ 7 h 4420"/>
                <a:gd name="T8" fmla="*/ 494 w 1739"/>
                <a:gd name="T9" fmla="*/ 3379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1920" y="-9"/>
              <a:ext cx="2080" cy="4324"/>
            </a:xfrm>
            <a:custGeom>
              <a:avLst/>
              <a:gdLst>
                <a:gd name="T0" fmla="*/ 0 w 2080"/>
                <a:gd name="T1" fmla="*/ 7 h 4338"/>
                <a:gd name="T2" fmla="*/ 1870 w 2080"/>
                <a:gd name="T3" fmla="*/ 4157 h 4338"/>
                <a:gd name="T4" fmla="*/ 2080 w 2080"/>
                <a:gd name="T5" fmla="*/ 4157 h 4338"/>
                <a:gd name="T6" fmla="*/ 1033 w 2080"/>
                <a:gd name="T7" fmla="*/ 0 h 4338"/>
                <a:gd name="T8" fmla="*/ 0 w 2080"/>
                <a:gd name="T9" fmla="*/ 7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35" name="Freeform 7"/>
            <p:cNvSpPr>
              <a:spLocks/>
            </p:cNvSpPr>
            <p:nvPr/>
          </p:nvSpPr>
          <p:spPr bwMode="hidden">
            <a:xfrm>
              <a:off x="117" y="97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36" name="Freeform 8"/>
            <p:cNvSpPr>
              <a:spLocks/>
            </p:cNvSpPr>
            <p:nvPr/>
          </p:nvSpPr>
          <p:spPr bwMode="hidden">
            <a:xfrm rot="2702961" flipH="1">
              <a:off x="810" y="766"/>
              <a:ext cx="2544" cy="1008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37" name="Freeform 9"/>
            <p:cNvSpPr>
              <a:spLocks/>
            </p:cNvSpPr>
            <p:nvPr/>
          </p:nvSpPr>
          <p:spPr bwMode="hidden">
            <a:xfrm>
              <a:off x="83" y="49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38" name="Freeform 10"/>
            <p:cNvSpPr>
              <a:spLocks/>
            </p:cNvSpPr>
            <p:nvPr userDrawn="1"/>
          </p:nvSpPr>
          <p:spPr bwMode="hidden">
            <a:xfrm rot="-2895842">
              <a:off x="-984" y="1041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39" name="Freeform 11"/>
            <p:cNvSpPr>
              <a:spLocks/>
            </p:cNvSpPr>
            <p:nvPr/>
          </p:nvSpPr>
          <p:spPr bwMode="hidden">
            <a:xfrm rot="-2305141">
              <a:off x="1331" y="913"/>
              <a:ext cx="3594" cy="1735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40" name="Freeform 12"/>
            <p:cNvSpPr>
              <a:spLocks/>
            </p:cNvSpPr>
            <p:nvPr/>
          </p:nvSpPr>
          <p:spPr bwMode="hidden">
            <a:xfrm rot="2084418" flipH="1">
              <a:off x="1859" y="865"/>
              <a:ext cx="3504" cy="1536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41" name="Freeform 13"/>
            <p:cNvSpPr>
              <a:spLocks/>
            </p:cNvSpPr>
            <p:nvPr/>
          </p:nvSpPr>
          <p:spPr bwMode="hidden">
            <a:xfrm>
              <a:off x="4250" y="-7"/>
              <a:ext cx="1089" cy="2285"/>
            </a:xfrm>
            <a:custGeom>
              <a:avLst/>
              <a:gdLst>
                <a:gd name="T0" fmla="*/ 0 w 1089"/>
                <a:gd name="T1" fmla="*/ 2265 h 2285"/>
                <a:gd name="T2" fmla="*/ 1030 w 1089"/>
                <a:gd name="T3" fmla="*/ 0 h 2285"/>
                <a:gd name="T4" fmla="*/ 1089 w 1089"/>
                <a:gd name="T5" fmla="*/ 0 h 2285"/>
                <a:gd name="T6" fmla="*/ 37 w 1089"/>
                <a:gd name="T7" fmla="*/ 2285 h 2285"/>
                <a:gd name="T8" fmla="*/ 0 w 1089"/>
                <a:gd name="T9" fmla="*/ 2265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2285">
                  <a:moveTo>
                    <a:pt x="0" y="2265"/>
                  </a:moveTo>
                  <a:cubicBezTo>
                    <a:pt x="438" y="996"/>
                    <a:pt x="865" y="377"/>
                    <a:pt x="1030" y="0"/>
                  </a:cubicBezTo>
                  <a:cubicBezTo>
                    <a:pt x="1030" y="0"/>
                    <a:pt x="1059" y="0"/>
                    <a:pt x="1089" y="0"/>
                  </a:cubicBezTo>
                  <a:cubicBezTo>
                    <a:pt x="565" y="834"/>
                    <a:pt x="181" y="1853"/>
                    <a:pt x="37" y="2285"/>
                  </a:cubicBezTo>
                  <a:cubicBezTo>
                    <a:pt x="37" y="2285"/>
                    <a:pt x="0" y="2265"/>
                    <a:pt x="0" y="226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hidden">
            <a:xfrm>
              <a:off x="0" y="3910"/>
              <a:ext cx="5760" cy="43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4" name="Freeform 15"/>
            <p:cNvSpPr>
              <a:spLocks/>
            </p:cNvSpPr>
            <p:nvPr/>
          </p:nvSpPr>
          <p:spPr bwMode="hidden">
            <a:xfrm>
              <a:off x="1632" y="3956"/>
              <a:ext cx="1737" cy="382"/>
            </a:xfrm>
            <a:custGeom>
              <a:avLst/>
              <a:gdLst>
                <a:gd name="T0" fmla="*/ 494 w 1737"/>
                <a:gd name="T1" fmla="*/ 0 h 4320"/>
                <a:gd name="T2" fmla="*/ 1737 w 1737"/>
                <a:gd name="T3" fmla="*/ 0 h 4320"/>
                <a:gd name="T4" fmla="*/ 524 w 1737"/>
                <a:gd name="T5" fmla="*/ 0 h 4320"/>
                <a:gd name="T6" fmla="*/ 0 w 1737"/>
                <a:gd name="T7" fmla="*/ 0 h 4320"/>
                <a:gd name="T8" fmla="*/ 494 w 1737"/>
                <a:gd name="T9" fmla="*/ 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5" name="Freeform 16"/>
            <p:cNvSpPr>
              <a:spLocks/>
            </p:cNvSpPr>
            <p:nvPr/>
          </p:nvSpPr>
          <p:spPr bwMode="hidden">
            <a:xfrm>
              <a:off x="0" y="3956"/>
              <a:ext cx="1737" cy="381"/>
            </a:xfrm>
            <a:custGeom>
              <a:avLst/>
              <a:gdLst>
                <a:gd name="T0" fmla="*/ 494 w 1737"/>
                <a:gd name="T1" fmla="*/ 0 h 4320"/>
                <a:gd name="T2" fmla="*/ 1737 w 1737"/>
                <a:gd name="T3" fmla="*/ 0 h 4320"/>
                <a:gd name="T4" fmla="*/ 524 w 1737"/>
                <a:gd name="T5" fmla="*/ 0 h 4320"/>
                <a:gd name="T6" fmla="*/ 0 w 1737"/>
                <a:gd name="T7" fmla="*/ 0 h 4320"/>
                <a:gd name="T8" fmla="*/ 494 w 1737"/>
                <a:gd name="T9" fmla="*/ 0 h 4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7" h="4320">
                  <a:moveTo>
                    <a:pt x="494" y="4309"/>
                  </a:moveTo>
                  <a:lnTo>
                    <a:pt x="1737" y="43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30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3744" y="3956"/>
              <a:ext cx="1739" cy="382"/>
            </a:xfrm>
            <a:custGeom>
              <a:avLst/>
              <a:gdLst>
                <a:gd name="T0" fmla="*/ 494 w 1739"/>
                <a:gd name="T1" fmla="*/ 0 h 4420"/>
                <a:gd name="T2" fmla="*/ 1739 w 1739"/>
                <a:gd name="T3" fmla="*/ 0 h 4420"/>
                <a:gd name="T4" fmla="*/ 524 w 1739"/>
                <a:gd name="T5" fmla="*/ 0 h 4420"/>
                <a:gd name="T6" fmla="*/ 0 w 1739"/>
                <a:gd name="T7" fmla="*/ 0 h 4420"/>
                <a:gd name="T8" fmla="*/ 494 w 1739"/>
                <a:gd name="T9" fmla="*/ 0 h 4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39" h="4420">
                  <a:moveTo>
                    <a:pt x="494" y="4415"/>
                  </a:moveTo>
                  <a:lnTo>
                    <a:pt x="1739" y="4420"/>
                  </a:lnTo>
                  <a:lnTo>
                    <a:pt x="524" y="0"/>
                  </a:lnTo>
                  <a:lnTo>
                    <a:pt x="0" y="7"/>
                  </a:lnTo>
                  <a:lnTo>
                    <a:pt x="494" y="4415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920" y="3956"/>
              <a:ext cx="2080" cy="381"/>
            </a:xfrm>
            <a:custGeom>
              <a:avLst/>
              <a:gdLst>
                <a:gd name="T0" fmla="*/ 0 w 2080"/>
                <a:gd name="T1" fmla="*/ 0 h 4338"/>
                <a:gd name="T2" fmla="*/ 1870 w 2080"/>
                <a:gd name="T3" fmla="*/ 0 h 4338"/>
                <a:gd name="T4" fmla="*/ 2080 w 2080"/>
                <a:gd name="T5" fmla="*/ 0 h 4338"/>
                <a:gd name="T6" fmla="*/ 1033 w 2080"/>
                <a:gd name="T7" fmla="*/ 0 h 4338"/>
                <a:gd name="T8" fmla="*/ 0 w 2080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0" h="4338">
                  <a:moveTo>
                    <a:pt x="0" y="7"/>
                  </a:moveTo>
                  <a:lnTo>
                    <a:pt x="1870" y="4338"/>
                  </a:lnTo>
                  <a:lnTo>
                    <a:pt x="2080" y="4338"/>
                  </a:lnTo>
                  <a:lnTo>
                    <a:pt x="1033" y="0"/>
                  </a:lnTo>
                  <a:lnTo>
                    <a:pt x="0" y="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048" name="Rectangle 19"/>
            <p:cNvSpPr>
              <a:spLocks noChangeArrowheads="1"/>
            </p:cNvSpPr>
            <p:nvPr/>
          </p:nvSpPr>
          <p:spPr bwMode="hidden">
            <a:xfrm>
              <a:off x="0" y="3905"/>
              <a:ext cx="5760" cy="432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48" name="Freeform 20"/>
            <p:cNvSpPr>
              <a:spLocks/>
            </p:cNvSpPr>
            <p:nvPr/>
          </p:nvSpPr>
          <p:spPr bwMode="hidden">
            <a:xfrm>
              <a:off x="2583" y="3918"/>
              <a:ext cx="1036" cy="420"/>
            </a:xfrm>
            <a:custGeom>
              <a:avLst/>
              <a:gdLst>
                <a:gd name="T0" fmla="*/ 1027 w 1036"/>
                <a:gd name="T1" fmla="*/ 0 h 420"/>
                <a:gd name="T2" fmla="*/ 0 w 1036"/>
                <a:gd name="T3" fmla="*/ 417 h 420"/>
                <a:gd name="T4" fmla="*/ 24 w 1036"/>
                <a:gd name="T5" fmla="*/ 420 h 420"/>
                <a:gd name="T6" fmla="*/ 1036 w 1036"/>
                <a:gd name="T7" fmla="*/ 16 h 420"/>
                <a:gd name="T8" fmla="*/ 1027 w 1036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6" h="420">
                  <a:moveTo>
                    <a:pt x="1027" y="0"/>
                  </a:moveTo>
                  <a:cubicBezTo>
                    <a:pt x="508" y="159"/>
                    <a:pt x="167" y="347"/>
                    <a:pt x="0" y="417"/>
                  </a:cubicBezTo>
                  <a:cubicBezTo>
                    <a:pt x="0" y="417"/>
                    <a:pt x="12" y="418"/>
                    <a:pt x="24" y="420"/>
                  </a:cubicBezTo>
                  <a:cubicBezTo>
                    <a:pt x="237" y="321"/>
                    <a:pt x="708" y="105"/>
                    <a:pt x="1036" y="16"/>
                  </a:cubicBezTo>
                  <a:cubicBezTo>
                    <a:pt x="1036" y="16"/>
                    <a:pt x="1027" y="0"/>
                    <a:pt x="1027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hidden">
            <a:xfrm rot="18897039" flipH="1">
              <a:off x="1486" y="3886"/>
              <a:ext cx="1060" cy="480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hidden">
            <a:xfrm rot="18897039" flipH="1">
              <a:off x="766" y="3886"/>
              <a:ext cx="1060" cy="480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1" name="Freeform 23"/>
            <p:cNvSpPr>
              <a:spLocks/>
            </p:cNvSpPr>
            <p:nvPr/>
          </p:nvSpPr>
          <p:spPr bwMode="hidden">
            <a:xfrm rot="18897039" flipH="1">
              <a:off x="31" y="3854"/>
              <a:ext cx="1034" cy="487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2" name="Freeform 24"/>
            <p:cNvSpPr>
              <a:spLocks/>
            </p:cNvSpPr>
            <p:nvPr/>
          </p:nvSpPr>
          <p:spPr bwMode="hidden">
            <a:xfrm flipH="1" flipV="1">
              <a:off x="576" y="3910"/>
              <a:ext cx="3552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3" name="Freeform 25"/>
            <p:cNvSpPr>
              <a:spLocks/>
            </p:cNvSpPr>
            <p:nvPr/>
          </p:nvSpPr>
          <p:spPr bwMode="hidden">
            <a:xfrm flipH="1" flipV="1">
              <a:off x="240" y="3910"/>
              <a:ext cx="1536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hidden">
            <a:xfrm flipH="1" flipV="1">
              <a:off x="3036" y="3958"/>
              <a:ext cx="1332" cy="383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hidden">
            <a:xfrm flipH="1" flipV="1">
              <a:off x="3984" y="3910"/>
              <a:ext cx="1536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hidden">
            <a:xfrm flipH="1" flipV="1">
              <a:off x="3456" y="3910"/>
              <a:ext cx="2304" cy="432"/>
            </a:xfrm>
            <a:custGeom>
              <a:avLst/>
              <a:gdLst>
                <a:gd name="T0" fmla="*/ 0 w 4763"/>
                <a:gd name="T1" fmla="*/ 1778 h 1845"/>
                <a:gd name="T2" fmla="*/ 4742 w 4763"/>
                <a:gd name="T3" fmla="*/ 0 h 1845"/>
                <a:gd name="T4" fmla="*/ 4763 w 4763"/>
                <a:gd name="T5" fmla="*/ 42 h 1845"/>
                <a:gd name="T6" fmla="*/ 20 w 4763"/>
                <a:gd name="T7" fmla="*/ 1845 h 1845"/>
                <a:gd name="T8" fmla="*/ 0 w 4763"/>
                <a:gd name="T9" fmla="*/ 1778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3" h="1845">
                  <a:moveTo>
                    <a:pt x="0" y="1778"/>
                  </a:moveTo>
                  <a:cubicBezTo>
                    <a:pt x="2065" y="797"/>
                    <a:pt x="3942" y="281"/>
                    <a:pt x="4742" y="0"/>
                  </a:cubicBezTo>
                  <a:lnTo>
                    <a:pt x="4763" y="42"/>
                  </a:lnTo>
                  <a:cubicBezTo>
                    <a:pt x="3976" y="350"/>
                    <a:pt x="1830" y="918"/>
                    <a:pt x="20" y="1845"/>
                  </a:cubicBezTo>
                  <a:cubicBezTo>
                    <a:pt x="20" y="1845"/>
                    <a:pt x="0" y="1778"/>
                    <a:pt x="0" y="177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hidden">
            <a:xfrm>
              <a:off x="0" y="3931"/>
              <a:ext cx="5760" cy="1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3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5138"/>
            <a:ext cx="77724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3760" name="Rectangle 3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788" y="63134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3761" name="Rectangle 3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51188" y="631348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3762" name="Rectangle 3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3134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8E35A-DB6E-4CCD-BF98-50A322C7961F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678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3"/>
          <p:cNvSpPr>
            <a:spLocks noGrp="1"/>
          </p:cNvSpPr>
          <p:nvPr>
            <p:ph type="title"/>
          </p:nvPr>
        </p:nvSpPr>
        <p:spPr>
          <a:xfrm>
            <a:off x="685800" y="876300"/>
            <a:ext cx="7772400" cy="1939925"/>
          </a:xfrm>
        </p:spPr>
        <p:txBody>
          <a:bodyPr/>
          <a:lstStyle/>
          <a:p>
            <a:r>
              <a:rPr lang="en-US" sz="6000" smtClean="0"/>
              <a:t>EKG Interpretation</a:t>
            </a:r>
          </a:p>
        </p:txBody>
      </p:sp>
    </p:spTree>
    <p:extLst>
      <p:ext uri="{BB962C8B-B14F-4D97-AF65-F5344CB8AC3E}">
        <p14:creationId xmlns:p14="http://schemas.microsoft.com/office/powerpoint/2010/main" val="2257978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"/>
            <a:ext cx="7772400" cy="6400800"/>
          </a:xfrm>
        </p:spPr>
        <p:txBody>
          <a:bodyPr/>
          <a:lstStyle/>
          <a:p>
            <a:pPr marL="457200" lvl="1" indent="0">
              <a:buFont typeface="Wingdings" pitchFamily="2" charset="2"/>
              <a:buNone/>
              <a:defRPr/>
            </a:pPr>
            <a:endParaRPr lang="en-US" sz="800" dirty="0" smtClean="0"/>
          </a:p>
          <a:p>
            <a:pPr>
              <a:defRPr/>
            </a:pPr>
            <a:r>
              <a:rPr lang="en-US" dirty="0" smtClean="0"/>
              <a:t>Atrial Fibrillation </a:t>
            </a:r>
          </a:p>
          <a:p>
            <a:pPr lvl="1">
              <a:defRPr/>
            </a:pPr>
            <a:r>
              <a:rPr lang="en-US" dirty="0" smtClean="0"/>
              <a:t>Irregularly irregular, difficult to assess with tachycardia</a:t>
            </a:r>
          </a:p>
          <a:p>
            <a:pPr lvl="1">
              <a:defRPr/>
            </a:pPr>
            <a:r>
              <a:rPr lang="en-US" dirty="0" smtClean="0"/>
              <a:t>Rate: Varies, Rapid Ventricular Rate (RVR) is &gt; 100 </a:t>
            </a:r>
            <a:r>
              <a:rPr lang="en-US" dirty="0" err="1" smtClean="0"/>
              <a:t>bpm</a:t>
            </a:r>
            <a:r>
              <a:rPr lang="en-US" dirty="0" smtClean="0"/>
              <a:t>, Rate Control is &lt; 100 </a:t>
            </a:r>
            <a:r>
              <a:rPr lang="en-US" dirty="0" err="1" smtClean="0"/>
              <a:t>bpm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P waves: </a:t>
            </a:r>
            <a:r>
              <a:rPr lang="en-US" dirty="0" err="1" smtClean="0"/>
              <a:t>fibrillatory</a:t>
            </a:r>
            <a:endParaRPr lang="en-US" dirty="0" smtClean="0"/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3962400"/>
            <a:ext cx="8304212" cy="210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318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Content Placeholder 2"/>
          <p:cNvSpPr>
            <a:spLocks noGrp="1"/>
          </p:cNvSpPr>
          <p:nvPr>
            <p:ph idx="1"/>
          </p:nvPr>
        </p:nvSpPr>
        <p:spPr>
          <a:xfrm>
            <a:off x="762000" y="304800"/>
            <a:ext cx="7772400" cy="3581400"/>
          </a:xfrm>
        </p:spPr>
        <p:txBody>
          <a:bodyPr/>
          <a:lstStyle/>
          <a:p>
            <a:r>
              <a:rPr lang="en-US" smtClean="0"/>
              <a:t>Premature Ventricular Contraction (PVC) </a:t>
            </a:r>
          </a:p>
          <a:p>
            <a:pPr lvl="1"/>
            <a:r>
              <a:rPr lang="en-US" smtClean="0"/>
              <a:t>Underlying rhythm regular</a:t>
            </a:r>
          </a:p>
          <a:p>
            <a:pPr lvl="1"/>
            <a:r>
              <a:rPr lang="en-US" smtClean="0"/>
              <a:t>No P wave associated with the PVC</a:t>
            </a:r>
          </a:p>
          <a:p>
            <a:pPr lvl="1"/>
            <a:r>
              <a:rPr lang="en-US" smtClean="0"/>
              <a:t>Early wide QRS (&gt;0.12)</a:t>
            </a:r>
          </a:p>
          <a:p>
            <a:pPr lvl="1"/>
            <a:r>
              <a:rPr lang="en-US" smtClean="0"/>
              <a:t>May be in sequence (ex: couplet, triplet, bigeminy, trigeminy)</a:t>
            </a: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3" y="4038600"/>
            <a:ext cx="695007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271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33400"/>
            <a:ext cx="7772400" cy="595153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Ventricular Tachycardia (VT) </a:t>
            </a:r>
          </a:p>
          <a:p>
            <a:pPr lvl="1">
              <a:defRPr/>
            </a:pPr>
            <a:r>
              <a:rPr lang="en-US" dirty="0" smtClean="0"/>
              <a:t>Regular rhythm</a:t>
            </a:r>
          </a:p>
          <a:p>
            <a:pPr lvl="1">
              <a:defRPr/>
            </a:pPr>
            <a:r>
              <a:rPr lang="en-US" dirty="0" smtClean="0"/>
              <a:t>Rate 140-250</a:t>
            </a:r>
          </a:p>
          <a:p>
            <a:pPr lvl="1">
              <a:defRPr/>
            </a:pPr>
            <a:r>
              <a:rPr lang="en-US" dirty="0" smtClean="0"/>
              <a:t>No P wave associated with VT </a:t>
            </a:r>
          </a:p>
          <a:p>
            <a:pPr lvl="1">
              <a:defRPr/>
            </a:pPr>
            <a:r>
              <a:rPr lang="en-US" dirty="0"/>
              <a:t>Q</a:t>
            </a:r>
            <a:r>
              <a:rPr lang="en-US" dirty="0" smtClean="0"/>
              <a:t>RS wide (&gt;0.12)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32" y="4114800"/>
            <a:ext cx="6784975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61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"/>
            <a:ext cx="7772400" cy="6477000"/>
          </a:xfrm>
        </p:spPr>
        <p:txBody>
          <a:bodyPr/>
          <a:lstStyle/>
          <a:p>
            <a:pPr marL="457200" lvl="1" indent="0">
              <a:buFont typeface="Wingdings" pitchFamily="2" charset="2"/>
              <a:buNone/>
              <a:defRPr/>
            </a:pPr>
            <a:endParaRPr lang="en-US" sz="800" dirty="0" smtClean="0"/>
          </a:p>
          <a:p>
            <a:pPr>
              <a:defRPr/>
            </a:pPr>
            <a:r>
              <a:rPr lang="en-US" dirty="0" smtClean="0"/>
              <a:t>Ventricular Fibrillation</a:t>
            </a:r>
          </a:p>
          <a:p>
            <a:pPr lvl="1">
              <a:defRPr/>
            </a:pPr>
            <a:r>
              <a:rPr lang="en-US" dirty="0" smtClean="0"/>
              <a:t>No rhythm – P wave and QRS wave absent</a:t>
            </a:r>
          </a:p>
          <a:p>
            <a:pPr lvl="1">
              <a:defRPr/>
            </a:pPr>
            <a:r>
              <a:rPr lang="en-US" dirty="0" smtClean="0"/>
              <a:t>No rate</a:t>
            </a:r>
          </a:p>
          <a:p>
            <a:pPr lvl="1">
              <a:defRPr/>
            </a:pPr>
            <a:r>
              <a:rPr lang="en-US" dirty="0" smtClean="0"/>
              <a:t>Wavy irregular deflections of various sizes and shapes seen</a:t>
            </a:r>
          </a:p>
          <a:p>
            <a:pPr marL="0" indent="0">
              <a:buFontTx/>
              <a:buNone/>
              <a:defRPr/>
            </a:pPr>
            <a:endParaRPr lang="en-US" dirty="0"/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3657600"/>
            <a:ext cx="6858000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24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Pacemakers </a:t>
            </a:r>
          </a:p>
          <a:p>
            <a:pPr lvl="1">
              <a:defRPr/>
            </a:pPr>
            <a:r>
              <a:rPr lang="en-US" dirty="0" smtClean="0"/>
              <a:t>Paced beat will have “pacer spike” on EKG</a:t>
            </a:r>
          </a:p>
          <a:p>
            <a:pPr lvl="1">
              <a:defRPr/>
            </a:pPr>
            <a:r>
              <a:rPr lang="en-US" dirty="0" smtClean="0"/>
              <a:t>Can be 100% paced </a:t>
            </a:r>
          </a:p>
          <a:p>
            <a:pPr lvl="1">
              <a:defRPr/>
            </a:pPr>
            <a:r>
              <a:rPr lang="en-US" dirty="0"/>
              <a:t>I</a:t>
            </a:r>
            <a:r>
              <a:rPr lang="en-US" dirty="0" smtClean="0"/>
              <a:t>f underlying rate is greater then pacer maker settings the pace maker will be inhibited and you will only see the underlying rhythm on EKG</a:t>
            </a:r>
          </a:p>
          <a:p>
            <a:pPr lvl="1">
              <a:defRPr/>
            </a:pPr>
            <a:r>
              <a:rPr lang="en-US" dirty="0" smtClean="0"/>
              <a:t>Can be mixed paced beats and native rhythm</a:t>
            </a:r>
          </a:p>
          <a:p>
            <a:pPr lvl="1">
              <a:defRPr/>
            </a:pPr>
            <a:r>
              <a:rPr lang="en-US" dirty="0" smtClean="0"/>
              <a:t>A-V paced (both atria and ventricle are paced, will have two pacer spikes per QRS)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75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7772400" cy="5486400"/>
          </a:xfrm>
        </p:spPr>
        <p:txBody>
          <a:bodyPr/>
          <a:lstStyle/>
          <a:p>
            <a:r>
              <a:rPr lang="en-US" smtClean="0"/>
              <a:t>Pacemakers </a:t>
            </a:r>
          </a:p>
          <a:p>
            <a:pPr marL="457200" lvl="1" indent="0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8806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750350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4274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>
          <a:xfrm>
            <a:off x="685800" y="796925"/>
            <a:ext cx="7772400" cy="768350"/>
          </a:xfrm>
        </p:spPr>
        <p:txBody>
          <a:bodyPr/>
          <a:lstStyle/>
          <a:p>
            <a:r>
              <a:rPr lang="en-US" smtClean="0"/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1993715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609600" y="36286"/>
            <a:ext cx="7772400" cy="1446550"/>
          </a:xfrm>
        </p:spPr>
        <p:txBody>
          <a:bodyPr/>
          <a:lstStyle/>
          <a:p>
            <a:r>
              <a:rPr lang="en-US" dirty="0" smtClean="0"/>
              <a:t>EKG Interpretation Sequence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7772400" cy="4724400"/>
          </a:xfrm>
        </p:spPr>
        <p:txBody>
          <a:bodyPr/>
          <a:lstStyle/>
          <a:p>
            <a:r>
              <a:rPr lang="en-US" dirty="0" smtClean="0"/>
              <a:t>Regular or Irregular</a:t>
            </a:r>
          </a:p>
          <a:p>
            <a:r>
              <a:rPr lang="en-US" dirty="0" smtClean="0"/>
              <a:t>Rate</a:t>
            </a:r>
          </a:p>
          <a:p>
            <a:r>
              <a:rPr lang="en-US" dirty="0" smtClean="0"/>
              <a:t>P wave</a:t>
            </a:r>
          </a:p>
          <a:p>
            <a:r>
              <a:rPr lang="en-US" dirty="0" smtClean="0"/>
              <a:t>PR interval (normal 0.12-0.20)</a:t>
            </a:r>
          </a:p>
          <a:p>
            <a:r>
              <a:rPr lang="en-US" dirty="0" smtClean="0"/>
              <a:t>QRS (less than 0.12)</a:t>
            </a:r>
          </a:p>
          <a:p>
            <a:r>
              <a:rPr lang="en-US" dirty="0" smtClean="0"/>
              <a:t>ST segment </a:t>
            </a:r>
          </a:p>
          <a:p>
            <a:r>
              <a:rPr lang="en-US" dirty="0" smtClean="0"/>
              <a:t>T wave</a:t>
            </a:r>
          </a:p>
          <a:p>
            <a:r>
              <a:rPr lang="en-US" dirty="0" smtClean="0"/>
              <a:t>Ectopic beats</a:t>
            </a:r>
          </a:p>
        </p:txBody>
      </p:sp>
    </p:spTree>
    <p:extLst>
      <p:ext uri="{BB962C8B-B14F-4D97-AF65-F5344CB8AC3E}">
        <p14:creationId xmlns:p14="http://schemas.microsoft.com/office/powerpoint/2010/main" val="409955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687" y="1981200"/>
            <a:ext cx="6525087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lvl="1"/>
            <a:r>
              <a:rPr lang="en-US" sz="4000" dirty="0" smtClean="0">
                <a:solidFill>
                  <a:srgbClr val="FFCC00"/>
                </a:solidFill>
                <a:latin typeface="Arial Black"/>
              </a:rPr>
              <a:t>Regularity of the QRS complexes</a:t>
            </a:r>
            <a:r>
              <a:rPr lang="en-US" dirty="0" smtClean="0">
                <a:solidFill>
                  <a:srgbClr val="FFCC00"/>
                </a:solidFill>
              </a:rPr>
              <a:t/>
            </a:r>
            <a:br>
              <a:rPr lang="en-US" dirty="0" smtClean="0">
                <a:solidFill>
                  <a:srgbClr val="FFCC00"/>
                </a:solidFill>
              </a:rPr>
            </a:b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648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652463" y="152400"/>
            <a:ext cx="7772400" cy="838200"/>
          </a:xfrm>
        </p:spPr>
        <p:txBody>
          <a:bodyPr/>
          <a:lstStyle/>
          <a:p>
            <a:r>
              <a:rPr lang="en-US" smtClean="0"/>
              <a:t>Heart rate (HR)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3" y="977900"/>
            <a:ext cx="8610600" cy="5334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1500/small boxes= most precise HR calculation for regular rhythms</a:t>
            </a:r>
          </a:p>
          <a:p>
            <a:pPr>
              <a:defRPr/>
            </a:pPr>
            <a:r>
              <a:rPr lang="en-US" sz="2800" dirty="0" smtClean="0"/>
              <a:t>Countdown method:</a:t>
            </a:r>
          </a:p>
          <a:p>
            <a:pPr lvl="1">
              <a:defRPr/>
            </a:pPr>
            <a:r>
              <a:rPr lang="en-US" sz="2400" dirty="0" smtClean="0"/>
              <a:t>300 – 150 – 100 – 75 – 60 - 50</a:t>
            </a:r>
          </a:p>
          <a:p>
            <a:pPr marL="0" indent="0">
              <a:buNone/>
              <a:defRPr/>
            </a:pP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6 second method (irregular rhythms):</a:t>
            </a:r>
          </a:p>
          <a:p>
            <a:pPr marL="0" indent="0">
              <a:buFontTx/>
              <a:buNone/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782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752600"/>
            <a:ext cx="19812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2400" y="6356350"/>
            <a:ext cx="8839200" cy="365125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Images: http://www.emergencyekg.com/graphics/Interactive_06.gif</a:t>
            </a:r>
          </a:p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http://</a:t>
            </a:r>
            <a:r>
              <a:rPr lang="en-US" sz="800" smtClean="0">
                <a:solidFill>
                  <a:srgbClr val="FFFFFF"/>
                </a:solidFill>
              </a:rPr>
              <a:t>research.vet.upenn.edu/smallanimalcardiology/ECGTutorial/DeterminingHeartRate/tabid/4959/Default.aspx</a:t>
            </a:r>
            <a:endParaRPr lang="en-US" sz="800">
              <a:solidFill>
                <a:srgbClr val="FFFFFF"/>
              </a:solidFill>
            </a:endParaRPr>
          </a:p>
        </p:txBody>
      </p:sp>
      <p:pic>
        <p:nvPicPr>
          <p:cNvPr id="7783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7" y="4191000"/>
            <a:ext cx="5572125" cy="177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8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5257800" cy="4800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P wave: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PR interval: </a:t>
            </a:r>
          </a:p>
          <a:p>
            <a:pPr marL="0" indent="0">
              <a:buFontTx/>
              <a:buNone/>
            </a:pPr>
            <a:r>
              <a:rPr lang="en-US" dirty="0">
                <a:solidFill>
                  <a:srgbClr val="FFFFFF"/>
                </a:solidFill>
              </a:rPr>
              <a:t>	</a:t>
            </a:r>
            <a:r>
              <a:rPr lang="en-US" sz="2800" dirty="0" smtClean="0">
                <a:solidFill>
                  <a:srgbClr val="FFFFFF"/>
                </a:solidFill>
              </a:rPr>
              <a:t>.12-.</a:t>
            </a:r>
            <a:r>
              <a:rPr lang="en-US" sz="2800" dirty="0" smtClean="0">
                <a:solidFill>
                  <a:srgbClr val="FFFFFF"/>
                </a:solidFill>
              </a:rPr>
              <a:t>20sec</a:t>
            </a:r>
          </a:p>
          <a:p>
            <a:pPr marL="0" indent="0">
              <a:buFontTx/>
              <a:buNone/>
            </a:pPr>
            <a:r>
              <a:rPr lang="en-US" sz="2800" dirty="0">
                <a:solidFill>
                  <a:srgbClr val="FFFFFF"/>
                </a:solidFill>
              </a:rPr>
              <a:t>	</a:t>
            </a:r>
            <a:r>
              <a:rPr lang="en-US" sz="2800" dirty="0" smtClean="0">
                <a:solidFill>
                  <a:srgbClr val="FFFFFF"/>
                </a:solidFill>
              </a:rPr>
              <a:t>&gt;5 boxes for PR is heart 	block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QRS complex: </a:t>
            </a: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	</a:t>
            </a:r>
            <a:r>
              <a:rPr lang="en-US" sz="2800" dirty="0" smtClean="0">
                <a:solidFill>
                  <a:srgbClr val="FFFFFF"/>
                </a:solidFill>
              </a:rPr>
              <a:t>&lt;.12sec</a:t>
            </a: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ST segment:	</a:t>
            </a: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T wave:</a:t>
            </a:r>
          </a:p>
          <a:p>
            <a:pPr marL="0" indent="0">
              <a:buFontTx/>
              <a:buNone/>
            </a:pPr>
            <a:r>
              <a:rPr lang="en-US" dirty="0" smtClean="0">
                <a:solidFill>
                  <a:srgbClr val="FFFFFF"/>
                </a:solidFill>
              </a:rPr>
              <a:t>Ectopic Beats:</a:t>
            </a:r>
          </a:p>
          <a:p>
            <a:pPr marL="0" indent="0">
              <a:buFontTx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002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152400"/>
            <a:ext cx="8229600" cy="144780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rgbClr val="FFCC00"/>
                </a:solidFill>
              </a:rPr>
              <a:t>Waveforms, Intervals, Segments, and Complexes (Lead II)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38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7772400" cy="5029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Sinus Tachycardia </a:t>
            </a:r>
          </a:p>
          <a:p>
            <a:pPr lvl="1">
              <a:defRPr/>
            </a:pPr>
            <a:r>
              <a:rPr lang="en-US" dirty="0" smtClean="0"/>
              <a:t>Regular rhythm</a:t>
            </a:r>
          </a:p>
          <a:p>
            <a:pPr lvl="1">
              <a:defRPr/>
            </a:pPr>
            <a:r>
              <a:rPr lang="en-US" dirty="0" smtClean="0"/>
              <a:t>Rate &gt;100</a:t>
            </a:r>
          </a:p>
          <a:p>
            <a:pPr lvl="1">
              <a:defRPr/>
            </a:pPr>
            <a:endParaRPr lang="en-US" sz="800" dirty="0"/>
          </a:p>
          <a:p>
            <a:pPr lvl="1">
              <a:defRPr/>
            </a:pPr>
            <a:endParaRPr lang="en-US" sz="800" dirty="0" smtClean="0"/>
          </a:p>
          <a:p>
            <a:pPr lvl="1">
              <a:defRPr/>
            </a:pPr>
            <a:endParaRPr lang="en-US" sz="800" dirty="0"/>
          </a:p>
          <a:p>
            <a:pPr lvl="1">
              <a:defRPr/>
            </a:pPr>
            <a:endParaRPr lang="en-US" sz="800" dirty="0" smtClean="0"/>
          </a:p>
          <a:p>
            <a:pPr lvl="1">
              <a:defRPr/>
            </a:pPr>
            <a:endParaRPr lang="en-US" sz="800" dirty="0"/>
          </a:p>
          <a:p>
            <a:pPr lvl="1">
              <a:defRPr/>
            </a:pPr>
            <a:endParaRPr lang="en-US" sz="800" dirty="0"/>
          </a:p>
          <a:p>
            <a:pPr>
              <a:defRPr/>
            </a:pPr>
            <a:r>
              <a:rPr lang="en-US" dirty="0"/>
              <a:t>Sinus Bradycardia </a:t>
            </a:r>
          </a:p>
          <a:p>
            <a:pPr lvl="1">
              <a:defRPr/>
            </a:pPr>
            <a:r>
              <a:rPr lang="en-US" dirty="0"/>
              <a:t>Regular rhythm</a:t>
            </a:r>
          </a:p>
          <a:p>
            <a:pPr lvl="1">
              <a:defRPr/>
            </a:pPr>
            <a:r>
              <a:rPr lang="en-US" dirty="0"/>
              <a:t>Rate &lt;60</a:t>
            </a:r>
          </a:p>
          <a:p>
            <a:pPr lvl="1">
              <a:defRPr/>
            </a:pPr>
            <a:endParaRPr lang="en-US" dirty="0" smtClean="0"/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3066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7772400" cy="4572000"/>
          </a:xfrm>
        </p:spPr>
        <p:txBody>
          <a:bodyPr/>
          <a:lstStyle/>
          <a:p>
            <a:r>
              <a:rPr lang="en-US" smtClean="0"/>
              <a:t>Premature atrial contraction  (PAC)</a:t>
            </a:r>
          </a:p>
          <a:p>
            <a:pPr lvl="1"/>
            <a:r>
              <a:rPr lang="en-US" smtClean="0"/>
              <a:t>Usually  has regular underlying rhythm</a:t>
            </a:r>
          </a:p>
          <a:p>
            <a:pPr lvl="1"/>
            <a:r>
              <a:rPr lang="en-US" smtClean="0"/>
              <a:t>Early atrial contraction causes early P wave</a:t>
            </a:r>
          </a:p>
          <a:p>
            <a:pPr lvl="1"/>
            <a:r>
              <a:rPr lang="en-US" smtClean="0"/>
              <a:t>P wave usually abnormal in size, shape or direction and can be hidden in preceding T wave</a:t>
            </a:r>
          </a:p>
          <a:p>
            <a:pPr lvl="1"/>
            <a:r>
              <a:rPr lang="en-US" smtClean="0"/>
              <a:t>May initially have rate suppression after this beat</a:t>
            </a:r>
          </a:p>
          <a:p>
            <a:pPr lvl="1"/>
            <a:endParaRPr 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90600" y="6313488"/>
            <a:ext cx="75438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7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Premature atrial contraction  (PAC)</a:t>
            </a:r>
          </a:p>
          <a:p>
            <a:pPr marL="0" indent="0">
              <a:buFontTx/>
              <a:buNone/>
              <a:defRPr/>
            </a:pPr>
            <a:r>
              <a:rPr lang="en-US" dirty="0"/>
              <a:t>	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90600" y="6313488"/>
            <a:ext cx="75438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2136775"/>
            <a:ext cx="61753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639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85800"/>
            <a:ext cx="7772400" cy="5867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Atrial Flutter </a:t>
            </a:r>
          </a:p>
          <a:p>
            <a:pPr lvl="1">
              <a:defRPr/>
            </a:pPr>
            <a:r>
              <a:rPr lang="en-US" dirty="0" smtClean="0"/>
              <a:t>Regular or irregular</a:t>
            </a:r>
          </a:p>
          <a:p>
            <a:pPr lvl="1">
              <a:defRPr/>
            </a:pPr>
            <a:r>
              <a:rPr lang="en-US" dirty="0" smtClean="0"/>
              <a:t>Rate: atrial 250-400, ventricular varies</a:t>
            </a:r>
          </a:p>
          <a:p>
            <a:pPr lvl="1">
              <a:defRPr/>
            </a:pPr>
            <a:r>
              <a:rPr lang="en-US" dirty="0" smtClean="0"/>
              <a:t>P waves: Sawtooth deflections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 smtClean="0"/>
          </a:p>
          <a:p>
            <a:pPr marL="457200" lvl="1" indent="0">
              <a:buFont typeface="Wingdings" pitchFamily="2" charset="2"/>
              <a:buNone/>
              <a:defRPr/>
            </a:pPr>
            <a:endParaRPr lang="en-US" dirty="0"/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33800"/>
            <a:ext cx="672465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439365"/>
      </p:ext>
    </p:extLst>
  </p:cSld>
  <p:clrMapOvr>
    <a:masterClrMapping/>
  </p:clrMapOvr>
</p:sld>
</file>

<file path=ppt/theme/theme1.xml><?xml version="1.0" encoding="utf-8"?>
<a:theme xmlns:a="http://schemas.openxmlformats.org/drawingml/2006/main" name="Network Blitz">
  <a:themeElements>
    <a:clrScheme name="Network Blitz 1">
      <a:dk1>
        <a:srgbClr val="000044"/>
      </a:dk1>
      <a:lt1>
        <a:srgbClr val="FFFFFF"/>
      </a:lt1>
      <a:dk2>
        <a:srgbClr val="000066"/>
      </a:dk2>
      <a:lt2>
        <a:srgbClr val="FFCC00"/>
      </a:lt2>
      <a:accent1>
        <a:srgbClr val="9CE157"/>
      </a:accent1>
      <a:accent2>
        <a:srgbClr val="2663A0"/>
      </a:accent2>
      <a:accent3>
        <a:srgbClr val="AAAAB8"/>
      </a:accent3>
      <a:accent4>
        <a:srgbClr val="DADADA"/>
      </a:accent4>
      <a:accent5>
        <a:srgbClr val="CBEEB4"/>
      </a:accent5>
      <a:accent6>
        <a:srgbClr val="215991"/>
      </a:accent6>
      <a:hlink>
        <a:srgbClr val="F98D43"/>
      </a:hlink>
      <a:folHlink>
        <a:srgbClr val="CC3300"/>
      </a:folHlink>
    </a:clrScheme>
    <a:fontScheme name="Network Blitz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etwork Blitz 1">
        <a:dk1>
          <a:srgbClr val="000044"/>
        </a:dk1>
        <a:lt1>
          <a:srgbClr val="FFFFFF"/>
        </a:lt1>
        <a:dk2>
          <a:srgbClr val="000066"/>
        </a:dk2>
        <a:lt2>
          <a:srgbClr val="FFCC00"/>
        </a:lt2>
        <a:accent1>
          <a:srgbClr val="9CE157"/>
        </a:accent1>
        <a:accent2>
          <a:srgbClr val="2663A0"/>
        </a:accent2>
        <a:accent3>
          <a:srgbClr val="AAAAB8"/>
        </a:accent3>
        <a:accent4>
          <a:srgbClr val="DADADA"/>
        </a:accent4>
        <a:accent5>
          <a:srgbClr val="CBEEB4"/>
        </a:accent5>
        <a:accent6>
          <a:srgbClr val="215991"/>
        </a:accent6>
        <a:hlink>
          <a:srgbClr val="F98D4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Blitz 2">
        <a:dk1>
          <a:srgbClr val="000066"/>
        </a:dk1>
        <a:lt1>
          <a:srgbClr val="9CC2E8"/>
        </a:lt1>
        <a:dk2>
          <a:srgbClr val="4D4D4D"/>
        </a:dk2>
        <a:lt2>
          <a:srgbClr val="7DAFE1"/>
        </a:lt2>
        <a:accent1>
          <a:srgbClr val="26D2E4"/>
        </a:accent1>
        <a:accent2>
          <a:srgbClr val="D0E2F4"/>
        </a:accent2>
        <a:accent3>
          <a:srgbClr val="CBDDF2"/>
        </a:accent3>
        <a:accent4>
          <a:srgbClr val="000056"/>
        </a:accent4>
        <a:accent5>
          <a:srgbClr val="ACE5EF"/>
        </a:accent5>
        <a:accent6>
          <a:srgbClr val="BCCDDD"/>
        </a:accent6>
        <a:hlink>
          <a:srgbClr val="0033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Blitz 3">
        <a:dk1>
          <a:srgbClr val="000000"/>
        </a:dk1>
        <a:lt1>
          <a:srgbClr val="EAEAEA"/>
        </a:lt1>
        <a:dk2>
          <a:srgbClr val="333333"/>
        </a:dk2>
        <a:lt2>
          <a:srgbClr val="DDDDDD"/>
        </a:lt2>
        <a:accent1>
          <a:srgbClr val="C0C0C0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DCDCDC"/>
        </a:accent5>
        <a:accent6>
          <a:srgbClr val="E7E7E7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Blitz 4">
        <a:dk1>
          <a:srgbClr val="002E2D"/>
        </a:dk1>
        <a:lt1>
          <a:srgbClr val="FFFFFF"/>
        </a:lt1>
        <a:dk2>
          <a:srgbClr val="005250"/>
        </a:dk2>
        <a:lt2>
          <a:srgbClr val="FFCC00"/>
        </a:lt2>
        <a:accent1>
          <a:srgbClr val="9CE157"/>
        </a:accent1>
        <a:accent2>
          <a:srgbClr val="00817E"/>
        </a:accent2>
        <a:accent3>
          <a:srgbClr val="AAB3B3"/>
        </a:accent3>
        <a:accent4>
          <a:srgbClr val="DADADA"/>
        </a:accent4>
        <a:accent5>
          <a:srgbClr val="CBEEB4"/>
        </a:accent5>
        <a:accent6>
          <a:srgbClr val="007472"/>
        </a:accent6>
        <a:hlink>
          <a:srgbClr val="FFFF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Blitz 5">
        <a:dk1>
          <a:srgbClr val="291A4C"/>
        </a:dk1>
        <a:lt1>
          <a:srgbClr val="FFFFFF"/>
        </a:lt1>
        <a:dk2>
          <a:srgbClr val="3B256B"/>
        </a:dk2>
        <a:lt2>
          <a:srgbClr val="FFCC00"/>
        </a:lt2>
        <a:accent1>
          <a:srgbClr val="6EBFCA"/>
        </a:accent1>
        <a:accent2>
          <a:srgbClr val="56369C"/>
        </a:accent2>
        <a:accent3>
          <a:srgbClr val="AFACBA"/>
        </a:accent3>
        <a:accent4>
          <a:srgbClr val="DADADA"/>
        </a:accent4>
        <a:accent5>
          <a:srgbClr val="BADCE1"/>
        </a:accent5>
        <a:accent6>
          <a:srgbClr val="4D308D"/>
        </a:accent6>
        <a:hlink>
          <a:srgbClr val="CCCCFF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Blitz 6">
        <a:dk1>
          <a:srgbClr val="511D30"/>
        </a:dk1>
        <a:lt1>
          <a:srgbClr val="FFFFFF"/>
        </a:lt1>
        <a:dk2>
          <a:srgbClr val="6D2740"/>
        </a:dk2>
        <a:lt2>
          <a:srgbClr val="FDD409"/>
        </a:lt2>
        <a:accent1>
          <a:srgbClr val="FDB83B"/>
        </a:accent1>
        <a:accent2>
          <a:srgbClr val="9D395D"/>
        </a:accent2>
        <a:accent3>
          <a:srgbClr val="BAACAF"/>
        </a:accent3>
        <a:accent4>
          <a:srgbClr val="DADADA"/>
        </a:accent4>
        <a:accent5>
          <a:srgbClr val="FED8AF"/>
        </a:accent5>
        <a:accent6>
          <a:srgbClr val="8E3353"/>
        </a:accent6>
        <a:hlink>
          <a:srgbClr val="FF99CC"/>
        </a:hlink>
        <a:folHlink>
          <a:srgbClr val="D6009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361</Words>
  <Application>Microsoft Office PowerPoint</Application>
  <PresentationFormat>On-screen Show (4:3)</PresentationFormat>
  <Paragraphs>84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Network Blitz</vt:lpstr>
      <vt:lpstr>EKG Interpretation</vt:lpstr>
      <vt:lpstr>EKG Interpretation Sequence</vt:lpstr>
      <vt:lpstr>PowerPoint Presentation</vt:lpstr>
      <vt:lpstr>Heart rate (HR)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STUDIES</vt:lpstr>
    </vt:vector>
  </TitlesOfParts>
  <Company>University of Michigan Hospital and Health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EKG Interpretation</dc:title>
  <dc:creator>Dosch, Kimberley</dc:creator>
  <cp:lastModifiedBy>SWEET, CHRISTINA</cp:lastModifiedBy>
  <cp:revision>3</cp:revision>
  <dcterms:created xsi:type="dcterms:W3CDTF">2013-06-17T15:03:29Z</dcterms:created>
  <dcterms:modified xsi:type="dcterms:W3CDTF">2013-06-20T21:57:22Z</dcterms:modified>
</cp:coreProperties>
</file>