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4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557A7C-AF86-4221-92C6-4378077E1DE3}" type="datetimeFigureOut">
              <a:rPr lang="en-US" smtClean="0"/>
              <a:pPr/>
              <a:t>7/10/2013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DD01FB-5051-43CD-95D2-5A96F0DFBB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03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51D016E8-1355-4EB8-A25F-C96A8154EFB2}" type="slidenum">
              <a:rPr lang="en-US" sz="1200">
                <a:solidFill>
                  <a:prstClr val="black"/>
                </a:solidFill>
                <a:latin typeface="Arial" charset="0"/>
              </a:rPr>
              <a:pPr eaLnBrk="1" hangingPunct="1"/>
              <a:t>3</a:t>
            </a:fld>
            <a:endParaRPr lang="en-US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2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dirty="0" smtClean="0"/>
              <a:t>Other signs and symptoms of infection may include:</a:t>
            </a:r>
          </a:p>
          <a:p>
            <a:pPr eaLnBrk="1" hangingPunct="1"/>
            <a:r>
              <a:rPr lang="en-US" dirty="0" smtClean="0"/>
              <a:t>Fatigue</a:t>
            </a:r>
          </a:p>
          <a:p>
            <a:pPr eaLnBrk="1" hangingPunct="1"/>
            <a:r>
              <a:rPr lang="en-US" dirty="0" smtClean="0"/>
              <a:t>Fever</a:t>
            </a:r>
          </a:p>
          <a:p>
            <a:pPr eaLnBrk="1" hangingPunct="1"/>
            <a:r>
              <a:rPr lang="en-US" dirty="0" smtClean="0"/>
              <a:t>Chills</a:t>
            </a:r>
          </a:p>
          <a:p>
            <a:pPr eaLnBrk="1" hangingPunct="1"/>
            <a:r>
              <a:rPr lang="en-US" dirty="0" smtClean="0"/>
              <a:t>Muscle Aches</a:t>
            </a:r>
          </a:p>
          <a:p>
            <a:pPr eaLnBrk="1" hangingPunct="1"/>
            <a:r>
              <a:rPr lang="en-US" dirty="0" smtClean="0"/>
              <a:t>Palpitations</a:t>
            </a:r>
          </a:p>
          <a:p>
            <a:pPr eaLnBrk="1" hangingPunct="1"/>
            <a:r>
              <a:rPr lang="en-US" dirty="0" smtClean="0"/>
              <a:t>Edema</a:t>
            </a:r>
          </a:p>
          <a:p>
            <a:pPr eaLnBrk="1" hangingPunct="1"/>
            <a:r>
              <a:rPr lang="en-US" dirty="0" smtClean="0"/>
              <a:t>SOB</a:t>
            </a:r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Central-fugal flow: Can sit right next to heart, much smaller. Blood comes into top then there is a disk that spins that is suspend</a:t>
            </a:r>
            <a:r>
              <a:rPr lang="en-US" baseline="0" dirty="0" smtClean="0"/>
              <a:t> so no friction so will last faster. Much slower speed, 4,000rpm so hard to overcome hypertension.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DD01FB-5051-43CD-95D2-5A96F0DFBB95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4051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small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DD01FB-5051-43CD-95D2-5A96F0DFBB95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2401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Can get</a:t>
            </a:r>
            <a:r>
              <a:rPr lang="en-US" baseline="0" dirty="0" smtClean="0"/>
              <a:t> site wet so may be able to swim.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DD01FB-5051-43CD-95D2-5A96F0DFBB95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878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Bag fills and air entering/exiting</a:t>
            </a:r>
            <a:r>
              <a:rPr lang="en-US" baseline="0" dirty="0" smtClean="0"/>
              <a:t> causes contraction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DD01FB-5051-43CD-95D2-5A96F0DFBB95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7487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ABO med blood pump, transducer needs to stay 12-14 inches below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pts</a:t>
            </a:r>
            <a:r>
              <a:rPr lang="en-US" baseline="0" dirty="0" smtClean="0"/>
              <a:t> heart.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DD01FB-5051-43CD-95D2-5A96F0DFBB95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0901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DD01FB-5051-43CD-95D2-5A96F0DFBB95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1866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 kink in transfers, mobility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DD01FB-5051-43CD-95D2-5A96F0DFBB95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7125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Darker lines from R side of heart, deoxygenated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DD01FB-5051-43CD-95D2-5A96F0DFBB95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1992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-14288"/>
            <a:ext cx="9155113" cy="6884988"/>
            <a:chOff x="0" y="-9"/>
            <a:chExt cx="5767" cy="4337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1632" y="-5"/>
              <a:ext cx="1737" cy="4333"/>
            </a:xfrm>
            <a:custGeom>
              <a:avLst/>
              <a:gdLst>
                <a:gd name="T0" fmla="*/ 494 w 1737"/>
                <a:gd name="T1" fmla="*/ 4478 h 4320"/>
                <a:gd name="T2" fmla="*/ 1737 w 1737"/>
                <a:gd name="T3" fmla="*/ 4489 h 4320"/>
                <a:gd name="T4" fmla="*/ 524 w 1737"/>
                <a:gd name="T5" fmla="*/ 0 h 4320"/>
                <a:gd name="T6" fmla="*/ 0 w 1737"/>
                <a:gd name="T7" fmla="*/ 7 h 4320"/>
                <a:gd name="T8" fmla="*/ 494 w 1737"/>
                <a:gd name="T9" fmla="*/ 4478 h 43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-7"/>
              <a:ext cx="1737" cy="4329"/>
            </a:xfrm>
            <a:custGeom>
              <a:avLst/>
              <a:gdLst>
                <a:gd name="T0" fmla="*/ 494 w 1737"/>
                <a:gd name="T1" fmla="*/ 4426 h 4320"/>
                <a:gd name="T2" fmla="*/ 1737 w 1737"/>
                <a:gd name="T3" fmla="*/ 4437 h 4320"/>
                <a:gd name="T4" fmla="*/ 524 w 1737"/>
                <a:gd name="T5" fmla="*/ 0 h 4320"/>
                <a:gd name="T6" fmla="*/ 0 w 1737"/>
                <a:gd name="T7" fmla="*/ 7 h 4320"/>
                <a:gd name="T8" fmla="*/ 494 w 1737"/>
                <a:gd name="T9" fmla="*/ 4426 h 43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3744" y="-4"/>
              <a:ext cx="1739" cy="4330"/>
            </a:xfrm>
            <a:custGeom>
              <a:avLst/>
              <a:gdLst>
                <a:gd name="T0" fmla="*/ 494 w 1739"/>
                <a:gd name="T1" fmla="*/ 3379 h 4420"/>
                <a:gd name="T2" fmla="*/ 1739 w 1739"/>
                <a:gd name="T3" fmla="*/ 3383 h 4420"/>
                <a:gd name="T4" fmla="*/ 524 w 1739"/>
                <a:gd name="T5" fmla="*/ 0 h 4420"/>
                <a:gd name="T6" fmla="*/ 0 w 1739"/>
                <a:gd name="T7" fmla="*/ 7 h 4420"/>
                <a:gd name="T8" fmla="*/ 494 w 1739"/>
                <a:gd name="T9" fmla="*/ 3379 h 44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9" h="4420">
                  <a:moveTo>
                    <a:pt x="494" y="4415"/>
                  </a:moveTo>
                  <a:lnTo>
                    <a:pt x="1739" y="44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415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1920" y="-9"/>
              <a:ext cx="2080" cy="4324"/>
            </a:xfrm>
            <a:custGeom>
              <a:avLst/>
              <a:gdLst>
                <a:gd name="T0" fmla="*/ 0 w 2080"/>
                <a:gd name="T1" fmla="*/ 7 h 4338"/>
                <a:gd name="T2" fmla="*/ 1870 w 2080"/>
                <a:gd name="T3" fmla="*/ 4157 h 4338"/>
                <a:gd name="T4" fmla="*/ 2080 w 2080"/>
                <a:gd name="T5" fmla="*/ 4157 h 4338"/>
                <a:gd name="T6" fmla="*/ 1033 w 2080"/>
                <a:gd name="T7" fmla="*/ 0 h 4338"/>
                <a:gd name="T8" fmla="*/ 0 w 2080"/>
                <a:gd name="T9" fmla="*/ 7 h 43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80" h="4338">
                  <a:moveTo>
                    <a:pt x="0" y="7"/>
                  </a:moveTo>
                  <a:lnTo>
                    <a:pt x="1870" y="4338"/>
                  </a:lnTo>
                  <a:lnTo>
                    <a:pt x="2080" y="4338"/>
                  </a:lnTo>
                  <a:lnTo>
                    <a:pt x="1033" y="0"/>
                  </a:lnTo>
                  <a:lnTo>
                    <a:pt x="0" y="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117" y="97"/>
              <a:ext cx="3504" cy="1536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 dirty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 rot="2702961" flipH="1">
              <a:off x="810" y="766"/>
              <a:ext cx="2544" cy="1008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 dirty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83" y="49"/>
              <a:ext cx="3504" cy="1536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 dirty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 rot="-2895842">
              <a:off x="-984" y="1041"/>
              <a:ext cx="3504" cy="1536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 dirty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 rot="-2305141">
              <a:off x="1331" y="913"/>
              <a:ext cx="3594" cy="1735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 dirty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hidden">
            <a:xfrm rot="2084418" flipH="1">
              <a:off x="1859" y="865"/>
              <a:ext cx="3504" cy="1536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 dirty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hidden">
            <a:xfrm>
              <a:off x="4250" y="-7"/>
              <a:ext cx="1089" cy="2285"/>
            </a:xfrm>
            <a:custGeom>
              <a:avLst/>
              <a:gdLst>
                <a:gd name="T0" fmla="*/ 0 w 1089"/>
                <a:gd name="T1" fmla="*/ 2265 h 2285"/>
                <a:gd name="T2" fmla="*/ 1030 w 1089"/>
                <a:gd name="T3" fmla="*/ 0 h 2285"/>
                <a:gd name="T4" fmla="*/ 1089 w 1089"/>
                <a:gd name="T5" fmla="*/ 0 h 2285"/>
                <a:gd name="T6" fmla="*/ 37 w 1089"/>
                <a:gd name="T7" fmla="*/ 2285 h 2285"/>
                <a:gd name="T8" fmla="*/ 0 w 1089"/>
                <a:gd name="T9" fmla="*/ 2265 h 2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2285">
                  <a:moveTo>
                    <a:pt x="0" y="2265"/>
                  </a:moveTo>
                  <a:cubicBezTo>
                    <a:pt x="438" y="996"/>
                    <a:pt x="865" y="377"/>
                    <a:pt x="1030" y="0"/>
                  </a:cubicBezTo>
                  <a:cubicBezTo>
                    <a:pt x="1030" y="0"/>
                    <a:pt x="1059" y="0"/>
                    <a:pt x="1089" y="0"/>
                  </a:cubicBezTo>
                  <a:cubicBezTo>
                    <a:pt x="565" y="834"/>
                    <a:pt x="181" y="1853"/>
                    <a:pt x="37" y="2285"/>
                  </a:cubicBezTo>
                  <a:cubicBezTo>
                    <a:pt x="37" y="2285"/>
                    <a:pt x="0" y="2265"/>
                    <a:pt x="0" y="226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 dirty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invGray">
            <a:xfrm>
              <a:off x="0" y="2441"/>
              <a:ext cx="5760" cy="43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invGray">
            <a:xfrm>
              <a:off x="1632" y="2487"/>
              <a:ext cx="1737" cy="382"/>
            </a:xfrm>
            <a:custGeom>
              <a:avLst/>
              <a:gdLst>
                <a:gd name="T0" fmla="*/ 494 w 1737"/>
                <a:gd name="T1" fmla="*/ 0 h 4320"/>
                <a:gd name="T2" fmla="*/ 1737 w 1737"/>
                <a:gd name="T3" fmla="*/ 0 h 4320"/>
                <a:gd name="T4" fmla="*/ 524 w 1737"/>
                <a:gd name="T5" fmla="*/ 0 h 4320"/>
                <a:gd name="T6" fmla="*/ 0 w 1737"/>
                <a:gd name="T7" fmla="*/ 0 h 4320"/>
                <a:gd name="T8" fmla="*/ 494 w 1737"/>
                <a:gd name="T9" fmla="*/ 0 h 43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invGray">
            <a:xfrm>
              <a:off x="0" y="2487"/>
              <a:ext cx="1737" cy="381"/>
            </a:xfrm>
            <a:custGeom>
              <a:avLst/>
              <a:gdLst>
                <a:gd name="T0" fmla="*/ 494 w 1737"/>
                <a:gd name="T1" fmla="*/ 0 h 4320"/>
                <a:gd name="T2" fmla="*/ 1737 w 1737"/>
                <a:gd name="T3" fmla="*/ 0 h 4320"/>
                <a:gd name="T4" fmla="*/ 524 w 1737"/>
                <a:gd name="T5" fmla="*/ 0 h 4320"/>
                <a:gd name="T6" fmla="*/ 0 w 1737"/>
                <a:gd name="T7" fmla="*/ 0 h 4320"/>
                <a:gd name="T8" fmla="*/ 494 w 1737"/>
                <a:gd name="T9" fmla="*/ 0 h 43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invGray">
            <a:xfrm>
              <a:off x="3744" y="2487"/>
              <a:ext cx="1739" cy="382"/>
            </a:xfrm>
            <a:custGeom>
              <a:avLst/>
              <a:gdLst>
                <a:gd name="T0" fmla="*/ 494 w 1739"/>
                <a:gd name="T1" fmla="*/ 0 h 4420"/>
                <a:gd name="T2" fmla="*/ 1739 w 1739"/>
                <a:gd name="T3" fmla="*/ 0 h 4420"/>
                <a:gd name="T4" fmla="*/ 524 w 1739"/>
                <a:gd name="T5" fmla="*/ 0 h 4420"/>
                <a:gd name="T6" fmla="*/ 0 w 1739"/>
                <a:gd name="T7" fmla="*/ 0 h 4420"/>
                <a:gd name="T8" fmla="*/ 494 w 1739"/>
                <a:gd name="T9" fmla="*/ 0 h 44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9" h="4420">
                  <a:moveTo>
                    <a:pt x="494" y="4415"/>
                  </a:moveTo>
                  <a:lnTo>
                    <a:pt x="1739" y="44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415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invGray">
            <a:xfrm>
              <a:off x="1920" y="2487"/>
              <a:ext cx="2080" cy="381"/>
            </a:xfrm>
            <a:custGeom>
              <a:avLst/>
              <a:gdLst>
                <a:gd name="T0" fmla="*/ 0 w 2080"/>
                <a:gd name="T1" fmla="*/ 0 h 4338"/>
                <a:gd name="T2" fmla="*/ 1870 w 2080"/>
                <a:gd name="T3" fmla="*/ 0 h 4338"/>
                <a:gd name="T4" fmla="*/ 2080 w 2080"/>
                <a:gd name="T5" fmla="*/ 0 h 4338"/>
                <a:gd name="T6" fmla="*/ 1033 w 2080"/>
                <a:gd name="T7" fmla="*/ 0 h 4338"/>
                <a:gd name="T8" fmla="*/ 0 w 2080"/>
                <a:gd name="T9" fmla="*/ 0 h 43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80" h="4338">
                  <a:moveTo>
                    <a:pt x="0" y="7"/>
                  </a:moveTo>
                  <a:lnTo>
                    <a:pt x="1870" y="4338"/>
                  </a:lnTo>
                  <a:lnTo>
                    <a:pt x="2080" y="4338"/>
                  </a:lnTo>
                  <a:lnTo>
                    <a:pt x="1033" y="0"/>
                  </a:lnTo>
                  <a:lnTo>
                    <a:pt x="0" y="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1" name="Rectangle 19"/>
            <p:cNvSpPr>
              <a:spLocks noChangeArrowheads="1"/>
            </p:cNvSpPr>
            <p:nvPr/>
          </p:nvSpPr>
          <p:spPr bwMode="invGray">
            <a:xfrm>
              <a:off x="7" y="2456"/>
              <a:ext cx="5760" cy="432"/>
            </a:xfrm>
            <a:prstGeom prst="rect">
              <a:avLst/>
            </a:prstGeom>
            <a:solidFill>
              <a:schemeClr val="bg2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invGray">
            <a:xfrm>
              <a:off x="2583" y="2449"/>
              <a:ext cx="1036" cy="420"/>
            </a:xfrm>
            <a:custGeom>
              <a:avLst/>
              <a:gdLst>
                <a:gd name="T0" fmla="*/ 1027 w 1036"/>
                <a:gd name="T1" fmla="*/ 0 h 420"/>
                <a:gd name="T2" fmla="*/ 0 w 1036"/>
                <a:gd name="T3" fmla="*/ 417 h 420"/>
                <a:gd name="T4" fmla="*/ 24 w 1036"/>
                <a:gd name="T5" fmla="*/ 420 h 420"/>
                <a:gd name="T6" fmla="*/ 1036 w 1036"/>
                <a:gd name="T7" fmla="*/ 16 h 420"/>
                <a:gd name="T8" fmla="*/ 1027 w 1036"/>
                <a:gd name="T9" fmla="*/ 0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6" h="420">
                  <a:moveTo>
                    <a:pt x="1027" y="0"/>
                  </a:moveTo>
                  <a:cubicBezTo>
                    <a:pt x="508" y="159"/>
                    <a:pt x="167" y="347"/>
                    <a:pt x="0" y="417"/>
                  </a:cubicBezTo>
                  <a:cubicBezTo>
                    <a:pt x="0" y="417"/>
                    <a:pt x="12" y="418"/>
                    <a:pt x="24" y="420"/>
                  </a:cubicBezTo>
                  <a:cubicBezTo>
                    <a:pt x="237" y="321"/>
                    <a:pt x="708" y="105"/>
                    <a:pt x="1036" y="16"/>
                  </a:cubicBezTo>
                  <a:cubicBezTo>
                    <a:pt x="1036" y="16"/>
                    <a:pt x="1027" y="0"/>
                    <a:pt x="1027" y="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 dirty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invGray">
            <a:xfrm rot="18897039" flipH="1">
              <a:off x="1486" y="2417"/>
              <a:ext cx="1060" cy="480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 dirty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invGray">
            <a:xfrm rot="18897039" flipH="1">
              <a:off x="766" y="2417"/>
              <a:ext cx="1060" cy="480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 dirty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invGray">
            <a:xfrm rot="18897039" flipH="1">
              <a:off x="31" y="2385"/>
              <a:ext cx="1034" cy="487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 dirty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invGray">
            <a:xfrm flipH="1" flipV="1">
              <a:off x="576" y="2441"/>
              <a:ext cx="3552" cy="432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 dirty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invGray">
            <a:xfrm flipH="1" flipV="1">
              <a:off x="240" y="2441"/>
              <a:ext cx="1536" cy="432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 dirty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invGray">
            <a:xfrm flipH="1" flipV="1">
              <a:off x="3036" y="2489"/>
              <a:ext cx="1332" cy="383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 dirty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invGray">
            <a:xfrm flipH="1" flipV="1">
              <a:off x="3984" y="2441"/>
              <a:ext cx="1536" cy="432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 dirty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invGray">
            <a:xfrm flipH="1" flipV="1">
              <a:off x="3456" y="2441"/>
              <a:ext cx="2304" cy="432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 dirty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31" name="Rectangle 29"/>
            <p:cNvSpPr>
              <a:spLocks noChangeArrowheads="1"/>
            </p:cNvSpPr>
            <p:nvPr/>
          </p:nvSpPr>
          <p:spPr bwMode="invGray">
            <a:xfrm>
              <a:off x="0" y="2462"/>
              <a:ext cx="5760" cy="14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accent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 dirty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32" name="Rectangle 30"/>
            <p:cNvSpPr>
              <a:spLocks noChangeArrowheads="1"/>
            </p:cNvSpPr>
            <p:nvPr/>
          </p:nvSpPr>
          <p:spPr bwMode="hidden">
            <a:xfrm>
              <a:off x="0" y="2880"/>
              <a:ext cx="5760" cy="57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33" name="Rectangle 31"/>
            <p:cNvSpPr>
              <a:spLocks noChangeArrowheads="1"/>
            </p:cNvSpPr>
            <p:nvPr/>
          </p:nvSpPr>
          <p:spPr bwMode="hidden">
            <a:xfrm>
              <a:off x="0" y="3408"/>
              <a:ext cx="5760" cy="9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pic>
          <p:nvPicPr>
            <p:cNvPr id="34" name="Picture 32" descr="BTZBUL1A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6" y="1650"/>
              <a:ext cx="204" cy="2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4785" name="Rectangle 33"/>
          <p:cNvSpPr>
            <a:spLocks noGrp="1" noChangeArrowheads="1"/>
          </p:cNvSpPr>
          <p:nvPr>
            <p:ph type="ctrTitle"/>
          </p:nvPr>
        </p:nvSpPr>
        <p:spPr>
          <a:xfrm>
            <a:off x="1676400" y="1905000"/>
            <a:ext cx="7239000" cy="1905000"/>
          </a:xfrm>
        </p:spPr>
        <p:txBody>
          <a:bodyPr/>
          <a:lstStyle>
            <a:lvl1pPr algn="l"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74786" name="Rectangle 34"/>
          <p:cNvSpPr>
            <a:spLocks noGrp="1" noChangeArrowheads="1"/>
          </p:cNvSpPr>
          <p:nvPr>
            <p:ph type="subTitle" idx="1"/>
          </p:nvPr>
        </p:nvSpPr>
        <p:spPr>
          <a:xfrm>
            <a:off x="1676400" y="4572000"/>
            <a:ext cx="6400800" cy="1679575"/>
          </a:xfrm>
        </p:spPr>
        <p:txBody>
          <a:bodyPr anchor="ctr"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35" name="Rectangle 3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6" name="Rectangle 3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7" name="Rectangle 3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F47972-4C8B-4CD0-8E83-C2A2A884BF12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70486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D3986E-9370-4372-9FC6-AAE1397ADD2B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15082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465138"/>
            <a:ext cx="1943100" cy="56308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465138"/>
            <a:ext cx="5676900" cy="56308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C574BB-D794-4CD7-B1EA-77955319149D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34363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465138"/>
            <a:ext cx="7772400" cy="56308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44F642-BEFA-4D4A-BC8D-592CC3ACBC7A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9153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39C6E5-3B6C-4202-8B10-53F09E949E30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77792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25890C-B3F0-4183-8770-2DEC6631C9A6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6804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376AEE-2DF5-436C-85DF-AE42A7CB95C2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13282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A77B34-C599-4AC5-9371-3C24AB50EF62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2360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5DD196-A57C-4EDC-B699-C864244A1F47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35289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9D351B-E790-4E6C-8D1D-224F86093CD4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7767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170B26-5486-447F-97C7-3BF87747C0EF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2984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3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3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5BD9B-0029-4DA1-A07E-6DCD0E2CB2E7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48456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7405688"/>
            <a:chOff x="0" y="-9"/>
            <a:chExt cx="5760" cy="4665"/>
          </a:xfrm>
        </p:grpSpPr>
        <p:sp>
          <p:nvSpPr>
            <p:cNvPr id="1032" name="Freeform 3"/>
            <p:cNvSpPr>
              <a:spLocks/>
            </p:cNvSpPr>
            <p:nvPr/>
          </p:nvSpPr>
          <p:spPr bwMode="hidden">
            <a:xfrm>
              <a:off x="1632" y="-5"/>
              <a:ext cx="1737" cy="4333"/>
            </a:xfrm>
            <a:custGeom>
              <a:avLst/>
              <a:gdLst>
                <a:gd name="T0" fmla="*/ 494 w 1737"/>
                <a:gd name="T1" fmla="*/ 4478 h 4320"/>
                <a:gd name="T2" fmla="*/ 1737 w 1737"/>
                <a:gd name="T3" fmla="*/ 4489 h 4320"/>
                <a:gd name="T4" fmla="*/ 524 w 1737"/>
                <a:gd name="T5" fmla="*/ 0 h 4320"/>
                <a:gd name="T6" fmla="*/ 0 w 1737"/>
                <a:gd name="T7" fmla="*/ 7 h 4320"/>
                <a:gd name="T8" fmla="*/ 494 w 1737"/>
                <a:gd name="T9" fmla="*/ 4478 h 43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033" name="Freeform 4"/>
            <p:cNvSpPr>
              <a:spLocks/>
            </p:cNvSpPr>
            <p:nvPr/>
          </p:nvSpPr>
          <p:spPr bwMode="hidden">
            <a:xfrm>
              <a:off x="0" y="-7"/>
              <a:ext cx="1737" cy="4329"/>
            </a:xfrm>
            <a:custGeom>
              <a:avLst/>
              <a:gdLst>
                <a:gd name="T0" fmla="*/ 494 w 1737"/>
                <a:gd name="T1" fmla="*/ 4426 h 4320"/>
                <a:gd name="T2" fmla="*/ 1737 w 1737"/>
                <a:gd name="T3" fmla="*/ 4437 h 4320"/>
                <a:gd name="T4" fmla="*/ 524 w 1737"/>
                <a:gd name="T5" fmla="*/ 0 h 4320"/>
                <a:gd name="T6" fmla="*/ 0 w 1737"/>
                <a:gd name="T7" fmla="*/ 7 h 4320"/>
                <a:gd name="T8" fmla="*/ 494 w 1737"/>
                <a:gd name="T9" fmla="*/ 4426 h 43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034" name="Freeform 5"/>
            <p:cNvSpPr>
              <a:spLocks/>
            </p:cNvSpPr>
            <p:nvPr/>
          </p:nvSpPr>
          <p:spPr bwMode="hidden">
            <a:xfrm>
              <a:off x="3744" y="-4"/>
              <a:ext cx="1739" cy="4330"/>
            </a:xfrm>
            <a:custGeom>
              <a:avLst/>
              <a:gdLst>
                <a:gd name="T0" fmla="*/ 494 w 1739"/>
                <a:gd name="T1" fmla="*/ 3379 h 4420"/>
                <a:gd name="T2" fmla="*/ 1739 w 1739"/>
                <a:gd name="T3" fmla="*/ 3383 h 4420"/>
                <a:gd name="T4" fmla="*/ 524 w 1739"/>
                <a:gd name="T5" fmla="*/ 0 h 4420"/>
                <a:gd name="T6" fmla="*/ 0 w 1739"/>
                <a:gd name="T7" fmla="*/ 7 h 4420"/>
                <a:gd name="T8" fmla="*/ 494 w 1739"/>
                <a:gd name="T9" fmla="*/ 3379 h 44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9" h="4420">
                  <a:moveTo>
                    <a:pt x="494" y="4415"/>
                  </a:moveTo>
                  <a:lnTo>
                    <a:pt x="1739" y="44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415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035" name="Freeform 6"/>
            <p:cNvSpPr>
              <a:spLocks/>
            </p:cNvSpPr>
            <p:nvPr/>
          </p:nvSpPr>
          <p:spPr bwMode="hidden">
            <a:xfrm>
              <a:off x="1920" y="-9"/>
              <a:ext cx="2080" cy="4324"/>
            </a:xfrm>
            <a:custGeom>
              <a:avLst/>
              <a:gdLst>
                <a:gd name="T0" fmla="*/ 0 w 2080"/>
                <a:gd name="T1" fmla="*/ 7 h 4338"/>
                <a:gd name="T2" fmla="*/ 1870 w 2080"/>
                <a:gd name="T3" fmla="*/ 4157 h 4338"/>
                <a:gd name="T4" fmla="*/ 2080 w 2080"/>
                <a:gd name="T5" fmla="*/ 4157 h 4338"/>
                <a:gd name="T6" fmla="*/ 1033 w 2080"/>
                <a:gd name="T7" fmla="*/ 0 h 4338"/>
                <a:gd name="T8" fmla="*/ 0 w 2080"/>
                <a:gd name="T9" fmla="*/ 7 h 43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80" h="4338">
                  <a:moveTo>
                    <a:pt x="0" y="7"/>
                  </a:moveTo>
                  <a:lnTo>
                    <a:pt x="1870" y="4338"/>
                  </a:lnTo>
                  <a:lnTo>
                    <a:pt x="2080" y="4338"/>
                  </a:lnTo>
                  <a:lnTo>
                    <a:pt x="1033" y="0"/>
                  </a:lnTo>
                  <a:lnTo>
                    <a:pt x="0" y="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73735" name="Freeform 7"/>
            <p:cNvSpPr>
              <a:spLocks/>
            </p:cNvSpPr>
            <p:nvPr/>
          </p:nvSpPr>
          <p:spPr bwMode="hidden">
            <a:xfrm>
              <a:off x="117" y="97"/>
              <a:ext cx="3504" cy="1536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 dirty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73736" name="Freeform 8"/>
            <p:cNvSpPr>
              <a:spLocks/>
            </p:cNvSpPr>
            <p:nvPr/>
          </p:nvSpPr>
          <p:spPr bwMode="hidden">
            <a:xfrm rot="2702961" flipH="1">
              <a:off x="810" y="766"/>
              <a:ext cx="2544" cy="1008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 dirty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73737" name="Freeform 9"/>
            <p:cNvSpPr>
              <a:spLocks/>
            </p:cNvSpPr>
            <p:nvPr/>
          </p:nvSpPr>
          <p:spPr bwMode="hidden">
            <a:xfrm>
              <a:off x="83" y="49"/>
              <a:ext cx="3504" cy="1536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 dirty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73738" name="Freeform 10"/>
            <p:cNvSpPr>
              <a:spLocks/>
            </p:cNvSpPr>
            <p:nvPr userDrawn="1"/>
          </p:nvSpPr>
          <p:spPr bwMode="hidden">
            <a:xfrm rot="-2895842">
              <a:off x="-984" y="1041"/>
              <a:ext cx="3504" cy="1536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 dirty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73739" name="Freeform 11"/>
            <p:cNvSpPr>
              <a:spLocks/>
            </p:cNvSpPr>
            <p:nvPr/>
          </p:nvSpPr>
          <p:spPr bwMode="hidden">
            <a:xfrm rot="-2305141">
              <a:off x="1331" y="913"/>
              <a:ext cx="3594" cy="1735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 dirty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73740" name="Freeform 12"/>
            <p:cNvSpPr>
              <a:spLocks/>
            </p:cNvSpPr>
            <p:nvPr/>
          </p:nvSpPr>
          <p:spPr bwMode="hidden">
            <a:xfrm rot="2084418" flipH="1">
              <a:off x="1859" y="865"/>
              <a:ext cx="3504" cy="1536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 dirty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73741" name="Freeform 13"/>
            <p:cNvSpPr>
              <a:spLocks/>
            </p:cNvSpPr>
            <p:nvPr/>
          </p:nvSpPr>
          <p:spPr bwMode="hidden">
            <a:xfrm>
              <a:off x="4250" y="-7"/>
              <a:ext cx="1089" cy="2285"/>
            </a:xfrm>
            <a:custGeom>
              <a:avLst/>
              <a:gdLst>
                <a:gd name="T0" fmla="*/ 0 w 1089"/>
                <a:gd name="T1" fmla="*/ 2265 h 2285"/>
                <a:gd name="T2" fmla="*/ 1030 w 1089"/>
                <a:gd name="T3" fmla="*/ 0 h 2285"/>
                <a:gd name="T4" fmla="*/ 1089 w 1089"/>
                <a:gd name="T5" fmla="*/ 0 h 2285"/>
                <a:gd name="T6" fmla="*/ 37 w 1089"/>
                <a:gd name="T7" fmla="*/ 2285 h 2285"/>
                <a:gd name="T8" fmla="*/ 0 w 1089"/>
                <a:gd name="T9" fmla="*/ 2265 h 2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2285">
                  <a:moveTo>
                    <a:pt x="0" y="2265"/>
                  </a:moveTo>
                  <a:cubicBezTo>
                    <a:pt x="438" y="996"/>
                    <a:pt x="865" y="377"/>
                    <a:pt x="1030" y="0"/>
                  </a:cubicBezTo>
                  <a:cubicBezTo>
                    <a:pt x="1030" y="0"/>
                    <a:pt x="1059" y="0"/>
                    <a:pt x="1089" y="0"/>
                  </a:cubicBezTo>
                  <a:cubicBezTo>
                    <a:pt x="565" y="834"/>
                    <a:pt x="181" y="1853"/>
                    <a:pt x="37" y="2285"/>
                  </a:cubicBezTo>
                  <a:cubicBezTo>
                    <a:pt x="37" y="2285"/>
                    <a:pt x="0" y="2265"/>
                    <a:pt x="0" y="226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 dirty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043" name="Rectangle 14"/>
            <p:cNvSpPr>
              <a:spLocks noChangeArrowheads="1"/>
            </p:cNvSpPr>
            <p:nvPr/>
          </p:nvSpPr>
          <p:spPr bwMode="hidden">
            <a:xfrm>
              <a:off x="0" y="3910"/>
              <a:ext cx="5760" cy="43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044" name="Freeform 15"/>
            <p:cNvSpPr>
              <a:spLocks/>
            </p:cNvSpPr>
            <p:nvPr/>
          </p:nvSpPr>
          <p:spPr bwMode="hidden">
            <a:xfrm>
              <a:off x="1632" y="3956"/>
              <a:ext cx="1737" cy="382"/>
            </a:xfrm>
            <a:custGeom>
              <a:avLst/>
              <a:gdLst>
                <a:gd name="T0" fmla="*/ 494 w 1737"/>
                <a:gd name="T1" fmla="*/ 0 h 4320"/>
                <a:gd name="T2" fmla="*/ 1737 w 1737"/>
                <a:gd name="T3" fmla="*/ 0 h 4320"/>
                <a:gd name="T4" fmla="*/ 524 w 1737"/>
                <a:gd name="T5" fmla="*/ 0 h 4320"/>
                <a:gd name="T6" fmla="*/ 0 w 1737"/>
                <a:gd name="T7" fmla="*/ 0 h 4320"/>
                <a:gd name="T8" fmla="*/ 494 w 1737"/>
                <a:gd name="T9" fmla="*/ 0 h 43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045" name="Freeform 16"/>
            <p:cNvSpPr>
              <a:spLocks/>
            </p:cNvSpPr>
            <p:nvPr/>
          </p:nvSpPr>
          <p:spPr bwMode="hidden">
            <a:xfrm>
              <a:off x="0" y="3956"/>
              <a:ext cx="1737" cy="381"/>
            </a:xfrm>
            <a:custGeom>
              <a:avLst/>
              <a:gdLst>
                <a:gd name="T0" fmla="*/ 494 w 1737"/>
                <a:gd name="T1" fmla="*/ 0 h 4320"/>
                <a:gd name="T2" fmla="*/ 1737 w 1737"/>
                <a:gd name="T3" fmla="*/ 0 h 4320"/>
                <a:gd name="T4" fmla="*/ 524 w 1737"/>
                <a:gd name="T5" fmla="*/ 0 h 4320"/>
                <a:gd name="T6" fmla="*/ 0 w 1737"/>
                <a:gd name="T7" fmla="*/ 0 h 4320"/>
                <a:gd name="T8" fmla="*/ 494 w 1737"/>
                <a:gd name="T9" fmla="*/ 0 h 43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046" name="Freeform 17"/>
            <p:cNvSpPr>
              <a:spLocks/>
            </p:cNvSpPr>
            <p:nvPr/>
          </p:nvSpPr>
          <p:spPr bwMode="hidden">
            <a:xfrm>
              <a:off x="3744" y="3956"/>
              <a:ext cx="1739" cy="382"/>
            </a:xfrm>
            <a:custGeom>
              <a:avLst/>
              <a:gdLst>
                <a:gd name="T0" fmla="*/ 494 w 1739"/>
                <a:gd name="T1" fmla="*/ 0 h 4420"/>
                <a:gd name="T2" fmla="*/ 1739 w 1739"/>
                <a:gd name="T3" fmla="*/ 0 h 4420"/>
                <a:gd name="T4" fmla="*/ 524 w 1739"/>
                <a:gd name="T5" fmla="*/ 0 h 4420"/>
                <a:gd name="T6" fmla="*/ 0 w 1739"/>
                <a:gd name="T7" fmla="*/ 0 h 4420"/>
                <a:gd name="T8" fmla="*/ 494 w 1739"/>
                <a:gd name="T9" fmla="*/ 0 h 44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39" h="4420">
                  <a:moveTo>
                    <a:pt x="494" y="4415"/>
                  </a:moveTo>
                  <a:lnTo>
                    <a:pt x="1739" y="44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415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047" name="Freeform 18"/>
            <p:cNvSpPr>
              <a:spLocks/>
            </p:cNvSpPr>
            <p:nvPr/>
          </p:nvSpPr>
          <p:spPr bwMode="hidden">
            <a:xfrm>
              <a:off x="1920" y="3956"/>
              <a:ext cx="2080" cy="381"/>
            </a:xfrm>
            <a:custGeom>
              <a:avLst/>
              <a:gdLst>
                <a:gd name="T0" fmla="*/ 0 w 2080"/>
                <a:gd name="T1" fmla="*/ 0 h 4338"/>
                <a:gd name="T2" fmla="*/ 1870 w 2080"/>
                <a:gd name="T3" fmla="*/ 0 h 4338"/>
                <a:gd name="T4" fmla="*/ 2080 w 2080"/>
                <a:gd name="T5" fmla="*/ 0 h 4338"/>
                <a:gd name="T6" fmla="*/ 1033 w 2080"/>
                <a:gd name="T7" fmla="*/ 0 h 4338"/>
                <a:gd name="T8" fmla="*/ 0 w 2080"/>
                <a:gd name="T9" fmla="*/ 0 h 43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80" h="4338">
                  <a:moveTo>
                    <a:pt x="0" y="7"/>
                  </a:moveTo>
                  <a:lnTo>
                    <a:pt x="1870" y="4338"/>
                  </a:lnTo>
                  <a:lnTo>
                    <a:pt x="2080" y="4338"/>
                  </a:lnTo>
                  <a:lnTo>
                    <a:pt x="1033" y="0"/>
                  </a:lnTo>
                  <a:lnTo>
                    <a:pt x="0" y="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048" name="Rectangle 19"/>
            <p:cNvSpPr>
              <a:spLocks noChangeArrowheads="1"/>
            </p:cNvSpPr>
            <p:nvPr/>
          </p:nvSpPr>
          <p:spPr bwMode="hidden">
            <a:xfrm>
              <a:off x="0" y="3905"/>
              <a:ext cx="5760" cy="432"/>
            </a:xfrm>
            <a:prstGeom prst="rect">
              <a:avLst/>
            </a:prstGeom>
            <a:solidFill>
              <a:schemeClr val="bg2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73748" name="Freeform 20"/>
            <p:cNvSpPr>
              <a:spLocks/>
            </p:cNvSpPr>
            <p:nvPr/>
          </p:nvSpPr>
          <p:spPr bwMode="hidden">
            <a:xfrm>
              <a:off x="2583" y="3918"/>
              <a:ext cx="1036" cy="420"/>
            </a:xfrm>
            <a:custGeom>
              <a:avLst/>
              <a:gdLst>
                <a:gd name="T0" fmla="*/ 1027 w 1036"/>
                <a:gd name="T1" fmla="*/ 0 h 420"/>
                <a:gd name="T2" fmla="*/ 0 w 1036"/>
                <a:gd name="T3" fmla="*/ 417 h 420"/>
                <a:gd name="T4" fmla="*/ 24 w 1036"/>
                <a:gd name="T5" fmla="*/ 420 h 420"/>
                <a:gd name="T6" fmla="*/ 1036 w 1036"/>
                <a:gd name="T7" fmla="*/ 16 h 420"/>
                <a:gd name="T8" fmla="*/ 1027 w 1036"/>
                <a:gd name="T9" fmla="*/ 0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6" h="420">
                  <a:moveTo>
                    <a:pt x="1027" y="0"/>
                  </a:moveTo>
                  <a:cubicBezTo>
                    <a:pt x="508" y="159"/>
                    <a:pt x="167" y="347"/>
                    <a:pt x="0" y="417"/>
                  </a:cubicBezTo>
                  <a:cubicBezTo>
                    <a:pt x="0" y="417"/>
                    <a:pt x="12" y="418"/>
                    <a:pt x="24" y="420"/>
                  </a:cubicBezTo>
                  <a:cubicBezTo>
                    <a:pt x="237" y="321"/>
                    <a:pt x="708" y="105"/>
                    <a:pt x="1036" y="16"/>
                  </a:cubicBezTo>
                  <a:cubicBezTo>
                    <a:pt x="1036" y="16"/>
                    <a:pt x="1027" y="0"/>
                    <a:pt x="1027" y="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 dirty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73749" name="Freeform 21"/>
            <p:cNvSpPr>
              <a:spLocks/>
            </p:cNvSpPr>
            <p:nvPr/>
          </p:nvSpPr>
          <p:spPr bwMode="hidden">
            <a:xfrm rot="18897039" flipH="1">
              <a:off x="1486" y="3886"/>
              <a:ext cx="1060" cy="480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 dirty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73750" name="Freeform 22"/>
            <p:cNvSpPr>
              <a:spLocks/>
            </p:cNvSpPr>
            <p:nvPr/>
          </p:nvSpPr>
          <p:spPr bwMode="hidden">
            <a:xfrm rot="18897039" flipH="1">
              <a:off x="766" y="3886"/>
              <a:ext cx="1060" cy="480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 dirty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73751" name="Freeform 23"/>
            <p:cNvSpPr>
              <a:spLocks/>
            </p:cNvSpPr>
            <p:nvPr/>
          </p:nvSpPr>
          <p:spPr bwMode="hidden">
            <a:xfrm rot="18897039" flipH="1">
              <a:off x="31" y="3854"/>
              <a:ext cx="1034" cy="487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 dirty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73752" name="Freeform 24"/>
            <p:cNvSpPr>
              <a:spLocks/>
            </p:cNvSpPr>
            <p:nvPr/>
          </p:nvSpPr>
          <p:spPr bwMode="hidden">
            <a:xfrm flipH="1" flipV="1">
              <a:off x="576" y="3910"/>
              <a:ext cx="3552" cy="432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 dirty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73753" name="Freeform 25"/>
            <p:cNvSpPr>
              <a:spLocks/>
            </p:cNvSpPr>
            <p:nvPr/>
          </p:nvSpPr>
          <p:spPr bwMode="hidden">
            <a:xfrm flipH="1" flipV="1">
              <a:off x="240" y="3910"/>
              <a:ext cx="1536" cy="432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 dirty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73754" name="Freeform 26"/>
            <p:cNvSpPr>
              <a:spLocks/>
            </p:cNvSpPr>
            <p:nvPr/>
          </p:nvSpPr>
          <p:spPr bwMode="hidden">
            <a:xfrm flipH="1" flipV="1">
              <a:off x="3036" y="3958"/>
              <a:ext cx="1332" cy="383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 dirty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73755" name="Freeform 27"/>
            <p:cNvSpPr>
              <a:spLocks/>
            </p:cNvSpPr>
            <p:nvPr/>
          </p:nvSpPr>
          <p:spPr bwMode="hidden">
            <a:xfrm flipH="1" flipV="1">
              <a:off x="3984" y="3910"/>
              <a:ext cx="1536" cy="432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 dirty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73756" name="Freeform 28"/>
            <p:cNvSpPr>
              <a:spLocks/>
            </p:cNvSpPr>
            <p:nvPr/>
          </p:nvSpPr>
          <p:spPr bwMode="hidden">
            <a:xfrm flipH="1" flipV="1">
              <a:off x="3456" y="3910"/>
              <a:ext cx="2304" cy="432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 dirty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73757" name="Rectangle 29"/>
            <p:cNvSpPr>
              <a:spLocks noChangeArrowheads="1"/>
            </p:cNvSpPr>
            <p:nvPr/>
          </p:nvSpPr>
          <p:spPr bwMode="hidden">
            <a:xfrm>
              <a:off x="0" y="3931"/>
              <a:ext cx="5760" cy="14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accent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 dirty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</p:grpSp>
      <p:sp>
        <p:nvSpPr>
          <p:cNvPr id="1027" name="Rectangle 30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65138"/>
            <a:ext cx="7772400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31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3760" name="Rectangle 3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12788" y="631348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dirty="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3761" name="Rectangle 3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51188" y="631348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dirty="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3762" name="Rectangle 3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0188" y="631348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368E35A-DB6E-4CCD-BF98-50A322C7961F}" type="slidenum">
              <a:rPr lang="en-US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94213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85000"/>
        <a:buBlip>
          <a:blip r:embed="rId14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800100"/>
            <a:ext cx="7772400" cy="762000"/>
          </a:xfrm>
        </p:spPr>
        <p:txBody>
          <a:bodyPr/>
          <a:lstStyle/>
          <a:p>
            <a:pPr eaLnBrk="1" hangingPunct="1"/>
            <a:r>
              <a:rPr lang="en-US" smtClean="0"/>
              <a:t>Rejection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905000"/>
            <a:ext cx="77724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Normal response 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Inflammation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25% of pt. will have acute rejection during the first year post transplant 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Causes: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Previous Rejection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Noncompliance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High cholesterol</a:t>
            </a:r>
          </a:p>
        </p:txBody>
      </p:sp>
    </p:spTree>
    <p:extLst>
      <p:ext uri="{BB962C8B-B14F-4D97-AF65-F5344CB8AC3E}">
        <p14:creationId xmlns:p14="http://schemas.microsoft.com/office/powerpoint/2010/main" val="3042184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63563"/>
            <a:ext cx="3008313" cy="1570037"/>
          </a:xfrm>
        </p:spPr>
        <p:txBody>
          <a:bodyPr/>
          <a:lstStyle/>
          <a:p>
            <a:pPr algn="ctr" eaLnBrk="1" hangingPunct="1"/>
            <a:r>
              <a:rPr lang="en-US" sz="3200" smtClean="0"/>
              <a:t>Ventricular Assist Devices</a:t>
            </a:r>
          </a:p>
        </p:txBody>
      </p:sp>
      <p:sp>
        <p:nvSpPr>
          <p:cNvPr id="40963" name="Text Placeholder 2"/>
          <p:cNvSpPr>
            <a:spLocks noGrp="1"/>
          </p:cNvSpPr>
          <p:nvPr>
            <p:ph type="body" sz="half" idx="2"/>
          </p:nvPr>
        </p:nvSpPr>
        <p:spPr>
          <a:xfrm>
            <a:off x="76200" y="2209800"/>
            <a:ext cx="3962400" cy="2679700"/>
          </a:xfrm>
        </p:spPr>
        <p:txBody>
          <a:bodyPr/>
          <a:lstStyle/>
          <a:p>
            <a:pPr marL="457200" indent="-457200" eaLnBrk="1" hangingPunct="1">
              <a:buFontTx/>
              <a:buChar char="•"/>
            </a:pPr>
            <a:r>
              <a:rPr lang="en-US" sz="2400" dirty="0" smtClean="0"/>
              <a:t>What is it?</a:t>
            </a:r>
          </a:p>
          <a:p>
            <a:pPr marL="914400" lvl="1" indent="-457200" eaLnBrk="1" hangingPunct="1">
              <a:buFont typeface="Arial" charset="0"/>
              <a:buChar char="•"/>
            </a:pPr>
            <a:r>
              <a:rPr lang="en-US" sz="2400" dirty="0" smtClean="0"/>
              <a:t>Purpose</a:t>
            </a:r>
          </a:p>
          <a:p>
            <a:pPr marL="914400" lvl="1" indent="-457200" eaLnBrk="1" hangingPunct="1">
              <a:buFont typeface="Arial" charset="0"/>
              <a:buChar char="•"/>
            </a:pPr>
            <a:r>
              <a:rPr lang="en-US" sz="2400" dirty="0" smtClean="0"/>
              <a:t>Placement: L side</a:t>
            </a:r>
          </a:p>
          <a:p>
            <a:pPr marL="914400" lvl="1" indent="-457200" eaLnBrk="1" hangingPunct="1">
              <a:buFont typeface="Arial" charset="0"/>
              <a:buChar char="•"/>
            </a:pPr>
            <a:r>
              <a:rPr lang="en-US" sz="2400" dirty="0" smtClean="0"/>
              <a:t>Attachments</a:t>
            </a:r>
          </a:p>
          <a:p>
            <a:pPr marL="914400" lvl="1" indent="-457200" eaLnBrk="1" hangingPunct="1">
              <a:buFont typeface="Arial" charset="0"/>
              <a:buChar char="•"/>
            </a:pPr>
            <a:r>
              <a:rPr lang="en-US" sz="2400" dirty="0" smtClean="0"/>
              <a:t>Equipment: pump implanted in body, runs a long cord to keep infection away. </a:t>
            </a:r>
          </a:p>
        </p:txBody>
      </p:sp>
      <p:pic>
        <p:nvPicPr>
          <p:cNvPr id="4096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457200"/>
            <a:ext cx="4589463" cy="556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6031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Ventricular Assist Devices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828800"/>
            <a:ext cx="7696200" cy="4267200"/>
          </a:xfrm>
        </p:spPr>
        <p:txBody>
          <a:bodyPr/>
          <a:lstStyle/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LVAD: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RVAD: temporarily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err="1" smtClean="0"/>
              <a:t>BiVAD</a:t>
            </a:r>
            <a:r>
              <a:rPr lang="en-US" dirty="0" smtClean="0"/>
              <a:t>: not good success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Total Artificial Heart: bilateral heart failure</a:t>
            </a:r>
          </a:p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43756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>
          <a:xfrm>
            <a:off x="685800" y="796925"/>
            <a:ext cx="7772400" cy="768350"/>
          </a:xfrm>
        </p:spPr>
        <p:txBody>
          <a:bodyPr/>
          <a:lstStyle/>
          <a:p>
            <a:r>
              <a:rPr lang="en-US" smtClean="0"/>
              <a:t>Purpose</a:t>
            </a:r>
          </a:p>
        </p:txBody>
      </p:sp>
      <p:sp>
        <p:nvSpPr>
          <p:cNvPr id="430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Temporary: usually because of complications or younger patients.</a:t>
            </a:r>
          </a:p>
          <a:p>
            <a:r>
              <a:rPr lang="en-US" dirty="0" smtClean="0"/>
              <a:t>Long Term</a:t>
            </a:r>
          </a:p>
          <a:p>
            <a:pPr lvl="1"/>
            <a:r>
              <a:rPr lang="en-US" dirty="0" smtClean="0"/>
              <a:t>Bridge to Transplant</a:t>
            </a:r>
          </a:p>
          <a:p>
            <a:pPr lvl="1"/>
            <a:r>
              <a:rPr lang="en-US" dirty="0" smtClean="0"/>
              <a:t>Bridge to Explant: wean off VAD</a:t>
            </a:r>
          </a:p>
          <a:p>
            <a:pPr lvl="1"/>
            <a:r>
              <a:rPr lang="en-US" dirty="0" smtClean="0"/>
              <a:t>Destination</a:t>
            </a:r>
          </a:p>
        </p:txBody>
      </p:sp>
    </p:spTree>
    <p:extLst>
      <p:ext uri="{BB962C8B-B14F-4D97-AF65-F5344CB8AC3E}">
        <p14:creationId xmlns:p14="http://schemas.microsoft.com/office/powerpoint/2010/main" val="2897920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1447800"/>
          </a:xfrm>
        </p:spPr>
        <p:txBody>
          <a:bodyPr/>
          <a:lstStyle/>
          <a:p>
            <a:pPr eaLnBrk="1" hangingPunct="1"/>
            <a:r>
              <a:rPr lang="en-US" smtClean="0"/>
              <a:t>Ventricular Assist Devices – History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685800" y="2286000"/>
            <a:ext cx="3810000" cy="3733800"/>
          </a:xfrm>
        </p:spPr>
        <p:txBody>
          <a:bodyPr/>
          <a:lstStyle/>
          <a:p>
            <a:pPr eaLnBrk="1" hangingPunct="1"/>
            <a:r>
              <a:rPr lang="en-US" smtClean="0"/>
              <a:t>Technological Advances</a:t>
            </a:r>
          </a:p>
        </p:txBody>
      </p:sp>
      <p:pic>
        <p:nvPicPr>
          <p:cNvPr id="44036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51438" y="1981200"/>
            <a:ext cx="2803525" cy="4114800"/>
          </a:xfrm>
          <a:noFill/>
        </p:spPr>
      </p:pic>
    </p:spTree>
    <p:extLst>
      <p:ext uri="{BB962C8B-B14F-4D97-AF65-F5344CB8AC3E}">
        <p14:creationId xmlns:p14="http://schemas.microsoft.com/office/powerpoint/2010/main" val="2687298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4" descr="heartmate_diagram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47788" y="465138"/>
            <a:ext cx="6448425" cy="56308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92641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1447800"/>
          </a:xfrm>
        </p:spPr>
        <p:txBody>
          <a:bodyPr/>
          <a:lstStyle/>
          <a:p>
            <a:pPr eaLnBrk="1" hangingPunct="1"/>
            <a:r>
              <a:rPr lang="en-US" smtClean="0"/>
              <a:t>Ventricular Assist Devices – Types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7543800" cy="4191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Types</a:t>
            </a:r>
          </a:p>
          <a:p>
            <a:pPr lvl="1" eaLnBrk="1" hangingPunct="1">
              <a:defRPr/>
            </a:pPr>
            <a:r>
              <a:rPr lang="en-US" dirty="0" smtClean="0"/>
              <a:t>Pneumatic</a:t>
            </a:r>
          </a:p>
          <a:p>
            <a:pPr lvl="1" eaLnBrk="1" hangingPunct="1">
              <a:defRPr/>
            </a:pPr>
            <a:r>
              <a:rPr lang="en-US" dirty="0" smtClean="0"/>
              <a:t>Axial Flow: screw that spins </a:t>
            </a:r>
            <a:r>
              <a:rPr lang="en-US" dirty="0" err="1" smtClean="0"/>
              <a:t>fastly</a:t>
            </a:r>
            <a:endParaRPr lang="en-US" dirty="0" smtClean="0"/>
          </a:p>
          <a:p>
            <a:pPr marL="0" indent="0" eaLnBrk="1" hangingPunct="1">
              <a:buFontTx/>
              <a:buNone/>
              <a:defRPr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44311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3" descr="heartmate2_pic_3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066800"/>
            <a:ext cx="2589213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7" name="TextBox 2"/>
          <p:cNvSpPr txBox="1">
            <a:spLocks noChangeArrowheads="1"/>
          </p:cNvSpPr>
          <p:nvPr/>
        </p:nvSpPr>
        <p:spPr bwMode="auto">
          <a:xfrm>
            <a:off x="838200" y="1371600"/>
            <a:ext cx="3810000" cy="415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dirty="0" err="1" smtClean="0">
                <a:solidFill>
                  <a:srgbClr val="FFFFFF"/>
                </a:solidFill>
              </a:rPr>
              <a:t>Heartmate</a:t>
            </a:r>
            <a:r>
              <a:rPr lang="en-US" dirty="0" smtClean="0">
                <a:solidFill>
                  <a:srgbClr val="FFFFFF"/>
                </a:solidFill>
              </a:rPr>
              <a:t> 2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dirty="0" smtClean="0">
                <a:solidFill>
                  <a:srgbClr val="FFFFFF"/>
                </a:solidFill>
              </a:rPr>
              <a:t>Continuous </a:t>
            </a:r>
            <a:r>
              <a:rPr lang="en-US" dirty="0">
                <a:solidFill>
                  <a:srgbClr val="FFFFFF"/>
                </a:solidFill>
              </a:rPr>
              <a:t>Flow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dirty="0">
                <a:solidFill>
                  <a:srgbClr val="FFFFFF"/>
                </a:solidFill>
              </a:rPr>
              <a:t>Significantly decreased pulse pressure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dirty="0">
                <a:solidFill>
                  <a:srgbClr val="FFFFFF"/>
                </a:solidFill>
              </a:rPr>
              <a:t>Anticoagulation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dirty="0">
                <a:solidFill>
                  <a:srgbClr val="FFFFFF"/>
                </a:solidFill>
              </a:rPr>
              <a:t>Hemolysis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dirty="0">
                <a:solidFill>
                  <a:srgbClr val="FFFFFF"/>
                </a:solidFill>
              </a:rPr>
              <a:t>“Vitals”</a:t>
            </a:r>
          </a:p>
          <a:p>
            <a:pPr lvl="1" eaLnBrk="1" fontAlgn="base" hangingPunct="1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dirty="0" smtClean="0">
                <a:solidFill>
                  <a:srgbClr val="FFFFFF"/>
                </a:solidFill>
              </a:rPr>
              <a:t>Flow: set rate</a:t>
            </a:r>
            <a:endParaRPr lang="en-US" dirty="0">
              <a:solidFill>
                <a:srgbClr val="FFFFFF"/>
              </a:solidFill>
            </a:endParaRPr>
          </a:p>
          <a:p>
            <a:pPr lvl="1" eaLnBrk="1" fontAlgn="base" hangingPunct="1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dirty="0">
                <a:solidFill>
                  <a:srgbClr val="FFFFFF"/>
                </a:solidFill>
              </a:rPr>
              <a:t>Speed</a:t>
            </a:r>
          </a:p>
          <a:p>
            <a:pPr lvl="1" eaLnBrk="1" fontAlgn="base" hangingPunct="1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dirty="0">
                <a:solidFill>
                  <a:srgbClr val="FFFFFF"/>
                </a:solidFill>
              </a:rPr>
              <a:t>Power</a:t>
            </a:r>
          </a:p>
          <a:p>
            <a:pPr lvl="1" eaLnBrk="1" fontAlgn="base" hangingPunct="1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dirty="0" err="1">
                <a:solidFill>
                  <a:srgbClr val="FFFFFF"/>
                </a:solidFill>
              </a:rPr>
              <a:t>Pulsatility</a:t>
            </a:r>
            <a:r>
              <a:rPr lang="en-US" dirty="0">
                <a:solidFill>
                  <a:srgbClr val="FFFFFF"/>
                </a:solidFill>
              </a:rPr>
              <a:t> Index</a:t>
            </a:r>
          </a:p>
        </p:txBody>
      </p:sp>
    </p:spTree>
    <p:extLst>
      <p:ext uri="{BB962C8B-B14F-4D97-AF65-F5344CB8AC3E}">
        <p14:creationId xmlns:p14="http://schemas.microsoft.com/office/powerpoint/2010/main" val="2038215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4" descr="debakey2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" y="779463"/>
            <a:ext cx="7772400" cy="5000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5641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1447800"/>
          </a:xfrm>
        </p:spPr>
        <p:txBody>
          <a:bodyPr/>
          <a:lstStyle/>
          <a:p>
            <a:pPr eaLnBrk="1" hangingPunct="1"/>
            <a:r>
              <a:rPr lang="en-US" smtClean="0"/>
              <a:t>Ventricular Assist Devices – Types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62000" y="1905000"/>
            <a:ext cx="7543800" cy="4191000"/>
          </a:xfrm>
        </p:spPr>
        <p:txBody>
          <a:bodyPr/>
          <a:lstStyle/>
          <a:p>
            <a:pPr eaLnBrk="1" hangingPunct="1"/>
            <a:r>
              <a:rPr lang="en-US" smtClean="0"/>
              <a:t>Types</a:t>
            </a:r>
          </a:p>
          <a:p>
            <a:pPr lvl="1" eaLnBrk="1" hangingPunct="1"/>
            <a:r>
              <a:rPr lang="en-US" smtClean="0"/>
              <a:t>Pneumatic</a:t>
            </a:r>
          </a:p>
          <a:p>
            <a:pPr lvl="1" eaLnBrk="1" hangingPunct="1"/>
            <a:r>
              <a:rPr lang="en-US" smtClean="0"/>
              <a:t>Axial Flow</a:t>
            </a:r>
          </a:p>
          <a:p>
            <a:pPr lvl="1" eaLnBrk="1" hangingPunct="1"/>
            <a:r>
              <a:rPr lang="en-US" smtClean="0"/>
              <a:t>Centrifugal Flow</a:t>
            </a:r>
          </a:p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204187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600200"/>
            <a:ext cx="4343400" cy="3856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0179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50" y="1974850"/>
            <a:ext cx="3536950" cy="3435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743200" y="457200"/>
            <a:ext cx="4038600" cy="769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400" dirty="0">
                <a:solidFill>
                  <a:srgbClr val="FFCC00">
                    <a:lumMod val="60000"/>
                    <a:lumOff val="40000"/>
                  </a:srgbClr>
                </a:solidFill>
                <a:latin typeface="Arial Black"/>
              </a:rPr>
              <a:t>HeartWare</a:t>
            </a:r>
          </a:p>
        </p:txBody>
      </p:sp>
    </p:spTree>
    <p:extLst>
      <p:ext uri="{BB962C8B-B14F-4D97-AF65-F5344CB8AC3E}">
        <p14:creationId xmlns:p14="http://schemas.microsoft.com/office/powerpoint/2010/main" val="709074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800100"/>
            <a:ext cx="7772400" cy="762000"/>
          </a:xfrm>
        </p:spPr>
        <p:txBody>
          <a:bodyPr/>
          <a:lstStyle/>
          <a:p>
            <a:pPr eaLnBrk="1" hangingPunct="1"/>
            <a:r>
              <a:rPr lang="en-US" smtClean="0"/>
              <a:t>3 Kinds of Rejection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 Hyper-acute: happens immediately 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Acute: within 1 month of transplant</a:t>
            </a:r>
          </a:p>
          <a:p>
            <a:pPr eaLnBrk="1" hangingPunct="1">
              <a:buFontTx/>
              <a:buNone/>
            </a:pPr>
            <a:endParaRPr lang="en-US" dirty="0" smtClean="0"/>
          </a:p>
          <a:p>
            <a:pPr eaLnBrk="1" hangingPunct="1"/>
            <a:r>
              <a:rPr lang="en-US" dirty="0" smtClean="0"/>
              <a:t>Chronic: all </a:t>
            </a:r>
            <a:r>
              <a:rPr lang="en-US" dirty="0" err="1" smtClean="0"/>
              <a:t>pts</a:t>
            </a:r>
            <a:r>
              <a:rPr lang="en-US" dirty="0" smtClean="0"/>
              <a:t> have this</a:t>
            </a:r>
          </a:p>
        </p:txBody>
      </p:sp>
    </p:spTree>
    <p:extLst>
      <p:ext uri="{BB962C8B-B14F-4D97-AF65-F5344CB8AC3E}">
        <p14:creationId xmlns:p14="http://schemas.microsoft.com/office/powerpoint/2010/main" val="48927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le 1"/>
          <p:cNvSpPr>
            <a:spLocks noGrp="1"/>
          </p:cNvSpPr>
          <p:nvPr>
            <p:ph type="title"/>
          </p:nvPr>
        </p:nvSpPr>
        <p:spPr>
          <a:xfrm>
            <a:off x="685800" y="796925"/>
            <a:ext cx="7772400" cy="768350"/>
          </a:xfrm>
        </p:spPr>
        <p:txBody>
          <a:bodyPr/>
          <a:lstStyle/>
          <a:p>
            <a:r>
              <a:rPr lang="en-US" smtClean="0"/>
              <a:t>Jarvik 2000</a:t>
            </a:r>
          </a:p>
        </p:txBody>
      </p:sp>
      <p:pic>
        <p:nvPicPr>
          <p:cNvPr id="5120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981200"/>
            <a:ext cx="4760913" cy="3554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373906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5222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0675"/>
            <a:ext cx="9144000" cy="6224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853350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/>
          <p:cNvSpPr>
            <a:spLocks noGrp="1"/>
          </p:cNvSpPr>
          <p:nvPr>
            <p:ph type="title"/>
          </p:nvPr>
        </p:nvSpPr>
        <p:spPr>
          <a:xfrm>
            <a:off x="685800" y="796925"/>
            <a:ext cx="7772400" cy="768350"/>
          </a:xfrm>
        </p:spPr>
        <p:txBody>
          <a:bodyPr/>
          <a:lstStyle/>
          <a:p>
            <a:r>
              <a:rPr lang="en-US" smtClean="0"/>
              <a:t>Total Artificial Heart</a:t>
            </a:r>
          </a:p>
        </p:txBody>
      </p:sp>
      <p:sp>
        <p:nvSpPr>
          <p:cNvPr id="53251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Purpose: bilateral heart failure</a:t>
            </a:r>
          </a:p>
          <a:p>
            <a:r>
              <a:rPr lang="en-US" dirty="0" smtClean="0"/>
              <a:t>Differences: remove values </a:t>
            </a:r>
          </a:p>
          <a:p>
            <a:r>
              <a:rPr lang="en-US" dirty="0" smtClean="0"/>
              <a:t>Surgical Procedure: </a:t>
            </a:r>
            <a:r>
              <a:rPr lang="en-US" dirty="0" err="1" smtClean="0"/>
              <a:t>sternotomy</a:t>
            </a:r>
            <a:r>
              <a:rPr lang="en-US" dirty="0" smtClean="0"/>
              <a:t> </a:t>
            </a:r>
          </a:p>
          <a:p>
            <a:r>
              <a:rPr lang="en-US" dirty="0" smtClean="0"/>
              <a:t>ICU vs. Home</a:t>
            </a:r>
          </a:p>
          <a:p>
            <a:r>
              <a:rPr lang="en-US" dirty="0" smtClean="0"/>
              <a:t>Equipment</a:t>
            </a:r>
          </a:p>
        </p:txBody>
      </p:sp>
      <p:pic>
        <p:nvPicPr>
          <p:cNvPr id="5325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1828800"/>
            <a:ext cx="3810000" cy="3879850"/>
          </a:xfrm>
          <a:noFill/>
        </p:spPr>
      </p:pic>
    </p:spTree>
    <p:extLst>
      <p:ext uri="{BB962C8B-B14F-4D97-AF65-F5344CB8AC3E}">
        <p14:creationId xmlns:p14="http://schemas.microsoft.com/office/powerpoint/2010/main" val="675855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361950"/>
            <a:ext cx="4410075" cy="5900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81000" y="762000"/>
            <a:ext cx="3429000" cy="2124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400" dirty="0">
                <a:solidFill>
                  <a:srgbClr val="FFCC00">
                    <a:lumMod val="60000"/>
                    <a:lumOff val="40000"/>
                  </a:srgbClr>
                </a:solidFill>
                <a:latin typeface="Arial Black"/>
              </a:rPr>
              <a:t>Total Artificial Heart</a:t>
            </a:r>
          </a:p>
        </p:txBody>
      </p:sp>
    </p:spTree>
    <p:extLst>
      <p:ext uri="{BB962C8B-B14F-4D97-AF65-F5344CB8AC3E}">
        <p14:creationId xmlns:p14="http://schemas.microsoft.com/office/powerpoint/2010/main" val="1573301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Ventricular Assist Devices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Operative Procedure</a:t>
            </a:r>
          </a:p>
          <a:p>
            <a:pPr lvl="1" eaLnBrk="1" hangingPunct="1">
              <a:defRPr/>
            </a:pPr>
            <a:r>
              <a:rPr lang="en-US" dirty="0" smtClean="0"/>
              <a:t>Median Sternotomy</a:t>
            </a:r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Benefits: able to be on wait list longer</a:t>
            </a:r>
          </a:p>
          <a:p>
            <a:pPr marL="0" indent="0" eaLnBrk="1" hangingPunct="1">
              <a:buFontTx/>
              <a:buNone/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Risks: infection, clotting, bleeding, cognitive changes. </a:t>
            </a:r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66391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800100"/>
            <a:ext cx="7772400" cy="762000"/>
          </a:xfrm>
        </p:spPr>
        <p:txBody>
          <a:bodyPr/>
          <a:lstStyle/>
          <a:p>
            <a:pPr eaLnBrk="1" hangingPunct="1"/>
            <a:r>
              <a:rPr lang="en-US" smtClean="0"/>
              <a:t>Lifestyle changes: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24 hour supervision: trained with VAD emergency. </a:t>
            </a:r>
          </a:p>
          <a:p>
            <a:pPr eaLnBrk="1" hangingPunct="1"/>
            <a:r>
              <a:rPr lang="en-US" dirty="0" smtClean="0"/>
              <a:t>Stay away from water</a:t>
            </a:r>
          </a:p>
          <a:p>
            <a:pPr eaLnBrk="1" hangingPunct="1"/>
            <a:r>
              <a:rPr lang="en-US" dirty="0" smtClean="0"/>
              <a:t>Restriction on recreation and exercise</a:t>
            </a:r>
          </a:p>
          <a:p>
            <a:pPr eaLnBrk="1" hangingPunct="1"/>
            <a:r>
              <a:rPr lang="en-US" dirty="0" smtClean="0"/>
              <a:t>Restriction for static electricity</a:t>
            </a:r>
          </a:p>
          <a:p>
            <a:pPr eaLnBrk="1" hangingPunct="1"/>
            <a:r>
              <a:rPr lang="en-US" dirty="0" smtClean="0"/>
              <a:t>Necessary equipment: back-up power in &lt;5min. </a:t>
            </a:r>
          </a:p>
        </p:txBody>
      </p:sp>
    </p:spTree>
    <p:extLst>
      <p:ext uri="{BB962C8B-B14F-4D97-AF65-F5344CB8AC3E}">
        <p14:creationId xmlns:p14="http://schemas.microsoft.com/office/powerpoint/2010/main" val="1727322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1447800"/>
          </a:xfrm>
        </p:spPr>
        <p:txBody>
          <a:bodyPr/>
          <a:lstStyle/>
          <a:p>
            <a:pPr eaLnBrk="1" hangingPunct="1"/>
            <a:r>
              <a:rPr lang="en-US" smtClean="0"/>
              <a:t>Temporary / External VADS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Purpose</a:t>
            </a:r>
          </a:p>
          <a:p>
            <a:pPr eaLnBrk="1" hangingPunct="1"/>
            <a:r>
              <a:rPr lang="en-US" smtClean="0"/>
              <a:t>Types</a:t>
            </a:r>
          </a:p>
          <a:p>
            <a:pPr lvl="1" eaLnBrk="1" hangingPunct="1"/>
            <a:r>
              <a:rPr lang="en-US" smtClean="0"/>
              <a:t>AbioMed</a:t>
            </a:r>
          </a:p>
          <a:p>
            <a:pPr lvl="2" eaLnBrk="1" hangingPunct="1"/>
            <a:r>
              <a:rPr lang="en-US" smtClean="0"/>
              <a:t>Blood Pump 5000</a:t>
            </a:r>
          </a:p>
          <a:p>
            <a:pPr lvl="2" eaLnBrk="1" hangingPunct="1"/>
            <a:r>
              <a:rPr lang="en-US" smtClean="0"/>
              <a:t>Ventricles</a:t>
            </a:r>
          </a:p>
          <a:p>
            <a:pPr lvl="1" eaLnBrk="1" hangingPunct="1"/>
            <a:r>
              <a:rPr lang="en-US" smtClean="0"/>
              <a:t>CentriMag</a:t>
            </a:r>
          </a:p>
          <a:p>
            <a:pPr eaLnBrk="1" hangingPunct="1"/>
            <a:r>
              <a:rPr lang="en-US" smtClean="0"/>
              <a:t>Stay in ICU</a:t>
            </a:r>
          </a:p>
          <a:p>
            <a:pPr eaLnBrk="1" hangingPunct="1"/>
            <a:r>
              <a:rPr lang="en-US" smtClean="0"/>
              <a:t>Functional Limitations</a:t>
            </a:r>
          </a:p>
        </p:txBody>
      </p:sp>
    </p:spTree>
    <p:extLst>
      <p:ext uri="{BB962C8B-B14F-4D97-AF65-F5344CB8AC3E}">
        <p14:creationId xmlns:p14="http://schemas.microsoft.com/office/powerpoint/2010/main" val="1380516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5" descr="abiomed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449513" y="457200"/>
            <a:ext cx="4302125" cy="5638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8016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800100"/>
            <a:ext cx="7772400" cy="762000"/>
          </a:xfrm>
        </p:spPr>
        <p:txBody>
          <a:bodyPr/>
          <a:lstStyle/>
          <a:p>
            <a:pPr eaLnBrk="1" hangingPunct="1"/>
            <a:r>
              <a:rPr lang="en-US" smtClean="0"/>
              <a:t>AbioMed Ventricle</a:t>
            </a:r>
          </a:p>
        </p:txBody>
      </p:sp>
      <p:pic>
        <p:nvPicPr>
          <p:cNvPr id="59395" name="Picture 4" descr="abiomed ventricle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86000" y="1905000"/>
            <a:ext cx="4114800" cy="3921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2836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3" descr="thoratec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6138" y="457200"/>
            <a:ext cx="4597400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78137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Likely sources of rejection: 0-1 Month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en-US" smtClean="0"/>
          </a:p>
          <a:p>
            <a:pPr lvl="1" eaLnBrk="1" hangingPunct="1"/>
            <a:r>
              <a:rPr lang="en-US" smtClean="0"/>
              <a:t>IV line infection </a:t>
            </a:r>
          </a:p>
          <a:p>
            <a:pPr lvl="1" eaLnBrk="1" hangingPunct="1"/>
            <a:r>
              <a:rPr lang="en-US" smtClean="0"/>
              <a:t>Urinary tract infection</a:t>
            </a:r>
          </a:p>
          <a:p>
            <a:pPr lvl="1" eaLnBrk="1" hangingPunct="1"/>
            <a:r>
              <a:rPr lang="en-US" smtClean="0"/>
              <a:t>Wound infection </a:t>
            </a:r>
          </a:p>
          <a:p>
            <a:pPr lvl="1" eaLnBrk="1" hangingPunct="1"/>
            <a:r>
              <a:rPr lang="en-US" smtClean="0"/>
              <a:t>Pneumonia </a:t>
            </a:r>
          </a:p>
          <a:p>
            <a:pPr lvl="1" eaLnBrk="1" hangingPunct="1"/>
            <a:r>
              <a:rPr lang="en-US" smtClean="0"/>
              <a:t>Human herpes simplex virus </a:t>
            </a:r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341303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800100"/>
            <a:ext cx="7772400" cy="762000"/>
          </a:xfrm>
        </p:spPr>
        <p:txBody>
          <a:bodyPr/>
          <a:lstStyle/>
          <a:p>
            <a:pPr eaLnBrk="1" hangingPunct="1"/>
            <a:r>
              <a:rPr lang="en-US" smtClean="0"/>
              <a:t>CentriMag</a:t>
            </a:r>
          </a:p>
        </p:txBody>
      </p:sp>
      <p:pic>
        <p:nvPicPr>
          <p:cNvPr id="61443" name="Picture 4" descr="CentriMa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" y="1511300"/>
            <a:ext cx="7048500" cy="4584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77938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itle 1"/>
          <p:cNvSpPr>
            <a:spLocks noGrp="1"/>
          </p:cNvSpPr>
          <p:nvPr>
            <p:ph type="title"/>
          </p:nvPr>
        </p:nvSpPr>
        <p:spPr>
          <a:xfrm>
            <a:off x="685800" y="119063"/>
            <a:ext cx="7772400" cy="2124075"/>
          </a:xfrm>
        </p:spPr>
        <p:txBody>
          <a:bodyPr/>
          <a:lstStyle/>
          <a:p>
            <a:r>
              <a:rPr lang="en-US" smtClean="0"/>
              <a:t>Patient Video:  CentriMag and Heartmate II</a:t>
            </a:r>
          </a:p>
        </p:txBody>
      </p:sp>
    </p:spTree>
    <p:extLst>
      <p:ext uri="{BB962C8B-B14F-4D97-AF65-F5344CB8AC3E}">
        <p14:creationId xmlns:p14="http://schemas.microsoft.com/office/powerpoint/2010/main" val="356067416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le 4"/>
          <p:cNvSpPr>
            <a:spLocks noGrp="1"/>
          </p:cNvSpPr>
          <p:nvPr>
            <p:ph type="title"/>
          </p:nvPr>
        </p:nvSpPr>
        <p:spPr>
          <a:xfrm>
            <a:off x="685800" y="211138"/>
            <a:ext cx="7772400" cy="1939925"/>
          </a:xfrm>
        </p:spPr>
        <p:txBody>
          <a:bodyPr/>
          <a:lstStyle/>
          <a:p>
            <a:r>
              <a:rPr lang="en-US" sz="4000" smtClean="0"/>
              <a:t>Veno-Venous Extracorporeal Membrane Oxygenation (ECMO)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228600" y="2057400"/>
            <a:ext cx="3352800" cy="4114800"/>
          </a:xfrm>
        </p:spPr>
        <p:txBody>
          <a:bodyPr/>
          <a:lstStyle/>
          <a:p>
            <a:pPr>
              <a:defRPr/>
            </a:pPr>
            <a:r>
              <a:rPr lang="en-US" sz="2000" dirty="0" smtClean="0"/>
              <a:t>Arterial vs. </a:t>
            </a:r>
          </a:p>
          <a:p>
            <a:pPr marL="0" indent="0">
              <a:buFontTx/>
              <a:buNone/>
              <a:defRPr/>
            </a:pPr>
            <a:r>
              <a:rPr lang="en-US" sz="2000" dirty="0"/>
              <a:t> </a:t>
            </a:r>
            <a:r>
              <a:rPr lang="en-US" sz="2000" dirty="0" smtClean="0"/>
              <a:t> Venous ECMO</a:t>
            </a:r>
          </a:p>
          <a:p>
            <a:pPr>
              <a:defRPr/>
            </a:pPr>
            <a:r>
              <a:rPr lang="en-US" sz="2000" dirty="0" smtClean="0"/>
              <a:t>Purpose: used if there is heart and lung failure.</a:t>
            </a:r>
          </a:p>
          <a:p>
            <a:pPr>
              <a:defRPr/>
            </a:pPr>
            <a:r>
              <a:rPr lang="en-US" sz="2000" dirty="0" smtClean="0"/>
              <a:t>Venous ECMO: Lines in jugular that take deO2 blood out, oxygenate it and then pumps it back in.</a:t>
            </a:r>
          </a:p>
          <a:p>
            <a:pPr>
              <a:defRPr/>
            </a:pPr>
            <a:r>
              <a:rPr lang="en-US" sz="2000" dirty="0" smtClean="0"/>
              <a:t>Helps to improve condition for surgery</a:t>
            </a:r>
          </a:p>
          <a:p>
            <a:pPr marL="0" indent="0">
              <a:buNone/>
              <a:defRPr/>
            </a:pPr>
            <a:endParaRPr lang="en-US" sz="2400" dirty="0" smtClean="0"/>
          </a:p>
        </p:txBody>
      </p:sp>
      <p:pic>
        <p:nvPicPr>
          <p:cNvPr id="6349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2362200"/>
            <a:ext cx="4826000" cy="391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5970924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itle 4"/>
          <p:cNvSpPr>
            <a:spLocks noGrp="1"/>
          </p:cNvSpPr>
          <p:nvPr>
            <p:ph type="title"/>
          </p:nvPr>
        </p:nvSpPr>
        <p:spPr>
          <a:xfrm>
            <a:off x="685800" y="796925"/>
            <a:ext cx="7772400" cy="768350"/>
          </a:xfrm>
        </p:spPr>
        <p:txBody>
          <a:bodyPr/>
          <a:lstStyle/>
          <a:p>
            <a:r>
              <a:rPr lang="en-US" smtClean="0"/>
              <a:t>Patient Video: VVECMO</a:t>
            </a:r>
          </a:p>
        </p:txBody>
      </p:sp>
    </p:spTree>
    <p:extLst>
      <p:ext uri="{BB962C8B-B14F-4D97-AF65-F5344CB8AC3E}">
        <p14:creationId xmlns:p14="http://schemas.microsoft.com/office/powerpoint/2010/main" val="69364993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772400" cy="769938"/>
          </a:xfrm>
        </p:spPr>
        <p:txBody>
          <a:bodyPr/>
          <a:lstStyle/>
          <a:p>
            <a:pPr eaLnBrk="1" hangingPunct="1"/>
            <a:r>
              <a:rPr lang="en-US" smtClean="0"/>
              <a:t>Implications For PT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14400"/>
            <a:ext cx="7772400" cy="51816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/>
              <a:t>P</a:t>
            </a:r>
            <a:r>
              <a:rPr lang="en-US" dirty="0" smtClean="0"/>
              <a:t>hysiology of LVAD</a:t>
            </a:r>
          </a:p>
          <a:p>
            <a:pPr lvl="1" eaLnBrk="1" hangingPunct="1">
              <a:defRPr/>
            </a:pPr>
            <a:r>
              <a:rPr lang="en-US" dirty="0" smtClean="0"/>
              <a:t>Preload and afterload dependent</a:t>
            </a:r>
          </a:p>
          <a:p>
            <a:pPr lvl="1" eaLnBrk="1" hangingPunct="1">
              <a:defRPr/>
            </a:pPr>
            <a:r>
              <a:rPr lang="en-US" dirty="0" smtClean="0"/>
              <a:t>BP (with axial or centrifugal flow) </a:t>
            </a:r>
          </a:p>
          <a:p>
            <a:pPr lvl="1" eaLnBrk="1" hangingPunct="1">
              <a:defRPr/>
            </a:pPr>
            <a:r>
              <a:rPr lang="en-US" dirty="0" smtClean="0"/>
              <a:t>appropriate target for exercise intensity</a:t>
            </a:r>
          </a:p>
          <a:p>
            <a:pPr lvl="1" eaLnBrk="1" hangingPunct="1">
              <a:defRPr/>
            </a:pPr>
            <a:r>
              <a:rPr lang="en-US" dirty="0" smtClean="0"/>
              <a:t>Arrhythmias</a:t>
            </a:r>
          </a:p>
          <a:p>
            <a:pPr lvl="1" eaLnBrk="1" hangingPunct="1">
              <a:defRPr/>
            </a:pPr>
            <a:r>
              <a:rPr lang="en-US" dirty="0" smtClean="0"/>
              <a:t>AICD</a:t>
            </a:r>
          </a:p>
          <a:p>
            <a:pPr lvl="1" eaLnBrk="1" hangingPunct="1">
              <a:defRPr/>
            </a:pPr>
            <a:r>
              <a:rPr lang="en-US" dirty="0" smtClean="0"/>
              <a:t>Lab Values-HgB/Antibodies</a:t>
            </a:r>
          </a:p>
          <a:p>
            <a:pPr eaLnBrk="1" hangingPunct="1">
              <a:defRPr/>
            </a:pPr>
            <a:r>
              <a:rPr lang="en-US" dirty="0" smtClean="0"/>
              <a:t>Equipment</a:t>
            </a:r>
          </a:p>
          <a:p>
            <a:pPr eaLnBrk="1" hangingPunct="1">
              <a:defRPr/>
            </a:pPr>
            <a:r>
              <a:rPr lang="en-US" dirty="0" smtClean="0"/>
              <a:t>Emergency Procedures</a:t>
            </a:r>
          </a:p>
          <a:p>
            <a:pPr marL="457200" lvl="1" indent="0" eaLnBrk="1" hangingPunct="1">
              <a:buFont typeface="Wingdings" pitchFamily="2" charset="2"/>
              <a:buNone/>
              <a:defRPr/>
            </a:pPr>
            <a:endParaRPr lang="en-US" dirty="0" smtClean="0"/>
          </a:p>
          <a:p>
            <a:pPr lvl="1" eaLnBrk="1" hangingPunct="1">
              <a:defRPr/>
            </a:pPr>
            <a:endParaRPr lang="en-US" dirty="0" smtClean="0"/>
          </a:p>
          <a:p>
            <a:pPr lvl="1" eaLnBrk="1" hangingPunct="1">
              <a:buFont typeface="Wingdings" pitchFamily="2" charset="2"/>
              <a:buNone/>
              <a:defRPr/>
            </a:pPr>
            <a:endParaRPr lang="en-US" dirty="0" smtClean="0"/>
          </a:p>
          <a:p>
            <a:pPr lvl="1"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61577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195263"/>
            <a:ext cx="7772400" cy="1446212"/>
          </a:xfrm>
        </p:spPr>
        <p:txBody>
          <a:bodyPr/>
          <a:lstStyle/>
          <a:p>
            <a:pPr eaLnBrk="1" hangingPunct="1"/>
            <a:r>
              <a:rPr lang="en-US" smtClean="0"/>
              <a:t>Post-Operative Course</a:t>
            </a:r>
            <a:br>
              <a:rPr lang="en-US" smtClean="0"/>
            </a:br>
            <a:r>
              <a:rPr lang="en-US" smtClean="0"/>
              <a:t>Post Transplant Or VAD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828800"/>
            <a:ext cx="8305800" cy="4876800"/>
          </a:xfrm>
        </p:spPr>
        <p:txBody>
          <a:bodyPr/>
          <a:lstStyle/>
          <a:p>
            <a:pPr eaLnBrk="1" hangingPunct="1"/>
            <a:r>
              <a:rPr lang="en-US" dirty="0" smtClean="0"/>
              <a:t>ICU Course</a:t>
            </a:r>
          </a:p>
          <a:p>
            <a:pPr lvl="1" eaLnBrk="1" hangingPunct="1"/>
            <a:r>
              <a:rPr lang="en-US" dirty="0" smtClean="0"/>
              <a:t>Multiple chest tubes, IV lines, A-line, swan-</a:t>
            </a:r>
            <a:r>
              <a:rPr lang="en-US" dirty="0" err="1" smtClean="0"/>
              <a:t>ganz</a:t>
            </a:r>
            <a:r>
              <a:rPr lang="en-US" dirty="0" smtClean="0"/>
              <a:t>, catheter, pulse ox, SCDs, telemetry</a:t>
            </a:r>
          </a:p>
          <a:p>
            <a:pPr lvl="1" eaLnBrk="1" hangingPunct="1"/>
            <a:r>
              <a:rPr lang="en-US" dirty="0" smtClean="0"/>
              <a:t>Delayed sternal closure </a:t>
            </a:r>
          </a:p>
          <a:p>
            <a:pPr lvl="1" eaLnBrk="1" hangingPunct="1"/>
            <a:r>
              <a:rPr lang="en-US" dirty="0" smtClean="0"/>
              <a:t>Intubated/Sedated </a:t>
            </a:r>
          </a:p>
          <a:p>
            <a:pPr lvl="1" eaLnBrk="1" hangingPunct="1"/>
            <a:r>
              <a:rPr lang="en-US" dirty="0" smtClean="0"/>
              <a:t>PT POD #1 </a:t>
            </a:r>
          </a:p>
          <a:p>
            <a:pPr lvl="1" eaLnBrk="1" hangingPunct="1"/>
            <a:r>
              <a:rPr lang="en-US" dirty="0" smtClean="0"/>
              <a:t>Focus on Early Mobility: </a:t>
            </a:r>
            <a:r>
              <a:rPr lang="en-US" dirty="0" err="1" smtClean="0"/>
              <a:t>winkleman</a:t>
            </a:r>
            <a:r>
              <a:rPr lang="en-US" dirty="0" smtClean="0"/>
              <a:t> “bed rest in hell and critical illness, a body systems approach” </a:t>
            </a:r>
          </a:p>
        </p:txBody>
      </p:sp>
    </p:spTree>
    <p:extLst>
      <p:ext uri="{BB962C8B-B14F-4D97-AF65-F5344CB8AC3E}">
        <p14:creationId xmlns:p14="http://schemas.microsoft.com/office/powerpoint/2010/main" val="3053392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7" descr="icu lines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71600" y="990600"/>
            <a:ext cx="6248400" cy="426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0945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772400" cy="765175"/>
          </a:xfrm>
        </p:spPr>
        <p:txBody>
          <a:bodyPr/>
          <a:lstStyle/>
          <a:p>
            <a:pPr eaLnBrk="1" hangingPunct="1"/>
            <a:r>
              <a:rPr lang="en-US" smtClean="0"/>
              <a:t>Early Post-Op Course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990600"/>
            <a:ext cx="8229600" cy="5410200"/>
          </a:xfrm>
        </p:spPr>
        <p:txBody>
          <a:bodyPr/>
          <a:lstStyle/>
          <a:p>
            <a:pPr eaLnBrk="1" hangingPunct="1"/>
            <a:r>
              <a:rPr lang="en-US" sz="2800" smtClean="0"/>
              <a:t>Day 1 common problem list</a:t>
            </a:r>
          </a:p>
          <a:p>
            <a:pPr lvl="1" eaLnBrk="1" hangingPunct="1"/>
            <a:r>
              <a:rPr lang="en-US" smtClean="0"/>
              <a:t>Impaired airway clearance </a:t>
            </a:r>
          </a:p>
          <a:p>
            <a:pPr lvl="1" eaLnBrk="1" hangingPunct="1"/>
            <a:r>
              <a:rPr lang="en-US" smtClean="0"/>
              <a:t>Decreased chest wall mobility</a:t>
            </a:r>
          </a:p>
          <a:p>
            <a:pPr lvl="1" eaLnBrk="1" hangingPunct="1"/>
            <a:r>
              <a:rPr lang="en-US" smtClean="0"/>
              <a:t>Decreased functional mobility</a:t>
            </a:r>
          </a:p>
          <a:p>
            <a:pPr lvl="1" eaLnBrk="1" hangingPunct="1"/>
            <a:r>
              <a:rPr lang="en-US" smtClean="0"/>
              <a:t>Decreased ROM and strength </a:t>
            </a:r>
          </a:p>
          <a:p>
            <a:pPr lvl="1" eaLnBrk="1" hangingPunct="1"/>
            <a:r>
              <a:rPr lang="en-US" smtClean="0"/>
              <a:t>Limited knowledge of post-surgical precautions</a:t>
            </a:r>
          </a:p>
          <a:p>
            <a:pPr eaLnBrk="1" hangingPunct="1"/>
            <a:r>
              <a:rPr lang="en-US" sz="2800" smtClean="0"/>
              <a:t>Other considerations</a:t>
            </a:r>
          </a:p>
          <a:p>
            <a:pPr lvl="1" eaLnBrk="1" hangingPunct="1"/>
            <a:r>
              <a:rPr lang="en-US" smtClean="0"/>
              <a:t>Pressure relief / skin care</a:t>
            </a:r>
          </a:p>
          <a:p>
            <a:pPr lvl="1" eaLnBrk="1" hangingPunct="1"/>
            <a:r>
              <a:rPr lang="en-US" smtClean="0"/>
              <a:t>Edema management</a:t>
            </a:r>
          </a:p>
          <a:p>
            <a:pPr lvl="1" eaLnBrk="1" hangingPunct="1"/>
            <a:endParaRPr lang="en-US" smtClean="0"/>
          </a:p>
          <a:p>
            <a:pPr eaLnBrk="1" hangingPunct="1">
              <a:buFontTx/>
              <a:buNone/>
            </a:pPr>
            <a:endParaRPr lang="en-US" sz="2800" smtClean="0"/>
          </a:p>
        </p:txBody>
      </p:sp>
    </p:spTree>
    <p:extLst>
      <p:ext uri="{BB962C8B-B14F-4D97-AF65-F5344CB8AC3E}">
        <p14:creationId xmlns:p14="http://schemas.microsoft.com/office/powerpoint/2010/main" val="3015366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765175"/>
          </a:xfrm>
        </p:spPr>
        <p:txBody>
          <a:bodyPr/>
          <a:lstStyle/>
          <a:p>
            <a:pPr eaLnBrk="1" hangingPunct="1"/>
            <a:r>
              <a:rPr lang="en-US" smtClean="0"/>
              <a:t>Early Post-Op Course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219200"/>
            <a:ext cx="7772400" cy="4953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smtClean="0"/>
              <a:t>Day 1 common treatment activities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Airway clearance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Breathing exercises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Chest wall mobility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Positioning for postural drainage and edema management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Shoulder exercises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Bed mobility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Transfer to chair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Initiate patient/family education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Discharge planning</a:t>
            </a:r>
          </a:p>
        </p:txBody>
      </p:sp>
    </p:spTree>
    <p:extLst>
      <p:ext uri="{BB962C8B-B14F-4D97-AF65-F5344CB8AC3E}">
        <p14:creationId xmlns:p14="http://schemas.microsoft.com/office/powerpoint/2010/main" val="3266164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98513"/>
            <a:ext cx="7772400" cy="765175"/>
          </a:xfrm>
        </p:spPr>
        <p:txBody>
          <a:bodyPr/>
          <a:lstStyle/>
          <a:p>
            <a:pPr eaLnBrk="1" hangingPunct="1"/>
            <a:r>
              <a:rPr lang="en-US" smtClean="0"/>
              <a:t>Early Post-Op Course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Day 2-3</a:t>
            </a:r>
          </a:p>
          <a:p>
            <a:pPr lvl="1" eaLnBrk="1" hangingPunct="1">
              <a:defRPr/>
            </a:pPr>
            <a:r>
              <a:rPr lang="en-US" dirty="0" smtClean="0"/>
              <a:t>Continues in ICU usually PA catheter and A-line are taken out</a:t>
            </a:r>
          </a:p>
          <a:p>
            <a:pPr lvl="1" eaLnBrk="1" hangingPunct="1">
              <a:defRPr/>
            </a:pPr>
            <a:r>
              <a:rPr lang="en-US" dirty="0" smtClean="0"/>
              <a:t>Continue with day 1 treatment activities adjust and progress as necessary</a:t>
            </a:r>
          </a:p>
          <a:p>
            <a:pPr lvl="1" eaLnBrk="1" hangingPunct="1">
              <a:defRPr/>
            </a:pPr>
            <a:r>
              <a:rPr lang="en-US" dirty="0" smtClean="0"/>
              <a:t>Progress ambulation</a:t>
            </a:r>
          </a:p>
          <a:p>
            <a:pPr marL="457200" lvl="1" indent="0" eaLnBrk="1" hangingPunct="1">
              <a:buFont typeface="Wingdings" pitchFamily="2" charset="2"/>
              <a:buNone/>
              <a:defRPr/>
            </a:pPr>
            <a:endParaRPr lang="en-US" dirty="0" smtClean="0"/>
          </a:p>
          <a:p>
            <a:pPr lvl="1" eaLnBrk="1" hangingPunct="1">
              <a:defRPr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57318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1447800"/>
          </a:xfrm>
        </p:spPr>
        <p:txBody>
          <a:bodyPr/>
          <a:lstStyle/>
          <a:p>
            <a:pPr eaLnBrk="1" hangingPunct="1"/>
            <a:r>
              <a:rPr lang="en-US" smtClean="0"/>
              <a:t>Outcomes – Heart Transplant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Hospital LOS</a:t>
            </a:r>
          </a:p>
          <a:p>
            <a:pPr lvl="1" eaLnBrk="1" hangingPunct="1"/>
            <a:r>
              <a:rPr lang="en-US" dirty="0" smtClean="0"/>
              <a:t>Typical 15</a:t>
            </a:r>
          </a:p>
          <a:p>
            <a:pPr eaLnBrk="1" hangingPunct="1"/>
            <a:r>
              <a:rPr lang="en-US" dirty="0" smtClean="0"/>
              <a:t>Long Term Survival</a:t>
            </a:r>
          </a:p>
          <a:p>
            <a:pPr lvl="1" eaLnBrk="1" hangingPunct="1"/>
            <a:r>
              <a:rPr lang="en-US" dirty="0" smtClean="0"/>
              <a:t>3mo: 93%</a:t>
            </a:r>
          </a:p>
          <a:p>
            <a:pPr lvl="1" eaLnBrk="1" hangingPunct="1"/>
            <a:r>
              <a:rPr lang="en-US" dirty="0" smtClean="0"/>
              <a:t>1yr: 88%</a:t>
            </a:r>
          </a:p>
          <a:p>
            <a:pPr lvl="1" eaLnBrk="1" hangingPunct="1"/>
            <a:r>
              <a:rPr lang="en-US" dirty="0" smtClean="0"/>
              <a:t>5yr: 76%</a:t>
            </a:r>
          </a:p>
          <a:p>
            <a:pPr lvl="1" eaLnBrk="1" hangingPunct="1"/>
            <a:r>
              <a:rPr lang="en-US" dirty="0" smtClean="0"/>
              <a:t>10yr: 54%, can go 20+ years</a:t>
            </a:r>
          </a:p>
        </p:txBody>
      </p:sp>
    </p:spTree>
    <p:extLst>
      <p:ext uri="{BB962C8B-B14F-4D97-AF65-F5344CB8AC3E}">
        <p14:creationId xmlns:p14="http://schemas.microsoft.com/office/powerpoint/2010/main" val="97025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772400" cy="765175"/>
          </a:xfrm>
        </p:spPr>
        <p:txBody>
          <a:bodyPr/>
          <a:lstStyle/>
          <a:p>
            <a:pPr eaLnBrk="1" hangingPunct="1"/>
            <a:r>
              <a:rPr lang="en-US" smtClean="0"/>
              <a:t>Early Post-Op Course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838200"/>
            <a:ext cx="7848600" cy="5410200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en-US" sz="2200" smtClean="0"/>
              <a:t>Day 4-14:</a:t>
            </a:r>
          </a:p>
          <a:p>
            <a:pPr lvl="1" eaLnBrk="1" hangingPunct="1">
              <a:lnSpc>
                <a:spcPct val="150000"/>
              </a:lnSpc>
            </a:pPr>
            <a:r>
              <a:rPr lang="en-US" sz="2200" smtClean="0"/>
              <a:t>Moves out of ICU</a:t>
            </a:r>
          </a:p>
          <a:p>
            <a:pPr lvl="1" eaLnBrk="1" hangingPunct="1">
              <a:lnSpc>
                <a:spcPct val="150000"/>
              </a:lnSpc>
            </a:pPr>
            <a:r>
              <a:rPr lang="en-US" sz="2200" smtClean="0"/>
              <a:t>Teach independent airway clearance</a:t>
            </a:r>
          </a:p>
          <a:p>
            <a:pPr lvl="1" eaLnBrk="1" hangingPunct="1">
              <a:lnSpc>
                <a:spcPct val="150000"/>
              </a:lnSpc>
            </a:pPr>
            <a:r>
              <a:rPr lang="en-US" sz="2200" smtClean="0"/>
              <a:t>Progress mobility/activity</a:t>
            </a:r>
          </a:p>
          <a:p>
            <a:pPr lvl="1" eaLnBrk="1" hangingPunct="1">
              <a:lnSpc>
                <a:spcPct val="150000"/>
              </a:lnSpc>
            </a:pPr>
            <a:r>
              <a:rPr lang="en-US" sz="2200" smtClean="0"/>
              <a:t>Begin stair climbing</a:t>
            </a:r>
          </a:p>
          <a:p>
            <a:pPr lvl="1" eaLnBrk="1" hangingPunct="1">
              <a:lnSpc>
                <a:spcPct val="150000"/>
              </a:lnSpc>
            </a:pPr>
            <a:r>
              <a:rPr lang="en-US" sz="2200" smtClean="0"/>
              <a:t>Nu-Step or treadmill training</a:t>
            </a:r>
          </a:p>
          <a:p>
            <a:pPr lvl="1" eaLnBrk="1" hangingPunct="1">
              <a:lnSpc>
                <a:spcPct val="150000"/>
              </a:lnSpc>
            </a:pPr>
            <a:r>
              <a:rPr lang="en-US" sz="2200" smtClean="0"/>
              <a:t>Aerobic home exercise program</a:t>
            </a:r>
          </a:p>
          <a:p>
            <a:pPr lvl="1" eaLnBrk="1" hangingPunct="1">
              <a:lnSpc>
                <a:spcPct val="150000"/>
              </a:lnSpc>
            </a:pPr>
            <a:r>
              <a:rPr lang="en-US" sz="2200" smtClean="0"/>
              <a:t>Strengthening home exercise program</a:t>
            </a:r>
          </a:p>
          <a:p>
            <a:pPr lvl="1" eaLnBrk="1" hangingPunct="1">
              <a:lnSpc>
                <a:spcPct val="150000"/>
              </a:lnSpc>
            </a:pPr>
            <a:r>
              <a:rPr lang="en-US" sz="2200" smtClean="0"/>
              <a:t>Functional Outcome Measures </a:t>
            </a:r>
          </a:p>
          <a:p>
            <a:pPr lvl="1" eaLnBrk="1" hangingPunct="1">
              <a:lnSpc>
                <a:spcPct val="150000"/>
              </a:lnSpc>
            </a:pPr>
            <a:r>
              <a:rPr lang="en-US" sz="2200" smtClean="0"/>
              <a:t>Complete patient/family education</a:t>
            </a:r>
            <a:endParaRPr lang="en-US" sz="2000" smtClean="0"/>
          </a:p>
          <a:p>
            <a:pPr lvl="1" eaLnBrk="1" hangingPunct="1">
              <a:lnSpc>
                <a:spcPct val="80000"/>
              </a:lnSpc>
            </a:pPr>
            <a:endParaRPr lang="en-US" sz="2000" smtClean="0"/>
          </a:p>
        </p:txBody>
      </p:sp>
    </p:spTree>
    <p:extLst>
      <p:ext uri="{BB962C8B-B14F-4D97-AF65-F5344CB8AC3E}">
        <p14:creationId xmlns:p14="http://schemas.microsoft.com/office/powerpoint/2010/main" val="4133936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0663"/>
            <a:ext cx="7772400" cy="1920875"/>
          </a:xfrm>
        </p:spPr>
        <p:txBody>
          <a:bodyPr/>
          <a:lstStyle/>
          <a:p>
            <a:pPr eaLnBrk="1" hangingPunct="1"/>
            <a:r>
              <a:rPr lang="en-US" sz="4000" smtClean="0"/>
              <a:t>For patients s/p transplant or LVAD: Issues Regarding Discharge Home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286000"/>
            <a:ext cx="7772400" cy="4114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2800" dirty="0" smtClean="0"/>
              <a:t>Significant medication regime and side effects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800" dirty="0" smtClean="0"/>
              <a:t>Frequent lab, procedure and MD appointments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800" dirty="0" smtClean="0"/>
              <a:t>Changes in physical appearance/return to intimacy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800" dirty="0" smtClean="0"/>
              <a:t>Depression and mood disorders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800" dirty="0" smtClean="0"/>
              <a:t>Stress on finances and social support system</a:t>
            </a:r>
          </a:p>
          <a:p>
            <a:pPr marL="0" indent="0" eaLnBrk="1" hangingPunct="1">
              <a:buFontTx/>
              <a:buNone/>
              <a:defRPr/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501860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1447800"/>
          </a:xfrm>
        </p:spPr>
        <p:txBody>
          <a:bodyPr/>
          <a:lstStyle/>
          <a:p>
            <a:r>
              <a:rPr lang="en-US" smtClean="0"/>
              <a:t>Outpatient Treatment Options</a:t>
            </a:r>
          </a:p>
        </p:txBody>
      </p:sp>
      <p:sp>
        <p:nvSpPr>
          <p:cNvPr id="72707" name="Content Placeholder 2"/>
          <p:cNvSpPr>
            <a:spLocks noGrp="1"/>
          </p:cNvSpPr>
          <p:nvPr>
            <p:ph idx="1"/>
          </p:nvPr>
        </p:nvSpPr>
        <p:spPr>
          <a:xfrm>
            <a:off x="685800" y="2590800"/>
            <a:ext cx="7772400" cy="32766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Outpatient Cardiac Rehabilitation</a:t>
            </a:r>
          </a:p>
          <a:p>
            <a:pPr lvl="1">
              <a:defRPr/>
            </a:pPr>
            <a:r>
              <a:rPr lang="en-US" dirty="0" smtClean="0"/>
              <a:t>VADs not covered</a:t>
            </a:r>
          </a:p>
          <a:p>
            <a:pPr>
              <a:defRPr/>
            </a:pPr>
            <a:r>
              <a:rPr lang="en-US" dirty="0" smtClean="0"/>
              <a:t>Outpatient Pulmonary Rehabilitation</a:t>
            </a:r>
          </a:p>
          <a:p>
            <a:pPr marL="342900" lvl="1" indent="-342900">
              <a:buClrTx/>
              <a:buSzPct val="85000"/>
              <a:buFont typeface="Wingdings" pitchFamily="2" charset="2"/>
              <a:buBlip>
                <a:blip r:embed="rId2"/>
              </a:buBlip>
              <a:defRPr/>
            </a:pPr>
            <a:r>
              <a:rPr lang="en-US" dirty="0" smtClean="0"/>
              <a:t>Outpatient PT (for VADs - comfort level of therapists?)</a:t>
            </a:r>
          </a:p>
          <a:p>
            <a:pPr marL="342900" lvl="1" indent="-342900">
              <a:buClrTx/>
              <a:buSzPct val="85000"/>
              <a:buFont typeface="Wingdings" pitchFamily="2" charset="2"/>
              <a:buBlip>
                <a:blip r:embed="rId2"/>
              </a:buBlip>
              <a:defRPr/>
            </a:pPr>
            <a:r>
              <a:rPr lang="en-US" dirty="0" smtClean="0"/>
              <a:t>Subacute rehab, acute rehab, etc.</a:t>
            </a:r>
          </a:p>
          <a:p>
            <a:pPr marL="0" indent="0">
              <a:buFontTx/>
              <a:buNone/>
              <a:defRPr/>
            </a:pPr>
            <a:endParaRPr lang="en-US" dirty="0" smtClean="0"/>
          </a:p>
          <a:p>
            <a:pPr lvl="1">
              <a:defRPr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455150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1447800"/>
          </a:xfrm>
        </p:spPr>
        <p:txBody>
          <a:bodyPr/>
          <a:lstStyle/>
          <a:p>
            <a:pPr eaLnBrk="1" hangingPunct="1"/>
            <a:r>
              <a:rPr lang="en-US" smtClean="0"/>
              <a:t>Outcomes – Lung Transplant</a:t>
            </a:r>
          </a:p>
        </p:txBody>
      </p:sp>
      <p:sp>
        <p:nvSpPr>
          <p:cNvPr id="358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Hospital LOS</a:t>
            </a:r>
          </a:p>
          <a:p>
            <a:pPr lvl="1" eaLnBrk="1" hangingPunct="1"/>
            <a:r>
              <a:rPr lang="en-US" dirty="0" smtClean="0"/>
              <a:t>1-3 weeks</a:t>
            </a:r>
          </a:p>
          <a:p>
            <a:pPr eaLnBrk="1" hangingPunct="1"/>
            <a:r>
              <a:rPr lang="en-US" dirty="0" smtClean="0"/>
              <a:t>Long Term Survival</a:t>
            </a:r>
          </a:p>
          <a:p>
            <a:pPr lvl="1" eaLnBrk="1" hangingPunct="1"/>
            <a:r>
              <a:rPr lang="en-US" dirty="0" smtClean="0"/>
              <a:t>3mo: 91%</a:t>
            </a:r>
          </a:p>
          <a:p>
            <a:pPr lvl="1" eaLnBrk="1" hangingPunct="1"/>
            <a:r>
              <a:rPr lang="en-US" dirty="0" smtClean="0"/>
              <a:t>1yr: 80%</a:t>
            </a:r>
          </a:p>
          <a:p>
            <a:pPr lvl="1" eaLnBrk="1" hangingPunct="1"/>
            <a:r>
              <a:rPr lang="en-US" dirty="0" smtClean="0"/>
              <a:t>5yr: 51%</a:t>
            </a:r>
          </a:p>
          <a:p>
            <a:pPr lvl="1" eaLnBrk="1" hangingPunct="1"/>
            <a:r>
              <a:rPr lang="en-US" dirty="0" smtClean="0"/>
              <a:t>10yr: 21%</a:t>
            </a:r>
          </a:p>
        </p:txBody>
      </p:sp>
    </p:spTree>
    <p:extLst>
      <p:ext uri="{BB962C8B-B14F-4D97-AF65-F5344CB8AC3E}">
        <p14:creationId xmlns:p14="http://schemas.microsoft.com/office/powerpoint/2010/main" val="456535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98513"/>
            <a:ext cx="7772400" cy="765175"/>
          </a:xfrm>
        </p:spPr>
        <p:txBody>
          <a:bodyPr/>
          <a:lstStyle/>
          <a:p>
            <a:pPr eaLnBrk="1" hangingPunct="1"/>
            <a:r>
              <a:rPr lang="en-US" smtClean="0"/>
              <a:t>Morbidity and Mortality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Most common causes of death in patient’s with transplant are infection and rejection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Most common complications for these patient’s are CVA, kidney failure, development of DM, muscle atrophy</a:t>
            </a:r>
          </a:p>
        </p:txBody>
      </p:sp>
    </p:spTree>
    <p:extLst>
      <p:ext uri="{BB962C8B-B14F-4D97-AF65-F5344CB8AC3E}">
        <p14:creationId xmlns:p14="http://schemas.microsoft.com/office/powerpoint/2010/main" val="1453123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2400" cy="769938"/>
          </a:xfrm>
        </p:spPr>
        <p:txBody>
          <a:bodyPr/>
          <a:lstStyle/>
          <a:p>
            <a:pPr eaLnBrk="1" hangingPunct="1"/>
            <a:r>
              <a:rPr lang="en-US" smtClean="0"/>
              <a:t>Physical Therapy Goals</a:t>
            </a:r>
          </a:p>
        </p:txBody>
      </p:sp>
      <p:sp>
        <p:nvSpPr>
          <p:cNvPr id="37891" name="Content Placeholder 2"/>
          <p:cNvSpPr>
            <a:spLocks noGrp="1"/>
          </p:cNvSpPr>
          <p:nvPr>
            <p:ph idx="1"/>
          </p:nvPr>
        </p:nvSpPr>
        <p:spPr>
          <a:xfrm>
            <a:off x="685800" y="1295400"/>
            <a:ext cx="7772400" cy="4953000"/>
          </a:xfrm>
        </p:spPr>
        <p:txBody>
          <a:bodyPr/>
          <a:lstStyle/>
          <a:p>
            <a:pPr eaLnBrk="1" hangingPunct="1"/>
            <a:r>
              <a:rPr lang="en-US" smtClean="0"/>
              <a:t>Airway Clearance</a:t>
            </a:r>
          </a:p>
          <a:p>
            <a:pPr eaLnBrk="1" hangingPunct="1"/>
            <a:r>
              <a:rPr lang="en-US" smtClean="0"/>
              <a:t>Patient Function</a:t>
            </a:r>
          </a:p>
          <a:p>
            <a:pPr eaLnBrk="1" hangingPunct="1"/>
            <a:r>
              <a:rPr lang="en-US" smtClean="0"/>
              <a:t>Patient Education </a:t>
            </a:r>
          </a:p>
          <a:p>
            <a:pPr eaLnBrk="1" hangingPunct="1"/>
            <a:r>
              <a:rPr lang="en-US" smtClean="0"/>
              <a:t>Strengthening HEP</a:t>
            </a:r>
          </a:p>
          <a:p>
            <a:pPr eaLnBrk="1" hangingPunct="1"/>
            <a:r>
              <a:rPr lang="en-US" smtClean="0"/>
              <a:t>Aerobic Training HEP</a:t>
            </a:r>
          </a:p>
          <a:p>
            <a:pPr eaLnBrk="1" hangingPunct="1"/>
            <a:r>
              <a:rPr lang="en-US" smtClean="0"/>
              <a:t>Pacing, self-monitoring, targeting exercise, progression of HEP</a:t>
            </a:r>
          </a:p>
          <a:p>
            <a:pPr eaLnBrk="1" hangingPunct="1"/>
            <a:r>
              <a:rPr lang="en-US" smtClean="0"/>
              <a:t>Discharge Plans</a:t>
            </a:r>
          </a:p>
        </p:txBody>
      </p:sp>
    </p:spTree>
    <p:extLst>
      <p:ext uri="{BB962C8B-B14F-4D97-AF65-F5344CB8AC3E}">
        <p14:creationId xmlns:p14="http://schemas.microsoft.com/office/powerpoint/2010/main" val="1713937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381000"/>
            <a:ext cx="4953000" cy="6191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610822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1446213"/>
          </a:xfrm>
        </p:spPr>
        <p:txBody>
          <a:bodyPr/>
          <a:lstStyle/>
          <a:p>
            <a:pPr eaLnBrk="1" hangingPunct="1"/>
            <a:r>
              <a:rPr lang="en-US" smtClean="0"/>
              <a:t>Mechanical Assist Devices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371600"/>
            <a:ext cx="7848600" cy="4876800"/>
          </a:xfrm>
        </p:spPr>
        <p:txBody>
          <a:bodyPr/>
          <a:lstStyle/>
          <a:p>
            <a:pPr eaLnBrk="1" hangingPunct="1"/>
            <a:r>
              <a:rPr lang="en-US" smtClean="0"/>
              <a:t>Cardiac</a:t>
            </a:r>
          </a:p>
          <a:p>
            <a:pPr lvl="1" eaLnBrk="1" hangingPunct="1"/>
            <a:r>
              <a:rPr lang="en-US" smtClean="0"/>
              <a:t>Ventricular Assist Device</a:t>
            </a:r>
          </a:p>
          <a:p>
            <a:pPr lvl="1" eaLnBrk="1" hangingPunct="1"/>
            <a:r>
              <a:rPr lang="en-US" smtClean="0"/>
              <a:t>Total Artificial Heart</a:t>
            </a:r>
          </a:p>
          <a:p>
            <a:pPr eaLnBrk="1" hangingPunct="1"/>
            <a:r>
              <a:rPr lang="en-US" smtClean="0"/>
              <a:t>Respiratory</a:t>
            </a:r>
          </a:p>
          <a:p>
            <a:pPr lvl="1" eaLnBrk="1" hangingPunct="1"/>
            <a:r>
              <a:rPr lang="en-US" smtClean="0"/>
              <a:t>Venous-Venous Extracorporeal membrane oxygenation (ECMO)</a:t>
            </a:r>
          </a:p>
          <a:p>
            <a:pPr eaLnBrk="1" hangingPunct="1"/>
            <a:r>
              <a:rPr lang="en-US" smtClean="0"/>
              <a:t>Cardiac and Respiratory</a:t>
            </a:r>
          </a:p>
          <a:p>
            <a:pPr lvl="1" eaLnBrk="1" hangingPunct="1"/>
            <a:r>
              <a:rPr lang="en-US" smtClean="0"/>
              <a:t>Venous-Arterial Extracorporeal membrane oxygenation (ECMO)</a:t>
            </a:r>
          </a:p>
          <a:p>
            <a:pPr lvl="1"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86307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twork Blitz">
  <a:themeElements>
    <a:clrScheme name="Network Blitz 1">
      <a:dk1>
        <a:srgbClr val="000044"/>
      </a:dk1>
      <a:lt1>
        <a:srgbClr val="FFFFFF"/>
      </a:lt1>
      <a:dk2>
        <a:srgbClr val="000066"/>
      </a:dk2>
      <a:lt2>
        <a:srgbClr val="FFCC00"/>
      </a:lt2>
      <a:accent1>
        <a:srgbClr val="9CE157"/>
      </a:accent1>
      <a:accent2>
        <a:srgbClr val="2663A0"/>
      </a:accent2>
      <a:accent3>
        <a:srgbClr val="AAAAB8"/>
      </a:accent3>
      <a:accent4>
        <a:srgbClr val="DADADA"/>
      </a:accent4>
      <a:accent5>
        <a:srgbClr val="CBEEB4"/>
      </a:accent5>
      <a:accent6>
        <a:srgbClr val="215991"/>
      </a:accent6>
      <a:hlink>
        <a:srgbClr val="F98D43"/>
      </a:hlink>
      <a:folHlink>
        <a:srgbClr val="CC3300"/>
      </a:folHlink>
    </a:clrScheme>
    <a:fontScheme name="Network Blitz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Network Blitz 1">
        <a:dk1>
          <a:srgbClr val="000044"/>
        </a:dk1>
        <a:lt1>
          <a:srgbClr val="FFFFFF"/>
        </a:lt1>
        <a:dk2>
          <a:srgbClr val="000066"/>
        </a:dk2>
        <a:lt2>
          <a:srgbClr val="FFCC00"/>
        </a:lt2>
        <a:accent1>
          <a:srgbClr val="9CE157"/>
        </a:accent1>
        <a:accent2>
          <a:srgbClr val="2663A0"/>
        </a:accent2>
        <a:accent3>
          <a:srgbClr val="AAAAB8"/>
        </a:accent3>
        <a:accent4>
          <a:srgbClr val="DADADA"/>
        </a:accent4>
        <a:accent5>
          <a:srgbClr val="CBEEB4"/>
        </a:accent5>
        <a:accent6>
          <a:srgbClr val="215991"/>
        </a:accent6>
        <a:hlink>
          <a:srgbClr val="F98D4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Blitz 2">
        <a:dk1>
          <a:srgbClr val="000066"/>
        </a:dk1>
        <a:lt1>
          <a:srgbClr val="9CC2E8"/>
        </a:lt1>
        <a:dk2>
          <a:srgbClr val="4D4D4D"/>
        </a:dk2>
        <a:lt2>
          <a:srgbClr val="7DAFE1"/>
        </a:lt2>
        <a:accent1>
          <a:srgbClr val="26D2E4"/>
        </a:accent1>
        <a:accent2>
          <a:srgbClr val="D0E2F4"/>
        </a:accent2>
        <a:accent3>
          <a:srgbClr val="CBDDF2"/>
        </a:accent3>
        <a:accent4>
          <a:srgbClr val="000056"/>
        </a:accent4>
        <a:accent5>
          <a:srgbClr val="ACE5EF"/>
        </a:accent5>
        <a:accent6>
          <a:srgbClr val="BCCDDD"/>
        </a:accent6>
        <a:hlink>
          <a:srgbClr val="0033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Blitz 3">
        <a:dk1>
          <a:srgbClr val="000000"/>
        </a:dk1>
        <a:lt1>
          <a:srgbClr val="EAEAEA"/>
        </a:lt1>
        <a:dk2>
          <a:srgbClr val="333333"/>
        </a:dk2>
        <a:lt2>
          <a:srgbClr val="DDDDDD"/>
        </a:lt2>
        <a:accent1>
          <a:srgbClr val="C0C0C0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DCDCDC"/>
        </a:accent5>
        <a:accent6>
          <a:srgbClr val="E7E7E7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Blitz 4">
        <a:dk1>
          <a:srgbClr val="002E2D"/>
        </a:dk1>
        <a:lt1>
          <a:srgbClr val="FFFFFF"/>
        </a:lt1>
        <a:dk2>
          <a:srgbClr val="005250"/>
        </a:dk2>
        <a:lt2>
          <a:srgbClr val="FFCC00"/>
        </a:lt2>
        <a:accent1>
          <a:srgbClr val="9CE157"/>
        </a:accent1>
        <a:accent2>
          <a:srgbClr val="00817E"/>
        </a:accent2>
        <a:accent3>
          <a:srgbClr val="AAB3B3"/>
        </a:accent3>
        <a:accent4>
          <a:srgbClr val="DADADA"/>
        </a:accent4>
        <a:accent5>
          <a:srgbClr val="CBEEB4"/>
        </a:accent5>
        <a:accent6>
          <a:srgbClr val="007472"/>
        </a:accent6>
        <a:hlink>
          <a:srgbClr val="FFFF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Blitz 5">
        <a:dk1>
          <a:srgbClr val="291A4C"/>
        </a:dk1>
        <a:lt1>
          <a:srgbClr val="FFFFFF"/>
        </a:lt1>
        <a:dk2>
          <a:srgbClr val="3B256B"/>
        </a:dk2>
        <a:lt2>
          <a:srgbClr val="FFCC00"/>
        </a:lt2>
        <a:accent1>
          <a:srgbClr val="6EBFCA"/>
        </a:accent1>
        <a:accent2>
          <a:srgbClr val="56369C"/>
        </a:accent2>
        <a:accent3>
          <a:srgbClr val="AFACBA"/>
        </a:accent3>
        <a:accent4>
          <a:srgbClr val="DADADA"/>
        </a:accent4>
        <a:accent5>
          <a:srgbClr val="BADCE1"/>
        </a:accent5>
        <a:accent6>
          <a:srgbClr val="4D308D"/>
        </a:accent6>
        <a:hlink>
          <a:srgbClr val="CCCCFF"/>
        </a:hlink>
        <a:folHlink>
          <a:srgbClr val="66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Blitz 6">
        <a:dk1>
          <a:srgbClr val="511D30"/>
        </a:dk1>
        <a:lt1>
          <a:srgbClr val="FFFFFF"/>
        </a:lt1>
        <a:dk2>
          <a:srgbClr val="6D2740"/>
        </a:dk2>
        <a:lt2>
          <a:srgbClr val="FDD409"/>
        </a:lt2>
        <a:accent1>
          <a:srgbClr val="FDB83B"/>
        </a:accent1>
        <a:accent2>
          <a:srgbClr val="9D395D"/>
        </a:accent2>
        <a:accent3>
          <a:srgbClr val="BAACAF"/>
        </a:accent3>
        <a:accent4>
          <a:srgbClr val="DADADA"/>
        </a:accent4>
        <a:accent5>
          <a:srgbClr val="FED8AF"/>
        </a:accent5>
        <a:accent6>
          <a:srgbClr val="8E3353"/>
        </a:accent6>
        <a:hlink>
          <a:srgbClr val="FF99CC"/>
        </a:hlink>
        <a:folHlink>
          <a:srgbClr val="D6009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</TotalTime>
  <Words>921</Words>
  <Application>Microsoft Office PowerPoint</Application>
  <PresentationFormat>On-screen Show (4:3)</PresentationFormat>
  <Paragraphs>234</Paragraphs>
  <Slides>42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3" baseType="lpstr">
      <vt:lpstr>Network Blitz</vt:lpstr>
      <vt:lpstr>Rejection</vt:lpstr>
      <vt:lpstr>3 Kinds of Rejection</vt:lpstr>
      <vt:lpstr>Likely sources of rejection: 0-1 Month</vt:lpstr>
      <vt:lpstr>Outcomes – Heart Transplant</vt:lpstr>
      <vt:lpstr>Outcomes – Lung Transplant</vt:lpstr>
      <vt:lpstr>Morbidity and Mortality</vt:lpstr>
      <vt:lpstr>Physical Therapy Goals</vt:lpstr>
      <vt:lpstr>PowerPoint Presentation</vt:lpstr>
      <vt:lpstr>Mechanical Assist Devices</vt:lpstr>
      <vt:lpstr>Ventricular Assist Devices</vt:lpstr>
      <vt:lpstr>Ventricular Assist Devices</vt:lpstr>
      <vt:lpstr>Purpose</vt:lpstr>
      <vt:lpstr>Ventricular Assist Devices – History</vt:lpstr>
      <vt:lpstr>PowerPoint Presentation</vt:lpstr>
      <vt:lpstr>Ventricular Assist Devices – Types</vt:lpstr>
      <vt:lpstr>PowerPoint Presentation</vt:lpstr>
      <vt:lpstr>PowerPoint Presentation</vt:lpstr>
      <vt:lpstr>Ventricular Assist Devices – Types</vt:lpstr>
      <vt:lpstr>PowerPoint Presentation</vt:lpstr>
      <vt:lpstr>Jarvik 2000</vt:lpstr>
      <vt:lpstr>PowerPoint Presentation</vt:lpstr>
      <vt:lpstr>Total Artificial Heart</vt:lpstr>
      <vt:lpstr>PowerPoint Presentation</vt:lpstr>
      <vt:lpstr>Ventricular Assist Devices</vt:lpstr>
      <vt:lpstr>Lifestyle changes:</vt:lpstr>
      <vt:lpstr>Temporary / External VADS</vt:lpstr>
      <vt:lpstr>PowerPoint Presentation</vt:lpstr>
      <vt:lpstr>AbioMed Ventricle</vt:lpstr>
      <vt:lpstr>PowerPoint Presentation</vt:lpstr>
      <vt:lpstr>CentriMag</vt:lpstr>
      <vt:lpstr>Patient Video:  CentriMag and Heartmate II</vt:lpstr>
      <vt:lpstr>Veno-Venous Extracorporeal Membrane Oxygenation (ECMO)</vt:lpstr>
      <vt:lpstr>Patient Video: VVECMO</vt:lpstr>
      <vt:lpstr>Implications For PT</vt:lpstr>
      <vt:lpstr>Post-Operative Course Post Transplant Or VAD</vt:lpstr>
      <vt:lpstr>PowerPoint Presentation</vt:lpstr>
      <vt:lpstr>Early Post-Op Course</vt:lpstr>
      <vt:lpstr>Early Post-Op Course</vt:lpstr>
      <vt:lpstr>Early Post-Op Course</vt:lpstr>
      <vt:lpstr>Early Post-Op Course</vt:lpstr>
      <vt:lpstr>For patients s/p transplant or LVAD: Issues Regarding Discharge Home</vt:lpstr>
      <vt:lpstr>Outpatient Treatment Options</vt:lpstr>
    </vt:vector>
  </TitlesOfParts>
  <Company>University of Michigan Hospital and Health Systems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Rejection</dc:title>
  <dc:creator>Dosch, Kimberley</dc:creator>
  <cp:lastModifiedBy>SWEET, CHRISTINA</cp:lastModifiedBy>
  <cp:revision>13</cp:revision>
  <dcterms:created xsi:type="dcterms:W3CDTF">2013-06-17T18:12:25Z</dcterms:created>
  <dcterms:modified xsi:type="dcterms:W3CDTF">2013-07-11T02:19:35Z</dcterms:modified>
</cp:coreProperties>
</file>