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1" r:id="rId8"/>
    <p:sldId id="262" r:id="rId9"/>
    <p:sldId id="278" r:id="rId10"/>
    <p:sldId id="263" r:id="rId11"/>
    <p:sldId id="279" r:id="rId12"/>
    <p:sldId id="280" r:id="rId13"/>
    <p:sldId id="264" r:id="rId14"/>
    <p:sldId id="281" r:id="rId15"/>
    <p:sldId id="282" r:id="rId16"/>
    <p:sldId id="283" r:id="rId17"/>
    <p:sldId id="28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7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430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2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05CE27F-3000-4A32-8D49-F35BF5E811DA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65D12C90-DAA7-465A-B89F-9CC4D8F20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9BAD6-A653-4280-9BAB-55FD0E373815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0FAA5-951C-4E87-A992-E588A6827C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1349E-8CB1-401D-AADE-4A2E91566734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76E00-6DD5-4D3B-8521-8FD3A0BD1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1BD50-20F6-4B0E-9E54-0A9B82E97188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7FF44-FCDD-47BF-8884-D587E8E07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BAEC1-30C4-4FA9-9048-51DD37C99FAF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8DF0F-7456-446D-812A-DBE1E297E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40FDE-8E11-4E9E-9ADC-1F94C9C21654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05AEC-FD12-4ECC-A8FF-C42271783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A0EB6-5E59-48DA-9EA6-A42EFC69BB6D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B8E49-9BF5-49BF-A574-072D99DB7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C0C5A-76EA-4793-A6E0-E4BDEA323830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FEA47-9B23-4160-AD54-30E17DDA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5219A-4A49-443F-AC6F-57B4DF2A2FBE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1D395-3583-460D-BB00-B09D560D5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0435C-7621-46A8-B9CD-601E92CF1A56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CAAC7-51B4-41CC-920D-A685803BC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1C7F4-BB0C-4B7F-8C98-23AFB6B38F67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C0254-E2F6-45B7-80C4-C8A27894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4198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198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4199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  <p:sp>
            <p:nvSpPr>
              <p:cNvPr id="4199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1362BFC-A399-45AE-A708-85DC021CE4E6}" type="datetimeFigureOut">
              <a:rPr lang="en-US"/>
              <a:pPr>
                <a:defRPr/>
              </a:pPr>
              <a:t>5/16/2013</a:t>
            </a:fld>
            <a:endParaRPr lang="en-US"/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397505-7A4D-4753-A41B-F6222FF6C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algn="ctr" eaLnBrk="1" hangingPunct="1"/>
            <a:r>
              <a:rPr lang="en-US" smtClean="0">
                <a:solidFill>
                  <a:schemeClr val="tx1"/>
                </a:solidFill>
              </a:rPr>
              <a:t>Cardiopulmonary Physical Therapy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4294967295"/>
          </p:nvPr>
        </p:nvSpPr>
        <p:spPr>
          <a:xfrm>
            <a:off x="1693863" y="4244975"/>
            <a:ext cx="5981700" cy="1441450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898989"/>
                </a:solidFill>
              </a:rPr>
              <a:t>Meghan Lahart PT, DPT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898989"/>
                </a:solidFill>
              </a:rPr>
              <a:t>Cardiovascular and Pulmonary Resident Ann Arbor VA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3200" smtClean="0"/>
              <a:t>Special Considerations for Mechanically Ventilated Patients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Weaning is the process of discontinuing mechanical ventilation and the main goal of a patient requiring mechanical ventilation is the return to spontaneous breathing</a:t>
            </a:r>
          </a:p>
          <a:p>
            <a:pPr eaLnBrk="1" hangingPunct="1"/>
            <a:r>
              <a:rPr lang="en-US" dirty="0" smtClean="0"/>
              <a:t>Benefits of weaning from mechanical ventilation</a:t>
            </a:r>
          </a:p>
          <a:p>
            <a:pPr lvl="1" eaLnBrk="1" hangingPunct="1"/>
            <a:r>
              <a:rPr lang="en-US" dirty="0" smtClean="0"/>
              <a:t>Minimize iatrogenic complications</a:t>
            </a:r>
          </a:p>
          <a:p>
            <a:pPr lvl="1" eaLnBrk="1" hangingPunct="1"/>
            <a:r>
              <a:rPr lang="en-US" dirty="0" smtClean="0"/>
              <a:t>Minimize duration of ICU stay</a:t>
            </a:r>
          </a:p>
          <a:p>
            <a:pPr lvl="1" eaLnBrk="1" hangingPunct="1"/>
            <a:r>
              <a:rPr lang="en-US" dirty="0" smtClean="0"/>
              <a:t>Prevent atrophy of the inspiratory muscles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Special Considerations for Mechanically Ventilated Patients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Weaning Criteria</a:t>
            </a:r>
          </a:p>
          <a:p>
            <a:pPr lvl="1" eaLnBrk="1" hangingPunct="1"/>
            <a:r>
              <a:rPr lang="en-US" dirty="0" smtClean="0"/>
              <a:t>FiO</a:t>
            </a:r>
            <a:r>
              <a:rPr lang="en-US" baseline="-25000" dirty="0" smtClean="0"/>
              <a:t>2 </a:t>
            </a:r>
            <a:r>
              <a:rPr lang="en-US" dirty="0" smtClean="0"/>
              <a:t>&lt; 50</a:t>
            </a:r>
            <a:r>
              <a:rPr lang="en-US" dirty="0" smtClean="0"/>
              <a:t>% (% of O2 in air, typical air is 20%) </a:t>
            </a:r>
            <a:r>
              <a:rPr lang="en-US" dirty="0" smtClean="0"/>
              <a:t>and SaO</a:t>
            </a:r>
            <a:r>
              <a:rPr lang="en-US" baseline="-25000" dirty="0" smtClean="0"/>
              <a:t>2</a:t>
            </a:r>
            <a:r>
              <a:rPr lang="en-US" dirty="0" smtClean="0"/>
              <a:t> &gt;90% with PEEP </a:t>
            </a:r>
            <a:r>
              <a:rPr lang="en-US" dirty="0" smtClean="0"/>
              <a:t>(pressure that keeps lungs open so they don’t collapse) of </a:t>
            </a:r>
            <a:r>
              <a:rPr lang="en-US" dirty="0" smtClean="0"/>
              <a:t>less than 5cm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lvl="1" eaLnBrk="1" hangingPunct="1"/>
            <a:r>
              <a:rPr lang="en-US" dirty="0" smtClean="0"/>
              <a:t>Negative inspiratory force of 20 to 30 cm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lvl="1" eaLnBrk="1" hangingPunct="1"/>
            <a:r>
              <a:rPr lang="en-US" dirty="0" smtClean="0"/>
              <a:t>Respiratory rate &lt; 35 breaths per minute</a:t>
            </a:r>
          </a:p>
          <a:p>
            <a:pPr lvl="1" eaLnBrk="1" hangingPunct="1"/>
            <a:r>
              <a:rPr lang="en-US" dirty="0" smtClean="0"/>
              <a:t>Minute ventilation &lt;15L/min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Assessing Dyspnea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Dyspnea is a clinical manifestation of work of breathing</a:t>
            </a:r>
          </a:p>
          <a:p>
            <a:pPr eaLnBrk="1" hangingPunct="1"/>
            <a:r>
              <a:rPr lang="en-US" smtClean="0"/>
              <a:t>Yes or no…are you short of breath?</a:t>
            </a:r>
          </a:p>
          <a:p>
            <a:pPr eaLnBrk="1" hangingPunct="1"/>
            <a:r>
              <a:rPr lang="en-US" smtClean="0"/>
              <a:t>Dyspnea can be measured rating on a numerical scale of 0-10, with 0 being no shortness of breath and 10 indicated the worst imaginable shortness of breath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400" dirty="0" smtClean="0"/>
              <a:t>Neuromuscular weakness results from systemic inflammation, hyperglycemia, corticosteroid use </a:t>
            </a:r>
            <a:r>
              <a:rPr lang="en-US" sz="2400" dirty="0" smtClean="0"/>
              <a:t>(proximal muscle weakness) and </a:t>
            </a:r>
            <a:r>
              <a:rPr lang="en-US" sz="2400" dirty="0" smtClean="0"/>
              <a:t>deconditioning associated with </a:t>
            </a:r>
            <a:r>
              <a:rPr lang="en-US" sz="2400" dirty="0" err="1" smtClean="0"/>
              <a:t>bedrest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Critical </a:t>
            </a:r>
            <a:r>
              <a:rPr lang="en-US" sz="2400" dirty="0" err="1" smtClean="0"/>
              <a:t>illiness</a:t>
            </a:r>
            <a:r>
              <a:rPr lang="en-US" sz="2400" dirty="0" smtClean="0"/>
              <a:t> </a:t>
            </a:r>
            <a:r>
              <a:rPr lang="en-US" sz="2400" dirty="0" err="1" smtClean="0"/>
              <a:t>neuromyopathy</a:t>
            </a:r>
            <a:r>
              <a:rPr lang="en-US" sz="2400" dirty="0" smtClean="0"/>
              <a:t> often presents as profound extremity and respiratory muscle weakness and is the most common peripheral neuromuscular disorder seen in the ICU</a:t>
            </a:r>
          </a:p>
          <a:p>
            <a:pPr eaLnBrk="1" hangingPunct="1"/>
            <a:r>
              <a:rPr lang="en-US" sz="2400" dirty="0" smtClean="0"/>
              <a:t>Goal of endurance training is to maximize the independence and efficiency of patients to perform ADLs and functional mobility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Normal Cardiopulmonary Values at Rest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Heart Rate: 50-100bpm</a:t>
            </a:r>
          </a:p>
          <a:p>
            <a:pPr eaLnBrk="1" hangingPunct="1"/>
            <a:r>
              <a:rPr lang="en-US" smtClean="0"/>
              <a:t>Systolic BP: 85-140mmHg</a:t>
            </a:r>
          </a:p>
          <a:p>
            <a:pPr eaLnBrk="1" hangingPunct="1"/>
            <a:r>
              <a:rPr lang="en-US" smtClean="0"/>
              <a:t>Diastolic BP: 40-90mmHg</a:t>
            </a:r>
          </a:p>
          <a:p>
            <a:pPr eaLnBrk="1" hangingPunct="1"/>
            <a:r>
              <a:rPr lang="en-US" smtClean="0"/>
              <a:t>Respiratory Rate: 12-20 breaths per minute</a:t>
            </a:r>
          </a:p>
          <a:p>
            <a:pPr eaLnBrk="1" hangingPunct="1"/>
            <a:r>
              <a:rPr lang="en-US" smtClean="0"/>
              <a:t>Oxygen Saturation &gt;95%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Abnormal Responses to Exercise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HR increase of greater than 20-30bpm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HR decreasing below resting HR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Increase of SBP &gt;20-30mmHg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Decrease of SBP &gt;10mmHg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Oxygen saturation dropping below prescribed level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RR increases beyond a level tolerated by patient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ECG changes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Color changes, diaphoresis, agitation, increased accessory muscle use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 Intensity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RPE scale 6-20</a:t>
            </a:r>
          </a:p>
          <a:p>
            <a:pPr lvl="1" eaLnBrk="1" hangingPunct="1"/>
            <a:r>
              <a:rPr lang="en-US" dirty="0" smtClean="0"/>
              <a:t>Warm up 9-11 range, peak activity 13-15</a:t>
            </a:r>
          </a:p>
          <a:p>
            <a:pPr eaLnBrk="1" hangingPunct="1"/>
            <a:r>
              <a:rPr lang="en-US" dirty="0" smtClean="0"/>
              <a:t>Dyspnea index</a:t>
            </a:r>
          </a:p>
          <a:p>
            <a:pPr lvl="1" eaLnBrk="1" hangingPunct="1"/>
            <a:r>
              <a:rPr lang="en-US" dirty="0" smtClean="0"/>
              <a:t>1-2 breaths at rest, 3 breaths with peak </a:t>
            </a:r>
            <a:r>
              <a:rPr lang="en-US" dirty="0" smtClean="0"/>
              <a:t>activity</a:t>
            </a:r>
          </a:p>
          <a:p>
            <a:pPr lvl="2" eaLnBrk="1" hangingPunct="1"/>
            <a:r>
              <a:rPr lang="en-US" dirty="0" smtClean="0"/>
              <a:t>Count to 15, number of breaths it takes</a:t>
            </a:r>
            <a:endParaRPr lang="en-US" dirty="0" smtClean="0"/>
          </a:p>
          <a:p>
            <a:pPr eaLnBrk="1" hangingPunct="1"/>
            <a:r>
              <a:rPr lang="en-US" dirty="0" smtClean="0"/>
              <a:t>Stages of Stable Angina</a:t>
            </a:r>
          </a:p>
          <a:p>
            <a:pPr lvl="1" eaLnBrk="1" hangingPunct="1"/>
            <a:r>
              <a:rPr lang="en-US" dirty="0" smtClean="0"/>
              <a:t>1-4, monitor with ECG </a:t>
            </a:r>
            <a:r>
              <a:rPr lang="en-US" dirty="0" smtClean="0"/>
              <a:t>changes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 Duration and Frequency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Duration is the amount of time that a patient can tolerate performing a certain activity which is determined by the patient’s cardiovascular response</a:t>
            </a:r>
          </a:p>
          <a:p>
            <a:pPr eaLnBrk="1" hangingPunct="1"/>
            <a:r>
              <a:rPr lang="en-US" smtClean="0"/>
              <a:t>Frequency is usually multiple short intervals of exercise followed by rest periods, which is shown to be better tolerated in the acute care patient population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3200" smtClean="0"/>
              <a:t>Injury Prevention and Equipment Provision</a:t>
            </a:r>
          </a:p>
        </p:txBody>
      </p:sp>
      <p:sp>
        <p:nvSpPr>
          <p:cNvPr id="3072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Parameters to monitor: BP, HR, ECG, RR, and oxygen saturation</a:t>
            </a:r>
          </a:p>
          <a:p>
            <a:pPr eaLnBrk="1" hangingPunct="1"/>
            <a:r>
              <a:rPr lang="en-US" dirty="0" smtClean="0"/>
              <a:t>Signs and Symptoms: shortness of breath, chest pain, dizziness, lightheadedness, cyanosis, pallor, diaphoresis, nausea, and headaches </a:t>
            </a:r>
          </a:p>
          <a:p>
            <a:pPr eaLnBrk="1" hangingPunct="1"/>
            <a:r>
              <a:rPr lang="en-US" dirty="0" smtClean="0"/>
              <a:t>Progress low level activity and utilize assistive devices in order to conserve </a:t>
            </a:r>
            <a:r>
              <a:rPr lang="en-US" dirty="0" smtClean="0"/>
              <a:t>energy and increase endurance training. </a:t>
            </a: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Discharge Planning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Determining the patient’s rehabilitation potential directly effects the discharge plan</a:t>
            </a:r>
          </a:p>
          <a:p>
            <a:pPr eaLnBrk="1" hangingPunct="1"/>
            <a:r>
              <a:rPr lang="en-US" smtClean="0"/>
              <a:t>During the initial physical therapy evaluation the patient needs to evaluate the current level of function and prognosis</a:t>
            </a:r>
          </a:p>
          <a:p>
            <a:pPr eaLnBrk="1" hangingPunct="1"/>
            <a:r>
              <a:rPr lang="en-US" smtClean="0"/>
              <a:t>Acute rehabilitation, sub acute rehablitation, long term care, home with assistance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What is Cardiopulmonary PT?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normal hemodynamic response to exercise?</a:t>
            </a:r>
          </a:p>
          <a:p>
            <a:pPr eaLnBrk="1" hangingPunct="1"/>
            <a:r>
              <a:rPr lang="en-US" smtClean="0"/>
              <a:t>What are some negative effects of immobilization?</a:t>
            </a:r>
          </a:p>
          <a:p>
            <a:pPr eaLnBrk="1" hangingPunct="1"/>
            <a:r>
              <a:rPr lang="en-US" smtClean="0"/>
              <a:t>Name some positions for dyspnea relief</a:t>
            </a:r>
          </a:p>
          <a:p>
            <a:pPr eaLnBrk="1" hangingPunct="1"/>
            <a:r>
              <a:rPr lang="en-US" smtClean="0"/>
              <a:t>Name a few breathing strategies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Practice Patterns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Conditions associated with acute cardiopulmonary dysfunctions and associated preferred practice patterns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 smtClean="0"/>
              <a:t>6A: Primary prevention/risk reduction for cardiovascular/pulmonary disorders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Conditions: obesity, smoking, hypertension, hyperlipidemia, DMII</a:t>
            </a:r>
          </a:p>
          <a:p>
            <a:pPr eaLnBrk="1" hangingPunct="1"/>
            <a:r>
              <a:rPr lang="en-US" dirty="0" smtClean="0"/>
              <a:t>Clinical Findings: hypoventilation, </a:t>
            </a:r>
            <a:r>
              <a:rPr lang="en-US" dirty="0" smtClean="0"/>
              <a:t>atelectasis (lung collapsing), </a:t>
            </a:r>
            <a:r>
              <a:rPr lang="en-US" dirty="0" smtClean="0"/>
              <a:t>C0</a:t>
            </a:r>
            <a:r>
              <a:rPr lang="en-US" baseline="-25000" dirty="0" smtClean="0"/>
              <a:t>2</a:t>
            </a:r>
            <a:r>
              <a:rPr lang="en-US" dirty="0" smtClean="0"/>
              <a:t> retention, resting SBP &gt;140mmHg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 smtClean="0"/>
              <a:t>6B: Impaired aerobic capacity/endurance associated with deconditioning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Conditions: sedentary lifestyle, prolonged immobilization</a:t>
            </a:r>
          </a:p>
          <a:p>
            <a:pPr eaLnBrk="1" hangingPunct="1"/>
            <a:r>
              <a:rPr lang="en-US" smtClean="0"/>
              <a:t>Clinical findings: elevated resting HR, early fatigue, dyspnea on exertion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 smtClean="0"/>
              <a:t>6C: Impaired Ventilation, Respiration/Gas Exchange, and Aerobic Capacity/Endurance Associated with Airway Clearance Dysfunction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Conditions: Cystic fibrosis, bronchiectasis, acute bronchitis, pneumonia, lung abscess, asbestosis, inhalation burns, asthma, pulmonary fibrosis</a:t>
            </a:r>
          </a:p>
          <a:p>
            <a:pPr eaLnBrk="1" hangingPunct="1"/>
            <a:r>
              <a:rPr lang="en-US" smtClean="0"/>
              <a:t>Clinical Findings: productive cough of &gt;30mL of secretions per 24 hours, fever, SOB, hypoxemia, C0</a:t>
            </a:r>
            <a:r>
              <a:rPr lang="en-US" baseline="-25000" smtClean="0"/>
              <a:t>2</a:t>
            </a:r>
            <a:r>
              <a:rPr lang="en-US" smtClean="0"/>
              <a:t> retention, respiratory acidosis, decreased FEV</a:t>
            </a:r>
            <a:r>
              <a:rPr lang="en-US" baseline="-25000" smtClean="0"/>
              <a:t>1</a:t>
            </a:r>
            <a:endParaRPr lang="en-US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 smtClean="0"/>
              <a:t>6D: Impaired Aerobic Capacity/endurance associated with Cardiovascular Pump Dysfunction or Failure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Conditions: CHF, CAD, disease of aortic or mitral valves, cardiomyopathy, </a:t>
            </a:r>
            <a:r>
              <a:rPr lang="en-US" dirty="0" smtClean="0"/>
              <a:t>endocarditis (young IV drug use), </a:t>
            </a:r>
            <a:r>
              <a:rPr lang="en-US" dirty="0" smtClean="0"/>
              <a:t>shock, PAD, congenital heart anomalies</a:t>
            </a:r>
          </a:p>
          <a:p>
            <a:pPr eaLnBrk="1" hangingPunct="1"/>
            <a:r>
              <a:rPr lang="en-US" dirty="0" smtClean="0"/>
              <a:t>Clinical Findings: SOB, jugular venous distension, S</a:t>
            </a:r>
            <a:r>
              <a:rPr lang="en-US" baseline="-25000" dirty="0" smtClean="0"/>
              <a:t>3</a:t>
            </a:r>
            <a:r>
              <a:rPr lang="en-US" dirty="0" smtClean="0"/>
              <a:t> heart </a:t>
            </a:r>
            <a:r>
              <a:rPr lang="en-US" dirty="0" smtClean="0"/>
              <a:t>sound (heart failure), </a:t>
            </a:r>
            <a:r>
              <a:rPr lang="en-US" dirty="0" smtClean="0"/>
              <a:t>crackles on </a:t>
            </a:r>
            <a:r>
              <a:rPr lang="en-US" dirty="0" smtClean="0"/>
              <a:t>auscultation (heart failure), </a:t>
            </a:r>
            <a:r>
              <a:rPr lang="en-US" dirty="0" smtClean="0"/>
              <a:t>decreased ejection </a:t>
            </a:r>
            <a:r>
              <a:rPr lang="en-US" dirty="0" smtClean="0"/>
              <a:t>fraction  (heart failure), </a:t>
            </a:r>
            <a:r>
              <a:rPr lang="en-US" dirty="0" smtClean="0"/>
              <a:t>cyanosis, dependent edema, claudication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 smtClean="0"/>
              <a:t>6E: Impaired Ventilation and Respiration/Gas Exchange Associated with Ventilatory Pump Dysfunction or Failure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Conditions: chest trauma, Guillain-Barre syndrome, SCI, multiple sclerosis, muscular dystrophy, post-polio syndrome, emphysema, burns to upper body, Parkinson disease</a:t>
            </a:r>
          </a:p>
          <a:p>
            <a:pPr eaLnBrk="1" hangingPunct="1"/>
            <a:r>
              <a:rPr lang="en-US" smtClean="0"/>
              <a:t>Clinical Findings: paradoxical breathing, inability to cough, dyspnea, reduced peak expiratory flow rate, reduced tidal volume and peak inspiratory pressure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 smtClean="0"/>
              <a:t>6F: Impaired Ventilation and Respiration/Gas Exchange Associated with Respiratory Failure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Conditions: acute respiratory distress syndrome, pneumonia, pulmonary edema, sepsis</a:t>
            </a:r>
          </a:p>
          <a:p>
            <a:pPr eaLnBrk="1" hangingPunct="1"/>
            <a:r>
              <a:rPr lang="en-US" smtClean="0"/>
              <a:t>Clinical Findings: hypoxemia, abnormal chest radiograph, increased respiratory rate, mechanical ventilation, fever, hypoxemia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 smtClean="0"/>
              <a:t>6G: Impaired Ventilation, Respiration/Gas Exchange, and Aerobic Capacity/Endurance Associated with Respiratory Failure in the Neonate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Conditions: bronchopulmonary dysplasia, CMV pneumonia, asthma, meconium aspiration</a:t>
            </a:r>
          </a:p>
          <a:p>
            <a:pPr eaLnBrk="1" hangingPunct="1"/>
            <a:r>
              <a:rPr lang="en-US" smtClean="0"/>
              <a:t>Clinical Findings: intercostal retraction, stridor, wheezing, physiological intolerance of routine care, impaired airway clearance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3200" smtClean="0"/>
              <a:t>Cardiovascular and Pulmonary Risk Factors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r>
              <a:rPr lang="en-US" sz="2000" dirty="0" smtClean="0"/>
              <a:t>Family History</a:t>
            </a:r>
          </a:p>
          <a:p>
            <a:pPr lvl="1"/>
            <a:r>
              <a:rPr lang="en-US" sz="1800" dirty="0" smtClean="0"/>
              <a:t>Father/male relative before 55 years old</a:t>
            </a:r>
          </a:p>
          <a:p>
            <a:pPr lvl="1"/>
            <a:r>
              <a:rPr lang="en-US" sz="1800" dirty="0" smtClean="0"/>
              <a:t>Mother/female relative before 65 years old</a:t>
            </a:r>
          </a:p>
          <a:p>
            <a:r>
              <a:rPr lang="en-US" sz="2000" dirty="0" smtClean="0"/>
              <a:t>Cigarette Smoking</a:t>
            </a:r>
          </a:p>
          <a:p>
            <a:r>
              <a:rPr lang="en-US" sz="2000" dirty="0" smtClean="0"/>
              <a:t>Hypertension</a:t>
            </a:r>
          </a:p>
          <a:p>
            <a:pPr lvl="1"/>
            <a:r>
              <a:rPr lang="en-US" sz="1800" dirty="0" smtClean="0"/>
              <a:t>&gt; 140/90</a:t>
            </a:r>
          </a:p>
          <a:p>
            <a:r>
              <a:rPr lang="en-US" sz="2000" dirty="0" smtClean="0"/>
              <a:t>Dyslipidemia</a:t>
            </a:r>
          </a:p>
          <a:p>
            <a:pPr lvl="1"/>
            <a:r>
              <a:rPr lang="en-US" sz="1800" dirty="0" smtClean="0"/>
              <a:t>LDL &gt;130, HDL &lt;40, total &gt;200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r>
              <a:rPr lang="en-US" sz="2000" smtClean="0"/>
              <a:t>Impaired fasting glucose</a:t>
            </a:r>
          </a:p>
          <a:p>
            <a:pPr lvl="1"/>
            <a:r>
              <a:rPr lang="en-US" sz="1800" smtClean="0"/>
              <a:t>&gt;100</a:t>
            </a:r>
          </a:p>
          <a:p>
            <a:r>
              <a:rPr lang="en-US" sz="2000" smtClean="0"/>
              <a:t>Obesity</a:t>
            </a:r>
          </a:p>
          <a:p>
            <a:pPr lvl="1"/>
            <a:r>
              <a:rPr lang="en-US" sz="1800" smtClean="0"/>
              <a:t>BMI &gt;30, waist girth &gt;102cm men and &gt;88cm women</a:t>
            </a:r>
          </a:p>
          <a:p>
            <a:r>
              <a:rPr lang="en-US" sz="2000" smtClean="0"/>
              <a:t>Sedentary lifestyle</a:t>
            </a:r>
          </a:p>
          <a:p>
            <a:pPr lvl="1"/>
            <a:r>
              <a:rPr lang="en-US" sz="1800" smtClean="0"/>
              <a:t>Not participating in regular exercise program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endParaRPr lang="en-US" smtClean="0"/>
          </a:p>
        </p:txBody>
      </p:sp>
      <p:sp>
        <p:nvSpPr>
          <p:cNvPr id="419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What is Cardiopulmonary PT?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Entry level vs Advanced practice</a:t>
            </a:r>
          </a:p>
          <a:p>
            <a:pPr eaLnBrk="1" hangingPunct="1"/>
            <a:r>
              <a:rPr lang="en-US" smtClean="0"/>
              <a:t>Acute cardiopulmonary conditions are defined as disease in which the patient’s oxygen transport system fails to meet the demands placed on it.</a:t>
            </a:r>
          </a:p>
          <a:p>
            <a:pPr eaLnBrk="1" hangingPunct="1"/>
            <a:r>
              <a:rPr lang="en-US" smtClean="0"/>
              <a:t>This failure may result in prolonged bed rest and adverse effects such as loss of muscle strength and endurance.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3200" smtClean="0"/>
              <a:t>Why is it CP PT important in the acute care setting?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Prolonged effects of bed rest: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Cardiovascular effects: decreased max HR, decreased max oxygen uptake, increased basal HR, orthostatic hypotension, increased risk for venous thrombosis, decreased total blood volume, decreased Hgb concentration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Respiratory effects: decreased vital capacity, decreased Pa0</a:t>
            </a:r>
            <a:r>
              <a:rPr lang="en-US" baseline="-25000" smtClean="0"/>
              <a:t>2</a:t>
            </a:r>
            <a:r>
              <a:rPr lang="en-US" smtClean="0"/>
              <a:t>, impaired ability to clear secretions, decreased residual volume, increased ventilation-perfusion mismatch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Airway Clearance Techniques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Manual or mechanical procedures that facilitate mobilization of secretions from the airways.</a:t>
            </a:r>
          </a:p>
          <a:p>
            <a:pPr eaLnBrk="1" hangingPunct="1"/>
            <a:r>
              <a:rPr lang="en-US" smtClean="0"/>
              <a:t>Indications:</a:t>
            </a:r>
          </a:p>
          <a:p>
            <a:pPr lvl="1" eaLnBrk="1" hangingPunct="1"/>
            <a:r>
              <a:rPr lang="en-US" smtClean="0"/>
              <a:t>Impaired mucociliary transport</a:t>
            </a:r>
          </a:p>
          <a:p>
            <a:pPr lvl="1" eaLnBrk="1" hangingPunct="1"/>
            <a:r>
              <a:rPr lang="en-US" smtClean="0"/>
              <a:t>Excessive pulmonary secretions</a:t>
            </a:r>
          </a:p>
          <a:p>
            <a:pPr lvl="1" eaLnBrk="1" hangingPunct="1"/>
            <a:r>
              <a:rPr lang="en-US" smtClean="0"/>
              <a:t>Ineffective or absent cough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Airway Clearance Techniques</a:t>
            </a:r>
          </a:p>
        </p:txBody>
      </p:sp>
      <p:sp>
        <p:nvSpPr>
          <p:cNvPr id="18434" name="Content Placeholder 3"/>
          <p:cNvSpPr>
            <a:spLocks noGrp="1"/>
          </p:cNvSpPr>
          <p:nvPr>
            <p:ph sz="half" idx="4294967295"/>
          </p:nvPr>
        </p:nvSpPr>
        <p:spPr>
          <a:xfrm>
            <a:off x="838200" y="2362200"/>
            <a:ext cx="3773488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Goals of airway clearance: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Optimize airway patency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Increase ventilation and perfusion matching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Promote alveolar expansion and ventilation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Increase gas exchange</a:t>
            </a:r>
          </a:p>
        </p:txBody>
      </p:sp>
      <p:sp>
        <p:nvSpPr>
          <p:cNvPr id="18435" name="Content Placeholder 4"/>
          <p:cNvSpPr>
            <a:spLocks noGrp="1"/>
          </p:cNvSpPr>
          <p:nvPr>
            <p:ph sz="half" idx="4294967295"/>
          </p:nvPr>
        </p:nvSpPr>
        <p:spPr>
          <a:xfrm>
            <a:off x="4757738" y="2362200"/>
            <a:ext cx="3773487" cy="3724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Interventions: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Postural drainage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Percussion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Vibration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Cough Techniques and Assists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Active Cycle of breathing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Mechanical Aids for coughing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Manual hyperinflation and Airway suctioning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3200" smtClean="0"/>
              <a:t>Breathing Strategies, Positioning, and Facilitation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Used to assist with the progression to independence with mobility and breathing</a:t>
            </a:r>
          </a:p>
          <a:p>
            <a:pPr eaLnBrk="1" hangingPunct="1"/>
            <a:r>
              <a:rPr lang="en-US" smtClean="0"/>
              <a:t>Techniques are used for patient with weakness, inefficiency, or inhibition of the diaphragm muscle</a:t>
            </a:r>
          </a:p>
          <a:p>
            <a:pPr eaLnBrk="1" hangingPunct="1"/>
            <a:r>
              <a:rPr lang="en-US" smtClean="0"/>
              <a:t>Paired movement and breathing</a:t>
            </a:r>
          </a:p>
          <a:p>
            <a:pPr eaLnBrk="1" hangingPunct="1"/>
            <a:r>
              <a:rPr lang="en-US" smtClean="0"/>
              <a:t>Positions for dyspnea relief when dyspnea is caused by pulmonary dysfunction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mtClean="0"/>
              <a:t>Breathing Exercises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z="2600" u="sng" dirty="0" smtClean="0"/>
              <a:t>Pursed lip breathing</a:t>
            </a:r>
            <a:r>
              <a:rPr lang="en-US" sz="2600" dirty="0" smtClean="0"/>
              <a:t>: used to relieve dyspnea, improve activity tolerance and reduce wheezing</a:t>
            </a:r>
          </a:p>
          <a:p>
            <a:pPr eaLnBrk="1" hangingPunct="1"/>
            <a:r>
              <a:rPr lang="en-US" sz="2600" u="sng" dirty="0" smtClean="0"/>
              <a:t>Diaphragmatic breathing</a:t>
            </a:r>
            <a:r>
              <a:rPr lang="en-US" sz="2600" dirty="0" smtClean="0"/>
              <a:t>: used to improve oxygen saturation, resolution of atelectasis, lower anxiety, mobilize secretions</a:t>
            </a:r>
          </a:p>
          <a:p>
            <a:pPr eaLnBrk="1" hangingPunct="1"/>
            <a:r>
              <a:rPr lang="en-US" sz="2600" u="sng" dirty="0" smtClean="0"/>
              <a:t>Lateral costal breathing</a:t>
            </a:r>
            <a:r>
              <a:rPr lang="en-US" sz="2600" dirty="0" smtClean="0"/>
              <a:t>: used to improve symmetrical chest wall expansion, mobilize secretions and improve </a:t>
            </a:r>
            <a:r>
              <a:rPr lang="en-US" sz="2600" dirty="0" smtClean="0"/>
              <a:t>posture</a:t>
            </a:r>
          </a:p>
          <a:p>
            <a:pPr lvl="1" eaLnBrk="1" hangingPunct="1"/>
            <a:r>
              <a:rPr lang="en-US" sz="2200" dirty="0" smtClean="0"/>
              <a:t>Hands on ribs</a:t>
            </a:r>
            <a:endParaRPr lang="en-US" sz="2200" dirty="0" smtClean="0"/>
          </a:p>
          <a:p>
            <a:pPr eaLnBrk="1" hangingPunct="1">
              <a:buFont typeface="Wingdings" pitchFamily="2" charset="2"/>
              <a:buNone/>
            </a:pPr>
            <a:endParaRPr lang="en-US" sz="26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Breathing Exercises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u="sng" dirty="0" smtClean="0"/>
              <a:t>Inspiratory hold technique</a:t>
            </a:r>
            <a:r>
              <a:rPr lang="en-US" sz="2000" dirty="0" smtClean="0"/>
              <a:t>: used to improve ventilation and perfusion matching, resolve atelectasis, and improve cough effectiveness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u="sng" dirty="0" smtClean="0"/>
              <a:t>Stacked breathing</a:t>
            </a:r>
            <a:r>
              <a:rPr lang="en-US" sz="2000" dirty="0" smtClean="0"/>
              <a:t>: used to improve ventilation and perfusion matching, resolve atelectasis, reduce pain, and improve cough </a:t>
            </a:r>
            <a:r>
              <a:rPr lang="en-US" sz="2000" dirty="0" smtClean="0"/>
              <a:t>effectiveness (take breath in and hold, take a breath in and hold, etc…then breath out)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u="sng" dirty="0" smtClean="0"/>
              <a:t>Paced breathing</a:t>
            </a:r>
            <a:r>
              <a:rPr lang="en-US" sz="2000" dirty="0" smtClean="0"/>
              <a:t>: used to increase activity tolerance, reduce dyspnea, reduce fatigue, and lower </a:t>
            </a:r>
            <a:r>
              <a:rPr lang="en-US" sz="2000" dirty="0" smtClean="0"/>
              <a:t>anxiety (breath in/out in 1:4 ration)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u="sng" dirty="0" smtClean="0"/>
              <a:t>Upper chest inhibiting technique</a:t>
            </a:r>
            <a:r>
              <a:rPr lang="en-US" sz="2000" dirty="0" smtClean="0"/>
              <a:t>: used to reduce accessory muscles </a:t>
            </a:r>
            <a:r>
              <a:rPr lang="en-US" sz="2000" dirty="0" smtClean="0"/>
              <a:t>overuse (prevent upper chest from moving manually)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sz="2000" u="sng" dirty="0" smtClean="0"/>
              <a:t>Trunk counter rotation techniques</a:t>
            </a:r>
            <a:r>
              <a:rPr lang="en-US" sz="2000" dirty="0" smtClean="0"/>
              <a:t>: used to increase chest wall mobility, increase ventilation and perfusion matching, improve trunk muscle length, and improve cough effectiveness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1512</TotalTime>
  <Words>1443</Words>
  <Application>Microsoft Office PowerPoint</Application>
  <PresentationFormat>On-screen Show (4:3)</PresentationFormat>
  <Paragraphs>144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Capsules</vt:lpstr>
      <vt:lpstr>Cardiopulmonary Physical Therapy</vt:lpstr>
      <vt:lpstr>What is Cardiopulmonary PT?</vt:lpstr>
      <vt:lpstr>What is Cardiopulmonary PT?</vt:lpstr>
      <vt:lpstr>Why is it CP PT important in the acute care setting?</vt:lpstr>
      <vt:lpstr>Airway Clearance Techniques</vt:lpstr>
      <vt:lpstr>Airway Clearance Techniques</vt:lpstr>
      <vt:lpstr>Breathing Strategies, Positioning, and Facilitation</vt:lpstr>
      <vt:lpstr>Breathing Exercises</vt:lpstr>
      <vt:lpstr>Breathing Exercises</vt:lpstr>
      <vt:lpstr>Special Considerations for Mechanically Ventilated Patients</vt:lpstr>
      <vt:lpstr>Special Considerations for Mechanically Ventilated Patients</vt:lpstr>
      <vt:lpstr>Assessing Dyspnea</vt:lpstr>
      <vt:lpstr>Exercise</vt:lpstr>
      <vt:lpstr>Normal Cardiopulmonary Values at Rest</vt:lpstr>
      <vt:lpstr>Abnormal Responses to Exercise</vt:lpstr>
      <vt:lpstr>Exercise Intensity</vt:lpstr>
      <vt:lpstr>Exercise Duration and Frequency</vt:lpstr>
      <vt:lpstr>Injury Prevention and Equipment Provision</vt:lpstr>
      <vt:lpstr>Discharge Planning</vt:lpstr>
      <vt:lpstr>Practice Patterns</vt:lpstr>
      <vt:lpstr>6A: Primary prevention/risk reduction for cardiovascular/pulmonary disorders</vt:lpstr>
      <vt:lpstr>6B: Impaired aerobic capacity/endurance associated with deconditioning</vt:lpstr>
      <vt:lpstr>6C: Impaired Ventilation, Respiration/Gas Exchange, and Aerobic Capacity/Endurance Associated with Airway Clearance Dysfunction</vt:lpstr>
      <vt:lpstr>6D: Impaired Aerobic Capacity/endurance associated with Cardiovascular Pump Dysfunction or Failure</vt:lpstr>
      <vt:lpstr>6E: Impaired Ventilation and Respiration/Gas Exchange Associated with Ventilatory Pump Dysfunction or Failure</vt:lpstr>
      <vt:lpstr>6F: Impaired Ventilation and Respiration/Gas Exchange Associated with Respiratory Failure</vt:lpstr>
      <vt:lpstr>6G: Impaired Ventilation, Respiration/Gas Exchange, and Aerobic Capacity/Endurance Associated with Respiratory Failure in the Neonate</vt:lpstr>
      <vt:lpstr>Cardiovascular and Pulmonary Risk Factors</vt:lpstr>
      <vt:lpstr>PowerPoint Presentation</vt:lpstr>
    </vt:vector>
  </TitlesOfParts>
  <Company>Veteran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Cardiopulmonary Physical Therapy</dc:title>
  <dc:creator>Lahart, Meghan T.</dc:creator>
  <cp:lastModifiedBy>SWEET, CHRISTINA</cp:lastModifiedBy>
  <cp:revision>27</cp:revision>
  <dcterms:created xsi:type="dcterms:W3CDTF">2013-04-30T11:27:58Z</dcterms:created>
  <dcterms:modified xsi:type="dcterms:W3CDTF">2013-05-16T13:49:58Z</dcterms:modified>
</cp:coreProperties>
</file>