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 id="2147483669" r:id="rId2"/>
  </p:sldMasterIdLst>
  <p:notesMasterIdLst>
    <p:notesMasterId r:id="rId165"/>
  </p:notesMasterIdLst>
  <p:handoutMasterIdLst>
    <p:handoutMasterId r:id="rId166"/>
  </p:handoutMasterIdLst>
  <p:sldIdLst>
    <p:sldId id="1036" r:id="rId3"/>
    <p:sldId id="1037" r:id="rId4"/>
    <p:sldId id="1038" r:id="rId5"/>
    <p:sldId id="1039" r:id="rId6"/>
    <p:sldId id="1040" r:id="rId7"/>
    <p:sldId id="1041" r:id="rId8"/>
    <p:sldId id="1042" r:id="rId9"/>
    <p:sldId id="1043" r:id="rId10"/>
    <p:sldId id="1443" r:id="rId11"/>
    <p:sldId id="1045" r:id="rId12"/>
    <p:sldId id="1046" r:id="rId13"/>
    <p:sldId id="1047" r:id="rId14"/>
    <p:sldId id="1048" r:id="rId15"/>
    <p:sldId id="1049" r:id="rId16"/>
    <p:sldId id="1050" r:id="rId17"/>
    <p:sldId id="1051" r:id="rId18"/>
    <p:sldId id="1187" r:id="rId19"/>
    <p:sldId id="1188" r:id="rId20"/>
    <p:sldId id="1189" r:id="rId21"/>
    <p:sldId id="1190" r:id="rId22"/>
    <p:sldId id="1058" r:id="rId23"/>
    <p:sldId id="1378" r:id="rId24"/>
    <p:sldId id="1379" r:id="rId25"/>
    <p:sldId id="1458" r:id="rId26"/>
    <p:sldId id="1381" r:id="rId27"/>
    <p:sldId id="1382" r:id="rId28"/>
    <p:sldId id="1383" r:id="rId29"/>
    <p:sldId id="1384" r:id="rId30"/>
    <p:sldId id="1052" r:id="rId31"/>
    <p:sldId id="1053" r:id="rId32"/>
    <p:sldId id="1054" r:id="rId33"/>
    <p:sldId id="1055" r:id="rId34"/>
    <p:sldId id="1056" r:id="rId35"/>
    <p:sldId id="1057" r:id="rId36"/>
    <p:sldId id="1387" r:id="rId37"/>
    <p:sldId id="1388" r:id="rId38"/>
    <p:sldId id="1390" r:id="rId39"/>
    <p:sldId id="1391" r:id="rId40"/>
    <p:sldId id="1392" r:id="rId41"/>
    <p:sldId id="1393" r:id="rId42"/>
    <p:sldId id="1394" r:id="rId43"/>
    <p:sldId id="1396" r:id="rId44"/>
    <p:sldId id="1397" r:id="rId45"/>
    <p:sldId id="1398" r:id="rId46"/>
    <p:sldId id="1399" r:id="rId47"/>
    <p:sldId id="1400" r:id="rId48"/>
    <p:sldId id="1401" r:id="rId49"/>
    <p:sldId id="1459" r:id="rId50"/>
    <p:sldId id="1059" r:id="rId51"/>
    <p:sldId id="1061" r:id="rId52"/>
    <p:sldId id="1062" r:id="rId53"/>
    <p:sldId id="1063" r:id="rId54"/>
    <p:sldId id="1064" r:id="rId55"/>
    <p:sldId id="1065" r:id="rId56"/>
    <p:sldId id="1066" r:id="rId57"/>
    <p:sldId id="1067" r:id="rId58"/>
    <p:sldId id="1068" r:id="rId59"/>
    <p:sldId id="1069" r:id="rId60"/>
    <p:sldId id="1070" r:id="rId61"/>
    <p:sldId id="1071" r:id="rId62"/>
    <p:sldId id="1072" r:id="rId63"/>
    <p:sldId id="1073" r:id="rId64"/>
    <p:sldId id="1074" r:id="rId65"/>
    <p:sldId id="1075" r:id="rId66"/>
    <p:sldId id="1076" r:id="rId67"/>
    <p:sldId id="1077" r:id="rId68"/>
    <p:sldId id="1078" r:id="rId69"/>
    <p:sldId id="1079" r:id="rId70"/>
    <p:sldId id="1080" r:id="rId71"/>
    <p:sldId id="1081" r:id="rId72"/>
    <p:sldId id="1082" r:id="rId73"/>
    <p:sldId id="1083" r:id="rId74"/>
    <p:sldId id="1084" r:id="rId75"/>
    <p:sldId id="1460" r:id="rId76"/>
    <p:sldId id="1461" r:id="rId77"/>
    <p:sldId id="1462" r:id="rId78"/>
    <p:sldId id="1488" r:id="rId79"/>
    <p:sldId id="1467" r:id="rId80"/>
    <p:sldId id="1469" r:id="rId81"/>
    <p:sldId id="1470" r:id="rId82"/>
    <p:sldId id="1468" r:id="rId83"/>
    <p:sldId id="1471" r:id="rId84"/>
    <p:sldId id="1472" r:id="rId85"/>
    <p:sldId id="1473" r:id="rId86"/>
    <p:sldId id="1474" r:id="rId87"/>
    <p:sldId id="1475" r:id="rId88"/>
    <p:sldId id="1476" r:id="rId89"/>
    <p:sldId id="1477" r:id="rId90"/>
    <p:sldId id="1478" r:id="rId91"/>
    <p:sldId id="1479" r:id="rId92"/>
    <p:sldId id="1480" r:id="rId93"/>
    <p:sldId id="1463" r:id="rId94"/>
    <p:sldId id="1481" r:id="rId95"/>
    <p:sldId id="1482" r:id="rId96"/>
    <p:sldId id="1483" r:id="rId97"/>
    <p:sldId id="1484" r:id="rId98"/>
    <p:sldId id="1491" r:id="rId99"/>
    <p:sldId id="1486" r:id="rId100"/>
    <p:sldId id="1485" r:id="rId101"/>
    <p:sldId id="1492" r:id="rId102"/>
    <p:sldId id="1493" r:id="rId103"/>
    <p:sldId id="1494" r:id="rId104"/>
    <p:sldId id="1495" r:id="rId105"/>
    <p:sldId id="1496" r:id="rId106"/>
    <p:sldId id="1497" r:id="rId107"/>
    <p:sldId id="1498" r:id="rId108"/>
    <p:sldId id="1499" r:id="rId109"/>
    <p:sldId id="1500" r:id="rId110"/>
    <p:sldId id="1501" r:id="rId111"/>
    <p:sldId id="1502" r:id="rId112"/>
    <p:sldId id="1503" r:id="rId113"/>
    <p:sldId id="1504" r:id="rId114"/>
    <p:sldId id="1505" r:id="rId115"/>
    <p:sldId id="1506" r:id="rId116"/>
    <p:sldId id="1507" r:id="rId117"/>
    <p:sldId id="1508" r:id="rId118"/>
    <p:sldId id="1509" r:id="rId119"/>
    <p:sldId id="1512" r:id="rId120"/>
    <p:sldId id="1513" r:id="rId121"/>
    <p:sldId id="1523" r:id="rId122"/>
    <p:sldId id="1524" r:id="rId123"/>
    <p:sldId id="1525" r:id="rId124"/>
    <p:sldId id="1526" r:id="rId125"/>
    <p:sldId id="1528" r:id="rId126"/>
    <p:sldId id="1529" r:id="rId127"/>
    <p:sldId id="1530" r:id="rId128"/>
    <p:sldId id="1531" r:id="rId129"/>
    <p:sldId id="1532" r:id="rId130"/>
    <p:sldId id="1533" r:id="rId131"/>
    <p:sldId id="1534" r:id="rId132"/>
    <p:sldId id="1535" r:id="rId133"/>
    <p:sldId id="1536" r:id="rId134"/>
    <p:sldId id="1537" r:id="rId135"/>
    <p:sldId id="1538" r:id="rId136"/>
    <p:sldId id="1539" r:id="rId137"/>
    <p:sldId id="1540" r:id="rId138"/>
    <p:sldId id="1541" r:id="rId139"/>
    <p:sldId id="1542" r:id="rId140"/>
    <p:sldId id="1543" r:id="rId141"/>
    <p:sldId id="1544" r:id="rId142"/>
    <p:sldId id="1545" r:id="rId143"/>
    <p:sldId id="1546" r:id="rId144"/>
    <p:sldId id="1547" r:id="rId145"/>
    <p:sldId id="1548" r:id="rId146"/>
    <p:sldId id="1549" r:id="rId147"/>
    <p:sldId id="1550" r:id="rId148"/>
    <p:sldId id="1551" r:id="rId149"/>
    <p:sldId id="1552" r:id="rId150"/>
    <p:sldId id="1553" r:id="rId151"/>
    <p:sldId id="1554" r:id="rId152"/>
    <p:sldId id="1555" r:id="rId153"/>
    <p:sldId id="1085" r:id="rId154"/>
    <p:sldId id="1086" r:id="rId155"/>
    <p:sldId id="1102" r:id="rId156"/>
    <p:sldId id="1103" r:id="rId157"/>
    <p:sldId id="1110" r:id="rId158"/>
    <p:sldId id="1111" r:id="rId159"/>
    <p:sldId id="1112" r:id="rId160"/>
    <p:sldId id="1113" r:id="rId161"/>
    <p:sldId id="1114" r:id="rId162"/>
    <p:sldId id="1115" r:id="rId163"/>
    <p:sldId id="1116" r:id="rId164"/>
  </p:sldIdLst>
  <p:sldSz cx="9144000" cy="6858000" type="screen4x3"/>
  <p:notesSz cx="6881813" cy="9296400"/>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mn-cs"/>
      </a:defRPr>
    </a:lvl1pPr>
    <a:lvl2pPr marL="457200" algn="l" rtl="0" eaLnBrk="0" fontAlgn="base" hangingPunct="0">
      <a:spcBef>
        <a:spcPct val="0"/>
      </a:spcBef>
      <a:spcAft>
        <a:spcPct val="0"/>
      </a:spcAft>
      <a:defRPr kern="1200">
        <a:solidFill>
          <a:schemeClr val="tx1"/>
        </a:solidFill>
        <a:latin typeface="Arial" pitchFamily="34" charset="0"/>
        <a:ea typeface="+mn-ea"/>
        <a:cs typeface="+mn-cs"/>
      </a:defRPr>
    </a:lvl2pPr>
    <a:lvl3pPr marL="914400" algn="l" rtl="0" eaLnBrk="0" fontAlgn="base" hangingPunct="0">
      <a:spcBef>
        <a:spcPct val="0"/>
      </a:spcBef>
      <a:spcAft>
        <a:spcPct val="0"/>
      </a:spcAft>
      <a:defRPr kern="1200">
        <a:solidFill>
          <a:schemeClr val="tx1"/>
        </a:solidFill>
        <a:latin typeface="Arial"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993300"/>
    <a:srgbClr val="990000"/>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50" autoAdjust="0"/>
    <p:restoredTop sz="86408" autoAdjust="0"/>
  </p:normalViewPr>
  <p:slideViewPr>
    <p:cSldViewPr>
      <p:cViewPr>
        <p:scale>
          <a:sx n="70" d="100"/>
          <a:sy n="70" d="100"/>
        </p:scale>
        <p:origin x="-135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slide" Target="slides/slide136.xml"/><Relationship Id="rId154" Type="http://schemas.openxmlformats.org/officeDocument/2006/relationships/slide" Target="slides/slide152.xml"/><Relationship Id="rId159" Type="http://schemas.openxmlformats.org/officeDocument/2006/relationships/slide" Target="slides/slide157.xml"/><Relationship Id="rId170" Type="http://schemas.openxmlformats.org/officeDocument/2006/relationships/tableStyles" Target="tableStyles.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slide" Target="slides/slide142.xml"/><Relationship Id="rId149" Type="http://schemas.openxmlformats.org/officeDocument/2006/relationships/slide" Target="slides/slide14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60" Type="http://schemas.openxmlformats.org/officeDocument/2006/relationships/slide" Target="slides/slide158.xml"/><Relationship Id="rId165" Type="http://schemas.openxmlformats.org/officeDocument/2006/relationships/notesMaster" Target="notesMasters/notesMaster1.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slide" Target="slides/slide148.xml"/><Relationship Id="rId155" Type="http://schemas.openxmlformats.org/officeDocument/2006/relationships/slide" Target="slides/slide15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slide" Target="slides/slide138.xml"/><Relationship Id="rId145" Type="http://schemas.openxmlformats.org/officeDocument/2006/relationships/slide" Target="slides/slide143.xml"/><Relationship Id="rId161" Type="http://schemas.openxmlformats.org/officeDocument/2006/relationships/slide" Target="slides/slide159.xml"/><Relationship Id="rId16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143" Type="http://schemas.openxmlformats.org/officeDocument/2006/relationships/slide" Target="slides/slide141.xml"/><Relationship Id="rId148" Type="http://schemas.openxmlformats.org/officeDocument/2006/relationships/slide" Target="slides/slide146.xml"/><Relationship Id="rId151" Type="http://schemas.openxmlformats.org/officeDocument/2006/relationships/slide" Target="slides/slide149.xml"/><Relationship Id="rId156" Type="http://schemas.openxmlformats.org/officeDocument/2006/relationships/slide" Target="slides/slide154.xml"/><Relationship Id="rId164" Type="http://schemas.openxmlformats.org/officeDocument/2006/relationships/slide" Target="slides/slide162.xml"/><Relationship Id="rId16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167"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slide" Target="slides/slide16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82535" cy="465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defTabSz="931863" eaLnBrk="1" hangingPunct="1">
              <a:defRPr sz="1200">
                <a:latin typeface="Arial" charset="0"/>
              </a:defRPr>
            </a:lvl1pPr>
          </a:lstStyle>
          <a:p>
            <a:pPr>
              <a:defRPr/>
            </a:pPr>
            <a:endParaRPr lang="en-US"/>
          </a:p>
        </p:txBody>
      </p:sp>
      <p:sp>
        <p:nvSpPr>
          <p:cNvPr id="11267" name="Rectangle 3"/>
          <p:cNvSpPr>
            <a:spLocks noGrp="1" noChangeArrowheads="1"/>
          </p:cNvSpPr>
          <p:nvPr>
            <p:ph type="dt" sz="quarter" idx="1"/>
          </p:nvPr>
        </p:nvSpPr>
        <p:spPr bwMode="auto">
          <a:xfrm>
            <a:off x="3899279" y="0"/>
            <a:ext cx="2982534" cy="465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t" anchorCtr="0" compatLnSpc="1">
            <a:prstTxWarp prst="textNoShape">
              <a:avLst/>
            </a:prstTxWarp>
          </a:bodyPr>
          <a:lstStyle>
            <a:lvl1pPr algn="r" defTabSz="931863" eaLnBrk="1" hangingPunct="1">
              <a:defRPr sz="1200">
                <a:latin typeface="Arial" charset="0"/>
              </a:defRPr>
            </a:lvl1pPr>
          </a:lstStyle>
          <a:p>
            <a:pPr>
              <a:defRPr/>
            </a:pPr>
            <a:endParaRPr lang="en-US"/>
          </a:p>
        </p:txBody>
      </p:sp>
      <p:sp>
        <p:nvSpPr>
          <p:cNvPr id="11268" name="Rectangle 4"/>
          <p:cNvSpPr>
            <a:spLocks noGrp="1" noChangeArrowheads="1"/>
          </p:cNvSpPr>
          <p:nvPr>
            <p:ph type="ftr" sz="quarter" idx="2"/>
          </p:nvPr>
        </p:nvSpPr>
        <p:spPr bwMode="auto">
          <a:xfrm>
            <a:off x="0" y="8830865"/>
            <a:ext cx="2982535" cy="465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defTabSz="931863" eaLnBrk="1" hangingPunct="1">
              <a:defRPr sz="1200">
                <a:latin typeface="Arial" charset="0"/>
              </a:defRPr>
            </a:lvl1pPr>
          </a:lstStyle>
          <a:p>
            <a:pPr>
              <a:defRPr/>
            </a:pPr>
            <a:endParaRPr lang="en-US"/>
          </a:p>
        </p:txBody>
      </p:sp>
      <p:sp>
        <p:nvSpPr>
          <p:cNvPr id="11269" name="Rectangle 5"/>
          <p:cNvSpPr>
            <a:spLocks noGrp="1" noChangeArrowheads="1"/>
          </p:cNvSpPr>
          <p:nvPr>
            <p:ph type="sldNum" sz="quarter" idx="3"/>
          </p:nvPr>
        </p:nvSpPr>
        <p:spPr bwMode="auto">
          <a:xfrm>
            <a:off x="3899279" y="8830865"/>
            <a:ext cx="2982534" cy="465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77" tIns="46589" rIns="93177" bIns="46589" numCol="1" anchor="b" anchorCtr="0" compatLnSpc="1">
            <a:prstTxWarp prst="textNoShape">
              <a:avLst/>
            </a:prstTxWarp>
          </a:bodyPr>
          <a:lstStyle>
            <a:lvl1pPr algn="r" defTabSz="931863" eaLnBrk="1" hangingPunct="1">
              <a:defRPr sz="1200">
                <a:latin typeface="Arial" charset="0"/>
              </a:defRPr>
            </a:lvl1pPr>
          </a:lstStyle>
          <a:p>
            <a:pPr>
              <a:defRPr/>
            </a:pPr>
            <a:fld id="{4BD37F82-B146-4569-9E18-589569FF5F5A}" type="slidenum">
              <a:rPr lang="en-US"/>
              <a:pPr>
                <a:defRPr/>
              </a:pPr>
              <a:t>‹#›</a:t>
            </a:fld>
            <a:endParaRPr lang="en-US" dirty="0"/>
          </a:p>
        </p:txBody>
      </p:sp>
    </p:spTree>
    <p:extLst>
      <p:ext uri="{BB962C8B-B14F-4D97-AF65-F5344CB8AC3E}">
        <p14:creationId xmlns:p14="http://schemas.microsoft.com/office/powerpoint/2010/main" val="18595983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hdr" sz="quarter"/>
          </p:nvPr>
        </p:nvSpPr>
        <p:spPr bwMode="auto">
          <a:xfrm>
            <a:off x="0" y="0"/>
            <a:ext cx="2991890" cy="457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44035" name="Rectangle 3"/>
          <p:cNvSpPr>
            <a:spLocks noGrp="1" noChangeArrowheads="1"/>
          </p:cNvSpPr>
          <p:nvPr>
            <p:ph type="dt" idx="1"/>
          </p:nvPr>
        </p:nvSpPr>
        <p:spPr bwMode="auto">
          <a:xfrm>
            <a:off x="3889924" y="0"/>
            <a:ext cx="2991889" cy="457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87044" name="Rectangle 4"/>
          <p:cNvSpPr>
            <a:spLocks noGrp="1" noRot="1" noChangeAspect="1" noChangeArrowheads="1" noTextEdit="1"/>
          </p:cNvSpPr>
          <p:nvPr>
            <p:ph type="sldImg" idx="2"/>
          </p:nvPr>
        </p:nvSpPr>
        <p:spPr bwMode="auto">
          <a:xfrm>
            <a:off x="1104900" y="685800"/>
            <a:ext cx="4672013" cy="35052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4037" name="Rectangle 5"/>
          <p:cNvSpPr>
            <a:spLocks noGrp="1" noChangeArrowheads="1"/>
          </p:cNvSpPr>
          <p:nvPr>
            <p:ph type="body" sz="quarter" idx="3"/>
          </p:nvPr>
        </p:nvSpPr>
        <p:spPr bwMode="auto">
          <a:xfrm>
            <a:off x="896476" y="4420199"/>
            <a:ext cx="5088862" cy="4189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4038" name="Rectangle 6"/>
          <p:cNvSpPr>
            <a:spLocks noGrp="1" noChangeArrowheads="1"/>
          </p:cNvSpPr>
          <p:nvPr>
            <p:ph type="ftr" sz="quarter" idx="4"/>
          </p:nvPr>
        </p:nvSpPr>
        <p:spPr bwMode="auto">
          <a:xfrm>
            <a:off x="0" y="8838809"/>
            <a:ext cx="2991890" cy="457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44039" name="Rectangle 7"/>
          <p:cNvSpPr>
            <a:spLocks noGrp="1" noChangeArrowheads="1"/>
          </p:cNvSpPr>
          <p:nvPr>
            <p:ph type="sldNum" sz="quarter" idx="5"/>
          </p:nvPr>
        </p:nvSpPr>
        <p:spPr bwMode="auto">
          <a:xfrm>
            <a:off x="3889924" y="8838809"/>
            <a:ext cx="2991889" cy="457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7A5A5E88-63E6-4D3F-BA8E-7A5C3F6630B0}" type="slidenum">
              <a:rPr lang="en-US"/>
              <a:pPr>
                <a:defRPr/>
              </a:pPr>
              <a:t>‹#›</a:t>
            </a:fld>
            <a:endParaRPr lang="en-US" dirty="0"/>
          </a:p>
        </p:txBody>
      </p:sp>
    </p:spTree>
    <p:extLst>
      <p:ext uri="{BB962C8B-B14F-4D97-AF65-F5344CB8AC3E}">
        <p14:creationId xmlns:p14="http://schemas.microsoft.com/office/powerpoint/2010/main" val="13497164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398A6A7C-74D0-4434-85C5-64D6E5CC6038}" type="slidenum">
              <a:rPr lang="en-US" smtClean="0"/>
              <a:pPr/>
              <a:t>1</a:t>
            </a:fld>
            <a:endParaRPr lang="en-US" smtClean="0"/>
          </a:p>
        </p:txBody>
      </p:sp>
      <p:sp>
        <p:nvSpPr>
          <p:cNvPr id="88067" name="Slide Image Placeholder 1"/>
          <p:cNvSpPr>
            <a:spLocks noGrp="1" noRot="1" noChangeAspect="1" noTextEdit="1"/>
          </p:cNvSpPr>
          <p:nvPr>
            <p:ph type="sldImg"/>
          </p:nvPr>
        </p:nvSpPr>
        <p:spPr>
          <a:xfrm>
            <a:off x="1117600" y="696913"/>
            <a:ext cx="4646613" cy="3486150"/>
          </a:xfrm>
          <a:ln/>
        </p:spPr>
      </p:sp>
      <p:sp>
        <p:nvSpPr>
          <p:cNvPr id="88068" name="Notes Placeholder 2"/>
          <p:cNvSpPr>
            <a:spLocks noGrp="1"/>
          </p:cNvSpPr>
          <p:nvPr>
            <p:ph type="body" idx="1"/>
          </p:nvPr>
        </p:nvSpPr>
        <p:spPr>
          <a:xfrm>
            <a:off x="687558" y="4417021"/>
            <a:ext cx="5506698" cy="4181870"/>
          </a:xfrm>
          <a:noFill/>
        </p:spPr>
        <p:txBody>
          <a:bodyPr lIns="93177" tIns="46589" rIns="93177" bIns="46589"/>
          <a:lstStyle/>
          <a:p>
            <a:pPr eaLnBrk="1" hangingPunct="1"/>
            <a:endParaRPr lang="en-US" smtClean="0">
              <a:latin typeface="Arial" pitchFamily="34" charset="0"/>
            </a:endParaRPr>
          </a:p>
        </p:txBody>
      </p:sp>
      <p:sp>
        <p:nvSpPr>
          <p:cNvPr id="88069" name="Slide Number Placeholder 3"/>
          <p:cNvSpPr txBox="1">
            <a:spLocks noGrp="1"/>
          </p:cNvSpPr>
          <p:nvPr/>
        </p:nvSpPr>
        <p:spPr bwMode="auto">
          <a:xfrm>
            <a:off x="3897719" y="8829277"/>
            <a:ext cx="2982535" cy="4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defTabSz="931863">
              <a:defRPr>
                <a:solidFill>
                  <a:schemeClr val="tx1"/>
                </a:solidFill>
                <a:latin typeface="Arial" pitchFamily="34" charset="0"/>
              </a:defRPr>
            </a:lvl1pPr>
            <a:lvl2pPr marL="742950" indent="-285750" defTabSz="931863">
              <a:defRPr>
                <a:solidFill>
                  <a:schemeClr val="tx1"/>
                </a:solidFill>
                <a:latin typeface="Arial" pitchFamily="34" charset="0"/>
              </a:defRPr>
            </a:lvl2pPr>
            <a:lvl3pPr marL="1143000" indent="-228600" defTabSz="931863">
              <a:defRPr>
                <a:solidFill>
                  <a:schemeClr val="tx1"/>
                </a:solidFill>
                <a:latin typeface="Arial" pitchFamily="34" charset="0"/>
              </a:defRPr>
            </a:lvl3pPr>
            <a:lvl4pPr marL="1600200" indent="-228600" defTabSz="931863">
              <a:defRPr>
                <a:solidFill>
                  <a:schemeClr val="tx1"/>
                </a:solidFill>
                <a:latin typeface="Arial" pitchFamily="34" charset="0"/>
              </a:defRPr>
            </a:lvl4pPr>
            <a:lvl5pPr marL="2057400" indent="-228600" defTabSz="931863">
              <a:defRPr>
                <a:solidFill>
                  <a:schemeClr val="tx1"/>
                </a:solidFill>
                <a:latin typeface="Arial" pitchFamily="34" charset="0"/>
              </a:defRPr>
            </a:lvl5pPr>
            <a:lvl6pPr marL="2514600" indent="-228600" defTabSz="931863" eaLnBrk="0" fontAlgn="base" hangingPunct="0">
              <a:spcBef>
                <a:spcPct val="0"/>
              </a:spcBef>
              <a:spcAft>
                <a:spcPct val="0"/>
              </a:spcAft>
              <a:defRPr>
                <a:solidFill>
                  <a:schemeClr val="tx1"/>
                </a:solidFill>
                <a:latin typeface="Arial" pitchFamily="34" charset="0"/>
              </a:defRPr>
            </a:lvl6pPr>
            <a:lvl7pPr marL="2971800" indent="-228600" defTabSz="931863" eaLnBrk="0" fontAlgn="base" hangingPunct="0">
              <a:spcBef>
                <a:spcPct val="0"/>
              </a:spcBef>
              <a:spcAft>
                <a:spcPct val="0"/>
              </a:spcAft>
              <a:defRPr>
                <a:solidFill>
                  <a:schemeClr val="tx1"/>
                </a:solidFill>
                <a:latin typeface="Arial" pitchFamily="34" charset="0"/>
              </a:defRPr>
            </a:lvl7pPr>
            <a:lvl8pPr marL="3429000" indent="-228600" defTabSz="931863" eaLnBrk="0" fontAlgn="base" hangingPunct="0">
              <a:spcBef>
                <a:spcPct val="0"/>
              </a:spcBef>
              <a:spcAft>
                <a:spcPct val="0"/>
              </a:spcAft>
              <a:defRPr>
                <a:solidFill>
                  <a:schemeClr val="tx1"/>
                </a:solidFill>
                <a:latin typeface="Arial" pitchFamily="34" charset="0"/>
              </a:defRPr>
            </a:lvl8pPr>
            <a:lvl9pPr marL="3886200" indent="-228600" defTabSz="931863" eaLnBrk="0" fontAlgn="base" hangingPunct="0">
              <a:spcBef>
                <a:spcPct val="0"/>
              </a:spcBef>
              <a:spcAft>
                <a:spcPct val="0"/>
              </a:spcAft>
              <a:defRPr>
                <a:solidFill>
                  <a:schemeClr val="tx1"/>
                </a:solidFill>
                <a:latin typeface="Arial" pitchFamily="34" charset="0"/>
              </a:defRPr>
            </a:lvl9pPr>
          </a:lstStyle>
          <a:p>
            <a:pPr algn="r" eaLnBrk="1" hangingPunct="1"/>
            <a:fld id="{A6F1537A-C7B1-41C5-8E70-8883CF7D9966}" type="slidenum">
              <a:rPr lang="en-US" sz="1200"/>
              <a:pPr algn="r" eaLnBrk="1" hangingPunct="1"/>
              <a:t>1</a:t>
            </a:fld>
            <a:endParaRPr lang="en-US" sz="1200"/>
          </a:p>
        </p:txBody>
      </p:sp>
    </p:spTree>
    <p:extLst>
      <p:ext uri="{BB962C8B-B14F-4D97-AF65-F5344CB8AC3E}">
        <p14:creationId xmlns:p14="http://schemas.microsoft.com/office/powerpoint/2010/main" val="2118840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93EDE233-516E-4C5E-B438-D85F84DC0BB3}" type="slidenum">
              <a:rPr lang="en-US" smtClean="0"/>
              <a:pPr/>
              <a:t>50</a:t>
            </a:fld>
            <a:endParaRPr lang="en-US" smtClean="0"/>
          </a:p>
        </p:txBody>
      </p:sp>
      <p:sp>
        <p:nvSpPr>
          <p:cNvPr id="100355" name="Slide Image Placeholder 1"/>
          <p:cNvSpPr>
            <a:spLocks noGrp="1" noRot="1" noChangeAspect="1" noTextEdit="1"/>
          </p:cNvSpPr>
          <p:nvPr>
            <p:ph type="sldImg"/>
          </p:nvPr>
        </p:nvSpPr>
        <p:spPr>
          <a:xfrm>
            <a:off x="1117600" y="696913"/>
            <a:ext cx="4646613" cy="3486150"/>
          </a:xfrm>
          <a:ln/>
        </p:spPr>
      </p:sp>
      <p:sp>
        <p:nvSpPr>
          <p:cNvPr id="100356" name="Notes Placeholder 2"/>
          <p:cNvSpPr>
            <a:spLocks noGrp="1"/>
          </p:cNvSpPr>
          <p:nvPr>
            <p:ph type="body" idx="1"/>
          </p:nvPr>
        </p:nvSpPr>
        <p:spPr>
          <a:xfrm>
            <a:off x="687558" y="4417021"/>
            <a:ext cx="5506698" cy="4181870"/>
          </a:xfrm>
          <a:noFill/>
        </p:spPr>
        <p:txBody>
          <a:bodyPr lIns="93177" tIns="46589" rIns="93177" bIns="46589"/>
          <a:lstStyle/>
          <a:p>
            <a:pPr eaLnBrk="1" hangingPunct="1"/>
            <a:endParaRPr lang="en-US" smtClean="0">
              <a:latin typeface="Arial" pitchFamily="34" charset="0"/>
            </a:endParaRPr>
          </a:p>
        </p:txBody>
      </p:sp>
      <p:sp>
        <p:nvSpPr>
          <p:cNvPr id="100357" name="Slide Number Placeholder 3"/>
          <p:cNvSpPr txBox="1">
            <a:spLocks noGrp="1"/>
          </p:cNvSpPr>
          <p:nvPr/>
        </p:nvSpPr>
        <p:spPr bwMode="auto">
          <a:xfrm>
            <a:off x="3897719" y="8829277"/>
            <a:ext cx="2982535" cy="4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defTabSz="931863">
              <a:defRPr>
                <a:solidFill>
                  <a:schemeClr val="tx1"/>
                </a:solidFill>
                <a:latin typeface="Arial" pitchFamily="34" charset="0"/>
              </a:defRPr>
            </a:lvl1pPr>
            <a:lvl2pPr marL="742950" indent="-285750" defTabSz="931863">
              <a:defRPr>
                <a:solidFill>
                  <a:schemeClr val="tx1"/>
                </a:solidFill>
                <a:latin typeface="Arial" pitchFamily="34" charset="0"/>
              </a:defRPr>
            </a:lvl2pPr>
            <a:lvl3pPr marL="1143000" indent="-228600" defTabSz="931863">
              <a:defRPr>
                <a:solidFill>
                  <a:schemeClr val="tx1"/>
                </a:solidFill>
                <a:latin typeface="Arial" pitchFamily="34" charset="0"/>
              </a:defRPr>
            </a:lvl3pPr>
            <a:lvl4pPr marL="1600200" indent="-228600" defTabSz="931863">
              <a:defRPr>
                <a:solidFill>
                  <a:schemeClr val="tx1"/>
                </a:solidFill>
                <a:latin typeface="Arial" pitchFamily="34" charset="0"/>
              </a:defRPr>
            </a:lvl4pPr>
            <a:lvl5pPr marL="2057400" indent="-228600" defTabSz="931863">
              <a:defRPr>
                <a:solidFill>
                  <a:schemeClr val="tx1"/>
                </a:solidFill>
                <a:latin typeface="Arial" pitchFamily="34" charset="0"/>
              </a:defRPr>
            </a:lvl5pPr>
            <a:lvl6pPr marL="2514600" indent="-228600" defTabSz="931863" eaLnBrk="0" fontAlgn="base" hangingPunct="0">
              <a:spcBef>
                <a:spcPct val="0"/>
              </a:spcBef>
              <a:spcAft>
                <a:spcPct val="0"/>
              </a:spcAft>
              <a:defRPr>
                <a:solidFill>
                  <a:schemeClr val="tx1"/>
                </a:solidFill>
                <a:latin typeface="Arial" pitchFamily="34" charset="0"/>
              </a:defRPr>
            </a:lvl6pPr>
            <a:lvl7pPr marL="2971800" indent="-228600" defTabSz="931863" eaLnBrk="0" fontAlgn="base" hangingPunct="0">
              <a:spcBef>
                <a:spcPct val="0"/>
              </a:spcBef>
              <a:spcAft>
                <a:spcPct val="0"/>
              </a:spcAft>
              <a:defRPr>
                <a:solidFill>
                  <a:schemeClr val="tx1"/>
                </a:solidFill>
                <a:latin typeface="Arial" pitchFamily="34" charset="0"/>
              </a:defRPr>
            </a:lvl7pPr>
            <a:lvl8pPr marL="3429000" indent="-228600" defTabSz="931863" eaLnBrk="0" fontAlgn="base" hangingPunct="0">
              <a:spcBef>
                <a:spcPct val="0"/>
              </a:spcBef>
              <a:spcAft>
                <a:spcPct val="0"/>
              </a:spcAft>
              <a:defRPr>
                <a:solidFill>
                  <a:schemeClr val="tx1"/>
                </a:solidFill>
                <a:latin typeface="Arial" pitchFamily="34" charset="0"/>
              </a:defRPr>
            </a:lvl8pPr>
            <a:lvl9pPr marL="3886200" indent="-228600" defTabSz="931863" eaLnBrk="0" fontAlgn="base" hangingPunct="0">
              <a:spcBef>
                <a:spcPct val="0"/>
              </a:spcBef>
              <a:spcAft>
                <a:spcPct val="0"/>
              </a:spcAft>
              <a:defRPr>
                <a:solidFill>
                  <a:schemeClr val="tx1"/>
                </a:solidFill>
                <a:latin typeface="Arial" pitchFamily="34" charset="0"/>
              </a:defRPr>
            </a:lvl9pPr>
          </a:lstStyle>
          <a:p>
            <a:pPr algn="r" eaLnBrk="1" hangingPunct="1"/>
            <a:fld id="{03174417-1B82-4AF2-B799-0AF698832C44}" type="slidenum">
              <a:rPr lang="en-US" sz="1200"/>
              <a:pPr algn="r" eaLnBrk="1" hangingPunct="1"/>
              <a:t>50</a:t>
            </a:fld>
            <a:endParaRPr lang="en-US" sz="1200"/>
          </a:p>
        </p:txBody>
      </p:sp>
    </p:spTree>
    <p:extLst>
      <p:ext uri="{BB962C8B-B14F-4D97-AF65-F5344CB8AC3E}">
        <p14:creationId xmlns:p14="http://schemas.microsoft.com/office/powerpoint/2010/main" val="2091208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027B0021-997E-4168-BEEC-D88133C24167}" type="slidenum">
              <a:rPr lang="en-US" smtClean="0"/>
              <a:pPr/>
              <a:t>51</a:t>
            </a:fld>
            <a:endParaRPr lang="en-US" smtClean="0"/>
          </a:p>
        </p:txBody>
      </p:sp>
      <p:sp>
        <p:nvSpPr>
          <p:cNvPr id="101379" name="Rectangle 7"/>
          <p:cNvSpPr txBox="1">
            <a:spLocks noGrp="1" noChangeArrowheads="1"/>
          </p:cNvSpPr>
          <p:nvPr/>
        </p:nvSpPr>
        <p:spPr bwMode="auto">
          <a:xfrm>
            <a:off x="3897719" y="8829277"/>
            <a:ext cx="2982535" cy="4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defTabSz="931863">
              <a:defRPr>
                <a:solidFill>
                  <a:schemeClr val="tx1"/>
                </a:solidFill>
                <a:latin typeface="Arial" pitchFamily="34" charset="0"/>
              </a:defRPr>
            </a:lvl1pPr>
            <a:lvl2pPr marL="742950" indent="-285750" defTabSz="931863">
              <a:defRPr>
                <a:solidFill>
                  <a:schemeClr val="tx1"/>
                </a:solidFill>
                <a:latin typeface="Arial" pitchFamily="34" charset="0"/>
              </a:defRPr>
            </a:lvl2pPr>
            <a:lvl3pPr marL="1143000" indent="-228600" defTabSz="931863">
              <a:defRPr>
                <a:solidFill>
                  <a:schemeClr val="tx1"/>
                </a:solidFill>
                <a:latin typeface="Arial" pitchFamily="34" charset="0"/>
              </a:defRPr>
            </a:lvl3pPr>
            <a:lvl4pPr marL="1600200" indent="-228600" defTabSz="931863">
              <a:defRPr>
                <a:solidFill>
                  <a:schemeClr val="tx1"/>
                </a:solidFill>
                <a:latin typeface="Arial" pitchFamily="34" charset="0"/>
              </a:defRPr>
            </a:lvl4pPr>
            <a:lvl5pPr marL="2057400" indent="-228600" defTabSz="931863">
              <a:defRPr>
                <a:solidFill>
                  <a:schemeClr val="tx1"/>
                </a:solidFill>
                <a:latin typeface="Arial" pitchFamily="34" charset="0"/>
              </a:defRPr>
            </a:lvl5pPr>
            <a:lvl6pPr marL="2514600" indent="-228600" defTabSz="931863" eaLnBrk="0" fontAlgn="base" hangingPunct="0">
              <a:spcBef>
                <a:spcPct val="0"/>
              </a:spcBef>
              <a:spcAft>
                <a:spcPct val="0"/>
              </a:spcAft>
              <a:defRPr>
                <a:solidFill>
                  <a:schemeClr val="tx1"/>
                </a:solidFill>
                <a:latin typeface="Arial" pitchFamily="34" charset="0"/>
              </a:defRPr>
            </a:lvl6pPr>
            <a:lvl7pPr marL="2971800" indent="-228600" defTabSz="931863" eaLnBrk="0" fontAlgn="base" hangingPunct="0">
              <a:spcBef>
                <a:spcPct val="0"/>
              </a:spcBef>
              <a:spcAft>
                <a:spcPct val="0"/>
              </a:spcAft>
              <a:defRPr>
                <a:solidFill>
                  <a:schemeClr val="tx1"/>
                </a:solidFill>
                <a:latin typeface="Arial" pitchFamily="34" charset="0"/>
              </a:defRPr>
            </a:lvl7pPr>
            <a:lvl8pPr marL="3429000" indent="-228600" defTabSz="931863" eaLnBrk="0" fontAlgn="base" hangingPunct="0">
              <a:spcBef>
                <a:spcPct val="0"/>
              </a:spcBef>
              <a:spcAft>
                <a:spcPct val="0"/>
              </a:spcAft>
              <a:defRPr>
                <a:solidFill>
                  <a:schemeClr val="tx1"/>
                </a:solidFill>
                <a:latin typeface="Arial" pitchFamily="34" charset="0"/>
              </a:defRPr>
            </a:lvl8pPr>
            <a:lvl9pPr marL="3886200" indent="-228600" defTabSz="931863" eaLnBrk="0" fontAlgn="base" hangingPunct="0">
              <a:spcBef>
                <a:spcPct val="0"/>
              </a:spcBef>
              <a:spcAft>
                <a:spcPct val="0"/>
              </a:spcAft>
              <a:defRPr>
                <a:solidFill>
                  <a:schemeClr val="tx1"/>
                </a:solidFill>
                <a:latin typeface="Arial" pitchFamily="34" charset="0"/>
              </a:defRPr>
            </a:lvl9pPr>
          </a:lstStyle>
          <a:p>
            <a:pPr algn="r" eaLnBrk="1" hangingPunct="1"/>
            <a:fld id="{57E3C653-22A7-4231-B873-3307F7D12B7C}" type="slidenum">
              <a:rPr lang="en-US" sz="1200"/>
              <a:pPr algn="r" eaLnBrk="1" hangingPunct="1"/>
              <a:t>51</a:t>
            </a:fld>
            <a:endParaRPr lang="en-US" sz="1200"/>
          </a:p>
        </p:txBody>
      </p:sp>
      <p:sp>
        <p:nvSpPr>
          <p:cNvPr id="101380" name="Rectangle 2"/>
          <p:cNvSpPr>
            <a:spLocks noGrp="1" noRot="1" noChangeAspect="1" noChangeArrowheads="1" noTextEdit="1"/>
          </p:cNvSpPr>
          <p:nvPr>
            <p:ph type="sldImg"/>
          </p:nvPr>
        </p:nvSpPr>
        <p:spPr>
          <a:xfrm>
            <a:off x="1117600" y="696913"/>
            <a:ext cx="4646613" cy="3486150"/>
          </a:xfrm>
          <a:ln/>
        </p:spPr>
      </p:sp>
      <p:sp>
        <p:nvSpPr>
          <p:cNvPr id="101381" name="Rectangle 3"/>
          <p:cNvSpPr>
            <a:spLocks noGrp="1" noChangeArrowheads="1"/>
          </p:cNvSpPr>
          <p:nvPr>
            <p:ph type="body" idx="1"/>
          </p:nvPr>
        </p:nvSpPr>
        <p:spPr>
          <a:xfrm>
            <a:off x="687558" y="4417021"/>
            <a:ext cx="5506698" cy="4181870"/>
          </a:xfrm>
          <a:noFill/>
        </p:spPr>
        <p:txBody>
          <a:bodyPr lIns="93177" tIns="46589" rIns="93177" bIns="46589"/>
          <a:lstStyle/>
          <a:p>
            <a:pPr eaLnBrk="1" hangingPunct="1"/>
            <a:r>
              <a:rPr lang="en-US" smtClean="0">
                <a:latin typeface="Arial" pitchFamily="34" charset="0"/>
              </a:rPr>
              <a:t>Royal Oak: 8 South – IP Neuro has a rehab area which can be used by Oncology patients in the afternoon</a:t>
            </a:r>
          </a:p>
          <a:p>
            <a:pPr eaLnBrk="1" hangingPunct="1"/>
            <a:r>
              <a:rPr lang="en-US" smtClean="0">
                <a:latin typeface="Arial" pitchFamily="34" charset="0"/>
              </a:rPr>
              <a:t>Troy: 5 West – Future rehab / exercise area; Attempted exercise sessions in 2 North with consideration for infection control, shared sessions, in room equipment</a:t>
            </a:r>
          </a:p>
        </p:txBody>
      </p:sp>
    </p:spTree>
    <p:extLst>
      <p:ext uri="{BB962C8B-B14F-4D97-AF65-F5344CB8AC3E}">
        <p14:creationId xmlns:p14="http://schemas.microsoft.com/office/powerpoint/2010/main" val="20076064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9F93B08D-AEED-45FA-90F4-05642676073E}" type="slidenum">
              <a:rPr lang="en-US" smtClean="0"/>
              <a:pPr/>
              <a:t>53</a:t>
            </a:fld>
            <a:endParaRPr lang="en-US" smtClean="0"/>
          </a:p>
        </p:txBody>
      </p:sp>
      <p:sp>
        <p:nvSpPr>
          <p:cNvPr id="102403" name="Rectangle 7"/>
          <p:cNvSpPr txBox="1">
            <a:spLocks noGrp="1" noChangeArrowheads="1"/>
          </p:cNvSpPr>
          <p:nvPr/>
        </p:nvSpPr>
        <p:spPr bwMode="auto">
          <a:xfrm>
            <a:off x="3897719" y="8829277"/>
            <a:ext cx="2982535" cy="4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defTabSz="931863">
              <a:defRPr>
                <a:solidFill>
                  <a:schemeClr val="tx1"/>
                </a:solidFill>
                <a:latin typeface="Arial" pitchFamily="34" charset="0"/>
              </a:defRPr>
            </a:lvl1pPr>
            <a:lvl2pPr marL="742950" indent="-285750" defTabSz="931863">
              <a:defRPr>
                <a:solidFill>
                  <a:schemeClr val="tx1"/>
                </a:solidFill>
                <a:latin typeface="Arial" pitchFamily="34" charset="0"/>
              </a:defRPr>
            </a:lvl2pPr>
            <a:lvl3pPr marL="1143000" indent="-228600" defTabSz="931863">
              <a:defRPr>
                <a:solidFill>
                  <a:schemeClr val="tx1"/>
                </a:solidFill>
                <a:latin typeface="Arial" pitchFamily="34" charset="0"/>
              </a:defRPr>
            </a:lvl3pPr>
            <a:lvl4pPr marL="1600200" indent="-228600" defTabSz="931863">
              <a:defRPr>
                <a:solidFill>
                  <a:schemeClr val="tx1"/>
                </a:solidFill>
                <a:latin typeface="Arial" pitchFamily="34" charset="0"/>
              </a:defRPr>
            </a:lvl4pPr>
            <a:lvl5pPr marL="2057400" indent="-228600" defTabSz="931863">
              <a:defRPr>
                <a:solidFill>
                  <a:schemeClr val="tx1"/>
                </a:solidFill>
                <a:latin typeface="Arial" pitchFamily="34" charset="0"/>
              </a:defRPr>
            </a:lvl5pPr>
            <a:lvl6pPr marL="2514600" indent="-228600" defTabSz="931863" eaLnBrk="0" fontAlgn="base" hangingPunct="0">
              <a:spcBef>
                <a:spcPct val="0"/>
              </a:spcBef>
              <a:spcAft>
                <a:spcPct val="0"/>
              </a:spcAft>
              <a:defRPr>
                <a:solidFill>
                  <a:schemeClr val="tx1"/>
                </a:solidFill>
                <a:latin typeface="Arial" pitchFamily="34" charset="0"/>
              </a:defRPr>
            </a:lvl6pPr>
            <a:lvl7pPr marL="2971800" indent="-228600" defTabSz="931863" eaLnBrk="0" fontAlgn="base" hangingPunct="0">
              <a:spcBef>
                <a:spcPct val="0"/>
              </a:spcBef>
              <a:spcAft>
                <a:spcPct val="0"/>
              </a:spcAft>
              <a:defRPr>
                <a:solidFill>
                  <a:schemeClr val="tx1"/>
                </a:solidFill>
                <a:latin typeface="Arial" pitchFamily="34" charset="0"/>
              </a:defRPr>
            </a:lvl7pPr>
            <a:lvl8pPr marL="3429000" indent="-228600" defTabSz="931863" eaLnBrk="0" fontAlgn="base" hangingPunct="0">
              <a:spcBef>
                <a:spcPct val="0"/>
              </a:spcBef>
              <a:spcAft>
                <a:spcPct val="0"/>
              </a:spcAft>
              <a:defRPr>
                <a:solidFill>
                  <a:schemeClr val="tx1"/>
                </a:solidFill>
                <a:latin typeface="Arial" pitchFamily="34" charset="0"/>
              </a:defRPr>
            </a:lvl8pPr>
            <a:lvl9pPr marL="3886200" indent="-228600" defTabSz="931863" eaLnBrk="0" fontAlgn="base" hangingPunct="0">
              <a:spcBef>
                <a:spcPct val="0"/>
              </a:spcBef>
              <a:spcAft>
                <a:spcPct val="0"/>
              </a:spcAft>
              <a:defRPr>
                <a:solidFill>
                  <a:schemeClr val="tx1"/>
                </a:solidFill>
                <a:latin typeface="Arial" pitchFamily="34" charset="0"/>
              </a:defRPr>
            </a:lvl9pPr>
          </a:lstStyle>
          <a:p>
            <a:pPr algn="r" eaLnBrk="1" hangingPunct="1"/>
            <a:fld id="{C226E7ED-E961-494D-B291-63EF6CC5ACC6}" type="slidenum">
              <a:rPr lang="en-US" sz="1200"/>
              <a:pPr algn="r" eaLnBrk="1" hangingPunct="1"/>
              <a:t>53</a:t>
            </a:fld>
            <a:endParaRPr lang="en-US" sz="1200"/>
          </a:p>
        </p:txBody>
      </p:sp>
      <p:sp>
        <p:nvSpPr>
          <p:cNvPr id="102404" name="Rectangle 2"/>
          <p:cNvSpPr>
            <a:spLocks noGrp="1" noRot="1" noChangeAspect="1" noChangeArrowheads="1" noTextEdit="1"/>
          </p:cNvSpPr>
          <p:nvPr>
            <p:ph type="sldImg"/>
          </p:nvPr>
        </p:nvSpPr>
        <p:spPr>
          <a:xfrm>
            <a:off x="1117600" y="696913"/>
            <a:ext cx="4646613" cy="3486150"/>
          </a:xfrm>
          <a:ln/>
        </p:spPr>
      </p:sp>
      <p:sp>
        <p:nvSpPr>
          <p:cNvPr id="102405" name="Rectangle 3"/>
          <p:cNvSpPr>
            <a:spLocks noGrp="1" noChangeArrowheads="1"/>
          </p:cNvSpPr>
          <p:nvPr>
            <p:ph type="body" idx="1"/>
          </p:nvPr>
        </p:nvSpPr>
        <p:spPr>
          <a:xfrm>
            <a:off x="687558" y="4417021"/>
            <a:ext cx="5506698" cy="4181870"/>
          </a:xfrm>
          <a:noFill/>
        </p:spPr>
        <p:txBody>
          <a:bodyPr lIns="93177" tIns="46589" rIns="93177" bIns="46589"/>
          <a:lstStyle/>
          <a:p>
            <a:pPr eaLnBrk="1" hangingPunct="1"/>
            <a:r>
              <a:rPr lang="en-US" smtClean="0">
                <a:latin typeface="Arial" pitchFamily="34" charset="0"/>
              </a:rPr>
              <a:t>This slide, represents the process by which to access our program for acute care and ambulatory.  </a:t>
            </a:r>
          </a:p>
        </p:txBody>
      </p:sp>
    </p:spTree>
    <p:extLst>
      <p:ext uri="{BB962C8B-B14F-4D97-AF65-F5344CB8AC3E}">
        <p14:creationId xmlns:p14="http://schemas.microsoft.com/office/powerpoint/2010/main" val="4496004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txBox="1">
            <a:spLocks noGrp="1" noChangeArrowheads="1"/>
          </p:cNvSpPr>
          <p:nvPr/>
        </p:nvSpPr>
        <p:spPr bwMode="auto">
          <a:xfrm>
            <a:off x="3889924" y="8838809"/>
            <a:ext cx="2991889" cy="457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54CE2F80-2E28-4417-8CCF-57BE33332E2F}" type="slidenum">
              <a:rPr lang="en-US" sz="1200"/>
              <a:pPr algn="r" eaLnBrk="1" hangingPunct="1"/>
              <a:t>54</a:t>
            </a:fld>
            <a:endParaRPr lang="en-US" sz="1200"/>
          </a:p>
        </p:txBody>
      </p:sp>
      <p:sp>
        <p:nvSpPr>
          <p:cNvPr id="103427" name="Slide Image Placeholder 1"/>
          <p:cNvSpPr>
            <a:spLocks noGrp="1" noRot="1" noChangeAspect="1" noTextEdit="1"/>
          </p:cNvSpPr>
          <p:nvPr>
            <p:ph type="sldImg"/>
          </p:nvPr>
        </p:nvSpPr>
        <p:spPr>
          <a:xfrm>
            <a:off x="1117600" y="696913"/>
            <a:ext cx="4646613" cy="3486150"/>
          </a:xfrm>
          <a:ln/>
        </p:spPr>
      </p:sp>
      <p:sp>
        <p:nvSpPr>
          <p:cNvPr id="103428" name="Notes Placeholder 2"/>
          <p:cNvSpPr>
            <a:spLocks noGrp="1"/>
          </p:cNvSpPr>
          <p:nvPr>
            <p:ph type="body" idx="1"/>
          </p:nvPr>
        </p:nvSpPr>
        <p:spPr>
          <a:xfrm>
            <a:off x="687558" y="4417021"/>
            <a:ext cx="5506698" cy="4181870"/>
          </a:xfrm>
          <a:noFill/>
        </p:spPr>
        <p:txBody>
          <a:bodyPr lIns="93177" tIns="46589" rIns="93177" bIns="46589"/>
          <a:lstStyle/>
          <a:p>
            <a:pPr eaLnBrk="1" hangingPunct="1"/>
            <a:endParaRPr lang="en-US" smtClean="0">
              <a:latin typeface="Arial" pitchFamily="34" charset="0"/>
            </a:endParaRPr>
          </a:p>
        </p:txBody>
      </p:sp>
      <p:sp>
        <p:nvSpPr>
          <p:cNvPr id="103429" name="Slide Number Placeholder 3"/>
          <p:cNvSpPr txBox="1">
            <a:spLocks noGrp="1"/>
          </p:cNvSpPr>
          <p:nvPr/>
        </p:nvSpPr>
        <p:spPr bwMode="auto">
          <a:xfrm>
            <a:off x="3897719" y="8829277"/>
            <a:ext cx="2982535" cy="4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defTabSz="931863">
              <a:defRPr>
                <a:solidFill>
                  <a:schemeClr val="tx1"/>
                </a:solidFill>
                <a:latin typeface="Arial" pitchFamily="34" charset="0"/>
              </a:defRPr>
            </a:lvl1pPr>
            <a:lvl2pPr marL="742950" indent="-285750" defTabSz="931863">
              <a:defRPr>
                <a:solidFill>
                  <a:schemeClr val="tx1"/>
                </a:solidFill>
                <a:latin typeface="Arial" pitchFamily="34" charset="0"/>
              </a:defRPr>
            </a:lvl2pPr>
            <a:lvl3pPr marL="1143000" indent="-228600" defTabSz="931863">
              <a:defRPr>
                <a:solidFill>
                  <a:schemeClr val="tx1"/>
                </a:solidFill>
                <a:latin typeface="Arial" pitchFamily="34" charset="0"/>
              </a:defRPr>
            </a:lvl3pPr>
            <a:lvl4pPr marL="1600200" indent="-228600" defTabSz="931863">
              <a:defRPr>
                <a:solidFill>
                  <a:schemeClr val="tx1"/>
                </a:solidFill>
                <a:latin typeface="Arial" pitchFamily="34" charset="0"/>
              </a:defRPr>
            </a:lvl4pPr>
            <a:lvl5pPr marL="2057400" indent="-228600" defTabSz="931863">
              <a:defRPr>
                <a:solidFill>
                  <a:schemeClr val="tx1"/>
                </a:solidFill>
                <a:latin typeface="Arial" pitchFamily="34" charset="0"/>
              </a:defRPr>
            </a:lvl5pPr>
            <a:lvl6pPr marL="2514600" indent="-228600" defTabSz="931863" eaLnBrk="0" fontAlgn="base" hangingPunct="0">
              <a:spcBef>
                <a:spcPct val="0"/>
              </a:spcBef>
              <a:spcAft>
                <a:spcPct val="0"/>
              </a:spcAft>
              <a:defRPr>
                <a:solidFill>
                  <a:schemeClr val="tx1"/>
                </a:solidFill>
                <a:latin typeface="Arial" pitchFamily="34" charset="0"/>
              </a:defRPr>
            </a:lvl6pPr>
            <a:lvl7pPr marL="2971800" indent="-228600" defTabSz="931863" eaLnBrk="0" fontAlgn="base" hangingPunct="0">
              <a:spcBef>
                <a:spcPct val="0"/>
              </a:spcBef>
              <a:spcAft>
                <a:spcPct val="0"/>
              </a:spcAft>
              <a:defRPr>
                <a:solidFill>
                  <a:schemeClr val="tx1"/>
                </a:solidFill>
                <a:latin typeface="Arial" pitchFamily="34" charset="0"/>
              </a:defRPr>
            </a:lvl7pPr>
            <a:lvl8pPr marL="3429000" indent="-228600" defTabSz="931863" eaLnBrk="0" fontAlgn="base" hangingPunct="0">
              <a:spcBef>
                <a:spcPct val="0"/>
              </a:spcBef>
              <a:spcAft>
                <a:spcPct val="0"/>
              </a:spcAft>
              <a:defRPr>
                <a:solidFill>
                  <a:schemeClr val="tx1"/>
                </a:solidFill>
                <a:latin typeface="Arial" pitchFamily="34" charset="0"/>
              </a:defRPr>
            </a:lvl8pPr>
            <a:lvl9pPr marL="3886200" indent="-228600" defTabSz="931863" eaLnBrk="0" fontAlgn="base" hangingPunct="0">
              <a:spcBef>
                <a:spcPct val="0"/>
              </a:spcBef>
              <a:spcAft>
                <a:spcPct val="0"/>
              </a:spcAft>
              <a:defRPr>
                <a:solidFill>
                  <a:schemeClr val="tx1"/>
                </a:solidFill>
                <a:latin typeface="Arial" pitchFamily="34" charset="0"/>
              </a:defRPr>
            </a:lvl9pPr>
          </a:lstStyle>
          <a:p>
            <a:pPr algn="r" eaLnBrk="1" hangingPunct="1"/>
            <a:fld id="{AFABEDFA-C16E-4270-A21F-108A915F02EA}" type="slidenum">
              <a:rPr lang="en-US" sz="1200"/>
              <a:pPr algn="r" eaLnBrk="1" hangingPunct="1"/>
              <a:t>54</a:t>
            </a:fld>
            <a:endParaRPr lang="en-US" sz="1200"/>
          </a:p>
        </p:txBody>
      </p:sp>
    </p:spTree>
    <p:extLst>
      <p:ext uri="{BB962C8B-B14F-4D97-AF65-F5344CB8AC3E}">
        <p14:creationId xmlns:p14="http://schemas.microsoft.com/office/powerpoint/2010/main" val="18034062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783D18F7-7D7F-4684-A855-5E620330B2D3}" type="slidenum">
              <a:rPr lang="en-US" smtClean="0"/>
              <a:pPr/>
              <a:t>56</a:t>
            </a:fld>
            <a:endParaRPr lang="en-US" smtClean="0"/>
          </a:p>
        </p:txBody>
      </p:sp>
      <p:sp>
        <p:nvSpPr>
          <p:cNvPr id="104451" name="Rectangle 7"/>
          <p:cNvSpPr txBox="1">
            <a:spLocks noGrp="1" noChangeArrowheads="1"/>
          </p:cNvSpPr>
          <p:nvPr/>
        </p:nvSpPr>
        <p:spPr bwMode="auto">
          <a:xfrm>
            <a:off x="3897719" y="8829277"/>
            <a:ext cx="2982535" cy="4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defTabSz="931863">
              <a:defRPr>
                <a:solidFill>
                  <a:schemeClr val="tx1"/>
                </a:solidFill>
                <a:latin typeface="Arial" pitchFamily="34" charset="0"/>
              </a:defRPr>
            </a:lvl1pPr>
            <a:lvl2pPr marL="742950" indent="-285750" defTabSz="931863">
              <a:defRPr>
                <a:solidFill>
                  <a:schemeClr val="tx1"/>
                </a:solidFill>
                <a:latin typeface="Arial" pitchFamily="34" charset="0"/>
              </a:defRPr>
            </a:lvl2pPr>
            <a:lvl3pPr marL="1143000" indent="-228600" defTabSz="931863">
              <a:defRPr>
                <a:solidFill>
                  <a:schemeClr val="tx1"/>
                </a:solidFill>
                <a:latin typeface="Arial" pitchFamily="34" charset="0"/>
              </a:defRPr>
            </a:lvl3pPr>
            <a:lvl4pPr marL="1600200" indent="-228600" defTabSz="931863">
              <a:defRPr>
                <a:solidFill>
                  <a:schemeClr val="tx1"/>
                </a:solidFill>
                <a:latin typeface="Arial" pitchFamily="34" charset="0"/>
              </a:defRPr>
            </a:lvl4pPr>
            <a:lvl5pPr marL="2057400" indent="-228600" defTabSz="931863">
              <a:defRPr>
                <a:solidFill>
                  <a:schemeClr val="tx1"/>
                </a:solidFill>
                <a:latin typeface="Arial" pitchFamily="34" charset="0"/>
              </a:defRPr>
            </a:lvl5pPr>
            <a:lvl6pPr marL="2514600" indent="-228600" defTabSz="931863" eaLnBrk="0" fontAlgn="base" hangingPunct="0">
              <a:spcBef>
                <a:spcPct val="0"/>
              </a:spcBef>
              <a:spcAft>
                <a:spcPct val="0"/>
              </a:spcAft>
              <a:defRPr>
                <a:solidFill>
                  <a:schemeClr val="tx1"/>
                </a:solidFill>
                <a:latin typeface="Arial" pitchFamily="34" charset="0"/>
              </a:defRPr>
            </a:lvl6pPr>
            <a:lvl7pPr marL="2971800" indent="-228600" defTabSz="931863" eaLnBrk="0" fontAlgn="base" hangingPunct="0">
              <a:spcBef>
                <a:spcPct val="0"/>
              </a:spcBef>
              <a:spcAft>
                <a:spcPct val="0"/>
              </a:spcAft>
              <a:defRPr>
                <a:solidFill>
                  <a:schemeClr val="tx1"/>
                </a:solidFill>
                <a:latin typeface="Arial" pitchFamily="34" charset="0"/>
              </a:defRPr>
            </a:lvl7pPr>
            <a:lvl8pPr marL="3429000" indent="-228600" defTabSz="931863" eaLnBrk="0" fontAlgn="base" hangingPunct="0">
              <a:spcBef>
                <a:spcPct val="0"/>
              </a:spcBef>
              <a:spcAft>
                <a:spcPct val="0"/>
              </a:spcAft>
              <a:defRPr>
                <a:solidFill>
                  <a:schemeClr val="tx1"/>
                </a:solidFill>
                <a:latin typeface="Arial" pitchFamily="34" charset="0"/>
              </a:defRPr>
            </a:lvl8pPr>
            <a:lvl9pPr marL="3886200" indent="-228600" defTabSz="931863" eaLnBrk="0" fontAlgn="base" hangingPunct="0">
              <a:spcBef>
                <a:spcPct val="0"/>
              </a:spcBef>
              <a:spcAft>
                <a:spcPct val="0"/>
              </a:spcAft>
              <a:defRPr>
                <a:solidFill>
                  <a:schemeClr val="tx1"/>
                </a:solidFill>
                <a:latin typeface="Arial" pitchFamily="34" charset="0"/>
              </a:defRPr>
            </a:lvl9pPr>
          </a:lstStyle>
          <a:p>
            <a:pPr algn="r" eaLnBrk="1" hangingPunct="1"/>
            <a:fld id="{D38EDA7B-0A9F-42E9-A3EF-B71C9728E987}" type="slidenum">
              <a:rPr lang="en-US" sz="1200"/>
              <a:pPr algn="r" eaLnBrk="1" hangingPunct="1"/>
              <a:t>56</a:t>
            </a:fld>
            <a:endParaRPr lang="en-US" sz="1200"/>
          </a:p>
        </p:txBody>
      </p:sp>
      <p:sp>
        <p:nvSpPr>
          <p:cNvPr id="104452" name="Rectangle 7"/>
          <p:cNvSpPr txBox="1">
            <a:spLocks noGrp="1" noChangeArrowheads="1"/>
          </p:cNvSpPr>
          <p:nvPr/>
        </p:nvSpPr>
        <p:spPr bwMode="auto">
          <a:xfrm>
            <a:off x="3897719" y="8829277"/>
            <a:ext cx="2982535" cy="4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defTabSz="931863">
              <a:defRPr>
                <a:solidFill>
                  <a:schemeClr val="tx1"/>
                </a:solidFill>
                <a:latin typeface="Arial" pitchFamily="34" charset="0"/>
              </a:defRPr>
            </a:lvl1pPr>
            <a:lvl2pPr marL="742950" indent="-285750" defTabSz="931863">
              <a:defRPr>
                <a:solidFill>
                  <a:schemeClr val="tx1"/>
                </a:solidFill>
                <a:latin typeface="Arial" pitchFamily="34" charset="0"/>
              </a:defRPr>
            </a:lvl2pPr>
            <a:lvl3pPr marL="1143000" indent="-228600" defTabSz="931863">
              <a:defRPr>
                <a:solidFill>
                  <a:schemeClr val="tx1"/>
                </a:solidFill>
                <a:latin typeface="Arial" pitchFamily="34" charset="0"/>
              </a:defRPr>
            </a:lvl3pPr>
            <a:lvl4pPr marL="1600200" indent="-228600" defTabSz="931863">
              <a:defRPr>
                <a:solidFill>
                  <a:schemeClr val="tx1"/>
                </a:solidFill>
                <a:latin typeface="Arial" pitchFamily="34" charset="0"/>
              </a:defRPr>
            </a:lvl4pPr>
            <a:lvl5pPr marL="2057400" indent="-228600" defTabSz="931863">
              <a:defRPr>
                <a:solidFill>
                  <a:schemeClr val="tx1"/>
                </a:solidFill>
                <a:latin typeface="Arial" pitchFamily="34" charset="0"/>
              </a:defRPr>
            </a:lvl5pPr>
            <a:lvl6pPr marL="2514600" indent="-228600" defTabSz="931863" eaLnBrk="0" fontAlgn="base" hangingPunct="0">
              <a:spcBef>
                <a:spcPct val="0"/>
              </a:spcBef>
              <a:spcAft>
                <a:spcPct val="0"/>
              </a:spcAft>
              <a:defRPr>
                <a:solidFill>
                  <a:schemeClr val="tx1"/>
                </a:solidFill>
                <a:latin typeface="Arial" pitchFamily="34" charset="0"/>
              </a:defRPr>
            </a:lvl6pPr>
            <a:lvl7pPr marL="2971800" indent="-228600" defTabSz="931863" eaLnBrk="0" fontAlgn="base" hangingPunct="0">
              <a:spcBef>
                <a:spcPct val="0"/>
              </a:spcBef>
              <a:spcAft>
                <a:spcPct val="0"/>
              </a:spcAft>
              <a:defRPr>
                <a:solidFill>
                  <a:schemeClr val="tx1"/>
                </a:solidFill>
                <a:latin typeface="Arial" pitchFamily="34" charset="0"/>
              </a:defRPr>
            </a:lvl7pPr>
            <a:lvl8pPr marL="3429000" indent="-228600" defTabSz="931863" eaLnBrk="0" fontAlgn="base" hangingPunct="0">
              <a:spcBef>
                <a:spcPct val="0"/>
              </a:spcBef>
              <a:spcAft>
                <a:spcPct val="0"/>
              </a:spcAft>
              <a:defRPr>
                <a:solidFill>
                  <a:schemeClr val="tx1"/>
                </a:solidFill>
                <a:latin typeface="Arial" pitchFamily="34" charset="0"/>
              </a:defRPr>
            </a:lvl8pPr>
            <a:lvl9pPr marL="3886200" indent="-228600" defTabSz="931863" eaLnBrk="0" fontAlgn="base" hangingPunct="0">
              <a:spcBef>
                <a:spcPct val="0"/>
              </a:spcBef>
              <a:spcAft>
                <a:spcPct val="0"/>
              </a:spcAft>
              <a:defRPr>
                <a:solidFill>
                  <a:schemeClr val="tx1"/>
                </a:solidFill>
                <a:latin typeface="Arial" pitchFamily="34" charset="0"/>
              </a:defRPr>
            </a:lvl9pPr>
          </a:lstStyle>
          <a:p>
            <a:pPr algn="r" eaLnBrk="1" hangingPunct="1"/>
            <a:fld id="{B8B81B1D-F3E9-4AF4-81C6-8148057CDBF0}" type="slidenum">
              <a:rPr lang="en-US" sz="1200"/>
              <a:pPr algn="r" eaLnBrk="1" hangingPunct="1"/>
              <a:t>56</a:t>
            </a:fld>
            <a:endParaRPr lang="en-US" sz="1200"/>
          </a:p>
        </p:txBody>
      </p:sp>
      <p:sp>
        <p:nvSpPr>
          <p:cNvPr id="104453" name="Rectangle 2"/>
          <p:cNvSpPr>
            <a:spLocks noGrp="1" noRot="1" noChangeAspect="1" noChangeArrowheads="1" noTextEdit="1"/>
          </p:cNvSpPr>
          <p:nvPr>
            <p:ph type="sldImg"/>
          </p:nvPr>
        </p:nvSpPr>
        <p:spPr>
          <a:xfrm>
            <a:off x="1117600" y="696913"/>
            <a:ext cx="4646613" cy="3486150"/>
          </a:xfrm>
          <a:ln/>
        </p:spPr>
      </p:sp>
      <p:sp>
        <p:nvSpPr>
          <p:cNvPr id="104454" name="Rectangle 3"/>
          <p:cNvSpPr>
            <a:spLocks noGrp="1" noChangeArrowheads="1"/>
          </p:cNvSpPr>
          <p:nvPr>
            <p:ph type="body" idx="1"/>
          </p:nvPr>
        </p:nvSpPr>
        <p:spPr>
          <a:xfrm>
            <a:off x="687558" y="4417021"/>
            <a:ext cx="5506698" cy="4181870"/>
          </a:xfrm>
          <a:noFill/>
        </p:spPr>
        <p:txBody>
          <a:bodyPr lIns="93177" tIns="46589" rIns="93177" bIns="46589"/>
          <a:lstStyle/>
          <a:p>
            <a:pPr marL="0" lvl="1" eaLnBrk="1" hangingPunct="1">
              <a:lnSpc>
                <a:spcPct val="90000"/>
              </a:lnSpc>
            </a:pPr>
            <a:r>
              <a:rPr lang="en-US" smtClean="0">
                <a:latin typeface="Arial" pitchFamily="34" charset="0"/>
              </a:rPr>
              <a:t>As we strengthen our Acute Care program, we will start monitoring the quality of the program by doing Process Improvement projects (Plan, Do, Check, Act)</a:t>
            </a:r>
          </a:p>
          <a:p>
            <a:pPr marL="0" lvl="1" eaLnBrk="1" hangingPunct="1">
              <a:lnSpc>
                <a:spcPct val="90000"/>
              </a:lnSpc>
            </a:pPr>
            <a:r>
              <a:rPr lang="en-US" smtClean="0">
                <a:latin typeface="Arial" pitchFamily="34" charset="0"/>
              </a:rPr>
              <a:t>Involve Nursing in patient screening and rehabilitation, will become active participants of the Oncology UPC meetings (Unit Practice Committee)</a:t>
            </a:r>
          </a:p>
          <a:p>
            <a:pPr marL="0" lvl="1" eaLnBrk="1" hangingPunct="1">
              <a:lnSpc>
                <a:spcPct val="90000"/>
              </a:lnSpc>
            </a:pPr>
            <a:r>
              <a:rPr lang="en-US" smtClean="0">
                <a:latin typeface="Arial" pitchFamily="34" charset="0"/>
              </a:rPr>
              <a:t>And we will continue to work with physicians to develop personal relationships and build upon the referral network.  </a:t>
            </a:r>
            <a:r>
              <a:rPr lang="en-US" b="1" smtClean="0">
                <a:latin typeface="Arial" pitchFamily="34" charset="0"/>
              </a:rPr>
              <a:t>Tell the story of Dr. Akhtar.</a:t>
            </a:r>
          </a:p>
          <a:p>
            <a:pPr marL="342900" indent="-342900" eaLnBrk="1" hangingPunct="1">
              <a:lnSpc>
                <a:spcPct val="90000"/>
              </a:lnSpc>
            </a:pPr>
            <a:endParaRPr lang="en-US" b="1" smtClean="0">
              <a:latin typeface="Arial" pitchFamily="34" charset="0"/>
            </a:endParaRPr>
          </a:p>
          <a:p>
            <a:pPr marL="342900" indent="-342900" eaLnBrk="1" hangingPunct="1">
              <a:lnSpc>
                <a:spcPct val="90000"/>
              </a:lnSpc>
            </a:pPr>
            <a:r>
              <a:rPr lang="en-US" b="1" smtClean="0">
                <a:latin typeface="Arial" pitchFamily="34" charset="0"/>
              </a:rPr>
              <a:t>  We will implement more education on the unit and develop tools for:</a:t>
            </a:r>
          </a:p>
          <a:p>
            <a:pPr marL="1143000" lvl="2" indent="-228600" eaLnBrk="1" hangingPunct="1">
              <a:lnSpc>
                <a:spcPct val="90000"/>
              </a:lnSpc>
            </a:pPr>
            <a:r>
              <a:rPr lang="en-US" smtClean="0">
                <a:latin typeface="Arial" pitchFamily="34" charset="0"/>
              </a:rPr>
              <a:t>1. Reference and contact information</a:t>
            </a:r>
          </a:p>
          <a:p>
            <a:pPr marL="1143000" lvl="2" indent="-228600" eaLnBrk="1" hangingPunct="1">
              <a:lnSpc>
                <a:spcPct val="90000"/>
              </a:lnSpc>
            </a:pPr>
            <a:r>
              <a:rPr lang="en-US" smtClean="0">
                <a:latin typeface="Arial" pitchFamily="34" charset="0"/>
              </a:rPr>
              <a:t>2. Embracing exercise and activity</a:t>
            </a:r>
          </a:p>
          <a:p>
            <a:pPr marL="1143000" lvl="2" indent="-228600" eaLnBrk="1" hangingPunct="1">
              <a:lnSpc>
                <a:spcPct val="90000"/>
              </a:lnSpc>
            </a:pPr>
            <a:r>
              <a:rPr lang="en-US" smtClean="0">
                <a:latin typeface="Arial" pitchFamily="34" charset="0"/>
              </a:rPr>
              <a:t>3. Tips for day to day activity</a:t>
            </a:r>
          </a:p>
          <a:p>
            <a:pPr marL="1143000" lvl="2" indent="-228600" eaLnBrk="1" hangingPunct="1">
              <a:lnSpc>
                <a:spcPct val="90000"/>
              </a:lnSpc>
            </a:pPr>
            <a:r>
              <a:rPr lang="en-US" smtClean="0">
                <a:latin typeface="Arial" pitchFamily="34" charset="0"/>
              </a:rPr>
              <a:t>4. Conditions to look out for</a:t>
            </a:r>
          </a:p>
          <a:p>
            <a:pPr marL="1143000" lvl="2" indent="-228600" eaLnBrk="1" hangingPunct="1">
              <a:lnSpc>
                <a:spcPct val="90000"/>
              </a:lnSpc>
            </a:pPr>
            <a:r>
              <a:rPr lang="en-US" smtClean="0">
                <a:latin typeface="Arial" pitchFamily="34" charset="0"/>
              </a:rPr>
              <a:t>5. General exercise information</a:t>
            </a:r>
          </a:p>
          <a:p>
            <a:pPr marL="342900" indent="-342900" eaLnBrk="1" hangingPunct="1">
              <a:lnSpc>
                <a:spcPct val="90000"/>
              </a:lnSpc>
            </a:pPr>
            <a:endParaRPr lang="en-US" smtClean="0">
              <a:latin typeface="Arial" pitchFamily="34" charset="0"/>
            </a:endParaRPr>
          </a:p>
          <a:p>
            <a:pPr marL="0" lvl="1" eaLnBrk="1" hangingPunct="1">
              <a:lnSpc>
                <a:spcPct val="90000"/>
              </a:lnSpc>
            </a:pPr>
            <a:endParaRPr lang="en-US" smtClean="0">
              <a:latin typeface="Arial" pitchFamily="34" charset="0"/>
            </a:endParaRPr>
          </a:p>
        </p:txBody>
      </p:sp>
    </p:spTree>
    <p:extLst>
      <p:ext uri="{BB962C8B-B14F-4D97-AF65-F5344CB8AC3E}">
        <p14:creationId xmlns:p14="http://schemas.microsoft.com/office/powerpoint/2010/main" val="26168830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ChangeArrowheads="1" noTextEdit="1"/>
          </p:cNvSpPr>
          <p:nvPr>
            <p:ph type="sldImg"/>
          </p:nvPr>
        </p:nvSpPr>
        <p:spPr>
          <a:ln/>
        </p:spPr>
      </p:sp>
      <p:sp>
        <p:nvSpPr>
          <p:cNvPr id="105475" name="Rectangle 3"/>
          <p:cNvSpPr>
            <a:spLocks noGrp="1" noChangeArrowheads="1"/>
          </p:cNvSpPr>
          <p:nvPr>
            <p:ph type="body" idx="1"/>
          </p:nvPr>
        </p:nvSpPr>
        <p:spPr>
          <a:noFill/>
        </p:spPr>
        <p:txBody>
          <a:bodyPr/>
          <a:lstStyle/>
          <a:p>
            <a:r>
              <a:rPr lang="en-US" smtClean="0">
                <a:latin typeface="Arial" pitchFamily="34" charset="0"/>
              </a:rPr>
              <a:t>Vertebral body metastasis of a bronchial carcinoma, lumbar spine in 2 planes and CT of the 3rd lumbar vertebral body. The conventional x-ray is not very helpful in the lumbar area.</a:t>
            </a:r>
          </a:p>
        </p:txBody>
      </p:sp>
    </p:spTree>
    <p:extLst>
      <p:ext uri="{BB962C8B-B14F-4D97-AF65-F5344CB8AC3E}">
        <p14:creationId xmlns:p14="http://schemas.microsoft.com/office/powerpoint/2010/main" val="10644973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txBox="1">
            <a:spLocks noGrp="1" noChangeArrowheads="1"/>
          </p:cNvSpPr>
          <p:nvPr/>
        </p:nvSpPr>
        <p:spPr bwMode="auto">
          <a:xfrm>
            <a:off x="3889924" y="8838809"/>
            <a:ext cx="2991889" cy="457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fld id="{2B87E442-927B-4134-AEE8-A85EF505FC71}" type="slidenum">
              <a:rPr lang="en-US" sz="1200"/>
              <a:pPr algn="r" eaLnBrk="1" hangingPunct="1"/>
              <a:t>73</a:t>
            </a:fld>
            <a:endParaRPr lang="en-US" sz="1200"/>
          </a:p>
        </p:txBody>
      </p:sp>
      <p:sp>
        <p:nvSpPr>
          <p:cNvPr id="106499" name="Slide Image Placeholder 1"/>
          <p:cNvSpPr>
            <a:spLocks noGrp="1" noRot="1" noChangeAspect="1" noTextEdit="1"/>
          </p:cNvSpPr>
          <p:nvPr>
            <p:ph type="sldImg"/>
          </p:nvPr>
        </p:nvSpPr>
        <p:spPr>
          <a:xfrm>
            <a:off x="1117600" y="696913"/>
            <a:ext cx="4646613" cy="3486150"/>
          </a:xfrm>
          <a:ln/>
        </p:spPr>
      </p:sp>
      <p:sp>
        <p:nvSpPr>
          <p:cNvPr id="106500" name="Notes Placeholder 2"/>
          <p:cNvSpPr>
            <a:spLocks noGrp="1"/>
          </p:cNvSpPr>
          <p:nvPr>
            <p:ph type="body" idx="1"/>
          </p:nvPr>
        </p:nvSpPr>
        <p:spPr>
          <a:xfrm>
            <a:off x="687558" y="4417021"/>
            <a:ext cx="5506698" cy="4181870"/>
          </a:xfrm>
          <a:noFill/>
        </p:spPr>
        <p:txBody>
          <a:bodyPr lIns="93177" tIns="46589" rIns="93177" bIns="46589"/>
          <a:lstStyle/>
          <a:p>
            <a:pPr eaLnBrk="1" hangingPunct="1"/>
            <a:endParaRPr lang="en-US" smtClean="0">
              <a:latin typeface="Arial" pitchFamily="34" charset="0"/>
            </a:endParaRPr>
          </a:p>
        </p:txBody>
      </p:sp>
      <p:sp>
        <p:nvSpPr>
          <p:cNvPr id="106501" name="Slide Number Placeholder 3"/>
          <p:cNvSpPr txBox="1">
            <a:spLocks noGrp="1"/>
          </p:cNvSpPr>
          <p:nvPr/>
        </p:nvSpPr>
        <p:spPr bwMode="auto">
          <a:xfrm>
            <a:off x="3897719" y="8829277"/>
            <a:ext cx="2982535" cy="4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defTabSz="931863">
              <a:defRPr>
                <a:solidFill>
                  <a:schemeClr val="tx1"/>
                </a:solidFill>
                <a:latin typeface="Arial" pitchFamily="34" charset="0"/>
              </a:defRPr>
            </a:lvl1pPr>
            <a:lvl2pPr marL="742950" indent="-285750" defTabSz="931863">
              <a:defRPr>
                <a:solidFill>
                  <a:schemeClr val="tx1"/>
                </a:solidFill>
                <a:latin typeface="Arial" pitchFamily="34" charset="0"/>
              </a:defRPr>
            </a:lvl2pPr>
            <a:lvl3pPr marL="1143000" indent="-228600" defTabSz="931863">
              <a:defRPr>
                <a:solidFill>
                  <a:schemeClr val="tx1"/>
                </a:solidFill>
                <a:latin typeface="Arial" pitchFamily="34" charset="0"/>
              </a:defRPr>
            </a:lvl3pPr>
            <a:lvl4pPr marL="1600200" indent="-228600" defTabSz="931863">
              <a:defRPr>
                <a:solidFill>
                  <a:schemeClr val="tx1"/>
                </a:solidFill>
                <a:latin typeface="Arial" pitchFamily="34" charset="0"/>
              </a:defRPr>
            </a:lvl4pPr>
            <a:lvl5pPr marL="2057400" indent="-228600" defTabSz="931863">
              <a:defRPr>
                <a:solidFill>
                  <a:schemeClr val="tx1"/>
                </a:solidFill>
                <a:latin typeface="Arial" pitchFamily="34" charset="0"/>
              </a:defRPr>
            </a:lvl5pPr>
            <a:lvl6pPr marL="2514600" indent="-228600" defTabSz="931863" eaLnBrk="0" fontAlgn="base" hangingPunct="0">
              <a:spcBef>
                <a:spcPct val="0"/>
              </a:spcBef>
              <a:spcAft>
                <a:spcPct val="0"/>
              </a:spcAft>
              <a:defRPr>
                <a:solidFill>
                  <a:schemeClr val="tx1"/>
                </a:solidFill>
                <a:latin typeface="Arial" pitchFamily="34" charset="0"/>
              </a:defRPr>
            </a:lvl6pPr>
            <a:lvl7pPr marL="2971800" indent="-228600" defTabSz="931863" eaLnBrk="0" fontAlgn="base" hangingPunct="0">
              <a:spcBef>
                <a:spcPct val="0"/>
              </a:spcBef>
              <a:spcAft>
                <a:spcPct val="0"/>
              </a:spcAft>
              <a:defRPr>
                <a:solidFill>
                  <a:schemeClr val="tx1"/>
                </a:solidFill>
                <a:latin typeface="Arial" pitchFamily="34" charset="0"/>
              </a:defRPr>
            </a:lvl7pPr>
            <a:lvl8pPr marL="3429000" indent="-228600" defTabSz="931863" eaLnBrk="0" fontAlgn="base" hangingPunct="0">
              <a:spcBef>
                <a:spcPct val="0"/>
              </a:spcBef>
              <a:spcAft>
                <a:spcPct val="0"/>
              </a:spcAft>
              <a:defRPr>
                <a:solidFill>
                  <a:schemeClr val="tx1"/>
                </a:solidFill>
                <a:latin typeface="Arial" pitchFamily="34" charset="0"/>
              </a:defRPr>
            </a:lvl8pPr>
            <a:lvl9pPr marL="3886200" indent="-228600" defTabSz="931863" eaLnBrk="0" fontAlgn="base" hangingPunct="0">
              <a:spcBef>
                <a:spcPct val="0"/>
              </a:spcBef>
              <a:spcAft>
                <a:spcPct val="0"/>
              </a:spcAft>
              <a:defRPr>
                <a:solidFill>
                  <a:schemeClr val="tx1"/>
                </a:solidFill>
                <a:latin typeface="Arial" pitchFamily="34" charset="0"/>
              </a:defRPr>
            </a:lvl9pPr>
          </a:lstStyle>
          <a:p>
            <a:pPr algn="r" eaLnBrk="1" hangingPunct="1"/>
            <a:fld id="{0B745432-4E00-4F3D-B89F-0E1AE3A7B205}" type="slidenum">
              <a:rPr lang="en-US" sz="1200"/>
              <a:pPr algn="r" eaLnBrk="1" hangingPunct="1"/>
              <a:t>73</a:t>
            </a:fld>
            <a:endParaRPr lang="en-US" sz="1200"/>
          </a:p>
        </p:txBody>
      </p:sp>
    </p:spTree>
    <p:extLst>
      <p:ext uri="{BB962C8B-B14F-4D97-AF65-F5344CB8AC3E}">
        <p14:creationId xmlns:p14="http://schemas.microsoft.com/office/powerpoint/2010/main" val="35638563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p:spPr>
        <p:txBody>
          <a:bodyPr/>
          <a:lstStyle/>
          <a:p>
            <a:fld id="{7B8DDE2B-CE5E-4933-8608-97FEDA81AFDB}" type="slidenum">
              <a:rPr lang="en-US" smtClean="0"/>
              <a:pPr/>
              <a:t>123</a:t>
            </a:fld>
            <a:endParaRPr lang="en-US" dirty="0" smtClean="0"/>
          </a:p>
        </p:txBody>
      </p:sp>
      <p:sp>
        <p:nvSpPr>
          <p:cNvPr id="181251" name="Rectangle 2"/>
          <p:cNvSpPr>
            <a:spLocks noGrp="1" noRot="1" noChangeAspect="1" noChangeArrowheads="1" noTextEdit="1"/>
          </p:cNvSpPr>
          <p:nvPr>
            <p:ph type="sldImg"/>
          </p:nvPr>
        </p:nvSpPr>
        <p:spPr>
          <a:ln/>
        </p:spPr>
      </p:sp>
      <p:sp>
        <p:nvSpPr>
          <p:cNvPr id="181252" name="Rectangle 3"/>
          <p:cNvSpPr>
            <a:spLocks noGrp="1" noChangeArrowheads="1"/>
          </p:cNvSpPr>
          <p:nvPr>
            <p:ph type="body" idx="1"/>
          </p:nvPr>
        </p:nvSpPr>
        <p:spPr>
          <a:noFill/>
          <a:ln/>
        </p:spPr>
        <p:txBody>
          <a:bodyPr/>
          <a:lstStyle/>
          <a:p>
            <a:pPr marL="232783" indent="-232783" algn="just" eaLnBrk="1" hangingPunct="1"/>
            <a:r>
              <a:rPr lang="en-US" dirty="0" smtClean="0">
                <a:cs typeface="Times New Roman" pitchFamily="18" charset="0"/>
              </a:rPr>
              <a:t>There are various types of lymphedema:</a:t>
            </a:r>
          </a:p>
          <a:p>
            <a:pPr marL="232783" indent="-232783" algn="just" eaLnBrk="1" hangingPunct="1"/>
            <a:r>
              <a:rPr lang="en-US" dirty="0" smtClean="0">
                <a:cs typeface="Times New Roman" pitchFamily="18" charset="0"/>
              </a:rPr>
              <a:t> </a:t>
            </a:r>
          </a:p>
          <a:p>
            <a:pPr marL="232783" indent="-232783" algn="just" eaLnBrk="1" hangingPunct="1"/>
            <a:r>
              <a:rPr lang="en-US" dirty="0" smtClean="0">
                <a:cs typeface="Times New Roman" pitchFamily="18" charset="0"/>
              </a:rPr>
              <a:t>1.        </a:t>
            </a:r>
            <a:r>
              <a:rPr lang="en-US" b="1" i="1" dirty="0" smtClean="0">
                <a:cs typeface="Times New Roman" pitchFamily="18" charset="0"/>
              </a:rPr>
              <a:t>Primary Lymphedema</a:t>
            </a:r>
            <a:r>
              <a:rPr lang="en-US" dirty="0" smtClean="0">
                <a:cs typeface="Times New Roman" pitchFamily="18" charset="0"/>
              </a:rPr>
              <a:t>:  may occur at anytime.  People with this are born with abnormal lymphatics.</a:t>
            </a:r>
          </a:p>
          <a:p>
            <a:pPr marL="232783" indent="-232783" algn="just" eaLnBrk="1" hangingPunct="1">
              <a:buFontTx/>
              <a:buAutoNum type="alphaLcPeriod"/>
            </a:pPr>
            <a:r>
              <a:rPr lang="en-US" dirty="0" smtClean="0"/>
              <a:t>Hypoplasia- one does not have enough lymph vessels or the vessels are too narrow to carry an adequate load of fluid </a:t>
            </a:r>
          </a:p>
          <a:p>
            <a:pPr marL="232783" indent="-232783" algn="just" eaLnBrk="1" hangingPunct="1">
              <a:buFontTx/>
              <a:buAutoNum type="alphaLcPeriod"/>
            </a:pPr>
            <a:r>
              <a:rPr lang="en-US" dirty="0" smtClean="0"/>
              <a:t>Hyperplasia - the vessels are too wide and the valves are unable to work properly preventing effective removal of fluid.</a:t>
            </a:r>
          </a:p>
          <a:p>
            <a:pPr marL="232783" indent="-232783" algn="just" eaLnBrk="1" hangingPunct="1">
              <a:buFontTx/>
              <a:buAutoNum type="alphaLcPeriod"/>
            </a:pPr>
            <a:r>
              <a:rPr lang="en-US" dirty="0" smtClean="0"/>
              <a:t>Aplasia - absence of single lymph vessels or capillaries</a:t>
            </a:r>
          </a:p>
          <a:p>
            <a:pPr marL="232783" indent="-232783" algn="just" eaLnBrk="1" hangingPunct="1">
              <a:buFontTx/>
              <a:buAutoNum type="alphaLcPeriod"/>
            </a:pPr>
            <a:r>
              <a:rPr lang="en-US" dirty="0" smtClean="0"/>
              <a:t>Fibrosis - nodes become hardened and malfunction</a:t>
            </a:r>
          </a:p>
          <a:p>
            <a:pPr marL="232783" indent="-232783" algn="just" eaLnBrk="1" hangingPunct="1"/>
            <a:r>
              <a:rPr lang="en-US" dirty="0" smtClean="0">
                <a:cs typeface="Times New Roman" pitchFamily="18" charset="0"/>
              </a:rPr>
              <a:t> </a:t>
            </a:r>
          </a:p>
          <a:p>
            <a:pPr marL="232783" indent="-232783" algn="just" eaLnBrk="1" hangingPunct="1"/>
            <a:r>
              <a:rPr lang="en-US" dirty="0" smtClean="0">
                <a:cs typeface="Times New Roman" pitchFamily="18" charset="0"/>
              </a:rPr>
              <a:t>2.        </a:t>
            </a:r>
            <a:r>
              <a:rPr lang="en-US" b="1" i="1" dirty="0" smtClean="0">
                <a:cs typeface="Times New Roman" pitchFamily="18" charset="0"/>
              </a:rPr>
              <a:t>Secondary Lymphedema</a:t>
            </a:r>
            <a:r>
              <a:rPr lang="en-US" dirty="0" smtClean="0">
                <a:cs typeface="Times New Roman" pitchFamily="18" charset="0"/>
              </a:rPr>
              <a:t>:  occurs in people who have had lymph nodes or lymph vessels damaged or removed.  This may be the result of surgical removal of nodes, radiation therapy or traumatic damage to large lymph vessels or nodes following an accident; and infections, bacteria or fungi.  The system becomes compromised.  The onset of swelling is usually associated with an infection, inflammation or muscle strain of the limb which causes an increase in the lymph load.  The system gets overloaded and results in lymphedema.  The lymph lode exceeds the transport capacity.</a:t>
            </a:r>
          </a:p>
          <a:p>
            <a:pPr marL="232783" indent="-232783" algn="just" eaLnBrk="1" hangingPunct="1"/>
            <a:r>
              <a:rPr lang="en-US" dirty="0" smtClean="0">
                <a:cs typeface="Times New Roman" pitchFamily="18" charset="0"/>
              </a:rPr>
              <a:t> </a:t>
            </a:r>
          </a:p>
          <a:p>
            <a:pPr marL="232783" indent="-232783" algn="just" eaLnBrk="1" hangingPunct="1"/>
            <a:r>
              <a:rPr lang="en-US" dirty="0" smtClean="0">
                <a:cs typeface="Times New Roman" pitchFamily="18" charset="0"/>
              </a:rPr>
              <a:t>3.        </a:t>
            </a:r>
            <a:r>
              <a:rPr lang="en-US" b="1" i="1" dirty="0" smtClean="0">
                <a:cs typeface="Times New Roman" pitchFamily="18" charset="0"/>
              </a:rPr>
              <a:t>Malignant Lymphedema</a:t>
            </a:r>
            <a:r>
              <a:rPr lang="en-US" dirty="0" smtClean="0">
                <a:cs typeface="Times New Roman" pitchFamily="18" charset="0"/>
              </a:rPr>
              <a:t>:  when a tumor/cancer is the cause of lymphedema</a:t>
            </a:r>
          </a:p>
          <a:p>
            <a:pPr marL="232783" indent="-232783" algn="just" eaLnBrk="1" hangingPunct="1"/>
            <a:r>
              <a:rPr lang="en-US" dirty="0" smtClean="0">
                <a:cs typeface="Times New Roman" pitchFamily="18" charset="0"/>
              </a:rPr>
              <a:t>4.        </a:t>
            </a:r>
            <a:r>
              <a:rPr lang="en-US" b="1" i="1" dirty="0" smtClean="0">
                <a:cs typeface="Times New Roman" pitchFamily="18" charset="0"/>
              </a:rPr>
              <a:t>Benign Lymphedema</a:t>
            </a:r>
            <a:r>
              <a:rPr lang="en-US" dirty="0" smtClean="0">
                <a:cs typeface="Times New Roman" pitchFamily="18" charset="0"/>
              </a:rPr>
              <a:t>:  any lymphedema which is not caused by cancer</a:t>
            </a:r>
          </a:p>
          <a:p>
            <a:pPr marL="232783" indent="-232783" algn="just" eaLnBrk="1" hangingPunct="1"/>
            <a:r>
              <a:rPr lang="en-US" dirty="0" smtClean="0">
                <a:cs typeface="Times New Roman" pitchFamily="18" charset="0"/>
              </a:rPr>
              <a:t> </a:t>
            </a:r>
          </a:p>
          <a:p>
            <a:pPr marL="232783" indent="-232783" algn="just" eaLnBrk="1" hangingPunct="1"/>
            <a:r>
              <a:rPr lang="en-US" dirty="0" smtClean="0">
                <a:cs typeface="Times New Roman" pitchFamily="18" charset="0"/>
              </a:rPr>
              <a:t>5.        </a:t>
            </a:r>
            <a:r>
              <a:rPr lang="en-US" b="1" i="1" dirty="0" smtClean="0">
                <a:cs typeface="Times New Roman" pitchFamily="18" charset="0"/>
              </a:rPr>
              <a:t>Lower Extremity with Reflux</a:t>
            </a:r>
            <a:r>
              <a:rPr lang="en-US" dirty="0" smtClean="0">
                <a:cs typeface="Times New Roman" pitchFamily="18" charset="0"/>
              </a:rPr>
              <a:t>:  usually caused by valve insufficiency.  The fluid(lymph chyle) will move against the normal direction of flow.</a:t>
            </a:r>
          </a:p>
          <a:p>
            <a:pPr marL="232783" indent="-232783" algn="just" eaLnBrk="1" hangingPunct="1"/>
            <a:r>
              <a:rPr lang="en-US" b="1" i="1" dirty="0" smtClean="0">
                <a:cs typeface="Times New Roman" pitchFamily="18" charset="0"/>
              </a:rPr>
              <a:t>6.       Chronic Venous Insufficiency(CVI)</a:t>
            </a:r>
            <a:endParaRPr lang="en-US" dirty="0" smtClean="0">
              <a:cs typeface="Times New Roman" pitchFamily="18" charset="0"/>
            </a:endParaRPr>
          </a:p>
          <a:p>
            <a:pPr marL="232783" indent="-232783" eaLnBrk="1" hangingPunct="1"/>
            <a:r>
              <a:rPr lang="en-US" b="1" i="1" dirty="0" smtClean="0">
                <a:cs typeface="Times New Roman" pitchFamily="18" charset="0"/>
              </a:rPr>
              <a:t>Angiovenous Insufficiency:</a:t>
            </a:r>
            <a:r>
              <a:rPr lang="en-US" dirty="0" smtClean="0">
                <a:cs typeface="Times New Roman" pitchFamily="18" charset="0"/>
              </a:rPr>
              <a:t>  Arterial and venous anomalies and localized hyperplasia of soft and skeletal tissues.  Most common but rare forms are found with Klippel-Trenaunay Syndrome and Parkes-Weber Syndrome. </a:t>
            </a:r>
          </a:p>
        </p:txBody>
      </p:sp>
    </p:spTree>
    <p:extLst>
      <p:ext uri="{BB962C8B-B14F-4D97-AF65-F5344CB8AC3E}">
        <p14:creationId xmlns:p14="http://schemas.microsoft.com/office/powerpoint/2010/main" val="23029888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p:spPr>
        <p:txBody>
          <a:bodyPr/>
          <a:lstStyle/>
          <a:p>
            <a:fld id="{59F9F352-745A-4E73-ABFD-D71CB0700CAC}" type="slidenum">
              <a:rPr lang="en-US" smtClean="0"/>
              <a:pPr/>
              <a:t>126</a:t>
            </a:fld>
            <a:endParaRPr lang="en-US" dirty="0" smtClean="0"/>
          </a:p>
        </p:txBody>
      </p:sp>
      <p:sp>
        <p:nvSpPr>
          <p:cNvPr id="182275" name="Rectangle 2"/>
          <p:cNvSpPr>
            <a:spLocks noGrp="1" noRot="1" noChangeAspect="1" noChangeArrowheads="1" noTextEdit="1"/>
          </p:cNvSpPr>
          <p:nvPr>
            <p:ph type="sldImg"/>
          </p:nvPr>
        </p:nvSpPr>
        <p:spPr>
          <a:ln/>
        </p:spPr>
      </p:sp>
      <p:sp>
        <p:nvSpPr>
          <p:cNvPr id="182276" name="Rectangle 3"/>
          <p:cNvSpPr>
            <a:spLocks noGrp="1" noChangeArrowheads="1"/>
          </p:cNvSpPr>
          <p:nvPr>
            <p:ph type="body" idx="1"/>
          </p:nvPr>
        </p:nvSpPr>
        <p:spPr>
          <a:noFill/>
          <a:ln/>
        </p:spPr>
        <p:txBody>
          <a:bodyPr/>
          <a:lstStyle/>
          <a:p>
            <a:pPr eaLnBrk="1" hangingPunct="1"/>
            <a:r>
              <a:rPr lang="en-US" b="1" u="sng" dirty="0" smtClean="0">
                <a:cs typeface="Times New Roman" pitchFamily="18" charset="0"/>
              </a:rPr>
              <a:t>Differential Diagnosis</a:t>
            </a:r>
            <a:endParaRPr lang="en-US" dirty="0" smtClean="0">
              <a:cs typeface="Times New Roman" pitchFamily="18" charset="0"/>
            </a:endParaRPr>
          </a:p>
          <a:p>
            <a:pPr eaLnBrk="1" hangingPunct="1"/>
            <a:r>
              <a:rPr lang="en-US" dirty="0" smtClean="0">
                <a:cs typeface="Times New Roman" pitchFamily="18" charset="0"/>
              </a:rPr>
              <a:t>1.        Lipedema</a:t>
            </a:r>
          </a:p>
          <a:p>
            <a:pPr eaLnBrk="1" hangingPunct="1"/>
            <a:r>
              <a:rPr lang="en-US" dirty="0" smtClean="0">
                <a:cs typeface="Times New Roman" pitchFamily="18" charset="0"/>
              </a:rPr>
              <a:t> </a:t>
            </a:r>
          </a:p>
          <a:p>
            <a:pPr eaLnBrk="1" hangingPunct="1"/>
            <a:r>
              <a:rPr lang="en-US" dirty="0" smtClean="0">
                <a:cs typeface="Times New Roman" pitchFamily="18" charset="0"/>
              </a:rPr>
              <a:t>2.        Lipolymphedema</a:t>
            </a:r>
          </a:p>
          <a:p>
            <a:pPr eaLnBrk="1" hangingPunct="1"/>
            <a:r>
              <a:rPr lang="en-US" dirty="0" smtClean="0">
                <a:cs typeface="Times New Roman" pitchFamily="18" charset="0"/>
              </a:rPr>
              <a:t> </a:t>
            </a:r>
          </a:p>
          <a:p>
            <a:pPr eaLnBrk="1" hangingPunct="1"/>
            <a:r>
              <a:rPr lang="en-US" dirty="0" smtClean="0">
                <a:cs typeface="Times New Roman" pitchFamily="18" charset="0"/>
              </a:rPr>
              <a:t>3.        Post-thrombotic syndrome/DVT</a:t>
            </a:r>
          </a:p>
          <a:p>
            <a:pPr eaLnBrk="1" hangingPunct="1"/>
            <a:r>
              <a:rPr lang="en-US" dirty="0" smtClean="0">
                <a:cs typeface="Times New Roman" pitchFamily="18" charset="0"/>
              </a:rPr>
              <a:t> </a:t>
            </a:r>
          </a:p>
          <a:p>
            <a:pPr eaLnBrk="1" hangingPunct="1"/>
            <a:r>
              <a:rPr lang="en-US" dirty="0" smtClean="0">
                <a:cs typeface="Times New Roman" pitchFamily="18" charset="0"/>
              </a:rPr>
              <a:t>4.        Chronic Venous Insufficiency</a:t>
            </a:r>
          </a:p>
          <a:p>
            <a:pPr eaLnBrk="1" hangingPunct="1"/>
            <a:r>
              <a:rPr lang="en-US" dirty="0" smtClean="0">
                <a:cs typeface="Times New Roman" pitchFamily="18" charset="0"/>
              </a:rPr>
              <a:t> </a:t>
            </a:r>
          </a:p>
          <a:p>
            <a:pPr eaLnBrk="1" hangingPunct="1"/>
            <a:r>
              <a:rPr lang="en-US" dirty="0" smtClean="0">
                <a:cs typeface="Times New Roman" pitchFamily="18" charset="0"/>
              </a:rPr>
              <a:t>5.        Ruptured Baker's Cyst</a:t>
            </a:r>
          </a:p>
          <a:p>
            <a:pPr eaLnBrk="1" hangingPunct="1"/>
            <a:r>
              <a:rPr lang="en-US" dirty="0" smtClean="0">
                <a:cs typeface="Times New Roman" pitchFamily="18" charset="0"/>
              </a:rPr>
              <a:t> </a:t>
            </a:r>
          </a:p>
          <a:p>
            <a:pPr eaLnBrk="1" hangingPunct="1"/>
            <a:r>
              <a:rPr lang="en-US" dirty="0" smtClean="0">
                <a:cs typeface="Times New Roman" pitchFamily="18" charset="0"/>
              </a:rPr>
              <a:t>6.        Gastroc Muscle Tear</a:t>
            </a:r>
          </a:p>
          <a:p>
            <a:pPr eaLnBrk="1" hangingPunct="1"/>
            <a:r>
              <a:rPr lang="en-US" dirty="0" smtClean="0">
                <a:cs typeface="Times New Roman" pitchFamily="18" charset="0"/>
              </a:rPr>
              <a:t> </a:t>
            </a:r>
          </a:p>
          <a:p>
            <a:pPr eaLnBrk="1" hangingPunct="1"/>
            <a:r>
              <a:rPr lang="en-US" dirty="0" smtClean="0">
                <a:cs typeface="Times New Roman" pitchFamily="18" charset="0"/>
              </a:rPr>
              <a:t>7.        Malignancy </a:t>
            </a:r>
          </a:p>
          <a:p>
            <a:pPr eaLnBrk="1" hangingPunct="1"/>
            <a:r>
              <a:rPr lang="en-US" dirty="0" smtClean="0">
                <a:cs typeface="Times New Roman" pitchFamily="18" charset="0"/>
              </a:rPr>
              <a:t> </a:t>
            </a:r>
          </a:p>
          <a:p>
            <a:pPr eaLnBrk="1" hangingPunct="1"/>
            <a:r>
              <a:rPr lang="en-US" dirty="0" smtClean="0">
                <a:cs typeface="Times New Roman" pitchFamily="18" charset="0"/>
              </a:rPr>
              <a:t>Reflex Symphathetic Dystrophy</a:t>
            </a:r>
            <a:r>
              <a:rPr lang="en-US" dirty="0" smtClean="0"/>
              <a:t> </a:t>
            </a:r>
          </a:p>
        </p:txBody>
      </p:sp>
    </p:spTree>
    <p:extLst>
      <p:ext uri="{BB962C8B-B14F-4D97-AF65-F5344CB8AC3E}">
        <p14:creationId xmlns:p14="http://schemas.microsoft.com/office/powerpoint/2010/main" val="24420784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a:noFill/>
        </p:spPr>
        <p:txBody>
          <a:bodyPr/>
          <a:lstStyle/>
          <a:p>
            <a:fld id="{EAB84E64-500B-4D68-AEFD-6656DEE6EE0C}" type="slidenum">
              <a:rPr lang="en-US" smtClean="0"/>
              <a:pPr/>
              <a:t>132</a:t>
            </a:fld>
            <a:endParaRPr lang="en-US" dirty="0" smtClean="0"/>
          </a:p>
        </p:txBody>
      </p:sp>
      <p:sp>
        <p:nvSpPr>
          <p:cNvPr id="189443" name="Rectangle 2"/>
          <p:cNvSpPr>
            <a:spLocks noGrp="1" noRot="1" noChangeAspect="1" noChangeArrowheads="1" noTextEdit="1"/>
          </p:cNvSpPr>
          <p:nvPr>
            <p:ph type="sldImg"/>
          </p:nvPr>
        </p:nvSpPr>
        <p:spPr>
          <a:ln/>
        </p:spPr>
      </p:sp>
      <p:sp>
        <p:nvSpPr>
          <p:cNvPr id="189444" name="Rectangle 3"/>
          <p:cNvSpPr>
            <a:spLocks noGrp="1" noChangeArrowheads="1"/>
          </p:cNvSpPr>
          <p:nvPr>
            <p:ph type="body" idx="1"/>
          </p:nvPr>
        </p:nvSpPr>
        <p:spPr>
          <a:noFill/>
          <a:ln/>
        </p:spPr>
        <p:txBody>
          <a:bodyPr/>
          <a:lstStyle/>
          <a:p>
            <a:pPr algn="ctr" eaLnBrk="1" hangingPunct="1"/>
            <a:r>
              <a:rPr lang="en-US" dirty="0" smtClean="0">
                <a:cs typeface="Times New Roman" pitchFamily="18" charset="0"/>
              </a:rPr>
              <a:t> </a:t>
            </a:r>
          </a:p>
          <a:p>
            <a:pPr algn="ctr" eaLnBrk="1" hangingPunct="1"/>
            <a:r>
              <a:rPr lang="en-US" b="1" dirty="0" smtClean="0">
                <a:cs typeface="Times New Roman" pitchFamily="18" charset="0"/>
              </a:rPr>
              <a:t>HISTORY of Lymphedema Treatment</a:t>
            </a:r>
            <a:endParaRPr lang="en-US" dirty="0" smtClean="0">
              <a:cs typeface="Times New Roman" pitchFamily="18" charset="0"/>
            </a:endParaRPr>
          </a:p>
          <a:p>
            <a:pPr eaLnBrk="1" hangingPunct="1"/>
            <a:r>
              <a:rPr lang="en-US" dirty="0" smtClean="0">
                <a:cs typeface="Times New Roman" pitchFamily="18" charset="0"/>
              </a:rPr>
              <a:t> </a:t>
            </a:r>
          </a:p>
          <a:p>
            <a:pPr algn="just" eaLnBrk="1" hangingPunct="1"/>
            <a:r>
              <a:rPr lang="en-US" dirty="0" smtClean="0">
                <a:cs typeface="Times New Roman" pitchFamily="18" charset="0"/>
              </a:rPr>
              <a:t> </a:t>
            </a:r>
          </a:p>
          <a:p>
            <a:pPr algn="just" eaLnBrk="1" hangingPunct="1"/>
            <a:r>
              <a:rPr lang="en-US" dirty="0" smtClean="0">
                <a:cs typeface="Times New Roman" pitchFamily="18" charset="0"/>
              </a:rPr>
              <a:t>Hipprocates discovered the lymphatics, but the Catholic thought of anatomical studies was considered sinful and was forgotten until the 17</a:t>
            </a:r>
            <a:r>
              <a:rPr lang="en-US" baseline="30000" dirty="0" smtClean="0">
                <a:cs typeface="Times New Roman" pitchFamily="18" charset="0"/>
              </a:rPr>
              <a:t>th</a:t>
            </a:r>
            <a:r>
              <a:rPr lang="en-US" dirty="0" smtClean="0">
                <a:cs typeface="Times New Roman" pitchFamily="18" charset="0"/>
              </a:rPr>
              <a:t> Century.  </a:t>
            </a:r>
          </a:p>
          <a:p>
            <a:pPr algn="just" eaLnBrk="1" hangingPunct="1"/>
            <a:r>
              <a:rPr lang="en-US" dirty="0" smtClean="0">
                <a:cs typeface="Times New Roman" pitchFamily="18" charset="0"/>
              </a:rPr>
              <a:t> </a:t>
            </a:r>
          </a:p>
          <a:p>
            <a:pPr algn="just" eaLnBrk="1" hangingPunct="1"/>
            <a:r>
              <a:rPr lang="en-US" dirty="0" smtClean="0">
                <a:cs typeface="Times New Roman" pitchFamily="18" charset="0"/>
              </a:rPr>
              <a:t>1930's  Dr. Vodder(doctor of philosophy) would manipulate lymph nodes with patients who had colds.  He felt he could "cure" anything with Manual Lymph Drainage.  He called it universal therapy. Dr. Vodder was studying with Dr. Armstrong who took on a scientific approach.  They soon split.</a:t>
            </a:r>
          </a:p>
          <a:p>
            <a:pPr algn="just" eaLnBrk="1" hangingPunct="1"/>
            <a:r>
              <a:rPr lang="en-US" dirty="0" smtClean="0">
                <a:cs typeface="Times New Roman" pitchFamily="18" charset="0"/>
              </a:rPr>
              <a:t> </a:t>
            </a:r>
          </a:p>
          <a:p>
            <a:pPr algn="just" eaLnBrk="1" hangingPunct="1"/>
            <a:r>
              <a:rPr lang="en-US" dirty="0" smtClean="0">
                <a:cs typeface="Times New Roman" pitchFamily="18" charset="0"/>
              </a:rPr>
              <a:t>1971  Dr. Foldei came to the United States to learn from Armstrong and then they split up.  In 1976, Dr. Foldei revolutionalized the Complete Decongestive Physical Therapy.  That is the combination of Manual Lymph Drainage, Compression Therapy, Patient education on skin care and therapeutic exercises.  </a:t>
            </a:r>
          </a:p>
          <a:p>
            <a:pPr algn="just" eaLnBrk="1" hangingPunct="1"/>
            <a:r>
              <a:rPr lang="en-US" dirty="0" smtClean="0">
                <a:cs typeface="Times New Roman" pitchFamily="18" charset="0"/>
              </a:rPr>
              <a:t> </a:t>
            </a:r>
          </a:p>
          <a:p>
            <a:pPr eaLnBrk="1" hangingPunct="1"/>
            <a:r>
              <a:rPr lang="en-US" dirty="0" smtClean="0">
                <a:cs typeface="Times New Roman" pitchFamily="18" charset="0"/>
              </a:rPr>
              <a:t>Manual Lymph Drainage in it's purest form is the </a:t>
            </a:r>
            <a:r>
              <a:rPr lang="en-US" dirty="0" err="1" smtClean="0">
                <a:cs typeface="Times New Roman" pitchFamily="18" charset="0"/>
              </a:rPr>
              <a:t>Vodder</a:t>
            </a:r>
            <a:r>
              <a:rPr lang="en-US" dirty="0" smtClean="0">
                <a:cs typeface="Times New Roman" pitchFamily="18" charset="0"/>
              </a:rPr>
              <a:t> technique.  The </a:t>
            </a:r>
            <a:r>
              <a:rPr lang="en-US" dirty="0" err="1" smtClean="0">
                <a:cs typeface="Times New Roman" pitchFamily="18" charset="0"/>
              </a:rPr>
              <a:t>Vodder</a:t>
            </a:r>
            <a:r>
              <a:rPr lang="en-US" dirty="0" smtClean="0">
                <a:cs typeface="Times New Roman" pitchFamily="18" charset="0"/>
              </a:rPr>
              <a:t> school still teaches the original </a:t>
            </a:r>
            <a:r>
              <a:rPr lang="en-US" dirty="0" err="1" smtClean="0">
                <a:cs typeface="Times New Roman" pitchFamily="18" charset="0"/>
              </a:rPr>
              <a:t>Vodder</a:t>
            </a:r>
            <a:r>
              <a:rPr lang="en-US" dirty="0" smtClean="0">
                <a:cs typeface="Times New Roman" pitchFamily="18" charset="0"/>
              </a:rPr>
              <a:t> technique with a holistic approach.  Other institutions have developed that teach a modified </a:t>
            </a:r>
            <a:r>
              <a:rPr lang="en-US" dirty="0" err="1" smtClean="0">
                <a:cs typeface="Times New Roman" pitchFamily="18" charset="0"/>
              </a:rPr>
              <a:t>Vodder</a:t>
            </a:r>
            <a:r>
              <a:rPr lang="en-US" dirty="0" smtClean="0">
                <a:cs typeface="Times New Roman" pitchFamily="18" charset="0"/>
              </a:rPr>
              <a:t> technique and emphasize treatment for lymphedema and its related diagnoses only.</a:t>
            </a:r>
            <a:r>
              <a:rPr lang="en-US" dirty="0" smtClean="0"/>
              <a:t> </a:t>
            </a:r>
          </a:p>
        </p:txBody>
      </p:sp>
    </p:spTree>
    <p:extLst>
      <p:ext uri="{BB962C8B-B14F-4D97-AF65-F5344CB8AC3E}">
        <p14:creationId xmlns:p14="http://schemas.microsoft.com/office/powerpoint/2010/main" val="5521655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Slide Image Placeholder 1"/>
          <p:cNvSpPr>
            <a:spLocks noGrp="1" noRot="1" noChangeAspect="1" noTextEdit="1"/>
          </p:cNvSpPr>
          <p:nvPr>
            <p:ph type="sldImg"/>
          </p:nvPr>
        </p:nvSpPr>
        <p:spPr>
          <a:ln/>
        </p:spPr>
      </p:sp>
      <p:sp>
        <p:nvSpPr>
          <p:cNvPr id="244739" name="Notes Placeholder 2"/>
          <p:cNvSpPr>
            <a:spLocks noGrp="1"/>
          </p:cNvSpPr>
          <p:nvPr>
            <p:ph type="body" idx="1"/>
          </p:nvPr>
        </p:nvSpPr>
        <p:spPr>
          <a:noFill/>
        </p:spPr>
        <p:txBody>
          <a:bodyPr/>
          <a:lstStyle/>
          <a:p>
            <a:endParaRPr lang="en-US" dirty="0" smtClean="0"/>
          </a:p>
        </p:txBody>
      </p:sp>
      <p:sp>
        <p:nvSpPr>
          <p:cNvPr id="244740" name="Footer Placeholder 3"/>
          <p:cNvSpPr txBox="1">
            <a:spLocks noGrp="1"/>
          </p:cNvSpPr>
          <p:nvPr/>
        </p:nvSpPr>
        <p:spPr bwMode="auto">
          <a:xfrm>
            <a:off x="0" y="8838809"/>
            <a:ext cx="2991890" cy="457591"/>
          </a:xfrm>
          <a:prstGeom prst="rect">
            <a:avLst/>
          </a:prstGeom>
          <a:noFill/>
          <a:ln w="9525">
            <a:noFill/>
            <a:miter lim="800000"/>
            <a:headEnd/>
            <a:tailEnd/>
          </a:ln>
        </p:spPr>
        <p:txBody>
          <a:bodyPr anchor="b"/>
          <a:lstStyle/>
          <a:p>
            <a:r>
              <a:rPr lang="en-US" sz="1200" dirty="0"/>
              <a:t>COE Overview</a:t>
            </a:r>
          </a:p>
        </p:txBody>
      </p:sp>
      <p:sp>
        <p:nvSpPr>
          <p:cNvPr id="244741" name="Slide Number Placeholder 4"/>
          <p:cNvSpPr txBox="1">
            <a:spLocks noGrp="1"/>
          </p:cNvSpPr>
          <p:nvPr/>
        </p:nvSpPr>
        <p:spPr bwMode="auto">
          <a:xfrm>
            <a:off x="3889924" y="8838809"/>
            <a:ext cx="2991889" cy="457591"/>
          </a:xfrm>
          <a:prstGeom prst="rect">
            <a:avLst/>
          </a:prstGeom>
          <a:noFill/>
          <a:ln w="9525">
            <a:noFill/>
            <a:miter lim="800000"/>
            <a:headEnd/>
            <a:tailEnd/>
          </a:ln>
        </p:spPr>
        <p:txBody>
          <a:bodyPr anchor="b"/>
          <a:lstStyle/>
          <a:p>
            <a:pPr algn="r"/>
            <a:fld id="{1D7FDB81-9B75-4408-A4AC-16AEC594D8A3}" type="slidenum">
              <a:rPr lang="en-US" sz="1200"/>
              <a:pPr algn="r"/>
              <a:t>22</a:t>
            </a:fld>
            <a:endParaRPr lang="en-US" sz="1200" dirty="0"/>
          </a:p>
        </p:txBody>
      </p:sp>
    </p:spTree>
    <p:extLst>
      <p:ext uri="{BB962C8B-B14F-4D97-AF65-F5344CB8AC3E}">
        <p14:creationId xmlns:p14="http://schemas.microsoft.com/office/powerpoint/2010/main" val="32079785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p:spPr>
        <p:txBody>
          <a:bodyPr/>
          <a:lstStyle/>
          <a:p>
            <a:fld id="{C5D1309E-681A-42B1-AC52-30A5194862C8}" type="slidenum">
              <a:rPr lang="en-US" smtClean="0"/>
              <a:pPr/>
              <a:t>136</a:t>
            </a:fld>
            <a:endParaRPr lang="en-US" smtClean="0"/>
          </a:p>
        </p:txBody>
      </p:sp>
      <p:sp>
        <p:nvSpPr>
          <p:cNvPr id="190467" name="Rectangle 2"/>
          <p:cNvSpPr>
            <a:spLocks noGrp="1" noRot="1" noChangeAspect="1" noChangeArrowheads="1" noTextEdit="1"/>
          </p:cNvSpPr>
          <p:nvPr>
            <p:ph type="sldImg"/>
          </p:nvPr>
        </p:nvSpPr>
        <p:spPr>
          <a:ln/>
        </p:spPr>
      </p:sp>
      <p:sp>
        <p:nvSpPr>
          <p:cNvPr id="190468" name="Rectangle 3"/>
          <p:cNvSpPr>
            <a:spLocks noGrp="1" noChangeArrowheads="1"/>
          </p:cNvSpPr>
          <p:nvPr>
            <p:ph type="body" idx="1"/>
          </p:nvPr>
        </p:nvSpPr>
        <p:spPr>
          <a:noFill/>
          <a:ln/>
        </p:spPr>
        <p:txBody>
          <a:bodyPr/>
          <a:lstStyle/>
          <a:p>
            <a:pPr eaLnBrk="1" hangingPunct="1"/>
            <a:r>
              <a:rPr lang="en-US" b="1" i="1" smtClean="0">
                <a:cs typeface="Times New Roman" pitchFamily="18" charset="0"/>
              </a:rPr>
              <a:t>Compression Bandaging</a:t>
            </a:r>
            <a:r>
              <a:rPr lang="en-US" smtClean="0">
                <a:cs typeface="Times New Roman" pitchFamily="18" charset="0"/>
              </a:rPr>
              <a:t>:  Bandaging is low stretch elastic that is used as compression against the extremity.  When the muscle, during activity, works against the compression bandage it increases the pumping motion of the lymphangion, which allows for greater movement of lymphedema into the venous system.  Once lymphedema is stabilizing, a compression garment is ordered to wear during the day.  Compression is one of the most crucial parts of the treatment program.  The MLD is effective in moving fluid out of tissues.  However, these tissues remain overstretched for several months or longer and will automatically refill with fluid unless they are supported and compressed.</a:t>
            </a:r>
            <a:r>
              <a:rPr lang="en-US" smtClean="0"/>
              <a:t> </a:t>
            </a:r>
          </a:p>
        </p:txBody>
      </p:sp>
    </p:spTree>
    <p:extLst>
      <p:ext uri="{BB962C8B-B14F-4D97-AF65-F5344CB8AC3E}">
        <p14:creationId xmlns:p14="http://schemas.microsoft.com/office/powerpoint/2010/main" val="23385800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p:cNvSpPr>
            <a:spLocks noGrp="1" noChangeArrowheads="1"/>
          </p:cNvSpPr>
          <p:nvPr>
            <p:ph type="sldNum" sz="quarter" idx="5"/>
          </p:nvPr>
        </p:nvSpPr>
        <p:spPr>
          <a:noFill/>
        </p:spPr>
        <p:txBody>
          <a:bodyPr/>
          <a:lstStyle/>
          <a:p>
            <a:fld id="{14DAD3EE-BE6B-4D1A-8DDF-3218EC9E8B2B}" type="slidenum">
              <a:rPr lang="en-US" smtClean="0"/>
              <a:pPr/>
              <a:t>142</a:t>
            </a:fld>
            <a:endParaRPr lang="en-US" smtClean="0"/>
          </a:p>
        </p:txBody>
      </p:sp>
      <p:sp>
        <p:nvSpPr>
          <p:cNvPr id="194563" name="Rectangle 2"/>
          <p:cNvSpPr>
            <a:spLocks noGrp="1" noRot="1" noChangeAspect="1" noChangeArrowheads="1" noTextEdit="1"/>
          </p:cNvSpPr>
          <p:nvPr>
            <p:ph type="sldImg"/>
          </p:nvPr>
        </p:nvSpPr>
        <p:spPr>
          <a:ln/>
        </p:spPr>
      </p:sp>
      <p:sp>
        <p:nvSpPr>
          <p:cNvPr id="194564" name="Rectangle 3"/>
          <p:cNvSpPr>
            <a:spLocks noGrp="1" noChangeArrowheads="1"/>
          </p:cNvSpPr>
          <p:nvPr>
            <p:ph type="body" idx="1"/>
          </p:nvPr>
        </p:nvSpPr>
        <p:spPr>
          <a:noFill/>
          <a:ln/>
        </p:spPr>
        <p:txBody>
          <a:bodyPr/>
          <a:lstStyle/>
          <a:p>
            <a:pPr algn="just" eaLnBrk="1" hangingPunct="1"/>
            <a:r>
              <a:rPr lang="en-US" b="1" i="1" smtClean="0">
                <a:cs typeface="Times New Roman" pitchFamily="18" charset="0"/>
              </a:rPr>
              <a:t>Contraindications</a:t>
            </a:r>
            <a:endParaRPr lang="en-US" smtClean="0">
              <a:cs typeface="Times New Roman" pitchFamily="18" charset="0"/>
            </a:endParaRPr>
          </a:p>
          <a:p>
            <a:pPr algn="just" eaLnBrk="1" hangingPunct="1"/>
            <a:r>
              <a:rPr lang="en-US" smtClean="0">
                <a:cs typeface="Times New Roman" pitchFamily="18" charset="0"/>
              </a:rPr>
              <a:t> </a:t>
            </a:r>
          </a:p>
          <a:p>
            <a:pPr algn="just" eaLnBrk="1" hangingPunct="1"/>
            <a:r>
              <a:rPr lang="en-US" i="1" u="sng" smtClean="0">
                <a:cs typeface="Times New Roman" pitchFamily="18" charset="0"/>
              </a:rPr>
              <a:t>Absolute Contraindications</a:t>
            </a:r>
            <a:endParaRPr lang="en-US" smtClean="0">
              <a:cs typeface="Times New Roman" pitchFamily="18" charset="0"/>
            </a:endParaRPr>
          </a:p>
          <a:p>
            <a:pPr algn="just" eaLnBrk="1" hangingPunct="1"/>
            <a:r>
              <a:rPr lang="en-US" smtClean="0">
                <a:cs typeface="Times New Roman" pitchFamily="18" charset="0"/>
              </a:rPr>
              <a:t>1.        Untreated malignant tumors tending toward metastases</a:t>
            </a:r>
          </a:p>
          <a:p>
            <a:pPr algn="just" eaLnBrk="1" hangingPunct="1"/>
            <a:r>
              <a:rPr lang="en-US" smtClean="0">
                <a:cs typeface="Times New Roman" pitchFamily="18" charset="0"/>
              </a:rPr>
              <a:t>2.        Acute inflammations(bacterial or viral)</a:t>
            </a:r>
          </a:p>
          <a:p>
            <a:pPr algn="just" eaLnBrk="1" hangingPunct="1"/>
            <a:r>
              <a:rPr lang="en-US" smtClean="0">
                <a:cs typeface="Times New Roman" pitchFamily="18" charset="0"/>
              </a:rPr>
              <a:t>3.        Thrombosis</a:t>
            </a:r>
          </a:p>
          <a:p>
            <a:pPr algn="just" eaLnBrk="1" hangingPunct="1"/>
            <a:r>
              <a:rPr lang="en-US" smtClean="0">
                <a:cs typeface="Times New Roman" pitchFamily="18" charset="0"/>
              </a:rPr>
              <a:t>4.        CHF</a:t>
            </a:r>
          </a:p>
          <a:p>
            <a:pPr algn="just" eaLnBrk="1" hangingPunct="1"/>
            <a:r>
              <a:rPr lang="en-US" smtClean="0">
                <a:cs typeface="Times New Roman" pitchFamily="18" charset="0"/>
              </a:rPr>
              <a:t>5.        Active TB</a:t>
            </a:r>
          </a:p>
          <a:p>
            <a:pPr algn="just" eaLnBrk="1" hangingPunct="1"/>
            <a:r>
              <a:rPr lang="en-US" smtClean="0">
                <a:cs typeface="Times New Roman" pitchFamily="18" charset="0"/>
              </a:rPr>
              <a:t>6.        Active toxoplasmosis</a:t>
            </a:r>
          </a:p>
          <a:p>
            <a:pPr eaLnBrk="1" hangingPunct="1"/>
            <a:r>
              <a:rPr lang="en-US" smtClean="0">
                <a:cs typeface="Times New Roman" pitchFamily="18" charset="0"/>
              </a:rPr>
              <a:t>Allergic reaction</a:t>
            </a:r>
            <a:r>
              <a:rPr lang="en-US" smtClean="0"/>
              <a:t> </a:t>
            </a:r>
          </a:p>
        </p:txBody>
      </p:sp>
    </p:spTree>
    <p:extLst>
      <p:ext uri="{BB962C8B-B14F-4D97-AF65-F5344CB8AC3E}">
        <p14:creationId xmlns:p14="http://schemas.microsoft.com/office/powerpoint/2010/main" val="34171356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p:spPr>
        <p:txBody>
          <a:bodyPr/>
          <a:lstStyle/>
          <a:p>
            <a:fld id="{12D19DE8-A2E8-4FA7-902B-65AA2F5D92B9}" type="slidenum">
              <a:rPr lang="en-US" smtClean="0"/>
              <a:pPr/>
              <a:t>147</a:t>
            </a:fld>
            <a:endParaRPr lang="en-US" smtClean="0"/>
          </a:p>
        </p:txBody>
      </p:sp>
      <p:sp>
        <p:nvSpPr>
          <p:cNvPr id="191491" name="Rectangle 2"/>
          <p:cNvSpPr>
            <a:spLocks noGrp="1" noRot="1" noChangeAspect="1" noChangeArrowheads="1" noTextEdit="1"/>
          </p:cNvSpPr>
          <p:nvPr>
            <p:ph type="sldImg"/>
          </p:nvPr>
        </p:nvSpPr>
        <p:spPr>
          <a:ln/>
        </p:spPr>
      </p:sp>
      <p:sp>
        <p:nvSpPr>
          <p:cNvPr id="191492" name="Rectangle 3"/>
          <p:cNvSpPr>
            <a:spLocks noGrp="1" noChangeArrowheads="1"/>
          </p:cNvSpPr>
          <p:nvPr>
            <p:ph type="body" idx="1"/>
          </p:nvPr>
        </p:nvSpPr>
        <p:spPr>
          <a:xfrm>
            <a:off x="688182" y="4415913"/>
            <a:ext cx="5505450" cy="4182814"/>
          </a:xfrm>
          <a:noFill/>
          <a:ln/>
        </p:spPr>
        <p:txBody>
          <a:bodyPr/>
          <a:lstStyle/>
          <a:p>
            <a:pPr eaLnBrk="1" hangingPunct="1">
              <a:buFontTx/>
              <a:buChar char="•"/>
            </a:pPr>
            <a:r>
              <a:rPr lang="en-US" sz="1000"/>
              <a:t>Short-stretch bandages are primarily used in the decongestive phase of lymphedema management</a:t>
            </a:r>
          </a:p>
          <a:p>
            <a:pPr eaLnBrk="1" hangingPunct="1">
              <a:buFontTx/>
              <a:buChar char="•"/>
            </a:pPr>
            <a:r>
              <a:rPr lang="en-US" sz="1000"/>
              <a:t>These bandages are textile elastic, providing a high working pressure and a low resting pressure</a:t>
            </a:r>
          </a:p>
          <a:p>
            <a:pPr eaLnBrk="1" hangingPunct="1">
              <a:buFontTx/>
              <a:buChar char="•"/>
            </a:pPr>
            <a:r>
              <a:rPr lang="en-US" sz="1000"/>
              <a:t>Working Pressure is defined as the counter-pressure the bandage sets against the muscles working underneath</a:t>
            </a:r>
          </a:p>
          <a:p>
            <a:pPr eaLnBrk="1" hangingPunct="1">
              <a:buFontTx/>
              <a:buChar char="•"/>
            </a:pPr>
            <a:r>
              <a:rPr lang="en-US" sz="1000"/>
              <a:t>Resting Pressure is the pressure the bandage exerts on the tissue while resting</a:t>
            </a:r>
          </a:p>
          <a:p>
            <a:pPr eaLnBrk="1" hangingPunct="1">
              <a:buFontTx/>
              <a:buChar char="•"/>
            </a:pPr>
            <a:r>
              <a:rPr lang="en-US" sz="1000"/>
              <a:t>The pressure quality of short-stretch bandages prevents re-accumulation of fluid and improves the lymphatic and venous return</a:t>
            </a:r>
          </a:p>
          <a:p>
            <a:pPr eaLnBrk="1" hangingPunct="1">
              <a:buFontTx/>
              <a:buChar char="•"/>
            </a:pPr>
            <a:r>
              <a:rPr lang="en-US" sz="1000"/>
              <a:t>Long-stretch bandages ("Ace-Bandages") are known to have a low working pressure, providing minimal resistance while exercising. The  high resting pressure in these bandages may produce tourniquet effects while resting. Long-stretch bandages should not be used in the treatment and management of lymphedema</a:t>
            </a:r>
          </a:p>
          <a:p>
            <a:pPr eaLnBrk="1" hangingPunct="1">
              <a:buFontTx/>
              <a:buChar char="•"/>
            </a:pPr>
            <a:r>
              <a:rPr lang="en-US" sz="1000"/>
              <a:t>Gauze bandages are applied to fingers and toes</a:t>
            </a:r>
          </a:p>
          <a:p>
            <a:pPr eaLnBrk="1" hangingPunct="1">
              <a:buFontTx/>
              <a:buChar char="•"/>
            </a:pPr>
            <a:r>
              <a:rPr lang="en-US" sz="1000"/>
              <a:t>To avoid constriction of venous and lymphatic vessels, and to achieve a compression gradient, it is necessary to apply compression bandages in layers. Following the application of a suitable moisturizer on the skin, a cotton stockinette is applied to absorb sweat and to protect the skin from the padding materials. Special soft foam materials, or synthetic cotton bandages are used for this purpose. Short-stretch bandages of various widths are then applied in layers on the extremity. Tape should be used to affix the bandage material and not clips or pins. Sharp bandaging clips or pins may cut into the patient’s skin and provide an avenue for infection.</a:t>
            </a:r>
          </a:p>
        </p:txBody>
      </p:sp>
    </p:spTree>
    <p:extLst>
      <p:ext uri="{BB962C8B-B14F-4D97-AF65-F5344CB8AC3E}">
        <p14:creationId xmlns:p14="http://schemas.microsoft.com/office/powerpoint/2010/main" val="41839506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4B8DFEAF-C9DE-4E41-A673-42C42FF9D35E}" type="slidenum">
              <a:rPr lang="en-US" smtClean="0"/>
              <a:pPr/>
              <a:t>152</a:t>
            </a:fld>
            <a:endParaRPr lang="en-US" smtClean="0"/>
          </a:p>
        </p:txBody>
      </p:sp>
      <p:sp>
        <p:nvSpPr>
          <p:cNvPr id="107523" name="Rectangle 7"/>
          <p:cNvSpPr txBox="1">
            <a:spLocks noGrp="1" noChangeArrowheads="1"/>
          </p:cNvSpPr>
          <p:nvPr/>
        </p:nvSpPr>
        <p:spPr bwMode="auto">
          <a:xfrm>
            <a:off x="3897719" y="8829277"/>
            <a:ext cx="2982535" cy="4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defTabSz="931863">
              <a:defRPr>
                <a:solidFill>
                  <a:schemeClr val="tx1"/>
                </a:solidFill>
                <a:latin typeface="Arial" pitchFamily="34" charset="0"/>
              </a:defRPr>
            </a:lvl1pPr>
            <a:lvl2pPr marL="742950" indent="-285750" defTabSz="931863">
              <a:defRPr>
                <a:solidFill>
                  <a:schemeClr val="tx1"/>
                </a:solidFill>
                <a:latin typeface="Arial" pitchFamily="34" charset="0"/>
              </a:defRPr>
            </a:lvl2pPr>
            <a:lvl3pPr marL="1143000" indent="-228600" defTabSz="931863">
              <a:defRPr>
                <a:solidFill>
                  <a:schemeClr val="tx1"/>
                </a:solidFill>
                <a:latin typeface="Arial" pitchFamily="34" charset="0"/>
              </a:defRPr>
            </a:lvl3pPr>
            <a:lvl4pPr marL="1600200" indent="-228600" defTabSz="931863">
              <a:defRPr>
                <a:solidFill>
                  <a:schemeClr val="tx1"/>
                </a:solidFill>
                <a:latin typeface="Arial" pitchFamily="34" charset="0"/>
              </a:defRPr>
            </a:lvl4pPr>
            <a:lvl5pPr marL="2057400" indent="-228600" defTabSz="931863">
              <a:defRPr>
                <a:solidFill>
                  <a:schemeClr val="tx1"/>
                </a:solidFill>
                <a:latin typeface="Arial" pitchFamily="34" charset="0"/>
              </a:defRPr>
            </a:lvl5pPr>
            <a:lvl6pPr marL="2514600" indent="-228600" defTabSz="931863" eaLnBrk="0" fontAlgn="base" hangingPunct="0">
              <a:spcBef>
                <a:spcPct val="0"/>
              </a:spcBef>
              <a:spcAft>
                <a:spcPct val="0"/>
              </a:spcAft>
              <a:defRPr>
                <a:solidFill>
                  <a:schemeClr val="tx1"/>
                </a:solidFill>
                <a:latin typeface="Arial" pitchFamily="34" charset="0"/>
              </a:defRPr>
            </a:lvl6pPr>
            <a:lvl7pPr marL="2971800" indent="-228600" defTabSz="931863" eaLnBrk="0" fontAlgn="base" hangingPunct="0">
              <a:spcBef>
                <a:spcPct val="0"/>
              </a:spcBef>
              <a:spcAft>
                <a:spcPct val="0"/>
              </a:spcAft>
              <a:defRPr>
                <a:solidFill>
                  <a:schemeClr val="tx1"/>
                </a:solidFill>
                <a:latin typeface="Arial" pitchFamily="34" charset="0"/>
              </a:defRPr>
            </a:lvl7pPr>
            <a:lvl8pPr marL="3429000" indent="-228600" defTabSz="931863" eaLnBrk="0" fontAlgn="base" hangingPunct="0">
              <a:spcBef>
                <a:spcPct val="0"/>
              </a:spcBef>
              <a:spcAft>
                <a:spcPct val="0"/>
              </a:spcAft>
              <a:defRPr>
                <a:solidFill>
                  <a:schemeClr val="tx1"/>
                </a:solidFill>
                <a:latin typeface="Arial" pitchFamily="34" charset="0"/>
              </a:defRPr>
            </a:lvl8pPr>
            <a:lvl9pPr marL="3886200" indent="-228600" defTabSz="931863" eaLnBrk="0" fontAlgn="base" hangingPunct="0">
              <a:spcBef>
                <a:spcPct val="0"/>
              </a:spcBef>
              <a:spcAft>
                <a:spcPct val="0"/>
              </a:spcAft>
              <a:defRPr>
                <a:solidFill>
                  <a:schemeClr val="tx1"/>
                </a:solidFill>
                <a:latin typeface="Arial" pitchFamily="34" charset="0"/>
              </a:defRPr>
            </a:lvl9pPr>
          </a:lstStyle>
          <a:p>
            <a:pPr algn="r" eaLnBrk="1" hangingPunct="1"/>
            <a:fld id="{3A18DA72-D42A-4B19-A843-903F4133C4E2}" type="slidenum">
              <a:rPr lang="en-US" sz="1200"/>
              <a:pPr algn="r" eaLnBrk="1" hangingPunct="1"/>
              <a:t>152</a:t>
            </a:fld>
            <a:endParaRPr lang="en-US" sz="1200"/>
          </a:p>
        </p:txBody>
      </p:sp>
      <p:sp>
        <p:nvSpPr>
          <p:cNvPr id="107524" name="Rectangle 2"/>
          <p:cNvSpPr>
            <a:spLocks noGrp="1" noRot="1" noChangeAspect="1" noChangeArrowheads="1" noTextEdit="1"/>
          </p:cNvSpPr>
          <p:nvPr>
            <p:ph type="sldImg"/>
          </p:nvPr>
        </p:nvSpPr>
        <p:spPr>
          <a:xfrm>
            <a:off x="1117600" y="696913"/>
            <a:ext cx="4646613" cy="3486150"/>
          </a:xfrm>
          <a:ln/>
        </p:spPr>
      </p:sp>
      <p:sp>
        <p:nvSpPr>
          <p:cNvPr id="107525" name="Rectangle 3"/>
          <p:cNvSpPr>
            <a:spLocks noGrp="1" noChangeArrowheads="1"/>
          </p:cNvSpPr>
          <p:nvPr>
            <p:ph type="body" idx="1"/>
          </p:nvPr>
        </p:nvSpPr>
        <p:spPr>
          <a:xfrm>
            <a:off x="687558" y="4417021"/>
            <a:ext cx="5506698" cy="4181870"/>
          </a:xfrm>
          <a:noFill/>
        </p:spPr>
        <p:txBody>
          <a:bodyPr lIns="93177" tIns="46589" rIns="93177" bIns="46589"/>
          <a:lstStyle/>
          <a:p>
            <a:pPr eaLnBrk="1" hangingPunct="1"/>
            <a:r>
              <a:rPr lang="en-US" smtClean="0">
                <a:latin typeface="Arial" pitchFamily="34" charset="0"/>
              </a:rPr>
              <a:t>Our initial focus for physical involvement is acute care.  Currently, we round on a daily basis, the nurses, care managers and physicians have come to expect our presence during huddles.  </a:t>
            </a:r>
          </a:p>
          <a:p>
            <a:pPr eaLnBrk="1" hangingPunct="1"/>
            <a:r>
              <a:rPr lang="en-US" smtClean="0">
                <a:latin typeface="Arial" pitchFamily="34" charset="0"/>
              </a:rPr>
              <a:t>Some repeat patients are also expecting to exercise while in the units.  We have four restorators and six body toners to help them keep active while in the oncology unit.  </a:t>
            </a:r>
          </a:p>
          <a:p>
            <a:pPr eaLnBrk="1" hangingPunct="1"/>
            <a:endParaRPr lang="en-US" smtClean="0">
              <a:latin typeface="Arial" pitchFamily="34" charset="0"/>
            </a:endParaRPr>
          </a:p>
          <a:p>
            <a:pPr eaLnBrk="1" hangingPunct="1"/>
            <a:r>
              <a:rPr lang="en-US" smtClean="0">
                <a:latin typeface="Arial" pitchFamily="34" charset="0"/>
              </a:rPr>
              <a:t>Our next step is to strengthen our relationship with the nurse navigators in the ambulatory side and the radiation oncologist.  </a:t>
            </a:r>
          </a:p>
          <a:p>
            <a:pPr eaLnBrk="1" hangingPunct="1"/>
            <a:endParaRPr lang="en-US" smtClean="0">
              <a:latin typeface="Arial" pitchFamily="34" charset="0"/>
            </a:endParaRPr>
          </a:p>
          <a:p>
            <a:pPr eaLnBrk="1" hangingPunct="1"/>
            <a:r>
              <a:rPr lang="en-US" smtClean="0">
                <a:latin typeface="Arial" pitchFamily="34" charset="0"/>
              </a:rPr>
              <a:t>As I indicated before, the program is in evolution.  We know that we need to have partnerships with each physician, a monumental task, since at Beaumont, most of the physicians are in private practice.  Our long term goal is to offer fitness and rehabilitation on campus.  </a:t>
            </a:r>
          </a:p>
        </p:txBody>
      </p:sp>
    </p:spTree>
    <p:extLst>
      <p:ext uri="{BB962C8B-B14F-4D97-AF65-F5344CB8AC3E}">
        <p14:creationId xmlns:p14="http://schemas.microsoft.com/office/powerpoint/2010/main" val="26911323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F2F56DFC-17C0-4BCF-A2AC-4B382EE2E6E1}" type="slidenum">
              <a:rPr lang="en-US" smtClean="0"/>
              <a:pPr/>
              <a:t>153</a:t>
            </a:fld>
            <a:endParaRPr lang="en-US" smtClean="0"/>
          </a:p>
        </p:txBody>
      </p:sp>
      <p:sp>
        <p:nvSpPr>
          <p:cNvPr id="108547" name="Rectangle 2"/>
          <p:cNvSpPr>
            <a:spLocks noGrp="1" noRot="1" noChangeAspect="1" noChangeArrowheads="1" noTextEdit="1"/>
          </p:cNvSpPr>
          <p:nvPr>
            <p:ph type="sldImg"/>
          </p:nvPr>
        </p:nvSpPr>
        <p:spPr>
          <a:xfrm>
            <a:off x="1117600" y="696913"/>
            <a:ext cx="4646613" cy="3486150"/>
          </a:xfrm>
          <a:ln/>
        </p:spPr>
      </p:sp>
      <p:sp>
        <p:nvSpPr>
          <p:cNvPr id="108548" name="Rectangle 3"/>
          <p:cNvSpPr>
            <a:spLocks noGrp="1" noChangeArrowheads="1"/>
          </p:cNvSpPr>
          <p:nvPr>
            <p:ph type="body" idx="1"/>
          </p:nvPr>
        </p:nvSpPr>
        <p:spPr>
          <a:xfrm>
            <a:off x="687558" y="4417021"/>
            <a:ext cx="5506698" cy="4181870"/>
          </a:xfrm>
          <a:noFill/>
        </p:spPr>
        <p:txBody>
          <a:bodyPr/>
          <a:lstStyle/>
          <a:p>
            <a:pPr eaLnBrk="1" hangingPunct="1"/>
            <a:r>
              <a:rPr lang="en-US" smtClean="0">
                <a:latin typeface="Arial" pitchFamily="34" charset="0"/>
              </a:rPr>
              <a:t>More in depth to the screening and exercise program process.</a:t>
            </a:r>
          </a:p>
        </p:txBody>
      </p:sp>
    </p:spTree>
    <p:extLst>
      <p:ext uri="{BB962C8B-B14F-4D97-AF65-F5344CB8AC3E}">
        <p14:creationId xmlns:p14="http://schemas.microsoft.com/office/powerpoint/2010/main" val="20510012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BF91BA3B-A644-4DCE-AF54-34A3E41E731F}" type="slidenum">
              <a:rPr lang="en-US" smtClean="0"/>
              <a:pPr/>
              <a:t>154</a:t>
            </a:fld>
            <a:endParaRPr lang="en-US" smtClean="0"/>
          </a:p>
        </p:txBody>
      </p:sp>
      <p:sp>
        <p:nvSpPr>
          <p:cNvPr id="109571" name="Rectangle 7"/>
          <p:cNvSpPr txBox="1">
            <a:spLocks noGrp="1" noChangeArrowheads="1"/>
          </p:cNvSpPr>
          <p:nvPr/>
        </p:nvSpPr>
        <p:spPr bwMode="auto">
          <a:xfrm>
            <a:off x="3897719" y="8829277"/>
            <a:ext cx="2982535" cy="4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defTabSz="931863">
              <a:defRPr>
                <a:solidFill>
                  <a:schemeClr val="tx1"/>
                </a:solidFill>
                <a:latin typeface="Arial" pitchFamily="34" charset="0"/>
              </a:defRPr>
            </a:lvl1pPr>
            <a:lvl2pPr marL="742950" indent="-285750" defTabSz="931863">
              <a:defRPr>
                <a:solidFill>
                  <a:schemeClr val="tx1"/>
                </a:solidFill>
                <a:latin typeface="Arial" pitchFamily="34" charset="0"/>
              </a:defRPr>
            </a:lvl2pPr>
            <a:lvl3pPr marL="1143000" indent="-228600" defTabSz="931863">
              <a:defRPr>
                <a:solidFill>
                  <a:schemeClr val="tx1"/>
                </a:solidFill>
                <a:latin typeface="Arial" pitchFamily="34" charset="0"/>
              </a:defRPr>
            </a:lvl3pPr>
            <a:lvl4pPr marL="1600200" indent="-228600" defTabSz="931863">
              <a:defRPr>
                <a:solidFill>
                  <a:schemeClr val="tx1"/>
                </a:solidFill>
                <a:latin typeface="Arial" pitchFamily="34" charset="0"/>
              </a:defRPr>
            </a:lvl4pPr>
            <a:lvl5pPr marL="2057400" indent="-228600" defTabSz="931863">
              <a:defRPr>
                <a:solidFill>
                  <a:schemeClr val="tx1"/>
                </a:solidFill>
                <a:latin typeface="Arial" pitchFamily="34" charset="0"/>
              </a:defRPr>
            </a:lvl5pPr>
            <a:lvl6pPr marL="2514600" indent="-228600" defTabSz="931863" eaLnBrk="0" fontAlgn="base" hangingPunct="0">
              <a:spcBef>
                <a:spcPct val="0"/>
              </a:spcBef>
              <a:spcAft>
                <a:spcPct val="0"/>
              </a:spcAft>
              <a:defRPr>
                <a:solidFill>
                  <a:schemeClr val="tx1"/>
                </a:solidFill>
                <a:latin typeface="Arial" pitchFamily="34" charset="0"/>
              </a:defRPr>
            </a:lvl6pPr>
            <a:lvl7pPr marL="2971800" indent="-228600" defTabSz="931863" eaLnBrk="0" fontAlgn="base" hangingPunct="0">
              <a:spcBef>
                <a:spcPct val="0"/>
              </a:spcBef>
              <a:spcAft>
                <a:spcPct val="0"/>
              </a:spcAft>
              <a:defRPr>
                <a:solidFill>
                  <a:schemeClr val="tx1"/>
                </a:solidFill>
                <a:latin typeface="Arial" pitchFamily="34" charset="0"/>
              </a:defRPr>
            </a:lvl7pPr>
            <a:lvl8pPr marL="3429000" indent="-228600" defTabSz="931863" eaLnBrk="0" fontAlgn="base" hangingPunct="0">
              <a:spcBef>
                <a:spcPct val="0"/>
              </a:spcBef>
              <a:spcAft>
                <a:spcPct val="0"/>
              </a:spcAft>
              <a:defRPr>
                <a:solidFill>
                  <a:schemeClr val="tx1"/>
                </a:solidFill>
                <a:latin typeface="Arial" pitchFamily="34" charset="0"/>
              </a:defRPr>
            </a:lvl8pPr>
            <a:lvl9pPr marL="3886200" indent="-228600" defTabSz="931863" eaLnBrk="0" fontAlgn="base" hangingPunct="0">
              <a:spcBef>
                <a:spcPct val="0"/>
              </a:spcBef>
              <a:spcAft>
                <a:spcPct val="0"/>
              </a:spcAft>
              <a:defRPr>
                <a:solidFill>
                  <a:schemeClr val="tx1"/>
                </a:solidFill>
                <a:latin typeface="Arial" pitchFamily="34" charset="0"/>
              </a:defRPr>
            </a:lvl9pPr>
          </a:lstStyle>
          <a:p>
            <a:pPr algn="r" eaLnBrk="1" hangingPunct="1"/>
            <a:fld id="{418DB612-EBF8-47CE-904D-7026CD3ABD3C}" type="slidenum">
              <a:rPr lang="en-US" sz="1200"/>
              <a:pPr algn="r" eaLnBrk="1" hangingPunct="1"/>
              <a:t>154</a:t>
            </a:fld>
            <a:endParaRPr lang="en-US" sz="1200"/>
          </a:p>
        </p:txBody>
      </p:sp>
      <p:sp>
        <p:nvSpPr>
          <p:cNvPr id="109572" name="Rectangle 2"/>
          <p:cNvSpPr>
            <a:spLocks noGrp="1" noRot="1" noChangeAspect="1" noChangeArrowheads="1" noTextEdit="1"/>
          </p:cNvSpPr>
          <p:nvPr>
            <p:ph type="sldImg"/>
          </p:nvPr>
        </p:nvSpPr>
        <p:spPr>
          <a:xfrm>
            <a:off x="1117600" y="696913"/>
            <a:ext cx="4646613" cy="3486150"/>
          </a:xfrm>
          <a:ln/>
        </p:spPr>
      </p:sp>
      <p:sp>
        <p:nvSpPr>
          <p:cNvPr id="109573" name="Rectangle 3"/>
          <p:cNvSpPr>
            <a:spLocks noGrp="1" noChangeArrowheads="1"/>
          </p:cNvSpPr>
          <p:nvPr>
            <p:ph type="body" idx="1"/>
          </p:nvPr>
        </p:nvSpPr>
        <p:spPr>
          <a:xfrm>
            <a:off x="687558" y="4417021"/>
            <a:ext cx="5506698" cy="4181870"/>
          </a:xfrm>
          <a:noFill/>
        </p:spPr>
        <p:txBody>
          <a:bodyPr lIns="93177" tIns="46589" rIns="93177" bIns="46589"/>
          <a:lstStyle/>
          <a:p>
            <a:pPr lvl="1" eaLnBrk="1" hangingPunct="1"/>
            <a:r>
              <a:rPr lang="en-US" smtClean="0">
                <a:latin typeface="Arial" pitchFamily="34" charset="0"/>
              </a:rPr>
              <a:t>The patients will follow one of the following programs.</a:t>
            </a:r>
          </a:p>
          <a:p>
            <a:pPr lvl="1" eaLnBrk="1" hangingPunct="1"/>
            <a:r>
              <a:rPr lang="en-US" smtClean="0">
                <a:latin typeface="Arial" pitchFamily="34" charset="0"/>
              </a:rPr>
              <a:t>1. Traditional Therapy this is therapy as we know it to, requiring a physician referral for outpatient therapy</a:t>
            </a:r>
          </a:p>
          <a:p>
            <a:pPr lvl="1" eaLnBrk="1" hangingPunct="1"/>
            <a:r>
              <a:rPr lang="en-US" smtClean="0">
                <a:latin typeface="Arial" pitchFamily="34" charset="0"/>
              </a:rPr>
              <a:t>2. Mentored Wellness Program to be done initially  at Oakland University (this would be a self-guided/mentored program), in the future we hope to have the program on campus.</a:t>
            </a:r>
          </a:p>
          <a:p>
            <a:pPr lvl="1" eaLnBrk="1" hangingPunct="1"/>
            <a:r>
              <a:rPr lang="en-US" smtClean="0">
                <a:latin typeface="Arial" pitchFamily="34" charset="0"/>
              </a:rPr>
              <a:t>3. Home exercise Program  to be done at the patient’s Home</a:t>
            </a:r>
          </a:p>
          <a:p>
            <a:pPr lvl="1" eaLnBrk="1" hangingPunct="1"/>
            <a:r>
              <a:rPr lang="en-US" smtClean="0">
                <a:latin typeface="Arial" pitchFamily="34" charset="0"/>
              </a:rPr>
              <a:t>4. Individual Wellness program to be done at the Patient’s Personal Gym</a:t>
            </a:r>
          </a:p>
          <a:p>
            <a:pPr lvl="1" eaLnBrk="1" hangingPunct="1"/>
            <a:endParaRPr lang="en-US" smtClean="0">
              <a:latin typeface="Arial" pitchFamily="34" charset="0"/>
            </a:endParaRPr>
          </a:p>
          <a:p>
            <a:pPr eaLnBrk="1" hangingPunct="1"/>
            <a:endParaRPr lang="en-US" smtClean="0">
              <a:latin typeface="Arial" pitchFamily="34" charset="0"/>
            </a:endParaRPr>
          </a:p>
        </p:txBody>
      </p:sp>
    </p:spTree>
    <p:extLst>
      <p:ext uri="{BB962C8B-B14F-4D97-AF65-F5344CB8AC3E}">
        <p14:creationId xmlns:p14="http://schemas.microsoft.com/office/powerpoint/2010/main" val="38045634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95F8A916-6E3F-4110-A081-BCB985123CC9}" type="slidenum">
              <a:rPr lang="en-US" smtClean="0"/>
              <a:pPr/>
              <a:t>155</a:t>
            </a:fld>
            <a:endParaRPr lang="en-US" smtClean="0"/>
          </a:p>
        </p:txBody>
      </p:sp>
      <p:sp>
        <p:nvSpPr>
          <p:cNvPr id="110595" name="Rectangle 7"/>
          <p:cNvSpPr txBox="1">
            <a:spLocks noGrp="1" noChangeArrowheads="1"/>
          </p:cNvSpPr>
          <p:nvPr/>
        </p:nvSpPr>
        <p:spPr bwMode="auto">
          <a:xfrm>
            <a:off x="3897719" y="8829277"/>
            <a:ext cx="2982535" cy="4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defTabSz="931863">
              <a:defRPr>
                <a:solidFill>
                  <a:schemeClr val="tx1"/>
                </a:solidFill>
                <a:latin typeface="Arial" pitchFamily="34" charset="0"/>
              </a:defRPr>
            </a:lvl1pPr>
            <a:lvl2pPr marL="742950" indent="-285750" defTabSz="931863">
              <a:defRPr>
                <a:solidFill>
                  <a:schemeClr val="tx1"/>
                </a:solidFill>
                <a:latin typeface="Arial" pitchFamily="34" charset="0"/>
              </a:defRPr>
            </a:lvl2pPr>
            <a:lvl3pPr marL="1143000" indent="-228600" defTabSz="931863">
              <a:defRPr>
                <a:solidFill>
                  <a:schemeClr val="tx1"/>
                </a:solidFill>
                <a:latin typeface="Arial" pitchFamily="34" charset="0"/>
              </a:defRPr>
            </a:lvl3pPr>
            <a:lvl4pPr marL="1600200" indent="-228600" defTabSz="931863">
              <a:defRPr>
                <a:solidFill>
                  <a:schemeClr val="tx1"/>
                </a:solidFill>
                <a:latin typeface="Arial" pitchFamily="34" charset="0"/>
              </a:defRPr>
            </a:lvl4pPr>
            <a:lvl5pPr marL="2057400" indent="-228600" defTabSz="931863">
              <a:defRPr>
                <a:solidFill>
                  <a:schemeClr val="tx1"/>
                </a:solidFill>
                <a:latin typeface="Arial" pitchFamily="34" charset="0"/>
              </a:defRPr>
            </a:lvl5pPr>
            <a:lvl6pPr marL="2514600" indent="-228600" defTabSz="931863" eaLnBrk="0" fontAlgn="base" hangingPunct="0">
              <a:spcBef>
                <a:spcPct val="0"/>
              </a:spcBef>
              <a:spcAft>
                <a:spcPct val="0"/>
              </a:spcAft>
              <a:defRPr>
                <a:solidFill>
                  <a:schemeClr val="tx1"/>
                </a:solidFill>
                <a:latin typeface="Arial" pitchFamily="34" charset="0"/>
              </a:defRPr>
            </a:lvl6pPr>
            <a:lvl7pPr marL="2971800" indent="-228600" defTabSz="931863" eaLnBrk="0" fontAlgn="base" hangingPunct="0">
              <a:spcBef>
                <a:spcPct val="0"/>
              </a:spcBef>
              <a:spcAft>
                <a:spcPct val="0"/>
              </a:spcAft>
              <a:defRPr>
                <a:solidFill>
                  <a:schemeClr val="tx1"/>
                </a:solidFill>
                <a:latin typeface="Arial" pitchFamily="34" charset="0"/>
              </a:defRPr>
            </a:lvl7pPr>
            <a:lvl8pPr marL="3429000" indent="-228600" defTabSz="931863" eaLnBrk="0" fontAlgn="base" hangingPunct="0">
              <a:spcBef>
                <a:spcPct val="0"/>
              </a:spcBef>
              <a:spcAft>
                <a:spcPct val="0"/>
              </a:spcAft>
              <a:defRPr>
                <a:solidFill>
                  <a:schemeClr val="tx1"/>
                </a:solidFill>
                <a:latin typeface="Arial" pitchFamily="34" charset="0"/>
              </a:defRPr>
            </a:lvl8pPr>
            <a:lvl9pPr marL="3886200" indent="-228600" defTabSz="931863" eaLnBrk="0" fontAlgn="base" hangingPunct="0">
              <a:spcBef>
                <a:spcPct val="0"/>
              </a:spcBef>
              <a:spcAft>
                <a:spcPct val="0"/>
              </a:spcAft>
              <a:defRPr>
                <a:solidFill>
                  <a:schemeClr val="tx1"/>
                </a:solidFill>
                <a:latin typeface="Arial" pitchFamily="34" charset="0"/>
              </a:defRPr>
            </a:lvl9pPr>
          </a:lstStyle>
          <a:p>
            <a:pPr algn="r" eaLnBrk="1" hangingPunct="1"/>
            <a:fld id="{7A9ADB6A-A2D7-498C-9A4B-A57281C9D797}" type="slidenum">
              <a:rPr lang="en-US" sz="1200"/>
              <a:pPr algn="r" eaLnBrk="1" hangingPunct="1"/>
              <a:t>155</a:t>
            </a:fld>
            <a:endParaRPr lang="en-US" sz="1200"/>
          </a:p>
        </p:txBody>
      </p:sp>
      <p:sp>
        <p:nvSpPr>
          <p:cNvPr id="110596" name="Rectangle 2"/>
          <p:cNvSpPr>
            <a:spLocks noGrp="1" noRot="1" noChangeAspect="1" noChangeArrowheads="1" noTextEdit="1"/>
          </p:cNvSpPr>
          <p:nvPr>
            <p:ph type="sldImg"/>
          </p:nvPr>
        </p:nvSpPr>
        <p:spPr>
          <a:xfrm>
            <a:off x="1117600" y="696913"/>
            <a:ext cx="4646613" cy="3486150"/>
          </a:xfrm>
          <a:ln/>
        </p:spPr>
      </p:sp>
      <p:sp>
        <p:nvSpPr>
          <p:cNvPr id="110597" name="Rectangle 3"/>
          <p:cNvSpPr>
            <a:spLocks noGrp="1" noChangeArrowheads="1"/>
          </p:cNvSpPr>
          <p:nvPr>
            <p:ph type="body" idx="1"/>
          </p:nvPr>
        </p:nvSpPr>
        <p:spPr>
          <a:xfrm>
            <a:off x="687558" y="4417021"/>
            <a:ext cx="5506698" cy="4181870"/>
          </a:xfrm>
          <a:noFill/>
        </p:spPr>
        <p:txBody>
          <a:bodyPr lIns="93177" tIns="46589" rIns="93177" bIns="46589"/>
          <a:lstStyle/>
          <a:p>
            <a:pPr eaLnBrk="1" hangingPunct="1"/>
            <a:endParaRPr lang="en-US" smtClean="0">
              <a:latin typeface="Arial" pitchFamily="34" charset="0"/>
            </a:endParaRPr>
          </a:p>
        </p:txBody>
      </p:sp>
    </p:spTree>
    <p:extLst>
      <p:ext uri="{BB962C8B-B14F-4D97-AF65-F5344CB8AC3E}">
        <p14:creationId xmlns:p14="http://schemas.microsoft.com/office/powerpoint/2010/main" val="2470998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defRPr>
            </a:lvl1pPr>
            <a:lvl2pPr marL="756536" indent="-290975" eaLnBrk="0" hangingPunct="0">
              <a:defRPr sz="2400">
                <a:solidFill>
                  <a:schemeClr val="tx1"/>
                </a:solidFill>
                <a:latin typeface="Times New Roman" charset="0"/>
              </a:defRPr>
            </a:lvl2pPr>
            <a:lvl3pPr marL="1163902" indent="-232780" eaLnBrk="0" hangingPunct="0">
              <a:defRPr sz="2400">
                <a:solidFill>
                  <a:schemeClr val="tx1"/>
                </a:solidFill>
                <a:latin typeface="Times New Roman" charset="0"/>
              </a:defRPr>
            </a:lvl3pPr>
            <a:lvl4pPr marL="1629463" indent="-232780" eaLnBrk="0" hangingPunct="0">
              <a:defRPr sz="2400">
                <a:solidFill>
                  <a:schemeClr val="tx1"/>
                </a:solidFill>
                <a:latin typeface="Times New Roman" charset="0"/>
              </a:defRPr>
            </a:lvl4pPr>
            <a:lvl5pPr marL="2095023" indent="-232780" eaLnBrk="0" hangingPunct="0">
              <a:defRPr sz="2400">
                <a:solidFill>
                  <a:schemeClr val="tx1"/>
                </a:solidFill>
                <a:latin typeface="Times New Roman" charset="0"/>
              </a:defRPr>
            </a:lvl5pPr>
            <a:lvl6pPr marL="2560583" indent="-232780" eaLnBrk="0" fontAlgn="base" hangingPunct="0">
              <a:spcBef>
                <a:spcPct val="0"/>
              </a:spcBef>
              <a:spcAft>
                <a:spcPct val="0"/>
              </a:spcAft>
              <a:defRPr sz="2400">
                <a:solidFill>
                  <a:schemeClr val="tx1"/>
                </a:solidFill>
                <a:latin typeface="Times New Roman" charset="0"/>
              </a:defRPr>
            </a:lvl6pPr>
            <a:lvl7pPr marL="3026144" indent="-232780" eaLnBrk="0" fontAlgn="base" hangingPunct="0">
              <a:spcBef>
                <a:spcPct val="0"/>
              </a:spcBef>
              <a:spcAft>
                <a:spcPct val="0"/>
              </a:spcAft>
              <a:defRPr sz="2400">
                <a:solidFill>
                  <a:schemeClr val="tx1"/>
                </a:solidFill>
                <a:latin typeface="Times New Roman" charset="0"/>
              </a:defRPr>
            </a:lvl7pPr>
            <a:lvl8pPr marL="3491705" indent="-232780" eaLnBrk="0" fontAlgn="base" hangingPunct="0">
              <a:spcBef>
                <a:spcPct val="0"/>
              </a:spcBef>
              <a:spcAft>
                <a:spcPct val="0"/>
              </a:spcAft>
              <a:defRPr sz="2400">
                <a:solidFill>
                  <a:schemeClr val="tx1"/>
                </a:solidFill>
                <a:latin typeface="Times New Roman" charset="0"/>
              </a:defRPr>
            </a:lvl8pPr>
            <a:lvl9pPr marL="3957266" indent="-232780" eaLnBrk="0" fontAlgn="base" hangingPunct="0">
              <a:spcBef>
                <a:spcPct val="0"/>
              </a:spcBef>
              <a:spcAft>
                <a:spcPct val="0"/>
              </a:spcAft>
              <a:defRPr sz="2400">
                <a:solidFill>
                  <a:schemeClr val="tx1"/>
                </a:solidFill>
                <a:latin typeface="Times New Roman" charset="0"/>
              </a:defRPr>
            </a:lvl9pPr>
          </a:lstStyle>
          <a:p>
            <a:pPr eaLnBrk="1" hangingPunct="1"/>
            <a:fld id="{37EE7D7C-B99E-449C-92E6-DA2E5C6B0831}" type="slidenum">
              <a:rPr lang="en-US" sz="1200"/>
              <a:pPr eaLnBrk="1" hangingPunct="1"/>
              <a:t>24</a:t>
            </a:fld>
            <a:endParaRPr lang="en-US" sz="1200" dirty="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p>
        </p:txBody>
      </p:sp>
    </p:spTree>
    <p:extLst>
      <p:ext uri="{BB962C8B-B14F-4D97-AF65-F5344CB8AC3E}">
        <p14:creationId xmlns:p14="http://schemas.microsoft.com/office/powerpoint/2010/main" val="35508681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Footer Placeholder 3"/>
          <p:cNvSpPr>
            <a:spLocks noGrp="1"/>
          </p:cNvSpPr>
          <p:nvPr>
            <p:ph type="ftr" sz="quarter" idx="10"/>
          </p:nvPr>
        </p:nvSpPr>
        <p:spPr/>
        <p:txBody>
          <a:bodyPr/>
          <a:lstStyle/>
          <a:p>
            <a:pPr>
              <a:defRPr/>
            </a:pPr>
            <a:r>
              <a:rPr lang="en-US" dirty="0" smtClean="0"/>
              <a:t>COE Overview</a:t>
            </a:r>
            <a:endParaRPr lang="en-US" dirty="0"/>
          </a:p>
        </p:txBody>
      </p:sp>
      <p:sp>
        <p:nvSpPr>
          <p:cNvPr id="5" name="Slide Number Placeholder 4"/>
          <p:cNvSpPr>
            <a:spLocks noGrp="1"/>
          </p:cNvSpPr>
          <p:nvPr>
            <p:ph type="sldNum" sz="quarter" idx="11"/>
          </p:nvPr>
        </p:nvSpPr>
        <p:spPr/>
        <p:txBody>
          <a:bodyPr/>
          <a:lstStyle/>
          <a:p>
            <a:pPr>
              <a:defRPr/>
            </a:pPr>
            <a:fld id="{F99B95A5-9C4F-440B-8003-58B9757D757A}" type="slidenum">
              <a:rPr lang="en-US" smtClean="0"/>
              <a:pPr>
                <a:defRPr/>
              </a:pPr>
              <a:t>26</a:t>
            </a:fld>
            <a:endParaRPr lang="en-US" dirty="0"/>
          </a:p>
        </p:txBody>
      </p:sp>
    </p:spTree>
    <p:extLst>
      <p:ext uri="{BB962C8B-B14F-4D97-AF65-F5344CB8AC3E}">
        <p14:creationId xmlns:p14="http://schemas.microsoft.com/office/powerpoint/2010/main" val="40651100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defTabSz="931011">
              <a:defRPr/>
            </a:pPr>
            <a:r>
              <a:rPr lang="en-US" dirty="0" smtClean="0"/>
              <a:t>1</a:t>
            </a:r>
            <a:r>
              <a:rPr lang="en-US" baseline="30000" dirty="0" smtClean="0"/>
              <a:t>st</a:t>
            </a:r>
            <a:r>
              <a:rPr lang="en-US" dirty="0" smtClean="0"/>
              <a:t> and 3</a:t>
            </a:r>
            <a:r>
              <a:rPr lang="en-US" baseline="30000" dirty="0" smtClean="0"/>
              <a:t>rd</a:t>
            </a:r>
            <a:r>
              <a:rPr lang="en-US" dirty="0" smtClean="0"/>
              <a:t> Thursday each month GU Offered by appointment Tuesday morning and Wednesday afternoon every week in the Wilson Cancer Resource Center</a:t>
            </a:r>
          </a:p>
          <a:p>
            <a:pPr marL="0" lvl="1" defTabSz="931011">
              <a:defRPr/>
            </a:pPr>
            <a:endParaRPr lang="en-US" dirty="0" smtClean="0"/>
          </a:p>
          <a:p>
            <a:pPr marL="0" lvl="1" defTabSz="931011">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57F1325C-95F5-465F-B7C4-887A06FF5C53}" type="slidenum">
              <a:rPr lang="en-US" smtClean="0"/>
              <a:pPr/>
              <a:t>27</a:t>
            </a:fld>
            <a:endParaRPr lang="en-US" dirty="0"/>
          </a:p>
        </p:txBody>
      </p:sp>
    </p:spTree>
    <p:extLst>
      <p:ext uri="{BB962C8B-B14F-4D97-AF65-F5344CB8AC3E}">
        <p14:creationId xmlns:p14="http://schemas.microsoft.com/office/powerpoint/2010/main" val="2011361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xfrm>
            <a:off x="1117600" y="696913"/>
            <a:ext cx="4648200" cy="3486150"/>
          </a:xfrm>
          <a:ln/>
        </p:spPr>
      </p:sp>
      <p:sp>
        <p:nvSpPr>
          <p:cNvPr id="96259" name="Notes Placeholder 2"/>
          <p:cNvSpPr>
            <a:spLocks noGrp="1"/>
          </p:cNvSpPr>
          <p:nvPr>
            <p:ph type="body" idx="1"/>
          </p:nvPr>
        </p:nvSpPr>
        <p:spPr>
          <a:xfrm>
            <a:off x="687558" y="4415433"/>
            <a:ext cx="5506698" cy="4183459"/>
          </a:xfrm>
          <a:noFill/>
        </p:spPr>
        <p:txBody>
          <a:bodyPr lIns="93113" tIns="46557" rIns="93113" bIns="46557"/>
          <a:lstStyle/>
          <a:p>
            <a:pPr>
              <a:spcBef>
                <a:spcPct val="0"/>
              </a:spcBef>
            </a:pPr>
            <a:r>
              <a:rPr lang="en-US" smtClean="0">
                <a:latin typeface="Arial" pitchFamily="34" charset="0"/>
              </a:rPr>
              <a:t>The concept of comprehensive oncology rehabilitation programs began in 1922; however, it is no surprise that these programs did not last very long because of the complexity of their structure and the complex nature of the patient problems.</a:t>
            </a:r>
          </a:p>
          <a:p>
            <a:pPr>
              <a:spcBef>
                <a:spcPct val="0"/>
              </a:spcBef>
            </a:pPr>
            <a:endParaRPr lang="en-US" smtClean="0">
              <a:latin typeface="Arial" pitchFamily="34" charset="0"/>
            </a:endParaRPr>
          </a:p>
          <a:p>
            <a:pPr>
              <a:spcBef>
                <a:spcPct val="0"/>
              </a:spcBef>
            </a:pPr>
            <a:r>
              <a:rPr lang="en-US" smtClean="0">
                <a:latin typeface="Arial" pitchFamily="34" charset="0"/>
              </a:rPr>
              <a:t>Program Success depended on first a well organized and structured management and administrative plan.</a:t>
            </a:r>
          </a:p>
          <a:p>
            <a:pPr>
              <a:spcBef>
                <a:spcPct val="0"/>
              </a:spcBef>
            </a:pPr>
            <a:r>
              <a:rPr lang="en-US" smtClean="0">
                <a:latin typeface="Arial" pitchFamily="34" charset="0"/>
              </a:rPr>
              <a:t>Second, another reason that programs fail is that physical therapists and oncology team members often do not have the advanced education and skills required to manage these complex patients.  Publications from oncology specialists in the US (O’Dell and Stubblefield) and the UK (Rankin et al) indicate that due to the complexity of these patients, a weekend course is not sufficient to acquire the skills required for this advanced clinical practice area.  Physical Therapist require advanced certifications on ongoing training to keep pace with this rapidly changing health care arena.</a:t>
            </a:r>
          </a:p>
          <a:p>
            <a:pPr>
              <a:spcBef>
                <a:spcPct val="0"/>
              </a:spcBef>
            </a:pPr>
            <a:endParaRPr lang="en-US" smtClean="0">
              <a:latin typeface="Arial" pitchFamily="34" charset="0"/>
            </a:endParaRPr>
          </a:p>
        </p:txBody>
      </p:sp>
      <p:sp>
        <p:nvSpPr>
          <p:cNvPr id="96260" name="Slide Number Placeholder 3"/>
          <p:cNvSpPr txBox="1">
            <a:spLocks noGrp="1"/>
          </p:cNvSpPr>
          <p:nvPr/>
        </p:nvSpPr>
        <p:spPr bwMode="auto">
          <a:xfrm>
            <a:off x="3897719" y="8829277"/>
            <a:ext cx="2982535" cy="4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13" tIns="46557" rIns="93113" bIns="46557" anchor="b"/>
          <a:lstStyle>
            <a:lvl1pPr defTabSz="931863">
              <a:defRPr>
                <a:solidFill>
                  <a:schemeClr val="tx1"/>
                </a:solidFill>
                <a:latin typeface="Arial" pitchFamily="34" charset="0"/>
              </a:defRPr>
            </a:lvl1pPr>
            <a:lvl2pPr marL="742950" indent="-285750" defTabSz="931863">
              <a:defRPr>
                <a:solidFill>
                  <a:schemeClr val="tx1"/>
                </a:solidFill>
                <a:latin typeface="Arial" pitchFamily="34" charset="0"/>
              </a:defRPr>
            </a:lvl2pPr>
            <a:lvl3pPr marL="1143000" indent="-228600" defTabSz="931863">
              <a:defRPr>
                <a:solidFill>
                  <a:schemeClr val="tx1"/>
                </a:solidFill>
                <a:latin typeface="Arial" pitchFamily="34" charset="0"/>
              </a:defRPr>
            </a:lvl3pPr>
            <a:lvl4pPr marL="1600200" indent="-228600" defTabSz="931863">
              <a:defRPr>
                <a:solidFill>
                  <a:schemeClr val="tx1"/>
                </a:solidFill>
                <a:latin typeface="Arial" pitchFamily="34" charset="0"/>
              </a:defRPr>
            </a:lvl4pPr>
            <a:lvl5pPr marL="2057400" indent="-228600" defTabSz="931863">
              <a:defRPr>
                <a:solidFill>
                  <a:schemeClr val="tx1"/>
                </a:solidFill>
                <a:latin typeface="Arial" pitchFamily="34" charset="0"/>
              </a:defRPr>
            </a:lvl5pPr>
            <a:lvl6pPr marL="2514600" indent="-228600" defTabSz="931863" eaLnBrk="0" fontAlgn="base" hangingPunct="0">
              <a:spcBef>
                <a:spcPct val="0"/>
              </a:spcBef>
              <a:spcAft>
                <a:spcPct val="0"/>
              </a:spcAft>
              <a:defRPr>
                <a:solidFill>
                  <a:schemeClr val="tx1"/>
                </a:solidFill>
                <a:latin typeface="Arial" pitchFamily="34" charset="0"/>
              </a:defRPr>
            </a:lvl6pPr>
            <a:lvl7pPr marL="2971800" indent="-228600" defTabSz="931863" eaLnBrk="0" fontAlgn="base" hangingPunct="0">
              <a:spcBef>
                <a:spcPct val="0"/>
              </a:spcBef>
              <a:spcAft>
                <a:spcPct val="0"/>
              </a:spcAft>
              <a:defRPr>
                <a:solidFill>
                  <a:schemeClr val="tx1"/>
                </a:solidFill>
                <a:latin typeface="Arial" pitchFamily="34" charset="0"/>
              </a:defRPr>
            </a:lvl7pPr>
            <a:lvl8pPr marL="3429000" indent="-228600" defTabSz="931863" eaLnBrk="0" fontAlgn="base" hangingPunct="0">
              <a:spcBef>
                <a:spcPct val="0"/>
              </a:spcBef>
              <a:spcAft>
                <a:spcPct val="0"/>
              </a:spcAft>
              <a:defRPr>
                <a:solidFill>
                  <a:schemeClr val="tx1"/>
                </a:solidFill>
                <a:latin typeface="Arial" pitchFamily="34" charset="0"/>
              </a:defRPr>
            </a:lvl8pPr>
            <a:lvl9pPr marL="3886200" indent="-228600" defTabSz="931863" eaLnBrk="0" fontAlgn="base" hangingPunct="0">
              <a:spcBef>
                <a:spcPct val="0"/>
              </a:spcBef>
              <a:spcAft>
                <a:spcPct val="0"/>
              </a:spcAft>
              <a:defRPr>
                <a:solidFill>
                  <a:schemeClr val="tx1"/>
                </a:solidFill>
                <a:latin typeface="Arial" pitchFamily="34" charset="0"/>
              </a:defRPr>
            </a:lvl9pPr>
          </a:lstStyle>
          <a:p>
            <a:pPr algn="r" eaLnBrk="1" hangingPunct="1"/>
            <a:fld id="{C31FB51D-F480-44B0-97C8-682A96BD3A09}" type="slidenum">
              <a:rPr lang="en-US" sz="1200">
                <a:latin typeface="Calibri" pitchFamily="34" charset="0"/>
              </a:rPr>
              <a:pPr algn="r" eaLnBrk="1" hangingPunct="1"/>
              <a:t>30</a:t>
            </a:fld>
            <a:endParaRPr lang="en-US" sz="1200">
              <a:latin typeface="Calibri" pitchFamily="34" charset="0"/>
            </a:endParaRPr>
          </a:p>
        </p:txBody>
      </p:sp>
    </p:spTree>
    <p:extLst>
      <p:ext uri="{BB962C8B-B14F-4D97-AF65-F5344CB8AC3E}">
        <p14:creationId xmlns:p14="http://schemas.microsoft.com/office/powerpoint/2010/main" val="40784291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xfrm>
            <a:off x="1117600" y="696913"/>
            <a:ext cx="4648200" cy="3486150"/>
          </a:xfrm>
          <a:ln/>
        </p:spPr>
      </p:sp>
      <p:sp>
        <p:nvSpPr>
          <p:cNvPr id="97283" name="Notes Placeholder 2"/>
          <p:cNvSpPr>
            <a:spLocks noGrp="1"/>
          </p:cNvSpPr>
          <p:nvPr>
            <p:ph type="body" idx="1"/>
          </p:nvPr>
        </p:nvSpPr>
        <p:spPr>
          <a:xfrm>
            <a:off x="687558" y="4415433"/>
            <a:ext cx="5506698" cy="4183459"/>
          </a:xfrm>
          <a:noFill/>
        </p:spPr>
        <p:txBody>
          <a:bodyPr lIns="93113" tIns="46557" rIns="93113" bIns="46557"/>
          <a:lstStyle/>
          <a:p>
            <a:pPr>
              <a:spcBef>
                <a:spcPct val="0"/>
              </a:spcBef>
            </a:pPr>
            <a:r>
              <a:rPr lang="en-US" smtClean="0">
                <a:latin typeface="Arial" pitchFamily="34" charset="0"/>
              </a:rPr>
              <a:t>Physical therapists working in this arena require some of the following advanced skills and education to be successful problem solvers in this area. Among the areas of advanced training included but not limited to are:</a:t>
            </a:r>
          </a:p>
          <a:p>
            <a:pPr>
              <a:spcBef>
                <a:spcPct val="0"/>
              </a:spcBef>
            </a:pPr>
            <a:r>
              <a:rPr lang="en-US" smtClean="0">
                <a:latin typeface="Arial" pitchFamily="34" charset="0"/>
              </a:rPr>
              <a:t>1. An innate understanding of the pathology associated with the over 100 types of cancer diagnosis and their associated staging.</a:t>
            </a:r>
          </a:p>
          <a:p>
            <a:pPr>
              <a:spcBef>
                <a:spcPct val="0"/>
              </a:spcBef>
            </a:pPr>
            <a:r>
              <a:rPr lang="en-US" smtClean="0">
                <a:latin typeface="Arial" pitchFamily="34" charset="0"/>
              </a:rPr>
              <a:t>2. Cancer treatments and side effects that evolve during treatment, after treatment, and years after treatment.  For example, men that have prostate surgeries require abdominal massage and stretching to prevent adhesions that can impair bowel function and lead to additional surgeries.  A physical therapist would need to know how to provide pre-surgical exercise information, and then follow up with at the appropriate time with properly graded massage or flexibility exercises.</a:t>
            </a:r>
          </a:p>
          <a:p>
            <a:pPr>
              <a:spcBef>
                <a:spcPct val="0"/>
              </a:spcBef>
            </a:pPr>
            <a:r>
              <a:rPr lang="en-US" smtClean="0">
                <a:latin typeface="Arial" pitchFamily="34" charset="0"/>
              </a:rPr>
              <a:t>3. Timing of patient education; for example the most successful education programs begin at the time of diagnosis to prevent problems from developing or to catch the problems while they can still be treated effectively.</a:t>
            </a:r>
          </a:p>
          <a:p>
            <a:pPr>
              <a:spcBef>
                <a:spcPct val="0"/>
              </a:spcBef>
            </a:pPr>
            <a:r>
              <a:rPr lang="en-US" smtClean="0">
                <a:latin typeface="Arial" pitchFamily="34" charset="0"/>
              </a:rPr>
              <a:t>4. Intensity of interventions, and training precautions.  For example, individuals with cardiotoxicity or cardiac and lung fibrosis from some forms of chemotherapy and radiation treatment require education and assessment to assure effective and safe exercise training.</a:t>
            </a:r>
          </a:p>
          <a:p>
            <a:pPr>
              <a:spcBef>
                <a:spcPct val="0"/>
              </a:spcBef>
            </a:pPr>
            <a:r>
              <a:rPr lang="en-US" smtClean="0">
                <a:latin typeface="Arial" pitchFamily="34" charset="0"/>
              </a:rPr>
              <a:t>Finally, awareness of emerging research is required to provide evidence for PT management effectiveness in this arena</a:t>
            </a:r>
          </a:p>
          <a:p>
            <a:pPr>
              <a:spcBef>
                <a:spcPct val="0"/>
              </a:spcBef>
            </a:pPr>
            <a:r>
              <a:rPr lang="en-US" smtClean="0">
                <a:latin typeface="Arial" pitchFamily="34" charset="0"/>
              </a:rPr>
              <a:t>  </a:t>
            </a:r>
          </a:p>
        </p:txBody>
      </p:sp>
      <p:sp>
        <p:nvSpPr>
          <p:cNvPr id="97284" name="Slide Number Placeholder 3"/>
          <p:cNvSpPr txBox="1">
            <a:spLocks noGrp="1"/>
          </p:cNvSpPr>
          <p:nvPr/>
        </p:nvSpPr>
        <p:spPr bwMode="auto">
          <a:xfrm>
            <a:off x="3897719" y="8829277"/>
            <a:ext cx="2982535" cy="4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13" tIns="46557" rIns="93113" bIns="46557" anchor="b"/>
          <a:lstStyle>
            <a:lvl1pPr defTabSz="931863">
              <a:defRPr>
                <a:solidFill>
                  <a:schemeClr val="tx1"/>
                </a:solidFill>
                <a:latin typeface="Arial" pitchFamily="34" charset="0"/>
              </a:defRPr>
            </a:lvl1pPr>
            <a:lvl2pPr marL="742950" indent="-285750" defTabSz="931863">
              <a:defRPr>
                <a:solidFill>
                  <a:schemeClr val="tx1"/>
                </a:solidFill>
                <a:latin typeface="Arial" pitchFamily="34" charset="0"/>
              </a:defRPr>
            </a:lvl2pPr>
            <a:lvl3pPr marL="1143000" indent="-228600" defTabSz="931863">
              <a:defRPr>
                <a:solidFill>
                  <a:schemeClr val="tx1"/>
                </a:solidFill>
                <a:latin typeface="Arial" pitchFamily="34" charset="0"/>
              </a:defRPr>
            </a:lvl3pPr>
            <a:lvl4pPr marL="1600200" indent="-228600" defTabSz="931863">
              <a:defRPr>
                <a:solidFill>
                  <a:schemeClr val="tx1"/>
                </a:solidFill>
                <a:latin typeface="Arial" pitchFamily="34" charset="0"/>
              </a:defRPr>
            </a:lvl4pPr>
            <a:lvl5pPr marL="2057400" indent="-228600" defTabSz="931863">
              <a:defRPr>
                <a:solidFill>
                  <a:schemeClr val="tx1"/>
                </a:solidFill>
                <a:latin typeface="Arial" pitchFamily="34" charset="0"/>
              </a:defRPr>
            </a:lvl5pPr>
            <a:lvl6pPr marL="2514600" indent="-228600" defTabSz="931863" eaLnBrk="0" fontAlgn="base" hangingPunct="0">
              <a:spcBef>
                <a:spcPct val="0"/>
              </a:spcBef>
              <a:spcAft>
                <a:spcPct val="0"/>
              </a:spcAft>
              <a:defRPr>
                <a:solidFill>
                  <a:schemeClr val="tx1"/>
                </a:solidFill>
                <a:latin typeface="Arial" pitchFamily="34" charset="0"/>
              </a:defRPr>
            </a:lvl6pPr>
            <a:lvl7pPr marL="2971800" indent="-228600" defTabSz="931863" eaLnBrk="0" fontAlgn="base" hangingPunct="0">
              <a:spcBef>
                <a:spcPct val="0"/>
              </a:spcBef>
              <a:spcAft>
                <a:spcPct val="0"/>
              </a:spcAft>
              <a:defRPr>
                <a:solidFill>
                  <a:schemeClr val="tx1"/>
                </a:solidFill>
                <a:latin typeface="Arial" pitchFamily="34" charset="0"/>
              </a:defRPr>
            </a:lvl7pPr>
            <a:lvl8pPr marL="3429000" indent="-228600" defTabSz="931863" eaLnBrk="0" fontAlgn="base" hangingPunct="0">
              <a:spcBef>
                <a:spcPct val="0"/>
              </a:spcBef>
              <a:spcAft>
                <a:spcPct val="0"/>
              </a:spcAft>
              <a:defRPr>
                <a:solidFill>
                  <a:schemeClr val="tx1"/>
                </a:solidFill>
                <a:latin typeface="Arial" pitchFamily="34" charset="0"/>
              </a:defRPr>
            </a:lvl8pPr>
            <a:lvl9pPr marL="3886200" indent="-228600" defTabSz="931863" eaLnBrk="0" fontAlgn="base" hangingPunct="0">
              <a:spcBef>
                <a:spcPct val="0"/>
              </a:spcBef>
              <a:spcAft>
                <a:spcPct val="0"/>
              </a:spcAft>
              <a:defRPr>
                <a:solidFill>
                  <a:schemeClr val="tx1"/>
                </a:solidFill>
                <a:latin typeface="Arial" pitchFamily="34" charset="0"/>
              </a:defRPr>
            </a:lvl9pPr>
          </a:lstStyle>
          <a:p>
            <a:pPr algn="r" eaLnBrk="1" hangingPunct="1"/>
            <a:fld id="{54884E89-EE63-489A-9F07-34936C1481DA}" type="slidenum">
              <a:rPr lang="en-US" sz="1200">
                <a:latin typeface="Calibri" pitchFamily="34" charset="0"/>
              </a:rPr>
              <a:pPr algn="r" eaLnBrk="1" hangingPunct="1"/>
              <a:t>32</a:t>
            </a:fld>
            <a:endParaRPr lang="en-US" sz="1200">
              <a:latin typeface="Calibri" pitchFamily="34" charset="0"/>
            </a:endParaRPr>
          </a:p>
        </p:txBody>
      </p:sp>
    </p:spTree>
    <p:extLst>
      <p:ext uri="{BB962C8B-B14F-4D97-AF65-F5344CB8AC3E}">
        <p14:creationId xmlns:p14="http://schemas.microsoft.com/office/powerpoint/2010/main" val="1264726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xfrm>
            <a:off x="1117600" y="696913"/>
            <a:ext cx="4648200" cy="3486150"/>
          </a:xfrm>
          <a:ln/>
        </p:spPr>
      </p:sp>
      <p:sp>
        <p:nvSpPr>
          <p:cNvPr id="98307" name="Notes Placeholder 2"/>
          <p:cNvSpPr>
            <a:spLocks noGrp="1"/>
          </p:cNvSpPr>
          <p:nvPr>
            <p:ph type="body" idx="1"/>
          </p:nvPr>
        </p:nvSpPr>
        <p:spPr>
          <a:xfrm>
            <a:off x="687558" y="4415433"/>
            <a:ext cx="5506698" cy="4183459"/>
          </a:xfrm>
          <a:noFill/>
        </p:spPr>
        <p:txBody>
          <a:bodyPr lIns="93113" tIns="46557" rIns="93113" bIns="46557"/>
          <a:lstStyle/>
          <a:p>
            <a:pPr>
              <a:spcBef>
                <a:spcPct val="0"/>
              </a:spcBef>
            </a:pPr>
            <a:r>
              <a:rPr lang="en-US" smtClean="0">
                <a:latin typeface="Arial" pitchFamily="34" charset="0"/>
              </a:rPr>
              <a:t>We can provide some brochures</a:t>
            </a:r>
          </a:p>
        </p:txBody>
      </p:sp>
      <p:sp>
        <p:nvSpPr>
          <p:cNvPr id="98308" name="Slide Number Placeholder 3"/>
          <p:cNvSpPr txBox="1">
            <a:spLocks noGrp="1"/>
          </p:cNvSpPr>
          <p:nvPr/>
        </p:nvSpPr>
        <p:spPr bwMode="auto">
          <a:xfrm>
            <a:off x="3897719" y="8829277"/>
            <a:ext cx="2982535" cy="46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13" tIns="46557" rIns="93113" bIns="46557" anchor="b"/>
          <a:lstStyle>
            <a:lvl1pPr defTabSz="931863">
              <a:defRPr>
                <a:solidFill>
                  <a:schemeClr val="tx1"/>
                </a:solidFill>
                <a:latin typeface="Arial" pitchFamily="34" charset="0"/>
              </a:defRPr>
            </a:lvl1pPr>
            <a:lvl2pPr marL="742950" indent="-285750" defTabSz="931863">
              <a:defRPr>
                <a:solidFill>
                  <a:schemeClr val="tx1"/>
                </a:solidFill>
                <a:latin typeface="Arial" pitchFamily="34" charset="0"/>
              </a:defRPr>
            </a:lvl2pPr>
            <a:lvl3pPr marL="1143000" indent="-228600" defTabSz="931863">
              <a:defRPr>
                <a:solidFill>
                  <a:schemeClr val="tx1"/>
                </a:solidFill>
                <a:latin typeface="Arial" pitchFamily="34" charset="0"/>
              </a:defRPr>
            </a:lvl3pPr>
            <a:lvl4pPr marL="1600200" indent="-228600" defTabSz="931863">
              <a:defRPr>
                <a:solidFill>
                  <a:schemeClr val="tx1"/>
                </a:solidFill>
                <a:latin typeface="Arial" pitchFamily="34" charset="0"/>
              </a:defRPr>
            </a:lvl4pPr>
            <a:lvl5pPr marL="2057400" indent="-228600" defTabSz="931863">
              <a:defRPr>
                <a:solidFill>
                  <a:schemeClr val="tx1"/>
                </a:solidFill>
                <a:latin typeface="Arial" pitchFamily="34" charset="0"/>
              </a:defRPr>
            </a:lvl5pPr>
            <a:lvl6pPr marL="2514600" indent="-228600" defTabSz="931863" eaLnBrk="0" fontAlgn="base" hangingPunct="0">
              <a:spcBef>
                <a:spcPct val="0"/>
              </a:spcBef>
              <a:spcAft>
                <a:spcPct val="0"/>
              </a:spcAft>
              <a:defRPr>
                <a:solidFill>
                  <a:schemeClr val="tx1"/>
                </a:solidFill>
                <a:latin typeface="Arial" pitchFamily="34" charset="0"/>
              </a:defRPr>
            </a:lvl6pPr>
            <a:lvl7pPr marL="2971800" indent="-228600" defTabSz="931863" eaLnBrk="0" fontAlgn="base" hangingPunct="0">
              <a:spcBef>
                <a:spcPct val="0"/>
              </a:spcBef>
              <a:spcAft>
                <a:spcPct val="0"/>
              </a:spcAft>
              <a:defRPr>
                <a:solidFill>
                  <a:schemeClr val="tx1"/>
                </a:solidFill>
                <a:latin typeface="Arial" pitchFamily="34" charset="0"/>
              </a:defRPr>
            </a:lvl7pPr>
            <a:lvl8pPr marL="3429000" indent="-228600" defTabSz="931863" eaLnBrk="0" fontAlgn="base" hangingPunct="0">
              <a:spcBef>
                <a:spcPct val="0"/>
              </a:spcBef>
              <a:spcAft>
                <a:spcPct val="0"/>
              </a:spcAft>
              <a:defRPr>
                <a:solidFill>
                  <a:schemeClr val="tx1"/>
                </a:solidFill>
                <a:latin typeface="Arial" pitchFamily="34" charset="0"/>
              </a:defRPr>
            </a:lvl8pPr>
            <a:lvl9pPr marL="3886200" indent="-228600" defTabSz="931863" eaLnBrk="0" fontAlgn="base" hangingPunct="0">
              <a:spcBef>
                <a:spcPct val="0"/>
              </a:spcBef>
              <a:spcAft>
                <a:spcPct val="0"/>
              </a:spcAft>
              <a:defRPr>
                <a:solidFill>
                  <a:schemeClr val="tx1"/>
                </a:solidFill>
                <a:latin typeface="Arial" pitchFamily="34" charset="0"/>
              </a:defRPr>
            </a:lvl9pPr>
          </a:lstStyle>
          <a:p>
            <a:pPr algn="r" eaLnBrk="1" hangingPunct="1"/>
            <a:fld id="{FBB27D61-7984-439C-B99D-DDCC5CAD1373}" type="slidenum">
              <a:rPr lang="en-US" sz="1200">
                <a:latin typeface="Calibri" pitchFamily="34" charset="0"/>
              </a:rPr>
              <a:pPr algn="r" eaLnBrk="1" hangingPunct="1"/>
              <a:t>34</a:t>
            </a:fld>
            <a:endParaRPr lang="en-US" sz="1200">
              <a:latin typeface="Calibri" pitchFamily="34" charset="0"/>
            </a:endParaRPr>
          </a:p>
        </p:txBody>
      </p:sp>
    </p:spTree>
    <p:extLst>
      <p:ext uri="{BB962C8B-B14F-4D97-AF65-F5344CB8AC3E}">
        <p14:creationId xmlns:p14="http://schemas.microsoft.com/office/powerpoint/2010/main" val="2881125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Janet</a:t>
            </a:r>
            <a:endParaRPr lang="en-US" dirty="0"/>
          </a:p>
        </p:txBody>
      </p:sp>
      <p:sp>
        <p:nvSpPr>
          <p:cNvPr id="4" name="Slide Number Placeholder 3"/>
          <p:cNvSpPr>
            <a:spLocks noGrp="1"/>
          </p:cNvSpPr>
          <p:nvPr>
            <p:ph type="sldNum" sz="quarter" idx="10"/>
          </p:nvPr>
        </p:nvSpPr>
        <p:spPr/>
        <p:txBody>
          <a:bodyPr/>
          <a:lstStyle/>
          <a:p>
            <a:pPr>
              <a:defRPr/>
            </a:pPr>
            <a:fld id="{E2CF617A-57FC-4CD3-9E0F-CA3DFCF28F4E}" type="slidenum">
              <a:rPr lang="en-US" smtClean="0"/>
              <a:pPr>
                <a:defRPr/>
              </a:pPr>
              <a:t>36</a:t>
            </a:fld>
            <a:endParaRPr lang="en-US" dirty="0"/>
          </a:p>
        </p:txBody>
      </p:sp>
    </p:spTree>
    <p:extLst>
      <p:ext uri="{BB962C8B-B14F-4D97-AF65-F5344CB8AC3E}">
        <p14:creationId xmlns:p14="http://schemas.microsoft.com/office/powerpoint/2010/main" val="21995494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BHS_Black"/>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2667000" y="5867400"/>
            <a:ext cx="38163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866" name="Rectangle 2"/>
          <p:cNvSpPr>
            <a:spLocks noGrp="1" noChangeArrowheads="1"/>
          </p:cNvSpPr>
          <p:nvPr>
            <p:ph type="ctrTitle"/>
          </p:nvPr>
        </p:nvSpPr>
        <p:spPr>
          <a:xfrm>
            <a:off x="0" y="911225"/>
            <a:ext cx="9144000" cy="1603375"/>
          </a:xfrm>
        </p:spPr>
        <p:txBody>
          <a:bodyPr/>
          <a:lstStyle>
            <a:lvl1pPr>
              <a:defRPr/>
            </a:lvl1pPr>
          </a:lstStyle>
          <a:p>
            <a:pPr lvl="0"/>
            <a:r>
              <a:rPr lang="en-US" noProof="0" smtClean="0"/>
              <a:t>Click to edit Master title style</a:t>
            </a:r>
          </a:p>
        </p:txBody>
      </p:sp>
      <p:sp>
        <p:nvSpPr>
          <p:cNvPr id="164867" name="Rectangle 3"/>
          <p:cNvSpPr>
            <a:spLocks noGrp="1" noChangeArrowheads="1"/>
          </p:cNvSpPr>
          <p:nvPr>
            <p:ph type="subTitle" idx="1"/>
          </p:nvPr>
        </p:nvSpPr>
        <p:spPr>
          <a:xfrm>
            <a:off x="1447800" y="28194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399146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95093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75670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5791200" y="6405563"/>
            <a:ext cx="3044825" cy="365125"/>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04800" y="6410325"/>
            <a:ext cx="3581400" cy="366713"/>
          </a:xfrm>
          <a:prstGeom prst="rect">
            <a:avLst/>
          </a:prstGeom>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4343400" y="1039813"/>
            <a:ext cx="457200" cy="441325"/>
          </a:xfrm>
          <a:prstGeom prst="rect">
            <a:avLst/>
          </a:prstGeom>
          <a:ln/>
        </p:spPr>
        <p:txBody>
          <a:bodyPr/>
          <a:lstStyle>
            <a:lvl1pPr>
              <a:defRPr/>
            </a:lvl1pPr>
          </a:lstStyle>
          <a:p>
            <a:pPr>
              <a:defRPr/>
            </a:pPr>
            <a:fld id="{5740CD04-58B5-4B0E-B536-86459012274C}" type="slidenum">
              <a:rPr lang="en-US"/>
              <a:pPr>
                <a:defRPr/>
              </a:pPr>
              <a:t>‹#›</a:t>
            </a:fld>
            <a:endParaRPr lang="en-US"/>
          </a:p>
        </p:txBody>
      </p:sp>
    </p:spTree>
    <p:extLst>
      <p:ext uri="{BB962C8B-B14F-4D97-AF65-F5344CB8AC3E}">
        <p14:creationId xmlns:p14="http://schemas.microsoft.com/office/powerpoint/2010/main" val="3792433108"/>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5791200" y="6405563"/>
            <a:ext cx="3044825" cy="365125"/>
          </a:xfrm>
          <a:prstGeom prst="rect">
            <a:avLst/>
          </a:prstGeom>
          <a:ln/>
        </p:spPr>
        <p:txBody>
          <a:bodyPr/>
          <a:lstStyle>
            <a:lvl1pPr>
              <a:defRPr/>
            </a:lvl1pPr>
          </a:lstStyle>
          <a:p>
            <a:pPr>
              <a:defRPr/>
            </a:pPr>
            <a:endParaRPr lang="en-US"/>
          </a:p>
        </p:txBody>
      </p:sp>
      <p:sp>
        <p:nvSpPr>
          <p:cNvPr id="6" name="Footer Placeholder 5"/>
          <p:cNvSpPr>
            <a:spLocks noGrp="1" noChangeArrowheads="1"/>
          </p:cNvSpPr>
          <p:nvPr>
            <p:ph type="ftr" sz="quarter" idx="11"/>
          </p:nvPr>
        </p:nvSpPr>
        <p:spPr>
          <a:xfrm>
            <a:off x="304800" y="6410325"/>
            <a:ext cx="3581400" cy="366713"/>
          </a:xfrm>
          <a:prstGeom prst="rect">
            <a:avLst/>
          </a:prstGeom>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4343400" y="1039813"/>
            <a:ext cx="457200" cy="441325"/>
          </a:xfrm>
          <a:prstGeom prst="rect">
            <a:avLst/>
          </a:prstGeom>
          <a:ln/>
        </p:spPr>
        <p:txBody>
          <a:bodyPr/>
          <a:lstStyle>
            <a:lvl1pPr>
              <a:defRPr/>
            </a:lvl1pPr>
          </a:lstStyle>
          <a:p>
            <a:pPr>
              <a:defRPr/>
            </a:pPr>
            <a:fld id="{DC062CFC-84C6-4A7E-80AD-58DE601450F8}" type="slidenum">
              <a:rPr lang="en-US"/>
              <a:pPr>
                <a:defRPr/>
              </a:pPr>
              <a:t>‹#›</a:t>
            </a:fld>
            <a:endParaRPr lang="en-US"/>
          </a:p>
        </p:txBody>
      </p:sp>
    </p:spTree>
    <p:extLst>
      <p:ext uri="{BB962C8B-B14F-4D97-AF65-F5344CB8AC3E}">
        <p14:creationId xmlns:p14="http://schemas.microsoft.com/office/powerpoint/2010/main" val="2934935092"/>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4" descr="corp new BW"/>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86000" y="5808663"/>
            <a:ext cx="4572000" cy="515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2994" name="Rectangle 2"/>
          <p:cNvSpPr>
            <a:spLocks noGrp="1" noChangeArrowheads="1"/>
          </p:cNvSpPr>
          <p:nvPr>
            <p:ph type="ctrTitle"/>
          </p:nvPr>
        </p:nvSpPr>
        <p:spPr>
          <a:xfrm>
            <a:off x="0" y="911225"/>
            <a:ext cx="9144000" cy="1603375"/>
          </a:xfrm>
        </p:spPr>
        <p:txBody>
          <a:bodyPr/>
          <a:lstStyle>
            <a:lvl1pPr>
              <a:defRPr/>
            </a:lvl1pPr>
          </a:lstStyle>
          <a:p>
            <a:pPr lvl="0"/>
            <a:r>
              <a:rPr lang="en-US" noProof="0" smtClean="0"/>
              <a:t>Click to edit Master title style</a:t>
            </a:r>
          </a:p>
        </p:txBody>
      </p:sp>
      <p:sp>
        <p:nvSpPr>
          <p:cNvPr id="212995" name="Rectangle 3"/>
          <p:cNvSpPr>
            <a:spLocks noGrp="1" noChangeArrowheads="1"/>
          </p:cNvSpPr>
          <p:nvPr>
            <p:ph type="subTitle" idx="1"/>
          </p:nvPr>
        </p:nvSpPr>
        <p:spPr>
          <a:xfrm>
            <a:off x="1447800" y="2819400"/>
            <a:ext cx="6400800" cy="175260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1694009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30361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410176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600200"/>
            <a:ext cx="43053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600200"/>
            <a:ext cx="43053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16198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588641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8636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93655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69599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908926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942982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726480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594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41484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949806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600200"/>
            <a:ext cx="43053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600200"/>
            <a:ext cx="43053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2727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37416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82161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3698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61667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92022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3.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11430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28600" y="1600200"/>
            <a:ext cx="87630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Line 17"/>
          <p:cNvSpPr>
            <a:spLocks noChangeShapeType="1"/>
          </p:cNvSpPr>
          <p:nvPr/>
        </p:nvSpPr>
        <p:spPr bwMode="auto">
          <a:xfrm>
            <a:off x="0" y="6146800"/>
            <a:ext cx="9144000" cy="0"/>
          </a:xfrm>
          <a:prstGeom prst="line">
            <a:avLst/>
          </a:prstGeom>
          <a:noFill/>
          <a:ln w="28575">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029" name="Picture 19" descr="BHS_Black"/>
          <p:cNvPicPr>
            <a:picLocks noChangeAspect="1" noChangeArrowheads="1"/>
          </p:cNvPicPr>
          <p:nvPr userDrawn="1"/>
        </p:nvPicPr>
        <p:blipFill>
          <a:blip r:embed="rId15">
            <a:extLst>
              <a:ext uri="{28A0092B-C50C-407E-A947-70E740481C1C}">
                <a14:useLocalDpi xmlns:a14="http://schemas.microsoft.com/office/drawing/2010/main"/>
              </a:ext>
            </a:extLst>
          </a:blip>
          <a:srcRect/>
          <a:stretch>
            <a:fillRect/>
          </a:stretch>
        </p:blipFill>
        <p:spPr bwMode="auto">
          <a:xfrm>
            <a:off x="3124200" y="6324600"/>
            <a:ext cx="290195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33" r:id="rId1"/>
    <p:sldLayoutId id="2147483813" r:id="rId2"/>
    <p:sldLayoutId id="2147483814" r:id="rId3"/>
    <p:sldLayoutId id="2147483815" r:id="rId4"/>
    <p:sldLayoutId id="2147483816" r:id="rId5"/>
    <p:sldLayoutId id="2147483817" r:id="rId6"/>
    <p:sldLayoutId id="2147483818" r:id="rId7"/>
    <p:sldLayoutId id="2147483819" r:id="rId8"/>
    <p:sldLayoutId id="2147483820" r:id="rId9"/>
    <p:sldLayoutId id="2147483821" r:id="rId10"/>
    <p:sldLayoutId id="2147483822" r:id="rId11"/>
    <p:sldLayoutId id="2147483839" r:id="rId12"/>
    <p:sldLayoutId id="2147483841" r:id="rId13"/>
  </p:sldLayoutIdLst>
  <p:txStyles>
    <p:titleStyle>
      <a:lvl1pPr algn="ctr" rtl="0" eaLnBrk="0" fontAlgn="base" hangingPunct="0">
        <a:spcBef>
          <a:spcPct val="0"/>
        </a:spcBef>
        <a:spcAft>
          <a:spcPct val="0"/>
        </a:spcAft>
        <a:defRPr sz="4400" b="1">
          <a:solidFill>
            <a:schemeClr val="bg1"/>
          </a:solidFill>
          <a:latin typeface="+mj-lt"/>
          <a:ea typeface="+mj-ea"/>
          <a:cs typeface="+mj-cs"/>
        </a:defRPr>
      </a:lvl1pPr>
      <a:lvl2pPr algn="ctr" rtl="0" eaLnBrk="0" fontAlgn="base" hangingPunct="0">
        <a:spcBef>
          <a:spcPct val="0"/>
        </a:spcBef>
        <a:spcAft>
          <a:spcPct val="0"/>
        </a:spcAft>
        <a:defRPr sz="4400" b="1">
          <a:solidFill>
            <a:schemeClr val="bg1"/>
          </a:solidFill>
          <a:latin typeface="Palatino Linotype" pitchFamily="18" charset="0"/>
        </a:defRPr>
      </a:lvl2pPr>
      <a:lvl3pPr algn="ctr" rtl="0" eaLnBrk="0" fontAlgn="base" hangingPunct="0">
        <a:spcBef>
          <a:spcPct val="0"/>
        </a:spcBef>
        <a:spcAft>
          <a:spcPct val="0"/>
        </a:spcAft>
        <a:defRPr sz="4400" b="1">
          <a:solidFill>
            <a:schemeClr val="bg1"/>
          </a:solidFill>
          <a:latin typeface="Palatino Linotype" pitchFamily="18" charset="0"/>
        </a:defRPr>
      </a:lvl3pPr>
      <a:lvl4pPr algn="ctr" rtl="0" eaLnBrk="0" fontAlgn="base" hangingPunct="0">
        <a:spcBef>
          <a:spcPct val="0"/>
        </a:spcBef>
        <a:spcAft>
          <a:spcPct val="0"/>
        </a:spcAft>
        <a:defRPr sz="4400" b="1">
          <a:solidFill>
            <a:schemeClr val="bg1"/>
          </a:solidFill>
          <a:latin typeface="Palatino Linotype" pitchFamily="18" charset="0"/>
        </a:defRPr>
      </a:lvl4pPr>
      <a:lvl5pPr algn="ctr" rtl="0" eaLnBrk="0" fontAlgn="base" hangingPunct="0">
        <a:spcBef>
          <a:spcPct val="0"/>
        </a:spcBef>
        <a:spcAft>
          <a:spcPct val="0"/>
        </a:spcAft>
        <a:defRPr sz="4400" b="1">
          <a:solidFill>
            <a:schemeClr val="bg1"/>
          </a:solidFill>
          <a:latin typeface="Palatino Linotype" pitchFamily="18" charset="0"/>
        </a:defRPr>
      </a:lvl5pPr>
      <a:lvl6pPr marL="457200" algn="ctr" rtl="0" fontAlgn="base">
        <a:spcBef>
          <a:spcPct val="0"/>
        </a:spcBef>
        <a:spcAft>
          <a:spcPct val="0"/>
        </a:spcAft>
        <a:defRPr sz="4400" b="1">
          <a:solidFill>
            <a:schemeClr val="bg1"/>
          </a:solidFill>
          <a:latin typeface="Palatino Linotype" pitchFamily="18" charset="0"/>
        </a:defRPr>
      </a:lvl6pPr>
      <a:lvl7pPr marL="914400" algn="ctr" rtl="0" fontAlgn="base">
        <a:spcBef>
          <a:spcPct val="0"/>
        </a:spcBef>
        <a:spcAft>
          <a:spcPct val="0"/>
        </a:spcAft>
        <a:defRPr sz="4400" b="1">
          <a:solidFill>
            <a:schemeClr val="bg1"/>
          </a:solidFill>
          <a:latin typeface="Palatino Linotype" pitchFamily="18" charset="0"/>
        </a:defRPr>
      </a:lvl7pPr>
      <a:lvl8pPr marL="1371600" algn="ctr" rtl="0" fontAlgn="base">
        <a:spcBef>
          <a:spcPct val="0"/>
        </a:spcBef>
        <a:spcAft>
          <a:spcPct val="0"/>
        </a:spcAft>
        <a:defRPr sz="4400" b="1">
          <a:solidFill>
            <a:schemeClr val="bg1"/>
          </a:solidFill>
          <a:latin typeface="Palatino Linotype" pitchFamily="18" charset="0"/>
        </a:defRPr>
      </a:lvl8pPr>
      <a:lvl9pPr marL="1828800" algn="ctr" rtl="0" fontAlgn="base">
        <a:spcBef>
          <a:spcPct val="0"/>
        </a:spcBef>
        <a:spcAft>
          <a:spcPct val="0"/>
        </a:spcAft>
        <a:defRPr sz="4400" b="1">
          <a:solidFill>
            <a:schemeClr val="bg1"/>
          </a:solidFill>
          <a:latin typeface="Palatino Linotype"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0"/>
            <a:ext cx="9144000" cy="11430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228600" y="1600200"/>
            <a:ext cx="87630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052" name="Picture 4" descr="corp new BW"/>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3429000" y="6362700"/>
            <a:ext cx="25908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Line 5"/>
          <p:cNvSpPr>
            <a:spLocks noChangeShapeType="1"/>
          </p:cNvSpPr>
          <p:nvPr/>
        </p:nvSpPr>
        <p:spPr bwMode="auto">
          <a:xfrm>
            <a:off x="0" y="6146800"/>
            <a:ext cx="9144000" cy="0"/>
          </a:xfrm>
          <a:prstGeom prst="line">
            <a:avLst/>
          </a:prstGeom>
          <a:noFill/>
          <a:ln w="28575">
            <a:solidFill>
              <a:srgbClr val="8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834"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txStyles>
    <p:titleStyle>
      <a:lvl1pPr algn="ctr" rtl="0" eaLnBrk="0" fontAlgn="base" hangingPunct="0">
        <a:spcBef>
          <a:spcPct val="0"/>
        </a:spcBef>
        <a:spcAft>
          <a:spcPct val="0"/>
        </a:spcAft>
        <a:defRPr sz="4400">
          <a:solidFill>
            <a:schemeClr val="bg1"/>
          </a:solidFill>
          <a:latin typeface="+mj-lt"/>
          <a:ea typeface="+mj-ea"/>
          <a:cs typeface="+mj-cs"/>
        </a:defRPr>
      </a:lvl1pPr>
      <a:lvl2pPr algn="ctr" rtl="0" eaLnBrk="0" fontAlgn="base" hangingPunct="0">
        <a:spcBef>
          <a:spcPct val="0"/>
        </a:spcBef>
        <a:spcAft>
          <a:spcPct val="0"/>
        </a:spcAft>
        <a:defRPr sz="4400">
          <a:solidFill>
            <a:schemeClr val="bg1"/>
          </a:solidFill>
          <a:latin typeface="Kozuka Mincho Pro H" pitchFamily="18" charset="-128"/>
        </a:defRPr>
      </a:lvl2pPr>
      <a:lvl3pPr algn="ctr" rtl="0" eaLnBrk="0" fontAlgn="base" hangingPunct="0">
        <a:spcBef>
          <a:spcPct val="0"/>
        </a:spcBef>
        <a:spcAft>
          <a:spcPct val="0"/>
        </a:spcAft>
        <a:defRPr sz="4400">
          <a:solidFill>
            <a:schemeClr val="bg1"/>
          </a:solidFill>
          <a:latin typeface="Kozuka Mincho Pro H" pitchFamily="18" charset="-128"/>
        </a:defRPr>
      </a:lvl3pPr>
      <a:lvl4pPr algn="ctr" rtl="0" eaLnBrk="0" fontAlgn="base" hangingPunct="0">
        <a:spcBef>
          <a:spcPct val="0"/>
        </a:spcBef>
        <a:spcAft>
          <a:spcPct val="0"/>
        </a:spcAft>
        <a:defRPr sz="4400">
          <a:solidFill>
            <a:schemeClr val="bg1"/>
          </a:solidFill>
          <a:latin typeface="Kozuka Mincho Pro H" pitchFamily="18" charset="-128"/>
        </a:defRPr>
      </a:lvl4pPr>
      <a:lvl5pPr algn="ctr" rtl="0" eaLnBrk="0" fontAlgn="base" hangingPunct="0">
        <a:spcBef>
          <a:spcPct val="0"/>
        </a:spcBef>
        <a:spcAft>
          <a:spcPct val="0"/>
        </a:spcAft>
        <a:defRPr sz="4400">
          <a:solidFill>
            <a:schemeClr val="bg1"/>
          </a:solidFill>
          <a:latin typeface="Kozuka Mincho Pro H" pitchFamily="18" charset="-128"/>
        </a:defRPr>
      </a:lvl5pPr>
      <a:lvl6pPr marL="457200" algn="ctr" rtl="0" fontAlgn="base">
        <a:spcBef>
          <a:spcPct val="0"/>
        </a:spcBef>
        <a:spcAft>
          <a:spcPct val="0"/>
        </a:spcAft>
        <a:defRPr sz="4400">
          <a:solidFill>
            <a:schemeClr val="bg1"/>
          </a:solidFill>
          <a:latin typeface="Kozuka Mincho Pro H" pitchFamily="18" charset="-128"/>
        </a:defRPr>
      </a:lvl6pPr>
      <a:lvl7pPr marL="914400" algn="ctr" rtl="0" fontAlgn="base">
        <a:spcBef>
          <a:spcPct val="0"/>
        </a:spcBef>
        <a:spcAft>
          <a:spcPct val="0"/>
        </a:spcAft>
        <a:defRPr sz="4400">
          <a:solidFill>
            <a:schemeClr val="bg1"/>
          </a:solidFill>
          <a:latin typeface="Kozuka Mincho Pro H" pitchFamily="18" charset="-128"/>
        </a:defRPr>
      </a:lvl7pPr>
      <a:lvl8pPr marL="1371600" algn="ctr" rtl="0" fontAlgn="base">
        <a:spcBef>
          <a:spcPct val="0"/>
        </a:spcBef>
        <a:spcAft>
          <a:spcPct val="0"/>
        </a:spcAft>
        <a:defRPr sz="4400">
          <a:solidFill>
            <a:schemeClr val="bg1"/>
          </a:solidFill>
          <a:latin typeface="Kozuka Mincho Pro H" pitchFamily="18" charset="-128"/>
        </a:defRPr>
      </a:lvl8pPr>
      <a:lvl9pPr marL="1828800" algn="ctr" rtl="0" fontAlgn="base">
        <a:spcBef>
          <a:spcPct val="0"/>
        </a:spcBef>
        <a:spcAft>
          <a:spcPct val="0"/>
        </a:spcAft>
        <a:defRPr sz="4400">
          <a:solidFill>
            <a:schemeClr val="bg1"/>
          </a:solidFill>
          <a:latin typeface="Kozuka Mincho Pro H" pitchFamily="18"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hyperlink" Target="http://www.cancer.gov/cancertopics/pdq/supportivecare/fatigue/" TargetMode="Externa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jpeg"/></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slideLayout" Target="../slideLayouts/slideLayout12.xml"/></Relationships>
</file>

<file path=ppt/slides/_rels/slide151.x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slideLayout" Target="../slideLayouts/slideLayout13.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44.emf"/><Relationship Id="rId4" Type="http://schemas.openxmlformats.org/officeDocument/2006/relationships/oleObject" Target="../embeddings/oleObject3.bin"/></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3" Type="http://schemas.openxmlformats.org/officeDocument/2006/relationships/hyperlink" Target="http://www.advisoryboardcompany.com/" TargetMode="External"/><Relationship Id="rId7" Type="http://schemas.openxmlformats.org/officeDocument/2006/relationships/image" Target="../media/image4.jpeg"/><Relationship Id="rId2" Type="http://schemas.openxmlformats.org/officeDocument/2006/relationships/hyperlink" Target="http://www.beaumont.com/" TargetMode="External"/><Relationship Id="rId1" Type="http://schemas.openxmlformats.org/officeDocument/2006/relationships/slideLayout" Target="../slideLayouts/slideLayout7.xml"/><Relationship Id="rId6" Type="http://schemas.openxmlformats.org/officeDocument/2006/relationships/hyperlink" Target="http://www.facs.org/cancer" TargetMode="External"/><Relationship Id="rId5" Type="http://schemas.openxmlformats.org/officeDocument/2006/relationships/hyperlink" Target="http://www.oncologypt.org/" TargetMode="External"/><Relationship Id="rId4" Type="http://schemas.openxmlformats.org/officeDocument/2006/relationships/hyperlink" Target="http://www.accc-cancer.org/"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3" Type="http://schemas.openxmlformats.org/officeDocument/2006/relationships/hyperlink" Target="http://www.advisory.com/Research/Oncology-Roundtable" TargetMode="External"/><Relationship Id="rId2" Type="http://schemas.openxmlformats.org/officeDocument/2006/relationships/hyperlink" Target="http://www.canceradvocacy.org/resources/take-charge/defining-terms.html" TargetMode="External"/><Relationship Id="rId1" Type="http://schemas.openxmlformats.org/officeDocument/2006/relationships/slideLayout" Target="../slideLayouts/slideLayout2.xml"/><Relationship Id="rId4" Type="http://schemas.openxmlformats.org/officeDocument/2006/relationships/hyperlink" Target="http://www.cancer.org/Research/CancerFactsFigures/index" TargetMode="Externa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rds.yahoo.com/_ylt=A0PDoYD9npROWjcAbjGjzbkF;_ylu=X3oDMTBpcGszamw0BHNlYwNmcC1pbWcEc2xrA2ltZw--/SIG=13h9bbshk/EXP=1318391677/**http:/www.prostate.net/prostate-cancer/treatment-of-prostate-cancer/prostate-cancer-surgery/"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images.search.yahoo.com/images/view;_ylt=A0PDoS9Un5RO6V4AmQiJzbkF;_ylu=X3oDMTBlMTQ4cGxyBHNlYwNzcgRzbGsDaW1n?back=http://images.search.yahoo.com/search/images?p=cancer+surgery&amp;ei=UTF-8&amp;fr=yfp-t-435&amp;b=1&amp;tab=organic&amp;w=405&amp;h=389&amp;imgurl=www.indiasurgerytour.com/images/cancer/COLON-CANCER-treatment11.jpg&amp;rurl=http://www.indiasurgerytour.com/treatments/cancer/india-colon-cancer.html&amp;size=25.2+KB&amp;name=India+Surgery+Colon+Cancer,Cost+Colon+Cancer+Treatment,Colon+Surgery&amp;p=cancer+surgery&amp;oid=6c1c87aa0d545d22a977c2d53d3497a4&amp;fr2=&amp;fr=yfp-t-435&amp;tt=India+Surgery+Colon+Cancer,Cost+Colon+Cancer+Treatment,Colon+Surgery&amp;b=0&amp;ni=30&amp;no=1&amp;tab=organic&amp;sigr=129nk22pj&amp;sigb=133h6r1u3&amp;sigi=123b4acqe&amp;.crumb=daawZdftYlz"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images.search.yahoo.com/images/view;_ylt=A0PDoTBEoZROiVQADjiJzbkF;_ylu=X3oDMTBlMTQ4cGxyBHNlYwNzcgRzbGsDaW1n?back=http://images.search.yahoo.com/search/images?p=cancer+surgery&amp;n=30&amp;ei=utf-8&amp;y=Search+Images&amp;b=31&amp;tab=organic&amp;w=400&amp;h=468&amp;imgurl=www.bing.com/caption/image/?bid=NoAzAO0qu4F+LA&amp;amp;bn=VERTICALKNOWLEDGEPLATFORM_ORIGINAL&amp;rurl=http://www.bing.com/health/article/mayo-125181/Lung-cancer?q=lung+cancer&amp;amp;qpvt=lung+cancer&amp;size=47.1+KB&amp;name=Illustration%C2%A0of+lung+cancer+surgery&amp;p=cancer+surgery&amp;oid=1e0e6801a1f6f333c1860d2209cf99a0&amp;fr2=&amp;fr=&amp;tt=Illustration%C2%A0of+lung+cancer+surgery&amp;b=31&amp;ni=30&amp;no=32&amp;tab=organic&amp;sigr=12tpccfre&amp;sigb=13citqj9k&amp;sigi=12oa1ut27&amp;.crumb=daawZdftYlz"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3.emf"/><Relationship Id="rId4" Type="http://schemas.openxmlformats.org/officeDocument/2006/relationships/oleObject" Target="../embeddings/oleObject1.bin"/></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26.emf"/><Relationship Id="rId4" Type="http://schemas.openxmlformats.org/officeDocument/2006/relationships/oleObject" Target="../embeddings/oleObject2.bin"/></Relationships>
</file>

<file path=ppt/slides/_rels/slide5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3.wmf"/></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idx="4294967295"/>
          </p:nvPr>
        </p:nvSpPr>
        <p:spPr>
          <a:xfrm>
            <a:off x="0" y="1752600"/>
            <a:ext cx="9144000" cy="1676400"/>
          </a:xfrm>
        </p:spPr>
        <p:txBody>
          <a:bodyPr anchor="b"/>
          <a:lstStyle/>
          <a:p>
            <a:pPr eaLnBrk="1" hangingPunct="1"/>
            <a:r>
              <a:rPr lang="en-US" dirty="0" smtClean="0"/>
              <a:t>July 8th Comprehensive Cancer Rehab</a:t>
            </a:r>
          </a:p>
        </p:txBody>
      </p:sp>
      <p:sp>
        <p:nvSpPr>
          <p:cNvPr id="5123" name="Rectangle 3"/>
          <p:cNvSpPr>
            <a:spLocks noGrp="1" noChangeArrowheads="1"/>
          </p:cNvSpPr>
          <p:nvPr>
            <p:ph type="subTitle" idx="4294967295"/>
          </p:nvPr>
        </p:nvSpPr>
        <p:spPr>
          <a:xfrm>
            <a:off x="552450" y="3754438"/>
            <a:ext cx="8196263" cy="1922462"/>
          </a:xfrm>
        </p:spPr>
        <p:txBody>
          <a:bodyPr/>
          <a:lstStyle/>
          <a:p>
            <a:pPr marL="0" indent="0" eaLnBrk="1" hangingPunct="1">
              <a:lnSpc>
                <a:spcPct val="90000"/>
              </a:lnSpc>
              <a:buFontTx/>
              <a:buNone/>
            </a:pPr>
            <a:r>
              <a:rPr lang="en-US" sz="2400" dirty="0" smtClean="0"/>
              <a:t>Chris Wilson PT, DPT, GCS</a:t>
            </a:r>
          </a:p>
          <a:p>
            <a:pPr marL="0" indent="0" eaLnBrk="1" hangingPunct="1">
              <a:lnSpc>
                <a:spcPct val="90000"/>
              </a:lnSpc>
              <a:buFontTx/>
              <a:buNone/>
            </a:pPr>
            <a:endParaRPr lang="en-US" sz="2400" dirty="0" smtClean="0"/>
          </a:p>
          <a:p>
            <a:pPr marL="0" indent="0" eaLnBrk="1" hangingPunct="1">
              <a:lnSpc>
                <a:spcPct val="90000"/>
              </a:lnSpc>
              <a:buFontTx/>
              <a:buNone/>
            </a:pPr>
            <a:r>
              <a:rPr lang="en-US" sz="2400" dirty="0" smtClean="0"/>
              <a:t>PTP 646 – Metabolic, Endocrine, and Integumentary Condition Interventions in Practice</a:t>
            </a:r>
          </a:p>
          <a:p>
            <a:pPr marL="0" indent="0" eaLnBrk="1" hangingPunct="1">
              <a:lnSpc>
                <a:spcPct val="90000"/>
              </a:lnSpc>
              <a:buFontTx/>
              <a:buNone/>
            </a:pPr>
            <a:r>
              <a:rPr lang="en-US" sz="2400" dirty="0" smtClean="0"/>
              <a:t>July 2013</a:t>
            </a:r>
          </a:p>
        </p:txBody>
      </p:sp>
      <p:pic>
        <p:nvPicPr>
          <p:cNvPr id="5124" name="Picture 4" descr="BHS_Black"/>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67000" y="6251575"/>
            <a:ext cx="38163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887506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Lung Scan Indicating Cance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648" y="0"/>
            <a:ext cx="1009251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85800" y="304800"/>
            <a:ext cx="3886200" cy="523220"/>
          </a:xfrm>
          <a:prstGeom prst="rect">
            <a:avLst/>
          </a:prstGeom>
          <a:noFill/>
        </p:spPr>
        <p:txBody>
          <a:bodyPr wrap="square" rtlCol="0">
            <a:spAutoFit/>
          </a:bodyPr>
          <a:lstStyle/>
          <a:p>
            <a:r>
              <a:rPr lang="en-US" sz="2800" u="sng" dirty="0" smtClean="0">
                <a:solidFill>
                  <a:schemeClr val="bg1"/>
                </a:solidFill>
              </a:rPr>
              <a:t>Lung Cancer Screening</a:t>
            </a:r>
            <a:endParaRPr lang="en-US" u="sng" dirty="0">
              <a:solidFill>
                <a:schemeClr val="bg1"/>
              </a:solidFill>
            </a:endParaRPr>
          </a:p>
        </p:txBody>
      </p:sp>
    </p:spTree>
    <p:extLst>
      <p:ext uri="{BB962C8B-B14F-4D97-AF65-F5344CB8AC3E}">
        <p14:creationId xmlns:p14="http://schemas.microsoft.com/office/powerpoint/2010/main" val="387056002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Resources</a:t>
            </a:r>
            <a:endParaRPr lang="en-US" dirty="0"/>
          </a:p>
        </p:txBody>
      </p:sp>
      <p:sp>
        <p:nvSpPr>
          <p:cNvPr id="2" name="Content Placeholder 1"/>
          <p:cNvSpPr>
            <a:spLocks noGrp="1"/>
          </p:cNvSpPr>
          <p:nvPr>
            <p:ph idx="1"/>
          </p:nvPr>
        </p:nvSpPr>
        <p:spPr>
          <a:xfrm>
            <a:off x="533400" y="1752600"/>
            <a:ext cx="8229600" cy="3450696"/>
          </a:xfrm>
        </p:spPr>
        <p:txBody>
          <a:bodyPr/>
          <a:lstStyle/>
          <a:p>
            <a:r>
              <a:rPr lang="en-US" dirty="0">
                <a:solidFill>
                  <a:schemeClr val="tx1"/>
                </a:solidFill>
                <a:hlinkClick r:id="rId2"/>
              </a:rPr>
              <a:t>www.</a:t>
            </a:r>
            <a:r>
              <a:rPr lang="en-US" b="1" dirty="0">
                <a:solidFill>
                  <a:schemeClr val="tx1"/>
                </a:solidFill>
                <a:hlinkClick r:id="rId2"/>
              </a:rPr>
              <a:t>cancer.gov</a:t>
            </a:r>
            <a:r>
              <a:rPr lang="en-US" dirty="0">
                <a:solidFill>
                  <a:schemeClr val="tx1"/>
                </a:solidFill>
                <a:hlinkClick r:id="rId2"/>
              </a:rPr>
              <a:t>/cancertopics/pdq/supportivecare/</a:t>
            </a:r>
            <a:r>
              <a:rPr lang="en-US" b="1" dirty="0">
                <a:solidFill>
                  <a:schemeClr val="tx1"/>
                </a:solidFill>
                <a:hlinkClick r:id="rId2"/>
              </a:rPr>
              <a:t>fatigue</a:t>
            </a:r>
            <a:r>
              <a:rPr lang="en-US" dirty="0">
                <a:solidFill>
                  <a:schemeClr val="tx1"/>
                </a:solidFill>
                <a:hlinkClick r:id="rId2"/>
              </a:rPr>
              <a:t>/</a:t>
            </a:r>
            <a:endParaRPr lang="en-US" dirty="0">
              <a:solidFill>
                <a:schemeClr val="tx1"/>
              </a:solidFill>
            </a:endParaRPr>
          </a:p>
          <a:p>
            <a:endParaRPr lang="en-US" dirty="0">
              <a:solidFill>
                <a:schemeClr val="tx1"/>
              </a:solidFill>
            </a:endParaRPr>
          </a:p>
          <a:p>
            <a:r>
              <a:rPr lang="en-US" dirty="0">
                <a:solidFill>
                  <a:schemeClr val="tx1"/>
                </a:solidFill>
              </a:rPr>
              <a:t>www.</a:t>
            </a:r>
            <a:r>
              <a:rPr lang="en-US" b="1" dirty="0">
                <a:solidFill>
                  <a:schemeClr val="tx1"/>
                </a:solidFill>
              </a:rPr>
              <a:t>pfizerpro.com</a:t>
            </a:r>
            <a:r>
              <a:rPr lang="en-US" dirty="0">
                <a:solidFill>
                  <a:schemeClr val="tx1"/>
                </a:solidFill>
              </a:rPr>
              <a:t>/.../docs/NCCNFatigueGuidelines.pdf</a:t>
            </a:r>
          </a:p>
        </p:txBody>
      </p:sp>
    </p:spTree>
    <p:extLst>
      <p:ext uri="{BB962C8B-B14F-4D97-AF65-F5344CB8AC3E}">
        <p14:creationId xmlns:p14="http://schemas.microsoft.com/office/powerpoint/2010/main" val="1411959420"/>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subTitle" idx="1"/>
          </p:nvPr>
        </p:nvSpPr>
        <p:spPr/>
        <p:txBody>
          <a:bodyPr>
            <a:normAutofit/>
          </a:bodyPr>
          <a:lstStyle/>
          <a:p>
            <a:pPr fontAlgn="auto">
              <a:spcAft>
                <a:spcPts val="0"/>
              </a:spcAft>
              <a:buFont typeface="Wingdings 2"/>
              <a:buNone/>
              <a:defRPr/>
            </a:pPr>
            <a:r>
              <a:rPr lang="en-US" smtClean="0"/>
              <a:t>Exercise is one factor within your control that can make a difference in your life.</a:t>
            </a:r>
          </a:p>
          <a:p>
            <a:pPr fontAlgn="auto">
              <a:spcAft>
                <a:spcPts val="0"/>
              </a:spcAft>
              <a:buFont typeface="Wingdings 2"/>
              <a:buNone/>
              <a:defRPr/>
            </a:pPr>
            <a:endParaRPr lang="en-US" smtClean="0"/>
          </a:p>
        </p:txBody>
      </p:sp>
      <p:sp>
        <p:nvSpPr>
          <p:cNvPr id="90115" name="Rectangle 2"/>
          <p:cNvSpPr>
            <a:spLocks noGrp="1" noChangeArrowheads="1"/>
          </p:cNvSpPr>
          <p:nvPr>
            <p:ph type="ctrTitle"/>
          </p:nvPr>
        </p:nvSpPr>
        <p:spPr/>
        <p:txBody>
          <a:bodyPr/>
          <a:lstStyle/>
          <a:p>
            <a:r>
              <a:rPr lang="en-US" smtClean="0"/>
              <a:t>Exercise Benefits</a:t>
            </a:r>
          </a:p>
        </p:txBody>
      </p:sp>
    </p:spTree>
    <p:extLst>
      <p:ext uri="{BB962C8B-B14F-4D97-AF65-F5344CB8AC3E}">
        <p14:creationId xmlns:p14="http://schemas.microsoft.com/office/powerpoint/2010/main" val="2328642949"/>
      </p:ext>
    </p:extLst>
  </p:cSld>
  <p:clrMapOvr>
    <a:masterClrMapping/>
  </p:clrMapOvr>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0" y="0"/>
            <a:ext cx="9144000" cy="1066800"/>
          </a:xfrm>
        </p:spPr>
        <p:txBody>
          <a:bodyPr/>
          <a:lstStyle/>
          <a:p>
            <a:r>
              <a:rPr lang="en-US" smtClean="0"/>
              <a:t>Benefits of Exercise</a:t>
            </a:r>
          </a:p>
        </p:txBody>
      </p:sp>
      <p:sp>
        <p:nvSpPr>
          <p:cNvPr id="91139" name="Rectangle 3"/>
          <p:cNvSpPr>
            <a:spLocks noGrp="1" noChangeArrowheads="1"/>
          </p:cNvSpPr>
          <p:nvPr>
            <p:ph sz="half" idx="1"/>
          </p:nvPr>
        </p:nvSpPr>
        <p:spPr>
          <a:xfrm>
            <a:off x="228600" y="1600200"/>
            <a:ext cx="4267200" cy="4953000"/>
          </a:xfrm>
        </p:spPr>
        <p:txBody>
          <a:bodyPr/>
          <a:lstStyle/>
          <a:p>
            <a:pPr>
              <a:lnSpc>
                <a:spcPct val="90000"/>
              </a:lnSpc>
            </a:pPr>
            <a:r>
              <a:rPr lang="en-US" sz="2400" smtClean="0"/>
              <a:t>Enhances immune system</a:t>
            </a:r>
          </a:p>
          <a:p>
            <a:pPr>
              <a:lnSpc>
                <a:spcPct val="90000"/>
              </a:lnSpc>
            </a:pPr>
            <a:r>
              <a:rPr lang="en-US" sz="2400" smtClean="0"/>
              <a:t>Reduces stress, anxiety and depression</a:t>
            </a:r>
          </a:p>
          <a:p>
            <a:pPr>
              <a:lnSpc>
                <a:spcPct val="90000"/>
              </a:lnSpc>
            </a:pPr>
            <a:r>
              <a:rPr lang="en-US" sz="2400" smtClean="0"/>
              <a:t>Stimulates production of endorphins</a:t>
            </a:r>
          </a:p>
          <a:p>
            <a:pPr>
              <a:lnSpc>
                <a:spcPct val="90000"/>
              </a:lnSpc>
            </a:pPr>
            <a:r>
              <a:rPr lang="en-US" sz="2400" smtClean="0"/>
              <a:t>Improves heart and lung function</a:t>
            </a:r>
          </a:p>
          <a:p>
            <a:pPr>
              <a:lnSpc>
                <a:spcPct val="90000"/>
              </a:lnSpc>
            </a:pPr>
            <a:r>
              <a:rPr lang="en-US" sz="2400" smtClean="0"/>
              <a:t>Enhances muscle strength and endurance</a:t>
            </a:r>
          </a:p>
          <a:p>
            <a:pPr>
              <a:lnSpc>
                <a:spcPct val="90000"/>
              </a:lnSpc>
            </a:pPr>
            <a:r>
              <a:rPr lang="en-US" sz="2400" smtClean="0"/>
              <a:t>Increases flexibility</a:t>
            </a:r>
          </a:p>
          <a:p>
            <a:pPr>
              <a:lnSpc>
                <a:spcPct val="90000"/>
              </a:lnSpc>
            </a:pPr>
            <a:r>
              <a:rPr lang="en-US" sz="2400" smtClean="0"/>
              <a:t>Improves sleep</a:t>
            </a:r>
          </a:p>
          <a:p>
            <a:pPr>
              <a:lnSpc>
                <a:spcPct val="90000"/>
              </a:lnSpc>
            </a:pPr>
            <a:endParaRPr lang="en-US" sz="2400" smtClean="0"/>
          </a:p>
        </p:txBody>
      </p:sp>
      <p:sp>
        <p:nvSpPr>
          <p:cNvPr id="91140" name="Rectangle 4"/>
          <p:cNvSpPr>
            <a:spLocks noGrp="1" noChangeArrowheads="1"/>
          </p:cNvSpPr>
          <p:nvPr>
            <p:ph sz="half" idx="2"/>
          </p:nvPr>
        </p:nvSpPr>
        <p:spPr>
          <a:xfrm>
            <a:off x="4648200" y="1600200"/>
            <a:ext cx="4267200" cy="4525963"/>
          </a:xfrm>
        </p:spPr>
        <p:txBody>
          <a:bodyPr/>
          <a:lstStyle/>
          <a:p>
            <a:pPr>
              <a:lnSpc>
                <a:spcPct val="90000"/>
              </a:lnSpc>
            </a:pPr>
            <a:r>
              <a:rPr lang="en-US" sz="2400" smtClean="0"/>
              <a:t>Eases some side effects of treatment</a:t>
            </a:r>
          </a:p>
          <a:p>
            <a:pPr>
              <a:lnSpc>
                <a:spcPct val="90000"/>
              </a:lnSpc>
            </a:pPr>
            <a:r>
              <a:rPr lang="en-US" sz="2400" smtClean="0"/>
              <a:t>Maintain steady weight</a:t>
            </a:r>
          </a:p>
          <a:p>
            <a:pPr>
              <a:lnSpc>
                <a:spcPct val="90000"/>
              </a:lnSpc>
            </a:pPr>
            <a:r>
              <a:rPr lang="en-US" sz="2400" smtClean="0"/>
              <a:t>Lowers cholesterol levels</a:t>
            </a:r>
          </a:p>
          <a:p>
            <a:pPr>
              <a:lnSpc>
                <a:spcPct val="90000"/>
              </a:lnSpc>
            </a:pPr>
            <a:r>
              <a:rPr lang="en-US" sz="2400" smtClean="0"/>
              <a:t>Strengthens bones</a:t>
            </a:r>
          </a:p>
          <a:p>
            <a:pPr>
              <a:lnSpc>
                <a:spcPct val="90000"/>
              </a:lnSpc>
            </a:pPr>
            <a:r>
              <a:rPr lang="en-US" sz="2400" smtClean="0"/>
              <a:t>Control blood sugar</a:t>
            </a:r>
          </a:p>
          <a:p>
            <a:pPr>
              <a:lnSpc>
                <a:spcPct val="90000"/>
              </a:lnSpc>
            </a:pPr>
            <a:r>
              <a:rPr lang="en-US" sz="2400" smtClean="0"/>
              <a:t>Improves leans body mass</a:t>
            </a:r>
          </a:p>
          <a:p>
            <a:pPr>
              <a:lnSpc>
                <a:spcPct val="90000"/>
              </a:lnSpc>
            </a:pPr>
            <a:r>
              <a:rPr lang="en-US" sz="2400" smtClean="0"/>
              <a:t>Lessens fatigue</a:t>
            </a:r>
          </a:p>
          <a:p>
            <a:pPr>
              <a:lnSpc>
                <a:spcPct val="90000"/>
              </a:lnSpc>
            </a:pPr>
            <a:r>
              <a:rPr lang="en-US" sz="2400" smtClean="0"/>
              <a:t>Reduces “Chemo Brain”</a:t>
            </a:r>
          </a:p>
          <a:p>
            <a:pPr>
              <a:lnSpc>
                <a:spcPct val="90000"/>
              </a:lnSpc>
            </a:pPr>
            <a:r>
              <a:rPr lang="en-US" sz="2400" smtClean="0"/>
              <a:t>Decreases constipation</a:t>
            </a:r>
          </a:p>
          <a:p>
            <a:pPr>
              <a:lnSpc>
                <a:spcPct val="90000"/>
              </a:lnSpc>
            </a:pPr>
            <a:r>
              <a:rPr lang="en-US" sz="2400" smtClean="0"/>
              <a:t>Improves quality of life</a:t>
            </a:r>
          </a:p>
        </p:txBody>
      </p:sp>
    </p:spTree>
    <p:extLst>
      <p:ext uri="{BB962C8B-B14F-4D97-AF65-F5344CB8AC3E}">
        <p14:creationId xmlns:p14="http://schemas.microsoft.com/office/powerpoint/2010/main" val="250201481"/>
      </p:ext>
    </p:extLst>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dirty="0" smtClean="0"/>
              <a:t>Exercise Precautions</a:t>
            </a:r>
          </a:p>
        </p:txBody>
      </p:sp>
      <p:sp>
        <p:nvSpPr>
          <p:cNvPr id="92163" name="Rectangle 3"/>
          <p:cNvSpPr>
            <a:spLocks noGrp="1" noChangeArrowheads="1"/>
          </p:cNvSpPr>
          <p:nvPr>
            <p:ph sz="quarter" idx="1"/>
          </p:nvPr>
        </p:nvSpPr>
        <p:spPr>
          <a:xfrm>
            <a:off x="301625" y="1527175"/>
            <a:ext cx="8504238" cy="4572000"/>
          </a:xfrm>
        </p:spPr>
        <p:txBody>
          <a:bodyPr/>
          <a:lstStyle/>
          <a:p>
            <a:r>
              <a:rPr lang="en-US" smtClean="0"/>
              <a:t>Avoid exercise if you:</a:t>
            </a:r>
          </a:p>
          <a:p>
            <a:pPr lvl="1"/>
            <a:r>
              <a:rPr lang="en-US" smtClean="0"/>
              <a:t>Have any type of infection</a:t>
            </a:r>
          </a:p>
          <a:p>
            <a:pPr lvl="1"/>
            <a:r>
              <a:rPr lang="en-US" smtClean="0"/>
              <a:t>Feel dizzy or unstable</a:t>
            </a:r>
          </a:p>
          <a:p>
            <a:pPr lvl="1"/>
            <a:r>
              <a:rPr lang="en-US" smtClean="0"/>
              <a:t>Have a fever</a:t>
            </a:r>
          </a:p>
          <a:p>
            <a:pPr lvl="1"/>
            <a:r>
              <a:rPr lang="en-US" smtClean="0"/>
              <a:t>Had Chemotherapy with 24 hours</a:t>
            </a:r>
          </a:p>
          <a:p>
            <a:pPr lvl="1"/>
            <a:r>
              <a:rPr lang="en-US" smtClean="0"/>
              <a:t>Have low blood counts</a:t>
            </a:r>
          </a:p>
        </p:txBody>
      </p:sp>
    </p:spTree>
    <p:extLst>
      <p:ext uri="{BB962C8B-B14F-4D97-AF65-F5344CB8AC3E}">
        <p14:creationId xmlns:p14="http://schemas.microsoft.com/office/powerpoint/2010/main" val="1759350006"/>
      </p:ext>
    </p:extLst>
  </p:cSld>
  <p:clrMapOvr>
    <a:masterClrMapping/>
  </p:clrMapOvr>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dirty="0" smtClean="0"/>
              <a:t>Cardiovascular Conditioning</a:t>
            </a:r>
          </a:p>
        </p:txBody>
      </p:sp>
      <p:sp>
        <p:nvSpPr>
          <p:cNvPr id="97283" name="Rectangle 3"/>
          <p:cNvSpPr>
            <a:spLocks noGrp="1" noChangeArrowheads="1"/>
          </p:cNvSpPr>
          <p:nvPr>
            <p:ph sz="quarter" idx="1"/>
          </p:nvPr>
        </p:nvSpPr>
        <p:spPr>
          <a:xfrm>
            <a:off x="301625" y="1527175"/>
            <a:ext cx="8504238" cy="4572000"/>
          </a:xfrm>
        </p:spPr>
        <p:txBody>
          <a:bodyPr/>
          <a:lstStyle/>
          <a:p>
            <a:pPr marL="493712" indent="-457200">
              <a:lnSpc>
                <a:spcPct val="90000"/>
              </a:lnSpc>
            </a:pPr>
            <a:r>
              <a:rPr lang="en-US" dirty="0" smtClean="0"/>
              <a:t>A form of exercise important to all cancer patients but especially those on Chemotherapy drugs that have </a:t>
            </a:r>
            <a:r>
              <a:rPr lang="en-US" dirty="0" err="1" smtClean="0"/>
              <a:t>cardiotoxic</a:t>
            </a:r>
            <a:r>
              <a:rPr lang="en-US" dirty="0" smtClean="0"/>
              <a:t> side effects.</a:t>
            </a:r>
          </a:p>
          <a:p>
            <a:pPr marL="493712" indent="-457200">
              <a:lnSpc>
                <a:spcPct val="90000"/>
              </a:lnSpc>
            </a:pPr>
            <a:r>
              <a:rPr lang="en-US" dirty="0" smtClean="0"/>
              <a:t>Improves physical and mental functioning</a:t>
            </a:r>
          </a:p>
          <a:p>
            <a:pPr marL="493712" indent="-457200">
              <a:lnSpc>
                <a:spcPct val="90000"/>
              </a:lnSpc>
            </a:pPr>
            <a:r>
              <a:rPr lang="en-US" dirty="0" smtClean="0"/>
              <a:t>Prevent recurrence and extend survival</a:t>
            </a:r>
          </a:p>
          <a:p>
            <a:pPr marL="493712" indent="-457200">
              <a:lnSpc>
                <a:spcPct val="90000"/>
              </a:lnSpc>
            </a:pPr>
            <a:r>
              <a:rPr lang="en-US" dirty="0" smtClean="0"/>
              <a:t>Consult physician about any precautions </a:t>
            </a:r>
          </a:p>
          <a:p>
            <a:pPr marL="493712" indent="-457200">
              <a:lnSpc>
                <a:spcPct val="90000"/>
              </a:lnSpc>
            </a:pPr>
            <a:r>
              <a:rPr lang="en-US" dirty="0" smtClean="0"/>
              <a:t>Learn to take and track your heart rate</a:t>
            </a:r>
          </a:p>
          <a:p>
            <a:pPr marL="493712" indent="-457200">
              <a:lnSpc>
                <a:spcPct val="90000"/>
              </a:lnSpc>
            </a:pPr>
            <a:r>
              <a:rPr lang="en-US" dirty="0" smtClean="0"/>
              <a:t>30 minutes 5 days a week</a:t>
            </a:r>
          </a:p>
        </p:txBody>
      </p:sp>
    </p:spTree>
    <p:extLst>
      <p:ext uri="{BB962C8B-B14F-4D97-AF65-F5344CB8AC3E}">
        <p14:creationId xmlns:p14="http://schemas.microsoft.com/office/powerpoint/2010/main" val="3575621787"/>
      </p:ext>
    </p:extLst>
  </p:cSld>
  <p:clrMapOvr>
    <a:masterClrMapping/>
  </p:clrMapOv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dirty="0" smtClean="0"/>
              <a:t>Heart Rate</a:t>
            </a:r>
          </a:p>
        </p:txBody>
      </p:sp>
      <p:sp>
        <p:nvSpPr>
          <p:cNvPr id="98307" name="Rectangle 3"/>
          <p:cNvSpPr>
            <a:spLocks noGrp="1" noChangeArrowheads="1"/>
          </p:cNvSpPr>
          <p:nvPr>
            <p:ph sz="quarter" idx="1"/>
          </p:nvPr>
        </p:nvSpPr>
        <p:spPr>
          <a:xfrm>
            <a:off x="301625" y="1527175"/>
            <a:ext cx="8504238" cy="4572000"/>
          </a:xfrm>
        </p:spPr>
        <p:txBody>
          <a:bodyPr/>
          <a:lstStyle/>
          <a:p>
            <a:r>
              <a:rPr lang="en-US" dirty="0" smtClean="0"/>
              <a:t>Maximum Heart Rate = (MHR) </a:t>
            </a:r>
          </a:p>
          <a:p>
            <a:r>
              <a:rPr lang="en-US" dirty="0" smtClean="0"/>
              <a:t>MMR = 220 – your age</a:t>
            </a:r>
          </a:p>
          <a:p>
            <a:r>
              <a:rPr lang="en-US" dirty="0" smtClean="0"/>
              <a:t>Target HR (lower limit) = 0.6 x MHR</a:t>
            </a:r>
          </a:p>
          <a:p>
            <a:r>
              <a:rPr lang="en-US" dirty="0" smtClean="0"/>
              <a:t>Target HR (upper limit) = 0.8 x MHR</a:t>
            </a:r>
          </a:p>
        </p:txBody>
      </p:sp>
    </p:spTree>
    <p:extLst>
      <p:ext uri="{BB962C8B-B14F-4D97-AF65-F5344CB8AC3E}">
        <p14:creationId xmlns:p14="http://schemas.microsoft.com/office/powerpoint/2010/main" val="784732930"/>
      </p:ext>
    </p:extLst>
  </p:cSld>
  <p:clrMapOvr>
    <a:masterClrMapping/>
  </p:clrMapOv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dirty="0" smtClean="0"/>
              <a:t>Strength Training</a:t>
            </a:r>
          </a:p>
        </p:txBody>
      </p:sp>
      <p:sp>
        <p:nvSpPr>
          <p:cNvPr id="99331" name="Rectangle 3"/>
          <p:cNvSpPr>
            <a:spLocks noGrp="1" noChangeArrowheads="1"/>
          </p:cNvSpPr>
          <p:nvPr>
            <p:ph sz="quarter" idx="1"/>
          </p:nvPr>
        </p:nvSpPr>
        <p:spPr>
          <a:xfrm>
            <a:off x="301625" y="1527175"/>
            <a:ext cx="8504238" cy="4572000"/>
          </a:xfrm>
        </p:spPr>
        <p:txBody>
          <a:bodyPr/>
          <a:lstStyle/>
          <a:p>
            <a:pPr>
              <a:lnSpc>
                <a:spcPct val="80000"/>
              </a:lnSpc>
            </a:pPr>
            <a:r>
              <a:rPr lang="en-US" sz="2800" dirty="0" smtClean="0"/>
              <a:t>A gradual, progressive strength training program may actually minimize the risk for lymphedema by helping dilate or widen remaining lymphatic channels</a:t>
            </a:r>
          </a:p>
          <a:p>
            <a:pPr>
              <a:lnSpc>
                <a:spcPct val="80000"/>
              </a:lnSpc>
            </a:pPr>
            <a:r>
              <a:rPr lang="en-US" sz="2800" dirty="0" smtClean="0"/>
              <a:t>Prevents deconditioning from cancer related treatments</a:t>
            </a:r>
          </a:p>
          <a:p>
            <a:pPr>
              <a:lnSpc>
                <a:spcPct val="80000"/>
              </a:lnSpc>
            </a:pPr>
            <a:r>
              <a:rPr lang="en-US" sz="2800" dirty="0" smtClean="0"/>
              <a:t>Start slowly but 6 days a week</a:t>
            </a:r>
          </a:p>
          <a:p>
            <a:pPr>
              <a:lnSpc>
                <a:spcPct val="80000"/>
              </a:lnSpc>
            </a:pPr>
            <a:r>
              <a:rPr lang="en-US" sz="2800" dirty="0" smtClean="0"/>
              <a:t>Alternate arm, leg and core exercise doing each group 2 times per week</a:t>
            </a:r>
          </a:p>
          <a:p>
            <a:pPr>
              <a:lnSpc>
                <a:spcPct val="80000"/>
              </a:lnSpc>
            </a:pPr>
            <a:r>
              <a:rPr lang="en-US" sz="2800" dirty="0" smtClean="0"/>
              <a:t>Low to moderate load for 8-10 reps.</a:t>
            </a:r>
          </a:p>
          <a:p>
            <a:pPr>
              <a:lnSpc>
                <a:spcPct val="80000"/>
              </a:lnSpc>
            </a:pPr>
            <a:endParaRPr lang="en-US" sz="2800" dirty="0" smtClean="0"/>
          </a:p>
          <a:p>
            <a:pPr>
              <a:lnSpc>
                <a:spcPct val="80000"/>
              </a:lnSpc>
            </a:pPr>
            <a:endParaRPr lang="en-US" sz="2800" dirty="0" smtClean="0"/>
          </a:p>
        </p:txBody>
      </p:sp>
    </p:spTree>
    <p:extLst>
      <p:ext uri="{BB962C8B-B14F-4D97-AF65-F5344CB8AC3E}">
        <p14:creationId xmlns:p14="http://schemas.microsoft.com/office/powerpoint/2010/main" val="1476507221"/>
      </p:ext>
    </p:extLst>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n-US" dirty="0" smtClean="0"/>
              <a:t>Benefits to Strength Training</a:t>
            </a:r>
          </a:p>
        </p:txBody>
      </p:sp>
      <p:sp>
        <p:nvSpPr>
          <p:cNvPr id="100355" name="Rectangle 3"/>
          <p:cNvSpPr>
            <a:spLocks noGrp="1" noChangeArrowheads="1"/>
          </p:cNvSpPr>
          <p:nvPr>
            <p:ph sz="quarter" idx="1"/>
          </p:nvPr>
        </p:nvSpPr>
        <p:spPr>
          <a:xfrm>
            <a:off x="301625" y="1527175"/>
            <a:ext cx="8504238" cy="4572000"/>
          </a:xfrm>
        </p:spPr>
        <p:txBody>
          <a:bodyPr/>
          <a:lstStyle/>
          <a:p>
            <a:pPr>
              <a:lnSpc>
                <a:spcPct val="90000"/>
              </a:lnSpc>
            </a:pPr>
            <a:r>
              <a:rPr lang="en-US" smtClean="0"/>
              <a:t>Muscles burn calories twice as efficiently as fat and therefore help to maintain or lose weight</a:t>
            </a:r>
          </a:p>
          <a:p>
            <a:pPr>
              <a:lnSpc>
                <a:spcPct val="90000"/>
              </a:lnSpc>
            </a:pPr>
            <a:r>
              <a:rPr lang="en-US" smtClean="0"/>
              <a:t>Improve posture</a:t>
            </a:r>
          </a:p>
          <a:p>
            <a:pPr>
              <a:lnSpc>
                <a:spcPct val="90000"/>
              </a:lnSpc>
            </a:pPr>
            <a:r>
              <a:rPr lang="en-US" smtClean="0"/>
              <a:t>Build stronger bones</a:t>
            </a:r>
          </a:p>
          <a:p>
            <a:pPr>
              <a:lnSpc>
                <a:spcPct val="90000"/>
              </a:lnSpc>
            </a:pPr>
            <a:r>
              <a:rPr lang="en-US" smtClean="0"/>
              <a:t>Increase lean body mass</a:t>
            </a:r>
          </a:p>
          <a:p>
            <a:pPr>
              <a:lnSpc>
                <a:spcPct val="90000"/>
              </a:lnSpc>
            </a:pPr>
            <a:r>
              <a:rPr lang="en-US" smtClean="0"/>
              <a:t>Improve balance and coordination</a:t>
            </a:r>
          </a:p>
          <a:p>
            <a:pPr>
              <a:lnSpc>
                <a:spcPct val="90000"/>
              </a:lnSpc>
            </a:pPr>
            <a:r>
              <a:rPr lang="en-US" smtClean="0"/>
              <a:t>Use less effort to perform work and home activities</a:t>
            </a:r>
          </a:p>
        </p:txBody>
      </p:sp>
    </p:spTree>
    <p:extLst>
      <p:ext uri="{BB962C8B-B14F-4D97-AF65-F5344CB8AC3E}">
        <p14:creationId xmlns:p14="http://schemas.microsoft.com/office/powerpoint/2010/main" val="1057216382"/>
      </p:ext>
    </p:extLst>
  </p:cSld>
  <p:clrMapOvr>
    <a:masterClrMapping/>
  </p:clrMapOv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n-US" dirty="0" smtClean="0"/>
              <a:t>Flexibility and Stretching</a:t>
            </a:r>
          </a:p>
        </p:txBody>
      </p:sp>
      <p:sp>
        <p:nvSpPr>
          <p:cNvPr id="101379" name="Rectangle 3"/>
          <p:cNvSpPr>
            <a:spLocks noGrp="1" noChangeArrowheads="1"/>
          </p:cNvSpPr>
          <p:nvPr>
            <p:ph sz="quarter" idx="1"/>
          </p:nvPr>
        </p:nvSpPr>
        <p:spPr>
          <a:xfrm>
            <a:off x="301625" y="1527175"/>
            <a:ext cx="8504238" cy="4572000"/>
          </a:xfrm>
        </p:spPr>
        <p:txBody>
          <a:bodyPr/>
          <a:lstStyle/>
          <a:p>
            <a:r>
              <a:rPr lang="en-US" smtClean="0"/>
              <a:t>Muscles and fascia can tighten up after surgery, radiation and chemotherapy</a:t>
            </a:r>
          </a:p>
          <a:p>
            <a:r>
              <a:rPr lang="en-US" smtClean="0"/>
              <a:t>Tight muscles and fascia can cause significant musculoskeletal problems to joints</a:t>
            </a:r>
          </a:p>
          <a:p>
            <a:r>
              <a:rPr lang="en-US" smtClean="0"/>
              <a:t>Stretching improves joint motions, decreases pain and increases circulation</a:t>
            </a:r>
          </a:p>
        </p:txBody>
      </p:sp>
    </p:spTree>
    <p:extLst>
      <p:ext uri="{BB962C8B-B14F-4D97-AF65-F5344CB8AC3E}">
        <p14:creationId xmlns:p14="http://schemas.microsoft.com/office/powerpoint/2010/main" val="727781529"/>
      </p:ext>
    </p:extLst>
  </p:cSld>
  <p:clrMapOvr>
    <a:masterClrMapping/>
  </p:clrMapOvr>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n-US" dirty="0" smtClean="0"/>
              <a:t>Rules for Stretching</a:t>
            </a:r>
          </a:p>
        </p:txBody>
      </p:sp>
      <p:sp>
        <p:nvSpPr>
          <p:cNvPr id="102403" name="Rectangle 3"/>
          <p:cNvSpPr>
            <a:spLocks noGrp="1" noChangeArrowheads="1"/>
          </p:cNvSpPr>
          <p:nvPr>
            <p:ph sz="quarter" idx="1"/>
          </p:nvPr>
        </p:nvSpPr>
        <p:spPr>
          <a:xfrm>
            <a:off x="301625" y="1527175"/>
            <a:ext cx="8504238" cy="4572000"/>
          </a:xfrm>
        </p:spPr>
        <p:txBody>
          <a:bodyPr/>
          <a:lstStyle/>
          <a:p>
            <a:pPr>
              <a:lnSpc>
                <a:spcPct val="90000"/>
              </a:lnSpc>
            </a:pPr>
            <a:r>
              <a:rPr lang="en-US" sz="2800" smtClean="0"/>
              <a:t>Needs to be done in all positions…sitting, standing, hands and knees, side lying and lying on belly and back</a:t>
            </a:r>
          </a:p>
          <a:p>
            <a:pPr>
              <a:lnSpc>
                <a:spcPct val="90000"/>
              </a:lnSpc>
            </a:pPr>
            <a:r>
              <a:rPr lang="en-US" sz="2800" smtClean="0"/>
              <a:t>Long term effects of stretching needs to be done daily for long term</a:t>
            </a:r>
          </a:p>
          <a:p>
            <a:pPr>
              <a:lnSpc>
                <a:spcPct val="90000"/>
              </a:lnSpc>
            </a:pPr>
            <a:r>
              <a:rPr lang="en-US" sz="2800" smtClean="0"/>
              <a:t>Should be completed after cardiovascular and before strengthening</a:t>
            </a:r>
          </a:p>
          <a:p>
            <a:pPr>
              <a:lnSpc>
                <a:spcPct val="90000"/>
              </a:lnSpc>
            </a:pPr>
            <a:r>
              <a:rPr lang="en-US" sz="2800" smtClean="0"/>
              <a:t>Consult PT/OT for optimal exercise for your condition</a:t>
            </a:r>
          </a:p>
        </p:txBody>
      </p:sp>
    </p:spTree>
    <p:extLst>
      <p:ext uri="{BB962C8B-B14F-4D97-AF65-F5344CB8AC3E}">
        <p14:creationId xmlns:p14="http://schemas.microsoft.com/office/powerpoint/2010/main" val="328539000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Two Types Of Lung Cance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009251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819400" y="544691"/>
            <a:ext cx="4774577" cy="707886"/>
          </a:xfrm>
          <a:prstGeom prst="rect">
            <a:avLst/>
          </a:prstGeom>
          <a:solidFill>
            <a:schemeClr val="bg1"/>
          </a:solidFill>
          <a:ln>
            <a:solidFill>
              <a:schemeClr val="accent1"/>
            </a:solidFill>
          </a:ln>
        </p:spPr>
        <p:txBody>
          <a:bodyPr wrap="none" rtlCol="0">
            <a:spAutoFit/>
          </a:bodyPr>
          <a:lstStyle/>
          <a:p>
            <a:r>
              <a:rPr lang="en-US" sz="4000" b="1" dirty="0" smtClean="0"/>
              <a:t>Types of Lung Cancer</a:t>
            </a:r>
            <a:endParaRPr lang="en-US" sz="4000" b="1" dirty="0"/>
          </a:p>
        </p:txBody>
      </p:sp>
    </p:spTree>
    <p:extLst>
      <p:ext uri="{BB962C8B-B14F-4D97-AF65-F5344CB8AC3E}">
        <p14:creationId xmlns:p14="http://schemas.microsoft.com/office/powerpoint/2010/main" val="2122354114"/>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 y="0"/>
            <a:ext cx="9138920" cy="1143000"/>
          </a:xfrm>
        </p:spPr>
        <p:txBody>
          <a:bodyPr/>
          <a:lstStyle/>
          <a:p>
            <a:pPr algn="ctr"/>
            <a:r>
              <a:rPr lang="en-US" b="1" dirty="0" smtClean="0"/>
              <a:t>Resources</a:t>
            </a:r>
            <a:endParaRPr lang="en-US" b="1" dirty="0"/>
          </a:p>
        </p:txBody>
      </p:sp>
      <p:sp>
        <p:nvSpPr>
          <p:cNvPr id="3" name="Content Placeholder 2"/>
          <p:cNvSpPr>
            <a:spLocks noGrp="1"/>
          </p:cNvSpPr>
          <p:nvPr>
            <p:ph idx="1"/>
          </p:nvPr>
        </p:nvSpPr>
        <p:spPr>
          <a:xfrm>
            <a:off x="228600" y="1371600"/>
            <a:ext cx="8915400" cy="4625609"/>
          </a:xfrm>
        </p:spPr>
        <p:txBody>
          <a:bodyPr/>
          <a:lstStyle/>
          <a:p>
            <a:r>
              <a:rPr lang="en-US" sz="3200" b="1" dirty="0" smtClean="0"/>
              <a:t> </a:t>
            </a:r>
            <a:r>
              <a:rPr lang="en-US" sz="3200" b="1" dirty="0" smtClean="0">
                <a:solidFill>
                  <a:schemeClr val="tx1"/>
                </a:solidFill>
              </a:rPr>
              <a:t>cancer.org</a:t>
            </a:r>
            <a:r>
              <a:rPr lang="en-US" b="1" dirty="0" smtClean="0">
                <a:solidFill>
                  <a:schemeClr val="tx1"/>
                </a:solidFill>
              </a:rPr>
              <a:t> </a:t>
            </a:r>
            <a:r>
              <a:rPr lang="en-US" sz="2000" b="1" dirty="0" smtClean="0">
                <a:solidFill>
                  <a:schemeClr val="tx1"/>
                </a:solidFill>
              </a:rPr>
              <a:t>(American Cancer Society)</a:t>
            </a:r>
          </a:p>
          <a:p>
            <a:r>
              <a:rPr lang="en-US" sz="3200" b="1" dirty="0" smtClean="0">
                <a:solidFill>
                  <a:schemeClr val="tx1"/>
                </a:solidFill>
              </a:rPr>
              <a:t> nci.gov </a:t>
            </a:r>
            <a:r>
              <a:rPr lang="en-US" sz="2000" b="1" dirty="0" smtClean="0">
                <a:solidFill>
                  <a:schemeClr val="tx1"/>
                </a:solidFill>
              </a:rPr>
              <a:t>(National Cancer Institute)</a:t>
            </a:r>
          </a:p>
          <a:p>
            <a:r>
              <a:rPr lang="en-US" sz="3200" b="1" dirty="0" smtClean="0">
                <a:solidFill>
                  <a:schemeClr val="tx1"/>
                </a:solidFill>
              </a:rPr>
              <a:t> nccn.org </a:t>
            </a:r>
            <a:r>
              <a:rPr lang="en-US" sz="2000" b="1" dirty="0" smtClean="0">
                <a:solidFill>
                  <a:schemeClr val="tx1"/>
                </a:solidFill>
              </a:rPr>
              <a:t>(National Comprehensive Cancer network)</a:t>
            </a:r>
          </a:p>
          <a:p>
            <a:r>
              <a:rPr lang="en-US" sz="3200" b="1" dirty="0" smtClean="0">
                <a:solidFill>
                  <a:schemeClr val="tx1"/>
                </a:solidFill>
              </a:rPr>
              <a:t> breastcancer.org</a:t>
            </a:r>
            <a:endParaRPr lang="en-US" sz="3200" b="1" dirty="0">
              <a:solidFill>
                <a:schemeClr val="tx1"/>
              </a:solidFill>
            </a:endParaRPr>
          </a:p>
          <a:p>
            <a:r>
              <a:rPr lang="en-US" sz="3200" b="1" dirty="0" smtClean="0">
                <a:solidFill>
                  <a:schemeClr val="tx1"/>
                </a:solidFill>
              </a:rPr>
              <a:t> seer.cancer.gov</a:t>
            </a:r>
            <a:r>
              <a:rPr lang="en-US" b="1" dirty="0" smtClean="0">
                <a:solidFill>
                  <a:schemeClr val="tx1"/>
                </a:solidFill>
              </a:rPr>
              <a:t> </a:t>
            </a:r>
            <a:r>
              <a:rPr lang="en-US" sz="2000" b="1" dirty="0" smtClean="0">
                <a:solidFill>
                  <a:schemeClr val="tx1"/>
                </a:solidFill>
              </a:rPr>
              <a:t>(National Cancer Institute)</a:t>
            </a:r>
            <a:endParaRPr lang="en-US" sz="2000" b="1" dirty="0">
              <a:solidFill>
                <a:schemeClr val="tx1"/>
              </a:solidFill>
            </a:endParaRPr>
          </a:p>
        </p:txBody>
      </p:sp>
    </p:spTree>
    <p:extLst>
      <p:ext uri="{BB962C8B-B14F-4D97-AF65-F5344CB8AC3E}">
        <p14:creationId xmlns:p14="http://schemas.microsoft.com/office/powerpoint/2010/main" val="31213368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Exercise Education</a:t>
            </a:r>
            <a:endParaRPr lang="en-US" dirty="0"/>
          </a:p>
        </p:txBody>
      </p:sp>
      <p:sp>
        <p:nvSpPr>
          <p:cNvPr id="2" name="Content Placeholder 1"/>
          <p:cNvSpPr>
            <a:spLocks noGrp="1"/>
          </p:cNvSpPr>
          <p:nvPr>
            <p:ph idx="1"/>
          </p:nvPr>
        </p:nvSpPr>
        <p:spPr>
          <a:xfrm>
            <a:off x="838200" y="2057400"/>
            <a:ext cx="7408333" cy="3450696"/>
          </a:xfrm>
        </p:spPr>
        <p:txBody>
          <a:bodyPr>
            <a:noAutofit/>
          </a:bodyPr>
          <a:lstStyle/>
          <a:p>
            <a:r>
              <a:rPr lang="en-US" sz="2800" dirty="0" smtClean="0">
                <a:solidFill>
                  <a:schemeClr val="tx1"/>
                </a:solidFill>
              </a:rPr>
              <a:t>Weight loss / management is a critical part of the long term treatment success for our patient.</a:t>
            </a:r>
          </a:p>
          <a:p>
            <a:r>
              <a:rPr lang="en-US" sz="2800" dirty="0" smtClean="0">
                <a:solidFill>
                  <a:schemeClr val="tx1"/>
                </a:solidFill>
              </a:rPr>
              <a:t>Being too thin and too heavy is unhealthy</a:t>
            </a:r>
          </a:p>
          <a:p>
            <a:pPr marL="0" indent="0">
              <a:buNone/>
            </a:pPr>
            <a:endParaRPr lang="en-US" sz="2800" dirty="0">
              <a:solidFill>
                <a:schemeClr val="tx1"/>
              </a:solidFill>
            </a:endParaRPr>
          </a:p>
          <a:p>
            <a:pPr lvl="1"/>
            <a:r>
              <a:rPr lang="en-US" sz="2400" dirty="0" smtClean="0">
                <a:solidFill>
                  <a:schemeClr val="tx1"/>
                </a:solidFill>
              </a:rPr>
              <a:t>Open discussion</a:t>
            </a:r>
          </a:p>
          <a:p>
            <a:pPr lvl="1"/>
            <a:r>
              <a:rPr lang="en-US" sz="2400" dirty="0" smtClean="0">
                <a:solidFill>
                  <a:schemeClr val="tx1"/>
                </a:solidFill>
              </a:rPr>
              <a:t>Describe why it is hard on the body</a:t>
            </a:r>
          </a:p>
          <a:p>
            <a:pPr lvl="1"/>
            <a:r>
              <a:rPr lang="en-US" sz="2400" dirty="0" smtClean="0">
                <a:solidFill>
                  <a:schemeClr val="tx1"/>
                </a:solidFill>
              </a:rPr>
              <a:t>Make a realistic plan for the patient</a:t>
            </a:r>
            <a:endParaRPr lang="en-US" sz="2400" dirty="0">
              <a:solidFill>
                <a:schemeClr val="tx1"/>
              </a:solidFill>
            </a:endParaRPr>
          </a:p>
        </p:txBody>
      </p:sp>
    </p:spTree>
    <p:extLst>
      <p:ext uri="{BB962C8B-B14F-4D97-AF65-F5344CB8AC3E}">
        <p14:creationId xmlns:p14="http://schemas.microsoft.com/office/powerpoint/2010/main" val="872070967"/>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Exercise Education</a:t>
            </a:r>
          </a:p>
        </p:txBody>
      </p:sp>
      <p:sp>
        <p:nvSpPr>
          <p:cNvPr id="2" name="Content Placeholder 1"/>
          <p:cNvSpPr>
            <a:spLocks noGrp="1"/>
          </p:cNvSpPr>
          <p:nvPr>
            <p:ph idx="1"/>
          </p:nvPr>
        </p:nvSpPr>
        <p:spPr>
          <a:xfrm>
            <a:off x="533401" y="2675467"/>
            <a:ext cx="7924800" cy="3450696"/>
          </a:xfrm>
        </p:spPr>
        <p:txBody>
          <a:bodyPr>
            <a:normAutofit lnSpcReduction="10000"/>
          </a:bodyPr>
          <a:lstStyle/>
          <a:p>
            <a:r>
              <a:rPr lang="en-US" sz="3200" dirty="0" smtClean="0">
                <a:solidFill>
                  <a:schemeClr val="tx1"/>
                </a:solidFill>
              </a:rPr>
              <a:t>Give the patient </a:t>
            </a:r>
            <a:r>
              <a:rPr lang="en-US" sz="3200" dirty="0">
                <a:solidFill>
                  <a:schemeClr val="tx1"/>
                </a:solidFill>
              </a:rPr>
              <a:t>a</a:t>
            </a:r>
            <a:r>
              <a:rPr lang="en-US" sz="3200" dirty="0" smtClean="0">
                <a:solidFill>
                  <a:schemeClr val="tx1"/>
                </a:solidFill>
              </a:rPr>
              <a:t> visual understanding of why they need to build cardiopulmonary and muscular strength</a:t>
            </a:r>
          </a:p>
          <a:p>
            <a:pPr lvl="1"/>
            <a:endParaRPr lang="en-US" sz="2800" dirty="0" smtClean="0">
              <a:solidFill>
                <a:schemeClr val="tx1"/>
              </a:solidFill>
            </a:endParaRPr>
          </a:p>
          <a:p>
            <a:pPr lvl="1"/>
            <a:r>
              <a:rPr lang="en-US" sz="2800" dirty="0" smtClean="0">
                <a:solidFill>
                  <a:schemeClr val="tx1"/>
                </a:solidFill>
              </a:rPr>
              <a:t>“You are an athlete in training”</a:t>
            </a:r>
          </a:p>
          <a:p>
            <a:pPr lvl="1"/>
            <a:r>
              <a:rPr lang="en-US" sz="2800" dirty="0" smtClean="0">
                <a:solidFill>
                  <a:schemeClr val="tx1"/>
                </a:solidFill>
              </a:rPr>
              <a:t>“fill your pantry”</a:t>
            </a:r>
          </a:p>
          <a:p>
            <a:pPr lvl="1"/>
            <a:r>
              <a:rPr lang="en-US" sz="2800" dirty="0" smtClean="0">
                <a:solidFill>
                  <a:schemeClr val="tx1"/>
                </a:solidFill>
              </a:rPr>
              <a:t>“Manage you battery”</a:t>
            </a:r>
          </a:p>
          <a:p>
            <a:pPr lvl="1"/>
            <a:endParaRPr lang="en-US" dirty="0"/>
          </a:p>
        </p:txBody>
      </p:sp>
    </p:spTree>
    <p:extLst>
      <p:ext uri="{BB962C8B-B14F-4D97-AF65-F5344CB8AC3E}">
        <p14:creationId xmlns:p14="http://schemas.microsoft.com/office/powerpoint/2010/main" val="204494650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Exercise Guidelines</a:t>
            </a:r>
            <a:endParaRPr lang="en-US" dirty="0"/>
          </a:p>
        </p:txBody>
      </p:sp>
      <p:sp>
        <p:nvSpPr>
          <p:cNvPr id="2" name="Content Placeholder 1"/>
          <p:cNvSpPr>
            <a:spLocks noGrp="1"/>
          </p:cNvSpPr>
          <p:nvPr>
            <p:ph idx="1"/>
          </p:nvPr>
        </p:nvSpPr>
        <p:spPr>
          <a:xfrm>
            <a:off x="533401" y="2675467"/>
            <a:ext cx="8229600" cy="3450696"/>
          </a:xfrm>
        </p:spPr>
        <p:txBody>
          <a:bodyPr>
            <a:normAutofit/>
          </a:bodyPr>
          <a:lstStyle/>
          <a:p>
            <a:r>
              <a:rPr lang="en-US" sz="3200" dirty="0" smtClean="0">
                <a:solidFill>
                  <a:schemeClr val="tx1"/>
                </a:solidFill>
              </a:rPr>
              <a:t>Make sure the mode is enjoyable</a:t>
            </a:r>
          </a:p>
          <a:p>
            <a:r>
              <a:rPr lang="en-US" sz="3200" dirty="0" smtClean="0">
                <a:solidFill>
                  <a:schemeClr val="tx1"/>
                </a:solidFill>
              </a:rPr>
              <a:t>The mode needs to be doable / accessible</a:t>
            </a:r>
          </a:p>
          <a:p>
            <a:r>
              <a:rPr lang="en-US" sz="3200" dirty="0" smtClean="0">
                <a:solidFill>
                  <a:schemeClr val="tx1"/>
                </a:solidFill>
              </a:rPr>
              <a:t>Make sure the patient is successful immediately</a:t>
            </a:r>
          </a:p>
          <a:p>
            <a:endParaRPr lang="en-US" sz="3200" dirty="0"/>
          </a:p>
        </p:txBody>
      </p:sp>
    </p:spTree>
    <p:extLst>
      <p:ext uri="{BB962C8B-B14F-4D97-AF65-F5344CB8AC3E}">
        <p14:creationId xmlns:p14="http://schemas.microsoft.com/office/powerpoint/2010/main" val="1643793958"/>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Exercise Guidelines</a:t>
            </a:r>
          </a:p>
        </p:txBody>
      </p:sp>
      <p:sp>
        <p:nvSpPr>
          <p:cNvPr id="2" name="Content Placeholder 1"/>
          <p:cNvSpPr>
            <a:spLocks noGrp="1"/>
          </p:cNvSpPr>
          <p:nvPr>
            <p:ph idx="1"/>
          </p:nvPr>
        </p:nvSpPr>
        <p:spPr/>
        <p:txBody>
          <a:bodyPr>
            <a:normAutofit/>
          </a:bodyPr>
          <a:lstStyle/>
          <a:p>
            <a:r>
              <a:rPr lang="en-US" sz="3200" dirty="0" smtClean="0">
                <a:solidFill>
                  <a:schemeClr val="tx1"/>
                </a:solidFill>
              </a:rPr>
              <a:t>Start aerobic exercise on first visit</a:t>
            </a:r>
          </a:p>
          <a:p>
            <a:r>
              <a:rPr lang="en-US" sz="3200" dirty="0" smtClean="0">
                <a:solidFill>
                  <a:schemeClr val="tx1"/>
                </a:solidFill>
              </a:rPr>
              <a:t>Take advantage of post – operative or in-between treatment timeframes</a:t>
            </a:r>
          </a:p>
          <a:p>
            <a:endParaRPr lang="en-US" sz="3200" dirty="0">
              <a:solidFill>
                <a:schemeClr val="tx1"/>
              </a:solidFill>
            </a:endParaRPr>
          </a:p>
        </p:txBody>
      </p:sp>
    </p:spTree>
    <p:extLst>
      <p:ext uri="{BB962C8B-B14F-4D97-AF65-F5344CB8AC3E}">
        <p14:creationId xmlns:p14="http://schemas.microsoft.com/office/powerpoint/2010/main" val="3253109396"/>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Exercise Guidelines</a:t>
            </a:r>
          </a:p>
        </p:txBody>
      </p:sp>
      <p:sp>
        <p:nvSpPr>
          <p:cNvPr id="2" name="Content Placeholder 1"/>
          <p:cNvSpPr>
            <a:spLocks noGrp="1"/>
          </p:cNvSpPr>
          <p:nvPr>
            <p:ph idx="1"/>
          </p:nvPr>
        </p:nvSpPr>
        <p:spPr>
          <a:xfrm>
            <a:off x="457201" y="2675467"/>
            <a:ext cx="8229600" cy="3450696"/>
          </a:xfrm>
        </p:spPr>
        <p:txBody>
          <a:bodyPr>
            <a:normAutofit/>
          </a:bodyPr>
          <a:lstStyle/>
          <a:p>
            <a:r>
              <a:rPr lang="en-US" sz="2800" dirty="0" smtClean="0">
                <a:solidFill>
                  <a:schemeClr val="tx1"/>
                </a:solidFill>
              </a:rPr>
              <a:t>Should involve both aerobic and strength exercise</a:t>
            </a:r>
          </a:p>
          <a:p>
            <a:r>
              <a:rPr lang="en-US" sz="2800" dirty="0" smtClean="0">
                <a:solidFill>
                  <a:schemeClr val="tx1"/>
                </a:solidFill>
              </a:rPr>
              <a:t>“longer” exercise is better than “faster” exercise</a:t>
            </a:r>
          </a:p>
          <a:p>
            <a:r>
              <a:rPr lang="en-US" sz="2800" dirty="0" smtClean="0">
                <a:solidFill>
                  <a:schemeClr val="tx1"/>
                </a:solidFill>
              </a:rPr>
              <a:t>Should incorporate UE, LE and Core</a:t>
            </a:r>
          </a:p>
          <a:p>
            <a:r>
              <a:rPr lang="en-US" sz="2800" dirty="0" smtClean="0">
                <a:solidFill>
                  <a:schemeClr val="tx1"/>
                </a:solidFill>
              </a:rPr>
              <a:t>Any amount of exercise is helpful</a:t>
            </a:r>
            <a:endParaRPr lang="en-US" sz="2800" dirty="0">
              <a:solidFill>
                <a:schemeClr val="tx1"/>
              </a:solidFill>
            </a:endParaRPr>
          </a:p>
        </p:txBody>
      </p:sp>
    </p:spTree>
    <p:extLst>
      <p:ext uri="{BB962C8B-B14F-4D97-AF65-F5344CB8AC3E}">
        <p14:creationId xmlns:p14="http://schemas.microsoft.com/office/powerpoint/2010/main" val="3504065011"/>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Exercise Guidelines</a:t>
            </a:r>
          </a:p>
        </p:txBody>
      </p:sp>
      <p:sp>
        <p:nvSpPr>
          <p:cNvPr id="2" name="Content Placeholder 1"/>
          <p:cNvSpPr>
            <a:spLocks noGrp="1"/>
          </p:cNvSpPr>
          <p:nvPr>
            <p:ph idx="1"/>
          </p:nvPr>
        </p:nvSpPr>
        <p:spPr/>
        <p:txBody>
          <a:bodyPr>
            <a:normAutofit/>
          </a:bodyPr>
          <a:lstStyle/>
          <a:p>
            <a:r>
              <a:rPr lang="en-US" sz="3600" dirty="0" smtClean="0">
                <a:solidFill>
                  <a:schemeClr val="tx1"/>
                </a:solidFill>
              </a:rPr>
              <a:t>Minimalist program:</a:t>
            </a:r>
          </a:p>
          <a:p>
            <a:pPr lvl="2"/>
            <a:r>
              <a:rPr lang="en-US" sz="3200" dirty="0" smtClean="0">
                <a:solidFill>
                  <a:schemeClr val="tx1"/>
                </a:solidFill>
              </a:rPr>
              <a:t>Walk 5 minutes, twice a day</a:t>
            </a:r>
          </a:p>
          <a:p>
            <a:pPr lvl="2"/>
            <a:r>
              <a:rPr lang="en-US" sz="3200" dirty="0" smtClean="0">
                <a:solidFill>
                  <a:schemeClr val="tx1"/>
                </a:solidFill>
              </a:rPr>
              <a:t>Wall pushups</a:t>
            </a:r>
          </a:p>
          <a:p>
            <a:pPr lvl="2"/>
            <a:r>
              <a:rPr lang="en-US" sz="3200" dirty="0" smtClean="0">
                <a:solidFill>
                  <a:schemeClr val="tx1"/>
                </a:solidFill>
              </a:rPr>
              <a:t>Sit to stand</a:t>
            </a:r>
            <a:endParaRPr lang="en-US" sz="3200" dirty="0">
              <a:solidFill>
                <a:schemeClr val="tx1"/>
              </a:solidFill>
            </a:endParaRPr>
          </a:p>
        </p:txBody>
      </p:sp>
    </p:spTree>
    <p:extLst>
      <p:ext uri="{BB962C8B-B14F-4D97-AF65-F5344CB8AC3E}">
        <p14:creationId xmlns:p14="http://schemas.microsoft.com/office/powerpoint/2010/main" val="2393171927"/>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Exercise Guidelines</a:t>
            </a:r>
            <a:endParaRPr lang="en-US" dirty="0"/>
          </a:p>
        </p:txBody>
      </p:sp>
      <p:sp>
        <p:nvSpPr>
          <p:cNvPr id="2" name="Content Placeholder 1"/>
          <p:cNvSpPr>
            <a:spLocks noGrp="1"/>
          </p:cNvSpPr>
          <p:nvPr>
            <p:ph idx="1"/>
          </p:nvPr>
        </p:nvSpPr>
        <p:spPr/>
        <p:txBody>
          <a:bodyPr>
            <a:normAutofit/>
          </a:bodyPr>
          <a:lstStyle/>
          <a:p>
            <a:r>
              <a:rPr lang="en-US" sz="3200" dirty="0" smtClean="0">
                <a:solidFill>
                  <a:schemeClr val="tx1"/>
                </a:solidFill>
              </a:rPr>
              <a:t>Goal is an average of 1 to 5 hours per week of combined aerobic and strength exercise</a:t>
            </a:r>
            <a:endParaRPr lang="en-US" sz="3200" dirty="0">
              <a:solidFill>
                <a:schemeClr val="tx1"/>
              </a:solidFill>
            </a:endParaRPr>
          </a:p>
        </p:txBody>
      </p:sp>
    </p:spTree>
    <p:extLst>
      <p:ext uri="{BB962C8B-B14F-4D97-AF65-F5344CB8AC3E}">
        <p14:creationId xmlns:p14="http://schemas.microsoft.com/office/powerpoint/2010/main" val="2924416675"/>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a:p>
            <a:r>
              <a:rPr lang="en-US" dirty="0"/>
              <a:t>Direct correlation with the number of lymph nodes removed and if you are to receive radiation. </a:t>
            </a:r>
          </a:p>
        </p:txBody>
      </p:sp>
      <p:pic>
        <p:nvPicPr>
          <p:cNvPr id="133122"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76400" y="3810000"/>
            <a:ext cx="538162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0227825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Lymphedema Triggers</a:t>
            </a:r>
            <a:endParaRPr lang="en-US" dirty="0"/>
          </a:p>
        </p:txBody>
      </p:sp>
      <p:sp>
        <p:nvSpPr>
          <p:cNvPr id="3" name="Content Placeholder 2"/>
          <p:cNvSpPr>
            <a:spLocks noGrp="1"/>
          </p:cNvSpPr>
          <p:nvPr>
            <p:ph idx="1"/>
          </p:nvPr>
        </p:nvSpPr>
        <p:spPr/>
        <p:txBody>
          <a:bodyPr/>
          <a:lstStyle/>
          <a:p>
            <a:endParaRPr lang="en-US" dirty="0"/>
          </a:p>
          <a:p>
            <a:r>
              <a:rPr lang="en-US" dirty="0"/>
              <a:t>-INFECTION </a:t>
            </a:r>
          </a:p>
          <a:p>
            <a:r>
              <a:rPr lang="en-US" dirty="0"/>
              <a:t>- RADIATION </a:t>
            </a:r>
          </a:p>
          <a:p>
            <a:r>
              <a:rPr lang="en-US" dirty="0"/>
              <a:t>- EXTREMES OF HEAT </a:t>
            </a:r>
          </a:p>
          <a:p>
            <a:r>
              <a:rPr lang="en-US" dirty="0"/>
              <a:t>- TIGHT CLOTHING/ BP CUFFS </a:t>
            </a:r>
          </a:p>
          <a:p>
            <a:r>
              <a:rPr lang="en-US" dirty="0"/>
              <a:t>- AIRPLANES FLIGHTS </a:t>
            </a:r>
          </a:p>
        </p:txBody>
      </p:sp>
    </p:spTree>
    <p:extLst>
      <p:ext uri="{BB962C8B-B14F-4D97-AF65-F5344CB8AC3E}">
        <p14:creationId xmlns:p14="http://schemas.microsoft.com/office/powerpoint/2010/main" val="2300977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Illustration Of Prostat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2401" y="0"/>
            <a:ext cx="10144401" cy="689325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943600" y="304800"/>
            <a:ext cx="3581400" cy="646331"/>
          </a:xfrm>
          <a:prstGeom prst="rect">
            <a:avLst/>
          </a:prstGeom>
          <a:noFill/>
        </p:spPr>
        <p:txBody>
          <a:bodyPr wrap="square" rtlCol="0">
            <a:spAutoFit/>
          </a:bodyPr>
          <a:lstStyle/>
          <a:p>
            <a:pPr algn="ctr"/>
            <a:r>
              <a:rPr lang="en-US" sz="3600" u="sng" dirty="0" smtClean="0"/>
              <a:t>Prostate Cancer</a:t>
            </a:r>
            <a:endParaRPr lang="en-US" sz="3600" u="sng" dirty="0"/>
          </a:p>
        </p:txBody>
      </p:sp>
    </p:spTree>
    <p:extLst>
      <p:ext uri="{BB962C8B-B14F-4D97-AF65-F5344CB8AC3E}">
        <p14:creationId xmlns:p14="http://schemas.microsoft.com/office/powerpoint/2010/main" val="855670210"/>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idx="1"/>
          </p:nvPr>
        </p:nvSpPr>
        <p:spPr/>
        <p:txBody>
          <a:bodyPr>
            <a:normAutofit/>
          </a:bodyPr>
          <a:lstStyle/>
          <a:p>
            <a:pPr eaLnBrk="1" hangingPunct="1">
              <a:lnSpc>
                <a:spcPct val="90000"/>
              </a:lnSpc>
            </a:pPr>
            <a:r>
              <a:rPr lang="en-US" sz="2800" dirty="0" smtClean="0">
                <a:cs typeface="Times New Roman" pitchFamily="18" charset="0"/>
              </a:rPr>
              <a:t>results in swelling or accumulation of fluid in one or more limb or extremity </a:t>
            </a:r>
          </a:p>
          <a:p>
            <a:pPr eaLnBrk="1" hangingPunct="1">
              <a:lnSpc>
                <a:spcPct val="90000"/>
              </a:lnSpc>
            </a:pPr>
            <a:r>
              <a:rPr lang="en-US" sz="2800" dirty="0" smtClean="0">
                <a:cs typeface="Times New Roman" pitchFamily="18" charset="0"/>
              </a:rPr>
              <a:t>caused by the break down of the body's ability to remove and filter intercellular fluids</a:t>
            </a:r>
          </a:p>
          <a:p>
            <a:pPr eaLnBrk="1" hangingPunct="1">
              <a:lnSpc>
                <a:spcPct val="90000"/>
              </a:lnSpc>
            </a:pPr>
            <a:r>
              <a:rPr lang="en-US" sz="2800" dirty="0" smtClean="0">
                <a:cs typeface="Times New Roman" pitchFamily="18" charset="0"/>
              </a:rPr>
              <a:t>condition effects both men and women</a:t>
            </a:r>
          </a:p>
          <a:p>
            <a:pPr eaLnBrk="1" hangingPunct="1">
              <a:lnSpc>
                <a:spcPct val="90000"/>
              </a:lnSpc>
            </a:pPr>
            <a:r>
              <a:rPr lang="en-US" sz="2800" dirty="0" smtClean="0">
                <a:cs typeface="Times New Roman" pitchFamily="18" charset="0"/>
              </a:rPr>
              <a:t>may be a side effect of treatment for cancer</a:t>
            </a:r>
          </a:p>
          <a:p>
            <a:pPr eaLnBrk="1" hangingPunct="1">
              <a:lnSpc>
                <a:spcPct val="90000"/>
              </a:lnSpc>
            </a:pPr>
            <a:r>
              <a:rPr lang="en-US" sz="2800" dirty="0" smtClean="0">
                <a:cs typeface="Times New Roman" pitchFamily="18" charset="0"/>
              </a:rPr>
              <a:t>surgical removal of lymph nodes, mastectomy/lumpectomy , radiation, trauma and hereditary factors can cause lymphedema.</a:t>
            </a:r>
            <a:r>
              <a:rPr lang="en-US" sz="2800" dirty="0" smtClean="0"/>
              <a:t> </a:t>
            </a:r>
          </a:p>
        </p:txBody>
      </p:sp>
      <p:sp>
        <p:nvSpPr>
          <p:cNvPr id="64514" name="Rectangle 2"/>
          <p:cNvSpPr>
            <a:spLocks noGrp="1" noChangeArrowheads="1"/>
          </p:cNvSpPr>
          <p:nvPr>
            <p:ph type="title"/>
          </p:nvPr>
        </p:nvSpPr>
        <p:spPr/>
        <p:txBody>
          <a:bodyPr/>
          <a:lstStyle/>
          <a:p>
            <a:pPr eaLnBrk="1" hangingPunct="1"/>
            <a:r>
              <a:rPr lang="en-US" dirty="0" smtClean="0"/>
              <a:t>Lymphedema</a:t>
            </a:r>
          </a:p>
        </p:txBody>
      </p:sp>
    </p:spTree>
    <p:extLst>
      <p:ext uri="{BB962C8B-B14F-4D97-AF65-F5344CB8AC3E}">
        <p14:creationId xmlns:p14="http://schemas.microsoft.com/office/powerpoint/2010/main" val="2614105536"/>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idx="1"/>
          </p:nvPr>
        </p:nvSpPr>
        <p:spPr/>
        <p:txBody>
          <a:bodyPr>
            <a:normAutofit/>
          </a:bodyPr>
          <a:lstStyle/>
          <a:p>
            <a:pPr marL="609600" indent="-609600" algn="just" eaLnBrk="1" hangingPunct="1">
              <a:lnSpc>
                <a:spcPct val="90000"/>
              </a:lnSpc>
              <a:buFont typeface="Wingdings" pitchFamily="2" charset="2"/>
              <a:buAutoNum type="alphaLcPeriod"/>
            </a:pPr>
            <a:r>
              <a:rPr lang="en-US" sz="2800" dirty="0" smtClean="0"/>
              <a:t>Hypoplasia- one does not have enough lymph vessels or the vessels are too narrow to carry an adequate load of fluid </a:t>
            </a:r>
          </a:p>
          <a:p>
            <a:pPr marL="609600" indent="-609600" algn="just" eaLnBrk="1" hangingPunct="1">
              <a:lnSpc>
                <a:spcPct val="90000"/>
              </a:lnSpc>
              <a:buFont typeface="Wingdings" pitchFamily="2" charset="2"/>
              <a:buAutoNum type="alphaLcPeriod"/>
            </a:pPr>
            <a:r>
              <a:rPr lang="en-US" sz="2800" dirty="0" smtClean="0"/>
              <a:t>Hyperplasia - the vessels are too wide and the valves are unable to work properly preventing effective removal of fluid. </a:t>
            </a:r>
          </a:p>
          <a:p>
            <a:pPr marL="609600" indent="-609600" algn="just" eaLnBrk="1" hangingPunct="1">
              <a:lnSpc>
                <a:spcPct val="90000"/>
              </a:lnSpc>
              <a:buFont typeface="Wingdings" pitchFamily="2" charset="2"/>
              <a:buAutoNum type="alphaLcPeriod"/>
            </a:pPr>
            <a:r>
              <a:rPr lang="en-US" sz="2800" dirty="0" smtClean="0"/>
              <a:t>Aplasia - absence of single lymph vessels or capillaries</a:t>
            </a:r>
          </a:p>
          <a:p>
            <a:pPr marL="609600" indent="-609600" algn="just" eaLnBrk="1" hangingPunct="1">
              <a:lnSpc>
                <a:spcPct val="90000"/>
              </a:lnSpc>
              <a:buFont typeface="Wingdings" pitchFamily="2" charset="2"/>
              <a:buAutoNum type="alphaLcPeriod"/>
            </a:pPr>
            <a:r>
              <a:rPr lang="en-US" sz="2800" dirty="0" smtClean="0">
                <a:cs typeface="Times New Roman" pitchFamily="18" charset="0"/>
              </a:rPr>
              <a:t>Fibrosis - nodes become hardened and malfunction</a:t>
            </a:r>
            <a:r>
              <a:rPr lang="en-US" sz="2800" dirty="0" smtClean="0"/>
              <a:t> </a:t>
            </a:r>
          </a:p>
        </p:txBody>
      </p:sp>
      <p:sp>
        <p:nvSpPr>
          <p:cNvPr id="65538" name="Rectangle 2"/>
          <p:cNvSpPr>
            <a:spLocks noGrp="1" noChangeArrowheads="1"/>
          </p:cNvSpPr>
          <p:nvPr>
            <p:ph type="title"/>
          </p:nvPr>
        </p:nvSpPr>
        <p:spPr/>
        <p:txBody>
          <a:bodyPr/>
          <a:lstStyle/>
          <a:p>
            <a:pPr eaLnBrk="1" hangingPunct="1"/>
            <a:r>
              <a:rPr lang="en-US" dirty="0" smtClean="0"/>
              <a:t>Primary Lymphedema</a:t>
            </a:r>
          </a:p>
        </p:txBody>
      </p:sp>
    </p:spTree>
    <p:extLst>
      <p:ext uri="{BB962C8B-B14F-4D97-AF65-F5344CB8AC3E}">
        <p14:creationId xmlns:p14="http://schemas.microsoft.com/office/powerpoint/2010/main" val="1192729967"/>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3"/>
          <p:cNvSpPr>
            <a:spLocks noGrp="1" noChangeArrowheads="1"/>
          </p:cNvSpPr>
          <p:nvPr>
            <p:ph idx="1"/>
          </p:nvPr>
        </p:nvSpPr>
        <p:spPr>
          <a:xfrm>
            <a:off x="228600" y="1295400"/>
            <a:ext cx="5257800" cy="4648200"/>
          </a:xfrm>
        </p:spPr>
        <p:txBody>
          <a:bodyPr/>
          <a:lstStyle/>
          <a:p>
            <a:pPr eaLnBrk="1" hangingPunct="1">
              <a:lnSpc>
                <a:spcPct val="90000"/>
              </a:lnSpc>
            </a:pPr>
            <a:r>
              <a:rPr lang="en-US" sz="2800" dirty="0" smtClean="0">
                <a:cs typeface="Times New Roman" pitchFamily="18" charset="0"/>
              </a:rPr>
              <a:t>lymph nodes or lymph vessels damaged or removed</a:t>
            </a:r>
            <a:r>
              <a:rPr lang="en-US" sz="2800" dirty="0" smtClean="0"/>
              <a:t> </a:t>
            </a:r>
          </a:p>
          <a:p>
            <a:pPr eaLnBrk="1" hangingPunct="1">
              <a:lnSpc>
                <a:spcPct val="90000"/>
              </a:lnSpc>
            </a:pPr>
            <a:r>
              <a:rPr lang="en-US" sz="2800" dirty="0" smtClean="0">
                <a:cs typeface="Times New Roman" pitchFamily="18" charset="0"/>
              </a:rPr>
              <a:t>may be the result of surgical removal of nodes</a:t>
            </a:r>
          </a:p>
          <a:p>
            <a:pPr eaLnBrk="1" hangingPunct="1">
              <a:lnSpc>
                <a:spcPct val="90000"/>
              </a:lnSpc>
            </a:pPr>
            <a:r>
              <a:rPr lang="en-US" sz="2800" dirty="0" smtClean="0">
                <a:cs typeface="Times New Roman" pitchFamily="18" charset="0"/>
              </a:rPr>
              <a:t>radiation therapy </a:t>
            </a:r>
          </a:p>
          <a:p>
            <a:pPr eaLnBrk="1" hangingPunct="1">
              <a:lnSpc>
                <a:spcPct val="90000"/>
              </a:lnSpc>
            </a:pPr>
            <a:r>
              <a:rPr lang="en-US" sz="2800" dirty="0" smtClean="0">
                <a:cs typeface="Times New Roman" pitchFamily="18" charset="0"/>
              </a:rPr>
              <a:t>traumatic damage to large lymph vessels or nodes following an accident </a:t>
            </a:r>
          </a:p>
          <a:p>
            <a:pPr eaLnBrk="1" hangingPunct="1">
              <a:lnSpc>
                <a:spcPct val="90000"/>
              </a:lnSpc>
            </a:pPr>
            <a:r>
              <a:rPr lang="en-US" sz="2800" dirty="0" smtClean="0">
                <a:cs typeface="Times New Roman" pitchFamily="18" charset="0"/>
              </a:rPr>
              <a:t>infections, bacteria or fungi</a:t>
            </a:r>
          </a:p>
        </p:txBody>
      </p:sp>
      <p:sp>
        <p:nvSpPr>
          <p:cNvPr id="68610" name="Rectangle 2"/>
          <p:cNvSpPr>
            <a:spLocks noGrp="1" noChangeArrowheads="1"/>
          </p:cNvSpPr>
          <p:nvPr>
            <p:ph type="title"/>
          </p:nvPr>
        </p:nvSpPr>
        <p:spPr/>
        <p:txBody>
          <a:bodyPr/>
          <a:lstStyle/>
          <a:p>
            <a:pPr eaLnBrk="1" hangingPunct="1"/>
            <a:r>
              <a:rPr lang="en-US" dirty="0" smtClean="0"/>
              <a:t>Secondary Lymphedema</a:t>
            </a:r>
          </a:p>
        </p:txBody>
      </p:sp>
      <p:pic>
        <p:nvPicPr>
          <p:cNvPr id="19763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86400" y="1371600"/>
            <a:ext cx="3481387" cy="463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9856995"/>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3" name="Rectangle 3"/>
          <p:cNvSpPr>
            <a:spLocks noGrp="1" noChangeArrowheads="1"/>
          </p:cNvSpPr>
          <p:nvPr>
            <p:ph idx="1"/>
          </p:nvPr>
        </p:nvSpPr>
        <p:spPr/>
        <p:txBody>
          <a:bodyPr/>
          <a:lstStyle/>
          <a:p>
            <a:pPr eaLnBrk="1" hangingPunct="1"/>
            <a:r>
              <a:rPr lang="en-US" dirty="0" smtClean="0">
                <a:cs typeface="Times New Roman" pitchFamily="18" charset="0"/>
              </a:rPr>
              <a:t>when a tumor/cancer is the cause of lymphedema</a:t>
            </a:r>
            <a:r>
              <a:rPr lang="en-US" dirty="0" smtClean="0"/>
              <a:t> </a:t>
            </a:r>
          </a:p>
          <a:p>
            <a:pPr eaLnBrk="1" hangingPunct="1"/>
            <a:endParaRPr lang="en-US" dirty="0" smtClean="0"/>
          </a:p>
          <a:p>
            <a:pPr marL="0" indent="0" eaLnBrk="1" hangingPunct="1">
              <a:buNone/>
            </a:pPr>
            <a:endParaRPr lang="en-US" dirty="0" smtClean="0"/>
          </a:p>
        </p:txBody>
      </p:sp>
      <p:sp>
        <p:nvSpPr>
          <p:cNvPr id="71682" name="Rectangle 2"/>
          <p:cNvSpPr>
            <a:spLocks noGrp="1" noChangeArrowheads="1"/>
          </p:cNvSpPr>
          <p:nvPr>
            <p:ph type="title"/>
          </p:nvPr>
        </p:nvSpPr>
        <p:spPr/>
        <p:txBody>
          <a:bodyPr/>
          <a:lstStyle/>
          <a:p>
            <a:pPr eaLnBrk="1" hangingPunct="1"/>
            <a:r>
              <a:rPr lang="en-US" dirty="0" smtClean="0"/>
              <a:t>Malignant Lymphedema</a:t>
            </a:r>
          </a:p>
        </p:txBody>
      </p:sp>
    </p:spTree>
    <p:extLst>
      <p:ext uri="{BB962C8B-B14F-4D97-AF65-F5344CB8AC3E}">
        <p14:creationId xmlns:p14="http://schemas.microsoft.com/office/powerpoint/2010/main" val="2467310523"/>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600200"/>
            <a:ext cx="5410200" cy="4343400"/>
          </a:xfrm>
        </p:spPr>
        <p:txBody>
          <a:bodyPr>
            <a:normAutofit fontScale="85000" lnSpcReduction="20000"/>
          </a:bodyPr>
          <a:lstStyle/>
          <a:p>
            <a:r>
              <a:rPr lang="en-US" dirty="0" smtClean="0"/>
              <a:t>Onset might be slow or rapid</a:t>
            </a:r>
          </a:p>
          <a:p>
            <a:r>
              <a:rPr lang="en-US" dirty="0" smtClean="0"/>
              <a:t>Progressive swelling </a:t>
            </a:r>
          </a:p>
          <a:p>
            <a:r>
              <a:rPr lang="en-US" dirty="0" smtClean="0"/>
              <a:t>In many cases starts distally </a:t>
            </a:r>
            <a:endParaRPr lang="en-US" dirty="0"/>
          </a:p>
          <a:p>
            <a:pPr lvl="1"/>
            <a:r>
              <a:rPr lang="en-US" dirty="0" smtClean="0"/>
              <a:t>Squaring of toes </a:t>
            </a:r>
          </a:p>
          <a:p>
            <a:pPr lvl="1"/>
            <a:r>
              <a:rPr lang="en-US" dirty="0" smtClean="0"/>
              <a:t>Stammer’s sign positive </a:t>
            </a:r>
          </a:p>
          <a:p>
            <a:pPr lvl="1"/>
            <a:r>
              <a:rPr lang="en-US" dirty="0" smtClean="0"/>
              <a:t>Loss of anatomical contours </a:t>
            </a:r>
          </a:p>
          <a:p>
            <a:r>
              <a:rPr lang="en-US" dirty="0" smtClean="0"/>
              <a:t>Asymmetric swelling if bilateral</a:t>
            </a:r>
          </a:p>
          <a:p>
            <a:r>
              <a:rPr lang="en-US" dirty="0" smtClean="0"/>
              <a:t>Cellulitis is very common </a:t>
            </a:r>
          </a:p>
          <a:p>
            <a:r>
              <a:rPr lang="en-US" dirty="0" smtClean="0"/>
              <a:t>Discomfort, heaviness, achiness </a:t>
            </a:r>
          </a:p>
          <a:p>
            <a:r>
              <a:rPr lang="en-US" dirty="0" smtClean="0"/>
              <a:t>Skin changes in later stages </a:t>
            </a:r>
          </a:p>
          <a:p>
            <a:endParaRPr lang="en-US" dirty="0"/>
          </a:p>
        </p:txBody>
      </p:sp>
      <p:sp>
        <p:nvSpPr>
          <p:cNvPr id="3" name="Title 2"/>
          <p:cNvSpPr>
            <a:spLocks noGrp="1"/>
          </p:cNvSpPr>
          <p:nvPr>
            <p:ph type="title"/>
          </p:nvPr>
        </p:nvSpPr>
        <p:spPr/>
        <p:txBody>
          <a:bodyPr>
            <a:normAutofit fontScale="90000"/>
          </a:bodyPr>
          <a:lstStyle/>
          <a:p>
            <a:r>
              <a:rPr lang="en-US" dirty="0" smtClean="0"/>
              <a:t>Lymphedema –Usual signs and symptoms </a:t>
            </a:r>
            <a:endParaRPr lang="en-US" dirty="0"/>
          </a:p>
        </p:txBody>
      </p:sp>
      <p:pic>
        <p:nvPicPr>
          <p:cNvPr id="19865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10200" y="2438400"/>
            <a:ext cx="3657600" cy="2500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2300808"/>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n-US" dirty="0" smtClean="0"/>
              <a:t>Diagnosis of Lymphedema</a:t>
            </a:r>
          </a:p>
        </p:txBody>
      </p:sp>
      <p:sp>
        <p:nvSpPr>
          <p:cNvPr id="74755" name="Rectangle 3"/>
          <p:cNvSpPr>
            <a:spLocks noGrp="1" noChangeArrowheads="1"/>
          </p:cNvSpPr>
          <p:nvPr>
            <p:ph type="body" idx="1"/>
          </p:nvPr>
        </p:nvSpPr>
        <p:spPr/>
        <p:txBody>
          <a:bodyPr/>
          <a:lstStyle/>
          <a:p>
            <a:pPr eaLnBrk="1" hangingPunct="1">
              <a:lnSpc>
                <a:spcPct val="90000"/>
              </a:lnSpc>
              <a:buFont typeface="Wingdings" pitchFamily="2" charset="2"/>
              <a:buChar char="§"/>
            </a:pPr>
            <a:r>
              <a:rPr lang="en-US" dirty="0" smtClean="0">
                <a:cs typeface="Times New Roman" pitchFamily="18" charset="0"/>
              </a:rPr>
              <a:t>Case history and clinical examination are very important to determine diagnosis</a:t>
            </a:r>
          </a:p>
          <a:p>
            <a:pPr eaLnBrk="1" hangingPunct="1">
              <a:lnSpc>
                <a:spcPct val="90000"/>
              </a:lnSpc>
            </a:pPr>
            <a:r>
              <a:rPr lang="en-US" dirty="0" smtClean="0">
                <a:cs typeface="Times New Roman" pitchFamily="18" charset="0"/>
              </a:rPr>
              <a:t>Diagnostic investigations are not generally necessary</a:t>
            </a:r>
          </a:p>
          <a:p>
            <a:pPr eaLnBrk="1" hangingPunct="1">
              <a:lnSpc>
                <a:spcPct val="90000"/>
              </a:lnSpc>
            </a:pPr>
            <a:r>
              <a:rPr lang="en-US" dirty="0" smtClean="0">
                <a:cs typeface="Times New Roman" pitchFamily="18" charset="0"/>
              </a:rPr>
              <a:t>Other tests to rule out other causes of edema</a:t>
            </a:r>
          </a:p>
          <a:p>
            <a:pPr lvl="1">
              <a:lnSpc>
                <a:spcPct val="90000"/>
              </a:lnSpc>
            </a:pPr>
            <a:r>
              <a:rPr lang="en-US" dirty="0" smtClean="0">
                <a:cs typeface="Times New Roman" pitchFamily="18" charset="0"/>
              </a:rPr>
              <a:t>Heart, kidney, liver, thyroid, </a:t>
            </a:r>
          </a:p>
          <a:p>
            <a:pPr eaLnBrk="1" hangingPunct="1">
              <a:lnSpc>
                <a:spcPct val="90000"/>
              </a:lnSpc>
            </a:pPr>
            <a:r>
              <a:rPr lang="en-US" dirty="0" smtClean="0">
                <a:cs typeface="Times New Roman" pitchFamily="18" charset="0"/>
              </a:rPr>
              <a:t>Diagnostic investigation to exclude malignancy, prepare for surgical treatment, determine vascular status</a:t>
            </a:r>
            <a:r>
              <a:rPr lang="en-US" dirty="0" smtClean="0"/>
              <a:t> </a:t>
            </a:r>
          </a:p>
        </p:txBody>
      </p:sp>
    </p:spTree>
    <p:extLst>
      <p:ext uri="{BB962C8B-B14F-4D97-AF65-F5344CB8AC3E}">
        <p14:creationId xmlns:p14="http://schemas.microsoft.com/office/powerpoint/2010/main" val="419860380"/>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r>
              <a:rPr lang="en-US" dirty="0" smtClean="0"/>
              <a:t>Differential Diagnosis</a:t>
            </a:r>
          </a:p>
        </p:txBody>
      </p:sp>
      <p:sp>
        <p:nvSpPr>
          <p:cNvPr id="75779" name="Rectangle 3"/>
          <p:cNvSpPr>
            <a:spLocks noGrp="1" noChangeArrowheads="1"/>
          </p:cNvSpPr>
          <p:nvPr>
            <p:ph type="body" idx="1"/>
          </p:nvPr>
        </p:nvSpPr>
        <p:spPr/>
        <p:txBody>
          <a:bodyPr>
            <a:normAutofit fontScale="77500" lnSpcReduction="20000"/>
          </a:bodyPr>
          <a:lstStyle/>
          <a:p>
            <a:pPr eaLnBrk="1" hangingPunct="1"/>
            <a:r>
              <a:rPr lang="en-US" dirty="0" smtClean="0">
                <a:cs typeface="Times New Roman" pitchFamily="18" charset="0"/>
              </a:rPr>
              <a:t>Lipedema</a:t>
            </a:r>
            <a:r>
              <a:rPr lang="en-US" dirty="0" smtClean="0"/>
              <a:t> </a:t>
            </a:r>
          </a:p>
          <a:p>
            <a:pPr eaLnBrk="1" hangingPunct="1"/>
            <a:r>
              <a:rPr lang="en-US" dirty="0" smtClean="0">
                <a:cs typeface="Times New Roman" pitchFamily="18" charset="0"/>
              </a:rPr>
              <a:t>Lipolymphedema</a:t>
            </a:r>
            <a:r>
              <a:rPr lang="en-US" dirty="0" smtClean="0"/>
              <a:t> </a:t>
            </a:r>
          </a:p>
          <a:p>
            <a:pPr eaLnBrk="1" hangingPunct="1"/>
            <a:r>
              <a:rPr lang="en-US" dirty="0" smtClean="0">
                <a:cs typeface="Times New Roman" pitchFamily="18" charset="0"/>
              </a:rPr>
              <a:t>Post-thrombotic syndrome/DVT</a:t>
            </a:r>
            <a:r>
              <a:rPr lang="en-US" dirty="0" smtClean="0"/>
              <a:t> </a:t>
            </a:r>
          </a:p>
          <a:p>
            <a:pPr eaLnBrk="1" hangingPunct="1"/>
            <a:r>
              <a:rPr lang="en-US" dirty="0" smtClean="0">
                <a:cs typeface="Times New Roman" pitchFamily="18" charset="0"/>
              </a:rPr>
              <a:t>Chronic Venous Insufficiency</a:t>
            </a:r>
            <a:r>
              <a:rPr lang="en-US" dirty="0" smtClean="0"/>
              <a:t> </a:t>
            </a:r>
          </a:p>
          <a:p>
            <a:pPr eaLnBrk="1" hangingPunct="1"/>
            <a:r>
              <a:rPr lang="en-US" dirty="0" smtClean="0">
                <a:cs typeface="Times New Roman" pitchFamily="18" charset="0"/>
              </a:rPr>
              <a:t>Ruptured Baker's Cyst</a:t>
            </a:r>
            <a:r>
              <a:rPr lang="en-US" dirty="0" smtClean="0"/>
              <a:t> </a:t>
            </a:r>
          </a:p>
          <a:p>
            <a:pPr eaLnBrk="1" hangingPunct="1"/>
            <a:r>
              <a:rPr lang="en-US" dirty="0" smtClean="0">
                <a:cs typeface="Times New Roman" pitchFamily="18" charset="0"/>
              </a:rPr>
              <a:t>Malignancy</a:t>
            </a:r>
          </a:p>
          <a:p>
            <a:pPr eaLnBrk="1" hangingPunct="1"/>
            <a:r>
              <a:rPr lang="en-US" dirty="0" smtClean="0">
                <a:cs typeface="Times New Roman" pitchFamily="18" charset="0"/>
              </a:rPr>
              <a:t>Reflex Sympathetic Dystrophy</a:t>
            </a:r>
          </a:p>
          <a:p>
            <a:pPr eaLnBrk="1" hangingPunct="1"/>
            <a:r>
              <a:rPr lang="en-US" dirty="0" smtClean="0">
                <a:cs typeface="Times New Roman" pitchFamily="18" charset="0"/>
              </a:rPr>
              <a:t>Congestive Heart Failure </a:t>
            </a:r>
          </a:p>
          <a:p>
            <a:pPr eaLnBrk="1" hangingPunct="1"/>
            <a:r>
              <a:rPr lang="en-US" dirty="0" smtClean="0">
                <a:cs typeface="Times New Roman" pitchFamily="18" charset="0"/>
              </a:rPr>
              <a:t>Fluid Retention Syndromes</a:t>
            </a:r>
          </a:p>
          <a:p>
            <a:pPr eaLnBrk="1" hangingPunct="1"/>
            <a:r>
              <a:rPr lang="en-US" dirty="0" smtClean="0">
                <a:cs typeface="Times New Roman" pitchFamily="18" charset="0"/>
              </a:rPr>
              <a:t>Immobility/dependency</a:t>
            </a:r>
          </a:p>
          <a:p>
            <a:pPr eaLnBrk="1" hangingPunct="1"/>
            <a:r>
              <a:rPr lang="en-US" dirty="0" smtClean="0">
                <a:cs typeface="Times New Roman" pitchFamily="18" charset="0"/>
              </a:rPr>
              <a:t>Hepatic/renal disorders</a:t>
            </a:r>
          </a:p>
          <a:p>
            <a:pPr eaLnBrk="1" hangingPunct="1"/>
            <a:endParaRPr lang="en-US" dirty="0" smtClean="0">
              <a:cs typeface="Times New Roman" pitchFamily="18" charset="0"/>
            </a:endParaRPr>
          </a:p>
          <a:p>
            <a:pPr eaLnBrk="1" hangingPunct="1"/>
            <a:endParaRPr lang="en-US" dirty="0" smtClean="0">
              <a:cs typeface="Times New Roman" pitchFamily="18" charset="0"/>
            </a:endParaRPr>
          </a:p>
        </p:txBody>
      </p:sp>
    </p:spTree>
    <p:extLst>
      <p:ext uri="{BB962C8B-B14F-4D97-AF65-F5344CB8AC3E}">
        <p14:creationId xmlns:p14="http://schemas.microsoft.com/office/powerpoint/2010/main" val="605512799"/>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n-US" dirty="0" smtClean="0"/>
              <a:t>Stages of Lymphedema</a:t>
            </a:r>
          </a:p>
        </p:txBody>
      </p:sp>
      <p:sp>
        <p:nvSpPr>
          <p:cNvPr id="77827" name="Rectangle 3"/>
          <p:cNvSpPr>
            <a:spLocks noGrp="1" noChangeArrowheads="1"/>
          </p:cNvSpPr>
          <p:nvPr>
            <p:ph type="body" idx="1"/>
          </p:nvPr>
        </p:nvSpPr>
        <p:spPr/>
        <p:txBody>
          <a:bodyPr/>
          <a:lstStyle/>
          <a:p>
            <a:pPr eaLnBrk="1" hangingPunct="1">
              <a:buFont typeface="Wingdings" pitchFamily="2" charset="2"/>
              <a:buNone/>
            </a:pPr>
            <a:r>
              <a:rPr lang="en-US" b="1" dirty="0" smtClean="0">
                <a:cs typeface="Times New Roman" pitchFamily="18" charset="0"/>
              </a:rPr>
              <a:t>Latency Stage</a:t>
            </a:r>
          </a:p>
          <a:p>
            <a:pPr eaLnBrk="1" hangingPunct="1"/>
            <a:r>
              <a:rPr lang="en-US" dirty="0" smtClean="0">
                <a:cs typeface="Times New Roman" pitchFamily="18" charset="0"/>
              </a:rPr>
              <a:t>No visible signs of lymphedema.  </a:t>
            </a:r>
          </a:p>
          <a:p>
            <a:pPr eaLnBrk="1" hangingPunct="1"/>
            <a:r>
              <a:rPr lang="en-US" dirty="0" smtClean="0">
                <a:cs typeface="Times New Roman" pitchFamily="18" charset="0"/>
              </a:rPr>
              <a:t>Lymph collectors are able to keep up.</a:t>
            </a:r>
            <a:r>
              <a:rPr lang="en-US" dirty="0" smtClean="0"/>
              <a:t> </a:t>
            </a:r>
          </a:p>
          <a:p>
            <a:pPr eaLnBrk="1" hangingPunct="1"/>
            <a:r>
              <a:rPr lang="en-US" dirty="0" smtClean="0"/>
              <a:t>This stage, if identified early, we may be able to prevent enlargement of a limb</a:t>
            </a:r>
          </a:p>
        </p:txBody>
      </p:sp>
    </p:spTree>
    <p:extLst>
      <p:ext uri="{BB962C8B-B14F-4D97-AF65-F5344CB8AC3E}">
        <p14:creationId xmlns:p14="http://schemas.microsoft.com/office/powerpoint/2010/main" val="2357298535"/>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n-US" dirty="0" smtClean="0"/>
              <a:t>Stages of Lymphedema</a:t>
            </a:r>
          </a:p>
        </p:txBody>
      </p:sp>
      <p:sp>
        <p:nvSpPr>
          <p:cNvPr id="78851" name="Rectangle 3"/>
          <p:cNvSpPr>
            <a:spLocks noGrp="1" noChangeArrowheads="1"/>
          </p:cNvSpPr>
          <p:nvPr>
            <p:ph type="body" idx="1"/>
          </p:nvPr>
        </p:nvSpPr>
        <p:spPr/>
        <p:txBody>
          <a:bodyPr/>
          <a:lstStyle/>
          <a:p>
            <a:pPr eaLnBrk="1" hangingPunct="1">
              <a:buFont typeface="Wingdings" pitchFamily="2" charset="2"/>
              <a:buNone/>
            </a:pPr>
            <a:r>
              <a:rPr lang="en-US" b="1" dirty="0" smtClean="0">
                <a:cs typeface="Times New Roman" pitchFamily="18" charset="0"/>
              </a:rPr>
              <a:t>Stage I  Reversible Lymphedema</a:t>
            </a:r>
            <a:r>
              <a:rPr lang="en-US" dirty="0" smtClean="0">
                <a:cs typeface="Times New Roman" pitchFamily="18" charset="0"/>
              </a:rPr>
              <a:t> </a:t>
            </a:r>
          </a:p>
          <a:p>
            <a:pPr lvl="1" eaLnBrk="1" hangingPunct="1"/>
            <a:r>
              <a:rPr lang="en-US" dirty="0" smtClean="0">
                <a:cs typeface="Times New Roman" pitchFamily="18" charset="0"/>
              </a:rPr>
              <a:t>Accumulation of protein rich edema fluid.</a:t>
            </a:r>
          </a:p>
          <a:p>
            <a:pPr lvl="1" eaLnBrk="1" hangingPunct="1"/>
            <a:r>
              <a:rPr lang="en-US" dirty="0" smtClean="0">
                <a:cs typeface="Times New Roman" pitchFamily="18" charset="0"/>
              </a:rPr>
              <a:t>Develops after physical exertion or at the end of the day and disappears after a nights rest.   </a:t>
            </a:r>
          </a:p>
          <a:p>
            <a:pPr eaLnBrk="1" hangingPunct="1"/>
            <a:r>
              <a:rPr lang="en-US" u="sng" dirty="0" smtClean="0">
                <a:cs typeface="Times New Roman" pitchFamily="18" charset="0"/>
              </a:rPr>
              <a:t>Clinical signs</a:t>
            </a:r>
            <a:r>
              <a:rPr lang="en-US" dirty="0" smtClean="0">
                <a:cs typeface="Times New Roman" pitchFamily="18" charset="0"/>
              </a:rPr>
              <a:t>:  </a:t>
            </a:r>
          </a:p>
          <a:p>
            <a:pPr lvl="1" eaLnBrk="1" hangingPunct="1"/>
            <a:r>
              <a:rPr lang="en-US" dirty="0" smtClean="0">
                <a:cs typeface="Times New Roman" pitchFamily="18" charset="0"/>
              </a:rPr>
              <a:t>Soft pitting edema  </a:t>
            </a:r>
          </a:p>
          <a:p>
            <a:pPr lvl="1" eaLnBrk="1" hangingPunct="1"/>
            <a:r>
              <a:rPr lang="en-US" dirty="0" smtClean="0">
                <a:cs typeface="Times New Roman" pitchFamily="18" charset="0"/>
              </a:rPr>
              <a:t>Texture is smooth</a:t>
            </a:r>
            <a:r>
              <a:rPr lang="en-US" dirty="0" smtClean="0"/>
              <a:t> </a:t>
            </a:r>
          </a:p>
        </p:txBody>
      </p:sp>
    </p:spTree>
    <p:extLst>
      <p:ext uri="{BB962C8B-B14F-4D97-AF65-F5344CB8AC3E}">
        <p14:creationId xmlns:p14="http://schemas.microsoft.com/office/powerpoint/2010/main" val="416008474"/>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n-US" dirty="0" smtClean="0"/>
              <a:t>Stages of Lymphedema</a:t>
            </a:r>
          </a:p>
        </p:txBody>
      </p:sp>
      <p:sp>
        <p:nvSpPr>
          <p:cNvPr id="79875" name="Rectangle 3"/>
          <p:cNvSpPr>
            <a:spLocks noGrp="1" noChangeArrowheads="1"/>
          </p:cNvSpPr>
          <p:nvPr>
            <p:ph type="body" idx="1"/>
          </p:nvPr>
        </p:nvSpPr>
        <p:spPr/>
        <p:txBody>
          <a:bodyPr/>
          <a:lstStyle/>
          <a:p>
            <a:pPr eaLnBrk="1" hangingPunct="1">
              <a:buFont typeface="Wingdings" pitchFamily="2" charset="2"/>
              <a:buNone/>
            </a:pPr>
            <a:r>
              <a:rPr lang="en-US" sz="2800" b="1" dirty="0" smtClean="0">
                <a:cs typeface="Times New Roman" pitchFamily="18" charset="0"/>
              </a:rPr>
              <a:t>Stage II Spontaneously Irreversible Lymphedema</a:t>
            </a:r>
          </a:p>
          <a:p>
            <a:pPr eaLnBrk="1" hangingPunct="1"/>
            <a:r>
              <a:rPr lang="en-US" sz="2800" dirty="0">
                <a:cs typeface="Times New Roman" pitchFamily="18" charset="0"/>
              </a:rPr>
              <a:t>P</a:t>
            </a:r>
            <a:r>
              <a:rPr lang="en-US" sz="2800" dirty="0" smtClean="0">
                <a:cs typeface="Times New Roman" pitchFamily="18" charset="0"/>
              </a:rPr>
              <a:t>rotein rich fluid  with connective and scar tissue.  </a:t>
            </a:r>
          </a:p>
          <a:p>
            <a:pPr eaLnBrk="1" hangingPunct="1"/>
            <a:r>
              <a:rPr lang="en-US" sz="2800" u="sng" dirty="0" smtClean="0">
                <a:cs typeface="Times New Roman" pitchFamily="18" charset="0"/>
              </a:rPr>
              <a:t>Clinical signs</a:t>
            </a:r>
            <a:r>
              <a:rPr lang="en-US" sz="2800" i="1" dirty="0" smtClean="0">
                <a:cs typeface="Times New Roman" pitchFamily="18" charset="0"/>
              </a:rPr>
              <a:t>:</a:t>
            </a:r>
            <a:r>
              <a:rPr lang="en-US" sz="2800" dirty="0" smtClean="0">
                <a:cs typeface="Times New Roman" pitchFamily="18" charset="0"/>
              </a:rPr>
              <a:t>  </a:t>
            </a:r>
          </a:p>
          <a:p>
            <a:pPr lvl="1" eaLnBrk="1" hangingPunct="1"/>
            <a:r>
              <a:rPr lang="en-US" sz="2400" dirty="0" smtClean="0">
                <a:cs typeface="Times New Roman" pitchFamily="18" charset="0"/>
              </a:rPr>
              <a:t>Pitting is denser</a:t>
            </a:r>
          </a:p>
          <a:p>
            <a:pPr lvl="1" eaLnBrk="1" hangingPunct="1"/>
            <a:r>
              <a:rPr lang="en-US" sz="2400" dirty="0" smtClean="0">
                <a:cs typeface="Times New Roman" pitchFamily="18" charset="0"/>
              </a:rPr>
              <a:t>Gooey consistency</a:t>
            </a:r>
          </a:p>
          <a:p>
            <a:pPr lvl="1" eaLnBrk="1" hangingPunct="1"/>
            <a:r>
              <a:rPr lang="en-US" sz="2400" dirty="0" smtClean="0">
                <a:cs typeface="Times New Roman" pitchFamily="18" charset="0"/>
              </a:rPr>
              <a:t>Texture harder because there is more protein present</a:t>
            </a:r>
          </a:p>
          <a:p>
            <a:pPr lvl="2" eaLnBrk="1" hangingPunct="1"/>
            <a:r>
              <a:rPr lang="en-US" sz="2000" dirty="0" smtClean="0">
                <a:cs typeface="Times New Roman" pitchFamily="18" charset="0"/>
              </a:rPr>
              <a:t>(fibrosis starts). </a:t>
            </a:r>
          </a:p>
          <a:p>
            <a:pPr eaLnBrk="1" hangingPunct="1"/>
            <a:r>
              <a:rPr lang="en-US" sz="2800" dirty="0" smtClean="0">
                <a:cs typeface="Times New Roman" pitchFamily="18" charset="0"/>
              </a:rPr>
              <a:t>Can get skin conditions such as eczema and erysipelas, papillamatosis and lymph fistule.</a:t>
            </a:r>
            <a:r>
              <a:rPr lang="en-US" sz="2800" dirty="0" smtClean="0"/>
              <a:t> </a:t>
            </a:r>
          </a:p>
        </p:txBody>
      </p:sp>
    </p:spTree>
    <p:extLst>
      <p:ext uri="{BB962C8B-B14F-4D97-AF65-F5344CB8AC3E}">
        <p14:creationId xmlns:p14="http://schemas.microsoft.com/office/powerpoint/2010/main" val="19059060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normAutofit/>
          </a:bodyPr>
          <a:lstStyle/>
          <a:p>
            <a:pPr algn="ctr"/>
            <a:r>
              <a:rPr lang="en-US" sz="4000" dirty="0"/>
              <a:t>Prostate </a:t>
            </a:r>
            <a:r>
              <a:rPr lang="en-US" sz="4000" dirty="0" smtClean="0"/>
              <a:t>Cancer</a:t>
            </a:r>
            <a:endParaRPr lang="en-US" dirty="0"/>
          </a:p>
        </p:txBody>
      </p:sp>
      <p:sp>
        <p:nvSpPr>
          <p:cNvPr id="3" name="Content Placeholder 2"/>
          <p:cNvSpPr>
            <a:spLocks noGrp="1"/>
          </p:cNvSpPr>
          <p:nvPr>
            <p:ph idx="1"/>
          </p:nvPr>
        </p:nvSpPr>
        <p:spPr/>
        <p:txBody>
          <a:bodyPr/>
          <a:lstStyle/>
          <a:p>
            <a:r>
              <a:rPr lang="en-US" dirty="0" smtClean="0"/>
              <a:t>Most commonly diagnosed cancer in men</a:t>
            </a:r>
          </a:p>
          <a:p>
            <a:r>
              <a:rPr lang="en-US" dirty="0" smtClean="0"/>
              <a:t>Second leading cause of cancer deaths</a:t>
            </a:r>
            <a:endParaRPr lang="en-US" dirty="0"/>
          </a:p>
        </p:txBody>
      </p:sp>
    </p:spTree>
    <p:extLst>
      <p:ext uri="{BB962C8B-B14F-4D97-AF65-F5344CB8AC3E}">
        <p14:creationId xmlns:p14="http://schemas.microsoft.com/office/powerpoint/2010/main" val="4105788817"/>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n-US" dirty="0" smtClean="0"/>
              <a:t>Stages of Lymphedema</a:t>
            </a:r>
          </a:p>
        </p:txBody>
      </p:sp>
      <p:sp>
        <p:nvSpPr>
          <p:cNvPr id="80899" name="Rectangle 3"/>
          <p:cNvSpPr>
            <a:spLocks noGrp="1" noChangeArrowheads="1"/>
          </p:cNvSpPr>
          <p:nvPr>
            <p:ph sz="half" idx="1"/>
          </p:nvPr>
        </p:nvSpPr>
        <p:spPr/>
        <p:txBody>
          <a:bodyPr/>
          <a:lstStyle/>
          <a:p>
            <a:pPr eaLnBrk="1" hangingPunct="1">
              <a:buFont typeface="Wingdings" pitchFamily="2" charset="2"/>
              <a:buNone/>
            </a:pPr>
            <a:r>
              <a:rPr lang="en-US" sz="2800" b="1" dirty="0" smtClean="0">
                <a:cs typeface="Times New Roman" pitchFamily="18" charset="0"/>
              </a:rPr>
              <a:t>Stage III Lymphostatic Elephantiasis</a:t>
            </a:r>
            <a:r>
              <a:rPr lang="en-US" sz="2800" dirty="0" smtClean="0">
                <a:cs typeface="Times New Roman" pitchFamily="18" charset="0"/>
              </a:rPr>
              <a:t> </a:t>
            </a:r>
          </a:p>
          <a:p>
            <a:pPr lvl="1" eaLnBrk="1" hangingPunct="1"/>
            <a:r>
              <a:rPr lang="en-US" dirty="0">
                <a:cs typeface="Times New Roman" pitchFamily="18" charset="0"/>
              </a:rPr>
              <a:t>P</a:t>
            </a:r>
            <a:r>
              <a:rPr lang="en-US" sz="2400" dirty="0" smtClean="0">
                <a:cs typeface="Times New Roman" pitchFamily="18" charset="0"/>
              </a:rPr>
              <a:t>rotein rich fluid</a:t>
            </a:r>
          </a:p>
          <a:p>
            <a:pPr lvl="1" eaLnBrk="1" hangingPunct="1"/>
            <a:r>
              <a:rPr lang="en-US" dirty="0">
                <a:cs typeface="Times New Roman" pitchFamily="18" charset="0"/>
              </a:rPr>
              <a:t>C</a:t>
            </a:r>
            <a:r>
              <a:rPr lang="en-US" sz="2400" dirty="0" smtClean="0">
                <a:cs typeface="Times New Roman" pitchFamily="18" charset="0"/>
              </a:rPr>
              <a:t>onnective and scar tissue</a:t>
            </a:r>
          </a:p>
          <a:p>
            <a:pPr lvl="1" eaLnBrk="1" hangingPunct="1"/>
            <a:r>
              <a:rPr lang="en-US" dirty="0">
                <a:cs typeface="Times New Roman" pitchFamily="18" charset="0"/>
              </a:rPr>
              <a:t>H</a:t>
            </a:r>
            <a:r>
              <a:rPr lang="en-US" sz="2400" dirty="0" smtClean="0">
                <a:cs typeface="Times New Roman" pitchFamily="18" charset="0"/>
              </a:rPr>
              <a:t>ardening of dermal tissue and papillomas of the skin</a:t>
            </a:r>
          </a:p>
          <a:p>
            <a:pPr lvl="2" eaLnBrk="1" hangingPunct="1"/>
            <a:r>
              <a:rPr lang="en-US" sz="2000" dirty="0" smtClean="0">
                <a:cs typeface="Times New Roman" pitchFamily="18" charset="0"/>
              </a:rPr>
              <a:t>(angiomas) </a:t>
            </a:r>
          </a:p>
        </p:txBody>
      </p:sp>
      <p:sp>
        <p:nvSpPr>
          <p:cNvPr id="2" name="Content Placeholder 1"/>
          <p:cNvSpPr>
            <a:spLocks noGrp="1"/>
          </p:cNvSpPr>
          <p:nvPr>
            <p:ph sz="half" idx="2"/>
          </p:nvPr>
        </p:nvSpPr>
        <p:spPr/>
        <p:txBody>
          <a:bodyPr/>
          <a:lstStyle/>
          <a:p>
            <a:pPr eaLnBrk="1" hangingPunct="1"/>
            <a:r>
              <a:rPr lang="en-US" u="sng" dirty="0">
                <a:cs typeface="Times New Roman" pitchFamily="18" charset="0"/>
              </a:rPr>
              <a:t>Clinical signs:</a:t>
            </a:r>
            <a:r>
              <a:rPr lang="en-US" dirty="0">
                <a:cs typeface="Times New Roman" pitchFamily="18" charset="0"/>
              </a:rPr>
              <a:t>  </a:t>
            </a:r>
          </a:p>
          <a:p>
            <a:pPr lvl="1" eaLnBrk="1" hangingPunct="1"/>
            <a:r>
              <a:rPr lang="en-US" dirty="0">
                <a:cs typeface="Times New Roman" pitchFamily="18" charset="0"/>
              </a:rPr>
              <a:t>Extreme swelling of the limb</a:t>
            </a:r>
          </a:p>
          <a:p>
            <a:pPr lvl="1" eaLnBrk="1" hangingPunct="1"/>
            <a:r>
              <a:rPr lang="en-US" dirty="0" smtClean="0">
                <a:cs typeface="Times New Roman" pitchFamily="18" charset="0"/>
              </a:rPr>
              <a:t>Extreme </a:t>
            </a:r>
            <a:r>
              <a:rPr lang="en-US" dirty="0">
                <a:cs typeface="Times New Roman" pitchFamily="18" charset="0"/>
              </a:rPr>
              <a:t>deepening of skin folds</a:t>
            </a:r>
          </a:p>
          <a:p>
            <a:pPr lvl="1" eaLnBrk="1" hangingPunct="1"/>
            <a:r>
              <a:rPr lang="en-US" dirty="0">
                <a:cs typeface="Times New Roman" pitchFamily="18" charset="0"/>
              </a:rPr>
              <a:t>Papillomas</a:t>
            </a:r>
          </a:p>
          <a:p>
            <a:pPr lvl="1" eaLnBrk="1" hangingPunct="1"/>
            <a:r>
              <a:rPr lang="en-US" dirty="0">
                <a:cs typeface="Times New Roman" pitchFamily="18" charset="0"/>
              </a:rPr>
              <a:t>leg looks like a column and arm looks like a log</a:t>
            </a:r>
          </a:p>
          <a:p>
            <a:pPr lvl="1" eaLnBrk="1" hangingPunct="1"/>
            <a:r>
              <a:rPr lang="en-US" dirty="0">
                <a:cs typeface="Times New Roman" pitchFamily="18" charset="0"/>
              </a:rPr>
              <a:t>Ulceration and lacerations are common</a:t>
            </a:r>
            <a:r>
              <a:rPr lang="en-US" dirty="0"/>
              <a:t> </a:t>
            </a:r>
          </a:p>
          <a:p>
            <a:endParaRPr lang="en-US" dirty="0"/>
          </a:p>
        </p:txBody>
      </p:sp>
    </p:spTree>
    <p:extLst>
      <p:ext uri="{BB962C8B-B14F-4D97-AF65-F5344CB8AC3E}">
        <p14:creationId xmlns:p14="http://schemas.microsoft.com/office/powerpoint/2010/main" val="4277979364"/>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95400"/>
            <a:ext cx="8763000" cy="4343400"/>
          </a:xfrm>
        </p:spPr>
        <p:txBody>
          <a:bodyPr/>
          <a:lstStyle/>
          <a:p>
            <a:r>
              <a:rPr lang="en-US" sz="2800" dirty="0" smtClean="0"/>
              <a:t>Risk reduction, education, precautions</a:t>
            </a:r>
          </a:p>
          <a:p>
            <a:r>
              <a:rPr lang="en-US" sz="2800" dirty="0" smtClean="0"/>
              <a:t>Early diagnosis and treatment </a:t>
            </a:r>
          </a:p>
          <a:p>
            <a:r>
              <a:rPr lang="en-US" sz="2800" dirty="0" smtClean="0"/>
              <a:t>Complex Decongestive therapy –CDT</a:t>
            </a:r>
          </a:p>
          <a:p>
            <a:pPr lvl="1"/>
            <a:r>
              <a:rPr lang="en-US" sz="2400" dirty="0" smtClean="0"/>
              <a:t>Manual lymph </a:t>
            </a:r>
            <a:r>
              <a:rPr lang="en-US" sz="2400" dirty="0"/>
              <a:t>d</a:t>
            </a:r>
            <a:r>
              <a:rPr lang="en-US" sz="2400" dirty="0" smtClean="0"/>
              <a:t>rainage </a:t>
            </a:r>
          </a:p>
          <a:p>
            <a:pPr lvl="1"/>
            <a:r>
              <a:rPr lang="en-US" sz="2400" dirty="0" smtClean="0"/>
              <a:t>Compression bandaging </a:t>
            </a:r>
          </a:p>
          <a:p>
            <a:pPr lvl="1"/>
            <a:r>
              <a:rPr lang="en-US" sz="2400" dirty="0" smtClean="0"/>
              <a:t>Exercise</a:t>
            </a:r>
          </a:p>
          <a:p>
            <a:pPr lvl="1"/>
            <a:r>
              <a:rPr lang="en-US" sz="2400" dirty="0" smtClean="0"/>
              <a:t>Skin and nail care</a:t>
            </a:r>
          </a:p>
          <a:p>
            <a:pPr lvl="1"/>
            <a:r>
              <a:rPr lang="en-US" sz="2400" dirty="0" smtClean="0"/>
              <a:t>Instruction in self care </a:t>
            </a:r>
          </a:p>
          <a:p>
            <a:r>
              <a:rPr lang="en-US" sz="2800" dirty="0" smtClean="0"/>
              <a:t>Compression pumps </a:t>
            </a:r>
          </a:p>
          <a:p>
            <a:r>
              <a:rPr lang="en-US" sz="2800" dirty="0" smtClean="0"/>
              <a:t>Surgery </a:t>
            </a:r>
            <a:endParaRPr lang="en-US" sz="2800" dirty="0"/>
          </a:p>
        </p:txBody>
      </p:sp>
      <p:sp>
        <p:nvSpPr>
          <p:cNvPr id="3" name="Title 2"/>
          <p:cNvSpPr>
            <a:spLocks noGrp="1"/>
          </p:cNvSpPr>
          <p:nvPr>
            <p:ph type="title"/>
          </p:nvPr>
        </p:nvSpPr>
        <p:spPr/>
        <p:txBody>
          <a:bodyPr>
            <a:normAutofit/>
          </a:bodyPr>
          <a:lstStyle/>
          <a:p>
            <a:r>
              <a:rPr lang="en-US" dirty="0" smtClean="0"/>
              <a:t>Management of Lymphedema</a:t>
            </a:r>
            <a:endParaRPr lang="en-US" dirty="0"/>
          </a:p>
        </p:txBody>
      </p:sp>
    </p:spTree>
    <p:extLst>
      <p:ext uri="{BB962C8B-B14F-4D97-AF65-F5344CB8AC3E}">
        <p14:creationId xmlns:p14="http://schemas.microsoft.com/office/powerpoint/2010/main" val="2561321234"/>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normAutofit fontScale="90000"/>
          </a:bodyPr>
          <a:lstStyle/>
          <a:p>
            <a:pPr eaLnBrk="1" hangingPunct="1"/>
            <a:r>
              <a:rPr lang="en-US" dirty="0" smtClean="0"/>
              <a:t>Lymphedema Mgt. (Complete Decongestive Therapy)</a:t>
            </a:r>
          </a:p>
        </p:txBody>
      </p:sp>
      <p:sp>
        <p:nvSpPr>
          <p:cNvPr id="103427" name="Rectangle 3"/>
          <p:cNvSpPr>
            <a:spLocks noGrp="1" noChangeArrowheads="1"/>
          </p:cNvSpPr>
          <p:nvPr>
            <p:ph type="body" idx="1"/>
          </p:nvPr>
        </p:nvSpPr>
        <p:spPr/>
        <p:txBody>
          <a:bodyPr/>
          <a:lstStyle/>
          <a:p>
            <a:pPr eaLnBrk="1" hangingPunct="1">
              <a:lnSpc>
                <a:spcPct val="90000"/>
              </a:lnSpc>
              <a:buFont typeface="Wingdings" pitchFamily="2" charset="2"/>
              <a:buNone/>
            </a:pPr>
            <a:r>
              <a:rPr lang="en-US" sz="2800" b="1" i="1" dirty="0" smtClean="0">
                <a:cs typeface="Times New Roman" pitchFamily="18" charset="0"/>
              </a:rPr>
              <a:t>Manual Lymph Drainage</a:t>
            </a:r>
          </a:p>
          <a:p>
            <a:pPr eaLnBrk="1" hangingPunct="1">
              <a:lnSpc>
                <a:spcPct val="90000"/>
              </a:lnSpc>
            </a:pPr>
            <a:r>
              <a:rPr lang="en-US" sz="2800" dirty="0">
                <a:cs typeface="Times New Roman" pitchFamily="18" charset="0"/>
              </a:rPr>
              <a:t>P</a:t>
            </a:r>
            <a:r>
              <a:rPr lang="en-US" sz="2800" dirty="0" smtClean="0">
                <a:cs typeface="Times New Roman" pitchFamily="18" charset="0"/>
              </a:rPr>
              <a:t>urpose of this hands on technique is to facilitate peristalsis of the lymphangion</a:t>
            </a:r>
          </a:p>
          <a:p>
            <a:pPr eaLnBrk="1" hangingPunct="1">
              <a:lnSpc>
                <a:spcPct val="90000"/>
              </a:lnSpc>
            </a:pPr>
            <a:r>
              <a:rPr lang="en-US" sz="2800" dirty="0">
                <a:cs typeface="Times New Roman" pitchFamily="18" charset="0"/>
              </a:rPr>
              <a:t>I</a:t>
            </a:r>
            <a:r>
              <a:rPr lang="en-US" sz="2800" dirty="0" smtClean="0">
                <a:cs typeface="Times New Roman" pitchFamily="18" charset="0"/>
              </a:rPr>
              <a:t>ncrease in peristalsis will help pump the fluid through the lymph system at a faster rate</a:t>
            </a:r>
          </a:p>
          <a:p>
            <a:pPr lvl="1" eaLnBrk="1" hangingPunct="1">
              <a:lnSpc>
                <a:spcPct val="90000"/>
              </a:lnSpc>
            </a:pPr>
            <a:r>
              <a:rPr lang="en-US" sz="2400" dirty="0" smtClean="0">
                <a:cs typeface="Times New Roman" pitchFamily="18" charset="0"/>
              </a:rPr>
              <a:t>increase LTV</a:t>
            </a:r>
          </a:p>
          <a:p>
            <a:pPr eaLnBrk="1" hangingPunct="1">
              <a:lnSpc>
                <a:spcPct val="90000"/>
              </a:lnSpc>
            </a:pPr>
            <a:r>
              <a:rPr lang="en-US" sz="2800" dirty="0">
                <a:cs typeface="Times New Roman" pitchFamily="18" charset="0"/>
              </a:rPr>
              <a:t>R</a:t>
            </a:r>
            <a:r>
              <a:rPr lang="en-US" sz="2800" dirty="0" smtClean="0">
                <a:cs typeface="Times New Roman" pitchFamily="18" charset="0"/>
              </a:rPr>
              <a:t>eroutes the lymph flow around the blocked areas into more centrally located healthy lymph vessels which drain into the venous system. </a:t>
            </a:r>
          </a:p>
        </p:txBody>
      </p:sp>
    </p:spTree>
    <p:extLst>
      <p:ext uri="{BB962C8B-B14F-4D97-AF65-F5344CB8AC3E}">
        <p14:creationId xmlns:p14="http://schemas.microsoft.com/office/powerpoint/2010/main" val="3844668311"/>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hangingPunct="1"/>
            <a:r>
              <a:rPr lang="en-US" smtClean="0"/>
              <a:t>Lymphedema Mgt(CDT)</a:t>
            </a:r>
          </a:p>
        </p:txBody>
      </p:sp>
      <p:sp>
        <p:nvSpPr>
          <p:cNvPr id="104451" name="Rectangle 3"/>
          <p:cNvSpPr>
            <a:spLocks noGrp="1" noChangeArrowheads="1"/>
          </p:cNvSpPr>
          <p:nvPr>
            <p:ph type="body" idx="1"/>
          </p:nvPr>
        </p:nvSpPr>
        <p:spPr>
          <a:xfrm>
            <a:off x="228600" y="1600200"/>
            <a:ext cx="4876800" cy="4343400"/>
          </a:xfrm>
        </p:spPr>
        <p:txBody>
          <a:bodyPr/>
          <a:lstStyle/>
          <a:p>
            <a:pPr eaLnBrk="1" hangingPunct="1">
              <a:buFont typeface="Wingdings" pitchFamily="2" charset="2"/>
              <a:buNone/>
            </a:pPr>
            <a:r>
              <a:rPr lang="en-US" sz="2400" b="1" i="1" dirty="0" smtClean="0">
                <a:cs typeface="Times New Roman" pitchFamily="18" charset="0"/>
              </a:rPr>
              <a:t>Manual Lymph Drainage</a:t>
            </a:r>
          </a:p>
          <a:p>
            <a:pPr eaLnBrk="1" hangingPunct="1"/>
            <a:r>
              <a:rPr lang="en-US" sz="2400" dirty="0" smtClean="0">
                <a:cs typeface="Times New Roman" pitchFamily="18" charset="0"/>
              </a:rPr>
              <a:t>The proximal area is treated first, clearing first the adjacent and unaffected </a:t>
            </a:r>
            <a:r>
              <a:rPr lang="en-US" sz="2400" dirty="0" err="1" smtClean="0">
                <a:cs typeface="Times New Roman" pitchFamily="18" charset="0"/>
              </a:rPr>
              <a:t>lymphotomes</a:t>
            </a:r>
            <a:r>
              <a:rPr lang="en-US" sz="2400" dirty="0" smtClean="0">
                <a:cs typeface="Times New Roman" pitchFamily="18" charset="0"/>
              </a:rPr>
              <a:t>, then the proximal sections of the affected </a:t>
            </a:r>
            <a:r>
              <a:rPr lang="en-US" sz="2400" dirty="0" err="1" smtClean="0">
                <a:cs typeface="Times New Roman" pitchFamily="18" charset="0"/>
              </a:rPr>
              <a:t>lymphotomes</a:t>
            </a:r>
            <a:endParaRPr lang="en-US" sz="2400" dirty="0" smtClean="0">
              <a:cs typeface="Times New Roman" pitchFamily="18" charset="0"/>
            </a:endParaRPr>
          </a:p>
          <a:p>
            <a:pPr eaLnBrk="1" hangingPunct="1"/>
            <a:r>
              <a:rPr lang="en-US" sz="2400" dirty="0" smtClean="0">
                <a:cs typeface="Times New Roman" pitchFamily="18" charset="0"/>
              </a:rPr>
              <a:t>The direction of pressure depends on the areas of edema, and the direction should always be towards a cleared </a:t>
            </a:r>
            <a:r>
              <a:rPr lang="en-US" sz="2400" dirty="0" err="1" smtClean="0">
                <a:cs typeface="Times New Roman" pitchFamily="18" charset="0"/>
              </a:rPr>
              <a:t>lymphotome</a:t>
            </a:r>
            <a:r>
              <a:rPr lang="en-US" sz="2400" dirty="0" smtClean="0"/>
              <a:t> </a:t>
            </a:r>
          </a:p>
        </p:txBody>
      </p:sp>
      <p:pic>
        <p:nvPicPr>
          <p:cNvPr id="199682"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105400" y="1905000"/>
            <a:ext cx="3868947"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5388909"/>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eaLnBrk="1" hangingPunct="1"/>
            <a:r>
              <a:rPr lang="en-US" smtClean="0"/>
              <a:t>Lymphedema Mgt. (CDT)</a:t>
            </a:r>
          </a:p>
        </p:txBody>
      </p:sp>
      <p:sp>
        <p:nvSpPr>
          <p:cNvPr id="105475" name="Rectangle 3"/>
          <p:cNvSpPr>
            <a:spLocks noGrp="1" noChangeArrowheads="1"/>
          </p:cNvSpPr>
          <p:nvPr>
            <p:ph type="body" idx="1"/>
          </p:nvPr>
        </p:nvSpPr>
        <p:spPr/>
        <p:txBody>
          <a:bodyPr/>
          <a:lstStyle/>
          <a:p>
            <a:pPr eaLnBrk="1" hangingPunct="1">
              <a:buFont typeface="Wingdings" pitchFamily="2" charset="2"/>
              <a:buNone/>
            </a:pPr>
            <a:r>
              <a:rPr lang="en-US" sz="2800" b="1" i="1" smtClean="0">
                <a:cs typeface="Times New Roman" pitchFamily="18" charset="0"/>
              </a:rPr>
              <a:t>Manual Lymph Drainage</a:t>
            </a:r>
          </a:p>
          <a:p>
            <a:pPr eaLnBrk="1" hangingPunct="1"/>
            <a:r>
              <a:rPr lang="en-US" sz="2800" smtClean="0">
                <a:cs typeface="Times New Roman" pitchFamily="18" charset="0"/>
              </a:rPr>
              <a:t>The technique and variations are repeated rhythmically at least 10 times either in the same location using stationary circles or in an expanding circle</a:t>
            </a:r>
          </a:p>
          <a:p>
            <a:pPr eaLnBrk="1" hangingPunct="1"/>
            <a:r>
              <a:rPr lang="en-US" sz="2800" smtClean="0">
                <a:cs typeface="Times New Roman" pitchFamily="18" charset="0"/>
              </a:rPr>
              <a:t>useless to do any less because the interstitial mass of the tissue fluid needs some time before it responds</a:t>
            </a:r>
            <a:r>
              <a:rPr lang="en-US" sz="2800" smtClean="0"/>
              <a:t> </a:t>
            </a:r>
          </a:p>
        </p:txBody>
      </p:sp>
    </p:spTree>
    <p:extLst>
      <p:ext uri="{BB962C8B-B14F-4D97-AF65-F5344CB8AC3E}">
        <p14:creationId xmlns:p14="http://schemas.microsoft.com/office/powerpoint/2010/main" val="3973280799"/>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eaLnBrk="1" hangingPunct="1"/>
            <a:r>
              <a:rPr lang="en-US" smtClean="0"/>
              <a:t>Lymphedema Mgt.(CDT)</a:t>
            </a:r>
          </a:p>
        </p:txBody>
      </p:sp>
      <p:sp>
        <p:nvSpPr>
          <p:cNvPr id="106499" name="Rectangle 3"/>
          <p:cNvSpPr>
            <a:spLocks noGrp="1" noChangeArrowheads="1"/>
          </p:cNvSpPr>
          <p:nvPr>
            <p:ph type="body" idx="1"/>
          </p:nvPr>
        </p:nvSpPr>
        <p:spPr/>
        <p:txBody>
          <a:bodyPr/>
          <a:lstStyle/>
          <a:p>
            <a:pPr eaLnBrk="1" hangingPunct="1">
              <a:buFont typeface="Wingdings" pitchFamily="2" charset="2"/>
              <a:buNone/>
            </a:pPr>
            <a:r>
              <a:rPr lang="en-US" b="1" i="1" smtClean="0">
                <a:cs typeface="Times New Roman" pitchFamily="18" charset="0"/>
              </a:rPr>
              <a:t>Manual Lymph Drainage</a:t>
            </a:r>
          </a:p>
          <a:p>
            <a:pPr eaLnBrk="1" hangingPunct="1"/>
            <a:r>
              <a:rPr lang="en-US" smtClean="0">
                <a:cs typeface="Times New Roman" pitchFamily="18" charset="0"/>
              </a:rPr>
              <a:t>The pressure phase of a half circle lasts longer than the relaxation phase</a:t>
            </a:r>
            <a:r>
              <a:rPr lang="en-US" smtClean="0"/>
              <a:t> </a:t>
            </a:r>
          </a:p>
          <a:p>
            <a:pPr eaLnBrk="1" hangingPunct="1"/>
            <a:r>
              <a:rPr lang="en-US" smtClean="0">
                <a:cs typeface="Times New Roman" pitchFamily="18" charset="0"/>
              </a:rPr>
              <a:t>As a rule there should be no reddening of the skin(this relative)</a:t>
            </a:r>
            <a:r>
              <a:rPr lang="en-US" smtClean="0"/>
              <a:t> </a:t>
            </a:r>
          </a:p>
          <a:p>
            <a:pPr eaLnBrk="1" hangingPunct="1"/>
            <a:r>
              <a:rPr lang="en-US" smtClean="0">
                <a:cs typeface="Times New Roman" pitchFamily="18" charset="0"/>
              </a:rPr>
              <a:t>The technique should not elicit pain</a:t>
            </a:r>
            <a:r>
              <a:rPr lang="en-US" smtClean="0"/>
              <a:t> </a:t>
            </a:r>
          </a:p>
        </p:txBody>
      </p:sp>
    </p:spTree>
    <p:extLst>
      <p:ext uri="{BB962C8B-B14F-4D97-AF65-F5344CB8AC3E}">
        <p14:creationId xmlns:p14="http://schemas.microsoft.com/office/powerpoint/2010/main" val="1449137969"/>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r>
              <a:rPr lang="en-US" smtClean="0"/>
              <a:t>Lymphedema Mgt.(CDT)</a:t>
            </a:r>
          </a:p>
        </p:txBody>
      </p:sp>
      <p:sp>
        <p:nvSpPr>
          <p:cNvPr id="107523" name="Rectangle 3"/>
          <p:cNvSpPr>
            <a:spLocks noGrp="1" noChangeArrowheads="1"/>
          </p:cNvSpPr>
          <p:nvPr>
            <p:ph type="body" idx="1"/>
          </p:nvPr>
        </p:nvSpPr>
        <p:spPr/>
        <p:txBody>
          <a:bodyPr/>
          <a:lstStyle/>
          <a:p>
            <a:pPr eaLnBrk="1" hangingPunct="1">
              <a:lnSpc>
                <a:spcPct val="90000"/>
              </a:lnSpc>
              <a:buFont typeface="Wingdings" pitchFamily="2" charset="2"/>
              <a:buNone/>
            </a:pPr>
            <a:r>
              <a:rPr lang="en-US" b="1" i="1" smtClean="0">
                <a:cs typeface="Times New Roman" pitchFamily="18" charset="0"/>
              </a:rPr>
              <a:t>Compression Bandaging</a:t>
            </a:r>
            <a:r>
              <a:rPr lang="en-US" smtClean="0">
                <a:cs typeface="Times New Roman" pitchFamily="18" charset="0"/>
              </a:rPr>
              <a:t> </a:t>
            </a:r>
          </a:p>
          <a:p>
            <a:pPr eaLnBrk="1" hangingPunct="1">
              <a:lnSpc>
                <a:spcPct val="90000"/>
              </a:lnSpc>
            </a:pPr>
            <a:r>
              <a:rPr lang="en-US" smtClean="0">
                <a:cs typeface="Times New Roman" pitchFamily="18" charset="0"/>
              </a:rPr>
              <a:t>Reduces the ultrafiltration rate</a:t>
            </a:r>
            <a:r>
              <a:rPr lang="en-US" smtClean="0"/>
              <a:t> </a:t>
            </a:r>
          </a:p>
          <a:p>
            <a:pPr eaLnBrk="1" hangingPunct="1">
              <a:lnSpc>
                <a:spcPct val="90000"/>
              </a:lnSpc>
            </a:pPr>
            <a:r>
              <a:rPr lang="en-US" smtClean="0">
                <a:cs typeface="Times New Roman" pitchFamily="18" charset="0"/>
              </a:rPr>
              <a:t>Improves the efficiency of the muscle pump and joint pumps</a:t>
            </a:r>
            <a:r>
              <a:rPr lang="en-US" smtClean="0"/>
              <a:t> </a:t>
            </a:r>
          </a:p>
          <a:p>
            <a:pPr eaLnBrk="1" hangingPunct="1">
              <a:lnSpc>
                <a:spcPct val="90000"/>
              </a:lnSpc>
            </a:pPr>
            <a:r>
              <a:rPr lang="en-US" smtClean="0">
                <a:cs typeface="Times New Roman" pitchFamily="18" charset="0"/>
              </a:rPr>
              <a:t>Prevents the reaccumulation of evacuated lymph fluid</a:t>
            </a:r>
            <a:endParaRPr lang="en-US" smtClean="0"/>
          </a:p>
          <a:p>
            <a:pPr eaLnBrk="1" hangingPunct="1">
              <a:lnSpc>
                <a:spcPct val="90000"/>
              </a:lnSpc>
            </a:pPr>
            <a:r>
              <a:rPr lang="en-US" smtClean="0">
                <a:cs typeface="Times New Roman" pitchFamily="18" charset="0"/>
              </a:rPr>
              <a:t>Breaks up fibrotic tissue(scar and connective tissue)</a:t>
            </a:r>
            <a:endParaRPr lang="en-US" smtClean="0"/>
          </a:p>
          <a:p>
            <a:pPr eaLnBrk="1" hangingPunct="1">
              <a:lnSpc>
                <a:spcPct val="90000"/>
              </a:lnSpc>
            </a:pPr>
            <a:endParaRPr lang="en-US" smtClean="0"/>
          </a:p>
        </p:txBody>
      </p:sp>
    </p:spTree>
    <p:extLst>
      <p:ext uri="{BB962C8B-B14F-4D97-AF65-F5344CB8AC3E}">
        <p14:creationId xmlns:p14="http://schemas.microsoft.com/office/powerpoint/2010/main" val="2174740285"/>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r>
              <a:rPr lang="en-US" smtClean="0"/>
              <a:t>Lymphedema Mgt.(CDT)</a:t>
            </a:r>
          </a:p>
        </p:txBody>
      </p:sp>
      <p:sp>
        <p:nvSpPr>
          <p:cNvPr id="108547" name="Rectangle 3"/>
          <p:cNvSpPr>
            <a:spLocks noGrp="1" noChangeArrowheads="1"/>
          </p:cNvSpPr>
          <p:nvPr>
            <p:ph type="body" idx="1"/>
          </p:nvPr>
        </p:nvSpPr>
        <p:spPr/>
        <p:txBody>
          <a:bodyPr/>
          <a:lstStyle/>
          <a:p>
            <a:pPr eaLnBrk="1" hangingPunct="1">
              <a:lnSpc>
                <a:spcPct val="90000"/>
              </a:lnSpc>
              <a:buFont typeface="Wingdings" pitchFamily="2" charset="2"/>
              <a:buNone/>
            </a:pPr>
            <a:r>
              <a:rPr lang="en-US" sz="2800" b="1" i="1" smtClean="0">
                <a:cs typeface="Times New Roman" pitchFamily="18" charset="0"/>
              </a:rPr>
              <a:t>Patient Education</a:t>
            </a:r>
          </a:p>
          <a:p>
            <a:pPr eaLnBrk="1" hangingPunct="1">
              <a:lnSpc>
                <a:spcPct val="90000"/>
              </a:lnSpc>
            </a:pPr>
            <a:r>
              <a:rPr lang="en-US" sz="2800" smtClean="0">
                <a:cs typeface="Times New Roman" pitchFamily="18" charset="0"/>
              </a:rPr>
              <a:t>Patient/family instructed in </a:t>
            </a:r>
          </a:p>
          <a:p>
            <a:pPr eaLnBrk="1" hangingPunct="1">
              <a:lnSpc>
                <a:spcPct val="90000"/>
              </a:lnSpc>
            </a:pPr>
            <a:r>
              <a:rPr lang="en-US" sz="2800" smtClean="0">
                <a:cs typeface="Times New Roman" pitchFamily="18" charset="0"/>
              </a:rPr>
              <a:t>self MLD</a:t>
            </a:r>
          </a:p>
          <a:p>
            <a:pPr eaLnBrk="1" hangingPunct="1">
              <a:lnSpc>
                <a:spcPct val="90000"/>
              </a:lnSpc>
            </a:pPr>
            <a:r>
              <a:rPr lang="en-US" sz="2800" smtClean="0">
                <a:cs typeface="Times New Roman" pitchFamily="18" charset="0"/>
              </a:rPr>
              <a:t> self Bandaging, </a:t>
            </a:r>
          </a:p>
          <a:p>
            <a:pPr eaLnBrk="1" hangingPunct="1">
              <a:lnSpc>
                <a:spcPct val="90000"/>
              </a:lnSpc>
            </a:pPr>
            <a:r>
              <a:rPr lang="en-US" sz="2800" smtClean="0">
                <a:cs typeface="Times New Roman" pitchFamily="18" charset="0"/>
              </a:rPr>
              <a:t>skin care precautions </a:t>
            </a:r>
          </a:p>
          <a:p>
            <a:pPr eaLnBrk="1" hangingPunct="1">
              <a:lnSpc>
                <a:spcPct val="90000"/>
              </a:lnSpc>
            </a:pPr>
            <a:r>
              <a:rPr lang="en-US" sz="2800" smtClean="0">
                <a:cs typeface="Times New Roman" pitchFamily="18" charset="0"/>
              </a:rPr>
              <a:t>therapeutic exercises</a:t>
            </a:r>
          </a:p>
          <a:p>
            <a:pPr eaLnBrk="1" hangingPunct="1">
              <a:lnSpc>
                <a:spcPct val="90000"/>
              </a:lnSpc>
            </a:pPr>
            <a:r>
              <a:rPr lang="en-US" sz="2800" smtClean="0">
                <a:cs typeface="Times New Roman" pitchFamily="18" charset="0"/>
              </a:rPr>
              <a:t>goal of the program is for the patient/family to be in control of their lymphedema management</a:t>
            </a:r>
            <a:r>
              <a:rPr lang="en-US" sz="2800" smtClean="0"/>
              <a:t> </a:t>
            </a:r>
          </a:p>
        </p:txBody>
      </p:sp>
    </p:spTree>
    <p:extLst>
      <p:ext uri="{BB962C8B-B14F-4D97-AF65-F5344CB8AC3E}">
        <p14:creationId xmlns:p14="http://schemas.microsoft.com/office/powerpoint/2010/main" val="243033977"/>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n-US" smtClean="0"/>
              <a:t>Compression</a:t>
            </a:r>
          </a:p>
        </p:txBody>
      </p:sp>
      <p:sp>
        <p:nvSpPr>
          <p:cNvPr id="88067" name="Rectangle 3"/>
          <p:cNvSpPr>
            <a:spLocks noGrp="1" noChangeArrowheads="1"/>
          </p:cNvSpPr>
          <p:nvPr>
            <p:ph type="body" idx="1"/>
          </p:nvPr>
        </p:nvSpPr>
        <p:spPr/>
        <p:txBody>
          <a:bodyPr/>
          <a:lstStyle/>
          <a:p>
            <a:pPr eaLnBrk="1" hangingPunct="1"/>
            <a:r>
              <a:rPr lang="en-US" smtClean="0">
                <a:cs typeface="Times New Roman" pitchFamily="18" charset="0"/>
              </a:rPr>
              <a:t>Increases interstitial pressure, reducing leakage of capillary and increase absorption of tissue fluid by venous and lymphatic vessels during ultrafiltration</a:t>
            </a:r>
          </a:p>
          <a:p>
            <a:pPr eaLnBrk="1" hangingPunct="1"/>
            <a:r>
              <a:rPr lang="en-US" smtClean="0"/>
              <a:t> </a:t>
            </a:r>
            <a:r>
              <a:rPr lang="en-US" smtClean="0">
                <a:cs typeface="Times New Roman" pitchFamily="18" charset="0"/>
              </a:rPr>
              <a:t>Compression from foam pieces decreases fibrotic tissue</a:t>
            </a:r>
          </a:p>
          <a:p>
            <a:pPr eaLnBrk="1" hangingPunct="1">
              <a:buFont typeface="Wingdings" pitchFamily="2" charset="2"/>
              <a:buNone/>
            </a:pPr>
            <a:endParaRPr lang="en-US" smtClean="0"/>
          </a:p>
        </p:txBody>
      </p:sp>
    </p:spTree>
    <p:extLst>
      <p:ext uri="{BB962C8B-B14F-4D97-AF65-F5344CB8AC3E}">
        <p14:creationId xmlns:p14="http://schemas.microsoft.com/office/powerpoint/2010/main" val="3671348031"/>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r>
              <a:rPr lang="en-US" smtClean="0"/>
              <a:t>Compression</a:t>
            </a:r>
          </a:p>
        </p:txBody>
      </p:sp>
      <p:sp>
        <p:nvSpPr>
          <p:cNvPr id="89091" name="Rectangle 3"/>
          <p:cNvSpPr>
            <a:spLocks noGrp="1" noChangeArrowheads="1"/>
          </p:cNvSpPr>
          <p:nvPr>
            <p:ph type="body" idx="1"/>
          </p:nvPr>
        </p:nvSpPr>
        <p:spPr/>
        <p:txBody>
          <a:bodyPr/>
          <a:lstStyle/>
          <a:p>
            <a:pPr eaLnBrk="1" hangingPunct="1"/>
            <a:r>
              <a:rPr lang="en-US" smtClean="0">
                <a:cs typeface="Times New Roman" pitchFamily="18" charset="0"/>
              </a:rPr>
              <a:t>Decrease capacity of superficial veins and lymph vessels by decreasing the vessel lumen diameter, which decreases blood volume, improves flow rate and decreases reverse flow</a:t>
            </a:r>
          </a:p>
          <a:p>
            <a:pPr eaLnBrk="1" hangingPunct="1"/>
            <a:r>
              <a:rPr lang="en-US" b="1" smtClean="0">
                <a:cs typeface="Times New Roman" pitchFamily="18" charset="0"/>
              </a:rPr>
              <a:t>Contraindications</a:t>
            </a:r>
            <a:r>
              <a:rPr lang="en-US" smtClean="0">
                <a:cs typeface="Times New Roman" pitchFamily="18" charset="0"/>
              </a:rPr>
              <a:t>: Arterial occlusive disease , cutaneous infections and dermatitis. </a:t>
            </a:r>
          </a:p>
        </p:txBody>
      </p:sp>
    </p:spTree>
    <p:extLst>
      <p:ext uri="{BB962C8B-B14F-4D97-AF65-F5344CB8AC3E}">
        <p14:creationId xmlns:p14="http://schemas.microsoft.com/office/powerpoint/2010/main" val="38576649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Prostate Cancer Grading</a:t>
            </a:r>
            <a:endParaRPr lang="en-US" dirty="0"/>
          </a:p>
        </p:txBody>
      </p:sp>
      <p:sp>
        <p:nvSpPr>
          <p:cNvPr id="4" name="Content Placeholder 3"/>
          <p:cNvSpPr>
            <a:spLocks noGrp="1"/>
          </p:cNvSpPr>
          <p:nvPr>
            <p:ph sz="half" idx="1"/>
          </p:nvPr>
        </p:nvSpPr>
        <p:spPr>
          <a:xfrm>
            <a:off x="228600" y="1371600"/>
            <a:ext cx="4305300" cy="4572000"/>
          </a:xfrm>
        </p:spPr>
        <p:txBody>
          <a:bodyPr/>
          <a:lstStyle/>
          <a:p>
            <a:r>
              <a:rPr lang="en-US" sz="2000" dirty="0"/>
              <a:t>A pathologist looks for cell abnormalities and "grades" the tissue sample from 1 to 5. </a:t>
            </a:r>
            <a:endParaRPr lang="en-US" sz="2000" dirty="0" smtClean="0"/>
          </a:p>
          <a:p>
            <a:r>
              <a:rPr lang="en-US" sz="2000" dirty="0" smtClean="0"/>
              <a:t>The </a:t>
            </a:r>
            <a:r>
              <a:rPr lang="en-US" sz="2000" dirty="0"/>
              <a:t>sum of 2 Gleason grades is the Gleason score. </a:t>
            </a:r>
            <a:endParaRPr lang="en-US" sz="2000" dirty="0" smtClean="0"/>
          </a:p>
          <a:p>
            <a:r>
              <a:rPr lang="en-US" sz="2000" dirty="0" smtClean="0"/>
              <a:t>These </a:t>
            </a:r>
            <a:r>
              <a:rPr lang="en-US" sz="2000" dirty="0"/>
              <a:t>scores help determine the chances of the cancer </a:t>
            </a:r>
            <a:r>
              <a:rPr lang="en-US" sz="2000" dirty="0" smtClean="0"/>
              <a:t>spreading</a:t>
            </a:r>
          </a:p>
          <a:p>
            <a:r>
              <a:rPr lang="en-US" sz="2000" dirty="0" smtClean="0"/>
              <a:t>They </a:t>
            </a:r>
            <a:r>
              <a:rPr lang="en-US" sz="2000" dirty="0"/>
              <a:t>range from 2, less aggressive, to 10, a very aggressive cancer</a:t>
            </a:r>
            <a:r>
              <a:rPr lang="en-US" sz="2000" dirty="0" smtClean="0"/>
              <a:t>.</a:t>
            </a:r>
          </a:p>
          <a:p>
            <a:r>
              <a:rPr lang="en-US" sz="2000" dirty="0" smtClean="0"/>
              <a:t>Gleason </a:t>
            </a:r>
            <a:r>
              <a:rPr lang="en-US" sz="2000" dirty="0"/>
              <a:t>scores helps guide the type of </a:t>
            </a:r>
            <a:r>
              <a:rPr lang="en-US" sz="2000" dirty="0" smtClean="0"/>
              <a:t>treatment.</a:t>
            </a:r>
            <a:endParaRPr lang="en-US" sz="2000" dirty="0"/>
          </a:p>
          <a:p>
            <a:endParaRPr lang="en-US" sz="2000" dirty="0"/>
          </a:p>
        </p:txBody>
      </p:sp>
      <p:pic>
        <p:nvPicPr>
          <p:cNvPr id="133122" name="Picture 2"/>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bwMode="auto">
          <a:xfrm>
            <a:off x="4648200" y="1775401"/>
            <a:ext cx="4305300" cy="2923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4404809"/>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n-US" smtClean="0"/>
              <a:t>Compression Bandaging</a:t>
            </a:r>
          </a:p>
        </p:txBody>
      </p:sp>
      <p:sp>
        <p:nvSpPr>
          <p:cNvPr id="90115" name="Rectangle 3"/>
          <p:cNvSpPr>
            <a:spLocks noGrp="1" noChangeArrowheads="1"/>
          </p:cNvSpPr>
          <p:nvPr>
            <p:ph type="body" idx="1"/>
          </p:nvPr>
        </p:nvSpPr>
        <p:spPr/>
        <p:txBody>
          <a:bodyPr/>
          <a:lstStyle/>
          <a:p>
            <a:pPr eaLnBrk="1" hangingPunct="1">
              <a:lnSpc>
                <a:spcPct val="90000"/>
              </a:lnSpc>
              <a:buFont typeface="Wingdings" pitchFamily="2" charset="2"/>
              <a:buNone/>
            </a:pPr>
            <a:r>
              <a:rPr lang="en-US" sz="2800" b="1" smtClean="0">
                <a:cs typeface="Times New Roman" pitchFamily="18" charset="0"/>
              </a:rPr>
              <a:t>High elasticity(long stretch)</a:t>
            </a:r>
          </a:p>
          <a:p>
            <a:pPr eaLnBrk="1" hangingPunct="1">
              <a:lnSpc>
                <a:spcPct val="90000"/>
              </a:lnSpc>
            </a:pPr>
            <a:r>
              <a:rPr lang="en-US" sz="2800" smtClean="0">
                <a:cs typeface="Times New Roman" pitchFamily="18" charset="0"/>
              </a:rPr>
              <a:t>Continuous compression with low resistance, i.e.Stockings and ACE wrap</a:t>
            </a:r>
          </a:p>
          <a:p>
            <a:pPr eaLnBrk="1" hangingPunct="1">
              <a:lnSpc>
                <a:spcPct val="90000"/>
              </a:lnSpc>
            </a:pPr>
            <a:r>
              <a:rPr lang="en-US" sz="2800" smtClean="0">
                <a:cs typeface="Times New Roman" pitchFamily="18" charset="0"/>
              </a:rPr>
              <a:t>can be extended 100-200% </a:t>
            </a:r>
          </a:p>
          <a:p>
            <a:pPr eaLnBrk="1" hangingPunct="1">
              <a:lnSpc>
                <a:spcPct val="90000"/>
              </a:lnSpc>
            </a:pPr>
            <a:r>
              <a:rPr lang="en-US" sz="2800" smtClean="0">
                <a:cs typeface="Times New Roman" pitchFamily="18" charset="0"/>
              </a:rPr>
              <a:t>contain high elastic components </a:t>
            </a:r>
          </a:p>
          <a:p>
            <a:pPr eaLnBrk="1" hangingPunct="1">
              <a:lnSpc>
                <a:spcPct val="90000"/>
              </a:lnSpc>
            </a:pPr>
            <a:r>
              <a:rPr lang="en-US" sz="2800" smtClean="0">
                <a:cs typeface="Times New Roman" pitchFamily="18" charset="0"/>
              </a:rPr>
              <a:t>develop high restoring force and hence develop high resting pressure</a:t>
            </a:r>
          </a:p>
          <a:p>
            <a:pPr eaLnBrk="1" hangingPunct="1">
              <a:lnSpc>
                <a:spcPct val="90000"/>
              </a:lnSpc>
            </a:pPr>
            <a:r>
              <a:rPr lang="en-US" sz="2800" smtClean="0">
                <a:cs typeface="Times New Roman" pitchFamily="18" charset="0"/>
              </a:rPr>
              <a:t>should only be worn with activity and not at rest.</a:t>
            </a:r>
            <a:r>
              <a:rPr lang="en-US" sz="2800" smtClean="0"/>
              <a:t> </a:t>
            </a:r>
          </a:p>
        </p:txBody>
      </p:sp>
    </p:spTree>
    <p:extLst>
      <p:ext uri="{BB962C8B-B14F-4D97-AF65-F5344CB8AC3E}">
        <p14:creationId xmlns:p14="http://schemas.microsoft.com/office/powerpoint/2010/main" val="1318219566"/>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r>
              <a:rPr lang="en-US" smtClean="0"/>
              <a:t>Compression Bandaging</a:t>
            </a:r>
          </a:p>
        </p:txBody>
      </p:sp>
      <p:sp>
        <p:nvSpPr>
          <p:cNvPr id="91139" name="Rectangle 3"/>
          <p:cNvSpPr>
            <a:spLocks noGrp="1" noChangeArrowheads="1"/>
          </p:cNvSpPr>
          <p:nvPr>
            <p:ph type="body" idx="1"/>
          </p:nvPr>
        </p:nvSpPr>
        <p:spPr/>
        <p:txBody>
          <a:bodyPr/>
          <a:lstStyle/>
          <a:p>
            <a:pPr eaLnBrk="1" hangingPunct="1">
              <a:lnSpc>
                <a:spcPct val="90000"/>
              </a:lnSpc>
              <a:buFont typeface="Wingdings" pitchFamily="2" charset="2"/>
              <a:buNone/>
            </a:pPr>
            <a:r>
              <a:rPr lang="en-US" sz="2800" b="1" smtClean="0">
                <a:cs typeface="Times New Roman" pitchFamily="18" charset="0"/>
              </a:rPr>
              <a:t>Low elasticity(short stretch) </a:t>
            </a:r>
          </a:p>
          <a:p>
            <a:pPr eaLnBrk="1" hangingPunct="1">
              <a:lnSpc>
                <a:spcPct val="90000"/>
              </a:lnSpc>
            </a:pPr>
            <a:r>
              <a:rPr lang="en-US" sz="2800" smtClean="0">
                <a:cs typeface="Times New Roman" pitchFamily="18" charset="0"/>
              </a:rPr>
              <a:t>Gives resistance and compression</a:t>
            </a:r>
          </a:p>
          <a:p>
            <a:pPr eaLnBrk="1" hangingPunct="1">
              <a:lnSpc>
                <a:spcPct val="90000"/>
              </a:lnSpc>
            </a:pPr>
            <a:r>
              <a:rPr lang="en-US" sz="2800" smtClean="0">
                <a:cs typeface="Times New Roman" pitchFamily="18" charset="0"/>
              </a:rPr>
              <a:t>will have 30-90% extension  </a:t>
            </a:r>
          </a:p>
          <a:p>
            <a:pPr eaLnBrk="1" hangingPunct="1">
              <a:lnSpc>
                <a:spcPct val="90000"/>
              </a:lnSpc>
            </a:pPr>
            <a:r>
              <a:rPr lang="en-US" sz="2800" smtClean="0">
                <a:cs typeface="Times New Roman" pitchFamily="18" charset="0"/>
              </a:rPr>
              <a:t>restoring force is low as is their resting pressure</a:t>
            </a:r>
          </a:p>
          <a:p>
            <a:pPr eaLnBrk="1" hangingPunct="1">
              <a:lnSpc>
                <a:spcPct val="90000"/>
              </a:lnSpc>
            </a:pPr>
            <a:r>
              <a:rPr lang="en-US" sz="2800" smtClean="0">
                <a:cs typeface="Times New Roman" pitchFamily="18" charset="0"/>
              </a:rPr>
              <a:t>When muscles are active, low stretch bandages form a support since they create a  high working pressure</a:t>
            </a:r>
          </a:p>
          <a:p>
            <a:pPr eaLnBrk="1" hangingPunct="1">
              <a:lnSpc>
                <a:spcPct val="90000"/>
              </a:lnSpc>
            </a:pPr>
            <a:r>
              <a:rPr lang="en-US" sz="2800" smtClean="0">
                <a:cs typeface="Times New Roman" pitchFamily="18" charset="0"/>
              </a:rPr>
              <a:t>can be worn at rest and with exercise</a:t>
            </a:r>
            <a:endParaRPr lang="en-US" sz="2800" smtClean="0"/>
          </a:p>
        </p:txBody>
      </p:sp>
    </p:spTree>
    <p:extLst>
      <p:ext uri="{BB962C8B-B14F-4D97-AF65-F5344CB8AC3E}">
        <p14:creationId xmlns:p14="http://schemas.microsoft.com/office/powerpoint/2010/main" val="1265188017"/>
      </p:ext>
    </p:extLst>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pPr eaLnBrk="1" hangingPunct="1"/>
            <a:r>
              <a:rPr lang="en-US" smtClean="0"/>
              <a:t>Contraindications to CDT</a:t>
            </a:r>
          </a:p>
        </p:txBody>
      </p:sp>
      <p:sp>
        <p:nvSpPr>
          <p:cNvPr id="118787" name="Rectangle 3"/>
          <p:cNvSpPr>
            <a:spLocks noGrp="1" noChangeArrowheads="1"/>
          </p:cNvSpPr>
          <p:nvPr>
            <p:ph type="body" idx="1"/>
          </p:nvPr>
        </p:nvSpPr>
        <p:spPr/>
        <p:txBody>
          <a:bodyPr/>
          <a:lstStyle/>
          <a:p>
            <a:pPr eaLnBrk="1" hangingPunct="1">
              <a:buFont typeface="Wingdings" pitchFamily="2" charset="2"/>
              <a:buNone/>
            </a:pPr>
            <a:r>
              <a:rPr lang="en-US" i="1" u="sng" smtClean="0">
                <a:cs typeface="Times New Roman" pitchFamily="18" charset="0"/>
              </a:rPr>
              <a:t>Absolute Contraindications</a:t>
            </a:r>
            <a:r>
              <a:rPr lang="en-US" smtClean="0"/>
              <a:t> </a:t>
            </a:r>
          </a:p>
          <a:p>
            <a:pPr eaLnBrk="1" hangingPunct="1"/>
            <a:r>
              <a:rPr lang="en-US" smtClean="0">
                <a:cs typeface="Times New Roman" pitchFamily="18" charset="0"/>
              </a:rPr>
              <a:t>Untreated malignant tumors tending toward metastases</a:t>
            </a:r>
            <a:r>
              <a:rPr lang="en-US" smtClean="0"/>
              <a:t> </a:t>
            </a:r>
          </a:p>
          <a:p>
            <a:pPr eaLnBrk="1" hangingPunct="1"/>
            <a:r>
              <a:rPr lang="en-US" smtClean="0">
                <a:cs typeface="Times New Roman" pitchFamily="18" charset="0"/>
              </a:rPr>
              <a:t>Acute inflammations(bacterial or viral)</a:t>
            </a:r>
            <a:r>
              <a:rPr lang="en-US" smtClean="0"/>
              <a:t> </a:t>
            </a:r>
          </a:p>
          <a:p>
            <a:pPr eaLnBrk="1" hangingPunct="1"/>
            <a:r>
              <a:rPr lang="en-US" smtClean="0">
                <a:cs typeface="Times New Roman" pitchFamily="18" charset="0"/>
              </a:rPr>
              <a:t>Thrombosis</a:t>
            </a:r>
            <a:r>
              <a:rPr lang="en-US" smtClean="0"/>
              <a:t> </a:t>
            </a:r>
          </a:p>
          <a:p>
            <a:pPr eaLnBrk="1" hangingPunct="1"/>
            <a:r>
              <a:rPr lang="en-US" smtClean="0">
                <a:cs typeface="Times New Roman" pitchFamily="18" charset="0"/>
              </a:rPr>
              <a:t>Active TB</a:t>
            </a:r>
            <a:r>
              <a:rPr lang="en-US" smtClean="0"/>
              <a:t> </a:t>
            </a:r>
          </a:p>
          <a:p>
            <a:pPr eaLnBrk="1" hangingPunct="1"/>
            <a:r>
              <a:rPr lang="en-US" smtClean="0">
                <a:cs typeface="Times New Roman" pitchFamily="18" charset="0"/>
              </a:rPr>
              <a:t>Allergic reaction</a:t>
            </a:r>
            <a:r>
              <a:rPr lang="en-US" smtClean="0"/>
              <a:t> </a:t>
            </a:r>
          </a:p>
          <a:p>
            <a:pPr eaLnBrk="1" hangingPunct="1"/>
            <a:endParaRPr lang="en-US" smtClean="0"/>
          </a:p>
        </p:txBody>
      </p:sp>
    </p:spTree>
    <p:extLst>
      <p:ext uri="{BB962C8B-B14F-4D97-AF65-F5344CB8AC3E}">
        <p14:creationId xmlns:p14="http://schemas.microsoft.com/office/powerpoint/2010/main" val="3059387460"/>
      </p:ext>
    </p:extLst>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pPr eaLnBrk="1" hangingPunct="1"/>
            <a:r>
              <a:rPr lang="en-US" smtClean="0"/>
              <a:t>Contraindications of CDT</a:t>
            </a:r>
          </a:p>
        </p:txBody>
      </p:sp>
      <p:sp>
        <p:nvSpPr>
          <p:cNvPr id="119811" name="Rectangle 3"/>
          <p:cNvSpPr>
            <a:spLocks noGrp="1" noChangeArrowheads="1"/>
          </p:cNvSpPr>
          <p:nvPr>
            <p:ph type="body" idx="1"/>
          </p:nvPr>
        </p:nvSpPr>
        <p:spPr/>
        <p:txBody>
          <a:bodyPr/>
          <a:lstStyle/>
          <a:p>
            <a:pPr eaLnBrk="1" hangingPunct="1">
              <a:buFont typeface="Wingdings" pitchFamily="2" charset="2"/>
              <a:buNone/>
            </a:pPr>
            <a:r>
              <a:rPr lang="en-US" i="1" u="sng" dirty="0" smtClean="0">
                <a:cs typeface="Times New Roman" pitchFamily="18" charset="0"/>
              </a:rPr>
              <a:t>Relative Contraindications</a:t>
            </a:r>
            <a:r>
              <a:rPr lang="en-US" dirty="0" smtClean="0"/>
              <a:t> </a:t>
            </a:r>
          </a:p>
          <a:p>
            <a:pPr eaLnBrk="1" hangingPunct="1"/>
            <a:r>
              <a:rPr lang="en-US" dirty="0" smtClean="0">
                <a:cs typeface="Times New Roman" pitchFamily="18" charset="0"/>
              </a:rPr>
              <a:t>Chronic inflammation</a:t>
            </a:r>
            <a:r>
              <a:rPr lang="en-US" dirty="0" smtClean="0"/>
              <a:t> </a:t>
            </a:r>
          </a:p>
          <a:p>
            <a:pPr eaLnBrk="1" hangingPunct="1"/>
            <a:r>
              <a:rPr lang="en-US" dirty="0" smtClean="0">
                <a:cs typeface="Times New Roman" pitchFamily="18" charset="0"/>
              </a:rPr>
              <a:t>Functional disturbances of thyroid (if treated okay to do treatment)</a:t>
            </a:r>
            <a:r>
              <a:rPr lang="en-US" dirty="0" smtClean="0"/>
              <a:t> </a:t>
            </a:r>
          </a:p>
          <a:p>
            <a:pPr eaLnBrk="1" hangingPunct="1"/>
            <a:r>
              <a:rPr lang="en-US" dirty="0" smtClean="0">
                <a:cs typeface="Times New Roman" pitchFamily="18" charset="0"/>
              </a:rPr>
              <a:t>Bone marrow patients(must be cleared to be in the community without a mask, watch for fatigue)</a:t>
            </a:r>
            <a:r>
              <a:rPr lang="en-US" dirty="0" smtClean="0"/>
              <a:t> </a:t>
            </a:r>
          </a:p>
        </p:txBody>
      </p:sp>
    </p:spTree>
    <p:extLst>
      <p:ext uri="{BB962C8B-B14F-4D97-AF65-F5344CB8AC3E}">
        <p14:creationId xmlns:p14="http://schemas.microsoft.com/office/powerpoint/2010/main" val="1796143644"/>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pPr eaLnBrk="1" hangingPunct="1"/>
            <a:r>
              <a:rPr lang="en-US" smtClean="0"/>
              <a:t>Contraindications to CDT</a:t>
            </a:r>
          </a:p>
        </p:txBody>
      </p:sp>
      <p:sp>
        <p:nvSpPr>
          <p:cNvPr id="120835" name="Rectangle 3"/>
          <p:cNvSpPr>
            <a:spLocks noGrp="1" noChangeArrowheads="1"/>
          </p:cNvSpPr>
          <p:nvPr>
            <p:ph type="body" idx="1"/>
          </p:nvPr>
        </p:nvSpPr>
        <p:spPr>
          <a:xfrm>
            <a:off x="609600" y="1447800"/>
            <a:ext cx="8229600" cy="4572000"/>
          </a:xfrm>
        </p:spPr>
        <p:txBody>
          <a:bodyPr/>
          <a:lstStyle/>
          <a:p>
            <a:pPr eaLnBrk="1" hangingPunct="1">
              <a:buFont typeface="Wingdings" pitchFamily="2" charset="2"/>
              <a:buNone/>
            </a:pPr>
            <a:r>
              <a:rPr lang="en-US" sz="2800" i="1" u="sng" dirty="0" smtClean="0">
                <a:cs typeface="Times New Roman" pitchFamily="18" charset="0"/>
              </a:rPr>
              <a:t>Relative Contraindications</a:t>
            </a:r>
          </a:p>
          <a:p>
            <a:pPr eaLnBrk="1" hangingPunct="1"/>
            <a:r>
              <a:rPr lang="en-US" sz="2800" dirty="0" smtClean="0">
                <a:cs typeface="Times New Roman" pitchFamily="18" charset="0"/>
              </a:rPr>
              <a:t>Bronchial asthma (do not treat during an acute episode)</a:t>
            </a:r>
            <a:r>
              <a:rPr lang="en-US" sz="2800" dirty="0" smtClean="0"/>
              <a:t> </a:t>
            </a:r>
          </a:p>
          <a:p>
            <a:pPr eaLnBrk="1" hangingPunct="1"/>
            <a:r>
              <a:rPr lang="en-US" sz="2800" dirty="0" smtClean="0">
                <a:cs typeface="Times New Roman" pitchFamily="18" charset="0"/>
              </a:rPr>
              <a:t>Cardiac arrhythmia(check with physician)</a:t>
            </a:r>
            <a:r>
              <a:rPr lang="en-US" sz="2800" dirty="0" smtClean="0"/>
              <a:t> </a:t>
            </a:r>
          </a:p>
          <a:p>
            <a:pPr eaLnBrk="1" hangingPunct="1"/>
            <a:r>
              <a:rPr lang="en-US" sz="2800" dirty="0" smtClean="0">
                <a:cs typeface="Times New Roman" pitchFamily="18" charset="0"/>
              </a:rPr>
              <a:t>Deep abdominal drainage is not performed during menses, on pregnant patients or inflammatory disorders of the abdomen</a:t>
            </a:r>
            <a:r>
              <a:rPr lang="en-US" sz="2800" dirty="0" smtClean="0"/>
              <a:t> </a:t>
            </a:r>
          </a:p>
        </p:txBody>
      </p:sp>
    </p:spTree>
    <p:extLst>
      <p:ext uri="{BB962C8B-B14F-4D97-AF65-F5344CB8AC3E}">
        <p14:creationId xmlns:p14="http://schemas.microsoft.com/office/powerpoint/2010/main" val="3610275902"/>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pPr eaLnBrk="1" hangingPunct="1"/>
            <a:r>
              <a:rPr lang="en-US" smtClean="0"/>
              <a:t>Contraindications to CDT</a:t>
            </a:r>
          </a:p>
        </p:txBody>
      </p:sp>
      <p:sp>
        <p:nvSpPr>
          <p:cNvPr id="121859" name="Rectangle 3"/>
          <p:cNvSpPr>
            <a:spLocks noGrp="1" noChangeArrowheads="1"/>
          </p:cNvSpPr>
          <p:nvPr>
            <p:ph type="body" idx="1"/>
          </p:nvPr>
        </p:nvSpPr>
        <p:spPr/>
        <p:txBody>
          <a:bodyPr/>
          <a:lstStyle/>
          <a:p>
            <a:pPr eaLnBrk="1" hangingPunct="1">
              <a:lnSpc>
                <a:spcPct val="90000"/>
              </a:lnSpc>
              <a:buFont typeface="Wingdings" pitchFamily="2" charset="2"/>
              <a:buNone/>
            </a:pPr>
            <a:r>
              <a:rPr lang="en-US" sz="2800" i="1" u="sng" dirty="0" smtClean="0">
                <a:cs typeface="Times New Roman" pitchFamily="18" charset="0"/>
              </a:rPr>
              <a:t>Contraindications to Bandaging</a:t>
            </a:r>
            <a:r>
              <a:rPr lang="en-US" sz="2800" u="sng" dirty="0" smtClean="0"/>
              <a:t> </a:t>
            </a:r>
          </a:p>
          <a:p>
            <a:pPr eaLnBrk="1" hangingPunct="1">
              <a:lnSpc>
                <a:spcPct val="90000"/>
              </a:lnSpc>
            </a:pPr>
            <a:r>
              <a:rPr lang="en-US" sz="2800" dirty="0" smtClean="0">
                <a:cs typeface="Times New Roman" pitchFamily="18" charset="0"/>
              </a:rPr>
              <a:t>Arterial diseases</a:t>
            </a:r>
            <a:r>
              <a:rPr lang="en-US" sz="2800" dirty="0" smtClean="0"/>
              <a:t> </a:t>
            </a:r>
          </a:p>
          <a:p>
            <a:pPr eaLnBrk="1" hangingPunct="1">
              <a:lnSpc>
                <a:spcPct val="90000"/>
              </a:lnSpc>
            </a:pPr>
            <a:r>
              <a:rPr lang="en-US" sz="2800" dirty="0" smtClean="0">
                <a:cs typeface="Times New Roman" pitchFamily="18" charset="0"/>
              </a:rPr>
              <a:t>Cardiac edema</a:t>
            </a:r>
            <a:r>
              <a:rPr lang="en-US" sz="2800" dirty="0" smtClean="0"/>
              <a:t> </a:t>
            </a:r>
          </a:p>
          <a:p>
            <a:pPr eaLnBrk="1" hangingPunct="1">
              <a:lnSpc>
                <a:spcPct val="90000"/>
              </a:lnSpc>
            </a:pPr>
            <a:r>
              <a:rPr lang="en-US" sz="2800" dirty="0" smtClean="0">
                <a:cs typeface="Times New Roman" pitchFamily="18" charset="0"/>
              </a:rPr>
              <a:t>Acute infections</a:t>
            </a:r>
            <a:r>
              <a:rPr lang="en-US" sz="2800" dirty="0" smtClean="0"/>
              <a:t> </a:t>
            </a:r>
          </a:p>
          <a:p>
            <a:pPr eaLnBrk="1" hangingPunct="1">
              <a:lnSpc>
                <a:spcPct val="90000"/>
              </a:lnSpc>
            </a:pPr>
            <a:r>
              <a:rPr lang="en-US" sz="2800" dirty="0" smtClean="0">
                <a:cs typeface="Times New Roman" pitchFamily="18" charset="0"/>
              </a:rPr>
              <a:t>Malignant lymphedema (can do for palliative treatment)</a:t>
            </a:r>
            <a:r>
              <a:rPr lang="en-US" sz="2800" dirty="0" smtClean="0"/>
              <a:t> </a:t>
            </a:r>
          </a:p>
          <a:p>
            <a:pPr eaLnBrk="1" hangingPunct="1">
              <a:lnSpc>
                <a:spcPct val="90000"/>
              </a:lnSpc>
            </a:pPr>
            <a:r>
              <a:rPr lang="en-US" sz="2800" dirty="0" smtClean="0">
                <a:cs typeface="Times New Roman" pitchFamily="18" charset="0"/>
              </a:rPr>
              <a:t>Bandaging should never cause pain, numbness/tingling, discoloration of digits.  Remove immediately if happens.</a:t>
            </a:r>
            <a:r>
              <a:rPr lang="en-US" sz="2800" dirty="0" smtClean="0"/>
              <a:t> </a:t>
            </a:r>
          </a:p>
        </p:txBody>
      </p:sp>
    </p:spTree>
    <p:extLst>
      <p:ext uri="{BB962C8B-B14F-4D97-AF65-F5344CB8AC3E}">
        <p14:creationId xmlns:p14="http://schemas.microsoft.com/office/powerpoint/2010/main" val="557295536"/>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pPr eaLnBrk="1" hangingPunct="1"/>
            <a:r>
              <a:rPr lang="en-US" smtClean="0"/>
              <a:t>Goals of CDT</a:t>
            </a:r>
          </a:p>
        </p:txBody>
      </p:sp>
      <p:sp>
        <p:nvSpPr>
          <p:cNvPr id="116739" name="Rectangle 3"/>
          <p:cNvSpPr>
            <a:spLocks noGrp="1" noChangeArrowheads="1"/>
          </p:cNvSpPr>
          <p:nvPr>
            <p:ph type="body" idx="1"/>
          </p:nvPr>
        </p:nvSpPr>
        <p:spPr/>
        <p:txBody>
          <a:bodyPr/>
          <a:lstStyle/>
          <a:p>
            <a:pPr eaLnBrk="1" hangingPunct="1"/>
            <a:r>
              <a:rPr lang="en-US" dirty="0" smtClean="0">
                <a:cs typeface="Times New Roman" pitchFamily="18" charset="0"/>
              </a:rPr>
              <a:t>Utilize remaining lymph vessels and other lymphatic pathways</a:t>
            </a:r>
            <a:r>
              <a:rPr lang="en-US" dirty="0" smtClean="0"/>
              <a:t> </a:t>
            </a:r>
          </a:p>
          <a:p>
            <a:pPr eaLnBrk="1" hangingPunct="1"/>
            <a:r>
              <a:rPr lang="en-US" dirty="0" smtClean="0">
                <a:cs typeface="Times New Roman" pitchFamily="18" charset="0"/>
              </a:rPr>
              <a:t>Decongest swollen body parts(arm/trunk)</a:t>
            </a:r>
            <a:r>
              <a:rPr lang="en-US" dirty="0" smtClean="0"/>
              <a:t> </a:t>
            </a:r>
          </a:p>
          <a:p>
            <a:pPr eaLnBrk="1" hangingPunct="1"/>
            <a:r>
              <a:rPr lang="en-US" dirty="0" smtClean="0">
                <a:cs typeface="Times New Roman" pitchFamily="18" charset="0"/>
              </a:rPr>
              <a:t>Eliminate fibrotic scar tissue</a:t>
            </a:r>
            <a:r>
              <a:rPr lang="en-US" dirty="0" smtClean="0"/>
              <a:t> </a:t>
            </a:r>
          </a:p>
          <a:p>
            <a:pPr eaLnBrk="1" hangingPunct="1"/>
            <a:r>
              <a:rPr lang="en-US" dirty="0" smtClean="0">
                <a:cs typeface="Times New Roman" pitchFamily="18" charset="0"/>
              </a:rPr>
              <a:t>Avoid the </a:t>
            </a:r>
            <a:r>
              <a:rPr lang="en-US" dirty="0" err="1" smtClean="0">
                <a:cs typeface="Times New Roman" pitchFamily="18" charset="0"/>
              </a:rPr>
              <a:t>reaccumulation</a:t>
            </a:r>
            <a:r>
              <a:rPr lang="en-US" dirty="0" smtClean="0">
                <a:cs typeface="Times New Roman" pitchFamily="18" charset="0"/>
              </a:rPr>
              <a:t> of lymph fluid</a:t>
            </a:r>
            <a:r>
              <a:rPr lang="en-US" dirty="0" smtClean="0"/>
              <a:t> </a:t>
            </a:r>
          </a:p>
          <a:p>
            <a:pPr eaLnBrk="1" hangingPunct="1"/>
            <a:r>
              <a:rPr lang="en-US" dirty="0" smtClean="0">
                <a:cs typeface="Times New Roman" pitchFamily="18" charset="0"/>
              </a:rPr>
              <a:t>Prevent/eliminate infections</a:t>
            </a:r>
            <a:r>
              <a:rPr lang="en-US" dirty="0" smtClean="0"/>
              <a:t> </a:t>
            </a:r>
            <a:r>
              <a:rPr lang="en-US" dirty="0" smtClean="0">
                <a:cs typeface="Times New Roman" pitchFamily="18" charset="0"/>
              </a:rPr>
              <a:t>Maintain normal or near normal size of limb</a:t>
            </a:r>
            <a:r>
              <a:rPr lang="en-US" dirty="0" smtClean="0"/>
              <a:t> </a:t>
            </a:r>
          </a:p>
          <a:p>
            <a:pPr eaLnBrk="1" hangingPunct="1"/>
            <a:r>
              <a:rPr lang="en-US" dirty="0" smtClean="0">
                <a:cs typeface="Times New Roman" pitchFamily="18" charset="0"/>
              </a:rPr>
              <a:t>Functional return to ADL's</a:t>
            </a:r>
            <a:r>
              <a:rPr lang="en-US" dirty="0" smtClean="0"/>
              <a:t> </a:t>
            </a:r>
          </a:p>
          <a:p>
            <a:pPr eaLnBrk="1" hangingPunct="1"/>
            <a:endParaRPr lang="en-US" dirty="0" smtClean="0"/>
          </a:p>
        </p:txBody>
      </p:sp>
    </p:spTree>
    <p:extLst>
      <p:ext uri="{BB962C8B-B14F-4D97-AF65-F5344CB8AC3E}">
        <p14:creationId xmlns:p14="http://schemas.microsoft.com/office/powerpoint/2010/main" val="3793690351"/>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0" y="1"/>
            <a:ext cx="9144000" cy="1600200"/>
          </a:xfrm>
        </p:spPr>
        <p:txBody>
          <a:bodyPr/>
          <a:lstStyle/>
          <a:p>
            <a:pPr eaLnBrk="1" hangingPunct="1"/>
            <a:r>
              <a:rPr lang="en-US" dirty="0" smtClean="0"/>
              <a:t>Materials for Compression </a:t>
            </a:r>
          </a:p>
        </p:txBody>
      </p:sp>
      <p:pic>
        <p:nvPicPr>
          <p:cNvPr id="111619" name="Picture 3" descr="stockinette"/>
          <p:cNvPicPr>
            <a:picLocks noChangeAspect="1" noChangeArrowheads="1"/>
          </p:cNvPicPr>
          <p:nvPr/>
        </p:nvPicPr>
        <p:blipFill>
          <a:blip r:embed="rId3" cstate="email">
            <a:extLst>
              <a:ext uri="{28A0092B-C50C-407E-A947-70E740481C1C}">
                <a14:useLocalDpi xmlns:a14="http://schemas.microsoft.com/office/drawing/2010/main"/>
              </a:ext>
            </a:extLst>
          </a:blip>
          <a:srcRect l="5940" r="2939"/>
          <a:stretch>
            <a:fillRect/>
          </a:stretch>
        </p:blipFill>
        <p:spPr bwMode="auto">
          <a:xfrm>
            <a:off x="990600" y="1676400"/>
            <a:ext cx="3048000" cy="2209800"/>
          </a:xfrm>
          <a:prstGeom prst="rect">
            <a:avLst/>
          </a:prstGeom>
          <a:noFill/>
          <a:ln w="9525">
            <a:noFill/>
            <a:miter lim="800000"/>
            <a:headEnd/>
            <a:tailEnd/>
          </a:ln>
        </p:spPr>
      </p:pic>
      <p:pic>
        <p:nvPicPr>
          <p:cNvPr id="111620" name="Picture 4" descr="finger bandage"/>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90600" y="4038600"/>
            <a:ext cx="3048000" cy="2057400"/>
          </a:xfrm>
          <a:prstGeom prst="rect">
            <a:avLst/>
          </a:prstGeom>
          <a:noFill/>
          <a:ln w="9525">
            <a:noFill/>
            <a:miter lim="800000"/>
            <a:headEnd/>
            <a:tailEnd/>
          </a:ln>
        </p:spPr>
      </p:pic>
      <p:pic>
        <p:nvPicPr>
          <p:cNvPr id="111621" name="Picture 5" descr="wrapi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029200" y="2590800"/>
            <a:ext cx="3124200" cy="2590800"/>
          </a:xfrm>
          <a:prstGeom prst="rect">
            <a:avLst/>
          </a:prstGeom>
          <a:noFill/>
          <a:ln w="9525">
            <a:noFill/>
            <a:miter lim="800000"/>
            <a:headEnd/>
            <a:tailEnd/>
          </a:ln>
        </p:spPr>
      </p:pic>
    </p:spTree>
    <p:extLst>
      <p:ext uri="{BB962C8B-B14F-4D97-AF65-F5344CB8AC3E}">
        <p14:creationId xmlns:p14="http://schemas.microsoft.com/office/powerpoint/2010/main" val="971558704"/>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pPr algn="ctr" eaLnBrk="1" hangingPunct="1"/>
            <a:r>
              <a:rPr lang="en-US" smtClean="0"/>
              <a:t>Skin Care</a:t>
            </a:r>
          </a:p>
        </p:txBody>
      </p:sp>
      <p:sp>
        <p:nvSpPr>
          <p:cNvPr id="136195" name="Rectangle 3"/>
          <p:cNvSpPr>
            <a:spLocks noGrp="1" noChangeArrowheads="1"/>
          </p:cNvSpPr>
          <p:nvPr>
            <p:ph type="body" idx="1"/>
          </p:nvPr>
        </p:nvSpPr>
        <p:spPr/>
        <p:txBody>
          <a:bodyPr/>
          <a:lstStyle/>
          <a:p>
            <a:pPr eaLnBrk="1" hangingPunct="1">
              <a:lnSpc>
                <a:spcPct val="90000"/>
              </a:lnSpc>
            </a:pPr>
            <a:r>
              <a:rPr lang="en-US" dirty="0" smtClean="0"/>
              <a:t>Skin obtains nourishment from underlying blood supply</a:t>
            </a:r>
          </a:p>
          <a:p>
            <a:pPr eaLnBrk="1" hangingPunct="1">
              <a:lnSpc>
                <a:spcPct val="90000"/>
              </a:lnSpc>
            </a:pPr>
            <a:r>
              <a:rPr lang="en-US" dirty="0" smtClean="0"/>
              <a:t>Swelling increases the distance between skin and blood supply</a:t>
            </a:r>
          </a:p>
          <a:p>
            <a:pPr eaLnBrk="1" hangingPunct="1">
              <a:lnSpc>
                <a:spcPct val="90000"/>
              </a:lnSpc>
            </a:pPr>
            <a:r>
              <a:rPr lang="en-US" dirty="0" smtClean="0"/>
              <a:t>Increased risk for infection</a:t>
            </a:r>
          </a:p>
          <a:p>
            <a:pPr marL="109728" indent="0" eaLnBrk="1" hangingPunct="1">
              <a:lnSpc>
                <a:spcPct val="90000"/>
              </a:lnSpc>
              <a:buNone/>
            </a:pPr>
            <a:endParaRPr lang="en-US" dirty="0" smtClean="0"/>
          </a:p>
        </p:txBody>
      </p:sp>
    </p:spTree>
    <p:extLst>
      <p:ext uri="{BB962C8B-B14F-4D97-AF65-F5344CB8AC3E}">
        <p14:creationId xmlns:p14="http://schemas.microsoft.com/office/powerpoint/2010/main" val="1107215529"/>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0" y="0"/>
            <a:ext cx="9144000" cy="1143000"/>
          </a:xfrm>
        </p:spPr>
        <p:txBody>
          <a:bodyPr/>
          <a:lstStyle/>
          <a:p>
            <a:pPr algn="ctr" eaLnBrk="1" hangingPunct="1"/>
            <a:r>
              <a:rPr lang="en-US" smtClean="0"/>
              <a:t>Skin Care</a:t>
            </a:r>
          </a:p>
        </p:txBody>
      </p:sp>
      <p:sp>
        <p:nvSpPr>
          <p:cNvPr id="138243" name="Rectangle 3"/>
          <p:cNvSpPr>
            <a:spLocks noGrp="1" noChangeArrowheads="1"/>
          </p:cNvSpPr>
          <p:nvPr>
            <p:ph type="body" sz="half" idx="1"/>
          </p:nvPr>
        </p:nvSpPr>
        <p:spPr>
          <a:xfrm>
            <a:off x="457200" y="1371600"/>
            <a:ext cx="4876800" cy="5029200"/>
          </a:xfrm>
        </p:spPr>
        <p:txBody>
          <a:bodyPr/>
          <a:lstStyle/>
          <a:p>
            <a:pPr eaLnBrk="1" hangingPunct="1"/>
            <a:r>
              <a:rPr lang="en-US" sz="2800" dirty="0" smtClean="0"/>
              <a:t>Daily “skin checks”</a:t>
            </a:r>
          </a:p>
          <a:p>
            <a:pPr eaLnBrk="1" hangingPunct="1"/>
            <a:r>
              <a:rPr lang="en-US" sz="2800" dirty="0" smtClean="0"/>
              <a:t>Caution when cutting nails</a:t>
            </a:r>
          </a:p>
          <a:p>
            <a:pPr eaLnBrk="1" hangingPunct="1"/>
            <a:r>
              <a:rPr lang="en-US" sz="2800" dirty="0" smtClean="0"/>
              <a:t>Use wooden cuticle tools</a:t>
            </a:r>
          </a:p>
          <a:p>
            <a:pPr eaLnBrk="1" hangingPunct="1"/>
            <a:r>
              <a:rPr lang="en-US" sz="2800" dirty="0" smtClean="0"/>
              <a:t>Avoid artificial nails</a:t>
            </a:r>
          </a:p>
          <a:p>
            <a:pPr eaLnBrk="1" hangingPunct="1"/>
            <a:endParaRPr lang="en-US" sz="2800" dirty="0" smtClean="0"/>
          </a:p>
          <a:p>
            <a:pPr eaLnBrk="1" hangingPunct="1"/>
            <a:endParaRPr lang="en-US" sz="2800" dirty="0" smtClean="0"/>
          </a:p>
        </p:txBody>
      </p:sp>
      <p:pic>
        <p:nvPicPr>
          <p:cNvPr id="138244" name="Picture 4" descr="MCj02505770000[1]"/>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a:off x="5715000" y="1524000"/>
            <a:ext cx="2860675" cy="2628900"/>
          </a:xfrm>
        </p:spPr>
      </p:pic>
    </p:spTree>
    <p:extLst>
      <p:ext uri="{BB962C8B-B14F-4D97-AF65-F5344CB8AC3E}">
        <p14:creationId xmlns:p14="http://schemas.microsoft.com/office/powerpoint/2010/main" val="546147869"/>
      </p:ext>
    </p:extLst>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Exploded view of the human colon"/>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9600" y="0"/>
            <a:ext cx="9980377" cy="67818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394045" y="304800"/>
            <a:ext cx="3505200" cy="769441"/>
          </a:xfrm>
          <a:prstGeom prst="rect">
            <a:avLst/>
          </a:prstGeom>
          <a:noFill/>
        </p:spPr>
        <p:txBody>
          <a:bodyPr wrap="square" rtlCol="0">
            <a:spAutoFit/>
          </a:bodyPr>
          <a:lstStyle/>
          <a:p>
            <a:pPr algn="ctr"/>
            <a:r>
              <a:rPr lang="en-US" sz="4400" u="sng" dirty="0" smtClean="0">
                <a:solidFill>
                  <a:schemeClr val="bg1"/>
                </a:solidFill>
              </a:rPr>
              <a:t>Colon Cancer</a:t>
            </a:r>
            <a:endParaRPr lang="en-US" sz="4400" u="sng" dirty="0">
              <a:solidFill>
                <a:schemeClr val="bg1"/>
              </a:solidFill>
            </a:endParaRPr>
          </a:p>
        </p:txBody>
      </p:sp>
      <p:sp>
        <p:nvSpPr>
          <p:cNvPr id="3" name="TextBox 2"/>
          <p:cNvSpPr txBox="1"/>
          <p:nvPr/>
        </p:nvSpPr>
        <p:spPr>
          <a:xfrm>
            <a:off x="914400" y="1886605"/>
            <a:ext cx="6781800" cy="1815882"/>
          </a:xfrm>
          <a:prstGeom prst="rect">
            <a:avLst/>
          </a:prstGeom>
          <a:noFill/>
        </p:spPr>
        <p:txBody>
          <a:bodyPr wrap="square" rtlCol="0">
            <a:spAutoFit/>
          </a:bodyPr>
          <a:lstStyle/>
          <a:p>
            <a:pPr marL="457200" indent="-457200" algn="ctr">
              <a:buFont typeface="Arial" pitchFamily="34" charset="0"/>
              <a:buChar char="•"/>
            </a:pPr>
            <a:r>
              <a:rPr lang="en-US" sz="2800" dirty="0" smtClean="0">
                <a:solidFill>
                  <a:schemeClr val="bg1"/>
                </a:solidFill>
              </a:rPr>
              <a:t>Third most common cancer</a:t>
            </a:r>
          </a:p>
          <a:p>
            <a:pPr marL="457200" indent="-457200" algn="ctr">
              <a:buFont typeface="Arial" pitchFamily="34" charset="0"/>
              <a:buChar char="•"/>
            </a:pPr>
            <a:r>
              <a:rPr lang="en-US" sz="2800" dirty="0" smtClean="0">
                <a:solidFill>
                  <a:schemeClr val="bg1"/>
                </a:solidFill>
              </a:rPr>
              <a:t>Third leading cause of cancer deaths</a:t>
            </a:r>
          </a:p>
          <a:p>
            <a:pPr marL="457200" indent="-457200" algn="ctr">
              <a:buFont typeface="Arial" pitchFamily="34" charset="0"/>
              <a:buChar char="•"/>
            </a:pPr>
            <a:r>
              <a:rPr lang="en-US" sz="2800" dirty="0" smtClean="0">
                <a:solidFill>
                  <a:schemeClr val="bg1"/>
                </a:solidFill>
              </a:rPr>
              <a:t>Very effective screening </a:t>
            </a:r>
          </a:p>
          <a:p>
            <a:pPr marL="457200" indent="-457200" algn="ctr">
              <a:buFont typeface="Arial" pitchFamily="34" charset="0"/>
              <a:buChar char="•"/>
            </a:pPr>
            <a:r>
              <a:rPr lang="en-US" sz="2800" dirty="0" smtClean="0">
                <a:solidFill>
                  <a:schemeClr val="bg1"/>
                </a:solidFill>
              </a:rPr>
              <a:t>Screening can lead to prevention </a:t>
            </a:r>
            <a:endParaRPr lang="en-US" sz="2800" dirty="0">
              <a:solidFill>
                <a:schemeClr val="bg1"/>
              </a:solidFill>
            </a:endParaRPr>
          </a:p>
        </p:txBody>
      </p:sp>
    </p:spTree>
    <p:extLst>
      <p:ext uri="{BB962C8B-B14F-4D97-AF65-F5344CB8AC3E}">
        <p14:creationId xmlns:p14="http://schemas.microsoft.com/office/powerpoint/2010/main" val="3737455389"/>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0" y="0"/>
            <a:ext cx="9144000" cy="1295400"/>
          </a:xfrm>
        </p:spPr>
        <p:txBody>
          <a:bodyPr/>
          <a:lstStyle/>
          <a:p>
            <a:pPr algn="ctr" eaLnBrk="1" hangingPunct="1"/>
            <a:r>
              <a:rPr lang="en-US" dirty="0" smtClean="0"/>
              <a:t>Skin Care – Lotion </a:t>
            </a:r>
          </a:p>
        </p:txBody>
      </p:sp>
      <p:sp>
        <p:nvSpPr>
          <p:cNvPr id="137219" name="Rectangle 3"/>
          <p:cNvSpPr>
            <a:spLocks noGrp="1" noChangeArrowheads="1"/>
          </p:cNvSpPr>
          <p:nvPr>
            <p:ph type="body" sz="half" idx="1"/>
          </p:nvPr>
        </p:nvSpPr>
        <p:spPr>
          <a:xfrm>
            <a:off x="228600" y="1524000"/>
            <a:ext cx="5868987" cy="4573587"/>
          </a:xfrm>
        </p:spPr>
        <p:txBody>
          <a:bodyPr/>
          <a:lstStyle/>
          <a:p>
            <a:pPr eaLnBrk="1" hangingPunct="1"/>
            <a:r>
              <a:rPr lang="en-US" sz="2400" dirty="0" smtClean="0"/>
              <a:t>Important to keep skin hydrated</a:t>
            </a:r>
          </a:p>
          <a:p>
            <a:pPr eaLnBrk="1" hangingPunct="1"/>
            <a:r>
              <a:rPr lang="en-US" sz="2400" dirty="0" smtClean="0"/>
              <a:t>Decrease risk for skin breakdown and infection</a:t>
            </a:r>
          </a:p>
          <a:p>
            <a:pPr eaLnBrk="1" hangingPunct="1"/>
            <a:r>
              <a:rPr lang="en-US" sz="2400" dirty="0" smtClean="0"/>
              <a:t>PH level of lotion approximately 7.0 which is natural PH of skin</a:t>
            </a:r>
          </a:p>
          <a:p>
            <a:pPr eaLnBrk="1" hangingPunct="1"/>
            <a:r>
              <a:rPr lang="en-US" sz="2400" dirty="0" smtClean="0"/>
              <a:t>Gentle lotion – low in alcohol</a:t>
            </a:r>
          </a:p>
          <a:p>
            <a:pPr lvl="1" eaLnBrk="1" hangingPunct="1"/>
            <a:r>
              <a:rPr lang="en-US" sz="2000" dirty="0" smtClean="0"/>
              <a:t>Johnson &amp; Johnson Baby Lotion</a:t>
            </a:r>
          </a:p>
          <a:p>
            <a:pPr lvl="1" eaLnBrk="1" hangingPunct="1"/>
            <a:r>
              <a:rPr lang="en-US" sz="2000" dirty="0" err="1" smtClean="0"/>
              <a:t>Curel</a:t>
            </a:r>
            <a:endParaRPr lang="en-US" sz="2000" dirty="0" smtClean="0"/>
          </a:p>
          <a:p>
            <a:pPr lvl="1" eaLnBrk="1" hangingPunct="1"/>
            <a:r>
              <a:rPr lang="en-US" sz="2000" dirty="0" err="1" smtClean="0"/>
              <a:t>Eucerin</a:t>
            </a:r>
            <a:endParaRPr lang="en-US" sz="2000" dirty="0" smtClean="0"/>
          </a:p>
          <a:p>
            <a:pPr eaLnBrk="1" hangingPunct="1"/>
            <a:endParaRPr lang="en-US" sz="2400" dirty="0" smtClean="0"/>
          </a:p>
        </p:txBody>
      </p:sp>
      <p:pic>
        <p:nvPicPr>
          <p:cNvPr id="137220" name="Picture 4" descr="MCj03254880000[1]"/>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a:xfrm rot="1543781">
            <a:off x="7167563" y="3963988"/>
            <a:ext cx="1547812" cy="1814512"/>
          </a:xfrm>
        </p:spPr>
      </p:pic>
    </p:spTree>
    <p:extLst>
      <p:ext uri="{BB962C8B-B14F-4D97-AF65-F5344CB8AC3E}">
        <p14:creationId xmlns:p14="http://schemas.microsoft.com/office/powerpoint/2010/main" val="90279091"/>
      </p:ext>
    </p:extLst>
  </p:cSld>
  <p:clrMapOvr>
    <a:masterClrMapping/>
  </p:clrMapOvr>
  <p:transition>
    <p:fade thruBlk="1"/>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0" y="0"/>
            <a:ext cx="9144000" cy="1143000"/>
          </a:xfrm>
        </p:spPr>
        <p:txBody>
          <a:bodyPr/>
          <a:lstStyle/>
          <a:p>
            <a:pPr algn="ctr" eaLnBrk="1" hangingPunct="1"/>
            <a:r>
              <a:rPr lang="en-US" dirty="0" smtClean="0"/>
              <a:t>Extreme Hot or Cold</a:t>
            </a:r>
          </a:p>
        </p:txBody>
      </p:sp>
      <p:sp>
        <p:nvSpPr>
          <p:cNvPr id="141315" name="Rectangle 3"/>
          <p:cNvSpPr>
            <a:spLocks noGrp="1" noChangeArrowheads="1"/>
          </p:cNvSpPr>
          <p:nvPr>
            <p:ph type="body" sz="half" idx="2"/>
          </p:nvPr>
        </p:nvSpPr>
        <p:spPr>
          <a:xfrm>
            <a:off x="5138738" y="1981200"/>
            <a:ext cx="3806825" cy="4114800"/>
          </a:xfrm>
        </p:spPr>
        <p:txBody>
          <a:bodyPr/>
          <a:lstStyle/>
          <a:p>
            <a:pPr eaLnBrk="1" hangingPunct="1">
              <a:lnSpc>
                <a:spcPct val="90000"/>
              </a:lnSpc>
              <a:buFont typeface="Wingdings" pitchFamily="2" charset="2"/>
              <a:buNone/>
            </a:pPr>
            <a:r>
              <a:rPr lang="en-US" sz="2700" smtClean="0"/>
              <a:t>AVOID:</a:t>
            </a:r>
          </a:p>
          <a:p>
            <a:pPr eaLnBrk="1" hangingPunct="1">
              <a:lnSpc>
                <a:spcPct val="90000"/>
              </a:lnSpc>
            </a:pPr>
            <a:r>
              <a:rPr lang="en-US" sz="2700" smtClean="0"/>
              <a:t>Hot packs or ultrasound</a:t>
            </a:r>
          </a:p>
          <a:p>
            <a:pPr eaLnBrk="1" hangingPunct="1">
              <a:lnSpc>
                <a:spcPct val="90000"/>
              </a:lnSpc>
            </a:pPr>
            <a:r>
              <a:rPr lang="en-US" sz="2700" smtClean="0"/>
              <a:t>Deep massage on affected limb</a:t>
            </a:r>
          </a:p>
          <a:p>
            <a:pPr eaLnBrk="1" hangingPunct="1">
              <a:lnSpc>
                <a:spcPct val="90000"/>
              </a:lnSpc>
            </a:pPr>
            <a:r>
              <a:rPr lang="en-US" sz="2700" smtClean="0"/>
              <a:t>Saunas</a:t>
            </a:r>
          </a:p>
          <a:p>
            <a:pPr eaLnBrk="1" hangingPunct="1">
              <a:lnSpc>
                <a:spcPct val="90000"/>
              </a:lnSpc>
            </a:pPr>
            <a:r>
              <a:rPr lang="en-US" sz="2700" smtClean="0"/>
              <a:t>Hot tubs</a:t>
            </a:r>
          </a:p>
          <a:p>
            <a:pPr eaLnBrk="1" hangingPunct="1">
              <a:lnSpc>
                <a:spcPct val="90000"/>
              </a:lnSpc>
            </a:pPr>
            <a:r>
              <a:rPr lang="en-US" sz="2700" smtClean="0"/>
              <a:t>Sunburns</a:t>
            </a:r>
          </a:p>
          <a:p>
            <a:pPr eaLnBrk="1" hangingPunct="1">
              <a:lnSpc>
                <a:spcPct val="90000"/>
              </a:lnSpc>
            </a:pPr>
            <a:r>
              <a:rPr lang="en-US" sz="2700" smtClean="0"/>
              <a:t>Hot showers</a:t>
            </a:r>
          </a:p>
        </p:txBody>
      </p:sp>
      <p:pic>
        <p:nvPicPr>
          <p:cNvPr id="141316" name="Picture 4" descr="MCj04115100000[1]"/>
          <p:cNvPicPr>
            <a:picLocks noGrp="1" noChangeAspect="1" noChangeArrowheads="1"/>
          </p:cNvPicPr>
          <p:nvPr>
            <p:ph sz="half" idx="1"/>
          </p:nvPr>
        </p:nvPicPr>
        <p:blipFill>
          <a:blip r:embed="rId2" cstate="email">
            <a:extLst>
              <a:ext uri="{28A0092B-C50C-407E-A947-70E740481C1C}">
                <a14:useLocalDpi xmlns:a14="http://schemas.microsoft.com/office/drawing/2010/main"/>
              </a:ext>
            </a:extLst>
          </a:blip>
          <a:srcRect/>
          <a:stretch>
            <a:fillRect/>
          </a:stretch>
        </p:blipFill>
        <p:spPr>
          <a:xfrm>
            <a:off x="1174750" y="2058988"/>
            <a:ext cx="3671888" cy="3738562"/>
          </a:xfrm>
        </p:spPr>
      </p:pic>
    </p:spTree>
    <p:extLst>
      <p:ext uri="{BB962C8B-B14F-4D97-AF65-F5344CB8AC3E}">
        <p14:creationId xmlns:p14="http://schemas.microsoft.com/office/powerpoint/2010/main" val="2056699304"/>
      </p:ext>
    </p:extLst>
  </p:cSld>
  <p:clrMapOvr>
    <a:masterClrMapping/>
  </p:clrMapOvr>
  <p:transition>
    <p:fade thruBlk="1"/>
  </p:transition>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a:xfrm>
            <a:off x="0" y="0"/>
            <a:ext cx="9144000" cy="1371600"/>
          </a:xfrm>
        </p:spPr>
        <p:txBody>
          <a:bodyPr anchor="b"/>
          <a:lstStyle/>
          <a:p>
            <a:pPr eaLnBrk="1" hangingPunct="1"/>
            <a:r>
              <a:rPr lang="en-US" smtClean="0"/>
              <a:t>Exercise and Wellness Program </a:t>
            </a:r>
            <a:br>
              <a:rPr lang="en-US" smtClean="0"/>
            </a:br>
            <a:r>
              <a:rPr lang="en-US" sz="4000" i="1" smtClean="0"/>
              <a:t>Point of Entry to the Program</a:t>
            </a:r>
          </a:p>
        </p:txBody>
      </p:sp>
      <p:sp>
        <p:nvSpPr>
          <p:cNvPr id="52227" name="Rectangle 3"/>
          <p:cNvSpPr>
            <a:spLocks noGrp="1" noChangeArrowheads="1"/>
          </p:cNvSpPr>
          <p:nvPr>
            <p:ph type="body" idx="4294967295"/>
          </p:nvPr>
        </p:nvSpPr>
        <p:spPr>
          <a:xfrm>
            <a:off x="457200" y="1905000"/>
            <a:ext cx="8305800" cy="4800600"/>
          </a:xfrm>
        </p:spPr>
        <p:txBody>
          <a:bodyPr/>
          <a:lstStyle/>
          <a:p>
            <a:pPr marL="469900" indent="-469900" eaLnBrk="1" hangingPunct="1">
              <a:tabLst>
                <a:tab pos="1492250" algn="l"/>
              </a:tabLst>
            </a:pPr>
            <a:r>
              <a:rPr lang="en-US" sz="2800" smtClean="0"/>
              <a:t>Ambulatory Patient Entry</a:t>
            </a:r>
          </a:p>
          <a:p>
            <a:pPr marL="908050" lvl="1" indent="-436563" eaLnBrk="1" hangingPunct="1">
              <a:tabLst>
                <a:tab pos="1492250" algn="l"/>
              </a:tabLst>
            </a:pPr>
            <a:r>
              <a:rPr lang="en-US" sz="2400" smtClean="0"/>
              <a:t>Cancer Center / Oncology Nurse Navigators</a:t>
            </a:r>
          </a:p>
          <a:p>
            <a:pPr marL="908050" lvl="1" indent="-436563" eaLnBrk="1" hangingPunct="1">
              <a:tabLst>
                <a:tab pos="1492250" algn="l"/>
              </a:tabLst>
            </a:pPr>
            <a:r>
              <a:rPr lang="en-US" sz="2400" smtClean="0"/>
              <a:t>Local Support Groups</a:t>
            </a:r>
          </a:p>
          <a:p>
            <a:pPr marL="908050" lvl="1" indent="-436563" eaLnBrk="1" hangingPunct="1">
              <a:tabLst>
                <a:tab pos="1492250" algn="l"/>
              </a:tabLst>
            </a:pPr>
            <a:r>
              <a:rPr lang="en-US" sz="2400" smtClean="0"/>
              <a:t>Radiation Oncology Department</a:t>
            </a:r>
          </a:p>
          <a:p>
            <a:pPr marL="908050" lvl="1" indent="-436563" eaLnBrk="1" hangingPunct="1">
              <a:tabLst>
                <a:tab pos="1492250" algn="l"/>
              </a:tabLst>
            </a:pPr>
            <a:r>
              <a:rPr lang="en-US" sz="2400" smtClean="0"/>
              <a:t>Multi-Disciplinary Clinics</a:t>
            </a:r>
          </a:p>
          <a:p>
            <a:pPr marL="908050" lvl="1" indent="-436563" eaLnBrk="1" hangingPunct="1">
              <a:tabLst>
                <a:tab pos="1492250" algn="l"/>
              </a:tabLst>
            </a:pPr>
            <a:r>
              <a:rPr lang="en-US" sz="2400" smtClean="0"/>
              <a:t>Physicians / Physician Offices</a:t>
            </a:r>
          </a:p>
          <a:p>
            <a:pPr marL="908050" lvl="1" indent="-436563" eaLnBrk="1" hangingPunct="1">
              <a:tabLst>
                <a:tab pos="1492250" algn="l"/>
              </a:tabLst>
            </a:pPr>
            <a:r>
              <a:rPr lang="en-US" sz="2400" smtClean="0"/>
              <a:t>Inpatient Unit Rounding (Acute Care PT Referral)</a:t>
            </a:r>
          </a:p>
          <a:p>
            <a:pPr marL="908050" lvl="1" indent="-436563" eaLnBrk="1" hangingPunct="1">
              <a:tabLst>
                <a:tab pos="1492250" algn="l"/>
              </a:tabLst>
            </a:pPr>
            <a:r>
              <a:rPr lang="en-US" sz="2400" smtClean="0"/>
              <a:t>Patient Self Referral</a:t>
            </a:r>
          </a:p>
          <a:p>
            <a:pPr marL="908050" lvl="1" indent="-436563" eaLnBrk="1" hangingPunct="1">
              <a:tabLst>
                <a:tab pos="1492250" algn="l"/>
              </a:tabLst>
            </a:pPr>
            <a:endParaRPr lang="en-US" sz="2400" smtClean="0"/>
          </a:p>
        </p:txBody>
      </p:sp>
    </p:spTree>
    <p:extLst>
      <p:ext uri="{BB962C8B-B14F-4D97-AF65-F5344CB8AC3E}">
        <p14:creationId xmlns:p14="http://schemas.microsoft.com/office/powerpoint/2010/main" val="3328880809"/>
      </p:ext>
    </p:extLst>
  </p:cSld>
  <p:clrMapOvr>
    <a:masterClrMapping/>
  </p:clrMapOvr>
  <p:transition/>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0" y="0"/>
            <a:ext cx="9144000" cy="1447800"/>
          </a:xfrm>
        </p:spPr>
        <p:txBody>
          <a:bodyPr/>
          <a:lstStyle/>
          <a:p>
            <a:pPr eaLnBrk="1" hangingPunct="1"/>
            <a:r>
              <a:rPr lang="en-US" sz="4000" smtClean="0"/>
              <a:t>Exercise and Wellness Program </a:t>
            </a:r>
            <a:br>
              <a:rPr lang="en-US" sz="4000" smtClean="0"/>
            </a:br>
            <a:r>
              <a:rPr lang="en-US" sz="4000" i="1" smtClean="0"/>
              <a:t>Physical Therapy Screening</a:t>
            </a:r>
          </a:p>
        </p:txBody>
      </p:sp>
      <p:graphicFrame>
        <p:nvGraphicFramePr>
          <p:cNvPr id="53251" name="Object 3"/>
          <p:cNvGraphicFramePr>
            <a:graphicFrameLocks noGrp="1" noChangeAspect="1"/>
          </p:cNvGraphicFramePr>
          <p:nvPr>
            <p:ph idx="1"/>
          </p:nvPr>
        </p:nvGraphicFramePr>
        <p:xfrm>
          <a:off x="381000" y="1447800"/>
          <a:ext cx="8153400" cy="4724400"/>
        </p:xfrm>
        <a:graphic>
          <a:graphicData uri="http://schemas.openxmlformats.org/presentationml/2006/ole">
            <mc:AlternateContent xmlns:mc="http://schemas.openxmlformats.org/markup-compatibility/2006">
              <mc:Choice xmlns:v="urn:schemas-microsoft-com:vml" Requires="v">
                <p:oleObj spid="_x0000_s131106" name="Visio" r:id="rId4" imgW="9429407" imgH="6383426" progId="Visio.Drawing.11">
                  <p:embed/>
                </p:oleObj>
              </mc:Choice>
              <mc:Fallback>
                <p:oleObj name="Visio" r:id="rId4" imgW="9429407" imgH="6383426"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1447800"/>
                        <a:ext cx="8153400"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243136841"/>
      </p:ext>
    </p:extLst>
  </p:cSld>
  <p:clrMapOvr>
    <a:masterClrMapping/>
  </p:clrMapOvr>
  <p:transition/>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idx="4294967295"/>
          </p:nvPr>
        </p:nvSpPr>
        <p:spPr>
          <a:xfrm>
            <a:off x="0" y="0"/>
            <a:ext cx="9144000" cy="1295400"/>
          </a:xfrm>
        </p:spPr>
        <p:txBody>
          <a:bodyPr anchor="b"/>
          <a:lstStyle/>
          <a:p>
            <a:pPr eaLnBrk="1" hangingPunct="1"/>
            <a:r>
              <a:rPr lang="en-US" sz="4000" smtClean="0"/>
              <a:t>Exercise and Wellness Program </a:t>
            </a:r>
            <a:br>
              <a:rPr lang="en-US" sz="4000" smtClean="0"/>
            </a:br>
            <a:r>
              <a:rPr lang="en-US" sz="4000" i="1" smtClean="0"/>
              <a:t>Follow Up Care</a:t>
            </a:r>
          </a:p>
        </p:txBody>
      </p:sp>
      <p:sp>
        <p:nvSpPr>
          <p:cNvPr id="70659" name="Rectangle 3"/>
          <p:cNvSpPr>
            <a:spLocks noGrp="1" noChangeArrowheads="1"/>
          </p:cNvSpPr>
          <p:nvPr>
            <p:ph type="body" idx="4294967295"/>
          </p:nvPr>
        </p:nvSpPr>
        <p:spPr>
          <a:xfrm>
            <a:off x="381000" y="1371600"/>
            <a:ext cx="8534400" cy="4302125"/>
          </a:xfrm>
        </p:spPr>
        <p:txBody>
          <a:bodyPr/>
          <a:lstStyle/>
          <a:p>
            <a:pPr marL="469900" indent="-469900" eaLnBrk="1" hangingPunct="1"/>
            <a:r>
              <a:rPr lang="en-US" smtClean="0"/>
              <a:t>Physical Therapist</a:t>
            </a:r>
            <a:r>
              <a:rPr lang="en-US" i="1" smtClean="0"/>
              <a:t> </a:t>
            </a:r>
            <a:r>
              <a:rPr lang="en-US" smtClean="0"/>
              <a:t>will provide patient and physician with an evaluation, a specific exercise assessment and an exercise prescription</a:t>
            </a:r>
          </a:p>
          <a:p>
            <a:pPr marL="469900" indent="-469900" eaLnBrk="1" hangingPunct="1"/>
            <a:r>
              <a:rPr lang="en-US" smtClean="0"/>
              <a:t>Patient will follow one of four programs:</a:t>
            </a:r>
          </a:p>
          <a:p>
            <a:pPr marL="908050" lvl="1" indent="-436563" eaLnBrk="1" hangingPunct="1"/>
            <a:r>
              <a:rPr lang="en-US" smtClean="0"/>
              <a:t>1. Traditional Therapy </a:t>
            </a:r>
            <a:r>
              <a:rPr lang="en-US" sz="1600" smtClean="0"/>
              <a:t>(requires physician Rx)</a:t>
            </a:r>
          </a:p>
          <a:p>
            <a:pPr marL="908050" lvl="1" indent="-436563" eaLnBrk="1" hangingPunct="1"/>
            <a:r>
              <a:rPr lang="en-US" smtClean="0"/>
              <a:t>2. Supervised Exercise &amp; Wellness Program</a:t>
            </a:r>
            <a:endParaRPr lang="en-US" sz="2400" smtClean="0"/>
          </a:p>
          <a:p>
            <a:pPr marL="908050" lvl="1" indent="-436563" eaLnBrk="1" hangingPunct="1"/>
            <a:r>
              <a:rPr lang="en-US" smtClean="0"/>
              <a:t>3. Home Exercise</a:t>
            </a:r>
            <a:endParaRPr lang="en-US" sz="2400" smtClean="0"/>
          </a:p>
          <a:p>
            <a:pPr marL="908050" lvl="1" indent="-436563" eaLnBrk="1" hangingPunct="1"/>
            <a:r>
              <a:rPr lang="en-US" smtClean="0"/>
              <a:t>4. Individual Wellness</a:t>
            </a:r>
            <a:endParaRPr lang="en-US" sz="2400" smtClean="0"/>
          </a:p>
          <a:p>
            <a:pPr marL="469900" indent="-469900" eaLnBrk="1" hangingPunct="1"/>
            <a:endParaRPr lang="en-US" sz="2400" smtClean="0"/>
          </a:p>
        </p:txBody>
      </p:sp>
    </p:spTree>
    <p:extLst>
      <p:ext uri="{BB962C8B-B14F-4D97-AF65-F5344CB8AC3E}">
        <p14:creationId xmlns:p14="http://schemas.microsoft.com/office/powerpoint/2010/main" val="3958862885"/>
      </p:ext>
    </p:extLst>
  </p:cSld>
  <p:clrMapOvr>
    <a:masterClrMapping/>
  </p:clrMapOvr>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a:xfrm>
            <a:off x="0" y="0"/>
            <a:ext cx="9144000" cy="1524000"/>
          </a:xfrm>
        </p:spPr>
        <p:txBody>
          <a:bodyPr anchor="b"/>
          <a:lstStyle/>
          <a:p>
            <a:pPr eaLnBrk="1" hangingPunct="1"/>
            <a:r>
              <a:rPr lang="en-US" sz="4000" smtClean="0"/>
              <a:t>Exercise and Wellness Program </a:t>
            </a:r>
            <a:br>
              <a:rPr lang="en-US" sz="4000" smtClean="0"/>
            </a:br>
            <a:r>
              <a:rPr lang="en-US" sz="4000" i="1" smtClean="0"/>
              <a:t>Follow Up Care </a:t>
            </a:r>
            <a:r>
              <a:rPr lang="en-US" sz="2600" smtClean="0"/>
              <a:t>(Continued)</a:t>
            </a:r>
          </a:p>
        </p:txBody>
      </p:sp>
      <p:sp>
        <p:nvSpPr>
          <p:cNvPr id="71683" name="Rectangle 3"/>
          <p:cNvSpPr>
            <a:spLocks noGrp="1" noChangeArrowheads="1"/>
          </p:cNvSpPr>
          <p:nvPr>
            <p:ph type="body" idx="4294967295"/>
          </p:nvPr>
        </p:nvSpPr>
        <p:spPr>
          <a:xfrm>
            <a:off x="457200" y="1676400"/>
            <a:ext cx="8229600" cy="4724400"/>
          </a:xfrm>
        </p:spPr>
        <p:txBody>
          <a:bodyPr/>
          <a:lstStyle/>
          <a:p>
            <a:pPr eaLnBrk="1" hangingPunct="1">
              <a:lnSpc>
                <a:spcPct val="90000"/>
              </a:lnSpc>
              <a:buFontTx/>
              <a:buNone/>
            </a:pPr>
            <a:r>
              <a:rPr lang="en-US" sz="2800" b="1" smtClean="0"/>
              <a:t>Supervised Exercise &amp; Wellness Program</a:t>
            </a:r>
            <a:endParaRPr lang="en-US" sz="2800" smtClean="0"/>
          </a:p>
          <a:p>
            <a:pPr lvl="1" eaLnBrk="1" hangingPunct="1">
              <a:lnSpc>
                <a:spcPct val="90000"/>
              </a:lnSpc>
            </a:pPr>
            <a:r>
              <a:rPr lang="en-US" sz="2400" smtClean="0"/>
              <a:t>Patients are able to implement their recommended exercise program in a Beaumont facility with skilled supervision</a:t>
            </a:r>
          </a:p>
          <a:p>
            <a:pPr lvl="2" eaLnBrk="1" hangingPunct="1">
              <a:lnSpc>
                <a:spcPct val="90000"/>
              </a:lnSpc>
            </a:pPr>
            <a:r>
              <a:rPr lang="en-US" sz="2000" smtClean="0"/>
              <a:t>Located at the Beaumont Medical Center, Sterling Heights – Rehabilitation and Dialysis Center</a:t>
            </a:r>
          </a:p>
          <a:p>
            <a:pPr lvl="1" eaLnBrk="1" hangingPunct="1">
              <a:lnSpc>
                <a:spcPct val="90000"/>
              </a:lnSpc>
            </a:pPr>
            <a:r>
              <a:rPr lang="en-US" sz="2400" smtClean="0"/>
              <a:t>Open exercise sessions </a:t>
            </a:r>
          </a:p>
          <a:p>
            <a:pPr lvl="2" eaLnBrk="1" hangingPunct="1">
              <a:lnSpc>
                <a:spcPct val="90000"/>
              </a:lnSpc>
            </a:pPr>
            <a:r>
              <a:rPr lang="en-US" sz="2000" smtClean="0"/>
              <a:t>Tuesdays and Thursdays from 10am to 7pm </a:t>
            </a:r>
            <a:r>
              <a:rPr lang="en-US" sz="1400" smtClean="0"/>
              <a:t>(2-4pm by request)</a:t>
            </a:r>
          </a:p>
          <a:p>
            <a:pPr lvl="1" eaLnBrk="1" hangingPunct="1">
              <a:lnSpc>
                <a:spcPct val="90000"/>
              </a:lnSpc>
            </a:pPr>
            <a:r>
              <a:rPr lang="en-US" sz="2400" smtClean="0"/>
              <a:t>Nominal fee for participation</a:t>
            </a:r>
          </a:p>
          <a:p>
            <a:pPr lvl="2" eaLnBrk="1" hangingPunct="1">
              <a:lnSpc>
                <a:spcPct val="90000"/>
              </a:lnSpc>
            </a:pPr>
            <a:r>
              <a:rPr lang="en-US" sz="2000" smtClean="0"/>
              <a:t>Self pay at $7 per session</a:t>
            </a:r>
          </a:p>
          <a:p>
            <a:pPr lvl="1" eaLnBrk="1" hangingPunct="1">
              <a:lnSpc>
                <a:spcPct val="90000"/>
              </a:lnSpc>
            </a:pPr>
            <a:r>
              <a:rPr lang="en-US" sz="2400" smtClean="0"/>
              <a:t>Shared gym space with Cardiac Rehabilitation Phase 3 and Pulmonary Rehabilitation</a:t>
            </a:r>
          </a:p>
          <a:p>
            <a:pPr lvl="2" eaLnBrk="1" hangingPunct="1">
              <a:lnSpc>
                <a:spcPct val="90000"/>
              </a:lnSpc>
            </a:pPr>
            <a:endParaRPr lang="en-US" sz="2000" smtClean="0"/>
          </a:p>
          <a:p>
            <a:pPr lvl="2" eaLnBrk="1" hangingPunct="1">
              <a:lnSpc>
                <a:spcPct val="90000"/>
              </a:lnSpc>
            </a:pPr>
            <a:endParaRPr lang="en-US" sz="2000" smtClean="0"/>
          </a:p>
        </p:txBody>
      </p:sp>
    </p:spTree>
    <p:extLst>
      <p:ext uri="{BB962C8B-B14F-4D97-AF65-F5344CB8AC3E}">
        <p14:creationId xmlns:p14="http://schemas.microsoft.com/office/powerpoint/2010/main" val="1222814874"/>
      </p:ext>
    </p:extLst>
  </p:cSld>
  <p:clrMapOvr>
    <a:masterClrMapping/>
  </p:clrMapOvr>
  <p:transition/>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ChangeArrowheads="1"/>
          </p:cNvSpPr>
          <p:nvPr/>
        </p:nvSpPr>
        <p:spPr bwMode="auto">
          <a:xfrm>
            <a:off x="5029200" y="152400"/>
            <a:ext cx="3810000" cy="3810000"/>
          </a:xfrm>
          <a:prstGeom prst="rect">
            <a:avLst/>
          </a:prstGeom>
          <a:solidFill>
            <a:srgbClr val="69008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79875" name="Picture 3" descr="BreastCare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183188" y="304800"/>
            <a:ext cx="3495675"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6" name="Rectangle 4"/>
          <p:cNvSpPr>
            <a:spLocks noChangeArrowheads="1"/>
          </p:cNvSpPr>
          <p:nvPr/>
        </p:nvSpPr>
        <p:spPr bwMode="auto">
          <a:xfrm>
            <a:off x="304800" y="2895600"/>
            <a:ext cx="3505200" cy="2286000"/>
          </a:xfrm>
          <a:prstGeom prst="rect">
            <a:avLst/>
          </a:prstGeom>
          <a:solidFill>
            <a:srgbClr val="69008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77" name="Rectangle 5"/>
          <p:cNvSpPr>
            <a:spLocks noChangeArrowheads="1"/>
          </p:cNvSpPr>
          <p:nvPr/>
        </p:nvSpPr>
        <p:spPr bwMode="auto">
          <a:xfrm>
            <a:off x="304800" y="152400"/>
            <a:ext cx="4572000" cy="2590800"/>
          </a:xfrm>
          <a:prstGeom prst="rect">
            <a:avLst/>
          </a:prstGeom>
          <a:solidFill>
            <a:srgbClr val="69008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79878" name="Picture 6" descr="BreastCare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2438" y="304800"/>
            <a:ext cx="4271962" cy="229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9" name="Rectangle 4"/>
          <p:cNvSpPr>
            <a:spLocks noChangeArrowheads="1"/>
          </p:cNvSpPr>
          <p:nvPr/>
        </p:nvSpPr>
        <p:spPr bwMode="auto">
          <a:xfrm>
            <a:off x="4038600" y="4205288"/>
            <a:ext cx="4724400" cy="173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2200" b="1" i="1">
                <a:latin typeface="Times New Roman" pitchFamily="18" charset="0"/>
              </a:rPr>
              <a:t>“To be complete, a healing system must be able to cover the entire field of human experiences – physically, mentally and spiritually.”</a:t>
            </a:r>
            <a:br>
              <a:rPr lang="en-US" sz="2200" b="1" i="1">
                <a:latin typeface="Times New Roman" pitchFamily="18" charset="0"/>
              </a:rPr>
            </a:br>
            <a:r>
              <a:rPr lang="en-US" sz="2000" b="1" i="1">
                <a:latin typeface="Times New Roman" pitchFamily="18" charset="0"/>
              </a:rPr>
              <a:t>	                                </a:t>
            </a:r>
            <a:r>
              <a:rPr lang="en-US" sz="1400">
                <a:latin typeface="Times New Roman" pitchFamily="18" charset="0"/>
              </a:rPr>
              <a:t>~ Stanley Burroughs</a:t>
            </a:r>
          </a:p>
        </p:txBody>
      </p:sp>
      <p:pic>
        <p:nvPicPr>
          <p:cNvPr id="79880" name="Picture 10"/>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7200" y="3048000"/>
            <a:ext cx="3200400" cy="200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15187233"/>
      </p:ext>
    </p:extLst>
  </p:cSld>
  <p:clrMapOvr>
    <a:masterClrMapping/>
  </p:clrMapOvr>
  <p:transition/>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smtClean="0"/>
              <a:t>Acknowledgements</a:t>
            </a:r>
          </a:p>
        </p:txBody>
      </p:sp>
      <p:sp>
        <p:nvSpPr>
          <p:cNvPr id="80899" name="Rectangle 3"/>
          <p:cNvSpPr>
            <a:spLocks noGrp="1" noChangeArrowheads="1"/>
          </p:cNvSpPr>
          <p:nvPr>
            <p:ph type="body" idx="1"/>
          </p:nvPr>
        </p:nvSpPr>
        <p:spPr>
          <a:xfrm>
            <a:off x="381000" y="1371600"/>
            <a:ext cx="8763000" cy="4572000"/>
          </a:xfrm>
        </p:spPr>
        <p:txBody>
          <a:bodyPr/>
          <a:lstStyle/>
          <a:p>
            <a:r>
              <a:rPr lang="en-US" sz="2800" smtClean="0"/>
              <a:t>Reyna Colombo – Director Rehab Services, Beaumont Troy</a:t>
            </a:r>
          </a:p>
          <a:p>
            <a:r>
              <a:rPr lang="en-US" sz="2800" smtClean="0"/>
              <a:t>Jackie Drouin – Oakland University</a:t>
            </a:r>
          </a:p>
          <a:p>
            <a:r>
              <a:rPr lang="en-US" sz="2800" smtClean="0"/>
              <a:t>Deb Doherty – Oakland University</a:t>
            </a:r>
          </a:p>
          <a:p>
            <a:r>
              <a:rPr lang="en-US" sz="2800" smtClean="0"/>
              <a:t>Kris Thompson – Oakland University</a:t>
            </a:r>
          </a:p>
          <a:p>
            <a:r>
              <a:rPr lang="en-US" sz="2800" smtClean="0"/>
              <a:t>Dr. John Maltese – Physical Medicine and Rehabilitation – Beaumont Health System</a:t>
            </a:r>
          </a:p>
          <a:p>
            <a:r>
              <a:rPr lang="en-US" sz="2800" smtClean="0"/>
              <a:t>Dr. Adil Akhtar – Beaumont Oncology Services</a:t>
            </a:r>
          </a:p>
          <a:p>
            <a:r>
              <a:rPr lang="en-US" sz="2800" smtClean="0"/>
              <a:t>Dr. Eric Brown – Beaumont Oncology Services</a:t>
            </a:r>
          </a:p>
        </p:txBody>
      </p:sp>
    </p:spTree>
    <p:extLst>
      <p:ext uri="{BB962C8B-B14F-4D97-AF65-F5344CB8AC3E}">
        <p14:creationId xmlns:p14="http://schemas.microsoft.com/office/powerpoint/2010/main" val="2528261183"/>
      </p:ext>
    </p:extLst>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4"/>
          <p:cNvSpPr>
            <a:spLocks noGrp="1" noChangeArrowheads="1"/>
          </p:cNvSpPr>
          <p:nvPr>
            <p:ph type="ctrTitle" idx="4294967295"/>
          </p:nvPr>
        </p:nvSpPr>
        <p:spPr>
          <a:xfrm>
            <a:off x="0" y="1828800"/>
            <a:ext cx="9144000" cy="1600200"/>
          </a:xfrm>
        </p:spPr>
        <p:txBody>
          <a:bodyPr anchor="b"/>
          <a:lstStyle/>
          <a:p>
            <a:pPr eaLnBrk="1" hangingPunct="1"/>
            <a:r>
              <a:rPr lang="en-US" sz="5400" smtClean="0"/>
              <a:t>Questions?</a:t>
            </a:r>
          </a:p>
        </p:txBody>
      </p:sp>
      <p:pic>
        <p:nvPicPr>
          <p:cNvPr id="81923" name="Picture 3" descr="BHS_Black"/>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67000" y="6327775"/>
            <a:ext cx="38163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4469920"/>
      </p:ext>
    </p:extLst>
  </p:cSld>
  <p:clrMapOvr>
    <a:masterClrMapping/>
  </p:clrMapOvr>
  <p:transition/>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idx="4294967295"/>
          </p:nvPr>
        </p:nvSpPr>
        <p:spPr/>
        <p:txBody>
          <a:bodyPr anchor="b"/>
          <a:lstStyle/>
          <a:p>
            <a:pPr eaLnBrk="1" hangingPunct="1"/>
            <a:r>
              <a:rPr lang="en-US" smtClean="0"/>
              <a:t>For Further Information</a:t>
            </a:r>
          </a:p>
        </p:txBody>
      </p:sp>
      <p:sp>
        <p:nvSpPr>
          <p:cNvPr id="82947" name="Rectangle 3"/>
          <p:cNvSpPr>
            <a:spLocks noGrp="1" noChangeArrowheads="1"/>
          </p:cNvSpPr>
          <p:nvPr>
            <p:ph type="body" idx="4294967295"/>
          </p:nvPr>
        </p:nvSpPr>
        <p:spPr>
          <a:xfrm>
            <a:off x="381000" y="1219200"/>
            <a:ext cx="8305800" cy="4876800"/>
          </a:xfrm>
        </p:spPr>
        <p:txBody>
          <a:bodyPr/>
          <a:lstStyle/>
          <a:p>
            <a:pPr eaLnBrk="1" hangingPunct="1">
              <a:lnSpc>
                <a:spcPct val="80000"/>
              </a:lnSpc>
            </a:pPr>
            <a:r>
              <a:rPr lang="en-US" sz="2800" smtClean="0"/>
              <a:t>Beaumont Health System</a:t>
            </a:r>
          </a:p>
          <a:p>
            <a:pPr lvl="1" eaLnBrk="1" hangingPunct="1">
              <a:lnSpc>
                <a:spcPct val="80000"/>
              </a:lnSpc>
            </a:pPr>
            <a:r>
              <a:rPr lang="en-US" sz="2400" smtClean="0">
                <a:hlinkClick r:id="rId2"/>
              </a:rPr>
              <a:t>www.beaumont.edu</a:t>
            </a:r>
            <a:r>
              <a:rPr lang="en-US" sz="2400" smtClean="0"/>
              <a:t> </a:t>
            </a:r>
          </a:p>
          <a:p>
            <a:pPr eaLnBrk="1" hangingPunct="1">
              <a:lnSpc>
                <a:spcPct val="80000"/>
              </a:lnSpc>
            </a:pPr>
            <a:r>
              <a:rPr lang="en-US" sz="2800" smtClean="0"/>
              <a:t>Healthcare Advisory Board</a:t>
            </a:r>
          </a:p>
          <a:p>
            <a:pPr lvl="1" eaLnBrk="1" hangingPunct="1">
              <a:lnSpc>
                <a:spcPct val="80000"/>
              </a:lnSpc>
            </a:pPr>
            <a:r>
              <a:rPr lang="en-US" sz="2400" smtClean="0">
                <a:hlinkClick r:id="rId3"/>
              </a:rPr>
              <a:t>www.advisoryboardcompany.com</a:t>
            </a:r>
            <a:endParaRPr lang="en-US" sz="2400" smtClean="0"/>
          </a:p>
          <a:p>
            <a:pPr eaLnBrk="1" hangingPunct="1">
              <a:lnSpc>
                <a:spcPct val="80000"/>
              </a:lnSpc>
            </a:pPr>
            <a:r>
              <a:rPr lang="en-US" sz="2800" smtClean="0"/>
              <a:t>Association of Community Cancer Centers</a:t>
            </a:r>
          </a:p>
          <a:p>
            <a:pPr lvl="1" eaLnBrk="1" hangingPunct="1">
              <a:lnSpc>
                <a:spcPct val="80000"/>
              </a:lnSpc>
            </a:pPr>
            <a:r>
              <a:rPr lang="en-US" sz="2400" smtClean="0">
                <a:hlinkClick r:id="rId4"/>
              </a:rPr>
              <a:t>www.accc-cancer.org</a:t>
            </a:r>
            <a:r>
              <a:rPr lang="en-US" sz="2400" smtClean="0"/>
              <a:t> </a:t>
            </a:r>
          </a:p>
          <a:p>
            <a:pPr eaLnBrk="1" hangingPunct="1">
              <a:lnSpc>
                <a:spcPct val="80000"/>
              </a:lnSpc>
            </a:pPr>
            <a:r>
              <a:rPr lang="en-US" sz="2800" smtClean="0"/>
              <a:t>American Physical Therapy Association – Oncology Section</a:t>
            </a:r>
          </a:p>
          <a:p>
            <a:pPr lvl="1" eaLnBrk="1" hangingPunct="1">
              <a:lnSpc>
                <a:spcPct val="80000"/>
              </a:lnSpc>
            </a:pPr>
            <a:r>
              <a:rPr lang="en-US" sz="2400" smtClean="0">
                <a:hlinkClick r:id="rId5"/>
              </a:rPr>
              <a:t>www.oncologypt.org</a:t>
            </a:r>
            <a:r>
              <a:rPr lang="en-US" sz="2400" smtClean="0"/>
              <a:t> </a:t>
            </a:r>
          </a:p>
          <a:p>
            <a:pPr eaLnBrk="1" hangingPunct="1">
              <a:lnSpc>
                <a:spcPct val="80000"/>
              </a:lnSpc>
            </a:pPr>
            <a:r>
              <a:rPr lang="en-US" sz="2800" smtClean="0"/>
              <a:t>American College of Surgeons – Commission on Cancer</a:t>
            </a:r>
          </a:p>
          <a:p>
            <a:pPr lvl="1" eaLnBrk="1" hangingPunct="1">
              <a:lnSpc>
                <a:spcPct val="80000"/>
              </a:lnSpc>
            </a:pPr>
            <a:r>
              <a:rPr lang="en-US" sz="2400" smtClean="0">
                <a:hlinkClick r:id="rId6"/>
              </a:rPr>
              <a:t>www.facs.org/cancer</a:t>
            </a:r>
            <a:endParaRPr lang="en-US" sz="2400" smtClean="0"/>
          </a:p>
          <a:p>
            <a:pPr lvl="1" eaLnBrk="1" hangingPunct="1">
              <a:lnSpc>
                <a:spcPct val="80000"/>
              </a:lnSpc>
            </a:pPr>
            <a:endParaRPr lang="en-US" sz="2400" smtClean="0"/>
          </a:p>
        </p:txBody>
      </p:sp>
      <p:pic>
        <p:nvPicPr>
          <p:cNvPr id="82948" name="Picture 4" descr="BHS_Black"/>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667000" y="6327775"/>
            <a:ext cx="38163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518977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olonoscopy image of a polyp on the colon lini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09252" y="0"/>
            <a:ext cx="1009251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9900422"/>
      </p:ext>
    </p:extLst>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smtClean="0"/>
              <a:t>References</a:t>
            </a:r>
          </a:p>
        </p:txBody>
      </p:sp>
      <p:sp>
        <p:nvSpPr>
          <p:cNvPr id="83971" name="Rectangle 3"/>
          <p:cNvSpPr>
            <a:spLocks noGrp="1" noChangeArrowheads="1"/>
          </p:cNvSpPr>
          <p:nvPr>
            <p:ph type="body" idx="1"/>
          </p:nvPr>
        </p:nvSpPr>
        <p:spPr>
          <a:xfrm>
            <a:off x="228600" y="1066800"/>
            <a:ext cx="8763000" cy="5257800"/>
          </a:xfrm>
        </p:spPr>
        <p:txBody>
          <a:bodyPr/>
          <a:lstStyle/>
          <a:p>
            <a:pPr marL="609600" indent="-609600">
              <a:lnSpc>
                <a:spcPct val="80000"/>
              </a:lnSpc>
            </a:pPr>
            <a:endParaRPr lang="en-US" sz="1400" smtClean="0"/>
          </a:p>
          <a:p>
            <a:pPr marL="609600" indent="-609600">
              <a:lnSpc>
                <a:spcPct val="80000"/>
              </a:lnSpc>
              <a:buFontTx/>
              <a:buAutoNum type="arabicPeriod"/>
            </a:pPr>
            <a:r>
              <a:rPr lang="en-US" sz="1800" smtClean="0"/>
              <a:t>National Coalition of Cancer Survivorship. Defining Terms. Available at </a:t>
            </a:r>
            <a:r>
              <a:rPr lang="en-US" sz="1800" smtClean="0">
                <a:hlinkClick r:id="rId2"/>
              </a:rPr>
              <a:t>http://www.canceradvocacy.org/resources/take-charge/defining-terms.html</a:t>
            </a:r>
            <a:r>
              <a:rPr lang="en-US" sz="1800" smtClean="0"/>
              <a:t>  Accessed February 20, 2012. </a:t>
            </a:r>
          </a:p>
          <a:p>
            <a:pPr marL="609600" indent="-609600">
              <a:lnSpc>
                <a:spcPct val="80000"/>
              </a:lnSpc>
              <a:buFontTx/>
              <a:buAutoNum type="arabicPeriod"/>
            </a:pPr>
            <a:r>
              <a:rPr lang="en-US" sz="1800" smtClean="0"/>
              <a:t>Association of Community Cancer Centers.  </a:t>
            </a:r>
            <a:r>
              <a:rPr lang="en-US" sz="1800" i="1" smtClean="0"/>
              <a:t>Cancer Program Guidelines.</a:t>
            </a:r>
            <a:r>
              <a:rPr lang="en-US" sz="1800" smtClean="0"/>
              <a:t> Rockville, MD: Association of Community Cancer Centers; 2009. </a:t>
            </a:r>
          </a:p>
          <a:p>
            <a:pPr marL="609600" indent="-609600">
              <a:lnSpc>
                <a:spcPct val="80000"/>
              </a:lnSpc>
              <a:buFontTx/>
              <a:buAutoNum type="arabicPeriod"/>
            </a:pPr>
            <a:r>
              <a:rPr lang="en-US" sz="1800" smtClean="0"/>
              <a:t> American College of Surgeons Commission on Cancer.  </a:t>
            </a:r>
            <a:r>
              <a:rPr lang="en-US" sz="1800" i="1" smtClean="0"/>
              <a:t>Cancer Program Standards 2012: Ensuring Patient Centered-Care.</a:t>
            </a:r>
            <a:r>
              <a:rPr lang="en-US" sz="1800" smtClean="0"/>
              <a:t>  Chicago, IL. American College of Surgeons: 2012. </a:t>
            </a:r>
          </a:p>
          <a:p>
            <a:pPr marL="609600" indent="-609600">
              <a:lnSpc>
                <a:spcPct val="80000"/>
              </a:lnSpc>
              <a:buFontTx/>
              <a:buAutoNum type="arabicPeriod"/>
            </a:pPr>
            <a:r>
              <a:rPr lang="en-US" sz="1800" smtClean="0"/>
              <a:t>Healthcare Advisory Board. Cancer survivorship. Available at </a:t>
            </a:r>
            <a:r>
              <a:rPr lang="en-US" sz="1800" smtClean="0">
                <a:hlinkClick r:id="rId3"/>
              </a:rPr>
              <a:t>http://www.advisory.com/Research/Oncology-Roundtable</a:t>
            </a:r>
            <a:r>
              <a:rPr lang="en-US" sz="1800" smtClean="0"/>
              <a:t>.  Accessed February 20, 2012. </a:t>
            </a:r>
          </a:p>
          <a:p>
            <a:pPr marL="609600" indent="-609600">
              <a:lnSpc>
                <a:spcPct val="80000"/>
              </a:lnSpc>
              <a:buFontTx/>
              <a:buAutoNum type="arabicPeriod"/>
            </a:pPr>
            <a:r>
              <a:rPr lang="en-US" sz="1800" smtClean="0"/>
              <a:t>American Cancer Society. Cancer Facts and Figures 2012. Available at </a:t>
            </a:r>
            <a:r>
              <a:rPr lang="en-US" sz="1800" smtClean="0">
                <a:hlinkClick r:id="rId4"/>
              </a:rPr>
              <a:t>http://www.cancer.org/Research/CancerFactsFigures/index</a:t>
            </a:r>
            <a:r>
              <a:rPr lang="en-US" sz="1800" smtClean="0"/>
              <a:t>.  Accessed January 12, 2012.</a:t>
            </a:r>
          </a:p>
          <a:p>
            <a:pPr marL="609600" indent="-609600">
              <a:lnSpc>
                <a:spcPct val="80000"/>
              </a:lnSpc>
              <a:buFontTx/>
              <a:buAutoNum type="arabicPeriod"/>
            </a:pPr>
            <a:r>
              <a:rPr lang="en-US" sz="1800" smtClean="0"/>
              <a:t>Malone DJ, Bishop Lindsay KL.  </a:t>
            </a:r>
            <a:r>
              <a:rPr lang="en-US" sz="1800" i="1" smtClean="0"/>
              <a:t>Physical Therapy in Acute Care: A Clinician’s Guide</a:t>
            </a:r>
            <a:r>
              <a:rPr lang="en-US" sz="1800" smtClean="0"/>
              <a:t>. Thorofare, NJ.  Slack Inc. 2006. </a:t>
            </a:r>
          </a:p>
          <a:p>
            <a:pPr marL="609600" indent="-609600">
              <a:lnSpc>
                <a:spcPct val="80000"/>
              </a:lnSpc>
              <a:buFontTx/>
              <a:buAutoNum type="arabicPeriod"/>
            </a:pPr>
            <a:r>
              <a:rPr lang="en-US" sz="1800" smtClean="0"/>
              <a:t>Stubblefield MD. Cancer Rehabilitation. Seminars in Oncology. 2011; 38: 386-393.</a:t>
            </a:r>
          </a:p>
          <a:p>
            <a:pPr marL="609600" indent="-609600">
              <a:lnSpc>
                <a:spcPct val="80000"/>
              </a:lnSpc>
              <a:buFontTx/>
              <a:buAutoNum type="arabicPeriod"/>
            </a:pPr>
            <a:r>
              <a:rPr lang="en-US" sz="1800" smtClean="0"/>
              <a:t>Michaelson MD, Smith MR. Bisphosphonates for Treatment and Prevention of Bone Metastases. </a:t>
            </a:r>
            <a:r>
              <a:rPr lang="en-US" sz="1800" i="1" smtClean="0"/>
              <a:t>J Clin Oncol</a:t>
            </a:r>
            <a:r>
              <a:rPr lang="en-US" sz="1800" smtClean="0"/>
              <a:t> 2005; 23: 8219-8224.</a:t>
            </a:r>
          </a:p>
        </p:txBody>
      </p:sp>
    </p:spTree>
    <p:extLst>
      <p:ext uri="{BB962C8B-B14F-4D97-AF65-F5344CB8AC3E}">
        <p14:creationId xmlns:p14="http://schemas.microsoft.com/office/powerpoint/2010/main" val="2832766017"/>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p:txBody>
          <a:bodyPr/>
          <a:lstStyle/>
          <a:p>
            <a:r>
              <a:rPr lang="en-US" smtClean="0"/>
              <a:t>References</a:t>
            </a:r>
          </a:p>
        </p:txBody>
      </p:sp>
      <p:sp>
        <p:nvSpPr>
          <p:cNvPr id="84995" name="Content Placeholder 2"/>
          <p:cNvSpPr>
            <a:spLocks noGrp="1"/>
          </p:cNvSpPr>
          <p:nvPr>
            <p:ph idx="1"/>
          </p:nvPr>
        </p:nvSpPr>
        <p:spPr>
          <a:xfrm>
            <a:off x="228600" y="1295400"/>
            <a:ext cx="8763000" cy="4343400"/>
          </a:xfrm>
        </p:spPr>
        <p:txBody>
          <a:bodyPr/>
          <a:lstStyle/>
          <a:p>
            <a:pPr marL="609600" indent="-609600">
              <a:lnSpc>
                <a:spcPct val="80000"/>
              </a:lnSpc>
              <a:buFontTx/>
              <a:buNone/>
              <a:tabLst>
                <a:tab pos="623888" algn="l"/>
              </a:tabLst>
            </a:pPr>
            <a:r>
              <a:rPr lang="en-US" sz="1800" smtClean="0"/>
              <a:t>9.       Mirels H.  Metastatic disease in long bones: A proposed scoring system for diagnosing impending pathologic fractures. </a:t>
            </a:r>
            <a:r>
              <a:rPr lang="en-US" sz="1800" i="1" smtClean="0"/>
              <a:t>Clin Orthop</a:t>
            </a:r>
            <a:r>
              <a:rPr lang="en-US" sz="1800" smtClean="0"/>
              <a:t>. 1989; 249: 256-264.</a:t>
            </a:r>
          </a:p>
          <a:p>
            <a:pPr marL="609600" indent="-609600">
              <a:lnSpc>
                <a:spcPct val="80000"/>
              </a:lnSpc>
              <a:buFontTx/>
              <a:buNone/>
              <a:tabLst>
                <a:tab pos="623888" algn="l"/>
              </a:tabLst>
            </a:pPr>
            <a:r>
              <a:rPr lang="en-US" sz="1800" smtClean="0"/>
              <a:t>10.    Coleman RE. Management of Bone Metastases. </a:t>
            </a:r>
            <a:r>
              <a:rPr lang="en-US" sz="1800" i="1" smtClean="0"/>
              <a:t>The Oncologist</a:t>
            </a:r>
            <a:r>
              <a:rPr lang="en-US" sz="1800" smtClean="0"/>
              <a:t>. 2000; 5:463-470.</a:t>
            </a:r>
          </a:p>
          <a:p>
            <a:pPr marL="609600" indent="-609600">
              <a:lnSpc>
                <a:spcPct val="80000"/>
              </a:lnSpc>
              <a:buFontTx/>
              <a:buNone/>
              <a:tabLst>
                <a:tab pos="623888" algn="l"/>
              </a:tabLst>
            </a:pPr>
            <a:r>
              <a:rPr lang="en-US" sz="1800" smtClean="0"/>
              <a:t>11.    DeVita VT, Hellman S, Rosenberg SA. </a:t>
            </a:r>
            <a:r>
              <a:rPr lang="en-US" sz="1800" i="1" smtClean="0"/>
              <a:t>Cancer: Principles &amp; Practice of Oncology</a:t>
            </a:r>
            <a:r>
              <a:rPr lang="en-US" sz="1800" smtClean="0"/>
              <a:t>. 7</a:t>
            </a:r>
            <a:r>
              <a:rPr lang="en-US" sz="1800" baseline="30000" smtClean="0"/>
              <a:t>th</a:t>
            </a:r>
            <a:r>
              <a:rPr lang="en-US" sz="1800" smtClean="0"/>
              <a:t> ed. Philadelphia, PA. Lippincott Williams and Wilkins. 2005. </a:t>
            </a:r>
          </a:p>
          <a:p>
            <a:pPr marL="609600" indent="-609600">
              <a:lnSpc>
                <a:spcPct val="80000"/>
              </a:lnSpc>
              <a:buFontTx/>
              <a:buNone/>
              <a:tabLst>
                <a:tab pos="623888" algn="l"/>
              </a:tabLst>
            </a:pPr>
            <a:r>
              <a:rPr lang="en-US" sz="1800" smtClean="0"/>
              <a:t>12.    Barnholtz-Sloan JS, Sloan AE, Davis FG et al. Incidence proportions of brain metastases in patients diagnosed (1973 to 2001) in the Metropolitan Detroit Cancer Surveillance System. </a:t>
            </a:r>
            <a:r>
              <a:rPr lang="en-US" sz="1800" i="1" smtClean="0"/>
              <a:t>J Clin Oncol</a:t>
            </a:r>
            <a:r>
              <a:rPr lang="en-US" sz="1800" smtClean="0"/>
              <a:t> 2004;22:2865–2872.</a:t>
            </a:r>
          </a:p>
          <a:p>
            <a:pPr marL="609600" indent="-609600">
              <a:lnSpc>
                <a:spcPct val="80000"/>
              </a:lnSpc>
              <a:buFontTx/>
              <a:buNone/>
              <a:tabLst>
                <a:tab pos="623888" algn="l"/>
              </a:tabLst>
            </a:pPr>
            <a:r>
              <a:rPr lang="en-US" sz="1800" smtClean="0"/>
              <a:t>13.     Stout NL, Pfalzer LA, Springer B, et al. Breast cancer–related lymphedema: comparing direct costs of a prospective surveillance model and a traditional model of care. </a:t>
            </a:r>
            <a:r>
              <a:rPr lang="en-US" sz="1800" i="1" smtClean="0"/>
              <a:t>Phys Ther. </a:t>
            </a:r>
            <a:r>
              <a:rPr lang="en-US" sz="1800" smtClean="0"/>
              <a:t>2012;92: 152-163.</a:t>
            </a:r>
          </a:p>
          <a:p>
            <a:pPr marL="609600" indent="-609600">
              <a:lnSpc>
                <a:spcPct val="80000"/>
              </a:lnSpc>
              <a:buFontTx/>
              <a:buAutoNum type="arabicPeriod" startAt="14"/>
              <a:tabLst>
                <a:tab pos="623888" algn="l"/>
              </a:tabLst>
            </a:pPr>
            <a:r>
              <a:rPr lang="en-US" sz="1800" smtClean="0"/>
              <a:t>Drouin JS, Wilson E, Battle E, Seidell JW et al.  Changes in Energy Expenditure, Physical Activity and Hemoglobin Measures Associated with Fatigue Reports During Radiation Treatment for Breast Cancer: A Descriptive and Correlation Study. Rehabilitation Oncology. 2011: 29: 3-8.</a:t>
            </a:r>
          </a:p>
          <a:p>
            <a:pPr marL="609600" indent="-609600">
              <a:lnSpc>
                <a:spcPct val="80000"/>
              </a:lnSpc>
              <a:buFontTx/>
              <a:buAutoNum type="arabicPeriod" startAt="14"/>
              <a:tabLst>
                <a:tab pos="623888" algn="l"/>
              </a:tabLst>
            </a:pPr>
            <a:r>
              <a:rPr lang="en-US" sz="1800" smtClean="0"/>
              <a:t>Wilson CM, Ronan SL. Rehabilitation Postfacial Reanimation Surgery after Removal of Acoustic Neuroma:  A Case Report. </a:t>
            </a:r>
            <a:r>
              <a:rPr lang="en-US" sz="1800" i="1" smtClean="0"/>
              <a:t>J Neurol Phys Ther. </a:t>
            </a:r>
            <a:r>
              <a:rPr lang="en-US" sz="1800" smtClean="0"/>
              <a:t>2010; 34: 41-49 </a:t>
            </a:r>
          </a:p>
          <a:p>
            <a:pPr marL="609600" indent="-609600">
              <a:tabLst>
                <a:tab pos="623888" algn="l"/>
              </a:tabLst>
            </a:pPr>
            <a:endParaRPr lang="en-US" sz="1800" smtClean="0"/>
          </a:p>
        </p:txBody>
      </p:sp>
    </p:spTree>
    <p:extLst>
      <p:ext uri="{BB962C8B-B14F-4D97-AF65-F5344CB8AC3E}">
        <p14:creationId xmlns:p14="http://schemas.microsoft.com/office/powerpoint/2010/main" val="3652696381"/>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smtClean="0"/>
              <a:t>Appendix</a:t>
            </a:r>
            <a:r>
              <a:rPr lang="en-US" baseline="30000" smtClean="0"/>
              <a:t>5</a:t>
            </a:r>
          </a:p>
        </p:txBody>
      </p:sp>
      <p:pic>
        <p:nvPicPr>
          <p:cNvPr id="86019" name="Picture 4" descr="scan000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371600"/>
            <a:ext cx="9144000" cy="43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35150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Prostate cancer surgery</a:t>
            </a:r>
            <a:endParaRPr lang="en-US" dirty="0"/>
          </a:p>
        </p:txBody>
      </p:sp>
      <p:pic>
        <p:nvPicPr>
          <p:cNvPr id="4" name="Picture 2" descr="Image Detail">
            <a:hlinkClick r:id="rId2"/>
          </p:cNvPr>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tretch>
            <a:fillRect/>
          </a:stretch>
        </p:blipFill>
        <p:spPr bwMode="auto">
          <a:xfrm>
            <a:off x="1935354" y="1600200"/>
            <a:ext cx="5273292" cy="4525963"/>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91060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tx1"/>
                </a:solidFill>
              </a:rPr>
              <a:t>Colon cancer surgery</a:t>
            </a:r>
            <a:endParaRPr lang="en-US" dirty="0">
              <a:solidFill>
                <a:schemeClr val="tx1"/>
              </a:solidFill>
            </a:endParaRPr>
          </a:p>
        </p:txBody>
      </p:sp>
      <p:pic>
        <p:nvPicPr>
          <p:cNvPr id="4" name="Picture 6" descr="http://ts3.mm.bing.net/images/thumbnail.aspx?q=1234273967414&amp;id=7517f48419e271e8255bf25c8b94a506">
            <a:hlinkClick r:id="rId2"/>
          </p:cNvPr>
          <p:cNvPicPr>
            <a:picLocks noGrp="1" noChangeAspect="1" noChangeArrowheads="1"/>
          </p:cNvPicPr>
          <p:nvPr>
            <p:ph idx="1"/>
          </p:nvPr>
        </p:nvPicPr>
        <p:blipFill>
          <a:blip r:embed="rId3">
            <a:extLst>
              <a:ext uri="{28A0092B-C50C-407E-A947-70E740481C1C}">
                <a14:useLocalDpi xmlns:a14="http://schemas.microsoft.com/office/drawing/2010/main"/>
              </a:ext>
            </a:extLst>
          </a:blip>
          <a:srcRect/>
          <a:stretch>
            <a:fillRect/>
          </a:stretch>
        </p:blipFill>
        <p:spPr bwMode="auto">
          <a:xfrm>
            <a:off x="1828800" y="1371600"/>
            <a:ext cx="5562600" cy="5333429"/>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36738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Stages Of Lung Cance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0092516"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29665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ctrTitle"/>
          </p:nvPr>
        </p:nvSpPr>
        <p:spPr>
          <a:xfrm>
            <a:off x="0" y="2743200"/>
            <a:ext cx="9144000" cy="1470025"/>
          </a:xfrm>
        </p:spPr>
        <p:txBody>
          <a:bodyPr>
            <a:normAutofit/>
          </a:bodyPr>
          <a:lstStyle/>
          <a:p>
            <a:pPr algn="ctr" eaLnBrk="1" hangingPunct="1"/>
            <a:r>
              <a:rPr lang="en-US" sz="4800" dirty="0" smtClean="0"/>
              <a:t>Types of Cancer</a:t>
            </a:r>
          </a:p>
        </p:txBody>
      </p:sp>
    </p:spTree>
    <p:extLst>
      <p:ext uri="{BB962C8B-B14F-4D97-AF65-F5344CB8AC3E}">
        <p14:creationId xmlns:p14="http://schemas.microsoft.com/office/powerpoint/2010/main" val="29408550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Lung cancer surgery</a:t>
            </a:r>
            <a:endParaRPr lang="en-US" dirty="0"/>
          </a:p>
        </p:txBody>
      </p:sp>
      <p:pic>
        <p:nvPicPr>
          <p:cNvPr id="4" name="Picture 4" descr="http://ts4.mm.bing.net/images/thumbnail.aspx?q=1277880306039&amp;id=03ab31ea52d7e164b684b467a0f29c0b">
            <a:hlinkClick r:id="rId2"/>
          </p:cNvPr>
          <p:cNvPicPr>
            <a:picLocks noGrp="1" noChangeAspect="1" noChangeArrowheads="1"/>
          </p:cNvPicPr>
          <p:nvPr>
            <p:ph idx="1"/>
          </p:nvPr>
        </p:nvPicPr>
        <p:blipFill>
          <a:blip r:embed="rId3">
            <a:extLst>
              <a:ext uri="{28A0092B-C50C-407E-A947-70E740481C1C}">
                <a14:useLocalDpi xmlns:a14="http://schemas.microsoft.com/office/drawing/2010/main"/>
              </a:ext>
            </a:extLst>
          </a:blip>
          <a:srcRect/>
          <a:stretch>
            <a:fillRect/>
          </a:stretch>
        </p:blipFill>
        <p:spPr bwMode="auto">
          <a:xfrm>
            <a:off x="2362200" y="1143000"/>
            <a:ext cx="4226560" cy="4953000"/>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30144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sz="4000" smtClean="0"/>
              <a:t>Overview of “Historical” Physical Therapy for Cancer</a:t>
            </a:r>
          </a:p>
        </p:txBody>
      </p:sp>
      <p:sp>
        <p:nvSpPr>
          <p:cNvPr id="24579" name="Rectangle 3"/>
          <p:cNvSpPr>
            <a:spLocks noGrp="1" noChangeArrowheads="1"/>
          </p:cNvSpPr>
          <p:nvPr>
            <p:ph type="body" idx="1"/>
          </p:nvPr>
        </p:nvSpPr>
        <p:spPr>
          <a:xfrm>
            <a:off x="152400" y="1371600"/>
            <a:ext cx="8763000" cy="4343400"/>
          </a:xfrm>
        </p:spPr>
        <p:txBody>
          <a:bodyPr/>
          <a:lstStyle/>
          <a:p>
            <a:pPr>
              <a:lnSpc>
                <a:spcPct val="80000"/>
              </a:lnSpc>
            </a:pPr>
            <a:r>
              <a:rPr lang="en-US" sz="3000" smtClean="0"/>
              <a:t>Patient complains of pain, dysfunction, disability</a:t>
            </a:r>
          </a:p>
          <a:p>
            <a:pPr>
              <a:lnSpc>
                <a:spcPct val="80000"/>
              </a:lnSpc>
            </a:pPr>
            <a:r>
              <a:rPr lang="en-US" sz="3000" smtClean="0"/>
              <a:t>Doctor identifies a need for physical therapy</a:t>
            </a:r>
          </a:p>
          <a:p>
            <a:pPr>
              <a:lnSpc>
                <a:spcPct val="80000"/>
              </a:lnSpc>
            </a:pPr>
            <a:r>
              <a:rPr lang="en-US" sz="3000" smtClean="0"/>
              <a:t>Patient is scheduled for physical therapy services</a:t>
            </a:r>
          </a:p>
          <a:p>
            <a:pPr>
              <a:lnSpc>
                <a:spcPct val="80000"/>
              </a:lnSpc>
            </a:pPr>
            <a:r>
              <a:rPr lang="en-US" sz="3000" smtClean="0"/>
              <a:t>Receives a bout of care and is commonly discharged without follow up by P.T. </a:t>
            </a:r>
          </a:p>
          <a:p>
            <a:pPr>
              <a:lnSpc>
                <a:spcPct val="80000"/>
              </a:lnSpc>
            </a:pPr>
            <a:r>
              <a:rPr lang="en-US" sz="3000" smtClean="0"/>
              <a:t>Very little to no communication between therapists or physicians as a patient transitions from setting to setting</a:t>
            </a:r>
          </a:p>
          <a:p>
            <a:pPr>
              <a:lnSpc>
                <a:spcPct val="80000"/>
              </a:lnSpc>
            </a:pPr>
            <a:r>
              <a:rPr lang="en-US" sz="3000" smtClean="0"/>
              <a:t>Physical therapists often outside “routine” cancer management model</a:t>
            </a:r>
          </a:p>
        </p:txBody>
      </p:sp>
    </p:spTree>
    <p:extLst>
      <p:ext uri="{BB962C8B-B14F-4D97-AF65-F5344CB8AC3E}">
        <p14:creationId xmlns:p14="http://schemas.microsoft.com/office/powerpoint/2010/main" val="18335071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3714" name="Title 1"/>
          <p:cNvSpPr>
            <a:spLocks noGrp="1"/>
          </p:cNvSpPr>
          <p:nvPr>
            <p:ph type="title" idx="4294967295"/>
          </p:nvPr>
        </p:nvSpPr>
        <p:spPr/>
        <p:txBody>
          <a:bodyPr/>
          <a:lstStyle/>
          <a:p>
            <a:r>
              <a:rPr lang="en-US" dirty="0" smtClean="0"/>
              <a:t>Philosophy of Rehab</a:t>
            </a:r>
          </a:p>
        </p:txBody>
      </p:sp>
      <p:sp>
        <p:nvSpPr>
          <p:cNvPr id="243715" name="Flowchart: Extract 3"/>
          <p:cNvSpPr>
            <a:spLocks noChangeArrowheads="1"/>
          </p:cNvSpPr>
          <p:nvPr/>
        </p:nvSpPr>
        <p:spPr bwMode="auto">
          <a:xfrm>
            <a:off x="2209800" y="2590800"/>
            <a:ext cx="3200400" cy="2667000"/>
          </a:xfrm>
          <a:prstGeom prst="flowChartExtract">
            <a:avLst/>
          </a:prstGeom>
          <a:noFill/>
          <a:ln w="19050" algn="ctr">
            <a:solidFill>
              <a:schemeClr val="tx1"/>
            </a:solidFill>
            <a:round/>
            <a:headEnd/>
            <a:tailEnd/>
          </a:ln>
        </p:spPr>
        <p:txBody>
          <a:bodyPr/>
          <a:lstStyle/>
          <a:p>
            <a:pPr eaLnBrk="0" hangingPunct="0"/>
            <a:endParaRPr lang="en-US" dirty="0"/>
          </a:p>
        </p:txBody>
      </p:sp>
      <p:cxnSp>
        <p:nvCxnSpPr>
          <p:cNvPr id="243716" name="Straight Connector 6"/>
          <p:cNvCxnSpPr>
            <a:cxnSpLocks noChangeShapeType="1"/>
            <a:stCxn id="243715" idx="0"/>
          </p:cNvCxnSpPr>
          <p:nvPr/>
        </p:nvCxnSpPr>
        <p:spPr bwMode="auto">
          <a:xfrm flipV="1">
            <a:off x="3810000" y="2133600"/>
            <a:ext cx="838200" cy="457200"/>
          </a:xfrm>
          <a:prstGeom prst="line">
            <a:avLst/>
          </a:prstGeom>
          <a:noFill/>
          <a:ln w="19050" algn="ctr">
            <a:solidFill>
              <a:schemeClr val="tx1"/>
            </a:solidFill>
            <a:round/>
            <a:headEnd/>
            <a:tailEnd/>
          </a:ln>
        </p:spPr>
      </p:cxnSp>
      <p:cxnSp>
        <p:nvCxnSpPr>
          <p:cNvPr id="243717" name="Straight Connector 21"/>
          <p:cNvCxnSpPr>
            <a:cxnSpLocks noChangeShapeType="1"/>
          </p:cNvCxnSpPr>
          <p:nvPr/>
        </p:nvCxnSpPr>
        <p:spPr bwMode="auto">
          <a:xfrm>
            <a:off x="4648200" y="2133600"/>
            <a:ext cx="1600200" cy="2667000"/>
          </a:xfrm>
          <a:prstGeom prst="line">
            <a:avLst/>
          </a:prstGeom>
          <a:noFill/>
          <a:ln w="19050" algn="ctr">
            <a:solidFill>
              <a:schemeClr val="tx1"/>
            </a:solidFill>
            <a:round/>
            <a:headEnd/>
            <a:tailEnd/>
          </a:ln>
        </p:spPr>
      </p:cxnSp>
      <p:cxnSp>
        <p:nvCxnSpPr>
          <p:cNvPr id="243718" name="Straight Connector 7"/>
          <p:cNvCxnSpPr>
            <a:cxnSpLocks noChangeShapeType="1"/>
          </p:cNvCxnSpPr>
          <p:nvPr/>
        </p:nvCxnSpPr>
        <p:spPr bwMode="auto">
          <a:xfrm flipV="1">
            <a:off x="5410200" y="4800600"/>
            <a:ext cx="838200" cy="457200"/>
          </a:xfrm>
          <a:prstGeom prst="line">
            <a:avLst/>
          </a:prstGeom>
          <a:noFill/>
          <a:ln w="19050" algn="ctr">
            <a:solidFill>
              <a:schemeClr val="tx1"/>
            </a:solidFill>
            <a:round/>
            <a:headEnd/>
            <a:tailEnd/>
          </a:ln>
        </p:spPr>
      </p:cxnSp>
      <p:sp>
        <p:nvSpPr>
          <p:cNvPr id="243720" name="TextBox 20"/>
          <p:cNvSpPr txBox="1">
            <a:spLocks noChangeArrowheads="1"/>
          </p:cNvSpPr>
          <p:nvPr/>
        </p:nvSpPr>
        <p:spPr bwMode="auto">
          <a:xfrm>
            <a:off x="2514600" y="4441825"/>
            <a:ext cx="2590800" cy="892175"/>
          </a:xfrm>
          <a:prstGeom prst="rect">
            <a:avLst/>
          </a:prstGeom>
          <a:noFill/>
          <a:ln w="9525">
            <a:noFill/>
            <a:miter lim="800000"/>
            <a:headEnd/>
            <a:tailEnd/>
          </a:ln>
        </p:spPr>
        <p:txBody>
          <a:bodyPr>
            <a:spAutoFit/>
          </a:bodyPr>
          <a:lstStyle/>
          <a:p>
            <a:pPr algn="ctr" eaLnBrk="0" hangingPunct="0"/>
            <a:r>
              <a:rPr lang="en-US" sz="5200" b="1" dirty="0">
                <a:solidFill>
                  <a:srgbClr val="FF3300"/>
                </a:solidFill>
                <a:latin typeface="Times New Roman" pitchFamily="18" charset="0"/>
                <a:cs typeface="Times New Roman" pitchFamily="18" charset="0"/>
              </a:rPr>
              <a:t>PR</a:t>
            </a:r>
            <a:r>
              <a:rPr lang="en-US" sz="5200" b="1" dirty="0">
                <a:solidFill>
                  <a:srgbClr val="92D050"/>
                </a:solidFill>
                <a:latin typeface="Times New Roman" pitchFamily="18" charset="0"/>
                <a:cs typeface="Times New Roman" pitchFamily="18" charset="0"/>
              </a:rPr>
              <a:t>I</a:t>
            </a:r>
            <a:r>
              <a:rPr lang="en-US" sz="5200" b="1" dirty="0">
                <a:solidFill>
                  <a:srgbClr val="6666FF"/>
                </a:solidFill>
                <a:latin typeface="Times New Roman" pitchFamily="18" charset="0"/>
                <a:cs typeface="Times New Roman" pitchFamily="18" charset="0"/>
              </a:rPr>
              <a:t>SM</a:t>
            </a:r>
          </a:p>
        </p:txBody>
      </p:sp>
      <p:sp>
        <p:nvSpPr>
          <p:cNvPr id="243721" name="Rectangle 24"/>
          <p:cNvSpPr>
            <a:spLocks noChangeArrowheads="1"/>
          </p:cNvSpPr>
          <p:nvPr/>
        </p:nvSpPr>
        <p:spPr bwMode="auto">
          <a:xfrm rot="-1834508">
            <a:off x="4624388" y="2405063"/>
            <a:ext cx="481012" cy="2827337"/>
          </a:xfrm>
          <a:prstGeom prst="rect">
            <a:avLst/>
          </a:prstGeom>
          <a:solidFill>
            <a:schemeClr val="bg1"/>
          </a:solidFill>
          <a:ln w="9525" algn="ctr">
            <a:noFill/>
            <a:round/>
            <a:headEnd/>
            <a:tailEnd/>
          </a:ln>
        </p:spPr>
        <p:txBody>
          <a:bodyPr/>
          <a:lstStyle/>
          <a:p>
            <a:pPr eaLnBrk="0" hangingPunct="0"/>
            <a:endParaRPr lang="en-US" dirty="0"/>
          </a:p>
        </p:txBody>
      </p:sp>
      <p:grpSp>
        <p:nvGrpSpPr>
          <p:cNvPr id="243722" name="Group 10"/>
          <p:cNvGrpSpPr>
            <a:grpSpLocks/>
          </p:cNvGrpSpPr>
          <p:nvPr/>
        </p:nvGrpSpPr>
        <p:grpSpPr bwMode="auto">
          <a:xfrm>
            <a:off x="4343400" y="2514600"/>
            <a:ext cx="4038600" cy="858838"/>
            <a:chOff x="2736" y="1584"/>
            <a:chExt cx="2544" cy="541"/>
          </a:xfrm>
        </p:grpSpPr>
        <p:sp>
          <p:nvSpPr>
            <p:cNvPr id="243723" name="Wave 10"/>
            <p:cNvSpPr>
              <a:spLocks noChangeArrowheads="1"/>
            </p:cNvSpPr>
            <p:nvPr/>
          </p:nvSpPr>
          <p:spPr bwMode="auto">
            <a:xfrm>
              <a:off x="2736" y="1584"/>
              <a:ext cx="2544" cy="541"/>
            </a:xfrm>
            <a:prstGeom prst="wave">
              <a:avLst>
                <a:gd name="adj1" fmla="val 5079"/>
                <a:gd name="adj2" fmla="val 0"/>
              </a:avLst>
            </a:prstGeom>
            <a:gradFill rotWithShape="1">
              <a:gsLst>
                <a:gs pos="0">
                  <a:srgbClr val="FF0000"/>
                </a:gs>
                <a:gs pos="28999">
                  <a:srgbClr val="FF6600"/>
                </a:gs>
                <a:gs pos="58000">
                  <a:srgbClr val="FFC000"/>
                </a:gs>
                <a:gs pos="100000">
                  <a:srgbClr val="FDEB01"/>
                </a:gs>
              </a:gsLst>
              <a:lin ang="5400000" scaled="1"/>
            </a:gradFill>
            <a:ln w="9525" algn="ctr">
              <a:noFill/>
              <a:round/>
              <a:headEnd/>
              <a:tailEnd/>
            </a:ln>
          </p:spPr>
          <p:txBody>
            <a:bodyPr/>
            <a:lstStyle/>
            <a:p>
              <a:pPr eaLnBrk="0" hangingPunct="0"/>
              <a:endParaRPr lang="en-US" dirty="0"/>
            </a:p>
          </p:txBody>
        </p:sp>
        <p:sp>
          <p:nvSpPr>
            <p:cNvPr id="243724" name="TextBox 25"/>
            <p:cNvSpPr txBox="1">
              <a:spLocks noChangeArrowheads="1"/>
            </p:cNvSpPr>
            <p:nvPr/>
          </p:nvSpPr>
          <p:spPr bwMode="auto">
            <a:xfrm>
              <a:off x="3216" y="1677"/>
              <a:ext cx="1536" cy="291"/>
            </a:xfrm>
            <a:prstGeom prst="rect">
              <a:avLst/>
            </a:prstGeom>
            <a:noFill/>
            <a:ln w="9525">
              <a:noFill/>
              <a:miter lim="800000"/>
              <a:headEnd/>
              <a:tailEnd/>
            </a:ln>
          </p:spPr>
          <p:txBody>
            <a:bodyPr>
              <a:spAutoFit/>
            </a:bodyPr>
            <a:lstStyle/>
            <a:p>
              <a:pPr eaLnBrk="0" hangingPunct="0"/>
              <a:r>
                <a:rPr lang="en-US" sz="2400" b="1" dirty="0">
                  <a:latin typeface="Times New Roman" pitchFamily="18" charset="0"/>
                  <a:cs typeface="Times New Roman" pitchFamily="18" charset="0"/>
                </a:rPr>
                <a:t>Prevention</a:t>
              </a:r>
            </a:p>
          </p:txBody>
        </p:sp>
      </p:grpSp>
      <p:grpSp>
        <p:nvGrpSpPr>
          <p:cNvPr id="243725" name="Group 13"/>
          <p:cNvGrpSpPr>
            <a:grpSpLocks/>
          </p:cNvGrpSpPr>
          <p:nvPr/>
        </p:nvGrpSpPr>
        <p:grpSpPr bwMode="auto">
          <a:xfrm>
            <a:off x="4724400" y="3221038"/>
            <a:ext cx="3657600" cy="857250"/>
            <a:chOff x="2976" y="2029"/>
            <a:chExt cx="2304" cy="540"/>
          </a:xfrm>
        </p:grpSpPr>
        <p:sp>
          <p:nvSpPr>
            <p:cNvPr id="243726" name="Wave 22"/>
            <p:cNvSpPr>
              <a:spLocks noChangeArrowheads="1"/>
            </p:cNvSpPr>
            <p:nvPr/>
          </p:nvSpPr>
          <p:spPr bwMode="auto">
            <a:xfrm>
              <a:off x="2976" y="2029"/>
              <a:ext cx="2304" cy="540"/>
            </a:xfrm>
            <a:prstGeom prst="wave">
              <a:avLst>
                <a:gd name="adj1" fmla="val 5079"/>
                <a:gd name="adj2" fmla="val 0"/>
              </a:avLst>
            </a:prstGeom>
            <a:gradFill rotWithShape="1">
              <a:gsLst>
                <a:gs pos="0">
                  <a:srgbClr val="FDEB01"/>
                </a:gs>
                <a:gs pos="41000">
                  <a:srgbClr val="CDEC34"/>
                </a:gs>
                <a:gs pos="69000">
                  <a:srgbClr val="92D050"/>
                </a:gs>
                <a:gs pos="100000">
                  <a:srgbClr val="00B050"/>
                </a:gs>
              </a:gsLst>
              <a:lin ang="5400000" scaled="1"/>
            </a:gradFill>
            <a:ln w="9525" algn="ctr">
              <a:noFill/>
              <a:round/>
              <a:headEnd/>
              <a:tailEnd/>
            </a:ln>
          </p:spPr>
          <p:txBody>
            <a:bodyPr/>
            <a:lstStyle/>
            <a:p>
              <a:pPr eaLnBrk="0" hangingPunct="0"/>
              <a:endParaRPr lang="en-US" dirty="0"/>
            </a:p>
          </p:txBody>
        </p:sp>
        <p:sp>
          <p:nvSpPr>
            <p:cNvPr id="243727" name="TextBox 26"/>
            <p:cNvSpPr txBox="1">
              <a:spLocks noChangeArrowheads="1"/>
            </p:cNvSpPr>
            <p:nvPr/>
          </p:nvSpPr>
          <p:spPr bwMode="auto">
            <a:xfrm>
              <a:off x="3360" y="2109"/>
              <a:ext cx="1536" cy="291"/>
            </a:xfrm>
            <a:prstGeom prst="rect">
              <a:avLst/>
            </a:prstGeom>
            <a:noFill/>
            <a:ln w="9525">
              <a:noFill/>
              <a:miter lim="800000"/>
              <a:headEnd/>
              <a:tailEnd/>
            </a:ln>
          </p:spPr>
          <p:txBody>
            <a:bodyPr>
              <a:spAutoFit/>
            </a:bodyPr>
            <a:lstStyle/>
            <a:p>
              <a:pPr eaLnBrk="0" hangingPunct="0"/>
              <a:r>
                <a:rPr lang="en-US" sz="2400" b="1" dirty="0">
                  <a:latin typeface="Times New Roman" pitchFamily="18" charset="0"/>
                  <a:cs typeface="Times New Roman" pitchFamily="18" charset="0"/>
                </a:rPr>
                <a:t>Intervention</a:t>
              </a:r>
            </a:p>
          </p:txBody>
        </p:sp>
      </p:grpSp>
      <p:grpSp>
        <p:nvGrpSpPr>
          <p:cNvPr id="243728" name="Group 16"/>
          <p:cNvGrpSpPr>
            <a:grpSpLocks/>
          </p:cNvGrpSpPr>
          <p:nvPr/>
        </p:nvGrpSpPr>
        <p:grpSpPr bwMode="auto">
          <a:xfrm>
            <a:off x="5181600" y="3903663"/>
            <a:ext cx="3352800" cy="858837"/>
            <a:chOff x="3264" y="2459"/>
            <a:chExt cx="2112" cy="541"/>
          </a:xfrm>
        </p:grpSpPr>
        <p:sp>
          <p:nvSpPr>
            <p:cNvPr id="243729" name="Wave 23"/>
            <p:cNvSpPr>
              <a:spLocks noChangeArrowheads="1"/>
            </p:cNvSpPr>
            <p:nvPr/>
          </p:nvSpPr>
          <p:spPr bwMode="auto">
            <a:xfrm>
              <a:off x="3264" y="2459"/>
              <a:ext cx="2016" cy="541"/>
            </a:xfrm>
            <a:prstGeom prst="wave">
              <a:avLst>
                <a:gd name="adj1" fmla="val 5079"/>
                <a:gd name="adj2" fmla="val 0"/>
              </a:avLst>
            </a:prstGeom>
            <a:gradFill rotWithShape="1">
              <a:gsLst>
                <a:gs pos="0">
                  <a:srgbClr val="00B050"/>
                </a:gs>
                <a:gs pos="25999">
                  <a:srgbClr val="0099FF"/>
                </a:gs>
                <a:gs pos="49001">
                  <a:srgbClr val="6666FF"/>
                </a:gs>
                <a:gs pos="100000">
                  <a:srgbClr val="9933FF"/>
                </a:gs>
              </a:gsLst>
              <a:lin ang="5400000" scaled="1"/>
            </a:gradFill>
            <a:ln w="9525" algn="ctr">
              <a:noFill/>
              <a:round/>
              <a:headEnd/>
              <a:tailEnd/>
            </a:ln>
          </p:spPr>
          <p:txBody>
            <a:bodyPr/>
            <a:lstStyle/>
            <a:p>
              <a:pPr eaLnBrk="0" hangingPunct="0"/>
              <a:endParaRPr lang="en-US" sz="2400" dirty="0"/>
            </a:p>
          </p:txBody>
        </p:sp>
        <p:sp>
          <p:nvSpPr>
            <p:cNvPr id="243730" name="TextBox 27"/>
            <p:cNvSpPr txBox="1">
              <a:spLocks noChangeArrowheads="1"/>
            </p:cNvSpPr>
            <p:nvPr/>
          </p:nvSpPr>
          <p:spPr bwMode="auto">
            <a:xfrm>
              <a:off x="3504" y="2544"/>
              <a:ext cx="1872" cy="291"/>
            </a:xfrm>
            <a:prstGeom prst="rect">
              <a:avLst/>
            </a:prstGeom>
            <a:noFill/>
            <a:ln w="9525">
              <a:noFill/>
              <a:miter lim="800000"/>
              <a:headEnd/>
              <a:tailEnd/>
            </a:ln>
          </p:spPr>
          <p:txBody>
            <a:bodyPr>
              <a:spAutoFit/>
            </a:bodyPr>
            <a:lstStyle/>
            <a:p>
              <a:pPr eaLnBrk="0" hangingPunct="0"/>
              <a:r>
                <a:rPr lang="en-US" sz="2400" b="1" dirty="0">
                  <a:latin typeface="Times New Roman" pitchFamily="18" charset="0"/>
                  <a:cs typeface="Times New Roman" pitchFamily="18" charset="0"/>
                </a:rPr>
                <a:t>Sustained Wellness</a:t>
              </a:r>
            </a:p>
          </p:txBody>
        </p:sp>
      </p:grpSp>
      <p:sp>
        <p:nvSpPr>
          <p:cNvPr id="2" name="Rectangle 1"/>
          <p:cNvSpPr/>
          <p:nvPr/>
        </p:nvSpPr>
        <p:spPr>
          <a:xfrm>
            <a:off x="0" y="1143001"/>
            <a:ext cx="5448300" cy="1323439"/>
          </a:xfrm>
          <a:prstGeom prst="rect">
            <a:avLst/>
          </a:prstGeom>
        </p:spPr>
        <p:txBody>
          <a:bodyPr wrap="square">
            <a:spAutoFit/>
          </a:bodyPr>
          <a:lstStyle/>
          <a:p>
            <a:r>
              <a:rPr lang="en-US" sz="2000" b="1" dirty="0">
                <a:latin typeface="+mj-lt"/>
              </a:rPr>
              <a:t>“Empower patients to maintain their own health and commitment to healing, through an individualized exercise and wellness program” = PRISM</a:t>
            </a:r>
          </a:p>
        </p:txBody>
      </p:sp>
    </p:spTree>
    <p:extLst>
      <p:ext uri="{BB962C8B-B14F-4D97-AF65-F5344CB8AC3E}">
        <p14:creationId xmlns:p14="http://schemas.microsoft.com/office/powerpoint/2010/main" val="114179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43722"/>
                                        </p:tgtEl>
                                        <p:attrNameLst>
                                          <p:attrName>style.visibility</p:attrName>
                                        </p:attrNameLst>
                                      </p:cBhvr>
                                      <p:to>
                                        <p:strVal val="visible"/>
                                      </p:to>
                                    </p:set>
                                    <p:anim calcmode="lin" valueType="num">
                                      <p:cBhvr additive="base">
                                        <p:cTn id="7" dur="500" fill="hold"/>
                                        <p:tgtEl>
                                          <p:spTgt spid="243722"/>
                                        </p:tgtEl>
                                        <p:attrNameLst>
                                          <p:attrName>ppt_x</p:attrName>
                                        </p:attrNameLst>
                                      </p:cBhvr>
                                      <p:tavLst>
                                        <p:tav tm="0">
                                          <p:val>
                                            <p:strVal val="#ppt_x"/>
                                          </p:val>
                                        </p:tav>
                                        <p:tav tm="100000">
                                          <p:val>
                                            <p:strVal val="#ppt_x"/>
                                          </p:val>
                                        </p:tav>
                                      </p:tavLst>
                                    </p:anim>
                                    <p:anim calcmode="lin" valueType="num">
                                      <p:cBhvr additive="base">
                                        <p:cTn id="8" dur="500" fill="hold"/>
                                        <p:tgtEl>
                                          <p:spTgt spid="2437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43725"/>
                                        </p:tgtEl>
                                        <p:attrNameLst>
                                          <p:attrName>style.visibility</p:attrName>
                                        </p:attrNameLst>
                                      </p:cBhvr>
                                      <p:to>
                                        <p:strVal val="visible"/>
                                      </p:to>
                                    </p:set>
                                    <p:anim calcmode="lin" valueType="num">
                                      <p:cBhvr additive="base">
                                        <p:cTn id="13" dur="500" fill="hold"/>
                                        <p:tgtEl>
                                          <p:spTgt spid="243725"/>
                                        </p:tgtEl>
                                        <p:attrNameLst>
                                          <p:attrName>ppt_x</p:attrName>
                                        </p:attrNameLst>
                                      </p:cBhvr>
                                      <p:tavLst>
                                        <p:tav tm="0">
                                          <p:val>
                                            <p:strVal val="#ppt_x"/>
                                          </p:val>
                                        </p:tav>
                                        <p:tav tm="100000">
                                          <p:val>
                                            <p:strVal val="#ppt_x"/>
                                          </p:val>
                                        </p:tav>
                                      </p:tavLst>
                                    </p:anim>
                                    <p:anim calcmode="lin" valueType="num">
                                      <p:cBhvr additive="base">
                                        <p:cTn id="14" dur="500" fill="hold"/>
                                        <p:tgtEl>
                                          <p:spTgt spid="24372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43728"/>
                                        </p:tgtEl>
                                        <p:attrNameLst>
                                          <p:attrName>style.visibility</p:attrName>
                                        </p:attrNameLst>
                                      </p:cBhvr>
                                      <p:to>
                                        <p:strVal val="visible"/>
                                      </p:to>
                                    </p:set>
                                    <p:anim calcmode="lin" valueType="num">
                                      <p:cBhvr additive="base">
                                        <p:cTn id="19" dur="500" fill="hold"/>
                                        <p:tgtEl>
                                          <p:spTgt spid="243728"/>
                                        </p:tgtEl>
                                        <p:attrNameLst>
                                          <p:attrName>ppt_x</p:attrName>
                                        </p:attrNameLst>
                                      </p:cBhvr>
                                      <p:tavLst>
                                        <p:tav tm="0">
                                          <p:val>
                                            <p:strVal val="#ppt_x"/>
                                          </p:val>
                                        </p:tav>
                                        <p:tav tm="100000">
                                          <p:val>
                                            <p:strVal val="#ppt_x"/>
                                          </p:val>
                                        </p:tav>
                                      </p:tavLst>
                                    </p:anim>
                                    <p:anim calcmode="lin" valueType="num">
                                      <p:cBhvr additive="base">
                                        <p:cTn id="20" dur="500" fill="hold"/>
                                        <p:tgtEl>
                                          <p:spTgt spid="2437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Prevention Phases</a:t>
            </a:r>
            <a:endParaRPr lang="en-US" dirty="0"/>
          </a:p>
        </p:txBody>
      </p:sp>
      <p:sp>
        <p:nvSpPr>
          <p:cNvPr id="3" name="Content Placeholder 2"/>
          <p:cNvSpPr>
            <a:spLocks noGrp="1"/>
          </p:cNvSpPr>
          <p:nvPr>
            <p:ph idx="1"/>
          </p:nvPr>
        </p:nvSpPr>
        <p:spPr/>
        <p:txBody>
          <a:bodyPr/>
          <a:lstStyle/>
          <a:p>
            <a:r>
              <a:rPr lang="en-US" dirty="0" smtClean="0"/>
              <a:t>Why Rehabilitation?</a:t>
            </a:r>
          </a:p>
          <a:p>
            <a:pPr lvl="1"/>
            <a:r>
              <a:rPr lang="en-US" sz="2400" dirty="0" smtClean="0"/>
              <a:t>PT/OT treats </a:t>
            </a:r>
            <a:r>
              <a:rPr lang="en-US" sz="2400" b="1" dirty="0" smtClean="0"/>
              <a:t>impairment,</a:t>
            </a:r>
            <a:r>
              <a:rPr lang="en-US" sz="2400" dirty="0" smtClean="0"/>
              <a:t> such as mm weakness, fatigue, restricted joint motion and poor cardiac respiratory fitness.  Impartment could lead to disability and limitations.</a:t>
            </a:r>
          </a:p>
          <a:p>
            <a:pPr lvl="1"/>
            <a:r>
              <a:rPr lang="en-US" sz="2400" dirty="0" smtClean="0"/>
              <a:t>PT/OT aim to decrease or prevent disabilities and promotes safe </a:t>
            </a:r>
            <a:r>
              <a:rPr lang="en-US" sz="2400" b="1" dirty="0" smtClean="0"/>
              <a:t>activity</a:t>
            </a:r>
            <a:r>
              <a:rPr lang="en-US" sz="2400" dirty="0" smtClean="0"/>
              <a:t>, at home, work, or recreational activities</a:t>
            </a:r>
          </a:p>
          <a:p>
            <a:pPr lvl="1"/>
            <a:r>
              <a:rPr lang="en-US" sz="2400" dirty="0" smtClean="0"/>
              <a:t>PT/OT promotes </a:t>
            </a:r>
            <a:r>
              <a:rPr lang="en-US" sz="2400" b="1" dirty="0" smtClean="0"/>
              <a:t>participation</a:t>
            </a:r>
            <a:r>
              <a:rPr lang="en-US" sz="2400" dirty="0" smtClean="0"/>
              <a:t> and re-integration to society, by treating impartments and disabilities</a:t>
            </a:r>
            <a:endParaRPr lang="en-US" sz="2400" dirty="0"/>
          </a:p>
        </p:txBody>
      </p:sp>
    </p:spTree>
    <p:extLst>
      <p:ext uri="{BB962C8B-B14F-4D97-AF65-F5344CB8AC3E}">
        <p14:creationId xmlns:p14="http://schemas.microsoft.com/office/powerpoint/2010/main" val="9914579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dirty="0" smtClean="0"/>
              <a:t>Prevention and Wellness of the Oncology Patient</a:t>
            </a:r>
          </a:p>
        </p:txBody>
      </p:sp>
      <p:sp>
        <p:nvSpPr>
          <p:cNvPr id="17411" name="Rectangle 3"/>
          <p:cNvSpPr>
            <a:spLocks noGrp="1" noChangeArrowheads="1"/>
          </p:cNvSpPr>
          <p:nvPr>
            <p:ph type="body" idx="1"/>
          </p:nvPr>
        </p:nvSpPr>
        <p:spPr>
          <a:xfrm>
            <a:off x="228600" y="1371600"/>
            <a:ext cx="8763000" cy="4572000"/>
          </a:xfrm>
        </p:spPr>
        <p:txBody>
          <a:bodyPr/>
          <a:lstStyle/>
          <a:p>
            <a:pPr eaLnBrk="1" hangingPunct="1"/>
            <a:r>
              <a:rPr lang="en-US" sz="2800" dirty="0" smtClean="0"/>
              <a:t>Primary prevention – Prevention of a disease in a potentially susceptible population – impacting the active pathology stage</a:t>
            </a:r>
          </a:p>
          <a:p>
            <a:pPr eaLnBrk="1" hangingPunct="1"/>
            <a:r>
              <a:rPr lang="en-US" sz="2800" dirty="0" smtClean="0"/>
              <a:t>Secondary prevention – Decreasing the duration and severity through intervention – impacting the impairment and functional limitation phase</a:t>
            </a:r>
          </a:p>
          <a:p>
            <a:pPr eaLnBrk="1" hangingPunct="1"/>
            <a:r>
              <a:rPr lang="en-US" sz="2800" dirty="0" smtClean="0"/>
              <a:t>Tertiary </a:t>
            </a:r>
            <a:r>
              <a:rPr lang="en-US" sz="2800" dirty="0"/>
              <a:t>prevention – Decreasing the degree of disability in those with irreversible disorders – impacts disability </a:t>
            </a:r>
          </a:p>
          <a:p>
            <a:pPr eaLnBrk="1" hangingPunct="1"/>
            <a:endParaRPr lang="en-US" dirty="0" smtClean="0"/>
          </a:p>
        </p:txBody>
      </p:sp>
    </p:spTree>
    <p:extLst>
      <p:ext uri="{BB962C8B-B14F-4D97-AF65-F5344CB8AC3E}">
        <p14:creationId xmlns:p14="http://schemas.microsoft.com/office/powerpoint/2010/main" val="2300100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 Model</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78157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r>
              <a:rPr lang="en-US" dirty="0" smtClean="0"/>
              <a:t>Rehabilitation Program Flow</a:t>
            </a:r>
          </a:p>
        </p:txBody>
      </p:sp>
      <p:pic>
        <p:nvPicPr>
          <p:cNvPr id="5427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01700" y="1219200"/>
            <a:ext cx="7340600" cy="4800600"/>
          </a:xfrm>
          <a:prstGeom prst="rect">
            <a:avLst/>
          </a:prstGeom>
          <a:noFill/>
          <a:ln w="9525">
            <a:noFill/>
            <a:miter lim="800000"/>
            <a:headEnd/>
            <a:tailEnd/>
          </a:ln>
        </p:spPr>
      </p:pic>
    </p:spTree>
    <p:extLst>
      <p:ext uri="{BB962C8B-B14F-4D97-AF65-F5344CB8AC3E}">
        <p14:creationId xmlns:p14="http://schemas.microsoft.com/office/powerpoint/2010/main" val="30843341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Screening and Consultation</a:t>
            </a:r>
            <a:endParaRPr lang="en-US" dirty="0"/>
          </a:p>
        </p:txBody>
      </p:sp>
      <p:sp>
        <p:nvSpPr>
          <p:cNvPr id="3" name="Content Placeholder 2"/>
          <p:cNvSpPr>
            <a:spLocks noGrp="1"/>
          </p:cNvSpPr>
          <p:nvPr>
            <p:ph idx="1"/>
          </p:nvPr>
        </p:nvSpPr>
        <p:spPr>
          <a:xfrm>
            <a:off x="228600" y="1219200"/>
            <a:ext cx="8763000" cy="4876800"/>
          </a:xfrm>
        </p:spPr>
        <p:txBody>
          <a:bodyPr>
            <a:normAutofit fontScale="62500" lnSpcReduction="20000"/>
          </a:bodyPr>
          <a:lstStyle/>
          <a:p>
            <a:r>
              <a:rPr lang="en-US" dirty="0"/>
              <a:t>Patients scheduled for </a:t>
            </a:r>
            <a:r>
              <a:rPr lang="en-US" dirty="0" smtClean="0"/>
              <a:t>free consultation/screening</a:t>
            </a:r>
          </a:p>
          <a:p>
            <a:endParaRPr lang="en-US" dirty="0" smtClean="0"/>
          </a:p>
          <a:p>
            <a:r>
              <a:rPr lang="en-US" dirty="0"/>
              <a:t>W</a:t>
            </a:r>
            <a:r>
              <a:rPr lang="en-US" dirty="0" smtClean="0"/>
              <a:t>ilson Resource Cancer Center (Troy) </a:t>
            </a:r>
            <a:r>
              <a:rPr lang="en-US" dirty="0" smtClean="0">
                <a:sym typeface="Wingdings" pitchFamily="2" charset="2"/>
              </a:rPr>
              <a:t> </a:t>
            </a:r>
            <a:r>
              <a:rPr lang="en-US" dirty="0" smtClean="0"/>
              <a:t>Started June 2011</a:t>
            </a:r>
          </a:p>
          <a:p>
            <a:pPr lvl="1"/>
            <a:r>
              <a:rPr lang="en-US" dirty="0" smtClean="0"/>
              <a:t>Breast </a:t>
            </a:r>
          </a:p>
          <a:p>
            <a:pPr lvl="1"/>
            <a:r>
              <a:rPr lang="en-US" dirty="0"/>
              <a:t>Breast cancer surveillance program pre/post surgery</a:t>
            </a:r>
          </a:p>
          <a:p>
            <a:pPr lvl="1"/>
            <a:r>
              <a:rPr lang="en-US" dirty="0" smtClean="0"/>
              <a:t>GU</a:t>
            </a:r>
          </a:p>
          <a:p>
            <a:pPr lvl="1"/>
            <a:r>
              <a:rPr lang="en-US" dirty="0" smtClean="0"/>
              <a:t>Lymphedema treatment when appropriate</a:t>
            </a:r>
          </a:p>
          <a:p>
            <a:pPr lvl="1"/>
            <a:r>
              <a:rPr lang="en-US" dirty="0" smtClean="0"/>
              <a:t>All other cancer diagnoses</a:t>
            </a:r>
          </a:p>
          <a:p>
            <a:pPr marL="457200" lvl="1" indent="0">
              <a:buNone/>
            </a:pPr>
            <a:endParaRPr lang="en-US" dirty="0" smtClean="0"/>
          </a:p>
          <a:p>
            <a:pPr lvl="0"/>
            <a:r>
              <a:rPr lang="en-US" dirty="0" smtClean="0"/>
              <a:t>Rose Cancer Center (Royal Oak) </a:t>
            </a:r>
            <a:r>
              <a:rPr lang="en-US" dirty="0" smtClean="0">
                <a:sym typeface="Wingdings" pitchFamily="2" charset="2"/>
              </a:rPr>
              <a:t> </a:t>
            </a:r>
            <a:r>
              <a:rPr lang="en-US" dirty="0" smtClean="0"/>
              <a:t>Started September 2012</a:t>
            </a:r>
          </a:p>
          <a:p>
            <a:pPr lvl="1"/>
            <a:r>
              <a:rPr lang="en-US" dirty="0" smtClean="0"/>
              <a:t>Breast</a:t>
            </a:r>
          </a:p>
          <a:p>
            <a:pPr lvl="1"/>
            <a:r>
              <a:rPr lang="en-US" dirty="0" smtClean="0"/>
              <a:t>GU</a:t>
            </a:r>
          </a:p>
          <a:p>
            <a:pPr lvl="1"/>
            <a:r>
              <a:rPr lang="en-US" dirty="0" smtClean="0"/>
              <a:t>All other cancer diagnoses</a:t>
            </a:r>
          </a:p>
          <a:p>
            <a:pPr marL="457200" lvl="1" indent="0">
              <a:buNone/>
            </a:pPr>
            <a:endParaRPr lang="en-US" dirty="0" smtClean="0"/>
          </a:p>
          <a:p>
            <a:r>
              <a:rPr lang="en-US" dirty="0" smtClean="0"/>
              <a:t>Grosse Pointe </a:t>
            </a:r>
            <a:r>
              <a:rPr lang="en-US" dirty="0" smtClean="0">
                <a:sym typeface="Wingdings" pitchFamily="2" charset="2"/>
              </a:rPr>
              <a:t> </a:t>
            </a:r>
            <a:r>
              <a:rPr lang="en-US" dirty="0" smtClean="0"/>
              <a:t>Started July 2012</a:t>
            </a:r>
          </a:p>
          <a:p>
            <a:pPr lvl="1"/>
            <a:r>
              <a:rPr lang="en-US" dirty="0" smtClean="0"/>
              <a:t>All types</a:t>
            </a:r>
          </a:p>
          <a:p>
            <a:endParaRPr lang="en-US" dirty="0"/>
          </a:p>
        </p:txBody>
      </p:sp>
    </p:spTree>
    <p:extLst>
      <p:ext uri="{BB962C8B-B14F-4D97-AF65-F5344CB8AC3E}">
        <p14:creationId xmlns:p14="http://schemas.microsoft.com/office/powerpoint/2010/main" val="42549161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Exercise and Wellness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Cancer Survivorship – Exercise &amp; </a:t>
            </a:r>
            <a:r>
              <a:rPr lang="en-US" dirty="0"/>
              <a:t>Wellness </a:t>
            </a:r>
            <a:r>
              <a:rPr lang="en-US" dirty="0" smtClean="0"/>
              <a:t>Program </a:t>
            </a:r>
            <a:r>
              <a:rPr lang="en-US" sz="2200" i="1" dirty="0" smtClean="0">
                <a:sym typeface="Wingdings" pitchFamily="2" charset="2"/>
              </a:rPr>
              <a:t> </a:t>
            </a:r>
            <a:r>
              <a:rPr lang="en-US" sz="2200" i="1" dirty="0" smtClean="0"/>
              <a:t>Similar to Cardiac </a:t>
            </a:r>
            <a:r>
              <a:rPr lang="en-US" sz="2200" i="1" dirty="0"/>
              <a:t>R</a:t>
            </a:r>
            <a:r>
              <a:rPr lang="en-US" sz="2200" i="1" dirty="0" smtClean="0"/>
              <a:t>ehab- </a:t>
            </a:r>
            <a:r>
              <a:rPr lang="en-US" sz="2200" i="1" dirty="0"/>
              <a:t>P</a:t>
            </a:r>
            <a:r>
              <a:rPr lang="en-US" sz="2200" i="1" dirty="0" smtClean="0"/>
              <a:t>hase III</a:t>
            </a:r>
            <a:endParaRPr lang="en-US" sz="2200" i="1" dirty="0"/>
          </a:p>
          <a:p>
            <a:r>
              <a:rPr lang="en-US" dirty="0" smtClean="0"/>
              <a:t>SOLA </a:t>
            </a:r>
            <a:r>
              <a:rPr lang="en-US" dirty="0"/>
              <a:t>or community </a:t>
            </a:r>
            <a:r>
              <a:rPr lang="en-US" dirty="0" smtClean="0"/>
              <a:t>fitness</a:t>
            </a:r>
            <a:endParaRPr lang="en-US" dirty="0"/>
          </a:p>
          <a:p>
            <a:r>
              <a:rPr lang="en-US" dirty="0"/>
              <a:t>Home Exercise Program</a:t>
            </a:r>
          </a:p>
          <a:p>
            <a:r>
              <a:rPr lang="en-US" dirty="0" smtClean="0"/>
              <a:t>Referrals as needed for other services</a:t>
            </a:r>
            <a:endParaRPr lang="en-US" dirty="0"/>
          </a:p>
          <a:p>
            <a:pPr lvl="1"/>
            <a:r>
              <a:rPr lang="en-US" dirty="0" smtClean="0"/>
              <a:t>Cancer Resource Centers</a:t>
            </a:r>
          </a:p>
          <a:p>
            <a:pPr lvl="1"/>
            <a:r>
              <a:rPr lang="en-US" dirty="0" smtClean="0"/>
              <a:t>Local Support Groups – Org/Regional services</a:t>
            </a:r>
            <a:endParaRPr lang="en-US" dirty="0"/>
          </a:p>
          <a:p>
            <a:pPr lvl="1"/>
            <a:r>
              <a:rPr lang="en-US" dirty="0"/>
              <a:t>Integrative </a:t>
            </a:r>
            <a:r>
              <a:rPr lang="en-US" dirty="0" smtClean="0"/>
              <a:t>Medicine</a:t>
            </a:r>
          </a:p>
          <a:p>
            <a:pPr lvl="1"/>
            <a:r>
              <a:rPr lang="en-US" dirty="0" smtClean="0"/>
              <a:t>American Cancer Society</a:t>
            </a:r>
            <a:endParaRPr lang="en-US" dirty="0"/>
          </a:p>
          <a:p>
            <a:endParaRPr lang="en-US" dirty="0"/>
          </a:p>
        </p:txBody>
      </p:sp>
    </p:spTree>
    <p:extLst>
      <p:ext uri="{BB962C8B-B14F-4D97-AF65-F5344CB8AC3E}">
        <p14:creationId xmlns:p14="http://schemas.microsoft.com/office/powerpoint/2010/main" val="9601894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z="4000" smtClean="0"/>
              <a:t>Paradigm Shift of Healthcare Models</a:t>
            </a:r>
          </a:p>
        </p:txBody>
      </p:sp>
      <p:sp>
        <p:nvSpPr>
          <p:cNvPr id="18435" name="Rectangle 3"/>
          <p:cNvSpPr>
            <a:spLocks noGrp="1" noChangeArrowheads="1"/>
          </p:cNvSpPr>
          <p:nvPr>
            <p:ph type="body" idx="1"/>
          </p:nvPr>
        </p:nvSpPr>
        <p:spPr>
          <a:xfrm>
            <a:off x="304800" y="1219200"/>
            <a:ext cx="8686800" cy="4953000"/>
          </a:xfrm>
        </p:spPr>
        <p:txBody>
          <a:bodyPr/>
          <a:lstStyle/>
          <a:p>
            <a:pPr>
              <a:lnSpc>
                <a:spcPct val="80000"/>
              </a:lnSpc>
            </a:pPr>
            <a:r>
              <a:rPr lang="en-US" sz="3000" smtClean="0"/>
              <a:t>Patient Centered Medical Home</a:t>
            </a:r>
          </a:p>
          <a:p>
            <a:pPr lvl="1">
              <a:lnSpc>
                <a:spcPct val="80000"/>
              </a:lnSpc>
            </a:pPr>
            <a:r>
              <a:rPr lang="en-US" sz="2600" smtClean="0"/>
              <a:t>Increased access, quality, decreased cost</a:t>
            </a:r>
          </a:p>
          <a:p>
            <a:pPr>
              <a:lnSpc>
                <a:spcPct val="80000"/>
              </a:lnSpc>
            </a:pPr>
            <a:r>
              <a:rPr lang="en-US" sz="3000" smtClean="0"/>
              <a:t>Accountable Care Organizations</a:t>
            </a:r>
          </a:p>
          <a:p>
            <a:pPr lvl="1">
              <a:lnSpc>
                <a:spcPct val="80000"/>
              </a:lnSpc>
            </a:pPr>
            <a:r>
              <a:rPr lang="en-US" sz="2600" smtClean="0"/>
              <a:t>Creating facility/physician based organization to better coordinate management of disease</a:t>
            </a:r>
          </a:p>
          <a:p>
            <a:pPr lvl="1">
              <a:lnSpc>
                <a:spcPct val="80000"/>
              </a:lnSpc>
            </a:pPr>
            <a:r>
              <a:rPr lang="en-US" sz="2600" smtClean="0"/>
              <a:t>Shared profit and risk for savings and clinical and patient outcomes</a:t>
            </a:r>
          </a:p>
          <a:p>
            <a:pPr>
              <a:lnSpc>
                <a:spcPct val="80000"/>
              </a:lnSpc>
            </a:pPr>
            <a:r>
              <a:rPr lang="en-US" sz="3000" smtClean="0"/>
              <a:t>Managed Care Systems</a:t>
            </a:r>
          </a:p>
          <a:p>
            <a:pPr lvl="1">
              <a:lnSpc>
                <a:spcPct val="80000"/>
              </a:lnSpc>
            </a:pPr>
            <a:r>
              <a:rPr lang="en-US" sz="2500" smtClean="0"/>
              <a:t>Focus on Use Management and Controlling Visits</a:t>
            </a:r>
          </a:p>
          <a:p>
            <a:pPr>
              <a:lnSpc>
                <a:spcPct val="80000"/>
              </a:lnSpc>
            </a:pPr>
            <a:r>
              <a:rPr lang="en-US" sz="3000" smtClean="0"/>
              <a:t>Integrated Medical Records</a:t>
            </a:r>
          </a:p>
          <a:p>
            <a:pPr>
              <a:lnSpc>
                <a:spcPct val="80000"/>
              </a:lnSpc>
            </a:pPr>
            <a:r>
              <a:rPr lang="en-US" sz="3000" smtClean="0"/>
              <a:t>Payment models shifting toward less visits </a:t>
            </a:r>
          </a:p>
          <a:p>
            <a:pPr lvl="1">
              <a:lnSpc>
                <a:spcPct val="80000"/>
              </a:lnSpc>
            </a:pPr>
            <a:r>
              <a:rPr lang="en-US" sz="2600" smtClean="0"/>
              <a:t> copays or private pay</a:t>
            </a:r>
          </a:p>
          <a:p>
            <a:pPr>
              <a:lnSpc>
                <a:spcPct val="80000"/>
              </a:lnSpc>
            </a:pPr>
            <a:endParaRPr lang="en-US" smtClean="0"/>
          </a:p>
        </p:txBody>
      </p:sp>
    </p:spTree>
    <p:extLst>
      <p:ext uri="{BB962C8B-B14F-4D97-AF65-F5344CB8AC3E}">
        <p14:creationId xmlns:p14="http://schemas.microsoft.com/office/powerpoint/2010/main" val="12442944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Types of cancers</a:t>
            </a:r>
            <a:endParaRPr lang="en-US" dirty="0"/>
          </a:p>
        </p:txBody>
      </p:sp>
      <p:sp>
        <p:nvSpPr>
          <p:cNvPr id="3" name="Content Placeholder 2"/>
          <p:cNvSpPr>
            <a:spLocks noGrp="1"/>
          </p:cNvSpPr>
          <p:nvPr>
            <p:ph idx="1"/>
          </p:nvPr>
        </p:nvSpPr>
        <p:spPr/>
        <p:txBody>
          <a:bodyPr/>
          <a:lstStyle/>
          <a:p>
            <a:pPr algn="ctr">
              <a:buNone/>
            </a:pPr>
            <a:r>
              <a:rPr lang="en-US" b="1" dirty="0">
                <a:solidFill>
                  <a:schemeClr val="tx1"/>
                </a:solidFill>
              </a:rPr>
              <a:t>Cancers are named by their origin:</a:t>
            </a:r>
          </a:p>
          <a:p>
            <a:pPr algn="ctr">
              <a:buNone/>
            </a:pPr>
            <a:endParaRPr lang="en-US" b="1" dirty="0">
              <a:solidFill>
                <a:schemeClr val="tx1"/>
              </a:solidFill>
            </a:endParaRPr>
          </a:p>
          <a:p>
            <a:pPr algn="ctr"/>
            <a:r>
              <a:rPr lang="en-US" b="1" dirty="0">
                <a:solidFill>
                  <a:schemeClr val="tx1"/>
                </a:solidFill>
              </a:rPr>
              <a:t>carcinomas</a:t>
            </a:r>
          </a:p>
          <a:p>
            <a:pPr algn="ctr"/>
            <a:r>
              <a:rPr lang="en-US" b="1" dirty="0">
                <a:solidFill>
                  <a:schemeClr val="tx1"/>
                </a:solidFill>
              </a:rPr>
              <a:t>sarcomas</a:t>
            </a:r>
          </a:p>
          <a:p>
            <a:pPr algn="ctr"/>
            <a:r>
              <a:rPr lang="en-US" b="1" dirty="0">
                <a:solidFill>
                  <a:schemeClr val="tx1"/>
                </a:solidFill>
              </a:rPr>
              <a:t>lymphomas</a:t>
            </a:r>
          </a:p>
          <a:p>
            <a:pPr algn="ctr"/>
            <a:r>
              <a:rPr lang="en-US" b="1" dirty="0">
                <a:solidFill>
                  <a:schemeClr val="tx1"/>
                </a:solidFill>
              </a:rPr>
              <a:t>leukemias</a:t>
            </a:r>
          </a:p>
          <a:p>
            <a:endParaRPr lang="en-US" dirty="0"/>
          </a:p>
        </p:txBody>
      </p:sp>
    </p:spTree>
    <p:extLst>
      <p:ext uri="{BB962C8B-B14F-4D97-AF65-F5344CB8AC3E}">
        <p14:creationId xmlns:p14="http://schemas.microsoft.com/office/powerpoint/2010/main" val="11050933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idx="4294967295"/>
          </p:nvPr>
        </p:nvSpPr>
        <p:spPr/>
        <p:txBody>
          <a:bodyPr/>
          <a:lstStyle/>
          <a:p>
            <a:r>
              <a:rPr lang="en-US" smtClean="0"/>
              <a:t>Oncology Rehabilitation</a:t>
            </a:r>
            <a:r>
              <a:rPr lang="en-US" baseline="30000" smtClean="0"/>
              <a:t>7</a:t>
            </a:r>
            <a:endParaRPr lang="en-US" sz="4000" baseline="30000" smtClean="0"/>
          </a:p>
        </p:txBody>
      </p:sp>
      <p:sp>
        <p:nvSpPr>
          <p:cNvPr id="19459" name="Content Placeholder 2"/>
          <p:cNvSpPr>
            <a:spLocks noGrp="1"/>
          </p:cNvSpPr>
          <p:nvPr>
            <p:ph idx="4294967295"/>
          </p:nvPr>
        </p:nvSpPr>
        <p:spPr/>
        <p:txBody>
          <a:bodyPr/>
          <a:lstStyle/>
          <a:p>
            <a:r>
              <a:rPr lang="en-US" smtClean="0"/>
              <a:t>Comprehensive Oncology Rehabilitation</a:t>
            </a:r>
          </a:p>
          <a:p>
            <a:pPr lvl="1"/>
            <a:r>
              <a:rPr lang="en-US" smtClean="0"/>
              <a:t>Began in 1922</a:t>
            </a:r>
          </a:p>
          <a:p>
            <a:pPr lvl="1"/>
            <a:endParaRPr lang="en-US" smtClean="0"/>
          </a:p>
          <a:p>
            <a:r>
              <a:rPr lang="en-US" smtClean="0"/>
              <a:t>Program Success</a:t>
            </a:r>
          </a:p>
          <a:p>
            <a:pPr lvl="1"/>
            <a:r>
              <a:rPr lang="en-US" smtClean="0"/>
              <a:t>Management Plan</a:t>
            </a:r>
          </a:p>
          <a:p>
            <a:pPr lvl="1"/>
            <a:r>
              <a:rPr lang="en-US" smtClean="0"/>
              <a:t>Advanced certifications</a:t>
            </a:r>
          </a:p>
          <a:p>
            <a:pPr lvl="1"/>
            <a:r>
              <a:rPr lang="en-US" smtClean="0"/>
              <a:t>Informed stakeholders</a:t>
            </a:r>
          </a:p>
          <a:p>
            <a:pPr lvl="1"/>
            <a:endParaRPr lang="en-US" smtClean="0"/>
          </a:p>
          <a:p>
            <a:endParaRPr lang="en-US" smtClean="0"/>
          </a:p>
        </p:txBody>
      </p:sp>
    </p:spTree>
    <p:extLst>
      <p:ext uri="{BB962C8B-B14F-4D97-AF65-F5344CB8AC3E}">
        <p14:creationId xmlns:p14="http://schemas.microsoft.com/office/powerpoint/2010/main" val="11084638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idx="4294967295"/>
          </p:nvPr>
        </p:nvSpPr>
        <p:spPr/>
        <p:txBody>
          <a:bodyPr/>
          <a:lstStyle/>
          <a:p>
            <a:r>
              <a:rPr lang="en-US" smtClean="0"/>
              <a:t>Management &amp; Administrative Structure</a:t>
            </a:r>
          </a:p>
        </p:txBody>
      </p:sp>
      <p:sp>
        <p:nvSpPr>
          <p:cNvPr id="20483" name="Content Placeholder 2"/>
          <p:cNvSpPr>
            <a:spLocks noGrp="1"/>
          </p:cNvSpPr>
          <p:nvPr>
            <p:ph idx="4294967295"/>
          </p:nvPr>
        </p:nvSpPr>
        <p:spPr/>
        <p:txBody>
          <a:bodyPr/>
          <a:lstStyle/>
          <a:p>
            <a:pPr>
              <a:lnSpc>
                <a:spcPct val="80000"/>
              </a:lnSpc>
            </a:pPr>
            <a:r>
              <a:rPr lang="en-US" smtClean="0"/>
              <a:t>Comprehensive Oncology Rehab Team Members</a:t>
            </a:r>
          </a:p>
          <a:p>
            <a:pPr>
              <a:lnSpc>
                <a:spcPct val="80000"/>
              </a:lnSpc>
            </a:pPr>
            <a:r>
              <a:rPr lang="en-US" smtClean="0"/>
              <a:t>Professional Communications</a:t>
            </a:r>
          </a:p>
          <a:p>
            <a:pPr>
              <a:lnSpc>
                <a:spcPct val="80000"/>
              </a:lnSpc>
            </a:pPr>
            <a:r>
              <a:rPr lang="en-US" smtClean="0"/>
              <a:t>Timing of Access to Patients</a:t>
            </a:r>
          </a:p>
          <a:p>
            <a:pPr>
              <a:lnSpc>
                <a:spcPct val="80000"/>
              </a:lnSpc>
            </a:pPr>
            <a:r>
              <a:rPr lang="en-US" smtClean="0"/>
              <a:t>Protocol Guidelines</a:t>
            </a:r>
          </a:p>
          <a:p>
            <a:pPr>
              <a:lnSpc>
                <a:spcPct val="80000"/>
              </a:lnSpc>
            </a:pPr>
            <a:r>
              <a:rPr lang="en-US" smtClean="0"/>
              <a:t>Advanced Training of Personnel</a:t>
            </a:r>
          </a:p>
          <a:p>
            <a:pPr>
              <a:lnSpc>
                <a:spcPct val="80000"/>
              </a:lnSpc>
            </a:pPr>
            <a:r>
              <a:rPr lang="en-US" smtClean="0"/>
              <a:t>Professional resources, settings,  equipment</a:t>
            </a:r>
          </a:p>
          <a:p>
            <a:pPr>
              <a:lnSpc>
                <a:spcPct val="80000"/>
              </a:lnSpc>
            </a:pPr>
            <a:r>
              <a:rPr lang="en-US" smtClean="0"/>
              <a:t>Reimbursement, funding, costs to patients</a:t>
            </a:r>
          </a:p>
          <a:p>
            <a:pPr>
              <a:lnSpc>
                <a:spcPct val="80000"/>
              </a:lnSpc>
            </a:pPr>
            <a:r>
              <a:rPr lang="en-US" smtClean="0"/>
              <a:t>Research</a:t>
            </a:r>
          </a:p>
        </p:txBody>
      </p:sp>
    </p:spTree>
    <p:extLst>
      <p:ext uri="{BB962C8B-B14F-4D97-AF65-F5344CB8AC3E}">
        <p14:creationId xmlns:p14="http://schemas.microsoft.com/office/powerpoint/2010/main" val="10450859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p:txBody>
          <a:bodyPr/>
          <a:lstStyle/>
          <a:p>
            <a:r>
              <a:rPr lang="en-US" smtClean="0"/>
              <a:t>Advanced Education Requirements</a:t>
            </a:r>
          </a:p>
        </p:txBody>
      </p:sp>
      <p:sp>
        <p:nvSpPr>
          <p:cNvPr id="21507" name="Content Placeholder 2"/>
          <p:cNvSpPr>
            <a:spLocks noGrp="1"/>
          </p:cNvSpPr>
          <p:nvPr>
            <p:ph idx="4294967295"/>
          </p:nvPr>
        </p:nvSpPr>
        <p:spPr/>
        <p:txBody>
          <a:bodyPr/>
          <a:lstStyle/>
          <a:p>
            <a:pPr>
              <a:lnSpc>
                <a:spcPct val="80000"/>
              </a:lnSpc>
            </a:pPr>
            <a:r>
              <a:rPr lang="en-US" sz="3000" smtClean="0"/>
              <a:t>Oncology and Rehabilitation </a:t>
            </a:r>
          </a:p>
          <a:p>
            <a:pPr lvl="1">
              <a:lnSpc>
                <a:spcPct val="80000"/>
              </a:lnSpc>
            </a:pPr>
            <a:r>
              <a:rPr lang="en-US" sz="2600" smtClean="0"/>
              <a:t>Cancer Pathology &amp; Staging</a:t>
            </a:r>
          </a:p>
          <a:p>
            <a:pPr lvl="1">
              <a:lnSpc>
                <a:spcPct val="80000"/>
              </a:lnSpc>
            </a:pPr>
            <a:r>
              <a:rPr lang="en-US" sz="2600" smtClean="0"/>
              <a:t>Cancer Treatments </a:t>
            </a:r>
          </a:p>
          <a:p>
            <a:pPr lvl="1">
              <a:lnSpc>
                <a:spcPct val="80000"/>
              </a:lnSpc>
            </a:pPr>
            <a:r>
              <a:rPr lang="en-US" sz="2600" smtClean="0"/>
              <a:t>Evolution of side effects</a:t>
            </a:r>
          </a:p>
          <a:p>
            <a:pPr lvl="1">
              <a:lnSpc>
                <a:spcPct val="80000"/>
              </a:lnSpc>
            </a:pPr>
            <a:r>
              <a:rPr lang="en-US" sz="2600" smtClean="0"/>
              <a:t>Timing of education &amp; interventions</a:t>
            </a:r>
          </a:p>
          <a:p>
            <a:pPr lvl="1">
              <a:lnSpc>
                <a:spcPct val="80000"/>
              </a:lnSpc>
            </a:pPr>
            <a:r>
              <a:rPr lang="en-US" sz="2600" smtClean="0"/>
              <a:t>Prevention activities</a:t>
            </a:r>
          </a:p>
          <a:p>
            <a:pPr lvl="1">
              <a:lnSpc>
                <a:spcPct val="80000"/>
              </a:lnSpc>
            </a:pPr>
            <a:r>
              <a:rPr lang="en-US" sz="2600" smtClean="0"/>
              <a:t>Intensity of interventions- education, manual therapy and exercise (flexibility, strengthening, aerobic)</a:t>
            </a:r>
          </a:p>
          <a:p>
            <a:pPr lvl="1">
              <a:lnSpc>
                <a:spcPct val="80000"/>
              </a:lnSpc>
            </a:pPr>
            <a:r>
              <a:rPr lang="en-US" sz="2600" smtClean="0"/>
              <a:t>Current Research</a:t>
            </a:r>
          </a:p>
          <a:p>
            <a:pPr lvl="1">
              <a:lnSpc>
                <a:spcPct val="80000"/>
              </a:lnSpc>
            </a:pPr>
            <a:r>
              <a:rPr lang="en-US" sz="2600" smtClean="0"/>
              <a:t>Rehab throughout the continuum of care</a:t>
            </a:r>
          </a:p>
        </p:txBody>
      </p:sp>
    </p:spTree>
    <p:extLst>
      <p:ext uri="{BB962C8B-B14F-4D97-AF65-F5344CB8AC3E}">
        <p14:creationId xmlns:p14="http://schemas.microsoft.com/office/powerpoint/2010/main" val="31581384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idx="4294967295"/>
          </p:nvPr>
        </p:nvSpPr>
        <p:spPr/>
        <p:txBody>
          <a:bodyPr/>
          <a:lstStyle/>
          <a:p>
            <a:r>
              <a:rPr lang="en-US" sz="4300" smtClean="0"/>
              <a:t>Education of Stakeholders</a:t>
            </a:r>
          </a:p>
        </p:txBody>
      </p:sp>
      <p:sp>
        <p:nvSpPr>
          <p:cNvPr id="22531" name="Content Placeholder 2"/>
          <p:cNvSpPr>
            <a:spLocks noGrp="1"/>
          </p:cNvSpPr>
          <p:nvPr>
            <p:ph idx="4294967295"/>
          </p:nvPr>
        </p:nvSpPr>
        <p:spPr/>
        <p:txBody>
          <a:bodyPr/>
          <a:lstStyle/>
          <a:p>
            <a:pPr>
              <a:lnSpc>
                <a:spcPct val="80000"/>
              </a:lnSpc>
            </a:pPr>
            <a:r>
              <a:rPr lang="en-US" sz="3000" smtClean="0"/>
              <a:t>Physicians</a:t>
            </a:r>
          </a:p>
          <a:p>
            <a:pPr>
              <a:lnSpc>
                <a:spcPct val="80000"/>
              </a:lnSpc>
            </a:pPr>
            <a:r>
              <a:rPr lang="en-US" sz="3000" smtClean="0"/>
              <a:t>Nurse Navigators</a:t>
            </a:r>
          </a:p>
          <a:p>
            <a:pPr>
              <a:lnSpc>
                <a:spcPct val="80000"/>
              </a:lnSpc>
            </a:pPr>
            <a:r>
              <a:rPr lang="en-US" sz="3000" smtClean="0"/>
              <a:t>Patients</a:t>
            </a:r>
          </a:p>
          <a:p>
            <a:pPr>
              <a:lnSpc>
                <a:spcPct val="80000"/>
              </a:lnSpc>
            </a:pPr>
            <a:r>
              <a:rPr lang="en-US" sz="3000" smtClean="0"/>
              <a:t>Caregivers</a:t>
            </a:r>
          </a:p>
          <a:p>
            <a:pPr>
              <a:lnSpc>
                <a:spcPct val="80000"/>
              </a:lnSpc>
            </a:pPr>
            <a:r>
              <a:rPr lang="en-US" sz="3000" smtClean="0"/>
              <a:t>Social workers, nutritionists, chaplains, OT, SLP, radiation therapists</a:t>
            </a:r>
          </a:p>
          <a:p>
            <a:pPr>
              <a:lnSpc>
                <a:spcPct val="80000"/>
              </a:lnSpc>
            </a:pPr>
            <a:r>
              <a:rPr lang="en-US" sz="3000" smtClean="0"/>
              <a:t>Insurers</a:t>
            </a:r>
          </a:p>
          <a:p>
            <a:pPr>
              <a:lnSpc>
                <a:spcPct val="80000"/>
              </a:lnSpc>
            </a:pPr>
            <a:r>
              <a:rPr lang="en-US" sz="3000" smtClean="0"/>
              <a:t>Universities &amp; Residency Programs</a:t>
            </a:r>
          </a:p>
          <a:p>
            <a:pPr>
              <a:lnSpc>
                <a:spcPct val="80000"/>
              </a:lnSpc>
            </a:pPr>
            <a:r>
              <a:rPr lang="en-US" sz="3000" smtClean="0"/>
              <a:t>Research </a:t>
            </a:r>
          </a:p>
        </p:txBody>
      </p:sp>
    </p:spTree>
    <p:extLst>
      <p:ext uri="{BB962C8B-B14F-4D97-AF65-F5344CB8AC3E}">
        <p14:creationId xmlns:p14="http://schemas.microsoft.com/office/powerpoint/2010/main" val="34504231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p:txBody>
          <a:bodyPr/>
          <a:lstStyle/>
          <a:p>
            <a:r>
              <a:rPr lang="en-US" smtClean="0"/>
              <a:t>Advanced Education Opportunities</a:t>
            </a:r>
          </a:p>
        </p:txBody>
      </p:sp>
      <p:sp>
        <p:nvSpPr>
          <p:cNvPr id="23555" name="Content Placeholder 2"/>
          <p:cNvSpPr>
            <a:spLocks noGrp="1"/>
          </p:cNvSpPr>
          <p:nvPr>
            <p:ph idx="4294967295"/>
          </p:nvPr>
        </p:nvSpPr>
        <p:spPr/>
        <p:txBody>
          <a:bodyPr/>
          <a:lstStyle/>
          <a:p>
            <a:r>
              <a:rPr lang="en-US" smtClean="0"/>
              <a:t>APTA Oncology Section </a:t>
            </a:r>
          </a:p>
          <a:p>
            <a:pPr lvl="1"/>
            <a:r>
              <a:rPr lang="en-US" smtClean="0"/>
              <a:t>Courses</a:t>
            </a:r>
          </a:p>
          <a:p>
            <a:pPr lvl="1"/>
            <a:r>
              <a:rPr lang="en-US" smtClean="0"/>
              <a:t>Upcoming Certification Examinations</a:t>
            </a:r>
          </a:p>
          <a:p>
            <a:pPr lvl="1"/>
            <a:endParaRPr lang="en-US" smtClean="0"/>
          </a:p>
          <a:p>
            <a:r>
              <a:rPr lang="en-US" smtClean="0"/>
              <a:t>Oakland University</a:t>
            </a:r>
          </a:p>
          <a:p>
            <a:pPr lvl="1"/>
            <a:r>
              <a:rPr lang="en-US" smtClean="0"/>
              <a:t>Graduate Certificate in Oncology Rehabilitation</a:t>
            </a:r>
          </a:p>
          <a:p>
            <a:pPr lvl="1"/>
            <a:r>
              <a:rPr lang="en-US" smtClean="0"/>
              <a:t>Annual Oncology Symposium</a:t>
            </a:r>
          </a:p>
          <a:p>
            <a:pPr lvl="2"/>
            <a:r>
              <a:rPr lang="en-US" smtClean="0"/>
              <a:t>Deb Doherty and Jackie Drouin</a:t>
            </a:r>
          </a:p>
          <a:p>
            <a:pPr lvl="1">
              <a:buFontTx/>
              <a:buNone/>
            </a:pPr>
            <a:endParaRPr lang="en-US" smtClean="0"/>
          </a:p>
        </p:txBody>
      </p:sp>
    </p:spTree>
    <p:extLst>
      <p:ext uri="{BB962C8B-B14F-4D97-AF65-F5344CB8AC3E}">
        <p14:creationId xmlns:p14="http://schemas.microsoft.com/office/powerpoint/2010/main" val="35740133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Documenting progress and justifying future care</a:t>
            </a:r>
            <a:endParaRPr lang="en-US" dirty="0"/>
          </a:p>
        </p:txBody>
      </p:sp>
      <p:sp>
        <p:nvSpPr>
          <p:cNvPr id="3" name="Content Placeholder 2"/>
          <p:cNvSpPr>
            <a:spLocks noGrp="1"/>
          </p:cNvSpPr>
          <p:nvPr>
            <p:ph idx="1"/>
          </p:nvPr>
        </p:nvSpPr>
        <p:spPr/>
        <p:txBody>
          <a:bodyPr/>
          <a:lstStyle/>
          <a:p>
            <a:r>
              <a:rPr lang="en-US" dirty="0" smtClean="0"/>
              <a:t>An important part of therapy is using functional tools to document and validate progression or regression of care</a:t>
            </a:r>
          </a:p>
          <a:p>
            <a:r>
              <a:rPr lang="en-US" dirty="0" smtClean="0"/>
              <a:t>We use established, evidence-based, researched outcome measures called functional tools to document the patient’s progress or current status</a:t>
            </a:r>
            <a:endParaRPr lang="en-US" dirty="0"/>
          </a:p>
        </p:txBody>
      </p:sp>
    </p:spTree>
    <p:extLst>
      <p:ext uri="{BB962C8B-B14F-4D97-AF65-F5344CB8AC3E}">
        <p14:creationId xmlns:p14="http://schemas.microsoft.com/office/powerpoint/2010/main" val="24682412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OUTCOME MEASURES</a:t>
            </a:r>
            <a:endParaRPr lang="en-US" dirty="0"/>
          </a:p>
        </p:txBody>
      </p:sp>
      <p:sp>
        <p:nvSpPr>
          <p:cNvPr id="3" name="Content Placeholder 2"/>
          <p:cNvSpPr>
            <a:spLocks noGrp="1"/>
          </p:cNvSpPr>
          <p:nvPr>
            <p:ph sz="half" idx="1"/>
          </p:nvPr>
        </p:nvSpPr>
        <p:spPr/>
        <p:txBody>
          <a:bodyPr/>
          <a:lstStyle/>
          <a:p>
            <a:r>
              <a:rPr lang="en-US" dirty="0" smtClean="0"/>
              <a:t>Berg Balance Training</a:t>
            </a:r>
          </a:p>
          <a:p>
            <a:r>
              <a:rPr lang="en-US" dirty="0" smtClean="0"/>
              <a:t>10 Meter Walk Test</a:t>
            </a:r>
          </a:p>
          <a:p>
            <a:r>
              <a:rPr lang="en-US" dirty="0" smtClean="0"/>
              <a:t>Modified Borg Test </a:t>
            </a:r>
          </a:p>
          <a:p>
            <a:r>
              <a:rPr lang="en-US" dirty="0" smtClean="0"/>
              <a:t>5 Times Sit to Stand Test</a:t>
            </a:r>
          </a:p>
          <a:p>
            <a:r>
              <a:rPr lang="en-US" dirty="0" smtClean="0"/>
              <a:t>FACIT</a:t>
            </a:r>
          </a:p>
          <a:p>
            <a:pPr lvl="1"/>
            <a:r>
              <a:rPr lang="en-US" dirty="0" smtClean="0"/>
              <a:t>FACT – G</a:t>
            </a:r>
          </a:p>
          <a:p>
            <a:pPr lvl="1"/>
            <a:r>
              <a:rPr lang="en-US" dirty="0" smtClean="0"/>
              <a:t>FACT – B </a:t>
            </a:r>
          </a:p>
          <a:p>
            <a:pPr lvl="1"/>
            <a:r>
              <a:rPr lang="en-US" dirty="0" smtClean="0"/>
              <a:t>Etc…</a:t>
            </a:r>
          </a:p>
          <a:p>
            <a:pPr marL="0" indent="0">
              <a:buNone/>
            </a:pPr>
            <a:endParaRPr lang="en-US" dirty="0"/>
          </a:p>
          <a:p>
            <a:pPr marL="0" indent="0">
              <a:buNone/>
            </a:pPr>
            <a:endParaRPr lang="en-US" dirty="0"/>
          </a:p>
        </p:txBody>
      </p:sp>
      <p:sp>
        <p:nvSpPr>
          <p:cNvPr id="4" name="Content Placeholder 3"/>
          <p:cNvSpPr>
            <a:spLocks noGrp="1"/>
          </p:cNvSpPr>
          <p:nvPr>
            <p:ph sz="half" idx="2"/>
          </p:nvPr>
        </p:nvSpPr>
        <p:spPr/>
        <p:txBody>
          <a:bodyPr/>
          <a:lstStyle/>
          <a:p>
            <a:pPr algn="just"/>
            <a:r>
              <a:rPr lang="en-US" dirty="0"/>
              <a:t>Functional Reach Test</a:t>
            </a:r>
          </a:p>
          <a:p>
            <a:pPr algn="just"/>
            <a:r>
              <a:rPr lang="en-US" dirty="0"/>
              <a:t>Modified Reach Test</a:t>
            </a:r>
          </a:p>
          <a:p>
            <a:pPr algn="just"/>
            <a:r>
              <a:rPr lang="en-US" dirty="0"/>
              <a:t>Cognitive Assessment</a:t>
            </a:r>
          </a:p>
          <a:p>
            <a:pPr algn="just"/>
            <a:r>
              <a:rPr lang="en-US" dirty="0"/>
              <a:t>Bicep Test</a:t>
            </a:r>
          </a:p>
          <a:p>
            <a:r>
              <a:rPr lang="en-US" dirty="0" smtClean="0"/>
              <a:t>Fear Avoidance Behavioral Questionnaire</a:t>
            </a:r>
          </a:p>
          <a:p>
            <a:r>
              <a:rPr lang="en-US" dirty="0" smtClean="0"/>
              <a:t>SF-36</a:t>
            </a:r>
            <a:endParaRPr lang="en-US" dirty="0"/>
          </a:p>
        </p:txBody>
      </p:sp>
    </p:spTree>
    <p:extLst>
      <p:ext uri="{BB962C8B-B14F-4D97-AF65-F5344CB8AC3E}">
        <p14:creationId xmlns:p14="http://schemas.microsoft.com/office/powerpoint/2010/main" val="14802766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PT FUNCTIONAL OUTCOME MEASURES</a:t>
            </a:r>
            <a:endParaRPr lang="en-US" dirty="0"/>
          </a:p>
        </p:txBody>
      </p:sp>
      <p:sp>
        <p:nvSpPr>
          <p:cNvPr id="3" name="Content Placeholder 2"/>
          <p:cNvSpPr>
            <a:spLocks noGrp="1"/>
          </p:cNvSpPr>
          <p:nvPr>
            <p:ph idx="1"/>
          </p:nvPr>
        </p:nvSpPr>
        <p:spPr/>
        <p:txBody>
          <a:bodyPr/>
          <a:lstStyle/>
          <a:p>
            <a:pPr marL="0" lvl="0" indent="0" algn="ctr">
              <a:buNone/>
            </a:pPr>
            <a:r>
              <a:rPr lang="en-US" b="1" dirty="0" smtClean="0"/>
              <a:t>BALANCE ASSESSMENTS</a:t>
            </a:r>
          </a:p>
          <a:p>
            <a:pPr marL="0" lvl="0" indent="0">
              <a:buNone/>
            </a:pPr>
            <a:endParaRPr lang="en-US" dirty="0"/>
          </a:p>
          <a:p>
            <a:pPr lvl="0"/>
            <a:r>
              <a:rPr lang="en-US" dirty="0" smtClean="0"/>
              <a:t>Provide </a:t>
            </a:r>
            <a:r>
              <a:rPr lang="en-US" dirty="0"/>
              <a:t>direction in terms of strength and areas of deficits or weakness</a:t>
            </a:r>
          </a:p>
          <a:p>
            <a:pPr lvl="0"/>
            <a:r>
              <a:rPr lang="en-US" dirty="0"/>
              <a:t>Used a </a:t>
            </a:r>
            <a:r>
              <a:rPr lang="en-US" dirty="0" smtClean="0"/>
              <a:t>predictability </a:t>
            </a:r>
            <a:r>
              <a:rPr lang="en-US" dirty="0"/>
              <a:t>tool</a:t>
            </a:r>
          </a:p>
          <a:p>
            <a:pPr lvl="0"/>
            <a:r>
              <a:rPr lang="en-US" dirty="0"/>
              <a:t>Provide risk factor </a:t>
            </a:r>
            <a:r>
              <a:rPr lang="en-US" dirty="0" smtClean="0"/>
              <a:t>information</a:t>
            </a:r>
            <a:endParaRPr lang="en-US" dirty="0"/>
          </a:p>
          <a:p>
            <a:endParaRPr lang="en-US" dirty="0"/>
          </a:p>
        </p:txBody>
      </p:sp>
    </p:spTree>
    <p:extLst>
      <p:ext uri="{BB962C8B-B14F-4D97-AF65-F5344CB8AC3E}">
        <p14:creationId xmlns:p14="http://schemas.microsoft.com/office/powerpoint/2010/main" val="33634289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PT FUNCTIONAL OUTCOME </a:t>
            </a:r>
            <a:r>
              <a:rPr lang="en-US" dirty="0" smtClean="0"/>
              <a:t>MEASURES</a:t>
            </a:r>
            <a:endParaRPr lang="en-US" dirty="0"/>
          </a:p>
        </p:txBody>
      </p:sp>
      <p:sp>
        <p:nvSpPr>
          <p:cNvPr id="3" name="Content Placeholder 2"/>
          <p:cNvSpPr>
            <a:spLocks noGrp="1"/>
          </p:cNvSpPr>
          <p:nvPr>
            <p:ph idx="1"/>
          </p:nvPr>
        </p:nvSpPr>
        <p:spPr/>
        <p:txBody>
          <a:bodyPr/>
          <a:lstStyle/>
          <a:p>
            <a:pPr marL="0" indent="0" algn="ctr">
              <a:buNone/>
            </a:pPr>
            <a:r>
              <a:rPr lang="en-US" b="1" dirty="0"/>
              <a:t>Berg Balance Assessment</a:t>
            </a:r>
          </a:p>
          <a:p>
            <a:r>
              <a:rPr lang="en-US" dirty="0"/>
              <a:t>Determine falls for older </a:t>
            </a:r>
            <a:r>
              <a:rPr lang="en-US" dirty="0" smtClean="0"/>
              <a:t>adults</a:t>
            </a:r>
          </a:p>
          <a:p>
            <a:r>
              <a:rPr lang="en-US" dirty="0" smtClean="0"/>
              <a:t>Scored from 0-56</a:t>
            </a:r>
            <a:endParaRPr lang="en-US" dirty="0"/>
          </a:p>
          <a:p>
            <a:pPr lvl="1"/>
            <a:r>
              <a:rPr lang="en-US" dirty="0" smtClean="0"/>
              <a:t>High </a:t>
            </a:r>
            <a:r>
              <a:rPr lang="en-US" dirty="0"/>
              <a:t>Fall </a:t>
            </a:r>
            <a:r>
              <a:rPr lang="en-US" dirty="0" smtClean="0"/>
              <a:t>Risk – 36 or lower</a:t>
            </a:r>
          </a:p>
          <a:p>
            <a:pPr lvl="1"/>
            <a:r>
              <a:rPr lang="en-US" dirty="0" smtClean="0"/>
              <a:t>Medium </a:t>
            </a:r>
            <a:r>
              <a:rPr lang="en-US" dirty="0"/>
              <a:t>Fall </a:t>
            </a:r>
            <a:r>
              <a:rPr lang="en-US" dirty="0" smtClean="0"/>
              <a:t>Risk – 37 - 45</a:t>
            </a:r>
          </a:p>
          <a:p>
            <a:pPr lvl="1"/>
            <a:r>
              <a:rPr lang="en-US" dirty="0" smtClean="0"/>
              <a:t>Low </a:t>
            </a:r>
            <a:r>
              <a:rPr lang="en-US" dirty="0"/>
              <a:t>Fall </a:t>
            </a:r>
            <a:r>
              <a:rPr lang="en-US" dirty="0" smtClean="0"/>
              <a:t>Risk – 45 or greater</a:t>
            </a:r>
          </a:p>
          <a:p>
            <a:r>
              <a:rPr lang="en-US" dirty="0" smtClean="0"/>
              <a:t>Helps with determining discharge disposition and predictive validity for future falls</a:t>
            </a:r>
            <a:endParaRPr lang="en-US" dirty="0"/>
          </a:p>
          <a:p>
            <a:endParaRPr lang="en-US" dirty="0"/>
          </a:p>
        </p:txBody>
      </p:sp>
    </p:spTree>
    <p:extLst>
      <p:ext uri="{BB962C8B-B14F-4D97-AF65-F5344CB8AC3E}">
        <p14:creationId xmlns:p14="http://schemas.microsoft.com/office/powerpoint/2010/main" val="137394475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 Meter Walk Test</a:t>
            </a:r>
            <a:endParaRPr lang="en-US" dirty="0"/>
          </a:p>
        </p:txBody>
      </p:sp>
      <p:sp>
        <p:nvSpPr>
          <p:cNvPr id="3" name="Content Placeholder 2"/>
          <p:cNvSpPr>
            <a:spLocks noGrp="1"/>
          </p:cNvSpPr>
          <p:nvPr>
            <p:ph idx="1"/>
          </p:nvPr>
        </p:nvSpPr>
        <p:spPr>
          <a:xfrm>
            <a:off x="228600" y="1371600"/>
            <a:ext cx="8763000" cy="4572000"/>
          </a:xfrm>
        </p:spPr>
        <p:txBody>
          <a:bodyPr/>
          <a:lstStyle/>
          <a:p>
            <a:r>
              <a:rPr lang="en-US" dirty="0" smtClean="0"/>
              <a:t>Gait speed assessment</a:t>
            </a:r>
          </a:p>
          <a:p>
            <a:pPr lvl="1"/>
            <a:r>
              <a:rPr lang="en-US" dirty="0" smtClean="0"/>
              <a:t>Gait speed is predictive of disability, fall risk, and future need for ECF/Nursing Home</a:t>
            </a:r>
          </a:p>
          <a:p>
            <a:pPr lvl="1"/>
            <a:r>
              <a:rPr lang="en-US" dirty="0" smtClean="0"/>
              <a:t>Therapist uses a stopwatch to quantify duration for a patient to ambulate 10 meters.</a:t>
            </a:r>
          </a:p>
          <a:p>
            <a:pPr lvl="1"/>
            <a:r>
              <a:rPr lang="en-US" dirty="0" smtClean="0"/>
              <a:t>The more slowly a person ambulates the higher risk of falls, injury, and need for assistance at home</a:t>
            </a:r>
          </a:p>
          <a:p>
            <a:pPr lvl="1"/>
            <a:r>
              <a:rPr lang="en-US" dirty="0" smtClean="0"/>
              <a:t>Predictive of future morbidity and mortality</a:t>
            </a:r>
            <a:endParaRPr lang="en-US" dirty="0"/>
          </a:p>
        </p:txBody>
      </p:sp>
    </p:spTree>
    <p:extLst>
      <p:ext uri="{BB962C8B-B14F-4D97-AF65-F5344CB8AC3E}">
        <p14:creationId xmlns:p14="http://schemas.microsoft.com/office/powerpoint/2010/main" val="2513224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a:bodyPr>
          <a:lstStyle/>
          <a:p>
            <a:pPr algn="ctr"/>
            <a:r>
              <a:rPr lang="en-US" sz="4000" dirty="0" smtClean="0"/>
              <a:t>Sarcomas</a:t>
            </a:r>
            <a:endParaRPr lang="en-US" dirty="0"/>
          </a:p>
        </p:txBody>
      </p:sp>
      <p:sp>
        <p:nvSpPr>
          <p:cNvPr id="3" name="Content Placeholder 2"/>
          <p:cNvSpPr>
            <a:spLocks noGrp="1"/>
          </p:cNvSpPr>
          <p:nvPr>
            <p:ph idx="1"/>
          </p:nvPr>
        </p:nvSpPr>
        <p:spPr/>
        <p:txBody>
          <a:bodyPr/>
          <a:lstStyle/>
          <a:p>
            <a:pPr marL="68580" indent="0" algn="ctr">
              <a:buNone/>
            </a:pPr>
            <a:r>
              <a:rPr lang="en-US" dirty="0" smtClean="0">
                <a:solidFill>
                  <a:schemeClr val="tx1"/>
                </a:solidFill>
              </a:rPr>
              <a:t>Sarcomas </a:t>
            </a:r>
            <a:r>
              <a:rPr lang="en-US" dirty="0">
                <a:solidFill>
                  <a:schemeClr val="tx1"/>
                </a:solidFill>
              </a:rPr>
              <a:t>are cancers that arise from cells of connective tissue, bone, muscle etc.</a:t>
            </a:r>
          </a:p>
          <a:p>
            <a:endParaRPr lang="en-US" dirty="0" smtClean="0">
              <a:solidFill>
                <a:schemeClr val="tx1"/>
              </a:solidFill>
            </a:endParaRPr>
          </a:p>
          <a:p>
            <a:pPr algn="ctr">
              <a:lnSpc>
                <a:spcPct val="90000"/>
              </a:lnSpc>
            </a:pPr>
            <a:r>
              <a:rPr lang="en-US" dirty="0">
                <a:solidFill>
                  <a:schemeClr val="tx1"/>
                </a:solidFill>
              </a:rPr>
              <a:t>osteosarcoma</a:t>
            </a:r>
          </a:p>
          <a:p>
            <a:pPr algn="ctr">
              <a:lnSpc>
                <a:spcPct val="90000"/>
              </a:lnSpc>
            </a:pPr>
            <a:r>
              <a:rPr lang="en-US" dirty="0" err="1">
                <a:solidFill>
                  <a:schemeClr val="tx1"/>
                </a:solidFill>
              </a:rPr>
              <a:t>myosarcoma</a:t>
            </a:r>
            <a:endParaRPr lang="en-US" dirty="0">
              <a:solidFill>
                <a:schemeClr val="tx1"/>
              </a:solidFill>
            </a:endParaRPr>
          </a:p>
          <a:p>
            <a:pPr algn="ctr">
              <a:lnSpc>
                <a:spcPct val="90000"/>
              </a:lnSpc>
            </a:pPr>
            <a:r>
              <a:rPr lang="en-US" dirty="0" err="1">
                <a:solidFill>
                  <a:schemeClr val="tx1"/>
                </a:solidFill>
              </a:rPr>
              <a:t>liposarcoma</a:t>
            </a:r>
            <a:endParaRPr lang="en-US" dirty="0">
              <a:solidFill>
                <a:schemeClr val="tx1"/>
              </a:solidFill>
            </a:endParaRPr>
          </a:p>
          <a:p>
            <a:pPr algn="ctr">
              <a:lnSpc>
                <a:spcPct val="90000"/>
              </a:lnSpc>
            </a:pPr>
            <a:r>
              <a:rPr lang="en-US" dirty="0">
                <a:solidFill>
                  <a:schemeClr val="tx1"/>
                </a:solidFill>
              </a:rPr>
              <a:t>synovial sarcoma</a:t>
            </a:r>
          </a:p>
        </p:txBody>
      </p:sp>
    </p:spTree>
    <p:extLst>
      <p:ext uri="{BB962C8B-B14F-4D97-AF65-F5344CB8AC3E}">
        <p14:creationId xmlns:p14="http://schemas.microsoft.com/office/powerpoint/2010/main" val="10109827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Times Sit to Stand</a:t>
            </a:r>
            <a:endParaRPr lang="en-US" dirty="0"/>
          </a:p>
        </p:txBody>
      </p:sp>
      <p:sp>
        <p:nvSpPr>
          <p:cNvPr id="3" name="Content Placeholder 2"/>
          <p:cNvSpPr>
            <a:spLocks noGrp="1"/>
          </p:cNvSpPr>
          <p:nvPr>
            <p:ph idx="1"/>
          </p:nvPr>
        </p:nvSpPr>
        <p:spPr/>
        <p:txBody>
          <a:bodyPr/>
          <a:lstStyle/>
          <a:p>
            <a:r>
              <a:rPr lang="en-US" dirty="0" smtClean="0"/>
              <a:t>Measures functional lower limb muscle strength</a:t>
            </a:r>
          </a:p>
          <a:p>
            <a:r>
              <a:rPr lang="en-US" dirty="0" smtClean="0"/>
              <a:t>Quantifying functional change of transitional movements</a:t>
            </a:r>
          </a:p>
          <a:p>
            <a:r>
              <a:rPr lang="en-US" dirty="0" smtClean="0"/>
              <a:t>Therapist asks pt to stand up and sit down 5 times as quickly as they can</a:t>
            </a:r>
          </a:p>
          <a:p>
            <a:r>
              <a:rPr lang="en-US" dirty="0" smtClean="0"/>
              <a:t>Time the patient how long to complete test</a:t>
            </a:r>
            <a:endParaRPr lang="en-US" dirty="0"/>
          </a:p>
        </p:txBody>
      </p:sp>
    </p:spTree>
    <p:extLst>
      <p:ext uri="{BB962C8B-B14F-4D97-AF65-F5344CB8AC3E}">
        <p14:creationId xmlns:p14="http://schemas.microsoft.com/office/powerpoint/2010/main" val="28809263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Rate of Perceived Exertion Scale</a:t>
            </a:r>
            <a:endParaRPr lang="en-US" dirty="0"/>
          </a:p>
        </p:txBody>
      </p:sp>
      <p:sp>
        <p:nvSpPr>
          <p:cNvPr id="3" name="Content Placeholder 2"/>
          <p:cNvSpPr>
            <a:spLocks noGrp="1"/>
          </p:cNvSpPr>
          <p:nvPr>
            <p:ph idx="1"/>
          </p:nvPr>
        </p:nvSpPr>
        <p:spPr>
          <a:xfrm>
            <a:off x="228600" y="1600200"/>
            <a:ext cx="5060113" cy="4343400"/>
          </a:xfrm>
        </p:spPr>
        <p:txBody>
          <a:bodyPr/>
          <a:lstStyle/>
          <a:p>
            <a:r>
              <a:rPr lang="en-US" dirty="0" smtClean="0"/>
              <a:t>Rating of how tired a person is on a 1-10</a:t>
            </a:r>
          </a:p>
          <a:p>
            <a:r>
              <a:rPr lang="en-US" dirty="0" smtClean="0"/>
              <a:t>Therapy grades the patient on this scale to determine intensity of treatment</a:t>
            </a:r>
            <a:endParaRPr lang="en-US" dirty="0"/>
          </a:p>
        </p:txBody>
      </p:sp>
      <p:pic>
        <p:nvPicPr>
          <p:cNvPr id="161794" name="Picture 2" descr="http://ep.yimg.com/ca/I/yhst-128452208113351_2252_12968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29713" y="1143000"/>
            <a:ext cx="3893968"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282165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a:t>
            </a:r>
            <a:r>
              <a:rPr lang="en-US" dirty="0"/>
              <a:t>OUTCOME </a:t>
            </a:r>
            <a:r>
              <a:rPr lang="en-US" dirty="0" smtClean="0"/>
              <a:t>MEASURES</a:t>
            </a:r>
            <a:endParaRPr lang="en-US" dirty="0"/>
          </a:p>
        </p:txBody>
      </p:sp>
      <p:sp>
        <p:nvSpPr>
          <p:cNvPr id="3" name="Content Placeholder 2"/>
          <p:cNvSpPr>
            <a:spLocks noGrp="1"/>
          </p:cNvSpPr>
          <p:nvPr>
            <p:ph sz="half" idx="1"/>
          </p:nvPr>
        </p:nvSpPr>
        <p:spPr/>
        <p:txBody>
          <a:bodyPr/>
          <a:lstStyle/>
          <a:p>
            <a:pPr marL="0" indent="0" algn="r">
              <a:buNone/>
            </a:pPr>
            <a:r>
              <a:rPr lang="en-US" dirty="0" smtClean="0"/>
              <a:t>	</a:t>
            </a:r>
            <a:r>
              <a:rPr lang="en-US" b="1" dirty="0" smtClean="0"/>
              <a:t>COGNITIVE</a:t>
            </a:r>
            <a:endParaRPr lang="en-US" dirty="0"/>
          </a:p>
          <a:p>
            <a:r>
              <a:rPr lang="en-US" dirty="0" smtClean="0"/>
              <a:t>Orientation</a:t>
            </a:r>
          </a:p>
          <a:p>
            <a:r>
              <a:rPr lang="en-US" dirty="0" smtClean="0"/>
              <a:t>Alertness/Attention </a:t>
            </a:r>
            <a:r>
              <a:rPr lang="en-US" dirty="0"/>
              <a:t>Span</a:t>
            </a:r>
          </a:p>
          <a:p>
            <a:pPr lvl="0"/>
            <a:r>
              <a:rPr lang="en-US" dirty="0" smtClean="0"/>
              <a:t>Communication</a:t>
            </a:r>
            <a:endParaRPr lang="en-US" dirty="0"/>
          </a:p>
          <a:p>
            <a:pPr lvl="0"/>
            <a:r>
              <a:rPr lang="en-US" dirty="0" smtClean="0"/>
              <a:t>Safety </a:t>
            </a:r>
            <a:r>
              <a:rPr lang="en-US" dirty="0"/>
              <a:t>Awareness</a:t>
            </a:r>
          </a:p>
          <a:p>
            <a:pPr lvl="0"/>
            <a:r>
              <a:rPr lang="en-US" dirty="0"/>
              <a:t>Motivation</a:t>
            </a:r>
          </a:p>
          <a:p>
            <a:endParaRPr lang="en-US" dirty="0"/>
          </a:p>
        </p:txBody>
      </p:sp>
      <p:sp>
        <p:nvSpPr>
          <p:cNvPr id="4" name="Content Placeholder 3"/>
          <p:cNvSpPr>
            <a:spLocks noGrp="1"/>
          </p:cNvSpPr>
          <p:nvPr>
            <p:ph sz="half" idx="2"/>
          </p:nvPr>
        </p:nvSpPr>
        <p:spPr/>
        <p:txBody>
          <a:bodyPr/>
          <a:lstStyle/>
          <a:p>
            <a:pPr marL="0" indent="0">
              <a:buNone/>
            </a:pPr>
            <a:r>
              <a:rPr lang="en-US" b="1" dirty="0"/>
              <a:t>ASSESSMENT</a:t>
            </a:r>
            <a:endParaRPr lang="en-US" dirty="0"/>
          </a:p>
          <a:p>
            <a:r>
              <a:rPr lang="en-US" dirty="0" smtClean="0"/>
              <a:t>Ability </a:t>
            </a:r>
            <a:r>
              <a:rPr lang="en-US" dirty="0"/>
              <a:t>to follow commands</a:t>
            </a:r>
          </a:p>
          <a:p>
            <a:pPr lvl="0"/>
            <a:r>
              <a:rPr lang="en-US" dirty="0"/>
              <a:t>Memory</a:t>
            </a:r>
          </a:p>
          <a:p>
            <a:pPr lvl="0"/>
            <a:r>
              <a:rPr lang="en-US" dirty="0"/>
              <a:t>Insight regarding deficits</a:t>
            </a:r>
          </a:p>
          <a:p>
            <a:endParaRPr lang="en-US" dirty="0"/>
          </a:p>
        </p:txBody>
      </p:sp>
    </p:spTree>
    <p:extLst>
      <p:ext uri="{BB962C8B-B14F-4D97-AF65-F5344CB8AC3E}">
        <p14:creationId xmlns:p14="http://schemas.microsoft.com/office/powerpoint/2010/main" val="224893114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OUTCOME MEASURES</a:t>
            </a:r>
            <a:endParaRPr lang="en-US" dirty="0"/>
          </a:p>
        </p:txBody>
      </p:sp>
      <p:sp>
        <p:nvSpPr>
          <p:cNvPr id="3" name="Content Placeholder 2"/>
          <p:cNvSpPr>
            <a:spLocks noGrp="1"/>
          </p:cNvSpPr>
          <p:nvPr>
            <p:ph idx="1"/>
          </p:nvPr>
        </p:nvSpPr>
        <p:spPr/>
        <p:txBody>
          <a:bodyPr/>
          <a:lstStyle/>
          <a:p>
            <a:pPr marL="0" indent="0" algn="ctr">
              <a:buNone/>
            </a:pPr>
            <a:r>
              <a:rPr lang="en-US" b="1" dirty="0" smtClean="0"/>
              <a:t>COGNITIVE ASSESSMENT</a:t>
            </a:r>
            <a:endParaRPr lang="en-US" b="1" dirty="0"/>
          </a:p>
          <a:p>
            <a:pPr marL="0" indent="0">
              <a:buNone/>
            </a:pPr>
            <a:r>
              <a:rPr lang="en-US" u="sng" dirty="0"/>
              <a:t>Allen Leather Lacing Test</a:t>
            </a:r>
          </a:p>
          <a:p>
            <a:r>
              <a:rPr lang="en-US" dirty="0" smtClean="0"/>
              <a:t>Screening </a:t>
            </a:r>
            <a:r>
              <a:rPr lang="en-US" dirty="0"/>
              <a:t>test</a:t>
            </a:r>
          </a:p>
          <a:p>
            <a:r>
              <a:rPr lang="en-US" dirty="0" smtClean="0"/>
              <a:t>Provides </a:t>
            </a:r>
            <a:r>
              <a:rPr lang="en-US" dirty="0"/>
              <a:t>estimate of cognitive functioning, </a:t>
            </a:r>
            <a:r>
              <a:rPr lang="en-US" dirty="0" smtClean="0"/>
              <a:t>information </a:t>
            </a:r>
            <a:r>
              <a:rPr lang="en-US" dirty="0"/>
              <a:t>processing and ability to learn</a:t>
            </a:r>
          </a:p>
          <a:p>
            <a:r>
              <a:rPr lang="en-US" dirty="0" smtClean="0"/>
              <a:t>Assists </a:t>
            </a:r>
            <a:r>
              <a:rPr lang="en-US" dirty="0"/>
              <a:t>with goal setting, treatment </a:t>
            </a:r>
            <a:r>
              <a:rPr lang="en-US" dirty="0" smtClean="0"/>
              <a:t>planning </a:t>
            </a:r>
            <a:r>
              <a:rPr lang="en-US" dirty="0"/>
              <a:t>and determining discharge </a:t>
            </a:r>
            <a:r>
              <a:rPr lang="en-US" dirty="0" smtClean="0"/>
              <a:t>	location</a:t>
            </a:r>
            <a:endParaRPr lang="en-US" dirty="0"/>
          </a:p>
          <a:p>
            <a:endParaRPr lang="en-US" dirty="0"/>
          </a:p>
        </p:txBody>
      </p:sp>
    </p:spTree>
    <p:extLst>
      <p:ext uri="{BB962C8B-B14F-4D97-AF65-F5344CB8AC3E}">
        <p14:creationId xmlns:p14="http://schemas.microsoft.com/office/powerpoint/2010/main" val="356844250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a:t>
            </a:r>
            <a:r>
              <a:rPr lang="en-US" dirty="0"/>
              <a:t>OUTCOME </a:t>
            </a:r>
            <a:r>
              <a:rPr lang="en-US" dirty="0" smtClean="0"/>
              <a:t>MEASURES</a:t>
            </a:r>
            <a:endParaRPr lang="en-US" dirty="0"/>
          </a:p>
        </p:txBody>
      </p:sp>
      <p:sp>
        <p:nvSpPr>
          <p:cNvPr id="3" name="Content Placeholder 2"/>
          <p:cNvSpPr>
            <a:spLocks noGrp="1"/>
          </p:cNvSpPr>
          <p:nvPr>
            <p:ph idx="1"/>
          </p:nvPr>
        </p:nvSpPr>
        <p:spPr>
          <a:xfrm>
            <a:off x="5080" y="1371600"/>
            <a:ext cx="4114800" cy="4343400"/>
          </a:xfrm>
        </p:spPr>
        <p:txBody>
          <a:bodyPr/>
          <a:lstStyle/>
          <a:p>
            <a:pPr marL="0" indent="0" algn="ctr">
              <a:buNone/>
            </a:pPr>
            <a:r>
              <a:rPr lang="en-US" sz="2400" b="1" dirty="0" smtClean="0"/>
              <a:t>FUNCTIONAL REACH TEST</a:t>
            </a:r>
            <a:endParaRPr lang="en-US" sz="2400" b="1" dirty="0"/>
          </a:p>
          <a:p>
            <a:pPr lvl="0"/>
            <a:r>
              <a:rPr lang="en-US" sz="2400" dirty="0"/>
              <a:t>Completed in standing</a:t>
            </a:r>
          </a:p>
          <a:p>
            <a:pPr lvl="0"/>
            <a:r>
              <a:rPr lang="en-US" sz="2400" dirty="0"/>
              <a:t>Single-task dynamic test that defines functional reach as “the maximal distance one can reach forward beyond arm’s length while maintaining a fixed base of support in a standing position”</a:t>
            </a:r>
          </a:p>
          <a:p>
            <a:pPr marL="0" indent="0">
              <a:buNone/>
            </a:pPr>
            <a:endParaRPr lang="en-US" sz="2400" dirty="0"/>
          </a:p>
        </p:txBody>
      </p:sp>
      <p:pic>
        <p:nvPicPr>
          <p:cNvPr id="196610" name="Picture 2" descr="http://1.bp.blogspot.com/-JGbLrFEa3Gg/T3CQMv8E-oI/AAAAAAAABdA/CvBLQBa9JKA/s1600/fonksiyonel+eri%C5%9Fme+testi.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86530" y="1600200"/>
            <a:ext cx="4916805" cy="3390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587744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a:t>
            </a:r>
            <a:r>
              <a:rPr lang="en-US" dirty="0"/>
              <a:t>OUTCOME </a:t>
            </a:r>
            <a:r>
              <a:rPr lang="en-US" dirty="0" smtClean="0"/>
              <a:t>MEASURES</a:t>
            </a:r>
            <a:endParaRPr lang="en-US" dirty="0"/>
          </a:p>
        </p:txBody>
      </p:sp>
      <p:sp>
        <p:nvSpPr>
          <p:cNvPr id="3" name="Content Placeholder 2"/>
          <p:cNvSpPr>
            <a:spLocks noGrp="1"/>
          </p:cNvSpPr>
          <p:nvPr>
            <p:ph idx="1"/>
          </p:nvPr>
        </p:nvSpPr>
        <p:spPr/>
        <p:txBody>
          <a:bodyPr/>
          <a:lstStyle/>
          <a:p>
            <a:pPr marL="0" indent="0" algn="ctr">
              <a:buNone/>
            </a:pPr>
            <a:r>
              <a:rPr lang="en-US" b="1" dirty="0"/>
              <a:t>FUNCTIONAL REACH TEST</a:t>
            </a:r>
          </a:p>
          <a:p>
            <a:pPr lvl="0"/>
            <a:endParaRPr lang="en-US" dirty="0" smtClean="0"/>
          </a:p>
          <a:p>
            <a:pPr lvl="0"/>
            <a:r>
              <a:rPr lang="en-US" dirty="0" smtClean="0"/>
              <a:t>Dynamic test that measures a person’s margin of stability during a functional task</a:t>
            </a:r>
          </a:p>
          <a:p>
            <a:pPr lvl="0"/>
            <a:r>
              <a:rPr lang="en-US" dirty="0" smtClean="0"/>
              <a:t>Predicts risk for falling in the next 6 months</a:t>
            </a:r>
          </a:p>
          <a:p>
            <a:endParaRPr lang="en-US" dirty="0"/>
          </a:p>
        </p:txBody>
      </p:sp>
    </p:spTree>
    <p:extLst>
      <p:ext uri="{BB962C8B-B14F-4D97-AF65-F5344CB8AC3E}">
        <p14:creationId xmlns:p14="http://schemas.microsoft.com/office/powerpoint/2010/main" val="147238144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a:t>
            </a:r>
            <a:r>
              <a:rPr lang="en-US" dirty="0"/>
              <a:t>OUTCOME </a:t>
            </a:r>
            <a:r>
              <a:rPr lang="en-US" dirty="0" smtClean="0"/>
              <a:t>MEASURES</a:t>
            </a:r>
            <a:endParaRPr lang="en-US" dirty="0"/>
          </a:p>
        </p:txBody>
      </p:sp>
      <p:sp>
        <p:nvSpPr>
          <p:cNvPr id="3" name="Content Placeholder 2"/>
          <p:cNvSpPr>
            <a:spLocks noGrp="1"/>
          </p:cNvSpPr>
          <p:nvPr>
            <p:ph idx="1"/>
          </p:nvPr>
        </p:nvSpPr>
        <p:spPr/>
        <p:txBody>
          <a:bodyPr/>
          <a:lstStyle/>
          <a:p>
            <a:pPr marL="0" indent="0" algn="ctr">
              <a:buNone/>
            </a:pPr>
            <a:r>
              <a:rPr lang="en-US" b="1" dirty="0" smtClean="0"/>
              <a:t>MODIFIED </a:t>
            </a:r>
            <a:r>
              <a:rPr lang="en-US" b="1" dirty="0"/>
              <a:t>REACH TEST</a:t>
            </a:r>
          </a:p>
          <a:p>
            <a:pPr marL="0" lvl="0" indent="0">
              <a:buNone/>
            </a:pPr>
            <a:endParaRPr lang="en-US" dirty="0"/>
          </a:p>
          <a:p>
            <a:pPr lvl="0"/>
            <a:r>
              <a:rPr lang="en-US" dirty="0" smtClean="0"/>
              <a:t>Adapted </a:t>
            </a:r>
            <a:r>
              <a:rPr lang="en-US" dirty="0"/>
              <a:t>for patients that are unable to stand</a:t>
            </a:r>
          </a:p>
          <a:p>
            <a:pPr lvl="0"/>
            <a:r>
              <a:rPr lang="en-US" dirty="0"/>
              <a:t>Completed in sitting</a:t>
            </a:r>
          </a:p>
          <a:p>
            <a:endParaRPr lang="en-US" dirty="0"/>
          </a:p>
        </p:txBody>
      </p:sp>
    </p:spTree>
    <p:extLst>
      <p:ext uri="{BB962C8B-B14F-4D97-AF65-F5344CB8AC3E}">
        <p14:creationId xmlns:p14="http://schemas.microsoft.com/office/powerpoint/2010/main" val="71065005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FUNCTIONAL </a:t>
            </a:r>
            <a:r>
              <a:rPr lang="en-US" dirty="0"/>
              <a:t>OUTCOME </a:t>
            </a:r>
            <a:r>
              <a:rPr lang="en-US" dirty="0" smtClean="0"/>
              <a:t>MEASURES</a:t>
            </a:r>
            <a:endParaRPr lang="en-US" dirty="0"/>
          </a:p>
        </p:txBody>
      </p:sp>
      <p:sp>
        <p:nvSpPr>
          <p:cNvPr id="3" name="Content Placeholder 2"/>
          <p:cNvSpPr>
            <a:spLocks noGrp="1"/>
          </p:cNvSpPr>
          <p:nvPr>
            <p:ph idx="1"/>
          </p:nvPr>
        </p:nvSpPr>
        <p:spPr/>
        <p:txBody>
          <a:bodyPr/>
          <a:lstStyle/>
          <a:p>
            <a:pPr marL="0" indent="0">
              <a:buNone/>
            </a:pPr>
            <a:r>
              <a:rPr lang="en-US" dirty="0" smtClean="0"/>
              <a:t>BICEP CURL</a:t>
            </a:r>
          </a:p>
          <a:p>
            <a:r>
              <a:rPr lang="en-US" dirty="0" smtClean="0"/>
              <a:t>Test of upper body strength and endurance</a:t>
            </a:r>
          </a:p>
          <a:p>
            <a:r>
              <a:rPr lang="en-US" dirty="0" smtClean="0"/>
              <a:t>30 seconds of repeated biceps curls</a:t>
            </a:r>
          </a:p>
          <a:p>
            <a:r>
              <a:rPr lang="en-US" dirty="0" smtClean="0"/>
              <a:t>Therapists count how many repetitions the patient can perform in 30 seconds</a:t>
            </a:r>
            <a:endParaRPr lang="en-US" dirty="0"/>
          </a:p>
        </p:txBody>
      </p:sp>
    </p:spTree>
    <p:extLst>
      <p:ext uri="{BB962C8B-B14F-4D97-AF65-F5344CB8AC3E}">
        <p14:creationId xmlns:p14="http://schemas.microsoft.com/office/powerpoint/2010/main" val="33525849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Functional Assessment of Cancer Therapy - General </a:t>
            </a:r>
          </a:p>
        </p:txBody>
      </p:sp>
      <p:sp>
        <p:nvSpPr>
          <p:cNvPr id="3" name="Content Placeholder 2"/>
          <p:cNvSpPr>
            <a:spLocks noGrp="1"/>
          </p:cNvSpPr>
          <p:nvPr>
            <p:ph idx="1"/>
          </p:nvPr>
        </p:nvSpPr>
        <p:spPr/>
        <p:txBody>
          <a:bodyPr/>
          <a:lstStyle/>
          <a:p>
            <a:endParaRPr lang="en-US" dirty="0"/>
          </a:p>
        </p:txBody>
      </p:sp>
      <p:pic>
        <p:nvPicPr>
          <p:cNvPr id="13619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143000"/>
            <a:ext cx="4333008" cy="56074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619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78218" y="1142999"/>
            <a:ext cx="4440382" cy="57463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51802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mtClean="0"/>
              <a:t>Nutrition and Physical Activity</a:t>
            </a:r>
            <a:r>
              <a:rPr lang="en-US" baseline="30000" smtClean="0"/>
              <a:t>5</a:t>
            </a:r>
          </a:p>
        </p:txBody>
      </p:sp>
      <p:sp>
        <p:nvSpPr>
          <p:cNvPr id="25603" name="Rectangle 3"/>
          <p:cNvSpPr>
            <a:spLocks noGrp="1" noChangeArrowheads="1"/>
          </p:cNvSpPr>
          <p:nvPr>
            <p:ph type="body" idx="1"/>
          </p:nvPr>
        </p:nvSpPr>
        <p:spPr>
          <a:xfrm>
            <a:off x="228600" y="1295400"/>
            <a:ext cx="8763000" cy="4800600"/>
          </a:xfrm>
        </p:spPr>
        <p:txBody>
          <a:bodyPr/>
          <a:lstStyle/>
          <a:p>
            <a:pPr>
              <a:lnSpc>
                <a:spcPct val="80000"/>
              </a:lnSpc>
            </a:pPr>
            <a:r>
              <a:rPr lang="en-US" smtClean="0"/>
              <a:t>American Cancer Society: </a:t>
            </a:r>
          </a:p>
          <a:p>
            <a:pPr>
              <a:lnSpc>
                <a:spcPct val="80000"/>
              </a:lnSpc>
            </a:pPr>
            <a:r>
              <a:rPr lang="en-US" smtClean="0"/>
              <a:t>~1/3 of the cancer deaths in US each year due to </a:t>
            </a:r>
          </a:p>
          <a:p>
            <a:pPr lvl="1">
              <a:lnSpc>
                <a:spcPct val="80000"/>
              </a:lnSpc>
            </a:pPr>
            <a:r>
              <a:rPr lang="en-US" smtClean="0"/>
              <a:t>poor nutrition</a:t>
            </a:r>
          </a:p>
          <a:p>
            <a:pPr lvl="1">
              <a:lnSpc>
                <a:spcPct val="80000"/>
              </a:lnSpc>
            </a:pPr>
            <a:r>
              <a:rPr lang="en-US" smtClean="0"/>
              <a:t>physical inactivity</a:t>
            </a:r>
          </a:p>
          <a:p>
            <a:pPr lvl="1">
              <a:lnSpc>
                <a:spcPct val="80000"/>
              </a:lnSpc>
            </a:pPr>
            <a:r>
              <a:rPr lang="en-US" smtClean="0"/>
              <a:t>excess weight</a:t>
            </a:r>
          </a:p>
          <a:p>
            <a:pPr>
              <a:lnSpc>
                <a:spcPct val="80000"/>
              </a:lnSpc>
            </a:pPr>
            <a:r>
              <a:rPr lang="en-US" smtClean="0"/>
              <a:t>“Maintaining a healthy body weight, being physically active on a regular basis, and eating a healthy diet are </a:t>
            </a:r>
            <a:r>
              <a:rPr lang="en-US" b="1" smtClean="0"/>
              <a:t>as important as</a:t>
            </a:r>
            <a:r>
              <a:rPr lang="en-US" smtClean="0"/>
              <a:t> not using tobacco products in reducing cancer risk.”</a:t>
            </a:r>
            <a:r>
              <a:rPr lang="en-US" sz="2400" smtClean="0"/>
              <a:t> </a:t>
            </a:r>
          </a:p>
        </p:txBody>
      </p:sp>
      <p:pic>
        <p:nvPicPr>
          <p:cNvPr id="25604" name="Picture 5" descr="MC900286855[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934200" y="2362200"/>
            <a:ext cx="1751013" cy="149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18769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Lymphomas</a:t>
            </a:r>
            <a:endParaRPr lang="en-US" dirty="0"/>
          </a:p>
        </p:txBody>
      </p:sp>
      <p:sp>
        <p:nvSpPr>
          <p:cNvPr id="3" name="Content Placeholder 2"/>
          <p:cNvSpPr>
            <a:spLocks noGrp="1"/>
          </p:cNvSpPr>
          <p:nvPr>
            <p:ph idx="1"/>
          </p:nvPr>
        </p:nvSpPr>
        <p:spPr/>
        <p:txBody>
          <a:bodyPr/>
          <a:lstStyle/>
          <a:p>
            <a:pPr>
              <a:buNone/>
            </a:pPr>
            <a:r>
              <a:rPr lang="en-US" dirty="0">
                <a:solidFill>
                  <a:schemeClr val="tx1"/>
                </a:solidFill>
              </a:rPr>
              <a:t>Lymphomas are cancers that arise from cells of the lymph nodes, lymph system and the body’s immune system</a:t>
            </a:r>
          </a:p>
          <a:p>
            <a:pPr marL="0" indent="0" algn="ctr">
              <a:buNone/>
            </a:pPr>
            <a:endParaRPr lang="en-US" sz="1400" i="1" dirty="0" smtClean="0">
              <a:solidFill>
                <a:schemeClr val="tx1"/>
              </a:solidFill>
            </a:endParaRPr>
          </a:p>
          <a:p>
            <a:pPr algn="ctr"/>
            <a:r>
              <a:rPr lang="en-US" dirty="0" smtClean="0">
                <a:solidFill>
                  <a:schemeClr val="tx1"/>
                </a:solidFill>
              </a:rPr>
              <a:t>Hodgkin's </a:t>
            </a:r>
            <a:r>
              <a:rPr lang="en-US" dirty="0">
                <a:solidFill>
                  <a:schemeClr val="tx1"/>
                </a:solidFill>
              </a:rPr>
              <a:t>Disease</a:t>
            </a:r>
          </a:p>
          <a:p>
            <a:pPr algn="ctr"/>
            <a:r>
              <a:rPr lang="en-US" dirty="0">
                <a:solidFill>
                  <a:schemeClr val="tx1"/>
                </a:solidFill>
              </a:rPr>
              <a:t>Non-Hodgkin's lymphoma</a:t>
            </a:r>
          </a:p>
          <a:p>
            <a:endParaRPr lang="en-US" dirty="0"/>
          </a:p>
        </p:txBody>
      </p:sp>
    </p:spTree>
    <p:extLst>
      <p:ext uri="{BB962C8B-B14F-4D97-AF65-F5344CB8AC3E}">
        <p14:creationId xmlns:p14="http://schemas.microsoft.com/office/powerpoint/2010/main" val="243844299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0" y="0"/>
            <a:ext cx="9144000" cy="1371600"/>
          </a:xfrm>
        </p:spPr>
        <p:txBody>
          <a:bodyPr anchor="b"/>
          <a:lstStyle/>
          <a:p>
            <a:pPr eaLnBrk="1" hangingPunct="1"/>
            <a:r>
              <a:rPr lang="en-US" sz="4000" smtClean="0"/>
              <a:t>Exercise and Wellness Program                        Overview</a:t>
            </a:r>
          </a:p>
        </p:txBody>
      </p:sp>
      <p:sp>
        <p:nvSpPr>
          <p:cNvPr id="26627" name="Rectangle 3"/>
          <p:cNvSpPr>
            <a:spLocks noChangeArrowheads="1"/>
          </p:cNvSpPr>
          <p:nvPr/>
        </p:nvSpPr>
        <p:spPr bwMode="auto">
          <a:xfrm>
            <a:off x="4876800" y="1371600"/>
            <a:ext cx="38862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469900" indent="-469900" eaLnBrk="1" hangingPunct="1">
              <a:lnSpc>
                <a:spcPct val="80000"/>
              </a:lnSpc>
              <a:spcBef>
                <a:spcPct val="20000"/>
              </a:spcBef>
              <a:buClr>
                <a:schemeClr val="bg2"/>
              </a:buClr>
              <a:buSzPct val="70000"/>
              <a:buFont typeface="Wingdings" pitchFamily="2" charset="2"/>
              <a:buChar char="o"/>
              <a:defRPr/>
            </a:pPr>
            <a:endParaRPr lang="en-US" sz="2800" b="1" dirty="0">
              <a:latin typeface="Times New Roman" pitchFamily="18" charset="0"/>
            </a:endParaRPr>
          </a:p>
          <a:p>
            <a:pPr marL="469900" indent="-469900" eaLnBrk="1" hangingPunct="1">
              <a:lnSpc>
                <a:spcPct val="80000"/>
              </a:lnSpc>
              <a:spcBef>
                <a:spcPct val="20000"/>
              </a:spcBef>
              <a:buClr>
                <a:schemeClr val="bg2"/>
              </a:buClr>
              <a:buSzPct val="70000"/>
              <a:buFont typeface="Wingdings" pitchFamily="2" charset="2"/>
              <a:buNone/>
              <a:defRPr/>
            </a:pPr>
            <a:r>
              <a:rPr lang="en-US" sz="2800" b="1" dirty="0">
                <a:latin typeface="+mn-lt"/>
              </a:rPr>
              <a:t>Exercise and Wellness Program Goal:</a:t>
            </a:r>
          </a:p>
          <a:p>
            <a:pPr marL="469900" indent="-469900" eaLnBrk="1" hangingPunct="1">
              <a:lnSpc>
                <a:spcPct val="80000"/>
              </a:lnSpc>
              <a:spcBef>
                <a:spcPct val="20000"/>
              </a:spcBef>
              <a:buClr>
                <a:schemeClr val="bg2"/>
              </a:buClr>
              <a:buSzPct val="70000"/>
              <a:buFont typeface="Wingdings" pitchFamily="2" charset="2"/>
              <a:buNone/>
              <a:defRPr/>
            </a:pPr>
            <a:r>
              <a:rPr lang="en-US" sz="2800" b="1" dirty="0">
                <a:latin typeface="+mn-lt"/>
              </a:rPr>
              <a:t>	</a:t>
            </a:r>
            <a:r>
              <a:rPr lang="en-US" sz="2800" dirty="0">
                <a:latin typeface="+mn-lt"/>
              </a:rPr>
              <a:t> Empower patients to maintain their own health and commitment to healing, through an individualized exercise and wellness program.</a:t>
            </a:r>
            <a:endParaRPr lang="en-US" sz="2800" b="1" dirty="0">
              <a:latin typeface="+mn-lt"/>
            </a:endParaRPr>
          </a:p>
        </p:txBody>
      </p:sp>
      <p:graphicFrame>
        <p:nvGraphicFramePr>
          <p:cNvPr id="27652" name="Object 5"/>
          <p:cNvGraphicFramePr>
            <a:graphicFrameLocks noChangeAspect="1"/>
          </p:cNvGraphicFramePr>
          <p:nvPr/>
        </p:nvGraphicFramePr>
        <p:xfrm>
          <a:off x="533400" y="1524000"/>
          <a:ext cx="4240213" cy="4343400"/>
        </p:xfrm>
        <a:graphic>
          <a:graphicData uri="http://schemas.openxmlformats.org/presentationml/2006/ole">
            <mc:AlternateContent xmlns:mc="http://schemas.openxmlformats.org/markup-compatibility/2006">
              <mc:Choice xmlns:v="urn:schemas-microsoft-com:vml" Requires="v">
                <p:oleObj spid="_x0000_s129058" name="Visio" r:id="rId4" imgW="2889199" imgH="2958389" progId="Visio.Drawing.11">
                  <p:embed/>
                </p:oleObj>
              </mc:Choice>
              <mc:Fallback>
                <p:oleObj name="Visio" r:id="rId4" imgW="2889199" imgH="2958389"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1524000"/>
                        <a:ext cx="4240213"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010862777"/>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0" y="0"/>
            <a:ext cx="9144000" cy="1371600"/>
          </a:xfrm>
        </p:spPr>
        <p:txBody>
          <a:bodyPr anchor="b"/>
          <a:lstStyle/>
          <a:p>
            <a:pPr eaLnBrk="1" hangingPunct="1"/>
            <a:r>
              <a:rPr lang="en-US" sz="4000" smtClean="0"/>
              <a:t>Exercise and Wellness Program</a:t>
            </a:r>
            <a:br>
              <a:rPr lang="en-US" sz="4000" smtClean="0"/>
            </a:br>
            <a:r>
              <a:rPr lang="en-US" sz="4000" smtClean="0"/>
              <a:t>Overview</a:t>
            </a:r>
          </a:p>
        </p:txBody>
      </p:sp>
      <p:sp>
        <p:nvSpPr>
          <p:cNvPr id="28675" name="Rectangle 3"/>
          <p:cNvSpPr>
            <a:spLocks noGrp="1" noChangeArrowheads="1"/>
          </p:cNvSpPr>
          <p:nvPr>
            <p:ph type="body" idx="4294967295"/>
          </p:nvPr>
        </p:nvSpPr>
        <p:spPr>
          <a:xfrm>
            <a:off x="457200" y="2057400"/>
            <a:ext cx="8229600" cy="4495800"/>
          </a:xfrm>
        </p:spPr>
        <p:txBody>
          <a:bodyPr/>
          <a:lstStyle/>
          <a:p>
            <a:pPr marL="469900" indent="-469900" eaLnBrk="1" hangingPunct="1">
              <a:lnSpc>
                <a:spcPct val="90000"/>
              </a:lnSpc>
            </a:pPr>
            <a:r>
              <a:rPr lang="en-US" smtClean="0"/>
              <a:t>Coordinate providers and services through continuum of care</a:t>
            </a:r>
          </a:p>
          <a:p>
            <a:pPr marL="908050" lvl="1" indent="-436563" eaLnBrk="1" hangingPunct="1">
              <a:lnSpc>
                <a:spcPct val="90000"/>
              </a:lnSpc>
            </a:pPr>
            <a:endParaRPr lang="en-US" smtClean="0"/>
          </a:p>
          <a:p>
            <a:pPr marL="908050" lvl="1" indent="-436563" eaLnBrk="1" hangingPunct="1">
              <a:lnSpc>
                <a:spcPct val="90000"/>
              </a:lnSpc>
            </a:pPr>
            <a:r>
              <a:rPr lang="en-US" smtClean="0"/>
              <a:t>Hospital-Based Cancer Resource Center</a:t>
            </a:r>
          </a:p>
          <a:p>
            <a:pPr lvl="2" eaLnBrk="1" hangingPunct="1">
              <a:lnSpc>
                <a:spcPct val="90000"/>
              </a:lnSpc>
            </a:pPr>
            <a:r>
              <a:rPr lang="en-US" sz="2800" smtClean="0"/>
              <a:t>Acute Care</a:t>
            </a:r>
          </a:p>
          <a:p>
            <a:pPr lvl="2" eaLnBrk="1" hangingPunct="1">
              <a:lnSpc>
                <a:spcPct val="90000"/>
              </a:lnSpc>
            </a:pPr>
            <a:r>
              <a:rPr lang="en-US" sz="2800" smtClean="0"/>
              <a:t>Ambulatory Care</a:t>
            </a:r>
          </a:p>
        </p:txBody>
      </p:sp>
    </p:spTree>
    <p:extLst>
      <p:ext uri="{BB962C8B-B14F-4D97-AF65-F5344CB8AC3E}">
        <p14:creationId xmlns:p14="http://schemas.microsoft.com/office/powerpoint/2010/main" val="2685074751"/>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mtClean="0"/>
              <a:t>Patient Client Distribution</a:t>
            </a:r>
          </a:p>
        </p:txBody>
      </p:sp>
      <p:pic>
        <p:nvPicPr>
          <p:cNvPr id="29699" name="Picture 4" descr="bubble pictue of dvisiions"/>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3400" y="1143000"/>
            <a:ext cx="8001000" cy="500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5" descr="MC900441946[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86200" y="3276600"/>
            <a:ext cx="1135063"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364293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0" y="0"/>
            <a:ext cx="9144000" cy="1295400"/>
          </a:xfrm>
        </p:spPr>
        <p:txBody>
          <a:bodyPr anchor="b"/>
          <a:lstStyle/>
          <a:p>
            <a:pPr eaLnBrk="1" hangingPunct="1"/>
            <a:r>
              <a:rPr lang="en-US" sz="4000" smtClean="0"/>
              <a:t>Exercise and Wellness Program</a:t>
            </a:r>
            <a:br>
              <a:rPr lang="en-US" sz="4000" smtClean="0"/>
            </a:br>
            <a:r>
              <a:rPr lang="en-US" sz="4000" smtClean="0"/>
              <a:t>High Level Process Flow</a:t>
            </a:r>
          </a:p>
        </p:txBody>
      </p:sp>
      <p:graphicFrame>
        <p:nvGraphicFramePr>
          <p:cNvPr id="30723" name="Object 3"/>
          <p:cNvGraphicFramePr>
            <a:graphicFrameLocks noChangeAspect="1"/>
          </p:cNvGraphicFramePr>
          <p:nvPr/>
        </p:nvGraphicFramePr>
        <p:xfrm>
          <a:off x="609600" y="1295400"/>
          <a:ext cx="7620000" cy="4724400"/>
        </p:xfrm>
        <a:graphic>
          <a:graphicData uri="http://schemas.openxmlformats.org/presentationml/2006/ole">
            <mc:AlternateContent xmlns:mc="http://schemas.openxmlformats.org/markup-compatibility/2006">
              <mc:Choice xmlns:v="urn:schemas-microsoft-com:vml" Requires="v">
                <p:oleObj spid="_x0000_s130082" name="Visio" r:id="rId4" imgW="8832761" imgH="6137910" progId="Visio.Drawing.11">
                  <p:embed/>
                </p:oleObj>
              </mc:Choice>
              <mc:Fallback>
                <p:oleObj name="Visio" r:id="rId4" imgW="8832761" imgH="6137910"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295400"/>
                        <a:ext cx="76200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24" name="Line 5"/>
          <p:cNvSpPr>
            <a:spLocks noChangeShapeType="1"/>
          </p:cNvSpPr>
          <p:nvPr/>
        </p:nvSpPr>
        <p:spPr bwMode="auto">
          <a:xfrm>
            <a:off x="4267200" y="4038600"/>
            <a:ext cx="0" cy="1066800"/>
          </a:xfrm>
          <a:prstGeom prst="line">
            <a:avLst/>
          </a:prstGeom>
          <a:noFill/>
          <a:ln w="9525">
            <a:solidFill>
              <a:schemeClr val="tx1"/>
            </a:solidFill>
            <a:prstDash val="dash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727544198"/>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idx="4294967295"/>
          </p:nvPr>
        </p:nvSpPr>
        <p:spPr>
          <a:xfrm>
            <a:off x="0" y="1219200"/>
            <a:ext cx="9144000" cy="2209800"/>
          </a:xfrm>
        </p:spPr>
        <p:txBody>
          <a:bodyPr anchor="b"/>
          <a:lstStyle/>
          <a:p>
            <a:pPr eaLnBrk="1" hangingPunct="1"/>
            <a:r>
              <a:rPr lang="en-US" smtClean="0"/>
              <a:t>Programs for the Medically Compromised Patient in an Inpatient Setting</a:t>
            </a:r>
          </a:p>
        </p:txBody>
      </p:sp>
      <p:sp>
        <p:nvSpPr>
          <p:cNvPr id="31747" name="Rectangle 3"/>
          <p:cNvSpPr>
            <a:spLocks noGrp="1" noChangeArrowheads="1"/>
          </p:cNvSpPr>
          <p:nvPr>
            <p:ph type="subTitle" idx="4294967295"/>
          </p:nvPr>
        </p:nvSpPr>
        <p:spPr>
          <a:xfrm>
            <a:off x="304800" y="3754438"/>
            <a:ext cx="8443913" cy="1922462"/>
          </a:xfrm>
        </p:spPr>
        <p:txBody>
          <a:bodyPr/>
          <a:lstStyle/>
          <a:p>
            <a:pPr marL="0" indent="0" eaLnBrk="1" hangingPunct="1">
              <a:lnSpc>
                <a:spcPct val="90000"/>
              </a:lnSpc>
            </a:pPr>
            <a:r>
              <a:rPr lang="en-US" sz="2400" smtClean="0"/>
              <a:t> Need therapists who are dedicated to oncology floor as their primary practice area</a:t>
            </a:r>
          </a:p>
          <a:p>
            <a:pPr marL="0" indent="0" eaLnBrk="1" hangingPunct="1">
              <a:lnSpc>
                <a:spcPct val="90000"/>
              </a:lnSpc>
            </a:pPr>
            <a:r>
              <a:rPr lang="en-US" sz="2400" smtClean="0"/>
              <a:t> Establish a personal relationship and trust with physicians, nurses, patients, multidisciplinary team</a:t>
            </a:r>
          </a:p>
          <a:p>
            <a:pPr marL="0" indent="0" eaLnBrk="1" hangingPunct="1">
              <a:lnSpc>
                <a:spcPct val="90000"/>
              </a:lnSpc>
            </a:pPr>
            <a:r>
              <a:rPr lang="en-US" sz="2400" smtClean="0"/>
              <a:t> Non-direct care time just as valued as direct treatment time</a:t>
            </a:r>
          </a:p>
        </p:txBody>
      </p:sp>
      <p:pic>
        <p:nvPicPr>
          <p:cNvPr id="31748" name="Picture 4" descr="BHS_Black"/>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67000" y="6251575"/>
            <a:ext cx="38163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14137465"/>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sz="4000" smtClean="0"/>
              <a:t>Common reasons for admission to hospital</a:t>
            </a:r>
          </a:p>
        </p:txBody>
      </p:sp>
      <p:sp>
        <p:nvSpPr>
          <p:cNvPr id="32771" name="Rectangle 3"/>
          <p:cNvSpPr>
            <a:spLocks noGrp="1" noChangeArrowheads="1"/>
          </p:cNvSpPr>
          <p:nvPr>
            <p:ph type="body" idx="1"/>
          </p:nvPr>
        </p:nvSpPr>
        <p:spPr>
          <a:xfrm>
            <a:off x="381000" y="1447800"/>
            <a:ext cx="8763000" cy="4343400"/>
          </a:xfrm>
        </p:spPr>
        <p:txBody>
          <a:bodyPr/>
          <a:lstStyle/>
          <a:p>
            <a:pPr>
              <a:lnSpc>
                <a:spcPct val="90000"/>
              </a:lnSpc>
            </a:pPr>
            <a:r>
              <a:rPr lang="en-US" sz="2600" smtClean="0"/>
              <a:t>Initial diagnosis and workup </a:t>
            </a:r>
          </a:p>
          <a:p>
            <a:pPr lvl="1">
              <a:lnSpc>
                <a:spcPct val="90000"/>
              </a:lnSpc>
            </a:pPr>
            <a:r>
              <a:rPr lang="en-US" sz="2200" smtClean="0"/>
              <a:t>Variable receptiveness to P.T. but “plant the seed”</a:t>
            </a:r>
          </a:p>
          <a:p>
            <a:pPr>
              <a:lnSpc>
                <a:spcPct val="90000"/>
              </a:lnSpc>
            </a:pPr>
            <a:r>
              <a:rPr lang="en-US" sz="2600" smtClean="0"/>
              <a:t>Chemotherapy treatments </a:t>
            </a:r>
          </a:p>
          <a:p>
            <a:pPr lvl="1">
              <a:lnSpc>
                <a:spcPct val="90000"/>
              </a:lnSpc>
            </a:pPr>
            <a:r>
              <a:rPr lang="en-US" sz="2200" smtClean="0"/>
              <a:t>“well visit”</a:t>
            </a:r>
          </a:p>
          <a:p>
            <a:pPr>
              <a:lnSpc>
                <a:spcPct val="90000"/>
              </a:lnSpc>
            </a:pPr>
            <a:r>
              <a:rPr lang="en-US" sz="2600" smtClean="0"/>
              <a:t>Related sequelae  </a:t>
            </a:r>
          </a:p>
          <a:p>
            <a:pPr lvl="1">
              <a:lnSpc>
                <a:spcPct val="90000"/>
              </a:lnSpc>
            </a:pPr>
            <a:r>
              <a:rPr lang="en-US" sz="2200" smtClean="0"/>
              <a:t>ex. UTI, sepsis, confusion, dehydration, nausea, diarrhea, vomiting, weakness, falls</a:t>
            </a:r>
          </a:p>
          <a:p>
            <a:pPr>
              <a:lnSpc>
                <a:spcPct val="90000"/>
              </a:lnSpc>
            </a:pPr>
            <a:r>
              <a:rPr lang="en-US" sz="2600" smtClean="0"/>
              <a:t>Unrelated medical issue </a:t>
            </a:r>
          </a:p>
          <a:p>
            <a:pPr lvl="1">
              <a:lnSpc>
                <a:spcPct val="90000"/>
              </a:lnSpc>
            </a:pPr>
            <a:r>
              <a:rPr lang="en-US" sz="2200" smtClean="0"/>
              <a:t>still placed on oncology floor </a:t>
            </a:r>
          </a:p>
          <a:p>
            <a:pPr>
              <a:lnSpc>
                <a:spcPct val="90000"/>
              </a:lnSpc>
            </a:pPr>
            <a:r>
              <a:rPr lang="en-US" sz="2600" smtClean="0"/>
              <a:t>Decline in status or worsening of cancer </a:t>
            </a:r>
          </a:p>
          <a:p>
            <a:pPr lvl="1">
              <a:lnSpc>
                <a:spcPct val="90000"/>
              </a:lnSpc>
            </a:pPr>
            <a:r>
              <a:rPr lang="en-US" sz="2200" smtClean="0"/>
              <a:t>re-evaluate patient needs or functional status</a:t>
            </a:r>
          </a:p>
          <a:p>
            <a:endParaRPr lang="en-US" sz="2800" smtClean="0"/>
          </a:p>
        </p:txBody>
      </p:sp>
    </p:spTree>
    <p:extLst>
      <p:ext uri="{BB962C8B-B14F-4D97-AF65-F5344CB8AC3E}">
        <p14:creationId xmlns:p14="http://schemas.microsoft.com/office/powerpoint/2010/main" val="40940911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0" y="0"/>
            <a:ext cx="9144000" cy="1371600"/>
          </a:xfrm>
        </p:spPr>
        <p:txBody>
          <a:bodyPr anchor="b"/>
          <a:lstStyle/>
          <a:p>
            <a:pPr eaLnBrk="1" hangingPunct="1"/>
            <a:r>
              <a:rPr lang="en-US" sz="4000" smtClean="0"/>
              <a:t>Exercise and Wellness Program </a:t>
            </a:r>
            <a:br>
              <a:rPr lang="en-US" sz="4000" smtClean="0"/>
            </a:br>
            <a:r>
              <a:rPr lang="en-US" sz="4000" i="1" smtClean="0"/>
              <a:t>Physical Therapy Screening</a:t>
            </a:r>
          </a:p>
        </p:txBody>
      </p:sp>
      <p:sp>
        <p:nvSpPr>
          <p:cNvPr id="33795" name="Rectangle 3"/>
          <p:cNvSpPr>
            <a:spLocks noGrp="1" noChangeArrowheads="1"/>
          </p:cNvSpPr>
          <p:nvPr>
            <p:ph type="body" idx="4294967295"/>
          </p:nvPr>
        </p:nvSpPr>
        <p:spPr>
          <a:xfrm>
            <a:off x="457200" y="1524000"/>
            <a:ext cx="8229600" cy="4800600"/>
          </a:xfrm>
        </p:spPr>
        <p:txBody>
          <a:bodyPr/>
          <a:lstStyle/>
          <a:p>
            <a:pPr marL="469900" indent="-469900">
              <a:lnSpc>
                <a:spcPct val="90000"/>
              </a:lnSpc>
            </a:pPr>
            <a:r>
              <a:rPr lang="en-US" sz="2800" smtClean="0"/>
              <a:t>Standing request from nurse manager and oncology chief/champion for PT Screen</a:t>
            </a:r>
          </a:p>
          <a:p>
            <a:pPr marL="469900" indent="-469900">
              <a:lnSpc>
                <a:spcPct val="90000"/>
              </a:lnSpc>
            </a:pPr>
            <a:r>
              <a:rPr lang="en-US" sz="2800" smtClean="0"/>
              <a:t>Essentially direct access for referral to PT services </a:t>
            </a:r>
          </a:p>
          <a:p>
            <a:pPr marL="908050" lvl="1" indent="-436563">
              <a:lnSpc>
                <a:spcPct val="90000"/>
              </a:lnSpc>
            </a:pPr>
            <a:r>
              <a:rPr lang="en-US" sz="2400" smtClean="0"/>
              <a:t>Order often a formality but obtained</a:t>
            </a:r>
          </a:p>
          <a:p>
            <a:pPr marL="908050" lvl="1" indent="-436563">
              <a:lnSpc>
                <a:spcPct val="90000"/>
              </a:lnSpc>
            </a:pPr>
            <a:r>
              <a:rPr lang="en-US" sz="2400" smtClean="0"/>
              <a:t>Medical executive order reauthorized annually</a:t>
            </a:r>
          </a:p>
          <a:p>
            <a:pPr marL="469900" indent="-469900">
              <a:lnSpc>
                <a:spcPct val="90000"/>
              </a:lnSpc>
            </a:pPr>
            <a:r>
              <a:rPr lang="en-US" sz="2800" smtClean="0"/>
              <a:t>Avoids traditional model of a patient not often getting a PT treatment till day 3-4 </a:t>
            </a:r>
          </a:p>
          <a:p>
            <a:pPr marL="469900" indent="-469900">
              <a:lnSpc>
                <a:spcPct val="90000"/>
              </a:lnSpc>
            </a:pPr>
            <a:r>
              <a:rPr lang="en-US" sz="2800" smtClean="0"/>
              <a:t>Direct communication between nurse and PT for any possible patient needs with </a:t>
            </a:r>
            <a:r>
              <a:rPr lang="en-US" sz="2800" i="1" smtClean="0"/>
              <a:t>immediate assessment and treatment</a:t>
            </a:r>
          </a:p>
        </p:txBody>
      </p:sp>
    </p:spTree>
    <p:extLst>
      <p:ext uri="{BB962C8B-B14F-4D97-AF65-F5344CB8AC3E}">
        <p14:creationId xmlns:p14="http://schemas.microsoft.com/office/powerpoint/2010/main" val="4017515807"/>
      </p:ext>
    </p:extLst>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AutoShape 2"/>
          <p:cNvSpPr>
            <a:spLocks noChangeArrowheads="1"/>
          </p:cNvSpPr>
          <p:nvPr/>
        </p:nvSpPr>
        <p:spPr bwMode="auto">
          <a:xfrm>
            <a:off x="228600" y="1219200"/>
            <a:ext cx="914400" cy="1200150"/>
          </a:xfrm>
          <a:prstGeom prst="flowChartAlternateProcess">
            <a:avLst/>
          </a:prstGeom>
          <a:solidFill>
            <a:srgbClr val="FFFFFF"/>
          </a:solidFill>
          <a:ln w="9525">
            <a:solidFill>
              <a:srgbClr val="000000"/>
            </a:solidFill>
            <a:miter lim="800000"/>
            <a:headEnd/>
            <a:tailEnd/>
          </a:ln>
        </p:spPr>
        <p:txBody>
          <a:bodyPr/>
          <a:lstStyle/>
          <a:p>
            <a:r>
              <a:rPr lang="en-US" sz="1200">
                <a:latin typeface="Arial Narrow" pitchFamily="34" charset="0"/>
              </a:rPr>
              <a:t>Rounding therapist gets patient list from unit clerk</a:t>
            </a:r>
          </a:p>
        </p:txBody>
      </p:sp>
      <p:sp>
        <p:nvSpPr>
          <p:cNvPr id="34819" name="AutoShape 3"/>
          <p:cNvSpPr>
            <a:spLocks noChangeArrowheads="1"/>
          </p:cNvSpPr>
          <p:nvPr/>
        </p:nvSpPr>
        <p:spPr bwMode="auto">
          <a:xfrm>
            <a:off x="1524000" y="3276600"/>
            <a:ext cx="1262063" cy="1219200"/>
          </a:xfrm>
          <a:prstGeom prst="flowChartProcess">
            <a:avLst/>
          </a:prstGeom>
          <a:solidFill>
            <a:srgbClr val="969696"/>
          </a:solidFill>
          <a:ln w="9525">
            <a:solidFill>
              <a:srgbClr val="000000"/>
            </a:solidFill>
            <a:miter lim="800000"/>
            <a:headEnd/>
            <a:tailEnd/>
          </a:ln>
        </p:spPr>
        <p:txBody>
          <a:bodyPr/>
          <a:lstStyle/>
          <a:p>
            <a:r>
              <a:rPr lang="en-US" sz="1200">
                <a:latin typeface="Arial Narrow" pitchFamily="34" charset="0"/>
              </a:rPr>
              <a:t>Provide Occupational Therapy Screening for education/ADL training for benefit of caregiver</a:t>
            </a:r>
          </a:p>
        </p:txBody>
      </p:sp>
      <p:sp>
        <p:nvSpPr>
          <p:cNvPr id="34820" name="AutoShape 4"/>
          <p:cNvSpPr>
            <a:spLocks noChangeArrowheads="1"/>
          </p:cNvSpPr>
          <p:nvPr/>
        </p:nvSpPr>
        <p:spPr bwMode="auto">
          <a:xfrm>
            <a:off x="1524000" y="1371600"/>
            <a:ext cx="1295400" cy="876300"/>
          </a:xfrm>
          <a:prstGeom prst="flowChartDecision">
            <a:avLst/>
          </a:prstGeom>
          <a:solidFill>
            <a:srgbClr val="FFFFFF"/>
          </a:solidFill>
          <a:ln w="9525">
            <a:solidFill>
              <a:srgbClr val="000000"/>
            </a:solidFill>
            <a:miter lim="800000"/>
            <a:headEnd/>
            <a:tailEnd/>
          </a:ln>
        </p:spPr>
        <p:txBody>
          <a:bodyPr/>
          <a:lstStyle/>
          <a:p>
            <a:pPr algn="ctr"/>
            <a:r>
              <a:rPr lang="en-US" sz="1200">
                <a:latin typeface="Arial Narrow" pitchFamily="34" charset="0"/>
              </a:rPr>
              <a:t>Patient Hospice?</a:t>
            </a:r>
          </a:p>
        </p:txBody>
      </p:sp>
      <p:sp>
        <p:nvSpPr>
          <p:cNvPr id="34821" name="AutoShape 5"/>
          <p:cNvSpPr>
            <a:spLocks noChangeArrowheads="1"/>
          </p:cNvSpPr>
          <p:nvPr/>
        </p:nvSpPr>
        <p:spPr bwMode="auto">
          <a:xfrm>
            <a:off x="1817688" y="2590800"/>
            <a:ext cx="685800" cy="344488"/>
          </a:xfrm>
          <a:prstGeom prst="flowChartAlternateProcess">
            <a:avLst/>
          </a:prstGeom>
          <a:solidFill>
            <a:srgbClr val="FFFFFF"/>
          </a:solidFill>
          <a:ln w="9525">
            <a:solidFill>
              <a:srgbClr val="000000"/>
            </a:solidFill>
            <a:miter lim="800000"/>
            <a:headEnd/>
            <a:tailEnd/>
          </a:ln>
        </p:spPr>
        <p:txBody>
          <a:bodyPr/>
          <a:lstStyle/>
          <a:p>
            <a:r>
              <a:rPr lang="en-US" sz="1200">
                <a:latin typeface="Arial Narrow" pitchFamily="34" charset="0"/>
              </a:rPr>
              <a:t>Stop</a:t>
            </a:r>
          </a:p>
        </p:txBody>
      </p:sp>
      <p:sp>
        <p:nvSpPr>
          <p:cNvPr id="34822" name="AutoShape 6"/>
          <p:cNvSpPr>
            <a:spLocks noChangeArrowheads="1"/>
          </p:cNvSpPr>
          <p:nvPr/>
        </p:nvSpPr>
        <p:spPr bwMode="auto">
          <a:xfrm>
            <a:off x="5103813" y="1598613"/>
            <a:ext cx="1068387" cy="344487"/>
          </a:xfrm>
          <a:prstGeom prst="flowChartProcess">
            <a:avLst/>
          </a:prstGeom>
          <a:solidFill>
            <a:srgbClr val="FFFFFF"/>
          </a:solidFill>
          <a:ln w="9525">
            <a:solidFill>
              <a:srgbClr val="000000"/>
            </a:solidFill>
            <a:miter lim="800000"/>
            <a:headEnd/>
            <a:tailEnd/>
          </a:ln>
        </p:spPr>
        <p:txBody>
          <a:bodyPr/>
          <a:lstStyle/>
          <a:p>
            <a:r>
              <a:rPr lang="en-US" sz="1200">
                <a:latin typeface="Arial Narrow" pitchFamily="34" charset="0"/>
              </a:rPr>
              <a:t>Initiate Screen</a:t>
            </a:r>
          </a:p>
          <a:p>
            <a:endParaRPr lang="en-US" sz="1200">
              <a:latin typeface="Arial Narrow" pitchFamily="34" charset="0"/>
            </a:endParaRPr>
          </a:p>
        </p:txBody>
      </p:sp>
      <p:sp>
        <p:nvSpPr>
          <p:cNvPr id="34823" name="AutoShape 7"/>
          <p:cNvSpPr>
            <a:spLocks noChangeArrowheads="1"/>
          </p:cNvSpPr>
          <p:nvPr/>
        </p:nvSpPr>
        <p:spPr bwMode="auto">
          <a:xfrm>
            <a:off x="3124200" y="1295400"/>
            <a:ext cx="1524000" cy="952500"/>
          </a:xfrm>
          <a:prstGeom prst="flowChartDecision">
            <a:avLst/>
          </a:prstGeom>
          <a:solidFill>
            <a:srgbClr val="FFFFFF"/>
          </a:solidFill>
          <a:ln w="9525">
            <a:solidFill>
              <a:srgbClr val="000000"/>
            </a:solidFill>
            <a:miter lim="800000"/>
            <a:headEnd/>
            <a:tailEnd/>
          </a:ln>
        </p:spPr>
        <p:txBody>
          <a:bodyPr/>
          <a:lstStyle/>
          <a:p>
            <a:pPr algn="ctr"/>
            <a:r>
              <a:rPr lang="en-US" sz="1200">
                <a:latin typeface="Arial Narrow" pitchFamily="34" charset="0"/>
              </a:rPr>
              <a:t>Is pt on PT schedule?</a:t>
            </a:r>
          </a:p>
          <a:p>
            <a:pPr algn="ctr"/>
            <a:endParaRPr lang="en-US" sz="1200">
              <a:latin typeface="Arial Narrow" pitchFamily="34" charset="0"/>
            </a:endParaRPr>
          </a:p>
        </p:txBody>
      </p:sp>
      <p:sp>
        <p:nvSpPr>
          <p:cNvPr id="34824" name="AutoShape 8"/>
          <p:cNvSpPr>
            <a:spLocks noChangeArrowheads="1"/>
          </p:cNvSpPr>
          <p:nvPr/>
        </p:nvSpPr>
        <p:spPr bwMode="auto">
          <a:xfrm>
            <a:off x="4913313" y="2139950"/>
            <a:ext cx="1487487" cy="1028700"/>
          </a:xfrm>
          <a:prstGeom prst="flowChartProcess">
            <a:avLst/>
          </a:prstGeom>
          <a:solidFill>
            <a:srgbClr val="FFFFFF"/>
          </a:solidFill>
          <a:ln w="9525">
            <a:solidFill>
              <a:srgbClr val="000000"/>
            </a:solidFill>
            <a:miter lim="800000"/>
            <a:headEnd/>
            <a:tailEnd/>
          </a:ln>
        </p:spPr>
        <p:txBody>
          <a:bodyPr/>
          <a:lstStyle/>
          <a:p>
            <a:r>
              <a:rPr lang="en-US" sz="1200">
                <a:latin typeface="Arial Narrow" pitchFamily="34" charset="0"/>
              </a:rPr>
              <a:t>Check Nurse Progress Notes for </a:t>
            </a:r>
          </a:p>
          <a:p>
            <a:r>
              <a:rPr lang="en-US" sz="1200">
                <a:latin typeface="Arial Narrow" pitchFamily="34" charset="0"/>
              </a:rPr>
              <a:t>- ambulation in halls</a:t>
            </a:r>
          </a:p>
          <a:p>
            <a:r>
              <a:rPr lang="en-US" sz="1200">
                <a:latin typeface="Arial Narrow" pitchFamily="34" charset="0"/>
              </a:rPr>
              <a:t>- exercising</a:t>
            </a:r>
          </a:p>
          <a:p>
            <a:r>
              <a:rPr lang="en-US" sz="1200">
                <a:latin typeface="Arial Narrow" pitchFamily="34" charset="0"/>
              </a:rPr>
              <a:t>- safety</a:t>
            </a:r>
          </a:p>
          <a:p>
            <a:endParaRPr lang="en-US" sz="1200">
              <a:latin typeface="Arial Narrow" pitchFamily="34" charset="0"/>
            </a:endParaRPr>
          </a:p>
        </p:txBody>
      </p:sp>
      <p:sp>
        <p:nvSpPr>
          <p:cNvPr id="34825" name="AutoShape 9"/>
          <p:cNvSpPr>
            <a:spLocks noChangeArrowheads="1"/>
          </p:cNvSpPr>
          <p:nvPr/>
        </p:nvSpPr>
        <p:spPr bwMode="auto">
          <a:xfrm>
            <a:off x="4800600" y="3370263"/>
            <a:ext cx="1676400" cy="687387"/>
          </a:xfrm>
          <a:prstGeom prst="flowChartDecision">
            <a:avLst/>
          </a:prstGeom>
          <a:solidFill>
            <a:srgbClr val="FFFFFF"/>
          </a:solidFill>
          <a:ln w="9525">
            <a:solidFill>
              <a:srgbClr val="000000"/>
            </a:solidFill>
            <a:miter lim="800000"/>
            <a:headEnd/>
            <a:tailEnd/>
          </a:ln>
        </p:spPr>
        <p:txBody>
          <a:bodyPr/>
          <a:lstStyle/>
          <a:p>
            <a:pPr algn="ctr"/>
            <a:r>
              <a:rPr lang="en-US" sz="1200">
                <a:latin typeface="Arial Narrow" pitchFamily="34" charset="0"/>
              </a:rPr>
              <a:t>Safety concerns?</a:t>
            </a:r>
          </a:p>
        </p:txBody>
      </p:sp>
      <p:sp>
        <p:nvSpPr>
          <p:cNvPr id="34826" name="AutoShape 10"/>
          <p:cNvSpPr>
            <a:spLocks noChangeArrowheads="1"/>
          </p:cNvSpPr>
          <p:nvPr/>
        </p:nvSpPr>
        <p:spPr bwMode="auto">
          <a:xfrm>
            <a:off x="5257800" y="4381500"/>
            <a:ext cx="762000" cy="342900"/>
          </a:xfrm>
          <a:prstGeom prst="flowChartAlternateProcess">
            <a:avLst/>
          </a:prstGeom>
          <a:solidFill>
            <a:srgbClr val="FFFFFF"/>
          </a:solidFill>
          <a:ln w="9525">
            <a:solidFill>
              <a:srgbClr val="000000"/>
            </a:solidFill>
            <a:miter lim="800000"/>
            <a:headEnd/>
            <a:tailEnd/>
          </a:ln>
        </p:spPr>
        <p:txBody>
          <a:bodyPr/>
          <a:lstStyle/>
          <a:p>
            <a:r>
              <a:rPr lang="en-US" sz="1200">
                <a:latin typeface="Arial Narrow" pitchFamily="34" charset="0"/>
              </a:rPr>
              <a:t>Stop</a:t>
            </a:r>
          </a:p>
        </p:txBody>
      </p:sp>
      <p:sp>
        <p:nvSpPr>
          <p:cNvPr id="34827" name="AutoShape 11"/>
          <p:cNvSpPr>
            <a:spLocks noChangeArrowheads="1"/>
          </p:cNvSpPr>
          <p:nvPr/>
        </p:nvSpPr>
        <p:spPr bwMode="auto">
          <a:xfrm>
            <a:off x="6896100" y="4629150"/>
            <a:ext cx="1181100" cy="685800"/>
          </a:xfrm>
          <a:prstGeom prst="flowChartAlternateProcess">
            <a:avLst/>
          </a:prstGeom>
          <a:solidFill>
            <a:srgbClr val="FFFFFF"/>
          </a:solidFill>
          <a:ln w="9525">
            <a:solidFill>
              <a:srgbClr val="000000"/>
            </a:solidFill>
            <a:miter lim="800000"/>
            <a:headEnd/>
            <a:tailEnd/>
          </a:ln>
        </p:spPr>
        <p:txBody>
          <a:bodyPr/>
          <a:lstStyle/>
          <a:p>
            <a:r>
              <a:rPr lang="en-US" sz="1200">
                <a:latin typeface="Arial Narrow" pitchFamily="34" charset="0"/>
              </a:rPr>
              <a:t>Recommend evaluation for physical therapy</a:t>
            </a:r>
          </a:p>
        </p:txBody>
      </p:sp>
      <p:sp>
        <p:nvSpPr>
          <p:cNvPr id="34828" name="AutoShape 12"/>
          <p:cNvSpPr>
            <a:spLocks noChangeArrowheads="1"/>
          </p:cNvSpPr>
          <p:nvPr/>
        </p:nvSpPr>
        <p:spPr bwMode="auto">
          <a:xfrm>
            <a:off x="4572000" y="4953000"/>
            <a:ext cx="2095500" cy="1143000"/>
          </a:xfrm>
          <a:prstGeom prst="flowChartProcess">
            <a:avLst/>
          </a:prstGeom>
          <a:solidFill>
            <a:srgbClr val="969696"/>
          </a:solidFill>
          <a:ln w="9525">
            <a:solidFill>
              <a:srgbClr val="000000"/>
            </a:solidFill>
            <a:miter lim="800000"/>
            <a:headEnd/>
            <a:tailEnd/>
          </a:ln>
        </p:spPr>
        <p:txBody>
          <a:bodyPr/>
          <a:lstStyle/>
          <a:p>
            <a:r>
              <a:rPr lang="en-US" sz="1200">
                <a:latin typeface="Arial Narrow" pitchFamily="34" charset="0"/>
              </a:rPr>
              <a:t>Provide an exercise prescription / recommendation for therapy </a:t>
            </a:r>
          </a:p>
          <a:p>
            <a:r>
              <a:rPr lang="en-US" sz="1200">
                <a:latin typeface="Arial Narrow" pitchFamily="34" charset="0"/>
              </a:rPr>
              <a:t>-home</a:t>
            </a:r>
          </a:p>
          <a:p>
            <a:r>
              <a:rPr lang="en-US" sz="1200">
                <a:latin typeface="Arial Narrow" pitchFamily="34" charset="0"/>
              </a:rPr>
              <a:t>-gym</a:t>
            </a:r>
          </a:p>
          <a:p>
            <a:r>
              <a:rPr lang="en-US" sz="1200">
                <a:latin typeface="Arial Narrow" pitchFamily="34" charset="0"/>
              </a:rPr>
              <a:t>-mentor exercise program</a:t>
            </a:r>
          </a:p>
          <a:p>
            <a:r>
              <a:rPr lang="en-US" sz="1200">
                <a:latin typeface="Arial Narrow" pitchFamily="34" charset="0"/>
              </a:rPr>
              <a:t>-outpatient therapy</a:t>
            </a:r>
          </a:p>
        </p:txBody>
      </p:sp>
      <p:cxnSp>
        <p:nvCxnSpPr>
          <p:cNvPr id="34829" name="AutoShape 13"/>
          <p:cNvCxnSpPr>
            <a:cxnSpLocks noChangeShapeType="1"/>
            <a:stCxn id="34818" idx="3"/>
            <a:endCxn id="34820" idx="1"/>
          </p:cNvCxnSpPr>
          <p:nvPr/>
        </p:nvCxnSpPr>
        <p:spPr bwMode="auto">
          <a:xfrm flipV="1">
            <a:off x="1143000" y="1809750"/>
            <a:ext cx="381000" cy="952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4830" name="AutoShape 14"/>
          <p:cNvCxnSpPr>
            <a:cxnSpLocks noChangeShapeType="1"/>
            <a:stCxn id="34820" idx="2"/>
            <a:endCxn id="34821" idx="0"/>
          </p:cNvCxnSpPr>
          <p:nvPr/>
        </p:nvCxnSpPr>
        <p:spPr bwMode="auto">
          <a:xfrm flipH="1">
            <a:off x="2160588" y="2247900"/>
            <a:ext cx="11112" cy="34290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4831" name="AutoShape 15"/>
          <p:cNvCxnSpPr>
            <a:cxnSpLocks noChangeShapeType="1"/>
            <a:stCxn id="34820" idx="3"/>
            <a:endCxn id="34823" idx="1"/>
          </p:cNvCxnSpPr>
          <p:nvPr/>
        </p:nvCxnSpPr>
        <p:spPr bwMode="auto">
          <a:xfrm flipV="1">
            <a:off x="2819400" y="1771650"/>
            <a:ext cx="304800" cy="3810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4832" name="AutoShape 16"/>
          <p:cNvCxnSpPr>
            <a:cxnSpLocks noChangeShapeType="1"/>
            <a:stCxn id="34821" idx="2"/>
            <a:endCxn id="34819" idx="0"/>
          </p:cNvCxnSpPr>
          <p:nvPr/>
        </p:nvCxnSpPr>
        <p:spPr bwMode="auto">
          <a:xfrm flipH="1">
            <a:off x="2155825" y="2935288"/>
            <a:ext cx="4763" cy="341312"/>
          </a:xfrm>
          <a:prstGeom prst="straightConnector1">
            <a:avLst/>
          </a:prstGeom>
          <a:noFill/>
          <a:ln w="9525" cap="rnd">
            <a:solidFill>
              <a:srgbClr val="000000"/>
            </a:solidFill>
            <a:prstDash val="sysDot"/>
            <a:round/>
            <a:headEnd/>
            <a:tailEnd type="triangle" w="med" len="med"/>
          </a:ln>
          <a:extLst>
            <a:ext uri="{909E8E84-426E-40DD-AFC4-6F175D3DCCD1}">
              <a14:hiddenFill xmlns:a14="http://schemas.microsoft.com/office/drawing/2010/main">
                <a:noFill/>
              </a14:hiddenFill>
            </a:ext>
          </a:extLst>
        </p:spPr>
      </p:cxnSp>
      <p:cxnSp>
        <p:nvCxnSpPr>
          <p:cNvPr id="34833" name="AutoShape 17"/>
          <p:cNvCxnSpPr>
            <a:cxnSpLocks noChangeShapeType="1"/>
            <a:stCxn id="34823" idx="3"/>
            <a:endCxn id="34822" idx="1"/>
          </p:cNvCxnSpPr>
          <p:nvPr/>
        </p:nvCxnSpPr>
        <p:spPr bwMode="auto">
          <a:xfrm>
            <a:off x="4648200" y="1771650"/>
            <a:ext cx="455613"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4834" name="AutoShape 18"/>
          <p:cNvCxnSpPr>
            <a:cxnSpLocks noChangeShapeType="1"/>
          </p:cNvCxnSpPr>
          <p:nvPr/>
        </p:nvCxnSpPr>
        <p:spPr bwMode="auto">
          <a:xfrm>
            <a:off x="5635625" y="1912938"/>
            <a:ext cx="3175" cy="227012"/>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4835" name="AutoShape 19"/>
          <p:cNvCxnSpPr>
            <a:cxnSpLocks noChangeShapeType="1"/>
            <a:endCxn id="34825" idx="0"/>
          </p:cNvCxnSpPr>
          <p:nvPr/>
        </p:nvCxnSpPr>
        <p:spPr bwMode="auto">
          <a:xfrm>
            <a:off x="5637213" y="3168650"/>
            <a:ext cx="1587" cy="20161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4836" name="AutoShape 20"/>
          <p:cNvCxnSpPr>
            <a:cxnSpLocks noChangeShapeType="1"/>
            <a:stCxn id="34825" idx="3"/>
            <a:endCxn id="34840" idx="1"/>
          </p:cNvCxnSpPr>
          <p:nvPr/>
        </p:nvCxnSpPr>
        <p:spPr bwMode="auto">
          <a:xfrm>
            <a:off x="6477000" y="3714750"/>
            <a:ext cx="228600" cy="1905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4837" name="AutoShape 21"/>
          <p:cNvCxnSpPr>
            <a:cxnSpLocks noChangeShapeType="1"/>
            <a:stCxn id="34826" idx="2"/>
            <a:endCxn id="34828" idx="0"/>
          </p:cNvCxnSpPr>
          <p:nvPr/>
        </p:nvCxnSpPr>
        <p:spPr bwMode="auto">
          <a:xfrm flipH="1">
            <a:off x="5619750" y="4724400"/>
            <a:ext cx="19050" cy="228600"/>
          </a:xfrm>
          <a:prstGeom prst="straightConnector1">
            <a:avLst/>
          </a:prstGeom>
          <a:noFill/>
          <a:ln w="9525" cap="rnd">
            <a:solidFill>
              <a:srgbClr val="000000"/>
            </a:solidFill>
            <a:prstDash val="sysDot"/>
            <a:round/>
            <a:headEnd/>
            <a:tailEnd type="triangle" w="med" len="med"/>
          </a:ln>
          <a:extLst>
            <a:ext uri="{909E8E84-426E-40DD-AFC4-6F175D3DCCD1}">
              <a14:hiddenFill xmlns:a14="http://schemas.microsoft.com/office/drawing/2010/main">
                <a:noFill/>
              </a14:hiddenFill>
            </a:ext>
          </a:extLst>
        </p:spPr>
      </p:cxnSp>
      <p:sp>
        <p:nvSpPr>
          <p:cNvPr id="34838" name="AutoShape 22"/>
          <p:cNvSpPr>
            <a:spLocks noChangeArrowheads="1"/>
          </p:cNvSpPr>
          <p:nvPr/>
        </p:nvSpPr>
        <p:spPr bwMode="auto">
          <a:xfrm>
            <a:off x="3505200" y="2590800"/>
            <a:ext cx="762000" cy="344488"/>
          </a:xfrm>
          <a:prstGeom prst="flowChartAlternateProcess">
            <a:avLst/>
          </a:prstGeom>
          <a:solidFill>
            <a:srgbClr val="FFFFFF"/>
          </a:solidFill>
          <a:ln w="9525">
            <a:solidFill>
              <a:srgbClr val="000000"/>
            </a:solidFill>
            <a:miter lim="800000"/>
            <a:headEnd/>
            <a:tailEnd/>
          </a:ln>
        </p:spPr>
        <p:txBody>
          <a:bodyPr/>
          <a:lstStyle/>
          <a:p>
            <a:r>
              <a:rPr lang="en-US" sz="1200">
                <a:latin typeface="Arial Narrow" pitchFamily="34" charset="0"/>
              </a:rPr>
              <a:t>Stop</a:t>
            </a:r>
          </a:p>
        </p:txBody>
      </p:sp>
      <p:cxnSp>
        <p:nvCxnSpPr>
          <p:cNvPr id="34839" name="AutoShape 23"/>
          <p:cNvCxnSpPr>
            <a:cxnSpLocks noChangeShapeType="1"/>
            <a:stCxn id="34823" idx="2"/>
            <a:endCxn id="34838" idx="0"/>
          </p:cNvCxnSpPr>
          <p:nvPr/>
        </p:nvCxnSpPr>
        <p:spPr bwMode="auto">
          <a:xfrm>
            <a:off x="3886200" y="2247900"/>
            <a:ext cx="0" cy="34290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34840" name="AutoShape 24"/>
          <p:cNvSpPr>
            <a:spLocks noChangeArrowheads="1"/>
          </p:cNvSpPr>
          <p:nvPr/>
        </p:nvSpPr>
        <p:spPr bwMode="auto">
          <a:xfrm>
            <a:off x="6705600" y="3276600"/>
            <a:ext cx="1600200" cy="914400"/>
          </a:xfrm>
          <a:prstGeom prst="flowChartDecision">
            <a:avLst/>
          </a:prstGeom>
          <a:solidFill>
            <a:srgbClr val="FFFFFF"/>
          </a:solidFill>
          <a:ln w="9525">
            <a:solidFill>
              <a:srgbClr val="000000"/>
            </a:solidFill>
            <a:miter lim="800000"/>
            <a:headEnd/>
            <a:tailEnd/>
          </a:ln>
        </p:spPr>
        <p:txBody>
          <a:bodyPr/>
          <a:lstStyle/>
          <a:p>
            <a:pPr algn="ctr"/>
            <a:r>
              <a:rPr lang="en-US" sz="1200">
                <a:latin typeface="Arial Narrow" pitchFamily="34" charset="0"/>
              </a:rPr>
              <a:t>Contra-indications to PT?</a:t>
            </a:r>
          </a:p>
          <a:p>
            <a:pPr algn="ctr"/>
            <a:endParaRPr lang="en-US" sz="1200">
              <a:latin typeface="Arial Narrow" pitchFamily="34" charset="0"/>
            </a:endParaRPr>
          </a:p>
          <a:p>
            <a:pPr algn="ctr"/>
            <a:endParaRPr lang="en-US" sz="1200">
              <a:latin typeface="Arial Narrow" pitchFamily="34" charset="0"/>
            </a:endParaRPr>
          </a:p>
        </p:txBody>
      </p:sp>
      <p:cxnSp>
        <p:nvCxnSpPr>
          <p:cNvPr id="34841" name="AutoShape 25"/>
          <p:cNvCxnSpPr>
            <a:cxnSpLocks noChangeShapeType="1"/>
            <a:stCxn id="34840" idx="2"/>
            <a:endCxn id="34827" idx="0"/>
          </p:cNvCxnSpPr>
          <p:nvPr/>
        </p:nvCxnSpPr>
        <p:spPr bwMode="auto">
          <a:xfrm flipH="1">
            <a:off x="7486650" y="4191000"/>
            <a:ext cx="19050" cy="43815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34842" name="AutoShape 26"/>
          <p:cNvSpPr>
            <a:spLocks noChangeArrowheads="1"/>
          </p:cNvSpPr>
          <p:nvPr/>
        </p:nvSpPr>
        <p:spPr bwMode="auto">
          <a:xfrm>
            <a:off x="8534400" y="3581400"/>
            <a:ext cx="609600" cy="342900"/>
          </a:xfrm>
          <a:prstGeom prst="flowChartAlternateProcess">
            <a:avLst/>
          </a:prstGeom>
          <a:solidFill>
            <a:srgbClr val="FFFFFF"/>
          </a:solidFill>
          <a:ln w="9525">
            <a:solidFill>
              <a:srgbClr val="000000"/>
            </a:solidFill>
            <a:miter lim="800000"/>
            <a:headEnd/>
            <a:tailEnd/>
          </a:ln>
        </p:spPr>
        <p:txBody>
          <a:bodyPr/>
          <a:lstStyle/>
          <a:p>
            <a:r>
              <a:rPr lang="en-US" sz="1200">
                <a:latin typeface="Arial Narrow" pitchFamily="34" charset="0"/>
              </a:rPr>
              <a:t>Stop</a:t>
            </a:r>
          </a:p>
        </p:txBody>
      </p:sp>
      <p:cxnSp>
        <p:nvCxnSpPr>
          <p:cNvPr id="34843" name="AutoShape 27"/>
          <p:cNvCxnSpPr>
            <a:cxnSpLocks noChangeShapeType="1"/>
            <a:stCxn id="34840" idx="3"/>
            <a:endCxn id="34842" idx="1"/>
          </p:cNvCxnSpPr>
          <p:nvPr/>
        </p:nvCxnSpPr>
        <p:spPr bwMode="auto">
          <a:xfrm>
            <a:off x="8305800" y="3733800"/>
            <a:ext cx="228600" cy="1905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34844" name="AutoShape 28"/>
          <p:cNvCxnSpPr>
            <a:cxnSpLocks noChangeShapeType="1"/>
            <a:stCxn id="34838" idx="2"/>
            <a:endCxn id="34819" idx="3"/>
          </p:cNvCxnSpPr>
          <p:nvPr/>
        </p:nvCxnSpPr>
        <p:spPr bwMode="auto">
          <a:xfrm rot="5400000">
            <a:off x="2860676" y="2860675"/>
            <a:ext cx="950912" cy="1100137"/>
          </a:xfrm>
          <a:prstGeom prst="bentConnector2">
            <a:avLst/>
          </a:prstGeom>
          <a:noFill/>
          <a:ln w="9525" cap="rnd">
            <a:solidFill>
              <a:srgbClr val="000000"/>
            </a:solidFill>
            <a:prstDash val="sysDot"/>
            <a:miter lim="800000"/>
            <a:headEnd/>
            <a:tailEnd type="triangle" w="med" len="med"/>
          </a:ln>
          <a:extLst>
            <a:ext uri="{909E8E84-426E-40DD-AFC4-6F175D3DCCD1}">
              <a14:hiddenFill xmlns:a14="http://schemas.microsoft.com/office/drawing/2010/main">
                <a:noFill/>
              </a14:hiddenFill>
            </a:ext>
          </a:extLst>
        </p:spPr>
      </p:cxnSp>
      <p:cxnSp>
        <p:nvCxnSpPr>
          <p:cNvPr id="34845" name="AutoShape 29"/>
          <p:cNvCxnSpPr>
            <a:cxnSpLocks noChangeShapeType="1"/>
            <a:stCxn id="34827" idx="2"/>
            <a:endCxn id="34828" idx="3"/>
          </p:cNvCxnSpPr>
          <p:nvPr/>
        </p:nvCxnSpPr>
        <p:spPr bwMode="auto">
          <a:xfrm rot="5400000">
            <a:off x="6972300" y="5010150"/>
            <a:ext cx="209550" cy="819150"/>
          </a:xfrm>
          <a:prstGeom prst="bentConnector2">
            <a:avLst/>
          </a:prstGeom>
          <a:noFill/>
          <a:ln w="9525" cap="rnd">
            <a:solidFill>
              <a:srgbClr val="000000"/>
            </a:solidFill>
            <a:prstDash val="sysDot"/>
            <a:miter lim="800000"/>
            <a:headEnd/>
            <a:tailEnd type="triangle" w="med" len="med"/>
          </a:ln>
          <a:extLst>
            <a:ext uri="{909E8E84-426E-40DD-AFC4-6F175D3DCCD1}">
              <a14:hiddenFill xmlns:a14="http://schemas.microsoft.com/office/drawing/2010/main">
                <a:noFill/>
              </a14:hiddenFill>
            </a:ext>
          </a:extLst>
        </p:spPr>
      </p:cxnSp>
      <p:cxnSp>
        <p:nvCxnSpPr>
          <p:cNvPr id="34846" name="AutoShape 31"/>
          <p:cNvCxnSpPr>
            <a:cxnSpLocks noChangeShapeType="1"/>
            <a:stCxn id="34825" idx="2"/>
            <a:endCxn id="34826" idx="0"/>
          </p:cNvCxnSpPr>
          <p:nvPr/>
        </p:nvCxnSpPr>
        <p:spPr bwMode="auto">
          <a:xfrm>
            <a:off x="5638800" y="4057650"/>
            <a:ext cx="0" cy="323850"/>
          </a:xfrm>
          <a:prstGeom prst="straightConnector1">
            <a:avLst/>
          </a:prstGeom>
          <a:noFill/>
          <a:ln w="9525" cap="rnd">
            <a:solidFill>
              <a:srgbClr val="000000"/>
            </a:solidFill>
            <a:prstDash val="sysDot"/>
            <a:round/>
            <a:headEnd/>
            <a:tailEnd type="triangle" w="med" len="med"/>
          </a:ln>
          <a:extLst>
            <a:ext uri="{909E8E84-426E-40DD-AFC4-6F175D3DCCD1}">
              <a14:hiddenFill xmlns:a14="http://schemas.microsoft.com/office/drawing/2010/main">
                <a:noFill/>
              </a14:hiddenFill>
            </a:ext>
          </a:extLst>
        </p:spPr>
      </p:cxnSp>
      <p:sp>
        <p:nvSpPr>
          <p:cNvPr id="34847" name="Text Box 32"/>
          <p:cNvSpPr txBox="1">
            <a:spLocks noChangeArrowheads="1"/>
          </p:cNvSpPr>
          <p:nvPr/>
        </p:nvSpPr>
        <p:spPr bwMode="auto">
          <a:xfrm>
            <a:off x="2133600" y="2209800"/>
            <a:ext cx="4572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200">
                <a:latin typeface="Arial Narrow" pitchFamily="34" charset="0"/>
              </a:rPr>
              <a:t>Yes</a:t>
            </a:r>
          </a:p>
        </p:txBody>
      </p:sp>
      <p:sp>
        <p:nvSpPr>
          <p:cNvPr id="34848" name="Text Box 33"/>
          <p:cNvSpPr txBox="1">
            <a:spLocks noChangeArrowheads="1"/>
          </p:cNvSpPr>
          <p:nvPr/>
        </p:nvSpPr>
        <p:spPr bwMode="auto">
          <a:xfrm>
            <a:off x="8077200" y="3429000"/>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200">
                <a:latin typeface="Arial Narrow" pitchFamily="34" charset="0"/>
              </a:rPr>
              <a:t>Yes</a:t>
            </a:r>
          </a:p>
        </p:txBody>
      </p:sp>
      <p:sp>
        <p:nvSpPr>
          <p:cNvPr id="34849" name="Text Box 34"/>
          <p:cNvSpPr txBox="1">
            <a:spLocks noChangeArrowheads="1"/>
          </p:cNvSpPr>
          <p:nvPr/>
        </p:nvSpPr>
        <p:spPr bwMode="auto">
          <a:xfrm>
            <a:off x="3886200" y="2247900"/>
            <a:ext cx="4572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200">
                <a:latin typeface="Arial Narrow" pitchFamily="34" charset="0"/>
              </a:rPr>
              <a:t>Yes</a:t>
            </a:r>
          </a:p>
        </p:txBody>
      </p:sp>
      <p:sp>
        <p:nvSpPr>
          <p:cNvPr id="34850" name="Text Box 35"/>
          <p:cNvSpPr txBox="1">
            <a:spLocks noChangeArrowheads="1"/>
          </p:cNvSpPr>
          <p:nvPr/>
        </p:nvSpPr>
        <p:spPr bwMode="auto">
          <a:xfrm>
            <a:off x="6248400" y="3467100"/>
            <a:ext cx="4572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200">
                <a:latin typeface="Arial Narrow" pitchFamily="34" charset="0"/>
              </a:rPr>
              <a:t>Yes</a:t>
            </a:r>
          </a:p>
        </p:txBody>
      </p:sp>
      <p:sp>
        <p:nvSpPr>
          <p:cNvPr id="34851" name="Text Box 36"/>
          <p:cNvSpPr txBox="1">
            <a:spLocks noChangeArrowheads="1"/>
          </p:cNvSpPr>
          <p:nvPr/>
        </p:nvSpPr>
        <p:spPr bwMode="auto">
          <a:xfrm>
            <a:off x="7467600" y="4241800"/>
            <a:ext cx="4572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200">
                <a:latin typeface="Arial Narrow" pitchFamily="34" charset="0"/>
              </a:rPr>
              <a:t>No</a:t>
            </a:r>
          </a:p>
        </p:txBody>
      </p:sp>
      <p:sp>
        <p:nvSpPr>
          <p:cNvPr id="34852" name="Text Box 37"/>
          <p:cNvSpPr txBox="1">
            <a:spLocks noChangeArrowheads="1"/>
          </p:cNvSpPr>
          <p:nvPr/>
        </p:nvSpPr>
        <p:spPr bwMode="auto">
          <a:xfrm>
            <a:off x="5638800" y="4076700"/>
            <a:ext cx="4572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200">
                <a:latin typeface="Arial Narrow" pitchFamily="34" charset="0"/>
              </a:rPr>
              <a:t>No</a:t>
            </a:r>
          </a:p>
        </p:txBody>
      </p:sp>
      <p:sp>
        <p:nvSpPr>
          <p:cNvPr id="34853" name="Text Box 38"/>
          <p:cNvSpPr txBox="1">
            <a:spLocks noChangeArrowheads="1"/>
          </p:cNvSpPr>
          <p:nvPr/>
        </p:nvSpPr>
        <p:spPr bwMode="auto">
          <a:xfrm>
            <a:off x="4648200" y="1447800"/>
            <a:ext cx="4572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200">
                <a:latin typeface="Arial Narrow" pitchFamily="34" charset="0"/>
              </a:rPr>
              <a:t>No</a:t>
            </a:r>
          </a:p>
        </p:txBody>
      </p:sp>
      <p:sp>
        <p:nvSpPr>
          <p:cNvPr id="34854" name="Text Box 39"/>
          <p:cNvSpPr txBox="1">
            <a:spLocks noChangeArrowheads="1"/>
          </p:cNvSpPr>
          <p:nvPr/>
        </p:nvSpPr>
        <p:spPr bwMode="auto">
          <a:xfrm>
            <a:off x="2743200" y="1447800"/>
            <a:ext cx="4572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1200">
                <a:latin typeface="Arial Narrow" pitchFamily="34" charset="0"/>
              </a:rPr>
              <a:t>No</a:t>
            </a:r>
          </a:p>
        </p:txBody>
      </p:sp>
      <p:sp>
        <p:nvSpPr>
          <p:cNvPr id="34855" name="Text Box 40"/>
          <p:cNvSpPr txBox="1">
            <a:spLocks noChangeArrowheads="1"/>
          </p:cNvSpPr>
          <p:nvPr/>
        </p:nvSpPr>
        <p:spPr bwMode="auto">
          <a:xfrm>
            <a:off x="6934200" y="1219200"/>
            <a:ext cx="19050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50000"/>
              </a:spcBef>
            </a:pPr>
            <a:r>
              <a:rPr lang="en-US" sz="2400" b="1" u="sng">
                <a:solidFill>
                  <a:srgbClr val="800018"/>
                </a:solidFill>
                <a:latin typeface="Times New Roman" pitchFamily="18" charset="0"/>
              </a:rPr>
              <a:t>Inpatient Rounding Process Flow</a:t>
            </a:r>
          </a:p>
        </p:txBody>
      </p:sp>
      <p:sp>
        <p:nvSpPr>
          <p:cNvPr id="34856" name="Rectangle 2"/>
          <p:cNvSpPr>
            <a:spLocks noChangeArrowheads="1"/>
          </p:cNvSpPr>
          <p:nvPr/>
        </p:nvSpPr>
        <p:spPr bwMode="auto">
          <a:xfrm>
            <a:off x="0" y="0"/>
            <a:ext cx="9144000" cy="1219200"/>
          </a:xfrm>
          <a:prstGeom prst="rect">
            <a:avLst/>
          </a:prstGeom>
          <a:solidFill>
            <a:srgbClr val="8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eaLnBrk="1" hangingPunct="1"/>
            <a:r>
              <a:rPr lang="en-US" sz="4000" b="1">
                <a:solidFill>
                  <a:schemeClr val="bg1"/>
                </a:solidFill>
                <a:latin typeface="Palatino Linotype" pitchFamily="18" charset="0"/>
              </a:rPr>
              <a:t>Exercise and Wellness Program </a:t>
            </a:r>
            <a:br>
              <a:rPr lang="en-US" sz="4000" b="1">
                <a:solidFill>
                  <a:schemeClr val="bg1"/>
                </a:solidFill>
                <a:latin typeface="Palatino Linotype" pitchFamily="18" charset="0"/>
              </a:rPr>
            </a:br>
            <a:r>
              <a:rPr lang="en-US" sz="4000" b="1" i="1">
                <a:solidFill>
                  <a:schemeClr val="bg1"/>
                </a:solidFill>
                <a:latin typeface="Palatino Linotype" pitchFamily="18" charset="0"/>
              </a:rPr>
              <a:t>Physical Therapy Screening</a:t>
            </a:r>
          </a:p>
        </p:txBody>
      </p:sp>
    </p:spTree>
    <p:extLst>
      <p:ext uri="{BB962C8B-B14F-4D97-AF65-F5344CB8AC3E}">
        <p14:creationId xmlns:p14="http://schemas.microsoft.com/office/powerpoint/2010/main" val="613400291"/>
      </p:ext>
    </p:extLst>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idx="4294967295"/>
          </p:nvPr>
        </p:nvSpPr>
        <p:spPr/>
        <p:txBody>
          <a:bodyPr/>
          <a:lstStyle/>
          <a:p>
            <a:r>
              <a:rPr lang="en-US" smtClean="0"/>
              <a:t>Multidisciplinary Rounds</a:t>
            </a:r>
          </a:p>
        </p:txBody>
      </p:sp>
      <p:sp>
        <p:nvSpPr>
          <p:cNvPr id="35843" name="Content Placeholder 2"/>
          <p:cNvSpPr>
            <a:spLocks noGrp="1"/>
          </p:cNvSpPr>
          <p:nvPr>
            <p:ph sz="half" idx="4294967295"/>
          </p:nvPr>
        </p:nvSpPr>
        <p:spPr>
          <a:xfrm>
            <a:off x="381000" y="1295400"/>
            <a:ext cx="4038600" cy="4876800"/>
          </a:xfrm>
        </p:spPr>
        <p:txBody>
          <a:bodyPr/>
          <a:lstStyle/>
          <a:p>
            <a:pPr>
              <a:lnSpc>
                <a:spcPct val="80000"/>
              </a:lnSpc>
            </a:pPr>
            <a:r>
              <a:rPr lang="en-US" sz="2600" u="sng" smtClean="0"/>
              <a:t>Attendees</a:t>
            </a:r>
          </a:p>
          <a:p>
            <a:pPr lvl="1">
              <a:lnSpc>
                <a:spcPct val="80000"/>
              </a:lnSpc>
            </a:pPr>
            <a:r>
              <a:rPr lang="en-US" sz="2200" smtClean="0"/>
              <a:t>Oncologist</a:t>
            </a:r>
          </a:p>
          <a:p>
            <a:pPr lvl="1">
              <a:lnSpc>
                <a:spcPct val="80000"/>
              </a:lnSpc>
            </a:pPr>
            <a:r>
              <a:rPr lang="en-US" sz="2200" smtClean="0"/>
              <a:t>Staff nurse</a:t>
            </a:r>
          </a:p>
          <a:p>
            <a:pPr lvl="1">
              <a:lnSpc>
                <a:spcPct val="80000"/>
              </a:lnSpc>
            </a:pPr>
            <a:r>
              <a:rPr lang="en-US" sz="2200" smtClean="0"/>
              <a:t>Nurse manager</a:t>
            </a:r>
          </a:p>
          <a:p>
            <a:pPr lvl="1">
              <a:lnSpc>
                <a:spcPct val="80000"/>
              </a:lnSpc>
            </a:pPr>
            <a:r>
              <a:rPr lang="en-US" sz="2200" smtClean="0"/>
              <a:t>PT/OT</a:t>
            </a:r>
          </a:p>
          <a:p>
            <a:pPr lvl="1">
              <a:lnSpc>
                <a:spcPct val="80000"/>
              </a:lnSpc>
            </a:pPr>
            <a:r>
              <a:rPr lang="en-US" sz="2200" smtClean="0"/>
              <a:t>Pharmacist</a:t>
            </a:r>
          </a:p>
          <a:p>
            <a:pPr lvl="1">
              <a:lnSpc>
                <a:spcPct val="80000"/>
              </a:lnSpc>
            </a:pPr>
            <a:r>
              <a:rPr lang="en-US" sz="2200" smtClean="0"/>
              <a:t>Social Work</a:t>
            </a:r>
          </a:p>
          <a:p>
            <a:pPr lvl="1">
              <a:lnSpc>
                <a:spcPct val="80000"/>
              </a:lnSpc>
            </a:pPr>
            <a:r>
              <a:rPr lang="en-US" sz="2200" smtClean="0"/>
              <a:t>Nurse Navigator from Cancer Center</a:t>
            </a:r>
          </a:p>
          <a:p>
            <a:pPr lvl="1">
              <a:lnSpc>
                <a:spcPct val="80000"/>
              </a:lnSpc>
            </a:pPr>
            <a:r>
              <a:rPr lang="en-US" sz="2200" smtClean="0"/>
              <a:t>Pastoral Care</a:t>
            </a:r>
          </a:p>
          <a:p>
            <a:pPr lvl="1">
              <a:lnSpc>
                <a:spcPct val="80000"/>
              </a:lnSpc>
            </a:pPr>
            <a:r>
              <a:rPr lang="en-US" sz="2200" smtClean="0"/>
              <a:t>Dietary</a:t>
            </a:r>
          </a:p>
          <a:p>
            <a:pPr lvl="1">
              <a:lnSpc>
                <a:spcPct val="80000"/>
              </a:lnSpc>
            </a:pPr>
            <a:r>
              <a:rPr lang="en-US" sz="2200" smtClean="0"/>
              <a:t>Care management/discharge planner</a:t>
            </a:r>
          </a:p>
        </p:txBody>
      </p:sp>
      <p:sp>
        <p:nvSpPr>
          <p:cNvPr id="35844" name="Content Placeholder 3"/>
          <p:cNvSpPr>
            <a:spLocks noGrp="1"/>
          </p:cNvSpPr>
          <p:nvPr>
            <p:ph sz="half" idx="4294967295"/>
          </p:nvPr>
        </p:nvSpPr>
        <p:spPr>
          <a:xfrm>
            <a:off x="4648200" y="1295400"/>
            <a:ext cx="4300538" cy="4343400"/>
          </a:xfrm>
        </p:spPr>
        <p:txBody>
          <a:bodyPr/>
          <a:lstStyle/>
          <a:p>
            <a:pPr>
              <a:lnSpc>
                <a:spcPct val="80000"/>
              </a:lnSpc>
            </a:pPr>
            <a:r>
              <a:rPr lang="en-US" sz="2600" u="sng" smtClean="0"/>
              <a:t>Roundtable </a:t>
            </a:r>
          </a:p>
          <a:p>
            <a:pPr lvl="1">
              <a:lnSpc>
                <a:spcPct val="80000"/>
              </a:lnSpc>
            </a:pPr>
            <a:r>
              <a:rPr lang="en-US" sz="2200" smtClean="0"/>
              <a:t>everyone must talk about their insights on the case</a:t>
            </a:r>
          </a:p>
          <a:p>
            <a:pPr>
              <a:lnSpc>
                <a:spcPct val="80000"/>
              </a:lnSpc>
            </a:pPr>
            <a:r>
              <a:rPr lang="en-US" sz="2600" smtClean="0"/>
              <a:t>Approximately 6 patients discussed</a:t>
            </a:r>
          </a:p>
          <a:p>
            <a:pPr lvl="1">
              <a:lnSpc>
                <a:spcPct val="80000"/>
              </a:lnSpc>
            </a:pPr>
            <a:r>
              <a:rPr lang="en-US" sz="2200" smtClean="0"/>
              <a:t>1 Hour total </a:t>
            </a:r>
          </a:p>
          <a:p>
            <a:pPr lvl="1">
              <a:lnSpc>
                <a:spcPct val="80000"/>
              </a:lnSpc>
            </a:pPr>
            <a:r>
              <a:rPr lang="en-US" sz="2200" smtClean="0"/>
              <a:t>Twice a week</a:t>
            </a:r>
          </a:p>
          <a:p>
            <a:pPr>
              <a:lnSpc>
                <a:spcPct val="80000"/>
              </a:lnSpc>
            </a:pPr>
            <a:r>
              <a:rPr lang="en-US" sz="2600" smtClean="0"/>
              <a:t>Patients chosen by Nurse Manager due to complexity, medical issues, social issues, length of stay concerns</a:t>
            </a:r>
          </a:p>
        </p:txBody>
      </p:sp>
    </p:spTree>
    <p:extLst>
      <p:ext uri="{BB962C8B-B14F-4D97-AF65-F5344CB8AC3E}">
        <p14:creationId xmlns:p14="http://schemas.microsoft.com/office/powerpoint/2010/main" val="368435233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smtClean="0"/>
              <a:t>Oncology Daily Huddles</a:t>
            </a:r>
          </a:p>
        </p:txBody>
      </p:sp>
      <p:sp>
        <p:nvSpPr>
          <p:cNvPr id="36867" name="Rectangle 3"/>
          <p:cNvSpPr>
            <a:spLocks noGrp="1" noChangeArrowheads="1"/>
          </p:cNvSpPr>
          <p:nvPr>
            <p:ph type="body" idx="1"/>
          </p:nvPr>
        </p:nvSpPr>
        <p:spPr/>
        <p:txBody>
          <a:bodyPr/>
          <a:lstStyle/>
          <a:p>
            <a:pPr>
              <a:lnSpc>
                <a:spcPct val="90000"/>
              </a:lnSpc>
            </a:pPr>
            <a:r>
              <a:rPr lang="en-US" sz="2800" smtClean="0"/>
              <a:t>Brief meeting at 11:00 -11:22 AM on days when there are not Multi Disciplinary Rounds</a:t>
            </a:r>
          </a:p>
          <a:p>
            <a:pPr lvl="1">
              <a:lnSpc>
                <a:spcPct val="90000"/>
              </a:lnSpc>
            </a:pPr>
            <a:r>
              <a:rPr lang="en-US" sz="2400" smtClean="0"/>
              <a:t>All nurses, nurse manager, PT/OT, care manager, hospice nurses, etc.</a:t>
            </a:r>
          </a:p>
          <a:p>
            <a:pPr lvl="1">
              <a:lnSpc>
                <a:spcPct val="90000"/>
              </a:lnSpc>
            </a:pPr>
            <a:r>
              <a:rPr lang="en-US" sz="2400" smtClean="0"/>
              <a:t>Other members of MultiD team welcome</a:t>
            </a:r>
          </a:p>
          <a:p>
            <a:pPr>
              <a:lnSpc>
                <a:spcPct val="90000"/>
              </a:lnSpc>
            </a:pPr>
            <a:r>
              <a:rPr lang="en-US" sz="2800" smtClean="0"/>
              <a:t>1 minute per patient</a:t>
            </a:r>
          </a:p>
          <a:p>
            <a:pPr>
              <a:lnSpc>
                <a:spcPct val="90000"/>
              </a:lnSpc>
            </a:pPr>
            <a:r>
              <a:rPr lang="en-US" sz="2800" smtClean="0"/>
              <a:t>Nurse clarifies any daily needs or concerns that need to be addressed</a:t>
            </a:r>
          </a:p>
          <a:p>
            <a:pPr>
              <a:lnSpc>
                <a:spcPct val="90000"/>
              </a:lnSpc>
            </a:pPr>
            <a:r>
              <a:rPr lang="en-US" sz="2800" smtClean="0"/>
              <a:t>PT outlines any issues with safety, compliance, handoff, discharge needs</a:t>
            </a:r>
          </a:p>
        </p:txBody>
      </p:sp>
    </p:spTree>
    <p:extLst>
      <p:ext uri="{BB962C8B-B14F-4D97-AF65-F5344CB8AC3E}">
        <p14:creationId xmlns:p14="http://schemas.microsoft.com/office/powerpoint/2010/main" val="38790840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smtClean="0"/>
              <a:t>Leukemias</a:t>
            </a:r>
            <a:endParaRPr lang="en-US" dirty="0"/>
          </a:p>
        </p:txBody>
      </p:sp>
      <p:sp>
        <p:nvSpPr>
          <p:cNvPr id="3" name="Content Placeholder 2"/>
          <p:cNvSpPr>
            <a:spLocks noGrp="1"/>
          </p:cNvSpPr>
          <p:nvPr>
            <p:ph idx="1"/>
          </p:nvPr>
        </p:nvSpPr>
        <p:spPr/>
        <p:txBody>
          <a:bodyPr/>
          <a:lstStyle/>
          <a:p>
            <a:pPr>
              <a:buNone/>
            </a:pPr>
            <a:r>
              <a:rPr lang="en-US" dirty="0" smtClean="0">
                <a:solidFill>
                  <a:schemeClr val="tx1"/>
                </a:solidFill>
              </a:rPr>
              <a:t>Leukemias </a:t>
            </a:r>
            <a:r>
              <a:rPr lang="en-US" dirty="0">
                <a:solidFill>
                  <a:schemeClr val="tx1"/>
                </a:solidFill>
              </a:rPr>
              <a:t>are cancers that arise from cells of the bone marrow and blood stream.</a:t>
            </a:r>
          </a:p>
          <a:p>
            <a:pPr algn="ctr">
              <a:buNone/>
            </a:pPr>
            <a:endParaRPr lang="en-US" dirty="0">
              <a:solidFill>
                <a:schemeClr val="tx1"/>
              </a:solidFill>
            </a:endParaRPr>
          </a:p>
          <a:p>
            <a:pPr algn="ctr"/>
            <a:r>
              <a:rPr lang="en-US" dirty="0">
                <a:solidFill>
                  <a:schemeClr val="tx1"/>
                </a:solidFill>
              </a:rPr>
              <a:t>Acute lymphocytic leukemia</a:t>
            </a:r>
          </a:p>
          <a:p>
            <a:pPr algn="ctr"/>
            <a:r>
              <a:rPr lang="en-US" dirty="0">
                <a:solidFill>
                  <a:schemeClr val="tx1"/>
                </a:solidFill>
              </a:rPr>
              <a:t>Chronic </a:t>
            </a:r>
            <a:r>
              <a:rPr lang="en-US" dirty="0" err="1">
                <a:solidFill>
                  <a:schemeClr val="tx1"/>
                </a:solidFill>
              </a:rPr>
              <a:t>myelocytic</a:t>
            </a:r>
            <a:r>
              <a:rPr lang="en-US" dirty="0">
                <a:solidFill>
                  <a:schemeClr val="tx1"/>
                </a:solidFill>
              </a:rPr>
              <a:t> leukemia</a:t>
            </a:r>
          </a:p>
          <a:p>
            <a:endParaRPr lang="en-US" dirty="0"/>
          </a:p>
        </p:txBody>
      </p:sp>
    </p:spTree>
    <p:extLst>
      <p:ext uri="{BB962C8B-B14F-4D97-AF65-F5344CB8AC3E}">
        <p14:creationId xmlns:p14="http://schemas.microsoft.com/office/powerpoint/2010/main" val="42396456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mtClean="0"/>
              <a:t>Bone Metastases and Tumors</a:t>
            </a:r>
          </a:p>
        </p:txBody>
      </p:sp>
      <p:sp>
        <p:nvSpPr>
          <p:cNvPr id="37891" name="Rectangle 3"/>
          <p:cNvSpPr>
            <a:spLocks noGrp="1" noChangeArrowheads="1"/>
          </p:cNvSpPr>
          <p:nvPr>
            <p:ph type="body" sz="half" idx="1"/>
          </p:nvPr>
        </p:nvSpPr>
        <p:spPr/>
        <p:txBody>
          <a:bodyPr/>
          <a:lstStyle/>
          <a:p>
            <a:r>
              <a:rPr lang="en-US" sz="2400" smtClean="0"/>
              <a:t>Breast, prostate, renal, thyroid, and lung carcinomas commonly metastasize to bone</a:t>
            </a:r>
            <a:r>
              <a:rPr lang="en-US" sz="2400" baseline="30000" smtClean="0"/>
              <a:t>5</a:t>
            </a:r>
            <a:r>
              <a:rPr lang="en-US" sz="2400" smtClean="0"/>
              <a:t> </a:t>
            </a:r>
          </a:p>
          <a:p>
            <a:r>
              <a:rPr lang="en-US" sz="2400" smtClean="0"/>
              <a:t>Osteolytic bone mets more commonly cause long bone fx than osteoblastic</a:t>
            </a:r>
            <a:r>
              <a:rPr lang="en-US" sz="2400" baseline="30000" smtClean="0"/>
              <a:t>8</a:t>
            </a:r>
          </a:p>
          <a:p>
            <a:r>
              <a:rPr lang="en-US" sz="2400" smtClean="0"/>
              <a:t>Bisphosphonates are commonly prescribed to inhibit osteoclast mediated bone-resorption</a:t>
            </a:r>
            <a:r>
              <a:rPr lang="en-US" sz="2400" baseline="30000" smtClean="0"/>
              <a:t>8</a:t>
            </a:r>
          </a:p>
        </p:txBody>
      </p:sp>
      <p:sp>
        <p:nvSpPr>
          <p:cNvPr id="37892" name="Rectangle 4"/>
          <p:cNvSpPr>
            <a:spLocks noGrp="1" noChangeArrowheads="1"/>
          </p:cNvSpPr>
          <p:nvPr>
            <p:ph type="body" sz="half" idx="2"/>
          </p:nvPr>
        </p:nvSpPr>
        <p:spPr/>
        <p:txBody>
          <a:bodyPr/>
          <a:lstStyle/>
          <a:p>
            <a:r>
              <a:rPr lang="en-US" sz="2400" smtClean="0"/>
              <a:t>Orthopedic evaluation and radiographic studies </a:t>
            </a:r>
          </a:p>
          <a:p>
            <a:r>
              <a:rPr lang="en-US" sz="2400" smtClean="0"/>
              <a:t>Prophylactic internal fixation favorable outcomes vs after pathologic fx</a:t>
            </a:r>
          </a:p>
          <a:p>
            <a:pPr lvl="1"/>
            <a:r>
              <a:rPr lang="en-US" sz="2000" smtClean="0"/>
              <a:t>If unable, radiotherapy and NWB may be prescribed</a:t>
            </a:r>
          </a:p>
          <a:p>
            <a:r>
              <a:rPr lang="en-US" sz="2400" smtClean="0"/>
              <a:t>Bone mets should prompt conversation with primary oncologist</a:t>
            </a:r>
          </a:p>
        </p:txBody>
      </p:sp>
      <p:pic>
        <p:nvPicPr>
          <p:cNvPr id="37893" name="Picture 5" descr="MC900227346[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239000" y="5205413"/>
            <a:ext cx="1752600" cy="80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769493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t>Bone Metastases/Tumors and PT</a:t>
            </a:r>
          </a:p>
        </p:txBody>
      </p:sp>
      <p:sp>
        <p:nvSpPr>
          <p:cNvPr id="38915" name="Rectangle 3"/>
          <p:cNvSpPr>
            <a:spLocks noGrp="1" noChangeArrowheads="1"/>
          </p:cNvSpPr>
          <p:nvPr>
            <p:ph type="body" sz="half" idx="1"/>
          </p:nvPr>
        </p:nvSpPr>
        <p:spPr/>
        <p:txBody>
          <a:bodyPr/>
          <a:lstStyle/>
          <a:p>
            <a:pPr>
              <a:lnSpc>
                <a:spcPct val="90000"/>
              </a:lnSpc>
            </a:pPr>
            <a:r>
              <a:rPr lang="en-US" sz="2400" b="1" smtClean="0"/>
              <a:t>In any cases of cancer, PTs should be vigilant for bone metastases</a:t>
            </a:r>
            <a:r>
              <a:rPr lang="en-US" sz="2400" b="1" baseline="30000" smtClean="0"/>
              <a:t>9</a:t>
            </a:r>
          </a:p>
          <a:p>
            <a:pPr>
              <a:lnSpc>
                <a:spcPct val="90000"/>
              </a:lnSpc>
            </a:pPr>
            <a:r>
              <a:rPr lang="en-US" sz="2400" smtClean="0"/>
              <a:t>Conservative management of WB and resistive forces/manual therapy until risk of fracture of bone mets established</a:t>
            </a:r>
          </a:p>
          <a:p>
            <a:pPr>
              <a:lnSpc>
                <a:spcPct val="90000"/>
              </a:lnSpc>
            </a:pPr>
            <a:r>
              <a:rPr lang="en-US" sz="2400" smtClean="0"/>
              <a:t>PTs can and should prompt for radiographs if concern for mets or unexplained pain</a:t>
            </a:r>
          </a:p>
          <a:p>
            <a:pPr>
              <a:lnSpc>
                <a:spcPct val="90000"/>
              </a:lnSpc>
            </a:pPr>
            <a:endParaRPr lang="en-US" sz="2400" smtClean="0"/>
          </a:p>
        </p:txBody>
      </p:sp>
      <p:sp>
        <p:nvSpPr>
          <p:cNvPr id="38916" name="Rectangle 4"/>
          <p:cNvSpPr>
            <a:spLocks noGrp="1" noChangeArrowheads="1"/>
          </p:cNvSpPr>
          <p:nvPr>
            <p:ph type="body" sz="half" idx="2"/>
          </p:nvPr>
        </p:nvSpPr>
        <p:spPr>
          <a:xfrm>
            <a:off x="4572000" y="1600200"/>
            <a:ext cx="4572000" cy="4343400"/>
          </a:xfrm>
        </p:spPr>
        <p:txBody>
          <a:bodyPr/>
          <a:lstStyle/>
          <a:p>
            <a:pPr>
              <a:lnSpc>
                <a:spcPct val="90000"/>
              </a:lnSpc>
            </a:pPr>
            <a:r>
              <a:rPr lang="en-US" sz="2400" b="1" u="sng" smtClean="0"/>
              <a:t>Risk Factors for Imminent Fracture:</a:t>
            </a:r>
            <a:r>
              <a:rPr lang="en-US" sz="2400" b="1" u="sng" baseline="30000" smtClean="0"/>
              <a:t>9,10</a:t>
            </a:r>
          </a:p>
          <a:p>
            <a:pPr lvl="1">
              <a:lnSpc>
                <a:spcPct val="90000"/>
              </a:lnSpc>
            </a:pPr>
            <a:r>
              <a:rPr lang="en-US" sz="2000" smtClean="0"/>
              <a:t>Pain</a:t>
            </a:r>
          </a:p>
          <a:p>
            <a:pPr lvl="2">
              <a:lnSpc>
                <a:spcPct val="90000"/>
              </a:lnSpc>
            </a:pPr>
            <a:r>
              <a:rPr lang="en-US" sz="1800" smtClean="0"/>
              <a:t>Especially with movement</a:t>
            </a:r>
          </a:p>
          <a:p>
            <a:pPr lvl="1">
              <a:lnSpc>
                <a:spcPct val="90000"/>
              </a:lnSpc>
            </a:pPr>
            <a:r>
              <a:rPr lang="en-US" sz="2000" smtClean="0"/>
              <a:t>Anatomical site</a:t>
            </a:r>
          </a:p>
          <a:p>
            <a:pPr lvl="2">
              <a:lnSpc>
                <a:spcPct val="90000"/>
              </a:lnSpc>
            </a:pPr>
            <a:r>
              <a:rPr lang="en-US" sz="1800" smtClean="0"/>
              <a:t>translational forces</a:t>
            </a:r>
          </a:p>
          <a:p>
            <a:pPr lvl="2">
              <a:lnSpc>
                <a:spcPct val="90000"/>
              </a:lnSpc>
            </a:pPr>
            <a:r>
              <a:rPr lang="en-US" sz="1800" smtClean="0"/>
              <a:t>WB bones</a:t>
            </a:r>
          </a:p>
          <a:p>
            <a:pPr lvl="1">
              <a:lnSpc>
                <a:spcPct val="90000"/>
              </a:lnSpc>
            </a:pPr>
            <a:r>
              <a:rPr lang="en-US" sz="2000" smtClean="0"/>
              <a:t>Size of metastasis</a:t>
            </a:r>
          </a:p>
          <a:p>
            <a:pPr lvl="2">
              <a:lnSpc>
                <a:spcPct val="90000"/>
              </a:lnSpc>
            </a:pPr>
            <a:r>
              <a:rPr lang="en-US" sz="1800" smtClean="0"/>
              <a:t>When 50% of cortex destroyed, fx rate ~80%</a:t>
            </a:r>
            <a:r>
              <a:rPr lang="en-US" sz="1800" baseline="30000" smtClean="0"/>
              <a:t>9</a:t>
            </a:r>
          </a:p>
          <a:p>
            <a:pPr lvl="1">
              <a:lnSpc>
                <a:spcPct val="90000"/>
              </a:lnSpc>
            </a:pPr>
            <a:r>
              <a:rPr lang="en-US" sz="2000" smtClean="0"/>
              <a:t>Cortical lesions &gt;2.5–3.0 cm</a:t>
            </a:r>
          </a:p>
          <a:p>
            <a:pPr lvl="1">
              <a:lnSpc>
                <a:spcPct val="90000"/>
              </a:lnSpc>
            </a:pPr>
            <a:r>
              <a:rPr lang="en-US" sz="2000" smtClean="0"/>
              <a:t>Unresponsive to radiation</a:t>
            </a:r>
          </a:p>
        </p:txBody>
      </p:sp>
    </p:spTree>
    <p:extLst>
      <p:ext uri="{BB962C8B-B14F-4D97-AF65-F5344CB8AC3E}">
        <p14:creationId xmlns:p14="http://schemas.microsoft.com/office/powerpoint/2010/main" val="228442072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z="4000" smtClean="0"/>
              <a:t>Bone Metastases/Tumor Guidelines</a:t>
            </a:r>
            <a:r>
              <a:rPr lang="en-US" sz="4000" b="0" baseline="30000" smtClean="0"/>
              <a:t>11</a:t>
            </a:r>
          </a:p>
        </p:txBody>
      </p:sp>
      <p:sp>
        <p:nvSpPr>
          <p:cNvPr id="39939" name="Rectangle 3"/>
          <p:cNvSpPr>
            <a:spLocks noGrp="1" noChangeArrowheads="1"/>
          </p:cNvSpPr>
          <p:nvPr>
            <p:ph type="body" sz="half" idx="1"/>
          </p:nvPr>
        </p:nvSpPr>
        <p:spPr/>
        <p:txBody>
          <a:bodyPr/>
          <a:lstStyle/>
          <a:p>
            <a:r>
              <a:rPr lang="en-US" smtClean="0"/>
              <a:t>&gt;50% cortex involved </a:t>
            </a:r>
          </a:p>
          <a:p>
            <a:pPr lvl="1"/>
            <a:r>
              <a:rPr lang="en-US" smtClean="0"/>
              <a:t>No exercises </a:t>
            </a:r>
          </a:p>
          <a:p>
            <a:pPr lvl="1"/>
            <a:r>
              <a:rPr lang="en-US" smtClean="0"/>
              <a:t>touch down or non-weight bearing </a:t>
            </a:r>
          </a:p>
          <a:p>
            <a:pPr lvl="1"/>
            <a:r>
              <a:rPr lang="en-US" smtClean="0"/>
              <a:t>use crutches, walker </a:t>
            </a:r>
          </a:p>
          <a:p>
            <a:pPr lvl="1"/>
            <a:r>
              <a:rPr lang="en-US" smtClean="0"/>
              <a:t>active ROM exercise (no twisting) </a:t>
            </a:r>
          </a:p>
        </p:txBody>
      </p:sp>
      <p:sp>
        <p:nvSpPr>
          <p:cNvPr id="39940" name="Rectangle 4"/>
          <p:cNvSpPr>
            <a:spLocks noGrp="1" noChangeArrowheads="1"/>
          </p:cNvSpPr>
          <p:nvPr>
            <p:ph type="body" sz="half" idx="2"/>
          </p:nvPr>
        </p:nvSpPr>
        <p:spPr/>
        <p:txBody>
          <a:bodyPr/>
          <a:lstStyle/>
          <a:p>
            <a:r>
              <a:rPr lang="en-US" smtClean="0"/>
              <a:t>25–50% cortex involved </a:t>
            </a:r>
          </a:p>
          <a:p>
            <a:pPr lvl="1"/>
            <a:r>
              <a:rPr lang="en-US" smtClean="0"/>
              <a:t>No stretching</a:t>
            </a:r>
          </a:p>
          <a:p>
            <a:pPr lvl="1"/>
            <a:r>
              <a:rPr lang="en-US" smtClean="0"/>
              <a:t>partial weight bearing</a:t>
            </a:r>
          </a:p>
          <a:p>
            <a:pPr lvl="1"/>
            <a:r>
              <a:rPr lang="en-US" smtClean="0"/>
              <a:t>light aerobic activity</a:t>
            </a:r>
          </a:p>
          <a:p>
            <a:pPr lvl="1"/>
            <a:r>
              <a:rPr lang="en-US" smtClean="0"/>
              <a:t>avoid lifting/straining activity   </a:t>
            </a:r>
          </a:p>
          <a:p>
            <a:r>
              <a:rPr lang="en-US" smtClean="0"/>
              <a:t>0–25% cortex involved</a:t>
            </a:r>
          </a:p>
          <a:p>
            <a:pPr lvl="1"/>
            <a:r>
              <a:rPr lang="en-US" smtClean="0"/>
              <a:t> Full weight bearing </a:t>
            </a:r>
          </a:p>
          <a:p>
            <a:endParaRPr lang="en-US" smtClean="0"/>
          </a:p>
        </p:txBody>
      </p:sp>
    </p:spTree>
    <p:extLst>
      <p:ext uri="{BB962C8B-B14F-4D97-AF65-F5344CB8AC3E}">
        <p14:creationId xmlns:p14="http://schemas.microsoft.com/office/powerpoint/2010/main" val="271485811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type="body" idx="1"/>
          </p:nvPr>
        </p:nvSpPr>
        <p:spPr>
          <a:xfrm>
            <a:off x="-304800" y="1143000"/>
            <a:ext cx="2743200" cy="4343400"/>
          </a:xfrm>
        </p:spPr>
        <p:txBody>
          <a:bodyPr/>
          <a:lstStyle/>
          <a:p>
            <a:pPr>
              <a:lnSpc>
                <a:spcPct val="90000"/>
              </a:lnSpc>
            </a:pPr>
            <a:r>
              <a:rPr lang="en-US" sz="2800" smtClean="0"/>
              <a:t>“Bone metastases in the shaft of the humerus of a bronchial carcinoma with cortical destruction in both planes.”</a:t>
            </a:r>
            <a:br>
              <a:rPr lang="en-US" sz="2800" smtClean="0"/>
            </a:br>
            <a:endParaRPr lang="en-US" sz="2800" smtClean="0"/>
          </a:p>
          <a:p>
            <a:pPr>
              <a:lnSpc>
                <a:spcPct val="90000"/>
              </a:lnSpc>
            </a:pPr>
            <a:r>
              <a:rPr lang="en-US" sz="1600" smtClean="0"/>
              <a:t>Chestradiology.net</a:t>
            </a:r>
          </a:p>
        </p:txBody>
      </p:sp>
      <p:pic>
        <p:nvPicPr>
          <p:cNvPr id="40963" name="Picture 5" descr="met_hum_gro"/>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611438" y="0"/>
            <a:ext cx="653256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503414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z="2800" smtClean="0"/>
              <a:t>Destruction of the right vertebral arch and the transverse processes of L3 as well as a large paravertebral soft tissue tumor.</a:t>
            </a:r>
          </a:p>
        </p:txBody>
      </p:sp>
      <p:sp>
        <p:nvSpPr>
          <p:cNvPr id="41987" name="Rectangle 3"/>
          <p:cNvSpPr>
            <a:spLocks noGrp="1" noChangeArrowheads="1"/>
          </p:cNvSpPr>
          <p:nvPr>
            <p:ph type="body" idx="1"/>
          </p:nvPr>
        </p:nvSpPr>
        <p:spPr/>
        <p:txBody>
          <a:bodyPr/>
          <a:lstStyle/>
          <a:p>
            <a:endParaRPr lang="en-US" smtClean="0"/>
          </a:p>
        </p:txBody>
      </p:sp>
      <p:pic>
        <p:nvPicPr>
          <p:cNvPr id="41988" name="Picture 4" descr="get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1143000"/>
            <a:ext cx="9144000" cy="516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574532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endParaRPr lang="en-US" smtClean="0"/>
          </a:p>
        </p:txBody>
      </p:sp>
      <p:sp>
        <p:nvSpPr>
          <p:cNvPr id="43011" name="Rectangle 3"/>
          <p:cNvSpPr>
            <a:spLocks noGrp="1" noChangeArrowheads="1"/>
          </p:cNvSpPr>
          <p:nvPr>
            <p:ph type="body" idx="1"/>
          </p:nvPr>
        </p:nvSpPr>
        <p:spPr>
          <a:xfrm>
            <a:off x="0" y="1143000"/>
            <a:ext cx="2667000" cy="4800600"/>
          </a:xfrm>
        </p:spPr>
        <p:txBody>
          <a:bodyPr/>
          <a:lstStyle/>
          <a:p>
            <a:pPr>
              <a:lnSpc>
                <a:spcPct val="80000"/>
              </a:lnSpc>
            </a:pPr>
            <a:r>
              <a:rPr lang="en-US" sz="2400" smtClean="0"/>
              <a:t>Diffuse skeletal metastases. </a:t>
            </a:r>
          </a:p>
          <a:p>
            <a:pPr>
              <a:lnSpc>
                <a:spcPct val="80000"/>
              </a:lnSpc>
            </a:pPr>
            <a:r>
              <a:rPr lang="en-US" sz="2400" smtClean="0"/>
              <a:t>Rib metastases on the right side.</a:t>
            </a:r>
          </a:p>
          <a:p>
            <a:pPr>
              <a:lnSpc>
                <a:spcPct val="80000"/>
              </a:lnSpc>
            </a:pPr>
            <a:r>
              <a:rPr lang="en-US" sz="2400" smtClean="0"/>
              <a:t>Left-sided pseudolesions at the costo-chondral transition, which are caused by microfractures in Osteoporosis.</a:t>
            </a:r>
            <a:br>
              <a:rPr lang="en-US" sz="2400" smtClean="0"/>
            </a:br>
            <a:endParaRPr lang="en-US" sz="2400" smtClean="0"/>
          </a:p>
        </p:txBody>
      </p:sp>
      <p:pic>
        <p:nvPicPr>
          <p:cNvPr id="43012" name="Picture 4" descr="getimage"/>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711450" y="0"/>
            <a:ext cx="64325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127215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smtClean="0"/>
              <a:t>Blood levels and exercise</a:t>
            </a:r>
            <a:r>
              <a:rPr lang="en-US" baseline="30000" smtClean="0"/>
              <a:t>6</a:t>
            </a:r>
          </a:p>
        </p:txBody>
      </p:sp>
      <p:sp>
        <p:nvSpPr>
          <p:cNvPr id="44035" name="Rectangle 3"/>
          <p:cNvSpPr>
            <a:spLocks noGrp="1" noChangeArrowheads="1"/>
          </p:cNvSpPr>
          <p:nvPr>
            <p:ph type="body" sz="half" idx="1"/>
          </p:nvPr>
        </p:nvSpPr>
        <p:spPr>
          <a:xfrm>
            <a:off x="228600" y="1295400"/>
            <a:ext cx="4305300" cy="4343400"/>
          </a:xfrm>
        </p:spPr>
        <p:txBody>
          <a:bodyPr/>
          <a:lstStyle/>
          <a:p>
            <a:pPr>
              <a:lnSpc>
                <a:spcPct val="90000"/>
              </a:lnSpc>
            </a:pPr>
            <a:r>
              <a:rPr lang="en-US" sz="2400" u="sng" smtClean="0"/>
              <a:t>Platelets and thrombocytopenia</a:t>
            </a:r>
          </a:p>
          <a:p>
            <a:pPr lvl="1">
              <a:lnSpc>
                <a:spcPct val="90000"/>
              </a:lnSpc>
            </a:pPr>
            <a:r>
              <a:rPr lang="en-US" sz="2000" smtClean="0"/>
              <a:t>Normal 140,000-400,000</a:t>
            </a:r>
          </a:p>
          <a:p>
            <a:pPr lvl="1">
              <a:lnSpc>
                <a:spcPct val="90000"/>
              </a:lnSpc>
            </a:pPr>
            <a:r>
              <a:rPr lang="en-US" sz="2000" smtClean="0"/>
              <a:t>50-140k low intensity exs and aerobic exs</a:t>
            </a:r>
          </a:p>
          <a:p>
            <a:pPr lvl="1">
              <a:lnSpc>
                <a:spcPct val="90000"/>
              </a:lnSpc>
            </a:pPr>
            <a:r>
              <a:rPr lang="en-US" sz="2000" smtClean="0"/>
              <a:t>30-50k recommend AROM and walking unless at high fall risk</a:t>
            </a:r>
          </a:p>
          <a:p>
            <a:pPr lvl="1">
              <a:lnSpc>
                <a:spcPct val="90000"/>
              </a:lnSpc>
            </a:pPr>
            <a:r>
              <a:rPr lang="en-US" sz="2000" smtClean="0"/>
              <a:t>&lt; 25k therapy and mobility contraindicated</a:t>
            </a:r>
          </a:p>
        </p:txBody>
      </p:sp>
      <p:sp>
        <p:nvSpPr>
          <p:cNvPr id="44036" name="Rectangle 4"/>
          <p:cNvSpPr>
            <a:spLocks noGrp="1" noChangeArrowheads="1"/>
          </p:cNvSpPr>
          <p:nvPr>
            <p:ph type="body" sz="half" idx="2"/>
          </p:nvPr>
        </p:nvSpPr>
        <p:spPr>
          <a:xfrm>
            <a:off x="4648200" y="1295400"/>
            <a:ext cx="4305300" cy="4343400"/>
          </a:xfrm>
        </p:spPr>
        <p:txBody>
          <a:bodyPr/>
          <a:lstStyle/>
          <a:p>
            <a:pPr>
              <a:lnSpc>
                <a:spcPct val="90000"/>
              </a:lnSpc>
            </a:pPr>
            <a:r>
              <a:rPr lang="en-US" sz="2400" u="sng" smtClean="0"/>
              <a:t>Neutropenia</a:t>
            </a:r>
            <a:r>
              <a:rPr lang="en-US" sz="2400" smtClean="0"/>
              <a:t> – increased infection risk</a:t>
            </a:r>
          </a:p>
          <a:p>
            <a:pPr lvl="1">
              <a:lnSpc>
                <a:spcPct val="90000"/>
              </a:lnSpc>
            </a:pPr>
            <a:r>
              <a:rPr lang="en-US" sz="2000" smtClean="0"/>
              <a:t>patient should wear mask outside of room </a:t>
            </a:r>
          </a:p>
          <a:p>
            <a:pPr lvl="1">
              <a:lnSpc>
                <a:spcPct val="90000"/>
              </a:lnSpc>
            </a:pPr>
            <a:r>
              <a:rPr lang="en-US" sz="2000" smtClean="0"/>
              <a:t>PT/PTA should wear mask in room</a:t>
            </a:r>
          </a:p>
          <a:p>
            <a:pPr>
              <a:lnSpc>
                <a:spcPct val="90000"/>
              </a:lnSpc>
            </a:pPr>
            <a:r>
              <a:rPr lang="en-US" sz="2400" u="sng" smtClean="0"/>
              <a:t>Hemoglobin </a:t>
            </a:r>
            <a:r>
              <a:rPr lang="en-US" sz="2400" smtClean="0"/>
              <a:t> </a:t>
            </a:r>
          </a:p>
          <a:p>
            <a:pPr lvl="1">
              <a:lnSpc>
                <a:spcPct val="90000"/>
              </a:lnSpc>
            </a:pPr>
            <a:r>
              <a:rPr lang="en-US" sz="2000" b="1" smtClean="0">
                <a:cs typeface="Arial" pitchFamily="34" charset="0"/>
              </a:rPr>
              <a:t>♀ </a:t>
            </a:r>
            <a:r>
              <a:rPr lang="en-US" sz="2000" smtClean="0">
                <a:cs typeface="Arial" pitchFamily="34" charset="0"/>
              </a:rPr>
              <a:t>normal – 12-16 mg/dl</a:t>
            </a:r>
          </a:p>
          <a:p>
            <a:pPr lvl="1">
              <a:lnSpc>
                <a:spcPct val="90000"/>
              </a:lnSpc>
            </a:pPr>
            <a:r>
              <a:rPr lang="en-US" sz="2000" b="1" smtClean="0">
                <a:cs typeface="Arial" pitchFamily="34" charset="0"/>
              </a:rPr>
              <a:t>♂ </a:t>
            </a:r>
            <a:r>
              <a:rPr lang="en-US" sz="2000" smtClean="0">
                <a:cs typeface="Arial" pitchFamily="34" charset="0"/>
              </a:rPr>
              <a:t>normal – 14-17mg/dl</a:t>
            </a:r>
          </a:p>
          <a:p>
            <a:pPr lvl="1">
              <a:lnSpc>
                <a:spcPct val="90000"/>
              </a:lnSpc>
            </a:pPr>
            <a:r>
              <a:rPr lang="en-US" sz="2000" smtClean="0"/>
              <a:t>8-10mg/dl – exs intolerance</a:t>
            </a:r>
          </a:p>
          <a:p>
            <a:pPr lvl="1">
              <a:lnSpc>
                <a:spcPct val="90000"/>
              </a:lnSpc>
            </a:pPr>
            <a:r>
              <a:rPr lang="en-US" sz="2000" smtClean="0"/>
              <a:t>&lt;7-8 mg/dl – bedrest unless very close monitoring</a:t>
            </a:r>
          </a:p>
        </p:txBody>
      </p:sp>
      <p:pic>
        <p:nvPicPr>
          <p:cNvPr id="44037" name="Picture 5" descr="MC900438809[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14400" y="4495800"/>
            <a:ext cx="2127250" cy="163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289118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t>Brain Metastases</a:t>
            </a:r>
            <a:r>
              <a:rPr lang="en-US" baseline="30000" smtClean="0"/>
              <a:t>11</a:t>
            </a:r>
          </a:p>
        </p:txBody>
      </p:sp>
      <p:sp>
        <p:nvSpPr>
          <p:cNvPr id="45059" name="Rectangle 3"/>
          <p:cNvSpPr>
            <a:spLocks noGrp="1" noChangeArrowheads="1"/>
          </p:cNvSpPr>
          <p:nvPr>
            <p:ph type="body" sz="half" idx="1"/>
          </p:nvPr>
        </p:nvSpPr>
        <p:spPr>
          <a:xfrm>
            <a:off x="228600" y="2438400"/>
            <a:ext cx="4305300" cy="3962400"/>
          </a:xfrm>
        </p:spPr>
        <p:txBody>
          <a:bodyPr/>
          <a:lstStyle/>
          <a:p>
            <a:pPr>
              <a:lnSpc>
                <a:spcPct val="90000"/>
              </a:lnSpc>
            </a:pPr>
            <a:r>
              <a:rPr lang="en-US" sz="2400" smtClean="0"/>
              <a:t>~8%–10% occurrence of brain mets in adults with CA</a:t>
            </a:r>
            <a:r>
              <a:rPr lang="en-US" sz="2400" baseline="30000" smtClean="0"/>
              <a:t>11</a:t>
            </a:r>
          </a:p>
          <a:p>
            <a:pPr>
              <a:lnSpc>
                <a:spcPct val="90000"/>
              </a:lnSpc>
            </a:pPr>
            <a:r>
              <a:rPr lang="en-US" sz="2400" smtClean="0"/>
              <a:t>Majority of brain mets from: </a:t>
            </a:r>
          </a:p>
          <a:p>
            <a:pPr lvl="1">
              <a:lnSpc>
                <a:spcPct val="90000"/>
              </a:lnSpc>
            </a:pPr>
            <a:r>
              <a:rPr lang="en-US" sz="2000" smtClean="0"/>
              <a:t>lung CA (40%–50%)</a:t>
            </a:r>
          </a:p>
          <a:p>
            <a:pPr lvl="1">
              <a:lnSpc>
                <a:spcPct val="90000"/>
              </a:lnSpc>
            </a:pPr>
            <a:r>
              <a:rPr lang="en-US" sz="2000" smtClean="0"/>
              <a:t>breast CA (15%–25%)</a:t>
            </a:r>
          </a:p>
          <a:p>
            <a:pPr lvl="1">
              <a:lnSpc>
                <a:spcPct val="90000"/>
              </a:lnSpc>
            </a:pPr>
            <a:r>
              <a:rPr lang="en-US" sz="2000" smtClean="0"/>
              <a:t>melanoma (5%–20%)</a:t>
            </a:r>
          </a:p>
          <a:p>
            <a:pPr>
              <a:lnSpc>
                <a:spcPct val="90000"/>
              </a:lnSpc>
            </a:pPr>
            <a:r>
              <a:rPr lang="en-US" sz="2400" smtClean="0"/>
              <a:t>Historical standard of care:</a:t>
            </a:r>
          </a:p>
          <a:p>
            <a:pPr lvl="1">
              <a:lnSpc>
                <a:spcPct val="90000"/>
              </a:lnSpc>
            </a:pPr>
            <a:r>
              <a:rPr lang="en-US" sz="2000" smtClean="0"/>
              <a:t>corticosteroids </a:t>
            </a:r>
          </a:p>
          <a:p>
            <a:pPr lvl="1">
              <a:lnSpc>
                <a:spcPct val="90000"/>
              </a:lnSpc>
            </a:pPr>
            <a:r>
              <a:rPr lang="en-US" sz="2000" smtClean="0"/>
              <a:t>whole brain radiation therapy</a:t>
            </a:r>
          </a:p>
        </p:txBody>
      </p:sp>
      <p:sp>
        <p:nvSpPr>
          <p:cNvPr id="45060" name="Rectangle 4"/>
          <p:cNvSpPr>
            <a:spLocks noGrp="1" noChangeArrowheads="1"/>
          </p:cNvSpPr>
          <p:nvPr>
            <p:ph type="body" sz="half" idx="2"/>
          </p:nvPr>
        </p:nvSpPr>
        <p:spPr>
          <a:xfrm>
            <a:off x="4648200" y="2286000"/>
            <a:ext cx="4305300" cy="3886200"/>
          </a:xfrm>
        </p:spPr>
        <p:txBody>
          <a:bodyPr/>
          <a:lstStyle/>
          <a:p>
            <a:pPr>
              <a:lnSpc>
                <a:spcPct val="90000"/>
              </a:lnSpc>
            </a:pPr>
            <a:r>
              <a:rPr lang="en-US" sz="2400" smtClean="0"/>
              <a:t>Common symptoms of brain mets:</a:t>
            </a:r>
          </a:p>
          <a:p>
            <a:pPr lvl="1">
              <a:lnSpc>
                <a:spcPct val="90000"/>
              </a:lnSpc>
            </a:pPr>
            <a:r>
              <a:rPr lang="en-US" sz="2000" smtClean="0"/>
              <a:t>Headache</a:t>
            </a:r>
          </a:p>
          <a:p>
            <a:pPr lvl="1">
              <a:lnSpc>
                <a:spcPct val="90000"/>
              </a:lnSpc>
            </a:pPr>
            <a:r>
              <a:rPr lang="en-US" sz="2000" smtClean="0"/>
              <a:t>Seizures</a:t>
            </a:r>
          </a:p>
          <a:p>
            <a:pPr lvl="1">
              <a:lnSpc>
                <a:spcPct val="90000"/>
              </a:lnSpc>
            </a:pPr>
            <a:r>
              <a:rPr lang="en-US" sz="2000" smtClean="0"/>
              <a:t>Paralysis or focal weakness</a:t>
            </a:r>
          </a:p>
          <a:p>
            <a:pPr lvl="1">
              <a:lnSpc>
                <a:spcPct val="90000"/>
              </a:lnSpc>
            </a:pPr>
            <a:r>
              <a:rPr lang="en-US" sz="2000" smtClean="0"/>
              <a:t>Altered mental status</a:t>
            </a:r>
          </a:p>
          <a:p>
            <a:pPr lvl="1">
              <a:lnSpc>
                <a:spcPct val="90000"/>
              </a:lnSpc>
            </a:pPr>
            <a:r>
              <a:rPr lang="en-US" sz="2000" smtClean="0"/>
              <a:t>Ataxia</a:t>
            </a:r>
          </a:p>
          <a:p>
            <a:pPr>
              <a:lnSpc>
                <a:spcPct val="90000"/>
              </a:lnSpc>
            </a:pPr>
            <a:r>
              <a:rPr lang="en-US" sz="2400" smtClean="0"/>
              <a:t>PT can expect some recovery of function if radiation, chemo, steroids effective</a:t>
            </a:r>
          </a:p>
        </p:txBody>
      </p:sp>
      <p:sp>
        <p:nvSpPr>
          <p:cNvPr id="45061" name="Text Box 5"/>
          <p:cNvSpPr txBox="1">
            <a:spLocks noChangeArrowheads="1"/>
          </p:cNvSpPr>
          <p:nvPr/>
        </p:nvSpPr>
        <p:spPr bwMode="auto">
          <a:xfrm>
            <a:off x="304800" y="1143000"/>
            <a:ext cx="8534400" cy="162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lnSpc>
                <a:spcPct val="90000"/>
              </a:lnSpc>
              <a:spcBef>
                <a:spcPct val="20000"/>
              </a:spcBef>
            </a:pPr>
            <a:r>
              <a:rPr lang="en-US" sz="2400"/>
              <a:t>“Brain metastases should be included in differential diagnosis of any cancer patient in whom new neurologic symptoms or signs develop”</a:t>
            </a:r>
          </a:p>
          <a:p>
            <a:pPr>
              <a:spcBef>
                <a:spcPct val="50000"/>
              </a:spcBef>
            </a:pPr>
            <a:endParaRPr lang="en-US" sz="2400"/>
          </a:p>
        </p:txBody>
      </p:sp>
    </p:spTree>
    <p:extLst>
      <p:ext uri="{BB962C8B-B14F-4D97-AF65-F5344CB8AC3E}">
        <p14:creationId xmlns:p14="http://schemas.microsoft.com/office/powerpoint/2010/main" val="229579502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z="4000" smtClean="0"/>
              <a:t>Brain mets from adenocarcinoma of lung</a:t>
            </a:r>
          </a:p>
        </p:txBody>
      </p:sp>
      <p:sp>
        <p:nvSpPr>
          <p:cNvPr id="46083" name="Rectangle 3"/>
          <p:cNvSpPr>
            <a:spLocks noGrp="1" noChangeArrowheads="1"/>
          </p:cNvSpPr>
          <p:nvPr>
            <p:ph type="body" idx="1"/>
          </p:nvPr>
        </p:nvSpPr>
        <p:spPr/>
        <p:txBody>
          <a:bodyPr/>
          <a:lstStyle/>
          <a:p>
            <a:endParaRPr lang="en-US" smtClean="0"/>
          </a:p>
        </p:txBody>
      </p:sp>
      <p:pic>
        <p:nvPicPr>
          <p:cNvPr id="46084"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295400"/>
            <a:ext cx="9144000" cy="468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54597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z="4000" smtClean="0"/>
              <a:t>Emotional and Psychological Issues</a:t>
            </a:r>
          </a:p>
        </p:txBody>
      </p:sp>
      <p:sp>
        <p:nvSpPr>
          <p:cNvPr id="47107" name="Rectangle 3"/>
          <p:cNvSpPr>
            <a:spLocks noGrp="1" noChangeArrowheads="1"/>
          </p:cNvSpPr>
          <p:nvPr>
            <p:ph type="body" idx="1"/>
          </p:nvPr>
        </p:nvSpPr>
        <p:spPr/>
        <p:txBody>
          <a:bodyPr/>
          <a:lstStyle/>
          <a:p>
            <a:r>
              <a:rPr lang="en-US" sz="2800" smtClean="0"/>
              <a:t>Monitor oncology staff and therapists for emotional overload – watch for burnout</a:t>
            </a:r>
          </a:p>
          <a:p>
            <a:r>
              <a:rPr lang="en-US" sz="2800" smtClean="0"/>
              <a:t>Mourning process and encourage sharing with colleagues, Social Work, Pastoral Care, friends</a:t>
            </a:r>
          </a:p>
          <a:p>
            <a:r>
              <a:rPr lang="en-US" sz="2800" smtClean="0"/>
              <a:t>Family dynamics in times of stress</a:t>
            </a:r>
          </a:p>
          <a:p>
            <a:r>
              <a:rPr lang="en-US" sz="2800" smtClean="0"/>
              <a:t>At times, near the end stage of life, PT often fixated on as “the last hope” or when PT not tolerated, as the final catalyst to transition to hospice/palliative care</a:t>
            </a:r>
          </a:p>
          <a:p>
            <a:endParaRPr lang="en-US" sz="2800" smtClean="0"/>
          </a:p>
          <a:p>
            <a:endParaRPr lang="en-US" sz="2800" smtClean="0"/>
          </a:p>
        </p:txBody>
      </p:sp>
    </p:spTree>
    <p:extLst>
      <p:ext uri="{BB962C8B-B14F-4D97-AF65-F5344CB8AC3E}">
        <p14:creationId xmlns:p14="http://schemas.microsoft.com/office/powerpoint/2010/main" val="23464100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Carcinoma</a:t>
            </a:r>
            <a:endParaRPr lang="en-US" dirty="0"/>
          </a:p>
        </p:txBody>
      </p:sp>
      <p:sp>
        <p:nvSpPr>
          <p:cNvPr id="3" name="Content Placeholder 2"/>
          <p:cNvSpPr>
            <a:spLocks noGrp="1"/>
          </p:cNvSpPr>
          <p:nvPr>
            <p:ph idx="1"/>
          </p:nvPr>
        </p:nvSpPr>
        <p:spPr/>
        <p:txBody>
          <a:bodyPr/>
          <a:lstStyle/>
          <a:p>
            <a:r>
              <a:rPr lang="en-US" dirty="0">
                <a:solidFill>
                  <a:schemeClr val="tx1"/>
                </a:solidFill>
              </a:rPr>
              <a:t>Most common type of cancer</a:t>
            </a:r>
          </a:p>
          <a:p>
            <a:r>
              <a:rPr lang="en-US" dirty="0">
                <a:solidFill>
                  <a:schemeClr val="tx1"/>
                </a:solidFill>
              </a:rPr>
              <a:t>Carcinomas arise from the cell linings of body surfaces</a:t>
            </a:r>
          </a:p>
          <a:p>
            <a:r>
              <a:rPr lang="en-US" dirty="0">
                <a:solidFill>
                  <a:schemeClr val="tx1"/>
                </a:solidFill>
              </a:rPr>
              <a:t>Usually involve organs </a:t>
            </a:r>
          </a:p>
          <a:p>
            <a:endParaRPr lang="en-US" dirty="0"/>
          </a:p>
        </p:txBody>
      </p:sp>
    </p:spTree>
    <p:extLst>
      <p:ext uri="{BB962C8B-B14F-4D97-AF65-F5344CB8AC3E}">
        <p14:creationId xmlns:p14="http://schemas.microsoft.com/office/powerpoint/2010/main" val="316897087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z="4000" smtClean="0"/>
              <a:t>Lessons Learned during Implementation</a:t>
            </a:r>
          </a:p>
        </p:txBody>
      </p:sp>
      <p:sp>
        <p:nvSpPr>
          <p:cNvPr id="48131" name="Rectangle 3"/>
          <p:cNvSpPr>
            <a:spLocks noGrp="1" noChangeArrowheads="1"/>
          </p:cNvSpPr>
          <p:nvPr>
            <p:ph type="body" idx="1"/>
          </p:nvPr>
        </p:nvSpPr>
        <p:spPr>
          <a:xfrm>
            <a:off x="228600" y="1295400"/>
            <a:ext cx="8763000" cy="4648200"/>
          </a:xfrm>
        </p:spPr>
        <p:txBody>
          <a:bodyPr/>
          <a:lstStyle/>
          <a:p>
            <a:r>
              <a:rPr lang="en-US" sz="2800" smtClean="0"/>
              <a:t>Attempted a group exercise session with inpatients with cancer</a:t>
            </a:r>
          </a:p>
          <a:p>
            <a:pPr lvl="1"/>
            <a:r>
              <a:rPr lang="en-US" sz="2400" smtClean="0"/>
              <a:t>Limited participation, isolation issues, patients preferred to exercise with PT alone during IP stay</a:t>
            </a:r>
          </a:p>
          <a:p>
            <a:pPr lvl="1"/>
            <a:r>
              <a:rPr lang="en-US" sz="2400" smtClean="0"/>
              <a:t>May revisit when Oncology Unit expands beyond 22 beds</a:t>
            </a:r>
          </a:p>
          <a:p>
            <a:r>
              <a:rPr lang="en-US" sz="2800" smtClean="0"/>
              <a:t>Dedicate staff and time to huddles, rounds</a:t>
            </a:r>
          </a:p>
          <a:p>
            <a:r>
              <a:rPr lang="en-US" sz="2800" smtClean="0"/>
              <a:t>Constant connection, communication and follow up between IP and OP and SAR/Homecare</a:t>
            </a:r>
          </a:p>
          <a:p>
            <a:r>
              <a:rPr lang="en-US" sz="2800" smtClean="0"/>
              <a:t>Able to obtain dedicated exercise room in Oncology Unit renovation due to new programs implemented</a:t>
            </a:r>
          </a:p>
        </p:txBody>
      </p:sp>
    </p:spTree>
    <p:extLst>
      <p:ext uri="{BB962C8B-B14F-4D97-AF65-F5344CB8AC3E}">
        <p14:creationId xmlns:p14="http://schemas.microsoft.com/office/powerpoint/2010/main" val="295551164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mtClean="0"/>
              <a:t>Hospice and Palliative Care</a:t>
            </a:r>
          </a:p>
        </p:txBody>
      </p:sp>
      <p:sp>
        <p:nvSpPr>
          <p:cNvPr id="49155" name="Rectangle 3"/>
          <p:cNvSpPr>
            <a:spLocks noGrp="1" noChangeArrowheads="1"/>
          </p:cNvSpPr>
          <p:nvPr>
            <p:ph type="body" idx="1"/>
          </p:nvPr>
        </p:nvSpPr>
        <p:spPr>
          <a:xfrm>
            <a:off x="228600" y="1219200"/>
            <a:ext cx="8763000" cy="4876800"/>
          </a:xfrm>
        </p:spPr>
        <p:txBody>
          <a:bodyPr/>
          <a:lstStyle/>
          <a:p>
            <a:pPr>
              <a:lnSpc>
                <a:spcPct val="80000"/>
              </a:lnSpc>
            </a:pPr>
            <a:r>
              <a:rPr lang="en-US" sz="2400" smtClean="0"/>
              <a:t>APTA HoD RC 17-11 – Unanimous and introduced by Michigan</a:t>
            </a:r>
          </a:p>
          <a:p>
            <a:pPr>
              <a:lnSpc>
                <a:spcPct val="80000"/>
              </a:lnSpc>
            </a:pPr>
            <a:r>
              <a:rPr lang="en-US" sz="2400" smtClean="0"/>
              <a:t>The APTA endorses the inclusion of the following concepts in hospice and palliative care:</a:t>
            </a:r>
          </a:p>
          <a:p>
            <a:pPr lvl="1">
              <a:lnSpc>
                <a:spcPct val="80000"/>
              </a:lnSpc>
            </a:pPr>
            <a:r>
              <a:rPr lang="en-US" sz="2000" smtClean="0"/>
              <a:t>Continuity of care and the active, compassionate role of PTs and PTAs</a:t>
            </a:r>
          </a:p>
          <a:p>
            <a:pPr lvl="1">
              <a:lnSpc>
                <a:spcPct val="80000"/>
              </a:lnSpc>
            </a:pPr>
            <a:r>
              <a:rPr lang="en-US" sz="2000" smtClean="0"/>
              <a:t>Rights of all individuals to have appropriate and adequate access to PT, regardless of medical prognosis or setting</a:t>
            </a:r>
          </a:p>
          <a:p>
            <a:pPr lvl="1">
              <a:lnSpc>
                <a:spcPct val="80000"/>
              </a:lnSpc>
            </a:pPr>
            <a:r>
              <a:rPr lang="en-US" sz="2000" smtClean="0"/>
              <a:t>An interdisciplinary approach, including timely and appropriate PT/PTA involvement, especially during transitions of care or during a physical or medical change in status</a:t>
            </a:r>
          </a:p>
          <a:p>
            <a:pPr lvl="1">
              <a:lnSpc>
                <a:spcPct val="80000"/>
              </a:lnSpc>
            </a:pPr>
            <a:r>
              <a:rPr lang="en-US" sz="2000" smtClean="0"/>
              <a:t>Education of PT/PTAs and students in the concepts related to treating an individual while in hospice and palliative care</a:t>
            </a:r>
          </a:p>
          <a:p>
            <a:pPr lvl="1">
              <a:lnSpc>
                <a:spcPct val="80000"/>
              </a:lnSpc>
            </a:pPr>
            <a:r>
              <a:rPr lang="en-US" sz="2000" smtClean="0"/>
              <a:t>Appropriate and comparable coverage and payment for physical therapy services </a:t>
            </a:r>
          </a:p>
          <a:p>
            <a:pPr>
              <a:lnSpc>
                <a:spcPct val="80000"/>
              </a:lnSpc>
            </a:pPr>
            <a:r>
              <a:rPr lang="en-US" sz="2800" smtClean="0"/>
              <a:t>Task force to develop a plan to achieve these goals</a:t>
            </a:r>
          </a:p>
        </p:txBody>
      </p:sp>
    </p:spTree>
    <p:extLst>
      <p:ext uri="{BB962C8B-B14F-4D97-AF65-F5344CB8AC3E}">
        <p14:creationId xmlns:p14="http://schemas.microsoft.com/office/powerpoint/2010/main" val="213090167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sz="4000" smtClean="0"/>
              <a:t>PTs Role in Hospice and Palliative Care</a:t>
            </a:r>
          </a:p>
        </p:txBody>
      </p:sp>
      <p:sp>
        <p:nvSpPr>
          <p:cNvPr id="50179" name="Rectangle 3"/>
          <p:cNvSpPr>
            <a:spLocks noGrp="1" noChangeArrowheads="1"/>
          </p:cNvSpPr>
          <p:nvPr>
            <p:ph type="body" sz="half" idx="1"/>
          </p:nvPr>
        </p:nvSpPr>
        <p:spPr/>
        <p:txBody>
          <a:bodyPr/>
          <a:lstStyle/>
          <a:p>
            <a:r>
              <a:rPr lang="en-US" sz="2400" smtClean="0"/>
              <a:t>Common misunderstandings about PTs role in Hospice/Palliative Care</a:t>
            </a:r>
          </a:p>
          <a:p>
            <a:r>
              <a:rPr lang="en-US" sz="2400" smtClean="0"/>
              <a:t>“Aggressive PT” and “No PT” are not the only options</a:t>
            </a:r>
          </a:p>
          <a:p>
            <a:r>
              <a:rPr lang="en-US" sz="2400" smtClean="0"/>
              <a:t>Focus to avoid interruption in rehabilitation care</a:t>
            </a:r>
          </a:p>
          <a:p>
            <a:r>
              <a:rPr lang="en-US" sz="2400" smtClean="0"/>
              <a:t>Even </a:t>
            </a:r>
            <a:r>
              <a:rPr lang="en-US" sz="2400" b="1" smtClean="0"/>
              <a:t>more</a:t>
            </a:r>
            <a:r>
              <a:rPr lang="en-US" sz="2400" smtClean="0"/>
              <a:t> sensitive to patient wishes/comfort</a:t>
            </a:r>
          </a:p>
          <a:p>
            <a:endParaRPr lang="en-US" sz="2400" smtClean="0"/>
          </a:p>
          <a:p>
            <a:endParaRPr lang="en-US" sz="2400" smtClean="0"/>
          </a:p>
        </p:txBody>
      </p:sp>
      <p:sp>
        <p:nvSpPr>
          <p:cNvPr id="50180" name="Rectangle 4"/>
          <p:cNvSpPr>
            <a:spLocks noGrp="1" noChangeArrowheads="1"/>
          </p:cNvSpPr>
          <p:nvPr>
            <p:ph type="body" sz="half" idx="2"/>
          </p:nvPr>
        </p:nvSpPr>
        <p:spPr>
          <a:xfrm>
            <a:off x="4686300" y="1600200"/>
            <a:ext cx="4305300" cy="4495800"/>
          </a:xfrm>
        </p:spPr>
        <p:txBody>
          <a:bodyPr/>
          <a:lstStyle/>
          <a:p>
            <a:r>
              <a:rPr lang="en-US" sz="2400" smtClean="0"/>
              <a:t>Shift focus to:</a:t>
            </a:r>
          </a:p>
          <a:p>
            <a:pPr lvl="1"/>
            <a:r>
              <a:rPr lang="en-US" sz="2000" smtClean="0"/>
              <a:t>quality of life</a:t>
            </a:r>
          </a:p>
          <a:p>
            <a:pPr lvl="1"/>
            <a:r>
              <a:rPr lang="en-US" sz="2000" smtClean="0"/>
              <a:t>anticipatory future disability and equipment needs</a:t>
            </a:r>
          </a:p>
          <a:p>
            <a:pPr lvl="1"/>
            <a:r>
              <a:rPr lang="en-US" sz="2000" smtClean="0"/>
              <a:t>“bucket list” assistance</a:t>
            </a:r>
          </a:p>
          <a:p>
            <a:pPr lvl="1"/>
            <a:r>
              <a:rPr lang="en-US" sz="2000" smtClean="0"/>
              <a:t>Prevention of pressure ulcers, contractures, immobility pain</a:t>
            </a:r>
          </a:p>
          <a:p>
            <a:pPr lvl="1"/>
            <a:r>
              <a:rPr lang="en-US" sz="2000" smtClean="0"/>
              <a:t>Family/caregiver education and support/consultation</a:t>
            </a:r>
          </a:p>
        </p:txBody>
      </p:sp>
    </p:spTree>
    <p:extLst>
      <p:ext uri="{BB962C8B-B14F-4D97-AF65-F5344CB8AC3E}">
        <p14:creationId xmlns:p14="http://schemas.microsoft.com/office/powerpoint/2010/main" val="142067378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ctrTitle" idx="4294967295"/>
          </p:nvPr>
        </p:nvSpPr>
        <p:spPr>
          <a:xfrm>
            <a:off x="0" y="1219200"/>
            <a:ext cx="9144000" cy="2209800"/>
          </a:xfrm>
        </p:spPr>
        <p:txBody>
          <a:bodyPr anchor="b"/>
          <a:lstStyle/>
          <a:p>
            <a:pPr eaLnBrk="1" hangingPunct="1"/>
            <a:r>
              <a:rPr lang="en-US" smtClean="0"/>
              <a:t>Ambulatory Patient Receiving Outpatient Cancer Care</a:t>
            </a:r>
          </a:p>
        </p:txBody>
      </p:sp>
      <p:sp>
        <p:nvSpPr>
          <p:cNvPr id="51203" name="Rectangle 3"/>
          <p:cNvSpPr>
            <a:spLocks noGrp="1" noChangeArrowheads="1"/>
          </p:cNvSpPr>
          <p:nvPr>
            <p:ph type="subTitle" idx="4294967295"/>
          </p:nvPr>
        </p:nvSpPr>
        <p:spPr>
          <a:xfrm>
            <a:off x="552450" y="3754438"/>
            <a:ext cx="8196263" cy="1922462"/>
          </a:xfrm>
        </p:spPr>
        <p:txBody>
          <a:bodyPr/>
          <a:lstStyle/>
          <a:p>
            <a:pPr marL="0" indent="0" eaLnBrk="1" hangingPunct="1">
              <a:lnSpc>
                <a:spcPct val="90000"/>
              </a:lnSpc>
              <a:buFontTx/>
              <a:buNone/>
            </a:pPr>
            <a:endParaRPr lang="en-US" sz="2400" smtClean="0"/>
          </a:p>
        </p:txBody>
      </p:sp>
      <p:pic>
        <p:nvPicPr>
          <p:cNvPr id="51204" name="Picture 4" descr="BHS_Black"/>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67000" y="6251575"/>
            <a:ext cx="38163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05" name="Picture 5" descr="MC900198054[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823075" y="3962400"/>
            <a:ext cx="2320925" cy="210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4728627"/>
      </p:ext>
    </p:extLst>
  </p:cSld>
  <p:clrMapOvr>
    <a:masterClrMapping/>
  </p:clrMapOv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ctrTitle"/>
          </p:nvPr>
        </p:nvSpPr>
        <p:spPr>
          <a:xfrm>
            <a:off x="0" y="2743200"/>
            <a:ext cx="9144000" cy="1470025"/>
          </a:xfrm>
        </p:spPr>
        <p:txBody>
          <a:bodyPr>
            <a:normAutofit/>
          </a:bodyPr>
          <a:lstStyle/>
          <a:p>
            <a:pPr algn="ctr" eaLnBrk="1" hangingPunct="1"/>
            <a:r>
              <a:rPr lang="en-US" sz="4800" dirty="0" smtClean="0"/>
              <a:t>Cancer Related Fatigue</a:t>
            </a:r>
          </a:p>
        </p:txBody>
      </p:sp>
    </p:spTree>
    <p:extLst>
      <p:ext uri="{BB962C8B-B14F-4D97-AF65-F5344CB8AC3E}">
        <p14:creationId xmlns:p14="http://schemas.microsoft.com/office/powerpoint/2010/main" val="1047583969"/>
      </p:ext>
    </p:extLst>
  </p:cSld>
  <p:clrMapOvr>
    <a:masterClrMapping/>
  </p:clrMapOvr>
  <p:transition spd="slow">
    <p:push dir="u"/>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3"/>
          <p:cNvSpPr>
            <a:spLocks noGrp="1" noChangeArrowheads="1"/>
          </p:cNvSpPr>
          <p:nvPr>
            <p:ph type="subTitle" idx="1"/>
          </p:nvPr>
        </p:nvSpPr>
        <p:spPr/>
        <p:txBody>
          <a:bodyPr>
            <a:normAutofit/>
          </a:bodyPr>
          <a:lstStyle/>
          <a:p>
            <a:pPr fontAlgn="auto">
              <a:spcAft>
                <a:spcPts val="0"/>
              </a:spcAft>
              <a:buFont typeface="Wingdings 2"/>
              <a:buNone/>
              <a:defRPr/>
            </a:pPr>
            <a:r>
              <a:rPr lang="en-US" smtClean="0"/>
              <a:t>Fatigue is considered one of the most common side effects of cancer.</a:t>
            </a:r>
          </a:p>
        </p:txBody>
      </p:sp>
      <p:sp>
        <p:nvSpPr>
          <p:cNvPr id="93187" name="Rectangle 2"/>
          <p:cNvSpPr>
            <a:spLocks noGrp="1" noChangeArrowheads="1"/>
          </p:cNvSpPr>
          <p:nvPr>
            <p:ph type="ctrTitle"/>
          </p:nvPr>
        </p:nvSpPr>
        <p:spPr/>
        <p:txBody>
          <a:bodyPr/>
          <a:lstStyle/>
          <a:p>
            <a:r>
              <a:rPr lang="en-US" smtClean="0"/>
              <a:t>Fatigue </a:t>
            </a:r>
          </a:p>
        </p:txBody>
      </p:sp>
    </p:spTree>
    <p:extLst>
      <p:ext uri="{BB962C8B-B14F-4D97-AF65-F5344CB8AC3E}">
        <p14:creationId xmlns:p14="http://schemas.microsoft.com/office/powerpoint/2010/main" val="2107182795"/>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43345" y="1066800"/>
            <a:ext cx="8153400" cy="3046988"/>
          </a:xfrm>
          <a:prstGeom prst="rect">
            <a:avLst/>
          </a:prstGeom>
        </p:spPr>
        <p:txBody>
          <a:bodyPr wrap="square">
            <a:spAutoFit/>
          </a:bodyPr>
          <a:lstStyle/>
          <a:p>
            <a:pPr marL="457200" indent="-457200">
              <a:buFont typeface="Arial" pitchFamily="34" charset="0"/>
              <a:buChar char="•"/>
            </a:pPr>
            <a:r>
              <a:rPr lang="en-US" sz="3200" dirty="0" smtClean="0"/>
              <a:t>A distressing </a:t>
            </a:r>
            <a:r>
              <a:rPr lang="en-US" sz="3200" dirty="0"/>
              <a:t>persistent, subjective sense of physical, </a:t>
            </a:r>
            <a:r>
              <a:rPr lang="en-US" sz="3200" dirty="0" smtClean="0"/>
              <a:t>emotional and/or </a:t>
            </a:r>
            <a:r>
              <a:rPr lang="en-US" sz="3200" dirty="0"/>
              <a:t>cognitive tiredness or exhaustion </a:t>
            </a:r>
            <a:endParaRPr lang="en-US" sz="3200" dirty="0" smtClean="0"/>
          </a:p>
          <a:p>
            <a:pPr marL="457200" indent="-457200">
              <a:buFont typeface="Arial" pitchFamily="34" charset="0"/>
              <a:buChar char="•"/>
            </a:pPr>
            <a:r>
              <a:rPr lang="en-US" sz="3200" dirty="0" smtClean="0"/>
              <a:t>Related </a:t>
            </a:r>
            <a:r>
              <a:rPr lang="en-US" sz="3200" dirty="0"/>
              <a:t>to cancer or cancer treatment </a:t>
            </a:r>
            <a:endParaRPr lang="en-US" sz="3200" dirty="0" smtClean="0"/>
          </a:p>
          <a:p>
            <a:pPr marL="457200" indent="-457200">
              <a:buFont typeface="Arial" pitchFamily="34" charset="0"/>
              <a:buChar char="•"/>
            </a:pPr>
            <a:r>
              <a:rPr lang="en-US" sz="3200" dirty="0" smtClean="0"/>
              <a:t>Not proportional </a:t>
            </a:r>
            <a:r>
              <a:rPr lang="en-US" sz="3200" dirty="0"/>
              <a:t>to recent activity </a:t>
            </a:r>
            <a:endParaRPr lang="en-US" sz="3200" dirty="0" smtClean="0"/>
          </a:p>
          <a:p>
            <a:pPr marL="457200" indent="-457200">
              <a:buFont typeface="Arial" pitchFamily="34" charset="0"/>
              <a:buChar char="•"/>
            </a:pPr>
            <a:r>
              <a:rPr lang="en-US" sz="3200" dirty="0"/>
              <a:t>I</a:t>
            </a:r>
            <a:r>
              <a:rPr lang="en-US" sz="3200" dirty="0" smtClean="0"/>
              <a:t>nterferes </a:t>
            </a:r>
            <a:r>
              <a:rPr lang="en-US" sz="3200" dirty="0"/>
              <a:t>with </a:t>
            </a:r>
            <a:r>
              <a:rPr lang="en-US" sz="3200" dirty="0" smtClean="0"/>
              <a:t>usual functioning</a:t>
            </a:r>
            <a:endParaRPr lang="en-US" sz="3200" dirty="0"/>
          </a:p>
        </p:txBody>
      </p:sp>
      <p:sp>
        <p:nvSpPr>
          <p:cNvPr id="3" name="TextBox 2"/>
          <p:cNvSpPr txBox="1"/>
          <p:nvPr/>
        </p:nvSpPr>
        <p:spPr>
          <a:xfrm>
            <a:off x="6324600" y="6127102"/>
            <a:ext cx="2590800" cy="369332"/>
          </a:xfrm>
          <a:prstGeom prst="rect">
            <a:avLst/>
          </a:prstGeom>
          <a:noFill/>
        </p:spPr>
        <p:txBody>
          <a:bodyPr wrap="square" rtlCol="0">
            <a:spAutoFit/>
          </a:bodyPr>
          <a:lstStyle/>
          <a:p>
            <a:r>
              <a:rPr lang="en-US" dirty="0" smtClean="0"/>
              <a:t> - NCCN 2011</a:t>
            </a:r>
            <a:endParaRPr lang="en-US" dirty="0"/>
          </a:p>
        </p:txBody>
      </p:sp>
      <p:sp>
        <p:nvSpPr>
          <p:cNvPr id="4" name="Title 3"/>
          <p:cNvSpPr>
            <a:spLocks noGrp="1"/>
          </p:cNvSpPr>
          <p:nvPr>
            <p:ph type="title"/>
          </p:nvPr>
        </p:nvSpPr>
        <p:spPr/>
        <p:txBody>
          <a:bodyPr/>
          <a:lstStyle/>
          <a:p>
            <a:r>
              <a:rPr lang="en-US" dirty="0"/>
              <a:t>Cancer-related fatigue (CRF</a:t>
            </a:r>
            <a:r>
              <a:rPr lang="en-US" dirty="0" smtClean="0"/>
              <a:t>)</a:t>
            </a:r>
            <a:endParaRPr lang="en-US" dirty="0"/>
          </a:p>
        </p:txBody>
      </p:sp>
    </p:spTree>
    <p:extLst>
      <p:ext uri="{BB962C8B-B14F-4D97-AF65-F5344CB8AC3E}">
        <p14:creationId xmlns:p14="http://schemas.microsoft.com/office/powerpoint/2010/main" val="97770127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pPr eaLnBrk="1" hangingPunct="1"/>
            <a:r>
              <a:rPr lang="en-US" smtClean="0"/>
              <a:t>Causes of Fatigue</a:t>
            </a:r>
          </a:p>
        </p:txBody>
      </p:sp>
      <p:sp>
        <p:nvSpPr>
          <p:cNvPr id="194563" name="Rectangle 3"/>
          <p:cNvSpPr>
            <a:spLocks noGrp="1" noChangeArrowheads="1"/>
          </p:cNvSpPr>
          <p:nvPr>
            <p:ph idx="1"/>
          </p:nvPr>
        </p:nvSpPr>
        <p:spPr/>
        <p:txBody>
          <a:bodyPr>
            <a:normAutofit lnSpcReduction="10000"/>
          </a:bodyPr>
          <a:lstStyle/>
          <a:p>
            <a:pPr eaLnBrk="1" hangingPunct="1"/>
            <a:r>
              <a:rPr lang="en-US" dirty="0" smtClean="0"/>
              <a:t>Etiology unknown</a:t>
            </a:r>
          </a:p>
          <a:p>
            <a:pPr eaLnBrk="1" hangingPunct="1"/>
            <a:r>
              <a:rPr lang="en-US" dirty="0" smtClean="0"/>
              <a:t>Anemia   </a:t>
            </a:r>
            <a:r>
              <a:rPr lang="en-US" sz="2000" dirty="0" smtClean="0"/>
              <a:t>(hemoglobin </a:t>
            </a:r>
            <a:r>
              <a:rPr lang="en-US" sz="2000" u="sng" dirty="0" smtClean="0"/>
              <a:t>&lt; </a:t>
            </a:r>
            <a:r>
              <a:rPr lang="en-US" sz="2000" dirty="0" smtClean="0"/>
              <a:t>12g/</a:t>
            </a:r>
            <a:r>
              <a:rPr lang="en-US" sz="2000" dirty="0" err="1" smtClean="0"/>
              <a:t>dL</a:t>
            </a:r>
            <a:r>
              <a:rPr lang="en-US" sz="2000" dirty="0" smtClean="0"/>
              <a:t>) </a:t>
            </a:r>
          </a:p>
          <a:p>
            <a:pPr eaLnBrk="1" hangingPunct="1"/>
            <a:r>
              <a:rPr lang="en-US" dirty="0" smtClean="0"/>
              <a:t>Pain</a:t>
            </a:r>
          </a:p>
          <a:p>
            <a:pPr eaLnBrk="1" hangingPunct="1"/>
            <a:r>
              <a:rPr lang="en-US" dirty="0" smtClean="0"/>
              <a:t>Emotional distress</a:t>
            </a:r>
          </a:p>
          <a:p>
            <a:pPr eaLnBrk="1" hangingPunct="1"/>
            <a:r>
              <a:rPr lang="en-US" dirty="0" smtClean="0"/>
              <a:t>Sleep disruption</a:t>
            </a:r>
          </a:p>
          <a:p>
            <a:pPr eaLnBrk="1" hangingPunct="1"/>
            <a:r>
              <a:rPr lang="en-US" dirty="0" smtClean="0"/>
              <a:t>Altered nutrition</a:t>
            </a:r>
          </a:p>
          <a:p>
            <a:pPr eaLnBrk="1" hangingPunct="1"/>
            <a:r>
              <a:rPr lang="en-US" dirty="0" smtClean="0"/>
              <a:t>Altered activity</a:t>
            </a:r>
          </a:p>
          <a:p>
            <a:pPr eaLnBrk="1" hangingPunct="1"/>
            <a:r>
              <a:rPr lang="en-US" dirty="0" smtClean="0"/>
              <a:t>Medical issues </a:t>
            </a:r>
            <a:r>
              <a:rPr lang="en-US" sz="2000" dirty="0" smtClean="0"/>
              <a:t>(thyroid, heart, infections)</a:t>
            </a:r>
          </a:p>
          <a:p>
            <a:pPr eaLnBrk="1" hangingPunct="1">
              <a:buFontTx/>
              <a:buNone/>
            </a:pPr>
            <a:endParaRPr lang="en-US" sz="2000" dirty="0" smtClean="0"/>
          </a:p>
        </p:txBody>
      </p:sp>
    </p:spTree>
    <p:extLst>
      <p:ext uri="{BB962C8B-B14F-4D97-AF65-F5344CB8AC3E}">
        <p14:creationId xmlns:p14="http://schemas.microsoft.com/office/powerpoint/2010/main" val="4212472742"/>
      </p:ext>
    </p:extLst>
  </p:cSld>
  <p:clrMapOvr>
    <a:masterClrMapping/>
  </p:clrMapOvr>
  <p:transition spd="slow">
    <p:push dir="u"/>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Fatigue Facts</a:t>
            </a:r>
            <a:endParaRPr lang="en-US" dirty="0"/>
          </a:p>
        </p:txBody>
      </p:sp>
      <p:sp>
        <p:nvSpPr>
          <p:cNvPr id="3" name="Content Placeholder 2"/>
          <p:cNvSpPr>
            <a:spLocks noGrp="1"/>
          </p:cNvSpPr>
          <p:nvPr>
            <p:ph idx="1"/>
          </p:nvPr>
        </p:nvSpPr>
        <p:spPr>
          <a:xfrm>
            <a:off x="609600" y="1676400"/>
            <a:ext cx="8153400" cy="3450696"/>
          </a:xfrm>
        </p:spPr>
        <p:txBody>
          <a:bodyPr>
            <a:noAutofit/>
          </a:bodyPr>
          <a:lstStyle/>
          <a:p>
            <a:r>
              <a:rPr lang="en-US" sz="3200" dirty="0" smtClean="0">
                <a:solidFill>
                  <a:schemeClr val="tx1"/>
                </a:solidFill>
              </a:rPr>
              <a:t>Fatigue is the most common side effect of cancer treatment. </a:t>
            </a:r>
          </a:p>
          <a:p>
            <a:r>
              <a:rPr lang="en-US" sz="3200" dirty="0" smtClean="0">
                <a:solidFill>
                  <a:schemeClr val="tx1"/>
                </a:solidFill>
              </a:rPr>
              <a:t>Fatigue is the most distressing side effect</a:t>
            </a:r>
          </a:p>
          <a:p>
            <a:r>
              <a:rPr lang="en-US" sz="3200" dirty="0" smtClean="0">
                <a:solidFill>
                  <a:schemeClr val="tx1"/>
                </a:solidFill>
              </a:rPr>
              <a:t>MDs and RNs tend not to focus on fatigue</a:t>
            </a:r>
          </a:p>
          <a:p>
            <a:r>
              <a:rPr lang="en-US" sz="3200" dirty="0" smtClean="0">
                <a:solidFill>
                  <a:schemeClr val="tx1"/>
                </a:solidFill>
              </a:rPr>
              <a:t>Patients tend to under report their fatigue</a:t>
            </a:r>
          </a:p>
        </p:txBody>
      </p:sp>
      <p:sp>
        <p:nvSpPr>
          <p:cNvPr id="4" name="TextBox 3"/>
          <p:cNvSpPr txBox="1"/>
          <p:nvPr/>
        </p:nvSpPr>
        <p:spPr>
          <a:xfrm>
            <a:off x="6477000" y="5867400"/>
            <a:ext cx="1676400" cy="369332"/>
          </a:xfrm>
          <a:prstGeom prst="rect">
            <a:avLst/>
          </a:prstGeom>
          <a:noFill/>
        </p:spPr>
        <p:txBody>
          <a:bodyPr wrap="square" rtlCol="0">
            <a:spAutoFit/>
          </a:bodyPr>
          <a:lstStyle/>
          <a:p>
            <a:r>
              <a:rPr lang="en-US" dirty="0" smtClean="0"/>
              <a:t>-  ACS  2011</a:t>
            </a:r>
            <a:endParaRPr lang="en-US" dirty="0"/>
          </a:p>
        </p:txBody>
      </p:sp>
    </p:spTree>
    <p:extLst>
      <p:ext uri="{BB962C8B-B14F-4D97-AF65-F5344CB8AC3E}">
        <p14:creationId xmlns:p14="http://schemas.microsoft.com/office/powerpoint/2010/main" val="17136189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a:t>Fatigue Facts</a:t>
            </a:r>
          </a:p>
        </p:txBody>
      </p:sp>
      <p:sp>
        <p:nvSpPr>
          <p:cNvPr id="2" name="Content Placeholder 1"/>
          <p:cNvSpPr>
            <a:spLocks noGrp="1"/>
          </p:cNvSpPr>
          <p:nvPr>
            <p:ph idx="1"/>
          </p:nvPr>
        </p:nvSpPr>
        <p:spPr>
          <a:xfrm>
            <a:off x="457200" y="1752600"/>
            <a:ext cx="8382000" cy="3450696"/>
          </a:xfrm>
        </p:spPr>
        <p:txBody>
          <a:bodyPr>
            <a:normAutofit/>
          </a:bodyPr>
          <a:lstStyle/>
          <a:p>
            <a:r>
              <a:rPr lang="en-US" sz="3200" dirty="0">
                <a:solidFill>
                  <a:schemeClr val="tx1"/>
                </a:solidFill>
              </a:rPr>
              <a:t>Cancer Related Fatigue is not relieved by rest</a:t>
            </a:r>
          </a:p>
          <a:p>
            <a:r>
              <a:rPr lang="en-US" sz="3200" dirty="0" smtClean="0">
                <a:solidFill>
                  <a:schemeClr val="tx1"/>
                </a:solidFill>
              </a:rPr>
              <a:t>Reported </a:t>
            </a:r>
            <a:r>
              <a:rPr lang="en-US" sz="3200" dirty="0">
                <a:solidFill>
                  <a:schemeClr val="tx1"/>
                </a:solidFill>
              </a:rPr>
              <a:t>in 70-100% of persons undergoing CA Rx</a:t>
            </a:r>
          </a:p>
          <a:p>
            <a:r>
              <a:rPr lang="en-US" sz="3200" dirty="0">
                <a:solidFill>
                  <a:schemeClr val="tx1"/>
                </a:solidFill>
              </a:rPr>
              <a:t>30 – 50% of patients report fatigue lasting months to years after concluding treatment.</a:t>
            </a:r>
          </a:p>
          <a:p>
            <a:endParaRPr lang="en-US" dirty="0"/>
          </a:p>
        </p:txBody>
      </p:sp>
    </p:spTree>
    <p:extLst>
      <p:ext uri="{BB962C8B-B14F-4D97-AF65-F5344CB8AC3E}">
        <p14:creationId xmlns:p14="http://schemas.microsoft.com/office/powerpoint/2010/main" val="3818475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Types of carcinoma</a:t>
            </a:r>
            <a:endParaRPr lang="en-US" dirty="0"/>
          </a:p>
        </p:txBody>
      </p:sp>
      <p:sp>
        <p:nvSpPr>
          <p:cNvPr id="3" name="Content Placeholder 2"/>
          <p:cNvSpPr>
            <a:spLocks noGrp="1"/>
          </p:cNvSpPr>
          <p:nvPr>
            <p:ph idx="1"/>
          </p:nvPr>
        </p:nvSpPr>
        <p:spPr/>
        <p:txBody>
          <a:bodyPr/>
          <a:lstStyle/>
          <a:p>
            <a:pPr algn="ctr"/>
            <a:endParaRPr lang="en-US" dirty="0" smtClean="0">
              <a:solidFill>
                <a:schemeClr val="tx1"/>
              </a:solidFill>
            </a:endParaRPr>
          </a:p>
          <a:p>
            <a:pPr algn="ctr"/>
            <a:r>
              <a:rPr lang="en-US" dirty="0" smtClean="0">
                <a:solidFill>
                  <a:schemeClr val="tx1"/>
                </a:solidFill>
              </a:rPr>
              <a:t>lung</a:t>
            </a:r>
            <a:endParaRPr lang="en-US" dirty="0">
              <a:solidFill>
                <a:schemeClr val="tx1"/>
              </a:solidFill>
            </a:endParaRPr>
          </a:p>
          <a:p>
            <a:pPr algn="ctr"/>
            <a:r>
              <a:rPr lang="en-US" dirty="0">
                <a:solidFill>
                  <a:schemeClr val="tx1"/>
                </a:solidFill>
              </a:rPr>
              <a:t>breast</a:t>
            </a:r>
          </a:p>
          <a:p>
            <a:pPr algn="ctr"/>
            <a:r>
              <a:rPr lang="en-US" dirty="0">
                <a:solidFill>
                  <a:schemeClr val="tx1"/>
                </a:solidFill>
              </a:rPr>
              <a:t>colon</a:t>
            </a:r>
          </a:p>
          <a:p>
            <a:pPr algn="ctr"/>
            <a:r>
              <a:rPr lang="en-US" dirty="0">
                <a:solidFill>
                  <a:schemeClr val="tx1"/>
                </a:solidFill>
              </a:rPr>
              <a:t>prostate</a:t>
            </a:r>
          </a:p>
          <a:p>
            <a:pPr>
              <a:buNone/>
            </a:pPr>
            <a:endParaRPr lang="en-US" dirty="0"/>
          </a:p>
          <a:p>
            <a:pPr marL="0" indent="0">
              <a:buNone/>
            </a:pPr>
            <a:endParaRPr lang="en-US" dirty="0"/>
          </a:p>
        </p:txBody>
      </p:sp>
    </p:spTree>
    <p:extLst>
      <p:ext uri="{BB962C8B-B14F-4D97-AF65-F5344CB8AC3E}">
        <p14:creationId xmlns:p14="http://schemas.microsoft.com/office/powerpoint/2010/main" val="424286275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a:t>Fatigue Facts</a:t>
            </a:r>
          </a:p>
        </p:txBody>
      </p:sp>
      <p:sp>
        <p:nvSpPr>
          <p:cNvPr id="2" name="Content Placeholder 1"/>
          <p:cNvSpPr>
            <a:spLocks noGrp="1"/>
          </p:cNvSpPr>
          <p:nvPr>
            <p:ph idx="1"/>
          </p:nvPr>
        </p:nvSpPr>
        <p:spPr/>
        <p:txBody>
          <a:bodyPr>
            <a:normAutofit/>
          </a:bodyPr>
          <a:lstStyle/>
          <a:p>
            <a:pPr algn="ctr"/>
            <a:r>
              <a:rPr lang="en-US" sz="3200" dirty="0" smtClean="0">
                <a:solidFill>
                  <a:schemeClr val="tx1"/>
                </a:solidFill>
              </a:rPr>
              <a:t>CRF is grossly under-treated</a:t>
            </a:r>
            <a:endParaRPr lang="en-US" sz="3200" dirty="0">
              <a:solidFill>
                <a:schemeClr val="tx1"/>
              </a:solidFill>
            </a:endParaRPr>
          </a:p>
        </p:txBody>
      </p:sp>
    </p:spTree>
    <p:extLst>
      <p:ext uri="{BB962C8B-B14F-4D97-AF65-F5344CB8AC3E}">
        <p14:creationId xmlns:p14="http://schemas.microsoft.com/office/powerpoint/2010/main" val="215564988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a:t>Fatigue Facts</a:t>
            </a:r>
          </a:p>
        </p:txBody>
      </p:sp>
      <p:sp>
        <p:nvSpPr>
          <p:cNvPr id="2" name="Content Placeholder 1"/>
          <p:cNvSpPr>
            <a:spLocks noGrp="1"/>
          </p:cNvSpPr>
          <p:nvPr>
            <p:ph idx="1"/>
          </p:nvPr>
        </p:nvSpPr>
        <p:spPr>
          <a:xfrm>
            <a:off x="685800" y="2667000"/>
            <a:ext cx="7890933" cy="3450696"/>
          </a:xfrm>
        </p:spPr>
        <p:txBody>
          <a:bodyPr>
            <a:normAutofit/>
          </a:bodyPr>
          <a:lstStyle/>
          <a:p>
            <a:r>
              <a:rPr lang="en-US" sz="3200" dirty="0" smtClean="0">
                <a:solidFill>
                  <a:schemeClr val="tx1"/>
                </a:solidFill>
              </a:rPr>
              <a:t>CRF has a cognitive and  physical aspects</a:t>
            </a:r>
            <a:endParaRPr lang="en-US" sz="3200" dirty="0">
              <a:solidFill>
                <a:schemeClr val="tx1"/>
              </a:solidFill>
            </a:endParaRPr>
          </a:p>
        </p:txBody>
      </p:sp>
    </p:spTree>
    <p:extLst>
      <p:ext uri="{BB962C8B-B14F-4D97-AF65-F5344CB8AC3E}">
        <p14:creationId xmlns:p14="http://schemas.microsoft.com/office/powerpoint/2010/main" val="3950301096"/>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a:t>Fatigue Facts</a:t>
            </a:r>
          </a:p>
        </p:txBody>
      </p:sp>
      <p:sp>
        <p:nvSpPr>
          <p:cNvPr id="2" name="Content Placeholder 1"/>
          <p:cNvSpPr>
            <a:spLocks noGrp="1"/>
          </p:cNvSpPr>
          <p:nvPr>
            <p:ph idx="1"/>
          </p:nvPr>
        </p:nvSpPr>
        <p:spPr/>
        <p:txBody>
          <a:bodyPr/>
          <a:lstStyle/>
          <a:p>
            <a:pPr marL="0" indent="0" algn="ctr">
              <a:buNone/>
            </a:pPr>
            <a:r>
              <a:rPr lang="en-US" sz="4000" dirty="0" smtClean="0">
                <a:solidFill>
                  <a:schemeClr val="tx1"/>
                </a:solidFill>
              </a:rPr>
              <a:t>Encourage your patients to make their physicians and nurses aware of their fatigue level!</a:t>
            </a:r>
          </a:p>
          <a:p>
            <a:endParaRPr lang="en-US" dirty="0">
              <a:solidFill>
                <a:schemeClr val="tx1"/>
              </a:solidFill>
            </a:endParaRPr>
          </a:p>
        </p:txBody>
      </p:sp>
    </p:spTree>
    <p:extLst>
      <p:ext uri="{BB962C8B-B14F-4D97-AF65-F5344CB8AC3E}">
        <p14:creationId xmlns:p14="http://schemas.microsoft.com/office/powerpoint/2010/main" val="366968878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Origin of Fatigue</a:t>
            </a:r>
            <a:endParaRPr lang="en-US" dirty="0"/>
          </a:p>
        </p:txBody>
      </p:sp>
      <p:sp>
        <p:nvSpPr>
          <p:cNvPr id="2" name="Content Placeholder 1"/>
          <p:cNvSpPr>
            <a:spLocks noGrp="1"/>
          </p:cNvSpPr>
          <p:nvPr>
            <p:ph idx="1"/>
          </p:nvPr>
        </p:nvSpPr>
        <p:spPr/>
        <p:txBody>
          <a:bodyPr>
            <a:normAutofit/>
          </a:bodyPr>
          <a:lstStyle/>
          <a:p>
            <a:r>
              <a:rPr lang="en-US" sz="3200" dirty="0" smtClean="0">
                <a:solidFill>
                  <a:schemeClr val="tx1"/>
                </a:solidFill>
              </a:rPr>
              <a:t>From cancer treatment</a:t>
            </a:r>
          </a:p>
          <a:p>
            <a:endParaRPr lang="en-US" sz="3200" dirty="0">
              <a:solidFill>
                <a:schemeClr val="tx1"/>
              </a:solidFill>
            </a:endParaRPr>
          </a:p>
          <a:p>
            <a:r>
              <a:rPr lang="en-US" sz="3200" dirty="0" smtClean="0">
                <a:solidFill>
                  <a:schemeClr val="tx1"/>
                </a:solidFill>
              </a:rPr>
              <a:t>From the cancer itself</a:t>
            </a:r>
            <a:endParaRPr lang="en-US" sz="3200" dirty="0">
              <a:solidFill>
                <a:schemeClr val="tx1"/>
              </a:solidFill>
            </a:endParaRPr>
          </a:p>
        </p:txBody>
      </p:sp>
    </p:spTree>
    <p:extLst>
      <p:ext uri="{BB962C8B-B14F-4D97-AF65-F5344CB8AC3E}">
        <p14:creationId xmlns:p14="http://schemas.microsoft.com/office/powerpoint/2010/main" val="474492598"/>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is expected?  - Surgery</a:t>
            </a:r>
            <a:endParaRPr lang="en-US" dirty="0"/>
          </a:p>
        </p:txBody>
      </p:sp>
      <p:sp>
        <p:nvSpPr>
          <p:cNvPr id="2" name="Content Placeholder 1"/>
          <p:cNvSpPr>
            <a:spLocks noGrp="1"/>
          </p:cNvSpPr>
          <p:nvPr>
            <p:ph idx="1"/>
          </p:nvPr>
        </p:nvSpPr>
        <p:spPr/>
        <p:txBody>
          <a:bodyPr>
            <a:normAutofit/>
          </a:bodyPr>
          <a:lstStyle/>
          <a:p>
            <a:r>
              <a:rPr lang="en-US" sz="3200" dirty="0" smtClean="0">
                <a:solidFill>
                  <a:schemeClr val="tx1"/>
                </a:solidFill>
              </a:rPr>
              <a:t>Some mild fatigue relieved with rest lasting 2-3 weeks post op</a:t>
            </a:r>
            <a:endParaRPr lang="en-US" sz="3200" dirty="0">
              <a:solidFill>
                <a:schemeClr val="tx1"/>
              </a:solidFill>
            </a:endParaRPr>
          </a:p>
        </p:txBody>
      </p:sp>
    </p:spTree>
    <p:extLst>
      <p:ext uri="{BB962C8B-B14F-4D97-AF65-F5344CB8AC3E}">
        <p14:creationId xmlns:p14="http://schemas.microsoft.com/office/powerpoint/2010/main" val="2091283511"/>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What is expected?  - C</a:t>
            </a:r>
            <a:r>
              <a:rPr lang="en-US" dirty="0" smtClean="0"/>
              <a:t>hemo</a:t>
            </a:r>
            <a:endParaRPr lang="en-US" dirty="0"/>
          </a:p>
        </p:txBody>
      </p:sp>
      <p:sp>
        <p:nvSpPr>
          <p:cNvPr id="2" name="Content Placeholder 1"/>
          <p:cNvSpPr>
            <a:spLocks noGrp="1"/>
          </p:cNvSpPr>
          <p:nvPr>
            <p:ph idx="1"/>
          </p:nvPr>
        </p:nvSpPr>
        <p:spPr/>
        <p:txBody>
          <a:bodyPr>
            <a:normAutofit/>
          </a:bodyPr>
          <a:lstStyle/>
          <a:p>
            <a:r>
              <a:rPr lang="en-US" sz="3200" dirty="0" smtClean="0">
                <a:solidFill>
                  <a:schemeClr val="tx1"/>
                </a:solidFill>
              </a:rPr>
              <a:t>“Roller coaster fatigue”</a:t>
            </a:r>
          </a:p>
          <a:p>
            <a:r>
              <a:rPr lang="en-US" sz="3200" dirty="0" smtClean="0">
                <a:solidFill>
                  <a:schemeClr val="tx1"/>
                </a:solidFill>
              </a:rPr>
              <a:t>Mild to severe fatigue</a:t>
            </a:r>
          </a:p>
          <a:p>
            <a:r>
              <a:rPr lang="en-US" sz="3200" dirty="0" smtClean="0">
                <a:solidFill>
                  <a:schemeClr val="tx1"/>
                </a:solidFill>
              </a:rPr>
              <a:t>Increases with dosage</a:t>
            </a:r>
          </a:p>
          <a:p>
            <a:r>
              <a:rPr lang="en-US" sz="3200" dirty="0" smtClean="0">
                <a:solidFill>
                  <a:schemeClr val="tx1"/>
                </a:solidFill>
              </a:rPr>
              <a:t>Unpredictable</a:t>
            </a:r>
          </a:p>
          <a:p>
            <a:r>
              <a:rPr lang="en-US" sz="3200" dirty="0" smtClean="0">
                <a:solidFill>
                  <a:schemeClr val="tx1"/>
                </a:solidFill>
              </a:rPr>
              <a:t>Should begin to ease 4 weeks after conclusion, but may take 3-12 months to resolve.</a:t>
            </a:r>
          </a:p>
          <a:p>
            <a:endParaRPr lang="en-US" sz="3200" dirty="0">
              <a:solidFill>
                <a:schemeClr val="tx1"/>
              </a:solidFill>
            </a:endParaRPr>
          </a:p>
        </p:txBody>
      </p:sp>
    </p:spTree>
    <p:extLst>
      <p:ext uri="{BB962C8B-B14F-4D97-AF65-F5344CB8AC3E}">
        <p14:creationId xmlns:p14="http://schemas.microsoft.com/office/powerpoint/2010/main" val="80097188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What is expected?  - </a:t>
            </a:r>
            <a:r>
              <a:rPr lang="en-US" dirty="0" smtClean="0"/>
              <a:t>Radiation</a:t>
            </a:r>
            <a:endParaRPr lang="en-US" dirty="0"/>
          </a:p>
        </p:txBody>
      </p:sp>
      <p:sp>
        <p:nvSpPr>
          <p:cNvPr id="2" name="Content Placeholder 1"/>
          <p:cNvSpPr>
            <a:spLocks noGrp="1"/>
          </p:cNvSpPr>
          <p:nvPr>
            <p:ph idx="1"/>
          </p:nvPr>
        </p:nvSpPr>
        <p:spPr>
          <a:xfrm>
            <a:off x="381000" y="1371600"/>
            <a:ext cx="8534399" cy="4648200"/>
          </a:xfrm>
        </p:spPr>
        <p:txBody>
          <a:bodyPr>
            <a:normAutofit/>
          </a:bodyPr>
          <a:lstStyle/>
          <a:p>
            <a:r>
              <a:rPr lang="en-US" sz="3200" dirty="0" smtClean="0">
                <a:solidFill>
                  <a:schemeClr val="tx1"/>
                </a:solidFill>
              </a:rPr>
              <a:t>Linear fatigue</a:t>
            </a:r>
          </a:p>
          <a:p>
            <a:r>
              <a:rPr lang="en-US" sz="3200" dirty="0" smtClean="0">
                <a:solidFill>
                  <a:schemeClr val="tx1"/>
                </a:solidFill>
              </a:rPr>
              <a:t>Usually begins at about 4 weeks</a:t>
            </a:r>
          </a:p>
          <a:p>
            <a:r>
              <a:rPr lang="en-US" sz="3200" dirty="0" smtClean="0">
                <a:solidFill>
                  <a:schemeClr val="tx1"/>
                </a:solidFill>
              </a:rPr>
              <a:t>Increases linearly  as dose increases</a:t>
            </a:r>
          </a:p>
          <a:p>
            <a:r>
              <a:rPr lang="en-US" sz="3200" dirty="0" smtClean="0">
                <a:solidFill>
                  <a:schemeClr val="tx1"/>
                </a:solidFill>
              </a:rPr>
              <a:t>May peak 1 week after last dose</a:t>
            </a:r>
          </a:p>
          <a:p>
            <a:r>
              <a:rPr lang="en-US" sz="3200" dirty="0">
                <a:solidFill>
                  <a:schemeClr val="tx1"/>
                </a:solidFill>
              </a:rPr>
              <a:t>Should begin to ease 4 weeks after conclusion, but may take 3-12 months to resolve.</a:t>
            </a:r>
          </a:p>
          <a:p>
            <a:endParaRPr lang="en-US" dirty="0" smtClean="0">
              <a:solidFill>
                <a:schemeClr val="tx1"/>
              </a:solidFill>
            </a:endParaRPr>
          </a:p>
          <a:p>
            <a:endParaRPr lang="en-US" dirty="0">
              <a:solidFill>
                <a:schemeClr val="tx1"/>
              </a:solidFill>
            </a:endParaRPr>
          </a:p>
        </p:txBody>
      </p:sp>
    </p:spTree>
    <p:extLst>
      <p:ext uri="{BB962C8B-B14F-4D97-AF65-F5344CB8AC3E}">
        <p14:creationId xmlns:p14="http://schemas.microsoft.com/office/powerpoint/2010/main" val="198889968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is not ok</a:t>
            </a:r>
            <a:endParaRPr lang="en-US" dirty="0"/>
          </a:p>
        </p:txBody>
      </p:sp>
      <p:sp>
        <p:nvSpPr>
          <p:cNvPr id="2" name="Content Placeholder 1"/>
          <p:cNvSpPr>
            <a:spLocks noGrp="1"/>
          </p:cNvSpPr>
          <p:nvPr>
            <p:ph idx="1"/>
          </p:nvPr>
        </p:nvSpPr>
        <p:spPr/>
        <p:txBody>
          <a:bodyPr>
            <a:normAutofit fontScale="92500" lnSpcReduction="10000"/>
          </a:bodyPr>
          <a:lstStyle/>
          <a:p>
            <a:r>
              <a:rPr lang="en-US" sz="3500" dirty="0">
                <a:solidFill>
                  <a:schemeClr val="tx1"/>
                </a:solidFill>
              </a:rPr>
              <a:t>Increased shortness of breath with minimal exertion</a:t>
            </a:r>
          </a:p>
          <a:p>
            <a:r>
              <a:rPr lang="en-US" sz="3500" dirty="0">
                <a:solidFill>
                  <a:schemeClr val="tx1"/>
                </a:solidFill>
              </a:rPr>
              <a:t>Uncontrolled pain</a:t>
            </a:r>
          </a:p>
          <a:p>
            <a:r>
              <a:rPr lang="en-US" sz="3500" dirty="0">
                <a:solidFill>
                  <a:schemeClr val="tx1"/>
                </a:solidFill>
              </a:rPr>
              <a:t>Inability to control side effects from treatments (such as nausea, vomiting, diarrhea, or loss of appetite)</a:t>
            </a:r>
          </a:p>
          <a:p>
            <a:r>
              <a:rPr lang="en-US" sz="3500" dirty="0">
                <a:solidFill>
                  <a:schemeClr val="tx1"/>
                </a:solidFill>
              </a:rPr>
              <a:t>Uncontrollable anxiety or nervousness</a:t>
            </a:r>
          </a:p>
          <a:p>
            <a:r>
              <a:rPr lang="en-US" sz="3500" dirty="0">
                <a:solidFill>
                  <a:schemeClr val="tx1"/>
                </a:solidFill>
              </a:rPr>
              <a:t>Ongoing depression</a:t>
            </a:r>
          </a:p>
          <a:p>
            <a:endParaRPr lang="en-US" dirty="0"/>
          </a:p>
        </p:txBody>
      </p:sp>
    </p:spTree>
    <p:extLst>
      <p:ext uri="{BB962C8B-B14F-4D97-AF65-F5344CB8AC3E}">
        <p14:creationId xmlns:p14="http://schemas.microsoft.com/office/powerpoint/2010/main" val="386075504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Fatigue Rating Scale</a:t>
            </a:r>
            <a:endParaRPr lang="en-US" dirty="0"/>
          </a:p>
        </p:txBody>
      </p:sp>
      <p:sp>
        <p:nvSpPr>
          <p:cNvPr id="2" name="Content Placeholder 1"/>
          <p:cNvSpPr>
            <a:spLocks noGrp="1"/>
          </p:cNvSpPr>
          <p:nvPr>
            <p:ph idx="1"/>
          </p:nvPr>
        </p:nvSpPr>
        <p:spPr>
          <a:xfrm>
            <a:off x="1447800" y="2667000"/>
            <a:ext cx="7975600" cy="3450696"/>
          </a:xfrm>
        </p:spPr>
        <p:txBody>
          <a:bodyPr/>
          <a:lstStyle/>
          <a:p>
            <a:pPr marL="301943" lvl="1" indent="0">
              <a:buNone/>
            </a:pPr>
            <a:r>
              <a:rPr lang="en-US" sz="3600" dirty="0">
                <a:solidFill>
                  <a:schemeClr val="tx1"/>
                </a:solidFill>
              </a:rPr>
              <a:t>0  	=	no fatigue</a:t>
            </a:r>
          </a:p>
          <a:p>
            <a:pPr marL="301943" lvl="1" indent="0">
              <a:buNone/>
            </a:pPr>
            <a:r>
              <a:rPr lang="en-US" sz="3600" dirty="0" smtClean="0">
                <a:solidFill>
                  <a:schemeClr val="tx1"/>
                </a:solidFill>
              </a:rPr>
              <a:t>1-3=</a:t>
            </a:r>
            <a:r>
              <a:rPr lang="en-US" sz="3600" dirty="0">
                <a:solidFill>
                  <a:schemeClr val="tx1"/>
                </a:solidFill>
              </a:rPr>
              <a:t>	mild fatigue</a:t>
            </a:r>
          </a:p>
          <a:p>
            <a:pPr marL="301943" lvl="1" indent="0">
              <a:buNone/>
            </a:pPr>
            <a:r>
              <a:rPr lang="en-US" sz="3600" dirty="0" smtClean="0">
                <a:solidFill>
                  <a:schemeClr val="tx1"/>
                </a:solidFill>
              </a:rPr>
              <a:t>4-6=</a:t>
            </a:r>
            <a:r>
              <a:rPr lang="en-US" sz="3600" dirty="0">
                <a:solidFill>
                  <a:schemeClr val="tx1"/>
                </a:solidFill>
              </a:rPr>
              <a:t>	moderate fatigue</a:t>
            </a:r>
          </a:p>
          <a:p>
            <a:pPr marL="301943" lvl="1" indent="0">
              <a:buNone/>
            </a:pPr>
            <a:r>
              <a:rPr lang="en-US" sz="3600" dirty="0" smtClean="0">
                <a:solidFill>
                  <a:schemeClr val="tx1"/>
                </a:solidFill>
              </a:rPr>
              <a:t>7-10=</a:t>
            </a:r>
            <a:r>
              <a:rPr lang="en-US" sz="3600" dirty="0">
                <a:solidFill>
                  <a:schemeClr val="tx1"/>
                </a:solidFill>
              </a:rPr>
              <a:t>	severe fatigue</a:t>
            </a:r>
          </a:p>
          <a:p>
            <a:pPr marL="0" indent="0">
              <a:buNone/>
            </a:pPr>
            <a:endParaRPr lang="en-US" dirty="0"/>
          </a:p>
        </p:txBody>
      </p:sp>
    </p:spTree>
    <p:extLst>
      <p:ext uri="{BB962C8B-B14F-4D97-AF65-F5344CB8AC3E}">
        <p14:creationId xmlns:p14="http://schemas.microsoft.com/office/powerpoint/2010/main" val="319687680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p:txBody>
          <a:bodyPr/>
          <a:lstStyle/>
          <a:p>
            <a:pPr eaLnBrk="1" hangingPunct="1"/>
            <a:r>
              <a:rPr lang="en-US" dirty="0" smtClean="0"/>
              <a:t>Treatment of Fatigue</a:t>
            </a:r>
          </a:p>
        </p:txBody>
      </p:sp>
      <p:sp>
        <p:nvSpPr>
          <p:cNvPr id="196611" name="Rectangle 3"/>
          <p:cNvSpPr>
            <a:spLocks noGrp="1" noChangeArrowheads="1"/>
          </p:cNvSpPr>
          <p:nvPr>
            <p:ph idx="1"/>
          </p:nvPr>
        </p:nvSpPr>
        <p:spPr>
          <a:xfrm>
            <a:off x="152400" y="1600200"/>
            <a:ext cx="8762999" cy="4572000"/>
          </a:xfrm>
        </p:spPr>
        <p:txBody>
          <a:bodyPr>
            <a:normAutofit lnSpcReduction="10000"/>
          </a:bodyPr>
          <a:lstStyle/>
          <a:p>
            <a:pPr eaLnBrk="1" hangingPunct="1">
              <a:buFontTx/>
              <a:buNone/>
            </a:pPr>
            <a:r>
              <a:rPr lang="en-US" dirty="0" smtClean="0"/>
              <a:t> </a:t>
            </a:r>
            <a:r>
              <a:rPr lang="en-US" sz="3200" dirty="0" smtClean="0">
                <a:solidFill>
                  <a:schemeClr val="tx1"/>
                </a:solidFill>
              </a:rPr>
              <a:t>“ Try to be as active as possible as you go through treatment. Some patients, especially those who have extensive disease, should be referred to a physical therapist or to an expert in  physical medicine to help decide on a specific exercise program.”</a:t>
            </a:r>
          </a:p>
          <a:p>
            <a:pPr eaLnBrk="1" hangingPunct="1">
              <a:buFontTx/>
              <a:buNone/>
            </a:pPr>
            <a:r>
              <a:rPr lang="en-US" dirty="0" smtClean="0">
                <a:solidFill>
                  <a:schemeClr val="tx1"/>
                </a:solidFill>
              </a:rPr>
              <a:t> </a:t>
            </a:r>
          </a:p>
          <a:p>
            <a:pPr eaLnBrk="1" hangingPunct="1">
              <a:buFontTx/>
              <a:buNone/>
            </a:pPr>
            <a:r>
              <a:rPr lang="en-US" dirty="0">
                <a:solidFill>
                  <a:schemeClr val="tx1"/>
                </a:solidFill>
              </a:rPr>
              <a:t> </a:t>
            </a:r>
            <a:r>
              <a:rPr lang="en-US" dirty="0" smtClean="0">
                <a:solidFill>
                  <a:schemeClr val="tx1"/>
                </a:solidFill>
              </a:rPr>
              <a:t>                                                                                               -NCCN 2005</a:t>
            </a:r>
          </a:p>
        </p:txBody>
      </p:sp>
    </p:spTree>
    <p:extLst>
      <p:ext uri="{BB962C8B-B14F-4D97-AF65-F5344CB8AC3E}">
        <p14:creationId xmlns:p14="http://schemas.microsoft.com/office/powerpoint/2010/main" val="2701507301"/>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Lung </a:t>
            </a:r>
            <a:r>
              <a:rPr lang="en-US" dirty="0" smtClean="0"/>
              <a:t>Cancer</a:t>
            </a:r>
            <a:endParaRPr lang="en-US" dirty="0"/>
          </a:p>
        </p:txBody>
      </p:sp>
      <p:sp>
        <p:nvSpPr>
          <p:cNvPr id="5" name="Content Placeholder 4"/>
          <p:cNvSpPr>
            <a:spLocks noGrp="1"/>
          </p:cNvSpPr>
          <p:nvPr>
            <p:ph sz="half" idx="1"/>
          </p:nvPr>
        </p:nvSpPr>
        <p:spPr/>
        <p:txBody>
          <a:bodyPr/>
          <a:lstStyle/>
          <a:p>
            <a:pPr marL="457200" indent="-457200">
              <a:buFont typeface="Arial" pitchFamily="34" charset="0"/>
              <a:buChar char="•"/>
            </a:pPr>
            <a:r>
              <a:rPr lang="en-US" sz="2400" dirty="0" smtClean="0"/>
              <a:t>Second </a:t>
            </a:r>
            <a:r>
              <a:rPr lang="en-US" sz="2400" dirty="0"/>
              <a:t>most commonly diagnosed cancer in men and women</a:t>
            </a:r>
          </a:p>
          <a:p>
            <a:pPr marL="457200" indent="-457200">
              <a:buFont typeface="Arial" pitchFamily="34" charset="0"/>
              <a:buChar char="•"/>
            </a:pPr>
            <a:r>
              <a:rPr lang="en-US" sz="2400" dirty="0"/>
              <a:t>Leading cause of death in men and women</a:t>
            </a:r>
          </a:p>
          <a:p>
            <a:pPr marL="457200" indent="-457200">
              <a:buFont typeface="Arial" pitchFamily="34" charset="0"/>
              <a:buChar char="•"/>
            </a:pPr>
            <a:r>
              <a:rPr lang="en-US" sz="2400" dirty="0"/>
              <a:t>Stage 1 – 4</a:t>
            </a:r>
          </a:p>
          <a:p>
            <a:pPr marL="457200" indent="-457200">
              <a:buFont typeface="Arial" pitchFamily="34" charset="0"/>
              <a:buChar char="•"/>
            </a:pPr>
            <a:r>
              <a:rPr lang="en-US" sz="2400" dirty="0"/>
              <a:t>Usually diagnosed in more advanced stages</a:t>
            </a:r>
          </a:p>
          <a:p>
            <a:pPr marL="457200" indent="-457200">
              <a:buFont typeface="Arial" pitchFamily="34" charset="0"/>
              <a:buChar char="•"/>
            </a:pPr>
            <a:r>
              <a:rPr lang="en-US" sz="2400" dirty="0"/>
              <a:t>Difficult to screen for</a:t>
            </a:r>
          </a:p>
          <a:p>
            <a:pPr marL="457200" indent="-457200">
              <a:buFont typeface="Arial" pitchFamily="34" charset="0"/>
              <a:buChar char="•"/>
            </a:pPr>
            <a:r>
              <a:rPr lang="en-US" sz="2400" dirty="0"/>
              <a:t>Frequently metastasizes to the </a:t>
            </a:r>
            <a:r>
              <a:rPr lang="en-US" sz="2400" dirty="0" smtClean="0"/>
              <a:t>brain</a:t>
            </a:r>
            <a:endParaRPr lang="en-US" sz="2400" dirty="0"/>
          </a:p>
        </p:txBody>
      </p:sp>
      <p:sp>
        <p:nvSpPr>
          <p:cNvPr id="6" name="Content Placeholder 5"/>
          <p:cNvSpPr>
            <a:spLocks noGrp="1"/>
          </p:cNvSpPr>
          <p:nvPr>
            <p:ph sz="half" idx="2"/>
          </p:nvPr>
        </p:nvSpPr>
        <p:spPr/>
        <p:txBody>
          <a:bodyPr/>
          <a:lstStyle/>
          <a:p>
            <a:endParaRPr lang="en-US" dirty="0"/>
          </a:p>
        </p:txBody>
      </p:sp>
      <p:pic>
        <p:nvPicPr>
          <p:cNvPr id="13517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76800" y="1295400"/>
            <a:ext cx="4124325" cy="476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250326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NCCN CRF recommendations</a:t>
            </a:r>
            <a:endParaRPr lang="en-US" dirty="0"/>
          </a:p>
        </p:txBody>
      </p:sp>
      <p:sp>
        <p:nvSpPr>
          <p:cNvPr id="4" name="Content Placeholder 3"/>
          <p:cNvSpPr>
            <a:spLocks noGrp="1"/>
          </p:cNvSpPr>
          <p:nvPr>
            <p:ph idx="1"/>
          </p:nvPr>
        </p:nvSpPr>
        <p:spPr>
          <a:xfrm>
            <a:off x="228600" y="1143000"/>
            <a:ext cx="8686799" cy="5029200"/>
          </a:xfrm>
        </p:spPr>
        <p:txBody>
          <a:bodyPr>
            <a:normAutofit fontScale="55000" lnSpcReduction="20000"/>
          </a:bodyPr>
          <a:lstStyle/>
          <a:p>
            <a:r>
              <a:rPr lang="en-US" b="1" dirty="0" smtClean="0">
                <a:solidFill>
                  <a:schemeClr val="tx1"/>
                </a:solidFill>
              </a:rPr>
              <a:t>Fatigue </a:t>
            </a:r>
            <a:r>
              <a:rPr lang="en-US" b="1" dirty="0">
                <a:solidFill>
                  <a:schemeClr val="tx1"/>
                </a:solidFill>
              </a:rPr>
              <a:t>should be screened, assessed, and managed according to clinical practice guidelines.</a:t>
            </a:r>
          </a:p>
          <a:p>
            <a:r>
              <a:rPr lang="en-US" dirty="0" smtClean="0">
                <a:solidFill>
                  <a:schemeClr val="tx1"/>
                </a:solidFill>
              </a:rPr>
              <a:t> </a:t>
            </a:r>
            <a:r>
              <a:rPr lang="en-US" b="1" dirty="0">
                <a:solidFill>
                  <a:schemeClr val="tx1"/>
                </a:solidFill>
              </a:rPr>
              <a:t>All patients should be screened for fatigue at their initial visit, at regular intervals during and following cancer treatment, and </a:t>
            </a:r>
            <a:r>
              <a:rPr lang="en-US" b="1" dirty="0" smtClean="0">
                <a:solidFill>
                  <a:schemeClr val="tx1"/>
                </a:solidFill>
              </a:rPr>
              <a:t>as clinically </a:t>
            </a:r>
            <a:r>
              <a:rPr lang="en-US" b="1" dirty="0">
                <a:solidFill>
                  <a:schemeClr val="tx1"/>
                </a:solidFill>
              </a:rPr>
              <a:t>indicated.</a:t>
            </a:r>
          </a:p>
          <a:p>
            <a:r>
              <a:rPr lang="en-US" b="1" dirty="0" smtClean="0">
                <a:solidFill>
                  <a:schemeClr val="tx1"/>
                </a:solidFill>
              </a:rPr>
              <a:t>Fatigue </a:t>
            </a:r>
            <a:r>
              <a:rPr lang="en-US" b="1" dirty="0">
                <a:solidFill>
                  <a:schemeClr val="tx1"/>
                </a:solidFill>
              </a:rPr>
              <a:t>should be recognized, evaluated, monitored, documented, and treated promptly for all age groups, at all stages of disease</a:t>
            </a:r>
            <a:r>
              <a:rPr lang="en-US" b="1" dirty="0" smtClean="0">
                <a:solidFill>
                  <a:schemeClr val="tx1"/>
                </a:solidFill>
              </a:rPr>
              <a:t>, prior </a:t>
            </a:r>
            <a:r>
              <a:rPr lang="en-US" b="1" dirty="0">
                <a:solidFill>
                  <a:schemeClr val="tx1"/>
                </a:solidFill>
              </a:rPr>
              <a:t>to, during and following treatment.</a:t>
            </a:r>
          </a:p>
          <a:p>
            <a:r>
              <a:rPr lang="en-US" b="1" dirty="0" smtClean="0">
                <a:solidFill>
                  <a:schemeClr val="tx1"/>
                </a:solidFill>
              </a:rPr>
              <a:t>Patients </a:t>
            </a:r>
            <a:r>
              <a:rPr lang="en-US" b="1" dirty="0">
                <a:solidFill>
                  <a:schemeClr val="tx1"/>
                </a:solidFill>
              </a:rPr>
              <a:t>and families should be informed that management of fatigue is an integral part of total health care.</a:t>
            </a:r>
          </a:p>
          <a:p>
            <a:r>
              <a:rPr lang="en-US" b="1" dirty="0" smtClean="0">
                <a:solidFill>
                  <a:schemeClr val="tx1"/>
                </a:solidFill>
              </a:rPr>
              <a:t>Health </a:t>
            </a:r>
            <a:r>
              <a:rPr lang="en-US" b="1" dirty="0">
                <a:solidFill>
                  <a:schemeClr val="tx1"/>
                </a:solidFill>
              </a:rPr>
              <a:t>care professionals experienced in fatigue evaluation and management should be available for consultation in a timely manner.</a:t>
            </a:r>
          </a:p>
          <a:p>
            <a:r>
              <a:rPr lang="en-US" b="1" dirty="0" smtClean="0">
                <a:solidFill>
                  <a:schemeClr val="tx1"/>
                </a:solidFill>
              </a:rPr>
              <a:t>Implementation </a:t>
            </a:r>
            <a:r>
              <a:rPr lang="en-US" b="1" dirty="0">
                <a:solidFill>
                  <a:schemeClr val="tx1"/>
                </a:solidFill>
              </a:rPr>
              <a:t>of guidelines for fatigue management is best accomplished by interdisciplinary teams who are able to </a:t>
            </a:r>
            <a:r>
              <a:rPr lang="en-US" b="1" dirty="0" smtClean="0">
                <a:solidFill>
                  <a:schemeClr val="tx1"/>
                </a:solidFill>
              </a:rPr>
              <a:t>tailor interventions </a:t>
            </a:r>
            <a:r>
              <a:rPr lang="en-US" b="1" dirty="0">
                <a:solidFill>
                  <a:schemeClr val="tx1"/>
                </a:solidFill>
              </a:rPr>
              <a:t>to the needs of the individual patient.</a:t>
            </a:r>
          </a:p>
          <a:p>
            <a:r>
              <a:rPr lang="en-US" b="1" dirty="0" smtClean="0">
                <a:solidFill>
                  <a:schemeClr val="tx1"/>
                </a:solidFill>
              </a:rPr>
              <a:t>Cancer-related </a:t>
            </a:r>
            <a:r>
              <a:rPr lang="en-US" b="1" dirty="0">
                <a:solidFill>
                  <a:schemeClr val="tx1"/>
                </a:solidFill>
              </a:rPr>
              <a:t>fatigue should be included in clinical health outcome studies.</a:t>
            </a:r>
          </a:p>
          <a:p>
            <a:r>
              <a:rPr lang="en-US" b="1" dirty="0" smtClean="0">
                <a:solidFill>
                  <a:schemeClr val="tx1"/>
                </a:solidFill>
              </a:rPr>
              <a:t>Rehabilitation </a:t>
            </a:r>
            <a:r>
              <a:rPr lang="en-US" b="1" dirty="0">
                <a:solidFill>
                  <a:schemeClr val="tx1"/>
                </a:solidFill>
              </a:rPr>
              <a:t>should begin with the cancer diagnosis.</a:t>
            </a:r>
            <a:endParaRPr lang="en-US" dirty="0">
              <a:solidFill>
                <a:schemeClr val="tx1"/>
              </a:solidFill>
            </a:endParaRPr>
          </a:p>
        </p:txBody>
      </p:sp>
    </p:spTree>
    <p:extLst>
      <p:ext uri="{BB962C8B-B14F-4D97-AF65-F5344CB8AC3E}">
        <p14:creationId xmlns:p14="http://schemas.microsoft.com/office/powerpoint/2010/main" val="2867393221"/>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NCCN Guidelines</a:t>
            </a:r>
            <a:endParaRPr lang="en-US" dirty="0"/>
          </a:p>
        </p:txBody>
      </p:sp>
      <p:sp>
        <p:nvSpPr>
          <p:cNvPr id="2" name="Content Placeholder 1"/>
          <p:cNvSpPr>
            <a:spLocks noGrp="1"/>
          </p:cNvSpPr>
          <p:nvPr>
            <p:ph idx="1"/>
          </p:nvPr>
        </p:nvSpPr>
        <p:spPr>
          <a:xfrm>
            <a:off x="533400" y="1676400"/>
            <a:ext cx="8458200" cy="3450696"/>
          </a:xfrm>
        </p:spPr>
        <p:txBody>
          <a:bodyPr>
            <a:normAutofit fontScale="92500" lnSpcReduction="10000"/>
          </a:bodyPr>
          <a:lstStyle/>
          <a:p>
            <a:r>
              <a:rPr lang="en-US" sz="3200" b="1" dirty="0">
                <a:solidFill>
                  <a:schemeClr val="tx1"/>
                </a:solidFill>
              </a:rPr>
              <a:t>Consider initiation of exercise program </a:t>
            </a:r>
            <a:r>
              <a:rPr lang="en-US" sz="3200" b="1" dirty="0" smtClean="0">
                <a:solidFill>
                  <a:schemeClr val="tx1"/>
                </a:solidFill>
              </a:rPr>
              <a:t>of both </a:t>
            </a:r>
            <a:r>
              <a:rPr lang="en-US" sz="3200" b="1" dirty="0">
                <a:solidFill>
                  <a:schemeClr val="tx1"/>
                </a:solidFill>
              </a:rPr>
              <a:t>endurance and resistance exercise</a:t>
            </a:r>
          </a:p>
          <a:p>
            <a:r>
              <a:rPr lang="en-US" sz="3200" b="1" dirty="0">
                <a:solidFill>
                  <a:schemeClr val="tx1"/>
                </a:solidFill>
              </a:rPr>
              <a:t>Consider referral to rehabilitation: physical therapy, occupational </a:t>
            </a:r>
            <a:r>
              <a:rPr lang="en-US" sz="3200" b="1" dirty="0" smtClean="0">
                <a:solidFill>
                  <a:schemeClr val="tx1"/>
                </a:solidFill>
              </a:rPr>
              <a:t>therapy</a:t>
            </a:r>
          </a:p>
          <a:p>
            <a:endParaRPr lang="en-US" sz="3200" b="1" dirty="0">
              <a:solidFill>
                <a:schemeClr val="tx1"/>
              </a:solidFill>
            </a:endParaRPr>
          </a:p>
          <a:p>
            <a:pPr marL="0" indent="0">
              <a:buNone/>
            </a:pPr>
            <a:r>
              <a:rPr lang="en-US" b="1" dirty="0" smtClean="0">
                <a:solidFill>
                  <a:schemeClr val="tx1"/>
                </a:solidFill>
              </a:rPr>
              <a:t>                                                                                                NCCN 2011</a:t>
            </a:r>
            <a:endParaRPr lang="en-US" dirty="0">
              <a:solidFill>
                <a:schemeClr val="tx1"/>
              </a:solidFill>
            </a:endParaRPr>
          </a:p>
        </p:txBody>
      </p:sp>
    </p:spTree>
    <p:extLst>
      <p:ext uri="{BB962C8B-B14F-4D97-AF65-F5344CB8AC3E}">
        <p14:creationId xmlns:p14="http://schemas.microsoft.com/office/powerpoint/2010/main" val="309403521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normAutofit fontScale="90000"/>
          </a:bodyPr>
          <a:lstStyle/>
          <a:p>
            <a:pPr fontAlgn="auto">
              <a:spcAft>
                <a:spcPts val="0"/>
              </a:spcAft>
              <a:defRPr/>
            </a:pPr>
            <a:r>
              <a:rPr lang="en-US" dirty="0" smtClean="0"/>
              <a:t>Cancer Related Fatigue</a:t>
            </a:r>
            <a:br>
              <a:rPr lang="en-US" dirty="0" smtClean="0"/>
            </a:br>
            <a:r>
              <a:rPr lang="en-US" sz="3000" dirty="0" smtClean="0"/>
              <a:t>What to do?</a:t>
            </a:r>
          </a:p>
        </p:txBody>
      </p:sp>
      <p:sp>
        <p:nvSpPr>
          <p:cNvPr id="96259" name="Rectangle 3"/>
          <p:cNvSpPr>
            <a:spLocks noGrp="1" noChangeArrowheads="1"/>
          </p:cNvSpPr>
          <p:nvPr>
            <p:ph sz="quarter" idx="1"/>
          </p:nvPr>
        </p:nvSpPr>
        <p:spPr>
          <a:xfrm>
            <a:off x="228600" y="1600200"/>
            <a:ext cx="8458200" cy="5105400"/>
          </a:xfrm>
        </p:spPr>
        <p:txBody>
          <a:bodyPr/>
          <a:lstStyle/>
          <a:p>
            <a:pPr>
              <a:lnSpc>
                <a:spcPct val="80000"/>
              </a:lnSpc>
            </a:pPr>
            <a:r>
              <a:rPr lang="en-US" sz="2800" smtClean="0"/>
              <a:t>Exercise 6 days a week</a:t>
            </a:r>
          </a:p>
          <a:p>
            <a:pPr>
              <a:lnSpc>
                <a:spcPct val="80000"/>
              </a:lnSpc>
            </a:pPr>
            <a:r>
              <a:rPr lang="en-US" sz="2800" smtClean="0"/>
              <a:t>Lower your expectations for the day</a:t>
            </a:r>
          </a:p>
          <a:p>
            <a:pPr>
              <a:lnSpc>
                <a:spcPct val="80000"/>
              </a:lnSpc>
            </a:pPr>
            <a:r>
              <a:rPr lang="en-US" sz="2800" smtClean="0"/>
              <a:t>Pace yourself use energy conservation principles</a:t>
            </a:r>
          </a:p>
          <a:p>
            <a:pPr>
              <a:lnSpc>
                <a:spcPct val="80000"/>
              </a:lnSpc>
            </a:pPr>
            <a:r>
              <a:rPr lang="en-US" sz="2800" smtClean="0"/>
              <a:t>Pay attention to energy swings and schedule tasks during the most energetic part of the day</a:t>
            </a:r>
          </a:p>
          <a:p>
            <a:pPr>
              <a:lnSpc>
                <a:spcPct val="80000"/>
              </a:lnSpc>
            </a:pPr>
            <a:r>
              <a:rPr lang="en-US" sz="2800" smtClean="0"/>
              <a:t>Take mini breaks with or without a nap</a:t>
            </a:r>
          </a:p>
          <a:p>
            <a:pPr>
              <a:lnSpc>
                <a:spcPct val="80000"/>
              </a:lnSpc>
            </a:pPr>
            <a:r>
              <a:rPr lang="en-US" sz="2800" smtClean="0"/>
              <a:t>Alternate high and low physical activities</a:t>
            </a:r>
          </a:p>
          <a:p>
            <a:pPr>
              <a:lnSpc>
                <a:spcPct val="80000"/>
              </a:lnSpc>
            </a:pPr>
            <a:r>
              <a:rPr lang="en-US" sz="2800" smtClean="0"/>
              <a:t>Eat a healthy diet</a:t>
            </a:r>
          </a:p>
          <a:p>
            <a:pPr>
              <a:lnSpc>
                <a:spcPct val="80000"/>
              </a:lnSpc>
            </a:pPr>
            <a:r>
              <a:rPr lang="en-US" sz="2800" smtClean="0"/>
              <a:t>Reduce stress and anxiety</a:t>
            </a:r>
          </a:p>
          <a:p>
            <a:pPr>
              <a:lnSpc>
                <a:spcPct val="80000"/>
              </a:lnSpc>
            </a:pPr>
            <a:r>
              <a:rPr lang="en-US" sz="2800" smtClean="0"/>
              <a:t>Go to bed 20-30 minutes earlier than your usual time to “unwind”</a:t>
            </a:r>
          </a:p>
          <a:p>
            <a:pPr>
              <a:lnSpc>
                <a:spcPct val="80000"/>
              </a:lnSpc>
            </a:pPr>
            <a:endParaRPr lang="en-US" sz="2400" smtClean="0"/>
          </a:p>
          <a:p>
            <a:pPr>
              <a:lnSpc>
                <a:spcPct val="80000"/>
              </a:lnSpc>
            </a:pPr>
            <a:endParaRPr lang="en-US" sz="2400" smtClean="0"/>
          </a:p>
          <a:p>
            <a:pPr>
              <a:lnSpc>
                <a:spcPct val="80000"/>
              </a:lnSpc>
            </a:pPr>
            <a:endParaRPr lang="en-US" sz="2400" smtClean="0"/>
          </a:p>
        </p:txBody>
      </p:sp>
    </p:spTree>
    <p:extLst>
      <p:ext uri="{BB962C8B-B14F-4D97-AF65-F5344CB8AC3E}">
        <p14:creationId xmlns:p14="http://schemas.microsoft.com/office/powerpoint/2010/main" val="990786881"/>
      </p:ext>
    </p:extLst>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Treatment of CRF</a:t>
            </a:r>
            <a:endParaRPr lang="en-US" dirty="0"/>
          </a:p>
        </p:txBody>
      </p:sp>
      <p:sp>
        <p:nvSpPr>
          <p:cNvPr id="2" name="Content Placeholder 1"/>
          <p:cNvSpPr>
            <a:spLocks noGrp="1"/>
          </p:cNvSpPr>
          <p:nvPr>
            <p:ph idx="1"/>
          </p:nvPr>
        </p:nvSpPr>
        <p:spPr/>
        <p:txBody>
          <a:bodyPr>
            <a:normAutofit/>
          </a:bodyPr>
          <a:lstStyle/>
          <a:p>
            <a:r>
              <a:rPr lang="en-US" sz="3200" dirty="0" smtClean="0">
                <a:solidFill>
                  <a:schemeClr val="tx1"/>
                </a:solidFill>
              </a:rPr>
              <a:t>Treat contributing factors</a:t>
            </a:r>
          </a:p>
          <a:p>
            <a:pPr lvl="1"/>
            <a:r>
              <a:rPr lang="en-US" sz="2800" dirty="0" smtClean="0">
                <a:solidFill>
                  <a:schemeClr val="tx1"/>
                </a:solidFill>
              </a:rPr>
              <a:t>Treatment of medical issues</a:t>
            </a:r>
          </a:p>
          <a:p>
            <a:pPr lvl="1"/>
            <a:r>
              <a:rPr lang="en-US" sz="2800" dirty="0" smtClean="0">
                <a:solidFill>
                  <a:schemeClr val="tx1"/>
                </a:solidFill>
              </a:rPr>
              <a:t>Nutritional support</a:t>
            </a:r>
          </a:p>
          <a:p>
            <a:pPr lvl="1"/>
            <a:r>
              <a:rPr lang="en-US" sz="2800" dirty="0" smtClean="0">
                <a:solidFill>
                  <a:schemeClr val="tx1"/>
                </a:solidFill>
              </a:rPr>
              <a:t>Distress management</a:t>
            </a:r>
          </a:p>
          <a:p>
            <a:pPr lvl="1"/>
            <a:r>
              <a:rPr lang="en-US" sz="2800" dirty="0" smtClean="0">
                <a:solidFill>
                  <a:schemeClr val="tx1"/>
                </a:solidFill>
              </a:rPr>
              <a:t>Sleep support</a:t>
            </a:r>
            <a:endParaRPr lang="en-US" sz="2800" dirty="0">
              <a:solidFill>
                <a:schemeClr val="tx1"/>
              </a:solidFill>
            </a:endParaRPr>
          </a:p>
        </p:txBody>
      </p:sp>
    </p:spTree>
    <p:extLst>
      <p:ext uri="{BB962C8B-B14F-4D97-AF65-F5344CB8AC3E}">
        <p14:creationId xmlns:p14="http://schemas.microsoft.com/office/powerpoint/2010/main" val="47127847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What the research says</a:t>
            </a:r>
          </a:p>
        </p:txBody>
      </p:sp>
      <p:sp>
        <p:nvSpPr>
          <p:cNvPr id="2" name="Content Placeholder 1"/>
          <p:cNvSpPr>
            <a:spLocks noGrp="1"/>
          </p:cNvSpPr>
          <p:nvPr>
            <p:ph idx="1"/>
          </p:nvPr>
        </p:nvSpPr>
        <p:spPr/>
        <p:txBody>
          <a:bodyPr/>
          <a:lstStyle/>
          <a:p>
            <a:r>
              <a:rPr lang="en-US" sz="2800" dirty="0" smtClean="0">
                <a:solidFill>
                  <a:schemeClr val="tx1"/>
                </a:solidFill>
              </a:rPr>
              <a:t>The only evidence based treatment for cancer related fatigue is:</a:t>
            </a:r>
          </a:p>
          <a:p>
            <a:endParaRPr lang="en-US" dirty="0">
              <a:solidFill>
                <a:schemeClr val="tx1"/>
              </a:solidFill>
            </a:endParaRPr>
          </a:p>
          <a:p>
            <a:pPr marL="2194560" lvl="7" indent="0">
              <a:buNone/>
            </a:pPr>
            <a:r>
              <a:rPr lang="en-US" sz="5400" dirty="0" smtClean="0">
                <a:solidFill>
                  <a:schemeClr val="tx1"/>
                </a:solidFill>
              </a:rPr>
              <a:t>Exercise</a:t>
            </a:r>
            <a:endParaRPr lang="en-US" sz="5400" dirty="0">
              <a:solidFill>
                <a:schemeClr val="tx1"/>
              </a:solidFill>
            </a:endParaRPr>
          </a:p>
        </p:txBody>
      </p:sp>
    </p:spTree>
    <p:extLst>
      <p:ext uri="{BB962C8B-B14F-4D97-AF65-F5344CB8AC3E}">
        <p14:creationId xmlns:p14="http://schemas.microsoft.com/office/powerpoint/2010/main" val="4154201996"/>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the research says</a:t>
            </a:r>
            <a:endParaRPr lang="en-US" dirty="0"/>
          </a:p>
        </p:txBody>
      </p:sp>
      <p:sp>
        <p:nvSpPr>
          <p:cNvPr id="2" name="Content Placeholder 1"/>
          <p:cNvSpPr>
            <a:spLocks noGrp="1"/>
          </p:cNvSpPr>
          <p:nvPr>
            <p:ph idx="1"/>
          </p:nvPr>
        </p:nvSpPr>
        <p:spPr>
          <a:xfrm>
            <a:off x="304801" y="1905000"/>
            <a:ext cx="8686800" cy="4221163"/>
          </a:xfrm>
        </p:spPr>
        <p:txBody>
          <a:bodyPr>
            <a:normAutofit/>
          </a:bodyPr>
          <a:lstStyle/>
          <a:p>
            <a:r>
              <a:rPr lang="en-US" sz="2800" dirty="0" smtClean="0">
                <a:solidFill>
                  <a:schemeClr val="tx1"/>
                </a:solidFill>
              </a:rPr>
              <a:t>Exercise is safe during chemo and radiation.</a:t>
            </a:r>
          </a:p>
          <a:p>
            <a:r>
              <a:rPr lang="en-US" sz="2800" dirty="0" smtClean="0">
                <a:solidFill>
                  <a:schemeClr val="tx1"/>
                </a:solidFill>
              </a:rPr>
              <a:t>Exercise is helpful to exercise during radiation and chemotherapy.</a:t>
            </a:r>
          </a:p>
          <a:p>
            <a:r>
              <a:rPr lang="en-US" sz="2800" dirty="0" smtClean="0">
                <a:solidFill>
                  <a:schemeClr val="tx1"/>
                </a:solidFill>
              </a:rPr>
              <a:t>Exercise should be encouraged</a:t>
            </a:r>
          </a:p>
          <a:p>
            <a:r>
              <a:rPr lang="en-US" sz="2800" dirty="0" smtClean="0">
                <a:solidFill>
                  <a:schemeClr val="tx1"/>
                </a:solidFill>
              </a:rPr>
              <a:t>Exercise is under-utilized</a:t>
            </a:r>
          </a:p>
          <a:p>
            <a:r>
              <a:rPr lang="en-US" sz="2800" dirty="0" smtClean="0">
                <a:solidFill>
                  <a:schemeClr val="tx1"/>
                </a:solidFill>
              </a:rPr>
              <a:t>Exercise is safe with advanced disease.</a:t>
            </a:r>
          </a:p>
          <a:p>
            <a:r>
              <a:rPr lang="en-US" sz="2800" dirty="0" smtClean="0">
                <a:solidFill>
                  <a:schemeClr val="tx1"/>
                </a:solidFill>
              </a:rPr>
              <a:t>Exercise is recommended with palliative care and end of life</a:t>
            </a:r>
          </a:p>
          <a:p>
            <a:endParaRPr lang="en-US" dirty="0" smtClean="0"/>
          </a:p>
          <a:p>
            <a:endParaRPr lang="en-US" dirty="0"/>
          </a:p>
        </p:txBody>
      </p:sp>
    </p:spTree>
    <p:extLst>
      <p:ext uri="{BB962C8B-B14F-4D97-AF65-F5344CB8AC3E}">
        <p14:creationId xmlns:p14="http://schemas.microsoft.com/office/powerpoint/2010/main" val="4081102300"/>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What the research says</a:t>
            </a:r>
          </a:p>
        </p:txBody>
      </p:sp>
      <p:sp>
        <p:nvSpPr>
          <p:cNvPr id="2" name="Content Placeholder 1"/>
          <p:cNvSpPr>
            <a:spLocks noGrp="1"/>
          </p:cNvSpPr>
          <p:nvPr>
            <p:ph idx="1"/>
          </p:nvPr>
        </p:nvSpPr>
        <p:spPr>
          <a:xfrm>
            <a:off x="381000" y="1219200"/>
            <a:ext cx="8305800" cy="4800600"/>
          </a:xfrm>
        </p:spPr>
        <p:txBody>
          <a:bodyPr>
            <a:noAutofit/>
          </a:bodyPr>
          <a:lstStyle/>
          <a:p>
            <a:r>
              <a:rPr lang="en-US" sz="2000" dirty="0" smtClean="0">
                <a:solidFill>
                  <a:schemeClr val="tx1"/>
                </a:solidFill>
              </a:rPr>
              <a:t>Exercise is helpful in persons with cachexia</a:t>
            </a:r>
          </a:p>
          <a:p>
            <a:pPr lvl="1"/>
            <a:r>
              <a:rPr lang="en-US" sz="2000" dirty="0" smtClean="0"/>
              <a:t>Cancer </a:t>
            </a:r>
            <a:r>
              <a:rPr lang="en-US" sz="2000" dirty="0"/>
              <a:t>cachexia describes a syndrome of progressive weight loss, anorexia, and persistent erosion of host body cell mass in response to a malignant growth. </a:t>
            </a:r>
            <a:endParaRPr lang="en-US" sz="2000" dirty="0" smtClean="0"/>
          </a:p>
          <a:p>
            <a:pPr lvl="1"/>
            <a:r>
              <a:rPr lang="en-US" sz="2000" dirty="0" smtClean="0"/>
              <a:t>Although </a:t>
            </a:r>
            <a:r>
              <a:rPr lang="en-US" sz="2000" dirty="0"/>
              <a:t>often associated with </a:t>
            </a:r>
            <a:r>
              <a:rPr lang="en-US" sz="2000" dirty="0" err="1"/>
              <a:t>preterminal</a:t>
            </a:r>
            <a:r>
              <a:rPr lang="en-US" sz="2000" dirty="0"/>
              <a:t> patients bearing disseminated disease, cachexia may be present in the early stages of tumor growth before any signs or symptoms of malignancy. </a:t>
            </a:r>
            <a:endParaRPr lang="en-US" sz="2000" dirty="0" smtClean="0"/>
          </a:p>
          <a:p>
            <a:pPr lvl="1"/>
            <a:r>
              <a:rPr lang="en-US" sz="2000" dirty="0" smtClean="0"/>
              <a:t>A </a:t>
            </a:r>
            <a:r>
              <a:rPr lang="en-US" sz="2000" dirty="0"/>
              <a:t>decline in food intake relative to energy expenditure (which may be increased, normal, or decreased) is the fundamental physiologic derangement leading to cancer-associated weight loss. </a:t>
            </a:r>
            <a:endParaRPr lang="en-US" sz="2000" dirty="0" smtClean="0"/>
          </a:p>
          <a:p>
            <a:pPr lvl="1"/>
            <a:r>
              <a:rPr lang="en-US" sz="2000" dirty="0" smtClean="0"/>
              <a:t>In </a:t>
            </a:r>
            <a:r>
              <a:rPr lang="en-US" sz="2000" dirty="0"/>
              <a:t>addition, abnormalities of host carbohydrate, protein, and fat metabolism lead to continued mobilization and ineffective repletion of host tissue, despite adequate nutritional support.</a:t>
            </a:r>
            <a:endParaRPr lang="en-US" sz="2000" dirty="0">
              <a:solidFill>
                <a:schemeClr val="tx1"/>
              </a:solidFill>
            </a:endParaRPr>
          </a:p>
        </p:txBody>
      </p:sp>
    </p:spTree>
    <p:extLst>
      <p:ext uri="{BB962C8B-B14F-4D97-AF65-F5344CB8AC3E}">
        <p14:creationId xmlns:p14="http://schemas.microsoft.com/office/powerpoint/2010/main" val="2926345487"/>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dirty="0" smtClean="0"/>
              <a:t>Two ways to Fight Fatigue</a:t>
            </a:r>
          </a:p>
        </p:txBody>
      </p:sp>
      <p:sp>
        <p:nvSpPr>
          <p:cNvPr id="95235" name="Rectangle 3"/>
          <p:cNvSpPr>
            <a:spLocks noGrp="1" noChangeArrowheads="1"/>
          </p:cNvSpPr>
          <p:nvPr>
            <p:ph sz="quarter" idx="1"/>
          </p:nvPr>
        </p:nvSpPr>
        <p:spPr>
          <a:xfrm>
            <a:off x="301625" y="1527175"/>
            <a:ext cx="8504238" cy="4572000"/>
          </a:xfrm>
        </p:spPr>
        <p:txBody>
          <a:bodyPr/>
          <a:lstStyle/>
          <a:p>
            <a:r>
              <a:rPr lang="en-US" dirty="0" smtClean="0"/>
              <a:t>Medications</a:t>
            </a:r>
          </a:p>
          <a:p>
            <a:pPr lvl="1"/>
            <a:r>
              <a:rPr lang="en-US" dirty="0" smtClean="0"/>
              <a:t>To fight anemia and increase red blood cells</a:t>
            </a:r>
          </a:p>
          <a:p>
            <a:pPr lvl="1"/>
            <a:r>
              <a:rPr lang="en-US" dirty="0" smtClean="0"/>
              <a:t>Consult your physician</a:t>
            </a:r>
          </a:p>
          <a:p>
            <a:r>
              <a:rPr lang="en-US" dirty="0" smtClean="0"/>
              <a:t>Exercise</a:t>
            </a:r>
          </a:p>
          <a:p>
            <a:pPr lvl="1"/>
            <a:r>
              <a:rPr lang="en-US" dirty="0" smtClean="0"/>
              <a:t>Increases red blood cells </a:t>
            </a:r>
          </a:p>
          <a:p>
            <a:pPr lvl="1"/>
            <a:r>
              <a:rPr lang="en-US" dirty="0" smtClean="0"/>
              <a:t>Increase endorphins</a:t>
            </a:r>
          </a:p>
          <a:p>
            <a:pPr lvl="1"/>
            <a:r>
              <a:rPr lang="en-US" dirty="0" smtClean="0"/>
              <a:t>Improve overall conditioning</a:t>
            </a:r>
          </a:p>
          <a:p>
            <a:pPr lvl="1"/>
            <a:r>
              <a:rPr lang="en-US" dirty="0" smtClean="0"/>
              <a:t>Consult a PT/OT</a:t>
            </a:r>
          </a:p>
        </p:txBody>
      </p:sp>
    </p:spTree>
    <p:extLst>
      <p:ext uri="{BB962C8B-B14F-4D97-AF65-F5344CB8AC3E}">
        <p14:creationId xmlns:p14="http://schemas.microsoft.com/office/powerpoint/2010/main" val="765098155"/>
      </p:ext>
    </p:extLst>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Sleeping vs. Napping</a:t>
            </a:r>
            <a:endParaRPr lang="en-US" dirty="0"/>
          </a:p>
        </p:txBody>
      </p:sp>
      <p:sp>
        <p:nvSpPr>
          <p:cNvPr id="2" name="Content Placeholder 1"/>
          <p:cNvSpPr>
            <a:spLocks noGrp="1"/>
          </p:cNvSpPr>
          <p:nvPr>
            <p:ph idx="1"/>
          </p:nvPr>
        </p:nvSpPr>
        <p:spPr/>
        <p:txBody>
          <a:bodyPr/>
          <a:lstStyle/>
          <a:p>
            <a:r>
              <a:rPr lang="en-US" dirty="0" smtClean="0">
                <a:solidFill>
                  <a:schemeClr val="tx1"/>
                </a:solidFill>
              </a:rPr>
              <a:t>“Normal” uninterrupted nighttime sleep is crucial.</a:t>
            </a:r>
          </a:p>
          <a:p>
            <a:pPr lvl="1"/>
            <a:endParaRPr lang="en-US" dirty="0" smtClean="0">
              <a:solidFill>
                <a:schemeClr val="tx1"/>
              </a:solidFill>
            </a:endParaRPr>
          </a:p>
          <a:p>
            <a:pPr lvl="1"/>
            <a:r>
              <a:rPr lang="en-US" dirty="0" smtClean="0">
                <a:solidFill>
                  <a:schemeClr val="tx1"/>
                </a:solidFill>
              </a:rPr>
              <a:t>If “normal” sleep is being achieved </a:t>
            </a:r>
            <a:r>
              <a:rPr lang="en-US" b="1" dirty="0" smtClean="0">
                <a:solidFill>
                  <a:schemeClr val="tx1"/>
                </a:solidFill>
              </a:rPr>
              <a:t>and</a:t>
            </a:r>
            <a:r>
              <a:rPr lang="en-US" dirty="0" smtClean="0">
                <a:solidFill>
                  <a:schemeClr val="tx1"/>
                </a:solidFill>
              </a:rPr>
              <a:t> the patient is exercising, napping as needed is ok.</a:t>
            </a:r>
          </a:p>
          <a:p>
            <a:pPr lvl="1"/>
            <a:r>
              <a:rPr lang="en-US" dirty="0" smtClean="0">
                <a:solidFill>
                  <a:schemeClr val="tx1"/>
                </a:solidFill>
              </a:rPr>
              <a:t>If not, napping should be discouraged.</a:t>
            </a:r>
          </a:p>
          <a:p>
            <a:pPr lvl="1"/>
            <a:r>
              <a:rPr lang="en-US" dirty="0" smtClean="0">
                <a:solidFill>
                  <a:schemeClr val="tx1"/>
                </a:solidFill>
              </a:rPr>
              <a:t>Medication for improved sleep is recommended if needed.</a:t>
            </a:r>
            <a:endParaRPr lang="en-US" dirty="0">
              <a:solidFill>
                <a:schemeClr val="tx1"/>
              </a:solidFill>
            </a:endParaRPr>
          </a:p>
          <a:p>
            <a:pPr lvl="1"/>
            <a:endParaRPr lang="en-US" dirty="0" smtClean="0">
              <a:solidFill>
                <a:schemeClr val="tx1"/>
              </a:solidFill>
            </a:endParaRPr>
          </a:p>
          <a:p>
            <a:pPr lvl="1"/>
            <a:endParaRPr lang="en-US" dirty="0">
              <a:solidFill>
                <a:schemeClr val="tx1"/>
              </a:solidFill>
            </a:endParaRPr>
          </a:p>
          <a:p>
            <a:pPr lvl="1"/>
            <a:endParaRPr lang="en-US" dirty="0">
              <a:solidFill>
                <a:schemeClr val="tx1"/>
              </a:solidFill>
            </a:endParaRPr>
          </a:p>
        </p:txBody>
      </p:sp>
    </p:spTree>
    <p:extLst>
      <p:ext uri="{BB962C8B-B14F-4D97-AF65-F5344CB8AC3E}">
        <p14:creationId xmlns:p14="http://schemas.microsoft.com/office/powerpoint/2010/main" val="2707690363"/>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Exercise Cautions</a:t>
            </a:r>
            <a:endParaRPr lang="en-US" dirty="0"/>
          </a:p>
        </p:txBody>
      </p:sp>
      <p:sp>
        <p:nvSpPr>
          <p:cNvPr id="2" name="Content Placeholder 1"/>
          <p:cNvSpPr>
            <a:spLocks noGrp="1"/>
          </p:cNvSpPr>
          <p:nvPr>
            <p:ph idx="1"/>
          </p:nvPr>
        </p:nvSpPr>
        <p:spPr>
          <a:xfrm>
            <a:off x="304800" y="1676400"/>
            <a:ext cx="8534400" cy="3450696"/>
          </a:xfrm>
        </p:spPr>
        <p:txBody>
          <a:bodyPr/>
          <a:lstStyle/>
          <a:p>
            <a:r>
              <a:rPr lang="en-US" sz="3200" dirty="0" smtClean="0">
                <a:solidFill>
                  <a:schemeClr val="tx1"/>
                </a:solidFill>
              </a:rPr>
              <a:t>Bone </a:t>
            </a:r>
            <a:r>
              <a:rPr lang="en-US" sz="3200" dirty="0">
                <a:solidFill>
                  <a:schemeClr val="tx1"/>
                </a:solidFill>
              </a:rPr>
              <a:t>metastases</a:t>
            </a:r>
          </a:p>
          <a:p>
            <a:r>
              <a:rPr lang="en-US" sz="3200" dirty="0" smtClean="0">
                <a:solidFill>
                  <a:schemeClr val="tx1"/>
                </a:solidFill>
              </a:rPr>
              <a:t>Thrombocytopenia</a:t>
            </a:r>
            <a:endParaRPr lang="en-US" sz="3200" dirty="0">
              <a:solidFill>
                <a:schemeClr val="tx1"/>
              </a:solidFill>
            </a:endParaRPr>
          </a:p>
          <a:p>
            <a:r>
              <a:rPr lang="en-US" sz="3200" dirty="0" smtClean="0">
                <a:solidFill>
                  <a:schemeClr val="tx1"/>
                </a:solidFill>
              </a:rPr>
              <a:t>Anemia</a:t>
            </a:r>
            <a:endParaRPr lang="en-US" sz="3200" dirty="0">
              <a:solidFill>
                <a:schemeClr val="tx1"/>
              </a:solidFill>
            </a:endParaRPr>
          </a:p>
          <a:p>
            <a:r>
              <a:rPr lang="en-US" sz="3200" dirty="0" smtClean="0">
                <a:solidFill>
                  <a:schemeClr val="tx1"/>
                </a:solidFill>
              </a:rPr>
              <a:t>Fever </a:t>
            </a:r>
            <a:r>
              <a:rPr lang="en-US" sz="3200" dirty="0">
                <a:solidFill>
                  <a:schemeClr val="tx1"/>
                </a:solidFill>
              </a:rPr>
              <a:t>or active infection</a:t>
            </a:r>
          </a:p>
          <a:p>
            <a:r>
              <a:rPr lang="en-US" sz="3200" dirty="0" smtClean="0">
                <a:solidFill>
                  <a:schemeClr val="tx1"/>
                </a:solidFill>
              </a:rPr>
              <a:t>Limitations </a:t>
            </a:r>
            <a:r>
              <a:rPr lang="en-US" sz="3200" dirty="0">
                <a:solidFill>
                  <a:schemeClr val="tx1"/>
                </a:solidFill>
              </a:rPr>
              <a:t>secondary to metastases or other disease</a:t>
            </a:r>
          </a:p>
          <a:p>
            <a:endParaRPr lang="en-US" dirty="0"/>
          </a:p>
        </p:txBody>
      </p:sp>
    </p:spTree>
    <p:extLst>
      <p:ext uri="{BB962C8B-B14F-4D97-AF65-F5344CB8AC3E}">
        <p14:creationId xmlns:p14="http://schemas.microsoft.com/office/powerpoint/2010/main" val="1901492758"/>
      </p:ext>
    </p:extLst>
  </p:cSld>
  <p:clrMapOvr>
    <a:masterClrMapping/>
  </p:clrMapOvr>
  <p:timing>
    <p:tnLst>
      <p:par>
        <p:cTn id="1" dur="indefinite" restart="never" nodeType="tmRoot"/>
      </p:par>
    </p:tnLst>
  </p:timing>
</p:sld>
</file>

<file path=ppt/theme/theme1.xml><?xml version="1.0" encoding="utf-8"?>
<a:theme xmlns:a="http://schemas.openxmlformats.org/drawingml/2006/main" name="Beaumont Template">
  <a:themeElements>
    <a:clrScheme name="Beaumo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eaumont Template">
      <a:majorFont>
        <a:latin typeface="Palatino Linotype"/>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Beaumo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eaumo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eaumo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eaumo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eaumo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eaumo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eaumont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eaumo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eaumo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eaumo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eaumo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eaumo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eaumont Template 13">
        <a:dk1>
          <a:srgbClr val="777777"/>
        </a:dk1>
        <a:lt1>
          <a:srgbClr val="FFFFFF"/>
        </a:lt1>
        <a:dk2>
          <a:srgbClr val="000000"/>
        </a:dk2>
        <a:lt2>
          <a:srgbClr val="E3EBF1"/>
        </a:lt2>
        <a:accent1>
          <a:srgbClr val="800000"/>
        </a:accent1>
        <a:accent2>
          <a:srgbClr val="B2B2B2"/>
        </a:accent2>
        <a:accent3>
          <a:srgbClr val="AAAAAA"/>
        </a:accent3>
        <a:accent4>
          <a:srgbClr val="DADADA"/>
        </a:accent4>
        <a:accent5>
          <a:srgbClr val="C0AAAA"/>
        </a:accent5>
        <a:accent6>
          <a:srgbClr val="A1A1A1"/>
        </a:accent6>
        <a:hlink>
          <a:srgbClr val="FFFF00"/>
        </a:hlink>
        <a:folHlink>
          <a:srgbClr val="99FF33"/>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eaumont Template">
  <a:themeElements>
    <a:clrScheme name="1_Beaumo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eaumont Template">
      <a:majorFont>
        <a:latin typeface="Kozuka Mincho Pro H"/>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Beaumo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eaumo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eaumo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eaumo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eaumo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eaumo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eaumont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eaumo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eaumo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eaumo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eaumo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eaumo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Beaumont Template 13">
        <a:dk1>
          <a:srgbClr val="777777"/>
        </a:dk1>
        <a:lt1>
          <a:srgbClr val="FFFFFF"/>
        </a:lt1>
        <a:dk2>
          <a:srgbClr val="000000"/>
        </a:dk2>
        <a:lt2>
          <a:srgbClr val="E3EBF1"/>
        </a:lt2>
        <a:accent1>
          <a:srgbClr val="800000"/>
        </a:accent1>
        <a:accent2>
          <a:srgbClr val="B2B2B2"/>
        </a:accent2>
        <a:accent3>
          <a:srgbClr val="AAAAAA"/>
        </a:accent3>
        <a:accent4>
          <a:srgbClr val="DADADA"/>
        </a:accent4>
        <a:accent5>
          <a:srgbClr val="C0AAAA"/>
        </a:accent5>
        <a:accent6>
          <a:srgbClr val="A1A1A1"/>
        </a:accent6>
        <a:hlink>
          <a:srgbClr val="FFFF00"/>
        </a:hlink>
        <a:folHlink>
          <a:srgbClr val="99FF33"/>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3820</TotalTime>
  <Words>7462</Words>
  <Application>Microsoft Office PowerPoint</Application>
  <PresentationFormat>On-screen Show (4:3)</PresentationFormat>
  <Paragraphs>1117</Paragraphs>
  <Slides>162</Slides>
  <Notes>26</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162</vt:i4>
      </vt:variant>
    </vt:vector>
  </HeadingPairs>
  <TitlesOfParts>
    <vt:vector size="165" baseType="lpstr">
      <vt:lpstr>Beaumont Template</vt:lpstr>
      <vt:lpstr>1_Beaumont Template</vt:lpstr>
      <vt:lpstr>Visio</vt:lpstr>
      <vt:lpstr>July 8th Comprehensive Cancer Rehab</vt:lpstr>
      <vt:lpstr>Types of Cancer</vt:lpstr>
      <vt:lpstr>Types of cancers</vt:lpstr>
      <vt:lpstr>Sarcomas</vt:lpstr>
      <vt:lpstr>Lymphomas</vt:lpstr>
      <vt:lpstr>Leukemias</vt:lpstr>
      <vt:lpstr>Carcinoma</vt:lpstr>
      <vt:lpstr>Types of carcinoma</vt:lpstr>
      <vt:lpstr>Lung Cancer</vt:lpstr>
      <vt:lpstr>PowerPoint Presentation</vt:lpstr>
      <vt:lpstr>PowerPoint Presentation</vt:lpstr>
      <vt:lpstr>PowerPoint Presentation</vt:lpstr>
      <vt:lpstr>Prostate Cancer</vt:lpstr>
      <vt:lpstr>Prostate Cancer Grading</vt:lpstr>
      <vt:lpstr>PowerPoint Presentation</vt:lpstr>
      <vt:lpstr>PowerPoint Presentation</vt:lpstr>
      <vt:lpstr>Prostate cancer surgery</vt:lpstr>
      <vt:lpstr>Colon cancer surgery</vt:lpstr>
      <vt:lpstr>PowerPoint Presentation</vt:lpstr>
      <vt:lpstr>Lung cancer surgery</vt:lpstr>
      <vt:lpstr>Overview of “Historical” Physical Therapy for Cancer</vt:lpstr>
      <vt:lpstr>Philosophy of Rehab</vt:lpstr>
      <vt:lpstr>Prevention Phases</vt:lpstr>
      <vt:lpstr>Prevention and Wellness of the Oncology Patient</vt:lpstr>
      <vt:lpstr>Program Model</vt:lpstr>
      <vt:lpstr>Rehabilitation Program Flow</vt:lpstr>
      <vt:lpstr>Screening and Consultation</vt:lpstr>
      <vt:lpstr>Exercise and Wellness</vt:lpstr>
      <vt:lpstr>Paradigm Shift of Healthcare Models</vt:lpstr>
      <vt:lpstr>Oncology Rehabilitation7</vt:lpstr>
      <vt:lpstr>Management &amp; Administrative Structure</vt:lpstr>
      <vt:lpstr>Advanced Education Requirements</vt:lpstr>
      <vt:lpstr>Education of Stakeholders</vt:lpstr>
      <vt:lpstr>Advanced Education Opportunities</vt:lpstr>
      <vt:lpstr>Documenting progress and justifying future care</vt:lpstr>
      <vt:lpstr>FUNCTIONAL OUTCOME MEASURES</vt:lpstr>
      <vt:lpstr>PT FUNCTIONAL OUTCOME MEASURES</vt:lpstr>
      <vt:lpstr>PT FUNCTIONAL OUTCOME MEASURES</vt:lpstr>
      <vt:lpstr>10 Meter Walk Test</vt:lpstr>
      <vt:lpstr>5 Times Sit to Stand</vt:lpstr>
      <vt:lpstr>Rate of Perceived Exertion Scale</vt:lpstr>
      <vt:lpstr>FUNCTIONAL OUTCOME MEASURES</vt:lpstr>
      <vt:lpstr>FUNCTIONAL OUTCOME MEASURES</vt:lpstr>
      <vt:lpstr>FUNCTIONAL OUTCOME MEASURES</vt:lpstr>
      <vt:lpstr>FUNCTIONAL OUTCOME MEASURES</vt:lpstr>
      <vt:lpstr>FUNCTIONAL OUTCOME MEASURES</vt:lpstr>
      <vt:lpstr>FUNCTIONAL OUTCOME MEASURES</vt:lpstr>
      <vt:lpstr>Functional Assessment of Cancer Therapy - General </vt:lpstr>
      <vt:lpstr>Nutrition and Physical Activity5</vt:lpstr>
      <vt:lpstr>Exercise and Wellness Program                        Overview</vt:lpstr>
      <vt:lpstr>Exercise and Wellness Program Overview</vt:lpstr>
      <vt:lpstr>Patient Client Distribution</vt:lpstr>
      <vt:lpstr>Exercise and Wellness Program High Level Process Flow</vt:lpstr>
      <vt:lpstr>Programs for the Medically Compromised Patient in an Inpatient Setting</vt:lpstr>
      <vt:lpstr>Common reasons for admission to hospital</vt:lpstr>
      <vt:lpstr>Exercise and Wellness Program  Physical Therapy Screening</vt:lpstr>
      <vt:lpstr>PowerPoint Presentation</vt:lpstr>
      <vt:lpstr>Multidisciplinary Rounds</vt:lpstr>
      <vt:lpstr>Oncology Daily Huddles</vt:lpstr>
      <vt:lpstr>Bone Metastases and Tumors</vt:lpstr>
      <vt:lpstr>Bone Metastases/Tumors and PT</vt:lpstr>
      <vt:lpstr>Bone Metastases/Tumor Guidelines11</vt:lpstr>
      <vt:lpstr>PowerPoint Presentation</vt:lpstr>
      <vt:lpstr>Destruction of the right vertebral arch and the transverse processes of L3 as well as a large paravertebral soft tissue tumor.</vt:lpstr>
      <vt:lpstr>PowerPoint Presentation</vt:lpstr>
      <vt:lpstr>Blood levels and exercise6</vt:lpstr>
      <vt:lpstr>Brain Metastases11</vt:lpstr>
      <vt:lpstr>Brain mets from adenocarcinoma of lung</vt:lpstr>
      <vt:lpstr>Emotional and Psychological Issues</vt:lpstr>
      <vt:lpstr>Lessons Learned during Implementation</vt:lpstr>
      <vt:lpstr>Hospice and Palliative Care</vt:lpstr>
      <vt:lpstr>PTs Role in Hospice and Palliative Care</vt:lpstr>
      <vt:lpstr>Ambulatory Patient Receiving Outpatient Cancer Care</vt:lpstr>
      <vt:lpstr>Cancer Related Fatigue</vt:lpstr>
      <vt:lpstr>Fatigue </vt:lpstr>
      <vt:lpstr>Cancer-related fatigue (CRF)</vt:lpstr>
      <vt:lpstr>Causes of Fatigue</vt:lpstr>
      <vt:lpstr>Fatigue Facts</vt:lpstr>
      <vt:lpstr>Fatigue Facts</vt:lpstr>
      <vt:lpstr>Fatigue Facts</vt:lpstr>
      <vt:lpstr>Fatigue Facts</vt:lpstr>
      <vt:lpstr>Fatigue Facts</vt:lpstr>
      <vt:lpstr>Origin of Fatigue</vt:lpstr>
      <vt:lpstr>What is expected?  - Surgery</vt:lpstr>
      <vt:lpstr>What is expected?  - Chemo</vt:lpstr>
      <vt:lpstr>What is expected?  - Radiation</vt:lpstr>
      <vt:lpstr>What is not ok</vt:lpstr>
      <vt:lpstr>Fatigue Rating Scale</vt:lpstr>
      <vt:lpstr>Treatment of Fatigue</vt:lpstr>
      <vt:lpstr>NCCN CRF recommendations</vt:lpstr>
      <vt:lpstr>NCCN Guidelines</vt:lpstr>
      <vt:lpstr>Cancer Related Fatigue What to do?</vt:lpstr>
      <vt:lpstr>Treatment of CRF</vt:lpstr>
      <vt:lpstr>What the research says</vt:lpstr>
      <vt:lpstr>What the research says</vt:lpstr>
      <vt:lpstr>What the research says</vt:lpstr>
      <vt:lpstr>Two ways to Fight Fatigue</vt:lpstr>
      <vt:lpstr>Sleeping vs. Napping</vt:lpstr>
      <vt:lpstr>Exercise Cautions</vt:lpstr>
      <vt:lpstr>Resources</vt:lpstr>
      <vt:lpstr>Exercise Benefits</vt:lpstr>
      <vt:lpstr>Benefits of Exercise</vt:lpstr>
      <vt:lpstr>Exercise Precautions</vt:lpstr>
      <vt:lpstr>Cardiovascular Conditioning</vt:lpstr>
      <vt:lpstr>Heart Rate</vt:lpstr>
      <vt:lpstr>Strength Training</vt:lpstr>
      <vt:lpstr>Benefits to Strength Training</vt:lpstr>
      <vt:lpstr>Flexibility and Stretching</vt:lpstr>
      <vt:lpstr>Rules for Stretching</vt:lpstr>
      <vt:lpstr>Resources</vt:lpstr>
      <vt:lpstr>Exercise Education</vt:lpstr>
      <vt:lpstr>Exercise Education</vt:lpstr>
      <vt:lpstr>Exercise Guidelines</vt:lpstr>
      <vt:lpstr>Exercise Guidelines</vt:lpstr>
      <vt:lpstr>Exercise Guidelines</vt:lpstr>
      <vt:lpstr>Exercise Guidelines</vt:lpstr>
      <vt:lpstr>Exercise Guidelines</vt:lpstr>
      <vt:lpstr>PowerPoint Presentation</vt:lpstr>
      <vt:lpstr>Lymphedema Triggers</vt:lpstr>
      <vt:lpstr>Lymphedema</vt:lpstr>
      <vt:lpstr>Primary Lymphedema</vt:lpstr>
      <vt:lpstr>Secondary Lymphedema</vt:lpstr>
      <vt:lpstr>Malignant Lymphedema</vt:lpstr>
      <vt:lpstr>Lymphedema –Usual signs and symptoms </vt:lpstr>
      <vt:lpstr>Diagnosis of Lymphedema</vt:lpstr>
      <vt:lpstr>Differential Diagnosis</vt:lpstr>
      <vt:lpstr>Stages of Lymphedema</vt:lpstr>
      <vt:lpstr>Stages of Lymphedema</vt:lpstr>
      <vt:lpstr>Stages of Lymphedema</vt:lpstr>
      <vt:lpstr>Stages of Lymphedema</vt:lpstr>
      <vt:lpstr>Management of Lymphedema</vt:lpstr>
      <vt:lpstr>Lymphedema Mgt. (Complete Decongestive Therapy)</vt:lpstr>
      <vt:lpstr>Lymphedema Mgt(CDT)</vt:lpstr>
      <vt:lpstr>Lymphedema Mgt. (CDT)</vt:lpstr>
      <vt:lpstr>Lymphedema Mgt.(CDT)</vt:lpstr>
      <vt:lpstr>Lymphedema Mgt.(CDT)</vt:lpstr>
      <vt:lpstr>Lymphedema Mgt.(CDT)</vt:lpstr>
      <vt:lpstr>Compression</vt:lpstr>
      <vt:lpstr>Compression</vt:lpstr>
      <vt:lpstr>Compression Bandaging</vt:lpstr>
      <vt:lpstr>Compression Bandaging</vt:lpstr>
      <vt:lpstr>Contraindications to CDT</vt:lpstr>
      <vt:lpstr>Contraindications of CDT</vt:lpstr>
      <vt:lpstr>Contraindications to CDT</vt:lpstr>
      <vt:lpstr>Contraindications to CDT</vt:lpstr>
      <vt:lpstr>Goals of CDT</vt:lpstr>
      <vt:lpstr>Materials for Compression </vt:lpstr>
      <vt:lpstr>Skin Care</vt:lpstr>
      <vt:lpstr>Skin Care</vt:lpstr>
      <vt:lpstr>Skin Care – Lotion </vt:lpstr>
      <vt:lpstr>Extreme Hot or Cold</vt:lpstr>
      <vt:lpstr>Exercise and Wellness Program  Point of Entry to the Program</vt:lpstr>
      <vt:lpstr>Exercise and Wellness Program  Physical Therapy Screening</vt:lpstr>
      <vt:lpstr>Exercise and Wellness Program  Follow Up Care</vt:lpstr>
      <vt:lpstr>Exercise and Wellness Program  Follow Up Care (Continued)</vt:lpstr>
      <vt:lpstr>PowerPoint Presentation</vt:lpstr>
      <vt:lpstr>Acknowledgements</vt:lpstr>
      <vt:lpstr>Questions?</vt:lpstr>
      <vt:lpstr>For Further Information</vt:lpstr>
      <vt:lpstr>References</vt:lpstr>
      <vt:lpstr>References</vt:lpstr>
      <vt:lpstr>Appendix5</vt:lpstr>
    </vt:vector>
  </TitlesOfParts>
  <Company>William Beaumont Hospital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dc:title>
  <dc:creator>109915</dc:creator>
  <cp:lastModifiedBy>SWEET, CHRISTINA</cp:lastModifiedBy>
  <cp:revision>177</cp:revision>
  <cp:lastPrinted>2013-06-13T17:43:29Z</cp:lastPrinted>
  <dcterms:created xsi:type="dcterms:W3CDTF">2007-11-20T17:04:20Z</dcterms:created>
  <dcterms:modified xsi:type="dcterms:W3CDTF">2013-07-08T14:24:26Z</dcterms:modified>
</cp:coreProperties>
</file>