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Lst>
  <p:notesMasterIdLst>
    <p:notesMasterId r:id="rId40"/>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F8135F-8F58-4CFB-B388-D8FD78264A3F}" type="datetimeFigureOut">
              <a:rPr lang="en-US" smtClean="0"/>
              <a:pPr/>
              <a:t>7/16/2013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61CF0E-ED2E-4068-B98F-D51F531A5A18}" type="slidenum">
              <a:rPr lang="en-US" smtClean="0"/>
              <a:pPr/>
              <a:t>‹#›</a:t>
            </a:fld>
            <a:endParaRPr lang="en-US"/>
          </a:p>
        </p:txBody>
      </p:sp>
    </p:spTree>
    <p:extLst>
      <p:ext uri="{BB962C8B-B14F-4D97-AF65-F5344CB8AC3E}">
        <p14:creationId xmlns:p14="http://schemas.microsoft.com/office/powerpoint/2010/main" val="723093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Learn the gait cycle at each point, by muscle, speed, and what needs to happen.</a:t>
            </a:r>
          </a:p>
          <a:p>
            <a:r>
              <a:rPr lang="en-US" dirty="0" smtClean="0"/>
              <a:t>Most important</a:t>
            </a:r>
            <a:r>
              <a:rPr lang="en-US" baseline="0" dirty="0" smtClean="0"/>
              <a:t> phase is initial contact. </a:t>
            </a:r>
            <a:endParaRPr lang="en-US" dirty="0"/>
          </a:p>
        </p:txBody>
      </p:sp>
      <p:sp>
        <p:nvSpPr>
          <p:cNvPr id="4" name="Slide Number Placeholder 3"/>
          <p:cNvSpPr>
            <a:spLocks noGrp="1"/>
          </p:cNvSpPr>
          <p:nvPr>
            <p:ph type="sldNum" sz="quarter" idx="10"/>
          </p:nvPr>
        </p:nvSpPr>
        <p:spPr/>
        <p:txBody>
          <a:bodyPr/>
          <a:lstStyle/>
          <a:p>
            <a:fld id="{4F61CF0E-ED2E-4068-B98F-D51F531A5A18}" type="slidenum">
              <a:rPr lang="en-US" smtClean="0"/>
              <a:pPr/>
              <a:t>1</a:t>
            </a:fld>
            <a:endParaRPr lang="en-US"/>
          </a:p>
        </p:txBody>
      </p:sp>
    </p:spTree>
    <p:extLst>
      <p:ext uri="{BB962C8B-B14F-4D97-AF65-F5344CB8AC3E}">
        <p14:creationId xmlns:p14="http://schemas.microsoft.com/office/powerpoint/2010/main" val="21077940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9176A71D-3090-4B6E-BB12-A9DDC90CF052}" type="slidenum">
              <a:rPr lang="en-US">
                <a:solidFill>
                  <a:prstClr val="black"/>
                </a:solidFill>
                <a:latin typeface="Tahoma" pitchFamily="34" charset="0"/>
              </a:rPr>
              <a:pPr algn="r" rtl="0" eaLnBrk="0" fontAlgn="base" hangingPunct="0">
                <a:spcBef>
                  <a:spcPct val="0"/>
                </a:spcBef>
                <a:spcAft>
                  <a:spcPct val="0"/>
                </a:spcAft>
              </a:pPr>
              <a:t>10</a:t>
            </a:fld>
            <a:endParaRPr lang="en-US" dirty="0">
              <a:solidFill>
                <a:prstClr val="black"/>
              </a:solidFill>
              <a:latin typeface="Tahoma" pitchFamily="34" charset="0"/>
            </a:endParaRPr>
          </a:p>
        </p:txBody>
      </p:sp>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t>Progression of the 1st rocker occurs here.  Moves from 10 degrees of PF to 5-7 of DF, using eccentric control of the soleus at first, moreso the Gastroc as midstance ends due to extension of the knee which is more mechanically efficient for the gastroc complex.  Quads are extending knee EARLY in midstance as vector moves anteriorly, then decreasing activity due to passive movement of the knee into extension.</a:t>
            </a:r>
          </a:p>
          <a:p>
            <a:endParaRPr lang="en-US"/>
          </a:p>
          <a:p>
            <a:r>
              <a:rPr lang="en-US"/>
              <a:t>Since Soleus doesn't cross the knee, it is more active during the knee flexion part of LR/MS, then Gastroc becomes more active as it assists in knee extension as well as eccentric control of DF as the rocker continues.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BEF74389-4896-468E-9694-4DDDBF9CCDD6}" type="slidenum">
              <a:rPr lang="en-US">
                <a:solidFill>
                  <a:prstClr val="black"/>
                </a:solidFill>
                <a:latin typeface="Tahoma" pitchFamily="34" charset="0"/>
              </a:rPr>
              <a:pPr algn="r" rtl="0" eaLnBrk="0" fontAlgn="base" hangingPunct="0">
                <a:spcBef>
                  <a:spcPct val="0"/>
                </a:spcBef>
                <a:spcAft>
                  <a:spcPct val="0"/>
                </a:spcAft>
              </a:pPr>
              <a:t>11</a:t>
            </a:fld>
            <a:endParaRPr lang="en-US" dirty="0">
              <a:solidFill>
                <a:prstClr val="black"/>
              </a:solidFill>
              <a:latin typeface="Tahoma" pitchFamily="34" charset="0"/>
            </a:endParaRPr>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t>Strong trendelemburg action as vector is quite medial in the frontal plane.  This is fought early by glut medius, aided later by glut max as hip extension need is reduced.</a:t>
            </a:r>
          </a:p>
          <a:p>
            <a:endParaRPr lang="en-US"/>
          </a:p>
          <a:p>
            <a:r>
              <a:rPr lang="en-US"/>
              <a:t>important point as people often feel hip/back pain early in amputee gait training.  Stronger abductor force away from prosthetic side as patients don't like to wt shift creats increased vertical forces on the contralateral femoral head and an opposite lumbar sidebending will occur to compensate.</a:t>
            </a:r>
          </a:p>
          <a:p>
            <a:endParaRPr lang="en-US"/>
          </a:p>
          <a:p>
            <a:r>
              <a:rPr lang="en-US"/>
              <a:t>Many of these patients will need lumbar mobilizations to correct facet joint abnormalities that occur with prolonged lumbar sidebending.  Help Prevent This!!!!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B4CF1A38-51E4-4E57-8122-2DB1F4F8F6C8}" type="slidenum">
              <a:rPr lang="en-US">
                <a:solidFill>
                  <a:prstClr val="black"/>
                </a:solidFill>
                <a:latin typeface="Tahoma" pitchFamily="34" charset="0"/>
              </a:rPr>
              <a:pPr algn="r" rtl="0" eaLnBrk="0" fontAlgn="base" hangingPunct="0">
                <a:spcBef>
                  <a:spcPct val="0"/>
                </a:spcBef>
                <a:spcAft>
                  <a:spcPct val="0"/>
                </a:spcAft>
              </a:pPr>
              <a:t>12</a:t>
            </a:fld>
            <a:endParaRPr lang="en-US" dirty="0">
              <a:solidFill>
                <a:prstClr val="black"/>
              </a:solidFill>
              <a:latin typeface="Tahoma" pitchFamily="34" charset="0"/>
            </a:endParaRPr>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p:txBody>
          <a:bodyPr/>
          <a:lstStyle/>
          <a:p>
            <a:r>
              <a:rPr lang="en-US"/>
              <a:t>Study by Snyder, et al.  Showed lack of dorsiflexion moment on prosthesis increases vertical GRF on sound limb – therefore increasing forces on that side and putting stress on sound limb.</a:t>
            </a:r>
          </a:p>
          <a:p>
            <a:endParaRPr lang="en-US"/>
          </a:p>
          <a:p>
            <a:r>
              <a:rPr lang="en-US"/>
              <a:t>the more advanced componentry replicates that DF moment better, thus reducing stress on the sound side, but it still isn't the same as our own foot.  Why?  Limited ROM in prothetic ankle.  Once the A/P range of motion is taken up, the forces get transmitted UP the chain to the knee and hip.  The more that can be absorbed by the prosthesis, the less stress there is on the residual limb and the patients sound side.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335BF0ED-A9CF-49E2-ADB1-C38CE5E82703}" type="slidenum">
              <a:rPr lang="en-US">
                <a:solidFill>
                  <a:prstClr val="black"/>
                </a:solidFill>
                <a:latin typeface="Tahoma" pitchFamily="34" charset="0"/>
              </a:rPr>
              <a:pPr algn="r" rtl="0" eaLnBrk="0" fontAlgn="base" hangingPunct="0">
                <a:spcBef>
                  <a:spcPct val="0"/>
                </a:spcBef>
                <a:spcAft>
                  <a:spcPct val="0"/>
                </a:spcAft>
              </a:pPr>
              <a:t>13</a:t>
            </a:fld>
            <a:endParaRPr lang="en-US" dirty="0">
              <a:solidFill>
                <a:prstClr val="black"/>
              </a:solidFill>
              <a:latin typeface="Tahoma" pitchFamily="34" charset="0"/>
            </a:endParaRPr>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p:txBody>
          <a:bodyPr/>
          <a:lstStyle/>
          <a:p>
            <a:r>
              <a:rPr lang="en-US"/>
              <a:t>Strong trendelemburg action as vector is quite medial in the frontal plane.  This is fought early by glut medius, aided later by glut max as hip extension need is reduced.</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1C14EF4C-4910-41DF-ADDE-EAC4818216E5}" type="slidenum">
              <a:rPr lang="en-US">
                <a:solidFill>
                  <a:prstClr val="black"/>
                </a:solidFill>
                <a:latin typeface="Tahoma" pitchFamily="34" charset="0"/>
              </a:rPr>
              <a:pPr algn="r" rtl="0" eaLnBrk="0" fontAlgn="base" hangingPunct="0">
                <a:spcBef>
                  <a:spcPct val="0"/>
                </a:spcBef>
                <a:spcAft>
                  <a:spcPct val="0"/>
                </a:spcAft>
              </a:pPr>
              <a:t>14</a:t>
            </a:fld>
            <a:endParaRPr lang="en-US" dirty="0">
              <a:solidFill>
                <a:prstClr val="black"/>
              </a:solidFill>
              <a:latin typeface="Tahoma" pitchFamily="34" charset="0"/>
            </a:endParaRPr>
          </a:p>
        </p:txBody>
      </p:sp>
      <p:sp>
        <p:nvSpPr>
          <p:cNvPr id="50178" name="Rectangle 2"/>
          <p:cNvSpPr>
            <a:spLocks noGrp="1" noRot="1" noChangeAspect="1" noChangeArrowheads="1" noTextEdit="1"/>
          </p:cNvSpPr>
          <p:nvPr>
            <p:ph type="sldImg"/>
          </p:nvPr>
        </p:nvSpPr>
        <p:spPr>
          <a:ln/>
        </p:spPr>
      </p:sp>
      <p:sp>
        <p:nvSpPr>
          <p:cNvPr id="50179" name="Rectangle 3"/>
          <p:cNvSpPr>
            <a:spLocks noGrp="1" noChangeArrowheads="1"/>
          </p:cNvSpPr>
          <p:nvPr>
            <p:ph type="body" idx="1"/>
          </p:nvPr>
        </p:nvSpPr>
        <p:spPr/>
        <p:txBody>
          <a:bodyPr/>
          <a:lstStyle/>
          <a:p>
            <a:r>
              <a:rPr lang="en-US"/>
              <a:t>It is at this point that the gastroc – soleus complex is the most active, controlling forward tibial progression AND beginning the heel off over the MET heads;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58EF009D-E8DB-47B9-AA6A-A9B4B53F3818}" type="slidenum">
              <a:rPr lang="en-US">
                <a:solidFill>
                  <a:prstClr val="black"/>
                </a:solidFill>
                <a:latin typeface="Tahoma" pitchFamily="34" charset="0"/>
              </a:rPr>
              <a:pPr algn="r" rtl="0" eaLnBrk="0" fontAlgn="base" hangingPunct="0">
                <a:spcBef>
                  <a:spcPct val="0"/>
                </a:spcBef>
                <a:spcAft>
                  <a:spcPct val="0"/>
                </a:spcAft>
              </a:pPr>
              <a:t>15</a:t>
            </a:fld>
            <a:endParaRPr lang="en-US" dirty="0">
              <a:solidFill>
                <a:prstClr val="black"/>
              </a:solidFill>
              <a:latin typeface="Tahoma" pitchFamily="34" charset="0"/>
            </a:endParaRPr>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en-US"/>
              <a:t>forefoot rocker is now dependent on the prosthetic keel.  Again, know the componentry.  Is it a stiff keel?  Is it a long toe lever?  this has immediate ramifications on what goes on at the knee.  If the toe lever is long, it will be less flexible than the human foot, thus creating a stronger extension moment at the knee and more force will have to be generated to create initial swing.</a:t>
            </a:r>
          </a:p>
          <a:p>
            <a:endParaRPr lang="en-US"/>
          </a:p>
          <a:p>
            <a:r>
              <a:rPr lang="en-US"/>
              <a:t>if the toe lever is short, then knee flexion as terminal stance ends will come sooner in the cycle, creating a "drop off" effect and also affecting the sound hip as a quick but powerful abduction moment is created since stance phase is a fraction shorter.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26AA610B-6A70-4CAD-A478-EB063D01DDBC}" type="slidenum">
              <a:rPr lang="en-US">
                <a:solidFill>
                  <a:prstClr val="black"/>
                </a:solidFill>
                <a:latin typeface="Tahoma" pitchFamily="34" charset="0"/>
              </a:rPr>
              <a:pPr algn="r" rtl="0" eaLnBrk="0" fontAlgn="base" hangingPunct="0">
                <a:spcBef>
                  <a:spcPct val="0"/>
                </a:spcBef>
                <a:spcAft>
                  <a:spcPct val="0"/>
                </a:spcAft>
              </a:pPr>
              <a:t>17</a:t>
            </a:fld>
            <a:endParaRPr lang="en-US" dirty="0">
              <a:solidFill>
                <a:prstClr val="black"/>
              </a:solidFill>
              <a:latin typeface="Tahoma" pitchFamily="34" charset="0"/>
            </a:endParaRPr>
          </a:p>
        </p:txBody>
      </p:sp>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p:txBody>
          <a:bodyPr/>
          <a:lstStyle/>
          <a:p>
            <a:r>
              <a:rPr lang="en-US"/>
              <a:t>SO where is there the most vertical forces on the body and joints?  Loading response and terminal stance according to the vertical vector readings.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CDDF8DAF-164E-4AB2-A4E1-F90947340D6B}" type="slidenum">
              <a:rPr lang="en-US">
                <a:solidFill>
                  <a:prstClr val="black"/>
                </a:solidFill>
                <a:latin typeface="Tahoma" pitchFamily="34" charset="0"/>
              </a:rPr>
              <a:pPr algn="r" rtl="0" eaLnBrk="0" fontAlgn="base" hangingPunct="0">
                <a:spcBef>
                  <a:spcPct val="0"/>
                </a:spcBef>
                <a:spcAft>
                  <a:spcPct val="0"/>
                </a:spcAft>
              </a:pPr>
              <a:t>19</a:t>
            </a:fld>
            <a:endParaRPr lang="en-US" dirty="0">
              <a:solidFill>
                <a:prstClr val="black"/>
              </a:solidFill>
              <a:latin typeface="Tahoma" pitchFamily="34" charset="0"/>
            </a:endParaRPr>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en-US"/>
              <a:t>Again, created by momentum, contralateral limb.  All part of the bodies ability to conserve energy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C7F68ACD-4943-4D92-87B3-85E86FB15338}" type="slidenum">
              <a:rPr lang="en-US">
                <a:solidFill>
                  <a:prstClr val="black"/>
                </a:solidFill>
                <a:latin typeface="Tahoma" pitchFamily="34" charset="0"/>
              </a:rPr>
              <a:pPr algn="r" rtl="0" eaLnBrk="0" fontAlgn="base" hangingPunct="0">
                <a:spcBef>
                  <a:spcPct val="0"/>
                </a:spcBef>
                <a:spcAft>
                  <a:spcPct val="0"/>
                </a:spcAft>
              </a:pPr>
              <a:t>20</a:t>
            </a:fld>
            <a:endParaRPr lang="en-US" dirty="0">
              <a:solidFill>
                <a:prstClr val="black"/>
              </a:solidFill>
              <a:latin typeface="Tahoma" pitchFamily="34" charset="0"/>
            </a:endParaRP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t>Posterior rotation on the contralateral side effectively lengthens that leg and helps counterbalance the hip flextion created by the initiation of swing</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571D61D7-FC14-4DC3-8F29-F55E6A4664F4}" type="slidenum">
              <a:rPr lang="en-US">
                <a:solidFill>
                  <a:prstClr val="black"/>
                </a:solidFill>
                <a:latin typeface="Tahoma" pitchFamily="34" charset="0"/>
              </a:rPr>
              <a:pPr algn="r" rtl="0" eaLnBrk="0" fontAlgn="base" hangingPunct="0">
                <a:spcBef>
                  <a:spcPct val="0"/>
                </a:spcBef>
                <a:spcAft>
                  <a:spcPct val="0"/>
                </a:spcAft>
              </a:pPr>
              <a:t>21</a:t>
            </a:fld>
            <a:endParaRPr lang="en-US" dirty="0">
              <a:solidFill>
                <a:prstClr val="black"/>
              </a:solidFill>
              <a:latin typeface="Tahoma" pitchFamily="34" charset="0"/>
            </a:endParaRPr>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r>
              <a:rPr lang="en-US"/>
              <a:t>Help prepare to clear the floor for Midswing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50936058-30E1-4596-A132-433969EFB40C}" type="slidenum">
              <a:rPr lang="en-US">
                <a:solidFill>
                  <a:prstClr val="black"/>
                </a:solidFill>
                <a:latin typeface="Tahoma" pitchFamily="34" charset="0"/>
              </a:rPr>
              <a:pPr algn="r" rtl="0" eaLnBrk="0" fontAlgn="base" hangingPunct="0">
                <a:spcBef>
                  <a:spcPct val="0"/>
                </a:spcBef>
                <a:spcAft>
                  <a:spcPct val="0"/>
                </a:spcAft>
              </a:pPr>
              <a:t>2</a:t>
            </a:fld>
            <a:endParaRPr lang="en-US" dirty="0">
              <a:solidFill>
                <a:prstClr val="black"/>
              </a:solidFill>
              <a:latin typeface="Tahoma" pitchFamily="34" charset="0"/>
            </a:endParaRPr>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t>Classic model of human gait developed by Perry at Los Ranchos.  But what is gait really?  What is happening?  It is the constant forward progression of our COG, and our legs keep up to prevent us from falling.  But we have to preserve energy – and the body does a beautiful job of storing energy in the movements so it doesn’t fatigue us.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E38439DE-781B-4C0A-B9AF-EB8C4ABC864A}" type="slidenum">
              <a:rPr lang="en-US">
                <a:solidFill>
                  <a:prstClr val="black"/>
                </a:solidFill>
                <a:latin typeface="Tahoma" pitchFamily="34" charset="0"/>
              </a:rPr>
              <a:pPr algn="r" rtl="0" eaLnBrk="0" fontAlgn="base" hangingPunct="0">
                <a:spcBef>
                  <a:spcPct val="0"/>
                </a:spcBef>
                <a:spcAft>
                  <a:spcPct val="0"/>
                </a:spcAft>
              </a:pPr>
              <a:t>24</a:t>
            </a:fld>
            <a:endParaRPr lang="en-US" dirty="0">
              <a:solidFill>
                <a:prstClr val="black"/>
              </a:solidFill>
              <a:latin typeface="Tahoma" pitchFamily="34" charset="0"/>
            </a:endParaRPr>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t>Reinforce the point about momentum creating a lot of movement.</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8329DCAB-F4C3-49AC-990E-EB360411EC2F}" type="slidenum">
              <a:rPr lang="en-US">
                <a:solidFill>
                  <a:prstClr val="black"/>
                </a:solidFill>
                <a:latin typeface="Tahoma" pitchFamily="34" charset="0"/>
              </a:rPr>
              <a:pPr algn="r" rtl="0" eaLnBrk="0" fontAlgn="base" hangingPunct="0">
                <a:spcBef>
                  <a:spcPct val="0"/>
                </a:spcBef>
                <a:spcAft>
                  <a:spcPct val="0"/>
                </a:spcAft>
              </a:pPr>
              <a:t>25</a:t>
            </a:fld>
            <a:endParaRPr lang="en-US" dirty="0">
              <a:solidFill>
                <a:prstClr val="black"/>
              </a:solidFill>
              <a:latin typeface="Tahoma" pitchFamily="34"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a:t>Prepares the foot for the HEEL ROCKER, and we start all over again.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102BAF4B-5B91-4081-95B5-EC1FD1948217}" type="slidenum">
              <a:rPr lang="en-US">
                <a:solidFill>
                  <a:prstClr val="black"/>
                </a:solidFill>
                <a:latin typeface="Tahoma" pitchFamily="34" charset="0"/>
              </a:rPr>
              <a:pPr algn="r" rtl="0" eaLnBrk="0" fontAlgn="base" hangingPunct="0">
                <a:spcBef>
                  <a:spcPct val="0"/>
                </a:spcBef>
                <a:spcAft>
                  <a:spcPct val="0"/>
                </a:spcAft>
              </a:pPr>
              <a:t>28</a:t>
            </a:fld>
            <a:endParaRPr lang="en-US" dirty="0">
              <a:solidFill>
                <a:prstClr val="black"/>
              </a:solidFill>
              <a:latin typeface="Tahoma" pitchFamily="34"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a:t>Remember, Gluts become a hip abductor by midstance, so when concentrating your exercise regimen, remember that a full range of motion of hip extension exercises may not be necessary.  Focus on when the muscles are active to optimize your training program.</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47656D73-9DB3-43E2-87BE-8747ACE5F386}" type="slidenum">
              <a:rPr lang="en-US">
                <a:solidFill>
                  <a:prstClr val="black"/>
                </a:solidFill>
                <a:latin typeface="Tahoma" pitchFamily="34" charset="0"/>
              </a:rPr>
              <a:pPr algn="r" rtl="0" eaLnBrk="0" fontAlgn="base" hangingPunct="0">
                <a:spcBef>
                  <a:spcPct val="0"/>
                </a:spcBef>
                <a:spcAft>
                  <a:spcPct val="0"/>
                </a:spcAft>
              </a:pPr>
              <a:t>29</a:t>
            </a:fld>
            <a:endParaRPr lang="en-US" dirty="0">
              <a:solidFill>
                <a:prstClr val="black"/>
              </a:solidFill>
              <a:latin typeface="Tahoma" pitchFamily="34" charset="0"/>
            </a:endParaRPr>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r>
              <a:rPr lang="en-US"/>
              <a:t>Remember, Gluts become a hip abductor by midstance, so when concentrating your exercise regimen, remember that a full range of motion of hip extension exercises may not be necessary.  Focus on when the muscles are active to optimize your training program.</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E55E1728-3C9E-4B94-8C08-3D56FDA726DD}" type="slidenum">
              <a:rPr lang="en-US">
                <a:solidFill>
                  <a:prstClr val="black"/>
                </a:solidFill>
                <a:latin typeface="Tahoma" pitchFamily="34" charset="0"/>
              </a:rPr>
              <a:pPr algn="r" rtl="0" eaLnBrk="0" fontAlgn="base" hangingPunct="0">
                <a:spcBef>
                  <a:spcPct val="0"/>
                </a:spcBef>
                <a:spcAft>
                  <a:spcPct val="0"/>
                </a:spcAft>
              </a:pPr>
              <a:t>30</a:t>
            </a:fld>
            <a:endParaRPr lang="en-US" dirty="0">
              <a:solidFill>
                <a:prstClr val="black"/>
              </a:solidFill>
              <a:latin typeface="Tahoma" pitchFamily="34"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a:t>Exercises done on the toes of the prosthesis can let the patient feel what give there is to the prosthetic and how they can adjust with their musculature.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BE9A508D-B285-4351-ADFC-DEF022D1D710}" type="slidenum">
              <a:rPr lang="en-US">
                <a:solidFill>
                  <a:prstClr val="black"/>
                </a:solidFill>
                <a:latin typeface="Tahoma" pitchFamily="34" charset="0"/>
              </a:rPr>
              <a:pPr algn="r" rtl="0" eaLnBrk="0" fontAlgn="base" hangingPunct="0">
                <a:spcBef>
                  <a:spcPct val="0"/>
                </a:spcBef>
                <a:spcAft>
                  <a:spcPct val="0"/>
                </a:spcAft>
              </a:pPr>
              <a:t>31</a:t>
            </a:fld>
            <a:endParaRPr lang="en-US" dirty="0">
              <a:solidFill>
                <a:prstClr val="black"/>
              </a:solidFill>
              <a:latin typeface="Tahoma" pitchFamily="34"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a:t>Exercises done on the toes of the prosthesis can let the patient feel what give there is to the prosthetic and how they can adjust with their musculature.</a:t>
            </a:r>
          </a:p>
          <a:p>
            <a:r>
              <a:rPr lang="en-US"/>
              <a:t>Remember, the Alignment of the prosthesis is such that, no matter what the foot, patient should be able to maximize his or her roll over to closely match the sound side.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D7984B2C-A11A-409C-878A-FE9E942609EE}" type="slidenum">
              <a:rPr lang="en-US">
                <a:solidFill>
                  <a:prstClr val="black"/>
                </a:solidFill>
                <a:latin typeface="Tahoma" pitchFamily="34" charset="0"/>
              </a:rPr>
              <a:pPr algn="r" rtl="0" eaLnBrk="0" fontAlgn="base" hangingPunct="0">
                <a:spcBef>
                  <a:spcPct val="0"/>
                </a:spcBef>
                <a:spcAft>
                  <a:spcPct val="0"/>
                </a:spcAft>
              </a:pPr>
              <a:t>3</a:t>
            </a:fld>
            <a:endParaRPr lang="en-US" dirty="0">
              <a:solidFill>
                <a:prstClr val="black"/>
              </a:solidFill>
              <a:latin typeface="Tahoma" pitchFamily="34" charset="0"/>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a:t>Classic model of human gait developed by Perry at Los Ranchos.  But what is gait really?  What is happening?  It is the constant forward progression of our COG, and our legs keep up to prevent us from falling.  But we have to preserve energy – and the body does a beautiful job of storing energy in the movements so it doesn’t fatigue us.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EE29B549-2D7F-4F2C-8404-92BAFED282B2}" type="slidenum">
              <a:rPr lang="en-US">
                <a:solidFill>
                  <a:prstClr val="black"/>
                </a:solidFill>
                <a:latin typeface="Tahoma" pitchFamily="34" charset="0"/>
              </a:rPr>
              <a:pPr algn="r" rtl="0" eaLnBrk="0" fontAlgn="base" hangingPunct="0">
                <a:spcBef>
                  <a:spcPct val="0"/>
                </a:spcBef>
                <a:spcAft>
                  <a:spcPct val="0"/>
                </a:spcAft>
              </a:pPr>
              <a:t>4</a:t>
            </a:fld>
            <a:endParaRPr lang="en-US" dirty="0">
              <a:solidFill>
                <a:prstClr val="black"/>
              </a:solidFill>
              <a:latin typeface="Tahoma" pitchFamily="34" charset="0"/>
            </a:endParaRPr>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t>Gluts and Hams are acting STRONGLY here to overcome the strong flexion moment that is occuring at the hip.  Passive knee extension is occuring due to placement of the vector, but is still maintained somewhat by a small quad/ham contraction present at the knee.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503C94EA-51E8-4929-A5B2-1888254B3017}" type="slidenum">
              <a:rPr lang="en-US">
                <a:solidFill>
                  <a:prstClr val="black"/>
                </a:solidFill>
                <a:latin typeface="Tahoma" pitchFamily="34" charset="0"/>
              </a:rPr>
              <a:pPr algn="r" rtl="0" eaLnBrk="0" fontAlgn="base" hangingPunct="0">
                <a:spcBef>
                  <a:spcPct val="0"/>
                </a:spcBef>
                <a:spcAft>
                  <a:spcPct val="0"/>
                </a:spcAft>
              </a:pPr>
              <a:t>5</a:t>
            </a:fld>
            <a:endParaRPr lang="en-US" dirty="0">
              <a:solidFill>
                <a:prstClr val="black"/>
              </a:solidFill>
              <a:latin typeface="Tahoma" pitchFamily="34" charset="0"/>
            </a:endParaRPr>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a:t>This is where maximum PELVIC OBLIQUITY and STANCE PHASE KNEE FLEXION ARE AT MAX – at the point of opposite toe-off.</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ED0A47C2-8D05-410F-A79E-4C4CB4A2E5DE}" type="slidenum">
              <a:rPr lang="en-US">
                <a:solidFill>
                  <a:prstClr val="black"/>
                </a:solidFill>
                <a:latin typeface="Tahoma" pitchFamily="34" charset="0"/>
              </a:rPr>
              <a:pPr algn="r" rtl="0" eaLnBrk="0" fontAlgn="base" hangingPunct="0">
                <a:spcBef>
                  <a:spcPct val="0"/>
                </a:spcBef>
                <a:spcAft>
                  <a:spcPct val="0"/>
                </a:spcAft>
              </a:pPr>
              <a:t>6</a:t>
            </a:fld>
            <a:endParaRPr lang="en-US" dirty="0">
              <a:solidFill>
                <a:prstClr val="black"/>
              </a:solidFill>
              <a:latin typeface="Tahoma" pitchFamily="34" charset="0"/>
            </a:endParaRPr>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1</a:t>
            </a:r>
            <a:r>
              <a:rPr lang="en-US" baseline="30000"/>
              <a:t>st</a:t>
            </a:r>
            <a:r>
              <a:rPr lang="en-US"/>
              <a:t> rocker is at the ANKLE, where a fixed TC joint allows for forward progression of the Tibia as loading response is occuring</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9AADC467-B85E-4E64-8F65-640628978DCE}" type="slidenum">
              <a:rPr lang="en-US">
                <a:solidFill>
                  <a:prstClr val="black"/>
                </a:solidFill>
                <a:latin typeface="Tahoma" pitchFamily="34" charset="0"/>
              </a:rPr>
              <a:pPr algn="r" rtl="0" eaLnBrk="0" fontAlgn="base" hangingPunct="0">
                <a:spcBef>
                  <a:spcPct val="0"/>
                </a:spcBef>
                <a:spcAft>
                  <a:spcPct val="0"/>
                </a:spcAft>
              </a:pPr>
              <a:t>7</a:t>
            </a:fld>
            <a:endParaRPr lang="en-US" dirty="0">
              <a:solidFill>
                <a:prstClr val="black"/>
              </a:solidFill>
              <a:latin typeface="Tahoma" pitchFamily="34" charset="0"/>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t>1st rocker is at the ANKLE, where a fixed TC joint allows for forward progression of the Tibia as loading response is occuring</a:t>
            </a:r>
          </a:p>
          <a:p>
            <a:endParaRPr lang="en-US"/>
          </a:p>
          <a:p>
            <a:r>
              <a:rPr lang="en-US"/>
              <a:t>hamstrings are highly active early in loading response, but become less so as stance phase progresses and gluts take over.  Gluts are initially an extender, but become an abductor as we progress to midstance.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1180225F-375A-45EF-8BC9-92BADBF5F8DA}" type="slidenum">
              <a:rPr lang="en-US">
                <a:solidFill>
                  <a:prstClr val="black"/>
                </a:solidFill>
                <a:latin typeface="Tahoma" pitchFamily="34" charset="0"/>
              </a:rPr>
              <a:pPr algn="r" rtl="0" eaLnBrk="0" fontAlgn="base" hangingPunct="0">
                <a:spcBef>
                  <a:spcPct val="0"/>
                </a:spcBef>
                <a:spcAft>
                  <a:spcPct val="0"/>
                </a:spcAft>
              </a:pPr>
              <a:t>8</a:t>
            </a:fld>
            <a:endParaRPr lang="en-US" dirty="0">
              <a:solidFill>
                <a:prstClr val="black"/>
              </a:solidFill>
              <a:latin typeface="Tahoma" pitchFamily="34" charset="0"/>
            </a:endParaRPr>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t>The PEAK VERTICAL DISPLACEMENT OCCURS at MIDSTANCE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algn="r" rtl="0" eaLnBrk="0" fontAlgn="base" hangingPunct="0">
              <a:spcBef>
                <a:spcPct val="0"/>
              </a:spcBef>
              <a:spcAft>
                <a:spcPct val="0"/>
              </a:spcAft>
            </a:pPr>
            <a:fld id="{0B41F02A-6991-4CDB-9417-A10F56DAEDA1}" type="slidenum">
              <a:rPr lang="en-US">
                <a:solidFill>
                  <a:prstClr val="black"/>
                </a:solidFill>
                <a:latin typeface="Tahoma" pitchFamily="34" charset="0"/>
              </a:rPr>
              <a:pPr algn="r" rtl="0" eaLnBrk="0" fontAlgn="base" hangingPunct="0">
                <a:spcBef>
                  <a:spcPct val="0"/>
                </a:spcBef>
                <a:spcAft>
                  <a:spcPct val="0"/>
                </a:spcAft>
              </a:pPr>
              <a:t>9</a:t>
            </a:fld>
            <a:endParaRPr lang="en-US" dirty="0">
              <a:solidFill>
                <a:prstClr val="black"/>
              </a:solidFill>
              <a:latin typeface="Tahoma" pitchFamily="34" charset="0"/>
            </a:endParaRPr>
          </a:p>
        </p:txBody>
      </p:sp>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t>Progression of the 1</a:t>
            </a:r>
            <a:r>
              <a:rPr lang="en-US" baseline="30000"/>
              <a:t>st</a:t>
            </a:r>
            <a:r>
              <a:rPr lang="en-US"/>
              <a:t> rocker occurs here.  Moves from 10 degrees of PF to 5-7 of DF, using eccentric control of the soleus at first, moreso the Gastroc as midstance ends due to extension of the knee which is more mechanically efficient for the gastroc complex.  Quads are extending knee EARLY in midstance as vector moves anteriorly, then decreasing activity due to passive movement of the knee into extension.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6" name="Slide Number Placeholder 15"/>
          <p:cNvSpPr>
            <a:spLocks noGrp="1"/>
          </p:cNvSpPr>
          <p:nvPr>
            <p:ph type="sldNum" sz="quarter" idx="11"/>
          </p:nvPr>
        </p:nvSpPr>
        <p:spPr/>
        <p:txBody>
          <a:bodyPr/>
          <a:lstStyle/>
          <a:p>
            <a:pPr algn="r" rtl="0" fontAlgn="base">
              <a:spcBef>
                <a:spcPct val="0"/>
              </a:spcBef>
              <a:spcAft>
                <a:spcPct val="0"/>
              </a:spcAft>
            </a:pPr>
            <a:fld id="{A38CE741-70F1-4BC6-BC53-F9DE149F18C9}"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7" name="Footer Placeholder 16"/>
          <p:cNvSpPr>
            <a:spLocks noGrp="1"/>
          </p:cNvSpPr>
          <p:nvPr>
            <p:ph type="ftr" sz="quarter" idx="12"/>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5" name="Footer Placeholder 4"/>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6" name="Slide Number Placeholder 5"/>
          <p:cNvSpPr>
            <a:spLocks noGrp="1"/>
          </p:cNvSpPr>
          <p:nvPr>
            <p:ph type="sldNum" sz="quarter" idx="12"/>
          </p:nvPr>
        </p:nvSpPr>
        <p:spPr/>
        <p:txBody>
          <a:bodyPr/>
          <a:lstStyle/>
          <a:p>
            <a:pPr algn="r" rtl="0" fontAlgn="base">
              <a:spcBef>
                <a:spcPct val="0"/>
              </a:spcBef>
              <a:spcAft>
                <a:spcPct val="0"/>
              </a:spcAft>
            </a:pPr>
            <a:fld id="{94BFAA3F-9433-4C98-91DB-329D5940E016}"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5" name="Footer Placeholder 4"/>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6" name="Slide Number Placeholder 5"/>
          <p:cNvSpPr>
            <a:spLocks noGrp="1"/>
          </p:cNvSpPr>
          <p:nvPr>
            <p:ph type="sldNum" sz="quarter" idx="12"/>
          </p:nvPr>
        </p:nvSpPr>
        <p:spPr/>
        <p:txBody>
          <a:bodyPr/>
          <a:lstStyle/>
          <a:p>
            <a:pPr algn="r" rtl="0" fontAlgn="base">
              <a:spcBef>
                <a:spcPct val="0"/>
              </a:spcBef>
              <a:spcAft>
                <a:spcPct val="0"/>
              </a:spcAft>
            </a:pPr>
            <a:fld id="{48A6DBBE-1807-4E80-8537-65D489E1AE8B}"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pPr algn="r" rtl="0" fontAlgn="base">
              <a:spcBef>
                <a:spcPct val="0"/>
              </a:spcBef>
              <a:spcAft>
                <a:spcPct val="0"/>
              </a:spcAft>
            </a:pPr>
            <a:fld id="{BC69258E-1795-4B50-92B9-AD79846F1411}" type="slidenum">
              <a:rPr lang="en-US" sz="1400" kern="120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5" name="Slide Number Placeholder 14"/>
          <p:cNvSpPr>
            <a:spLocks noGrp="1"/>
          </p:cNvSpPr>
          <p:nvPr>
            <p:ph type="sldNum" sz="quarter" idx="15"/>
          </p:nvPr>
        </p:nvSpPr>
        <p:spPr/>
        <p:txBody>
          <a:bodyPr/>
          <a:lstStyle>
            <a:lvl1pPr algn="ctr">
              <a:defRPr/>
            </a:lvl1pPr>
          </a:lstStyle>
          <a:p>
            <a:pPr algn="r" rtl="0" fontAlgn="base">
              <a:spcBef>
                <a:spcPct val="0"/>
              </a:spcBef>
              <a:spcAft>
                <a:spcPct val="0"/>
              </a:spcAft>
            </a:pPr>
            <a:fld id="{7659E929-9B0F-4092-98A2-77F1C7825F77}"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6" name="Footer Placeholder 15"/>
          <p:cNvSpPr>
            <a:spLocks noGrp="1"/>
          </p:cNvSpPr>
          <p:nvPr>
            <p:ph type="ftr" sz="quarter" idx="16"/>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5" name="Footer Placeholder 4"/>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6" name="Slide Number Placeholder 5"/>
          <p:cNvSpPr>
            <a:spLocks noGrp="1"/>
          </p:cNvSpPr>
          <p:nvPr>
            <p:ph type="sldNum" sz="quarter" idx="12"/>
          </p:nvPr>
        </p:nvSpPr>
        <p:spPr/>
        <p:txBody>
          <a:bodyPr/>
          <a:lstStyle/>
          <a:p>
            <a:pPr algn="r" rtl="0" fontAlgn="base">
              <a:spcBef>
                <a:spcPct val="0"/>
              </a:spcBef>
              <a:spcAft>
                <a:spcPct val="0"/>
              </a:spcAft>
            </a:pPr>
            <a:fld id="{E6CC36F4-949D-4E45-B02A-CA52F5017CCC}"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6" name="Footer Placeholder 5"/>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7" name="Slide Number Placeholder 6"/>
          <p:cNvSpPr>
            <a:spLocks noGrp="1"/>
          </p:cNvSpPr>
          <p:nvPr>
            <p:ph type="sldNum" sz="quarter" idx="12"/>
          </p:nvPr>
        </p:nvSpPr>
        <p:spPr/>
        <p:txBody>
          <a:bodyPr/>
          <a:lstStyle/>
          <a:p>
            <a:pPr algn="r" rtl="0" fontAlgn="base">
              <a:spcBef>
                <a:spcPct val="0"/>
              </a:spcBef>
              <a:spcAft>
                <a:spcPct val="0"/>
              </a:spcAft>
            </a:pPr>
            <a:fld id="{37DC32C2-FC22-4B7F-A2DA-A579F6A72FC2}"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lgn="r" rtl="0" fontAlgn="base">
              <a:spcBef>
                <a:spcPct val="0"/>
              </a:spcBef>
              <a:spcAft>
                <a:spcPct val="0"/>
              </a:spcAft>
            </a:pPr>
            <a:fld id="{A5CA6809-4CE3-4A7F-B3BE-2056D120A06C}"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8" name="Footer Placeholder 7"/>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7" name="Date Placeholder 6"/>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4" name="Footer Placeholder 3"/>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5" name="Slide Number Placeholder 4"/>
          <p:cNvSpPr>
            <a:spLocks noGrp="1"/>
          </p:cNvSpPr>
          <p:nvPr>
            <p:ph type="sldNum" sz="quarter" idx="12"/>
          </p:nvPr>
        </p:nvSpPr>
        <p:spPr/>
        <p:txBody>
          <a:bodyPr/>
          <a:lstStyle/>
          <a:p>
            <a:pPr algn="r" rtl="0" fontAlgn="base">
              <a:spcBef>
                <a:spcPct val="0"/>
              </a:spcBef>
              <a:spcAft>
                <a:spcPct val="0"/>
              </a:spcAft>
            </a:pPr>
            <a:fld id="{F8CA38A4-286D-4607-BD76-5B4021CDC46B}"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3" name="Footer Placeholder 2"/>
          <p:cNvSpPr>
            <a:spLocks noGrp="1"/>
          </p:cNvSpPr>
          <p:nvPr>
            <p:ph type="ftr" sz="quarter" idx="11"/>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4" name="Slide Number Placeholder 3"/>
          <p:cNvSpPr>
            <a:spLocks noGrp="1"/>
          </p:cNvSpPr>
          <p:nvPr>
            <p:ph type="sldNum" sz="quarter" idx="12"/>
          </p:nvPr>
        </p:nvSpPr>
        <p:spPr/>
        <p:txBody>
          <a:bodyPr/>
          <a:lstStyle/>
          <a:p>
            <a:pPr algn="r" rtl="0" fontAlgn="base">
              <a:spcBef>
                <a:spcPct val="0"/>
              </a:spcBef>
              <a:spcAft>
                <a:spcPct val="0"/>
              </a:spcAft>
            </a:pPr>
            <a:fld id="{9CCD4D75-AC98-4545-8DDC-460370600B8D}"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9" name="Slide Number Placeholder 8"/>
          <p:cNvSpPr>
            <a:spLocks noGrp="1"/>
          </p:cNvSpPr>
          <p:nvPr>
            <p:ph type="sldNum" sz="quarter" idx="15"/>
          </p:nvPr>
        </p:nvSpPr>
        <p:spPr/>
        <p:txBody>
          <a:bodyPr/>
          <a:lstStyle/>
          <a:p>
            <a:pPr algn="r" rtl="0" fontAlgn="base">
              <a:spcBef>
                <a:spcPct val="0"/>
              </a:spcBef>
              <a:spcAft>
                <a:spcPct val="0"/>
              </a:spcAft>
            </a:pPr>
            <a:fld id="{AD6A0871-BBA4-4E7C-9256-C4907AA91135}"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0" name="Footer Placeholder 9"/>
          <p:cNvSpPr>
            <a:spLocks noGrp="1"/>
          </p:cNvSpPr>
          <p:nvPr>
            <p:ph type="ftr" sz="quarter" idx="16"/>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algn="l"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9" name="Slide Number Placeholder 8"/>
          <p:cNvSpPr>
            <a:spLocks noGrp="1"/>
          </p:cNvSpPr>
          <p:nvPr>
            <p:ph type="sldNum" sz="quarter" idx="11"/>
          </p:nvPr>
        </p:nvSpPr>
        <p:spPr/>
        <p:txBody>
          <a:bodyPr/>
          <a:lstStyle/>
          <a:p>
            <a:pPr algn="r" rtl="0" fontAlgn="base">
              <a:spcBef>
                <a:spcPct val="0"/>
              </a:spcBef>
              <a:spcAft>
                <a:spcPct val="0"/>
              </a:spcAft>
            </a:pPr>
            <a:fld id="{EA653EEA-0997-4BD3-8B54-7EA71BF948C8}" type="slidenum">
              <a:rPr lang="en-US" sz="1400" kern="1200" smtClean="0">
                <a:solidFill>
                  <a:srgbClr val="FFFFFF"/>
                </a:solidFill>
                <a:effectLst>
                  <a:outerShdw blurRad="38100" dist="38100" dir="2700000" algn="tl">
                    <a:srgbClr val="000000"/>
                  </a:outerShdw>
                </a:effectLst>
                <a:latin typeface="Arial" charset="0"/>
                <a:ea typeface="+mn-ea"/>
                <a:cs typeface="+mn-cs"/>
              </a:rPr>
              <a:pPr algn="r" rtl="0" fontAlgn="base">
                <a:spcBef>
                  <a:spcPct val="0"/>
                </a:spcBef>
                <a:spcAft>
                  <a:spcPct val="0"/>
                </a:spcAft>
              </a:pPr>
              <a:t>‹#›</a:t>
            </a:fld>
            <a:endParaRPr lang="en-US" sz="1400" kern="1200">
              <a:solidFill>
                <a:srgbClr val="FFFFFF"/>
              </a:solidFill>
              <a:effectLst>
                <a:outerShdw blurRad="38100" dist="38100" dir="2700000" algn="tl">
                  <a:srgbClr val="000000"/>
                </a:outerShdw>
              </a:effectLst>
              <a:latin typeface="Arial" charset="0"/>
              <a:ea typeface="+mn-ea"/>
              <a:cs typeface="+mn-cs"/>
            </a:endParaRPr>
          </a:p>
        </p:txBody>
      </p:sp>
      <p:sp>
        <p:nvSpPr>
          <p:cNvPr id="10" name="Footer Placeholder 9"/>
          <p:cNvSpPr>
            <a:spLocks noGrp="1"/>
          </p:cNvSpPr>
          <p:nvPr>
            <p:ph type="ftr" sz="quarter" idx="12"/>
          </p:nvPr>
        </p:nvSpPr>
        <p:spPr/>
        <p:txBody>
          <a:bodyPr/>
          <a:lstStyle/>
          <a:p>
            <a:pPr algn="ctr" rtl="0" fontAlgn="base">
              <a:spcBef>
                <a:spcPct val="0"/>
              </a:spcBef>
              <a:spcAft>
                <a:spcPct val="0"/>
              </a:spcAft>
            </a:pPr>
            <a:endParaRPr lang="en-US" sz="1400" kern="1200">
              <a:solidFill>
                <a:srgbClr val="FFFFFF"/>
              </a:solidFill>
              <a:effectLst>
                <a:outerShdw blurRad="38100" dist="38100" dir="2700000" algn="tl">
                  <a:srgbClr val="000000"/>
                </a:outerShdw>
              </a:effectLst>
              <a:latin typeface="Arial" charset="0"/>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lgn="l" rtl="0" fontAlgn="base">
              <a:spcBef>
                <a:spcPct val="0"/>
              </a:spcBef>
              <a:spcAft>
                <a:spcPct val="0"/>
              </a:spcAft>
            </a:pPr>
            <a:endParaRPr lang="en-US" kern="1200">
              <a:solidFill>
                <a:srgbClr val="FFFFFF"/>
              </a:solidFill>
              <a:ea typeface="+mn-ea"/>
              <a:cs typeface="+mn-cs"/>
            </a:endParaRP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rtl="0" fontAlgn="base">
              <a:spcBef>
                <a:spcPct val="0"/>
              </a:spcBef>
              <a:spcAft>
                <a:spcPct val="0"/>
              </a:spcAft>
            </a:pPr>
            <a:endParaRPr lang="en-US" kern="1200">
              <a:solidFill>
                <a:srgbClr val="FFFFFF"/>
              </a:solidFill>
              <a:ea typeface="+mn-ea"/>
              <a:cs typeface="+mn-cs"/>
            </a:endParaRP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rtl="0" fontAlgn="base">
              <a:spcBef>
                <a:spcPct val="0"/>
              </a:spcBef>
              <a:spcAft>
                <a:spcPct val="0"/>
              </a:spcAft>
            </a:pPr>
            <a:fld id="{BF2714C9-CD78-4A60-ABD3-09723CDF9D12}" type="slidenum">
              <a:rPr lang="en-US" kern="1200" smtClean="0">
                <a:solidFill>
                  <a:srgbClr val="FFFFFF"/>
                </a:solidFill>
                <a:ea typeface="+mn-ea"/>
                <a:cs typeface="+mn-cs"/>
              </a:rPr>
              <a:pPr rtl="0" fontAlgn="base">
                <a:spcBef>
                  <a:spcPct val="0"/>
                </a:spcBef>
                <a:spcAft>
                  <a:spcPct val="0"/>
                </a:spcAft>
              </a:pPr>
              <a:t>‹#›</a:t>
            </a:fld>
            <a:endParaRPr lang="en-US" kern="1200">
              <a:solidFill>
                <a:srgbClr val="FFFFFF"/>
              </a:solidFill>
              <a:ea typeface="+mn-ea"/>
              <a:cs typeface="+mn-cs"/>
            </a:endParaRP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wmf"/><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4.wmf"/></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4.wmf"/></Relationships>
</file>

<file path=ppt/slides/_rels/slide1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4.wmf"/></Relationships>
</file>

<file path=ppt/slides/_rels/slide1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4.wmf"/></Relationships>
</file>

<file path=ppt/slides/_rels/slide1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4.wmf"/></Relationships>
</file>

<file path=ppt/slides/_rels/slide1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4.wmf"/></Relationships>
</file>

<file path=ppt/slides/_rels/slide1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wmf"/><Relationship Id="rId4" Type="http://schemas.openxmlformats.org/officeDocument/2006/relationships/image" Target="../media/image3.wmf"/></Relationships>
</file>

<file path=ppt/slides/_rels/slide2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4.wmf"/></Relationships>
</file>

<file path=ppt/slides/_rels/slide2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4.wmf"/></Relationships>
</file>

<file path=ppt/slides/_rels/slide2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4.wmf"/></Relationships>
</file>

<file path=ppt/slides/_rels/slide2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4.wmf"/></Relationships>
</file>

<file path=ppt/slides/_rels/slide2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2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wmf"/></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4.wmf"/></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video" Target="file:///C:\Documents%20and%20Settings\bshebib\Desktop\Video%20Clips\heeltoe.avi" TargetMode="External"/><Relationship Id="rId6" Type="http://schemas.openxmlformats.org/officeDocument/2006/relationships/image" Target="../media/image16.png"/><Relationship Id="rId5" Type="http://schemas.openxmlformats.org/officeDocument/2006/relationships/image" Target="../media/image4.wmf"/><Relationship Id="rId4" Type="http://schemas.openxmlformats.org/officeDocument/2006/relationships/image" Target="../media/image3.wmf"/></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video" Target="file:///C:\Documents%20and%20Settings\bshebib\Desktop\Video%20Clips\heeltoe.avi" TargetMode="External"/><Relationship Id="rId6" Type="http://schemas.openxmlformats.org/officeDocument/2006/relationships/image" Target="../media/image16.png"/><Relationship Id="rId5" Type="http://schemas.openxmlformats.org/officeDocument/2006/relationships/image" Target="../media/image4.wmf"/><Relationship Id="rId4" Type="http://schemas.openxmlformats.org/officeDocument/2006/relationships/image" Target="../media/image3.wmf"/></Relationships>
</file>

<file path=ppt/slides/_rels/slide3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7.gif"/></Relationships>
</file>

<file path=ppt/slides/_rels/slide37.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7.gif"/></Relationships>
</file>

<file path=ppt/slides/_rels/slide3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 Id="rId4" Type="http://schemas.openxmlformats.org/officeDocument/2006/relationships/image" Target="../media/image18.wmf"/></Relationships>
</file>

<file path=ppt/slides/_rels/slide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7.png"/><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wmf"/></Relationships>
</file>

<file path=ppt/slides/_rels/slide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wmf"/></Relationships>
</file>

<file path=ppt/slides/_rels/slide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4.wmf"/></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4.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5400"/>
              <a:t>Gait and Gait Deviations</a:t>
            </a:r>
          </a:p>
        </p:txBody>
      </p:sp>
      <p:pic>
        <p:nvPicPr>
          <p:cNvPr id="2052"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2053"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pic>
        <p:nvPicPr>
          <p:cNvPr id="2054" name="Picture 6" descr="MCj03641580000[1]"/>
          <p:cNvPicPr>
            <a:picLocks noChangeAspect="1" noChangeArrowheads="1"/>
          </p:cNvPicPr>
          <p:nvPr/>
        </p:nvPicPr>
        <p:blipFill>
          <a:blip r:embed="rId5"/>
          <a:srcRect/>
          <a:stretch>
            <a:fillRect/>
          </a:stretch>
        </p:blipFill>
        <p:spPr bwMode="auto">
          <a:xfrm>
            <a:off x="3733800" y="3276600"/>
            <a:ext cx="1987550" cy="228758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45059"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45060"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45061" name="Picture 5" descr="9249f15"/>
          <p:cNvPicPr>
            <a:picLocks noChangeAspect="1" noChangeArrowheads="1"/>
          </p:cNvPicPr>
          <p:nvPr/>
        </p:nvPicPr>
        <p:blipFill>
          <a:blip r:embed="rId5"/>
          <a:srcRect/>
          <a:stretch>
            <a:fillRect/>
          </a:stretch>
        </p:blipFill>
        <p:spPr bwMode="auto">
          <a:xfrm>
            <a:off x="6400800" y="2209800"/>
            <a:ext cx="2044700" cy="3748088"/>
          </a:xfrm>
          <a:prstGeom prst="rect">
            <a:avLst/>
          </a:prstGeom>
          <a:noFill/>
        </p:spPr>
      </p:pic>
      <p:sp>
        <p:nvSpPr>
          <p:cNvPr id="45062" name="Line 6"/>
          <p:cNvSpPr>
            <a:spLocks noChangeShapeType="1"/>
          </p:cNvSpPr>
          <p:nvPr/>
        </p:nvSpPr>
        <p:spPr bwMode="auto">
          <a:xfrm flipH="1" flipV="1">
            <a:off x="7010400" y="2514600"/>
            <a:ext cx="228600" cy="3352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45063" name="Text Box 7"/>
          <p:cNvSpPr txBox="1">
            <a:spLocks noChangeArrowheads="1"/>
          </p:cNvSpPr>
          <p:nvPr/>
        </p:nvSpPr>
        <p:spPr bwMode="auto">
          <a:xfrm>
            <a:off x="228600" y="1828800"/>
            <a:ext cx="58674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45064" name="Text Box 8"/>
          <p:cNvSpPr txBox="1">
            <a:spLocks noChangeArrowheads="1"/>
          </p:cNvSpPr>
          <p:nvPr/>
        </p:nvSpPr>
        <p:spPr bwMode="auto">
          <a:xfrm>
            <a:off x="228600" y="1905000"/>
            <a:ext cx="5638800" cy="393858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MIDSTANCE</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Early need for knee extensors, but not during late midstance due to placement of the force vector</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Early need for soleus for eccentric control, more on gastroc as knee extends for mechanical efficiency</a:t>
            </a:r>
            <a:r>
              <a:rPr lang="en-US" sz="2400" kern="1200">
                <a:solidFill>
                  <a:srgbClr val="FFFFFF"/>
                </a:solidFill>
                <a:latin typeface="Tahoma" pitchFamily="34" charset="0"/>
                <a:ea typeface="+mn-ea"/>
                <a:cs typeface="+mn-cs"/>
              </a:rPr>
              <a:t>.</a:t>
            </a:r>
          </a:p>
          <a:p>
            <a:pPr algn="l" rtl="0" fontAlgn="base">
              <a:lnSpc>
                <a:spcPct val="90000"/>
              </a:lnSpc>
              <a:spcBef>
                <a:spcPct val="20000"/>
              </a:spcBef>
              <a:spcAft>
                <a:spcPct val="0"/>
              </a:spcAft>
              <a:buClr>
                <a:srgbClr val="00CCFF"/>
              </a:buClr>
              <a:buSzPct val="60000"/>
              <a:buFont typeface="Wingdings" pitchFamily="2" charset="2"/>
              <a:buChar char="n"/>
            </a:pPr>
            <a:endParaRPr lang="en-US" sz="2400" kern="1200">
              <a:solidFill>
                <a:srgbClr val="FFFFFF"/>
              </a:solidFill>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latin typeface="Tahoma" pitchFamily="34" charset="0"/>
              <a:ea typeface="+mn-ea"/>
              <a:cs typeface="+mn-cs"/>
            </a:endParaRPr>
          </a:p>
        </p:txBody>
      </p:sp>
      <p:sp>
        <p:nvSpPr>
          <p:cNvPr id="45065" name="Line 9"/>
          <p:cNvSpPr>
            <a:spLocks noChangeShapeType="1"/>
          </p:cNvSpPr>
          <p:nvPr/>
        </p:nvSpPr>
        <p:spPr bwMode="auto">
          <a:xfrm flipV="1">
            <a:off x="7239000" y="2590800"/>
            <a:ext cx="152400" cy="32766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65"/>
                                        </p:tgtEl>
                                        <p:attrNameLst>
                                          <p:attrName>style.visibility</p:attrName>
                                        </p:attrNameLst>
                                      </p:cBhvr>
                                      <p:to>
                                        <p:strVal val="visible"/>
                                      </p:to>
                                    </p:set>
                                    <p:anim calcmode="lin" valueType="num">
                                      <p:cBhvr additive="base">
                                        <p:cTn id="7" dur="500" fill="hold"/>
                                        <p:tgtEl>
                                          <p:spTgt spid="45065"/>
                                        </p:tgtEl>
                                        <p:attrNameLst>
                                          <p:attrName>ppt_x</p:attrName>
                                        </p:attrNameLst>
                                      </p:cBhvr>
                                      <p:tavLst>
                                        <p:tav tm="0">
                                          <p:val>
                                            <p:strVal val="#ppt_x"/>
                                          </p:val>
                                        </p:tav>
                                        <p:tav tm="100000">
                                          <p:val>
                                            <p:strVal val="#ppt_x"/>
                                          </p:val>
                                        </p:tav>
                                      </p:tavLst>
                                    </p:anim>
                                    <p:anim calcmode="lin" valueType="num">
                                      <p:cBhvr additive="base">
                                        <p:cTn id="8" dur="500" fill="hold"/>
                                        <p:tgtEl>
                                          <p:spTgt spid="450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47107"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47108"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47109" name="Picture 5" descr="9249f15"/>
          <p:cNvPicPr>
            <a:picLocks noChangeAspect="1" noChangeArrowheads="1"/>
          </p:cNvPicPr>
          <p:nvPr/>
        </p:nvPicPr>
        <p:blipFill>
          <a:blip r:embed="rId5"/>
          <a:srcRect/>
          <a:stretch>
            <a:fillRect/>
          </a:stretch>
        </p:blipFill>
        <p:spPr bwMode="auto">
          <a:xfrm>
            <a:off x="6400800" y="2209800"/>
            <a:ext cx="2044700" cy="3748088"/>
          </a:xfrm>
          <a:prstGeom prst="rect">
            <a:avLst/>
          </a:prstGeom>
          <a:noFill/>
        </p:spPr>
      </p:pic>
      <p:sp>
        <p:nvSpPr>
          <p:cNvPr id="47110" name="Line 6"/>
          <p:cNvSpPr>
            <a:spLocks noChangeShapeType="1"/>
          </p:cNvSpPr>
          <p:nvPr/>
        </p:nvSpPr>
        <p:spPr bwMode="auto">
          <a:xfrm flipH="1" flipV="1">
            <a:off x="7010400" y="2514600"/>
            <a:ext cx="228600" cy="3352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47111" name="Text Box 7"/>
          <p:cNvSpPr txBox="1">
            <a:spLocks noChangeArrowheads="1"/>
          </p:cNvSpPr>
          <p:nvPr/>
        </p:nvSpPr>
        <p:spPr bwMode="auto">
          <a:xfrm>
            <a:off x="228600" y="1828800"/>
            <a:ext cx="58674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47112" name="Text Box 8"/>
          <p:cNvSpPr txBox="1">
            <a:spLocks noChangeArrowheads="1"/>
          </p:cNvSpPr>
          <p:nvPr/>
        </p:nvSpPr>
        <p:spPr bwMode="auto">
          <a:xfrm>
            <a:off x="228600" y="1905000"/>
            <a:ext cx="5867400" cy="423068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MIDSTANCE</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Hip flexion decreases from 30º to 10º as midstance progresses</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Vertical GRF reduced by upswing of contralateral side – still produce 2 ½ times body weight at peak on same side femoral head</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Gluts active as extensor early, abd. late</a:t>
            </a:r>
          </a:p>
          <a:p>
            <a:pPr algn="l" rtl="0" eaLnBrk="0" fontAlgn="base" hangingPunct="0">
              <a:spcBef>
                <a:spcPct val="50000"/>
              </a:spcBef>
              <a:spcAft>
                <a:spcPct val="0"/>
              </a:spcAft>
              <a:buClr>
                <a:srgbClr val="00CCFF"/>
              </a:buClr>
              <a:buSzPct val="110000"/>
              <a:buFont typeface="Wingdings" pitchFamily="2" charset="2"/>
              <a:buChar char="§"/>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3317"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3318"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sp>
        <p:nvSpPr>
          <p:cNvPr id="13319" name="Text Box 7"/>
          <p:cNvSpPr txBox="1">
            <a:spLocks noChangeArrowheads="1"/>
          </p:cNvSpPr>
          <p:nvPr/>
        </p:nvSpPr>
        <p:spPr bwMode="auto">
          <a:xfrm>
            <a:off x="381000" y="1905000"/>
            <a:ext cx="5715000" cy="377666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MIDSTANCE</a:t>
            </a:r>
          </a:p>
          <a:p>
            <a:pPr algn="l" rtl="0" eaLnBrk="0" fontAlgn="base" hangingPunct="0">
              <a:spcBef>
                <a:spcPct val="50000"/>
              </a:spcBef>
              <a:spcAft>
                <a:spcPct val="0"/>
              </a:spcAft>
              <a:buFontTx/>
              <a:buChar char="-"/>
            </a:pPr>
            <a:r>
              <a:rPr lang="en-US" sz="28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In Amputees, the Vertical GRF is INCREASED on sound limb due to prosthetic foot</a:t>
            </a:r>
          </a:p>
          <a:p>
            <a:pPr algn="l" rtl="0" eaLnBrk="0" fontAlgn="base" hangingPunct="0">
              <a:spcBef>
                <a:spcPct val="50000"/>
              </a:spcBef>
              <a:spcAft>
                <a:spcPct val="0"/>
              </a:spcAft>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pPr>
            <a:r>
              <a:rPr lang="en-US" sz="2400" kern="1200">
                <a:solidFill>
                  <a:srgbClr val="FFFFFF"/>
                </a:solidFill>
                <a:effectLst>
                  <a:outerShdw blurRad="38100" dist="38100" dir="2700000" algn="tl">
                    <a:srgbClr val="000000"/>
                  </a:outerShdw>
                </a:effectLst>
                <a:latin typeface="Tahoma" pitchFamily="34" charset="0"/>
                <a:ea typeface="+mn-ea"/>
                <a:cs typeface="+mn-cs"/>
              </a:rPr>
              <a:t>- This is less with Flex foot than with SACH foot; reinforces need to know componentry</a:t>
            </a:r>
          </a:p>
        </p:txBody>
      </p:sp>
      <p:pic>
        <p:nvPicPr>
          <p:cNvPr id="13320" name="Picture 8" descr="9249f15"/>
          <p:cNvPicPr>
            <a:picLocks noChangeAspect="1" noChangeArrowheads="1"/>
          </p:cNvPicPr>
          <p:nvPr/>
        </p:nvPicPr>
        <p:blipFill>
          <a:blip r:embed="rId5"/>
          <a:srcRect/>
          <a:stretch>
            <a:fillRect/>
          </a:stretch>
        </p:blipFill>
        <p:spPr bwMode="auto">
          <a:xfrm>
            <a:off x="6400800" y="2209800"/>
            <a:ext cx="2044700" cy="3748088"/>
          </a:xfrm>
          <a:prstGeom prst="rect">
            <a:avLst/>
          </a:prstGeom>
          <a:noFill/>
        </p:spPr>
      </p:pic>
      <p:sp>
        <p:nvSpPr>
          <p:cNvPr id="13321" name="Line 9"/>
          <p:cNvSpPr>
            <a:spLocks noChangeShapeType="1"/>
          </p:cNvSpPr>
          <p:nvPr/>
        </p:nvSpPr>
        <p:spPr bwMode="auto">
          <a:xfrm flipH="1" flipV="1">
            <a:off x="7010400" y="2514600"/>
            <a:ext cx="228600" cy="3352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52227"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52228"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2229" name="Picture 5" descr="9249f15"/>
          <p:cNvPicPr>
            <a:picLocks noChangeAspect="1" noChangeArrowheads="1"/>
          </p:cNvPicPr>
          <p:nvPr/>
        </p:nvPicPr>
        <p:blipFill>
          <a:blip r:embed="rId5"/>
          <a:srcRect/>
          <a:stretch>
            <a:fillRect/>
          </a:stretch>
        </p:blipFill>
        <p:spPr bwMode="auto">
          <a:xfrm>
            <a:off x="6400800" y="2209800"/>
            <a:ext cx="2044700" cy="3748088"/>
          </a:xfrm>
          <a:prstGeom prst="rect">
            <a:avLst/>
          </a:prstGeom>
          <a:noFill/>
        </p:spPr>
      </p:pic>
      <p:sp>
        <p:nvSpPr>
          <p:cNvPr id="52230" name="Line 6"/>
          <p:cNvSpPr>
            <a:spLocks noChangeShapeType="1"/>
          </p:cNvSpPr>
          <p:nvPr/>
        </p:nvSpPr>
        <p:spPr bwMode="auto">
          <a:xfrm flipH="1" flipV="1">
            <a:off x="7010400" y="2514600"/>
            <a:ext cx="228600" cy="3352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52231" name="Text Box 7"/>
          <p:cNvSpPr txBox="1">
            <a:spLocks noChangeArrowheads="1"/>
          </p:cNvSpPr>
          <p:nvPr/>
        </p:nvSpPr>
        <p:spPr bwMode="auto">
          <a:xfrm>
            <a:off x="228600" y="1828800"/>
            <a:ext cx="58674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52232" name="Text Box 8"/>
          <p:cNvSpPr txBox="1">
            <a:spLocks noChangeArrowheads="1"/>
          </p:cNvSpPr>
          <p:nvPr/>
        </p:nvSpPr>
        <p:spPr bwMode="auto">
          <a:xfrm>
            <a:off x="228600" y="1905000"/>
            <a:ext cx="5867400" cy="423068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MIDSTANCE</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Hip flexion decreases from 30º to 10º as midstance progresses</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Vertical GRF reduced by upswing of contralateral side – still produce 2 ½ times body weight at peak on same side femoral head</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Gluts active as extensor early, abd. late</a:t>
            </a:r>
          </a:p>
          <a:p>
            <a:pPr algn="l" rtl="0" eaLnBrk="0" fontAlgn="base" hangingPunct="0">
              <a:spcBef>
                <a:spcPct val="50000"/>
              </a:spcBef>
              <a:spcAft>
                <a:spcPct val="0"/>
              </a:spcAft>
              <a:buClr>
                <a:srgbClr val="00CCFF"/>
              </a:buClr>
              <a:buSzPct val="110000"/>
              <a:buFont typeface="Wingdings" pitchFamily="2" charset="2"/>
              <a:buChar char="§"/>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4341"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4342"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4344" name="Picture 8" descr="9249f16"/>
          <p:cNvPicPr>
            <a:picLocks noChangeAspect="1" noChangeArrowheads="1"/>
          </p:cNvPicPr>
          <p:nvPr/>
        </p:nvPicPr>
        <p:blipFill>
          <a:blip r:embed="rId5"/>
          <a:srcRect/>
          <a:stretch>
            <a:fillRect/>
          </a:stretch>
        </p:blipFill>
        <p:spPr bwMode="auto">
          <a:xfrm>
            <a:off x="6553200" y="2209800"/>
            <a:ext cx="2068513" cy="3976688"/>
          </a:xfrm>
          <a:prstGeom prst="rect">
            <a:avLst/>
          </a:prstGeom>
          <a:noFill/>
        </p:spPr>
      </p:pic>
      <p:sp>
        <p:nvSpPr>
          <p:cNvPr id="14345" name="Line 9"/>
          <p:cNvSpPr>
            <a:spLocks noChangeShapeType="1"/>
          </p:cNvSpPr>
          <p:nvPr/>
        </p:nvSpPr>
        <p:spPr bwMode="auto">
          <a:xfrm flipV="1">
            <a:off x="7315200" y="2209800"/>
            <a:ext cx="838200" cy="38862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4346" name="Text Box 10"/>
          <p:cNvSpPr txBox="1">
            <a:spLocks noChangeArrowheads="1"/>
          </p:cNvSpPr>
          <p:nvPr/>
        </p:nvSpPr>
        <p:spPr bwMode="auto">
          <a:xfrm>
            <a:off x="304800" y="1981200"/>
            <a:ext cx="5791200" cy="4305300"/>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STANCE</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Hip		=	Extending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Knee 	=	Extended, 					then 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Dorsiflexed</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Advance body 			over forefoot rocker</a:t>
            </a:r>
            <a:br>
              <a:rPr lang="en-US" sz="2400" kern="1200">
                <a:solidFill>
                  <a:srgbClr val="FFFFFF"/>
                </a:solidFill>
                <a:effectLst>
                  <a:outerShdw blurRad="38100" dist="38100" dir="2700000" algn="tl">
                    <a:srgbClr val="000000"/>
                  </a:outerShdw>
                </a:effectLst>
                <a:latin typeface="Verdana" pitchFamily="34" charset="0"/>
                <a:ea typeface="+mn-ea"/>
                <a:cs typeface="+mn-cs"/>
              </a:rPr>
            </a:b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GRF creates STRONG DF moment</a:t>
            </a:r>
          </a:p>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345"/>
                                        </p:tgtEl>
                                        <p:attrNameLst>
                                          <p:attrName>style.visibility</p:attrName>
                                        </p:attrNameLst>
                                      </p:cBhvr>
                                      <p:to>
                                        <p:strVal val="visible"/>
                                      </p:to>
                                    </p:set>
                                    <p:animEffect transition="in" filter="wipe(down)">
                                      <p:cBhvr>
                                        <p:cTn id="7" dur="500"/>
                                        <p:tgtEl>
                                          <p:spTgt spid="14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5365"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5366"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5367" name="Picture 7" descr="9249f16"/>
          <p:cNvPicPr>
            <a:picLocks noChangeAspect="1" noChangeArrowheads="1"/>
          </p:cNvPicPr>
          <p:nvPr/>
        </p:nvPicPr>
        <p:blipFill>
          <a:blip r:embed="rId5"/>
          <a:srcRect/>
          <a:stretch>
            <a:fillRect/>
          </a:stretch>
        </p:blipFill>
        <p:spPr bwMode="auto">
          <a:xfrm>
            <a:off x="6553200" y="2209800"/>
            <a:ext cx="2068513" cy="3976688"/>
          </a:xfrm>
          <a:prstGeom prst="rect">
            <a:avLst/>
          </a:prstGeom>
          <a:noFill/>
        </p:spPr>
      </p:pic>
      <p:sp>
        <p:nvSpPr>
          <p:cNvPr id="15368" name="Line 8"/>
          <p:cNvSpPr>
            <a:spLocks noChangeShapeType="1"/>
          </p:cNvSpPr>
          <p:nvPr/>
        </p:nvSpPr>
        <p:spPr bwMode="auto">
          <a:xfrm flipV="1">
            <a:off x="7315200" y="2209800"/>
            <a:ext cx="838200" cy="38862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5369" name="Text Box 9"/>
          <p:cNvSpPr txBox="1">
            <a:spLocks noChangeArrowheads="1"/>
          </p:cNvSpPr>
          <p:nvPr/>
        </p:nvSpPr>
        <p:spPr bwMode="auto">
          <a:xfrm>
            <a:off x="228600" y="1981200"/>
            <a:ext cx="6019800" cy="331787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STANCE</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Movement over the Forefoot Rocker occurs</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Highest demand on gastroc-soleus as body vector moves outside the boundaries of the foot</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Max dorsiflexion occurs at TOE-OFF</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51203" name="Picture 3"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51204"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1205" name="Picture 5" descr="9249f16"/>
          <p:cNvPicPr>
            <a:picLocks noChangeAspect="1" noChangeArrowheads="1"/>
          </p:cNvPicPr>
          <p:nvPr/>
        </p:nvPicPr>
        <p:blipFill>
          <a:blip r:embed="rId4"/>
          <a:srcRect/>
          <a:stretch>
            <a:fillRect/>
          </a:stretch>
        </p:blipFill>
        <p:spPr bwMode="auto">
          <a:xfrm>
            <a:off x="6553200" y="2209800"/>
            <a:ext cx="2068513" cy="3976688"/>
          </a:xfrm>
          <a:prstGeom prst="rect">
            <a:avLst/>
          </a:prstGeom>
          <a:noFill/>
        </p:spPr>
      </p:pic>
      <p:sp>
        <p:nvSpPr>
          <p:cNvPr id="51206" name="Line 6"/>
          <p:cNvSpPr>
            <a:spLocks noChangeShapeType="1"/>
          </p:cNvSpPr>
          <p:nvPr/>
        </p:nvSpPr>
        <p:spPr bwMode="auto">
          <a:xfrm flipV="1">
            <a:off x="7315200" y="2209800"/>
            <a:ext cx="838200" cy="38862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51207" name="Text Box 7"/>
          <p:cNvSpPr txBox="1">
            <a:spLocks noChangeArrowheads="1"/>
          </p:cNvSpPr>
          <p:nvPr/>
        </p:nvSpPr>
        <p:spPr bwMode="auto">
          <a:xfrm>
            <a:off x="228600" y="1981200"/>
            <a:ext cx="6019800" cy="3683000"/>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STANCE</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NO muscle action at knee – this extension is created by external torque and GRF passing far anterior to joint </a:t>
            </a:r>
          </a:p>
          <a:p>
            <a:pPr algn="l" rtl="0" eaLnBrk="0" fontAlgn="base" hangingPunct="0">
              <a:spcBef>
                <a:spcPct val="50000"/>
              </a:spcBef>
              <a:spcAft>
                <a:spcPct val="0"/>
              </a:spcAft>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Joint motion and forward progression created by momentum and swing of contralateral limb</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6389"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6390"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6391" name="Picture 7" descr="9249f16"/>
          <p:cNvPicPr>
            <a:picLocks noChangeAspect="1" noChangeArrowheads="1"/>
          </p:cNvPicPr>
          <p:nvPr/>
        </p:nvPicPr>
        <p:blipFill>
          <a:blip r:embed="rId5"/>
          <a:srcRect/>
          <a:stretch>
            <a:fillRect/>
          </a:stretch>
        </p:blipFill>
        <p:spPr bwMode="auto">
          <a:xfrm>
            <a:off x="6553200" y="2209800"/>
            <a:ext cx="2068513" cy="3976688"/>
          </a:xfrm>
          <a:prstGeom prst="rect">
            <a:avLst/>
          </a:prstGeom>
          <a:noFill/>
        </p:spPr>
      </p:pic>
      <p:sp>
        <p:nvSpPr>
          <p:cNvPr id="16392" name="Line 8"/>
          <p:cNvSpPr>
            <a:spLocks noChangeShapeType="1"/>
          </p:cNvSpPr>
          <p:nvPr/>
        </p:nvSpPr>
        <p:spPr bwMode="auto">
          <a:xfrm flipV="1">
            <a:off x="7315200" y="2209800"/>
            <a:ext cx="838200" cy="38862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6393" name="Text Box 9"/>
          <p:cNvSpPr txBox="1">
            <a:spLocks noChangeArrowheads="1"/>
          </p:cNvSpPr>
          <p:nvPr/>
        </p:nvSpPr>
        <p:spPr bwMode="auto">
          <a:xfrm>
            <a:off x="228600" y="1905000"/>
            <a:ext cx="6019800" cy="3500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STANCE</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Mild hip extension torque created</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Passive hip extension aided by position of vector posterior to hip</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TFL helps control extension torque</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Vertical Magnitude of vector is similar here to Loading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17413"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17416" name="Text Box 8"/>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7418" name="Picture 10" descr="9249f17"/>
          <p:cNvPicPr>
            <a:picLocks noChangeAspect="1" noChangeArrowheads="1"/>
          </p:cNvPicPr>
          <p:nvPr/>
        </p:nvPicPr>
        <p:blipFill>
          <a:blip r:embed="rId4"/>
          <a:srcRect/>
          <a:stretch>
            <a:fillRect/>
          </a:stretch>
        </p:blipFill>
        <p:spPr bwMode="auto">
          <a:xfrm>
            <a:off x="6400800" y="2133600"/>
            <a:ext cx="2111375" cy="3976688"/>
          </a:xfrm>
          <a:prstGeom prst="rect">
            <a:avLst/>
          </a:prstGeom>
          <a:noFill/>
        </p:spPr>
      </p:pic>
      <p:sp>
        <p:nvSpPr>
          <p:cNvPr id="17419" name="Line 11"/>
          <p:cNvSpPr>
            <a:spLocks noChangeShapeType="1"/>
          </p:cNvSpPr>
          <p:nvPr/>
        </p:nvSpPr>
        <p:spPr bwMode="auto">
          <a:xfrm flipV="1">
            <a:off x="6934200" y="3810000"/>
            <a:ext cx="762000" cy="2209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7420" name="Text Box 12"/>
          <p:cNvSpPr txBox="1">
            <a:spLocks noChangeArrowheads="1"/>
          </p:cNvSpPr>
          <p:nvPr/>
        </p:nvSpPr>
        <p:spPr bwMode="auto">
          <a:xfrm>
            <a:off x="304800" y="1981200"/>
            <a:ext cx="5943600" cy="3719513"/>
          </a:xfrm>
          <a:prstGeom prst="rect">
            <a:avLst/>
          </a:prstGeom>
          <a:noFill/>
          <a:ln w="9525">
            <a:noFill/>
            <a:miter lim="800000"/>
            <a:headEnd/>
            <a:tailEnd/>
          </a:ln>
          <a:effectLst/>
        </p:spPr>
        <p:txBody>
          <a:bodyPr>
            <a:spAutoFit/>
          </a:bodyPr>
          <a:lstStyle/>
          <a:p>
            <a:pPr marL="342900" indent="-342900"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PRESWING</a:t>
            </a:r>
          </a:p>
          <a:p>
            <a:pPr marL="342900" indent="-342900"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Hip		=	Flexing	</a:t>
            </a:r>
          </a:p>
          <a:p>
            <a:pPr marL="342900" indent="-342900"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Knee	=	Flexing</a:t>
            </a:r>
          </a:p>
          <a:p>
            <a:pPr marL="342900" indent="-342900"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Ankle	=	Plantarflexing</a:t>
            </a:r>
          </a:p>
          <a:p>
            <a:pPr marL="342900" indent="-342900"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Goal	=	Prepare for swing</a:t>
            </a:r>
          </a:p>
          <a:p>
            <a:pPr marL="342900" indent="-342900"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marL="342900" indent="-342900" algn="l" rtl="0" fontAlgn="base">
              <a:lnSpc>
                <a:spcPct val="90000"/>
              </a:lnSpc>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Verdana" pitchFamily="34" charset="0"/>
                <a:ea typeface="+mn-ea"/>
                <a:cs typeface="+mn-cs"/>
              </a:rPr>
              <a:t>- GRF creates passive knee flexion, DF torque</a:t>
            </a:r>
          </a:p>
          <a:p>
            <a:pPr marL="342900" indent="-342900"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7419"/>
                                        </p:tgtEl>
                                        <p:attrNameLst>
                                          <p:attrName>style.visibility</p:attrName>
                                        </p:attrNameLst>
                                      </p:cBhvr>
                                      <p:to>
                                        <p:strVal val="visible"/>
                                      </p:to>
                                    </p:set>
                                    <p:anim to="" calcmode="lin" valueType="num">
                                      <p:cBhvr>
                                        <p:cTn id="7" dur="1" fill="hold"/>
                                        <p:tgtEl>
                                          <p:spTgt spid="1741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8437"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8438"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8439" name="Picture 7" descr="9249f17"/>
          <p:cNvPicPr>
            <a:picLocks noChangeAspect="1" noChangeArrowheads="1"/>
          </p:cNvPicPr>
          <p:nvPr/>
        </p:nvPicPr>
        <p:blipFill>
          <a:blip r:embed="rId5"/>
          <a:srcRect/>
          <a:stretch>
            <a:fillRect/>
          </a:stretch>
        </p:blipFill>
        <p:spPr bwMode="auto">
          <a:xfrm>
            <a:off x="6400800" y="2133600"/>
            <a:ext cx="2111375" cy="3976688"/>
          </a:xfrm>
          <a:prstGeom prst="rect">
            <a:avLst/>
          </a:prstGeom>
          <a:noFill/>
        </p:spPr>
      </p:pic>
      <p:sp>
        <p:nvSpPr>
          <p:cNvPr id="18440" name="Line 8"/>
          <p:cNvSpPr>
            <a:spLocks noChangeShapeType="1"/>
          </p:cNvSpPr>
          <p:nvPr/>
        </p:nvSpPr>
        <p:spPr bwMode="auto">
          <a:xfrm flipV="1">
            <a:off x="6934200" y="3810000"/>
            <a:ext cx="762000" cy="2209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8441" name="Text Box 9"/>
          <p:cNvSpPr txBox="1">
            <a:spLocks noChangeArrowheads="1"/>
          </p:cNvSpPr>
          <p:nvPr/>
        </p:nvSpPr>
        <p:spPr bwMode="auto">
          <a:xfrm>
            <a:off x="228600" y="2057400"/>
            <a:ext cx="5943600" cy="386556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PRESWING</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During unloading of limb, PF activity is DECREASED; NO active push off during normal gait</a:t>
            </a:r>
          </a:p>
          <a:p>
            <a:pPr algn="l" rtl="0" eaLnBrk="0" fontAlgn="base" hangingPunct="0">
              <a:spcBef>
                <a:spcPct val="50000"/>
              </a:spcBef>
              <a:spcAft>
                <a:spcPct val="0"/>
              </a:spcAft>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DF torque decreases as MP joints reach 60° of extension</a:t>
            </a:r>
          </a:p>
          <a:p>
            <a:pPr algn="l" rtl="0" eaLnBrk="0" fontAlgn="base" hangingPunct="0">
              <a:spcBef>
                <a:spcPct val="50000"/>
              </a:spcBef>
              <a:spcAft>
                <a:spcPct val="0"/>
              </a:spcAft>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sz="half" idx="1"/>
          </p:nvPr>
        </p:nvSpPr>
        <p:spPr>
          <a:xfrm>
            <a:off x="457200" y="1600200"/>
            <a:ext cx="3962400" cy="4083050"/>
          </a:xfrm>
        </p:spPr>
        <p:txBody>
          <a:bodyPr/>
          <a:lstStyle/>
          <a:p>
            <a:r>
              <a:rPr lang="en-US" sz="2800"/>
              <a:t>Initial Contact	</a:t>
            </a:r>
          </a:p>
          <a:p>
            <a:r>
              <a:rPr lang="en-US" sz="2800"/>
              <a:t>Loading Response</a:t>
            </a:r>
          </a:p>
          <a:p>
            <a:r>
              <a:rPr lang="en-US" sz="2800"/>
              <a:t>Mid-Stance</a:t>
            </a:r>
          </a:p>
          <a:p>
            <a:r>
              <a:rPr lang="en-US" sz="2800"/>
              <a:t>Terminal Stance</a:t>
            </a:r>
          </a:p>
          <a:p>
            <a:r>
              <a:rPr lang="en-US" sz="2800"/>
              <a:t>Pre-Swing</a:t>
            </a:r>
          </a:p>
          <a:p>
            <a:r>
              <a:rPr lang="en-US" sz="2800"/>
              <a:t>Initial Swing</a:t>
            </a:r>
          </a:p>
          <a:p>
            <a:r>
              <a:rPr lang="en-US" sz="2800"/>
              <a:t>Mid-Swing</a:t>
            </a:r>
          </a:p>
          <a:p>
            <a:r>
              <a:rPr lang="en-US" sz="2800"/>
              <a:t>Terminal Swing</a:t>
            </a:r>
          </a:p>
        </p:txBody>
      </p:sp>
      <p:pic>
        <p:nvPicPr>
          <p:cNvPr id="29700" name="Picture 4" descr="gait1"/>
          <p:cNvPicPr>
            <a:picLocks noGrp="1" noChangeAspect="1" noChangeArrowheads="1"/>
          </p:cNvPicPr>
          <p:nvPr>
            <p:ph sz="half" idx="2"/>
          </p:nvPr>
        </p:nvPicPr>
        <p:blipFill>
          <a:blip r:embed="rId3"/>
          <a:srcRect/>
          <a:stretch>
            <a:fillRect/>
          </a:stretch>
        </p:blipFill>
        <p:spPr>
          <a:xfrm>
            <a:off x="4648200" y="2133600"/>
            <a:ext cx="3451225" cy="4114800"/>
          </a:xfrm>
          <a:noFill/>
          <a:ln/>
        </p:spPr>
      </p:pic>
      <p:pic>
        <p:nvPicPr>
          <p:cNvPr id="29706" name="Picture 10" descr="AmpuTeam CLR"/>
          <p:cNvPicPr>
            <a:picLocks noChangeAspect="1" noChangeArrowheads="1"/>
          </p:cNvPicPr>
          <p:nvPr/>
        </p:nvPicPr>
        <p:blipFill>
          <a:blip r:embed="rId4"/>
          <a:srcRect/>
          <a:stretch>
            <a:fillRect/>
          </a:stretch>
        </p:blipFill>
        <p:spPr bwMode="auto">
          <a:xfrm>
            <a:off x="152400" y="152400"/>
            <a:ext cx="2374900" cy="1358900"/>
          </a:xfrm>
          <a:prstGeom prst="rect">
            <a:avLst/>
          </a:prstGeom>
          <a:noFill/>
        </p:spPr>
      </p:pic>
      <p:pic>
        <p:nvPicPr>
          <p:cNvPr id="29710" name="Picture 14" descr="WF horiz CLR"/>
          <p:cNvPicPr>
            <a:picLocks noChangeAspect="1" noChangeArrowheads="1"/>
          </p:cNvPicPr>
          <p:nvPr/>
        </p:nvPicPr>
        <p:blipFill>
          <a:blip r:embed="rId5"/>
          <a:srcRect/>
          <a:stretch>
            <a:fillRect/>
          </a:stretch>
        </p:blipFill>
        <p:spPr bwMode="auto">
          <a:xfrm>
            <a:off x="152400" y="5715000"/>
            <a:ext cx="3149600" cy="977900"/>
          </a:xfrm>
          <a:prstGeom prst="rect">
            <a:avLst/>
          </a:prstGeom>
          <a:noFill/>
        </p:spPr>
      </p:pic>
      <p:sp>
        <p:nvSpPr>
          <p:cNvPr id="29711" name="Text Box 15"/>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300"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55301"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55302"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5303" name="Picture 7" descr="9249f17"/>
          <p:cNvPicPr>
            <a:picLocks noChangeAspect="1" noChangeArrowheads="1"/>
          </p:cNvPicPr>
          <p:nvPr/>
        </p:nvPicPr>
        <p:blipFill>
          <a:blip r:embed="rId5"/>
          <a:srcRect/>
          <a:stretch>
            <a:fillRect/>
          </a:stretch>
        </p:blipFill>
        <p:spPr bwMode="auto">
          <a:xfrm>
            <a:off x="6400800" y="2133600"/>
            <a:ext cx="2111375" cy="3976688"/>
          </a:xfrm>
          <a:prstGeom prst="rect">
            <a:avLst/>
          </a:prstGeom>
          <a:noFill/>
        </p:spPr>
      </p:pic>
      <p:sp>
        <p:nvSpPr>
          <p:cNvPr id="55304" name="Line 8"/>
          <p:cNvSpPr>
            <a:spLocks noChangeShapeType="1"/>
          </p:cNvSpPr>
          <p:nvPr/>
        </p:nvSpPr>
        <p:spPr bwMode="auto">
          <a:xfrm flipV="1">
            <a:off x="6934200" y="3810000"/>
            <a:ext cx="762000" cy="2209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55305" name="Text Box 9"/>
          <p:cNvSpPr txBox="1">
            <a:spLocks noChangeArrowheads="1"/>
          </p:cNvSpPr>
          <p:nvPr/>
        </p:nvSpPr>
        <p:spPr bwMode="auto">
          <a:xfrm>
            <a:off x="228600" y="1981200"/>
            <a:ext cx="5943600" cy="331787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PRESWING</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Hip flexes using MOMENTUM, plus rectus femoris, sartorius and add. Longus</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Add. Longus helps counteract hip abd. Created by contralateral off-loading</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PELVIC ROTATION helps balance the limbs out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56325"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56326"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6328" name="Picture 8" descr="9249f18"/>
          <p:cNvPicPr>
            <a:picLocks noChangeAspect="1" noChangeArrowheads="1"/>
          </p:cNvPicPr>
          <p:nvPr/>
        </p:nvPicPr>
        <p:blipFill>
          <a:blip r:embed="rId5"/>
          <a:srcRect/>
          <a:stretch>
            <a:fillRect/>
          </a:stretch>
        </p:blipFill>
        <p:spPr bwMode="auto">
          <a:xfrm>
            <a:off x="6781800" y="2286000"/>
            <a:ext cx="1749425" cy="3976688"/>
          </a:xfrm>
          <a:prstGeom prst="rect">
            <a:avLst/>
          </a:prstGeom>
          <a:noFill/>
        </p:spPr>
      </p:pic>
      <p:sp>
        <p:nvSpPr>
          <p:cNvPr id="56329" name="Text Box 9"/>
          <p:cNvSpPr txBox="1">
            <a:spLocks noChangeArrowheads="1"/>
          </p:cNvSpPr>
          <p:nvPr/>
        </p:nvSpPr>
        <p:spPr bwMode="auto">
          <a:xfrm>
            <a:off x="228600" y="1905000"/>
            <a:ext cx="6400800" cy="364648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INITIAL SWING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Hip		=	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Knee 	=	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Dorsiflexing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Clear foot and  				advance limb</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Verdana" pitchFamily="34" charset="0"/>
                <a:ea typeface="+mn-ea"/>
                <a:cs typeface="+mn-cs"/>
              </a:rPr>
              <a:t>- Pre-tibs are active, helping reduce PF angle from 20° to around 5°</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57349"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57350"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7351" name="Picture 7" descr="9249f18"/>
          <p:cNvPicPr>
            <a:picLocks noChangeAspect="1" noChangeArrowheads="1"/>
          </p:cNvPicPr>
          <p:nvPr/>
        </p:nvPicPr>
        <p:blipFill>
          <a:blip r:embed="rId4"/>
          <a:srcRect/>
          <a:stretch>
            <a:fillRect/>
          </a:stretch>
        </p:blipFill>
        <p:spPr bwMode="auto">
          <a:xfrm>
            <a:off x="6781800" y="2286000"/>
            <a:ext cx="1749425" cy="3976688"/>
          </a:xfrm>
          <a:prstGeom prst="rect">
            <a:avLst/>
          </a:prstGeom>
          <a:noFill/>
        </p:spPr>
      </p:pic>
      <p:sp>
        <p:nvSpPr>
          <p:cNvPr id="57352" name="Text Box 8"/>
          <p:cNvSpPr txBox="1">
            <a:spLocks noChangeArrowheads="1"/>
          </p:cNvSpPr>
          <p:nvPr/>
        </p:nvSpPr>
        <p:spPr bwMode="auto">
          <a:xfrm>
            <a:off x="228600" y="1905000"/>
            <a:ext cx="6324600" cy="313531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INITIAL SWING</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Knee continues to flex to 60°, assisted by MOMENTUM plus biceps femoris (short head), sartorius and gracilis</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Hip flexed to 20° with help if iliacus, gracilis, sartorius, which help to flex both hip AND knee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58373"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58374"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8376" name="Picture 8" descr="9249f19"/>
          <p:cNvPicPr>
            <a:picLocks noChangeAspect="1" noChangeArrowheads="1"/>
          </p:cNvPicPr>
          <p:nvPr/>
        </p:nvPicPr>
        <p:blipFill>
          <a:blip r:embed="rId4"/>
          <a:srcRect/>
          <a:stretch>
            <a:fillRect/>
          </a:stretch>
        </p:blipFill>
        <p:spPr bwMode="auto">
          <a:xfrm>
            <a:off x="6553200" y="2209800"/>
            <a:ext cx="2038350" cy="3976688"/>
          </a:xfrm>
          <a:prstGeom prst="rect">
            <a:avLst/>
          </a:prstGeom>
          <a:noFill/>
        </p:spPr>
      </p:pic>
      <p:sp>
        <p:nvSpPr>
          <p:cNvPr id="58377" name="Text Box 9"/>
          <p:cNvSpPr txBox="1">
            <a:spLocks noChangeArrowheads="1"/>
          </p:cNvSpPr>
          <p:nvPr/>
        </p:nvSpPr>
        <p:spPr bwMode="auto">
          <a:xfrm>
            <a:off x="228600" y="1905000"/>
            <a:ext cx="6019800" cy="364648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MIDSWING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Hip		=	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Knee	=	Extending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Dorsiflexing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Advance limb and 			clear foot</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Verdana" pitchFamily="34" charset="0"/>
                <a:ea typeface="+mn-ea"/>
                <a:cs typeface="+mn-cs"/>
              </a:rPr>
              <a:t>- Rapid knee ext. from 60° to 30° is PASSIVE, assisted by MOMENTUM</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6"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59397"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59398"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59399" name="Picture 7" descr="9249f19"/>
          <p:cNvPicPr>
            <a:picLocks noChangeAspect="1" noChangeArrowheads="1"/>
          </p:cNvPicPr>
          <p:nvPr/>
        </p:nvPicPr>
        <p:blipFill>
          <a:blip r:embed="rId5"/>
          <a:srcRect/>
          <a:stretch>
            <a:fillRect/>
          </a:stretch>
        </p:blipFill>
        <p:spPr bwMode="auto">
          <a:xfrm>
            <a:off x="6553200" y="2209800"/>
            <a:ext cx="2038350" cy="3976688"/>
          </a:xfrm>
          <a:prstGeom prst="rect">
            <a:avLst/>
          </a:prstGeom>
          <a:noFill/>
        </p:spPr>
      </p:pic>
      <p:sp>
        <p:nvSpPr>
          <p:cNvPr id="59400" name="Text Box 8"/>
          <p:cNvSpPr txBox="1">
            <a:spLocks noChangeArrowheads="1"/>
          </p:cNvSpPr>
          <p:nvPr/>
        </p:nvSpPr>
        <p:spPr bwMode="auto">
          <a:xfrm>
            <a:off x="152400" y="1905000"/>
            <a:ext cx="61722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59401" name="Text Box 9"/>
          <p:cNvSpPr txBox="1">
            <a:spLocks noChangeArrowheads="1"/>
          </p:cNvSpPr>
          <p:nvPr/>
        </p:nvSpPr>
        <p:spPr bwMode="auto">
          <a:xfrm>
            <a:off x="152400" y="1828800"/>
            <a:ext cx="6248400" cy="331787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MIDSWING</a:t>
            </a:r>
          </a:p>
          <a:p>
            <a:pPr algn="l" rtl="0" eaLnBrk="0" fontAlgn="base" hangingPunct="0">
              <a:spcBef>
                <a:spcPct val="50000"/>
              </a:spcBef>
              <a:spcAft>
                <a:spcPct val="0"/>
              </a:spcAft>
            </a:pPr>
            <a:r>
              <a:rPr lang="en-US" sz="2400" kern="1200">
                <a:solidFill>
                  <a:srgbClr val="FFFFFF"/>
                </a:solidFill>
                <a:effectLst>
                  <a:outerShdw blurRad="38100" dist="38100" dir="2700000" algn="tl">
                    <a:srgbClr val="000000"/>
                  </a:outerShdw>
                </a:effectLst>
                <a:latin typeface="Tahoma" pitchFamily="34" charset="0"/>
                <a:ea typeface="+mn-ea"/>
                <a:cs typeface="+mn-cs"/>
              </a:rPr>
              <a:t>- EMG shows only MILD hip flexor activity, maintaining 30° angle</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Gracilis, sartorius, iliacus stop in early midswing, hamstrings begin to decelerate limb</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Rest of limb advancement is MOMENTUM</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20"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60421"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60422"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60424" name="Picture 8" descr="9249f20"/>
          <p:cNvPicPr>
            <a:picLocks noChangeAspect="1" noChangeArrowheads="1"/>
          </p:cNvPicPr>
          <p:nvPr/>
        </p:nvPicPr>
        <p:blipFill>
          <a:blip r:embed="rId5"/>
          <a:srcRect/>
          <a:stretch>
            <a:fillRect/>
          </a:stretch>
        </p:blipFill>
        <p:spPr bwMode="auto">
          <a:xfrm>
            <a:off x="6477000" y="2362200"/>
            <a:ext cx="2308225" cy="3824288"/>
          </a:xfrm>
          <a:prstGeom prst="rect">
            <a:avLst/>
          </a:prstGeom>
          <a:noFill/>
        </p:spPr>
      </p:pic>
      <p:sp>
        <p:nvSpPr>
          <p:cNvPr id="60425" name="Text Box 9"/>
          <p:cNvSpPr txBox="1">
            <a:spLocks noChangeArrowheads="1"/>
          </p:cNvSpPr>
          <p:nvPr/>
        </p:nvSpPr>
        <p:spPr bwMode="auto">
          <a:xfrm>
            <a:off x="228600" y="1828800"/>
            <a:ext cx="6096000" cy="357346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SWING</a:t>
            </a:r>
          </a:p>
          <a:p>
            <a:pPr algn="l" rtl="0" fontAlgn="base">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Hip		=	Flexed</a:t>
            </a:r>
          </a:p>
          <a:p>
            <a:pPr algn="l" rtl="0" fontAlgn="base">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Knee	=	Extending	</a:t>
            </a:r>
          </a:p>
          <a:p>
            <a:pPr algn="l" rtl="0" fontAlgn="base">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Neutral</a:t>
            </a:r>
          </a:p>
          <a:p>
            <a:pPr algn="l" rtl="0" fontAlgn="base">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Advance limb</a:t>
            </a:r>
          </a:p>
          <a:p>
            <a:pPr algn="l" rtl="0" fontAlgn="base">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Verdana" pitchFamily="34" charset="0"/>
                <a:ea typeface="+mn-ea"/>
                <a:cs typeface="+mn-cs"/>
              </a:rPr>
              <a:t>- Pretibs now act to place foot properly on the ground</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4"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61445"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61446"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61447" name="Picture 7" descr="9249f20"/>
          <p:cNvPicPr>
            <a:picLocks noChangeAspect="1" noChangeArrowheads="1"/>
          </p:cNvPicPr>
          <p:nvPr/>
        </p:nvPicPr>
        <p:blipFill>
          <a:blip r:embed="rId4"/>
          <a:srcRect/>
          <a:stretch>
            <a:fillRect/>
          </a:stretch>
        </p:blipFill>
        <p:spPr bwMode="auto">
          <a:xfrm>
            <a:off x="6477000" y="2362200"/>
            <a:ext cx="2308225" cy="3824288"/>
          </a:xfrm>
          <a:prstGeom prst="rect">
            <a:avLst/>
          </a:prstGeom>
          <a:noFill/>
        </p:spPr>
      </p:pic>
      <p:sp>
        <p:nvSpPr>
          <p:cNvPr id="61448" name="Text Box 8"/>
          <p:cNvSpPr txBox="1">
            <a:spLocks noChangeArrowheads="1"/>
          </p:cNvSpPr>
          <p:nvPr/>
        </p:nvSpPr>
        <p:spPr bwMode="auto">
          <a:xfrm>
            <a:off x="228600" y="1981200"/>
            <a:ext cx="6019800" cy="240506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TERMINAL SWING</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Quads active at end of TS, help fully extend knee along with PELVIC ROTATION</a:t>
            </a:r>
          </a:p>
          <a:p>
            <a:pPr algn="l" rtl="0" eaLnBrk="0" fontAlgn="base" hangingPunct="0">
              <a:spcBef>
                <a:spcPct val="50000"/>
              </a:spcBef>
              <a:spcAft>
                <a:spcPct val="0"/>
              </a:spcAft>
              <a:buFontTx/>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Eccentric hamstrings, Gluts help control hip and knee to control stride length</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685800" y="1600200"/>
            <a:ext cx="7772400" cy="1828800"/>
          </a:xfrm>
        </p:spPr>
        <p:txBody>
          <a:bodyPr/>
          <a:lstStyle/>
          <a:p>
            <a:r>
              <a:rPr lang="en-US" sz="5400"/>
              <a:t>Using Gait to Your Advantage</a:t>
            </a:r>
          </a:p>
        </p:txBody>
      </p:sp>
      <p:pic>
        <p:nvPicPr>
          <p:cNvPr id="62468"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62469"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pic>
        <p:nvPicPr>
          <p:cNvPr id="62470" name="Picture 6" descr="TLXmusc"/>
          <p:cNvPicPr>
            <a:picLocks noChangeAspect="1" noChangeArrowheads="1"/>
          </p:cNvPicPr>
          <p:nvPr/>
        </p:nvPicPr>
        <p:blipFill>
          <a:blip r:embed="rId4" cstate="print"/>
          <a:srcRect/>
          <a:stretch>
            <a:fillRect/>
          </a:stretch>
        </p:blipFill>
        <p:spPr bwMode="auto">
          <a:xfrm>
            <a:off x="3624263" y="3657600"/>
            <a:ext cx="2438400" cy="28575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2"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63493"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63494" name="Text Box 6"/>
          <p:cNvSpPr txBox="1">
            <a:spLocks noChangeArrowheads="1"/>
          </p:cNvSpPr>
          <p:nvPr/>
        </p:nvSpPr>
        <p:spPr bwMode="auto">
          <a:xfrm>
            <a:off x="228600" y="1524000"/>
            <a:ext cx="8686800" cy="4230688"/>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Initial Contact and Loading Response</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Focus often on strong contraction of knee ext. in BK 	 	  patients – not necessary due to strong ext. moment</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Use of Gluts/Hamstrings EARLY in stance phase to 	 	  overcome strong FLEXION vector at hip</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Focus on HIP/BACK extention, as hams/gluts used 	 	  primarily to stabilize back and counteract hip flexion 		  moment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74755"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74756" name="Text Box 4"/>
          <p:cNvSpPr txBox="1">
            <a:spLocks noChangeArrowheads="1"/>
          </p:cNvSpPr>
          <p:nvPr/>
        </p:nvSpPr>
        <p:spPr bwMode="auto">
          <a:xfrm>
            <a:off x="228600" y="1524000"/>
            <a:ext cx="8686800" cy="3500438"/>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Midstance and Terminal Stance</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Remember, quads active EARLY in midstance, but 	 	  vector again moves ANTERIOR, becoming passive 	</a:t>
            </a:r>
          </a:p>
          <a:p>
            <a:pPr algn="l" rtl="0" eaLnBrk="0" fontAlgn="base" hangingPunct="0">
              <a:spcBef>
                <a:spcPct val="5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Vector moves ANTERIOR to ankle, now fully reliant on 	  prosthetic foot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34821"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34822"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34829" name="Picture 13" descr="9249f13"/>
          <p:cNvPicPr>
            <a:picLocks noChangeAspect="1" noChangeArrowheads="1"/>
          </p:cNvPicPr>
          <p:nvPr/>
        </p:nvPicPr>
        <p:blipFill>
          <a:blip r:embed="rId5"/>
          <a:srcRect/>
          <a:stretch>
            <a:fillRect/>
          </a:stretch>
        </p:blipFill>
        <p:spPr bwMode="auto">
          <a:xfrm>
            <a:off x="6096000" y="2590800"/>
            <a:ext cx="2346325" cy="3352800"/>
          </a:xfrm>
          <a:prstGeom prst="rect">
            <a:avLst/>
          </a:prstGeom>
          <a:noFill/>
        </p:spPr>
      </p:pic>
      <p:sp>
        <p:nvSpPr>
          <p:cNvPr id="34832" name="Text Box 16"/>
          <p:cNvSpPr txBox="1">
            <a:spLocks noChangeArrowheads="1"/>
          </p:cNvSpPr>
          <p:nvPr/>
        </p:nvSpPr>
        <p:spPr bwMode="auto">
          <a:xfrm>
            <a:off x="228600" y="2057400"/>
            <a:ext cx="5029200" cy="3390900"/>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INITIAL CONTACT</a:t>
            </a: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Verdana" pitchFamily="34" charset="0"/>
                <a:ea typeface="+mn-ea"/>
                <a:cs typeface="+mn-cs"/>
              </a:rPr>
              <a:t>  Hip	         =	Flexed</a:t>
            </a: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Verdana" pitchFamily="34" charset="0"/>
                <a:ea typeface="+mn-ea"/>
                <a:cs typeface="+mn-cs"/>
              </a:rPr>
              <a:t>  Knee	=	Nearly Flexed</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Neutral</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Begin Stance</a:t>
            </a:r>
            <a:br>
              <a:rPr lang="en-US" sz="2400" kern="1200">
                <a:solidFill>
                  <a:srgbClr val="FFFFFF"/>
                </a:solidFill>
                <a:effectLst>
                  <a:outerShdw blurRad="38100" dist="38100" dir="2700000" algn="tl">
                    <a:srgbClr val="000000"/>
                  </a:outerShdw>
                </a:effectLst>
                <a:latin typeface="Verdana" pitchFamily="34" charset="0"/>
                <a:ea typeface="+mn-ea"/>
                <a:cs typeface="+mn-cs"/>
              </a:rPr>
            </a:b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r>
              <a:rPr lang="en-US" sz="2400" kern="1200">
                <a:solidFill>
                  <a:srgbClr val="FFFFFF"/>
                </a:solidFill>
                <a:effectLst>
                  <a:outerShdw blurRad="38100" dist="38100" dir="2700000" algn="tl">
                    <a:srgbClr val="000000"/>
                  </a:outerShdw>
                </a:effectLst>
                <a:latin typeface="Verdana" pitchFamily="34" charset="0"/>
                <a:ea typeface="+mn-ea"/>
                <a:cs typeface="+mn-cs"/>
              </a:rPr>
              <a:t>- GRF is Posterior to ankle, creating PF MOMENT</a:t>
            </a:r>
          </a:p>
        </p:txBody>
      </p:sp>
      <p:sp>
        <p:nvSpPr>
          <p:cNvPr id="34833" name="Line 17"/>
          <p:cNvSpPr>
            <a:spLocks noChangeShapeType="1"/>
          </p:cNvSpPr>
          <p:nvPr/>
        </p:nvSpPr>
        <p:spPr bwMode="auto">
          <a:xfrm flipV="1">
            <a:off x="7315200" y="3657600"/>
            <a:ext cx="0" cy="2209800"/>
          </a:xfrm>
          <a:prstGeom prst="line">
            <a:avLst/>
          </a:prstGeom>
          <a:noFill/>
          <a:ln w="9525">
            <a:solidFill>
              <a:schemeClr val="tx1"/>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cxnSp>
        <p:nvCxnSpPr>
          <p:cNvPr id="34834" name="AutoShape 18"/>
          <p:cNvCxnSpPr>
            <a:cxnSpLocks noChangeShapeType="1"/>
            <a:stCxn id="34833" idx="0"/>
          </p:cNvCxnSpPr>
          <p:nvPr/>
        </p:nvCxnSpPr>
        <p:spPr bwMode="auto">
          <a:xfrm rot="16200000" flipV="1">
            <a:off x="5257800" y="3810000"/>
            <a:ext cx="3276600" cy="838200"/>
          </a:xfrm>
          <a:prstGeom prst="straightConnector1">
            <a:avLst/>
          </a:prstGeom>
          <a:noFill/>
          <a:ln w="50800">
            <a:solidFill>
              <a:srgbClr val="FF0000"/>
            </a:solidFill>
            <a:round/>
            <a:headEnd/>
            <a:tailEnd type="triangle" w="med" len="med"/>
          </a:ln>
          <a:effectLst/>
        </p:spPr>
      </p:cxn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34"/>
                                        </p:tgtEl>
                                        <p:attrNameLst>
                                          <p:attrName>style.visibility</p:attrName>
                                        </p:attrNameLst>
                                      </p:cBhvr>
                                      <p:to>
                                        <p:strVal val="visible"/>
                                      </p:to>
                                    </p:set>
                                    <p:anim calcmode="lin" valueType="num">
                                      <p:cBhvr additive="base">
                                        <p:cTn id="7" dur="500" fill="hold"/>
                                        <p:tgtEl>
                                          <p:spTgt spid="34834"/>
                                        </p:tgtEl>
                                        <p:attrNameLst>
                                          <p:attrName>ppt_x</p:attrName>
                                        </p:attrNameLst>
                                      </p:cBhvr>
                                      <p:tavLst>
                                        <p:tav tm="0">
                                          <p:val>
                                            <p:strVal val="#ppt_x"/>
                                          </p:val>
                                        </p:tav>
                                        <p:tav tm="100000">
                                          <p:val>
                                            <p:strVal val="#ppt_x"/>
                                          </p:val>
                                        </p:tav>
                                      </p:tavLst>
                                    </p:anim>
                                    <p:anim calcmode="lin" valueType="num">
                                      <p:cBhvr additive="base">
                                        <p:cTn id="8" dur="500" fill="hold"/>
                                        <p:tgtEl>
                                          <p:spTgt spid="348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descr="AmpuTeam CLR"/>
          <p:cNvPicPr>
            <a:picLocks noChangeAspect="1" noChangeArrowheads="1"/>
          </p:cNvPicPr>
          <p:nvPr/>
        </p:nvPicPr>
        <p:blipFill>
          <a:blip r:embed="rId4"/>
          <a:srcRect/>
          <a:stretch>
            <a:fillRect/>
          </a:stretch>
        </p:blipFill>
        <p:spPr bwMode="auto">
          <a:xfrm>
            <a:off x="152400" y="152400"/>
            <a:ext cx="2374900" cy="1358900"/>
          </a:xfrm>
          <a:prstGeom prst="rect">
            <a:avLst/>
          </a:prstGeom>
          <a:noFill/>
        </p:spPr>
      </p:pic>
      <p:pic>
        <p:nvPicPr>
          <p:cNvPr id="64517" name="Picture 5" descr="WF horiz CLR"/>
          <p:cNvPicPr>
            <a:picLocks noChangeAspect="1" noChangeArrowheads="1"/>
          </p:cNvPicPr>
          <p:nvPr/>
        </p:nvPicPr>
        <p:blipFill>
          <a:blip r:embed="rId5"/>
          <a:srcRect/>
          <a:stretch>
            <a:fillRect/>
          </a:stretch>
        </p:blipFill>
        <p:spPr bwMode="auto">
          <a:xfrm>
            <a:off x="152400" y="5715000"/>
            <a:ext cx="3149600" cy="977900"/>
          </a:xfrm>
          <a:prstGeom prst="rect">
            <a:avLst/>
          </a:prstGeom>
          <a:noFill/>
        </p:spPr>
      </p:pic>
      <p:pic>
        <p:nvPicPr>
          <p:cNvPr id="64519" name="heeltoe.avi">
            <a:hlinkClick r:id="" action="ppaction://media"/>
          </p:cNvPr>
          <p:cNvPicPr>
            <a:picLocks noRot="1" noChangeAspect="1" noChangeArrowheads="1"/>
          </p:cNvPicPr>
          <p:nvPr>
            <a:videoFile r:link="rId1"/>
          </p:nvPr>
        </p:nvPicPr>
        <p:blipFill>
          <a:blip r:embed="rId6"/>
          <a:srcRect/>
          <a:stretch>
            <a:fillRect/>
          </a:stretch>
        </p:blipFill>
        <p:spPr bwMode="auto">
          <a:xfrm>
            <a:off x="2667000" y="1828800"/>
            <a:ext cx="3886200" cy="2914650"/>
          </a:xfrm>
          <a:prstGeom prst="rect">
            <a:avLst/>
          </a:prstGeom>
          <a:noFill/>
        </p:spPr>
      </p:pic>
      <p:sp>
        <p:nvSpPr>
          <p:cNvPr id="64520" name="Text Box 8"/>
          <p:cNvSpPr txBox="1">
            <a:spLocks noChangeArrowheads="1"/>
          </p:cNvSpPr>
          <p:nvPr/>
        </p:nvSpPr>
        <p:spPr bwMode="auto">
          <a:xfrm>
            <a:off x="2743200" y="228600"/>
            <a:ext cx="60960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Understand the Components!!!!</a:t>
            </a:r>
          </a:p>
        </p:txBody>
      </p:sp>
      <p:sp>
        <p:nvSpPr>
          <p:cNvPr id="64521" name="Text Box 9"/>
          <p:cNvSpPr txBox="1">
            <a:spLocks noChangeArrowheads="1"/>
          </p:cNvSpPr>
          <p:nvPr/>
        </p:nvSpPr>
        <p:spPr bwMode="auto">
          <a:xfrm>
            <a:off x="381000" y="4800600"/>
            <a:ext cx="8610600" cy="82232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Get patient to understand the give of the foot and knee they         are on to assist with this stage of gait</a:t>
            </a:r>
            <a:endParaRPr lang="en-US" sz="24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451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4519"/>
                                        </p:tgtEl>
                                      </p:cBhvr>
                                    </p:cmd>
                                  </p:childTnLst>
                                </p:cTn>
                              </p:par>
                            </p:childTnLst>
                          </p:cTn>
                        </p:par>
                      </p:childTnLst>
                    </p:cTn>
                  </p:par>
                </p:childTnLst>
              </p:cTn>
              <p:nextCondLst>
                <p:cond evt="onClick" delay="0">
                  <p:tgtEl>
                    <p:spTgt spid="64519"/>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64519"/>
                </p:tgtEl>
              </p:cMediaNode>
            </p:vide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2" descr="AmpuTeam CLR"/>
          <p:cNvPicPr>
            <a:picLocks noChangeAspect="1" noChangeArrowheads="1"/>
          </p:cNvPicPr>
          <p:nvPr/>
        </p:nvPicPr>
        <p:blipFill>
          <a:blip r:embed="rId4"/>
          <a:srcRect/>
          <a:stretch>
            <a:fillRect/>
          </a:stretch>
        </p:blipFill>
        <p:spPr bwMode="auto">
          <a:xfrm>
            <a:off x="152400" y="152400"/>
            <a:ext cx="2374900" cy="1358900"/>
          </a:xfrm>
          <a:prstGeom prst="rect">
            <a:avLst/>
          </a:prstGeom>
          <a:noFill/>
        </p:spPr>
      </p:pic>
      <p:pic>
        <p:nvPicPr>
          <p:cNvPr id="92163" name="Picture 3" descr="WF horiz CLR"/>
          <p:cNvPicPr>
            <a:picLocks noChangeAspect="1" noChangeArrowheads="1"/>
          </p:cNvPicPr>
          <p:nvPr/>
        </p:nvPicPr>
        <p:blipFill>
          <a:blip r:embed="rId5"/>
          <a:srcRect/>
          <a:stretch>
            <a:fillRect/>
          </a:stretch>
        </p:blipFill>
        <p:spPr bwMode="auto">
          <a:xfrm>
            <a:off x="152400" y="5715000"/>
            <a:ext cx="3149600" cy="977900"/>
          </a:xfrm>
          <a:prstGeom prst="rect">
            <a:avLst/>
          </a:prstGeom>
          <a:noFill/>
        </p:spPr>
      </p:pic>
      <p:pic>
        <p:nvPicPr>
          <p:cNvPr id="92164" name="heeltoe.avi">
            <a:hlinkClick r:id="" action="ppaction://media"/>
          </p:cNvPr>
          <p:cNvPicPr>
            <a:picLocks noRot="1" noChangeAspect="1" noChangeArrowheads="1"/>
          </p:cNvPicPr>
          <p:nvPr>
            <a:videoFile r:link="rId1"/>
          </p:nvPr>
        </p:nvPicPr>
        <p:blipFill>
          <a:blip r:embed="rId6"/>
          <a:srcRect/>
          <a:stretch>
            <a:fillRect/>
          </a:stretch>
        </p:blipFill>
        <p:spPr bwMode="auto">
          <a:xfrm>
            <a:off x="2667000" y="1828800"/>
            <a:ext cx="3886200" cy="2914650"/>
          </a:xfrm>
          <a:prstGeom prst="rect">
            <a:avLst/>
          </a:prstGeom>
          <a:noFill/>
        </p:spPr>
      </p:pic>
      <p:sp>
        <p:nvSpPr>
          <p:cNvPr id="92165" name="Text Box 5"/>
          <p:cNvSpPr txBox="1">
            <a:spLocks noChangeArrowheads="1"/>
          </p:cNvSpPr>
          <p:nvPr/>
        </p:nvSpPr>
        <p:spPr bwMode="auto">
          <a:xfrm>
            <a:off x="2743200" y="228600"/>
            <a:ext cx="60960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Understand the Components!!!!</a:t>
            </a:r>
          </a:p>
        </p:txBody>
      </p:sp>
      <p:sp>
        <p:nvSpPr>
          <p:cNvPr id="92166" name="Text Box 6"/>
          <p:cNvSpPr txBox="1">
            <a:spLocks noChangeArrowheads="1"/>
          </p:cNvSpPr>
          <p:nvPr/>
        </p:nvSpPr>
        <p:spPr bwMode="auto">
          <a:xfrm>
            <a:off x="381000" y="4800600"/>
            <a:ext cx="8610600" cy="155257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Due to lack of MTP extension, forces are transmitted up the chain to knee/hip.  Pt MUST allow MOMENTUM to transfer 				   over the foot to allow for minimizing 				   forces at higher joints</a:t>
            </a:r>
            <a:endParaRPr lang="en-US" sz="24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216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2164"/>
                                        </p:tgtEl>
                                      </p:cBhvr>
                                    </p:cmd>
                                  </p:childTnLst>
                                </p:cTn>
                              </p:par>
                            </p:childTnLst>
                          </p:cTn>
                        </p:par>
                      </p:childTnLst>
                    </p:cTn>
                  </p:par>
                </p:childTnLst>
              </p:cTn>
              <p:nextCondLst>
                <p:cond evt="onClick" delay="0">
                  <p:tgtEl>
                    <p:spTgt spid="92164"/>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92164"/>
                </p:tgtEl>
              </p:cMediaNode>
            </p:vide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0"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70661"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70662" name="Text Box 6"/>
          <p:cNvSpPr txBox="1">
            <a:spLocks noChangeArrowheads="1"/>
          </p:cNvSpPr>
          <p:nvPr/>
        </p:nvSpPr>
        <p:spPr bwMode="auto">
          <a:xfrm>
            <a:off x="228600" y="1676400"/>
            <a:ext cx="8610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70663" name="Text Box 7"/>
          <p:cNvSpPr txBox="1">
            <a:spLocks noChangeArrowheads="1"/>
          </p:cNvSpPr>
          <p:nvPr/>
        </p:nvSpPr>
        <p:spPr bwMode="auto">
          <a:xfrm>
            <a:off x="228600" y="1600200"/>
            <a:ext cx="8686800" cy="5149850"/>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3200" kern="1200">
                <a:solidFill>
                  <a:srgbClr val="FFFFFF"/>
                </a:solidFill>
                <a:effectLst>
                  <a:outerShdw blurRad="38100" dist="38100" dir="2700000" algn="tl">
                    <a:srgbClr val="000000"/>
                  </a:outerShdw>
                </a:effectLst>
                <a:latin typeface="Tahoma" pitchFamily="34" charset="0"/>
                <a:ea typeface="+mn-ea"/>
                <a:cs typeface="+mn-cs"/>
              </a:rPr>
              <a:t> Pre-Swing and Initial Swing</a:t>
            </a:r>
          </a:p>
          <a:p>
            <a:pPr algn="l" rtl="0" eaLnBrk="0" fontAlgn="base" hangingPunct="0">
              <a:spcBef>
                <a:spcPct val="50000"/>
              </a:spcBef>
              <a:spcAft>
                <a:spcPct val="0"/>
              </a:spcAft>
              <a:buClr>
                <a:srgbClr val="00CCFF"/>
              </a:buClr>
              <a:buSzPct val="11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Knee flexion throughout this phase done by 	  	 	  MOMENTUM, so use to your advantage</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All action at the knee and below can be controlled 	 	  with proper PELVIC motion and use of proper hip 	 	  muscles to create vector</a:t>
            </a:r>
          </a:p>
          <a:p>
            <a:pPr algn="l" rtl="0" eaLnBrk="0" fontAlgn="base" hangingPunct="0">
              <a:spcBef>
                <a:spcPct val="50000"/>
              </a:spcBef>
              <a:spcAft>
                <a:spcPct val="0"/>
              </a:spcAft>
              <a:buClr>
                <a:srgbClr val="00CCFF"/>
              </a:buClr>
              <a:buSzPct val="110000"/>
              <a:buFont typeface="Wingdings" pitchFamily="2" charset="2"/>
              <a:buNone/>
            </a:pPr>
            <a:endParaRPr lang="en-US" sz="32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pPr>
            <a:endParaRPr lang="en-US" sz="32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77827" name="Picture 3"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77828" name="Text Box 4"/>
          <p:cNvSpPr txBox="1">
            <a:spLocks noChangeArrowheads="1"/>
          </p:cNvSpPr>
          <p:nvPr/>
        </p:nvSpPr>
        <p:spPr bwMode="auto">
          <a:xfrm>
            <a:off x="228600" y="1676400"/>
            <a:ext cx="8610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77829" name="Text Box 5"/>
          <p:cNvSpPr txBox="1">
            <a:spLocks noChangeArrowheads="1"/>
          </p:cNvSpPr>
          <p:nvPr/>
        </p:nvSpPr>
        <p:spPr bwMode="auto">
          <a:xfrm>
            <a:off x="228600" y="1600200"/>
            <a:ext cx="8686800" cy="551497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3200" kern="1200">
                <a:solidFill>
                  <a:srgbClr val="FFFFFF"/>
                </a:solidFill>
                <a:effectLst>
                  <a:outerShdw blurRad="38100" dist="38100" dir="2700000" algn="tl">
                    <a:srgbClr val="000000"/>
                  </a:outerShdw>
                </a:effectLst>
                <a:latin typeface="Tahoma" pitchFamily="34" charset="0"/>
                <a:ea typeface="+mn-ea"/>
                <a:cs typeface="+mn-cs"/>
              </a:rPr>
              <a:t> Pre-Swing and Initial Swing</a:t>
            </a:r>
          </a:p>
          <a:p>
            <a:pPr algn="l" rtl="0" eaLnBrk="0" fontAlgn="base" hangingPunct="0">
              <a:spcBef>
                <a:spcPct val="50000"/>
              </a:spcBef>
              <a:spcAft>
                <a:spcPct val="0"/>
              </a:spcAft>
              <a:buClr>
                <a:srgbClr val="00CCFF"/>
              </a:buClr>
              <a:buSzPct val="11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Ipsilateral Adductors help propel hip forward while 	 	  counteracting strong abduction vector during off-	 	  loading</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USE BOTH actions to your advantage during exercise 	  prescription – adductors are BOTH stabilizers and 	  	  protagonists</a:t>
            </a:r>
          </a:p>
          <a:p>
            <a:pPr algn="l" rtl="0" eaLnBrk="0" fontAlgn="base" hangingPunct="0">
              <a:spcBef>
                <a:spcPct val="50000"/>
              </a:spcBef>
              <a:spcAft>
                <a:spcPct val="0"/>
              </a:spcAft>
              <a:buClr>
                <a:srgbClr val="00CCFF"/>
              </a:buClr>
              <a:buSzPct val="110000"/>
              <a:buFont typeface="Wingdings" pitchFamily="2" charset="2"/>
              <a:buNone/>
            </a:pPr>
            <a:endParaRPr lang="en-US" sz="32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pPr>
            <a:endParaRPr lang="en-US" sz="32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94211" name="Picture 3"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94212" name="Text Box 4"/>
          <p:cNvSpPr txBox="1">
            <a:spLocks noChangeArrowheads="1"/>
          </p:cNvSpPr>
          <p:nvPr/>
        </p:nvSpPr>
        <p:spPr bwMode="auto">
          <a:xfrm>
            <a:off x="228600" y="1676400"/>
            <a:ext cx="8610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94213" name="Text Box 5"/>
          <p:cNvSpPr txBox="1">
            <a:spLocks noChangeArrowheads="1"/>
          </p:cNvSpPr>
          <p:nvPr/>
        </p:nvSpPr>
        <p:spPr bwMode="auto">
          <a:xfrm>
            <a:off x="228600" y="1600200"/>
            <a:ext cx="8686800" cy="441801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3200" kern="1200">
                <a:solidFill>
                  <a:srgbClr val="FFFFFF"/>
                </a:solidFill>
                <a:effectLst>
                  <a:outerShdw blurRad="38100" dist="38100" dir="2700000" algn="tl">
                    <a:srgbClr val="000000"/>
                  </a:outerShdw>
                </a:effectLst>
                <a:latin typeface="Tahoma" pitchFamily="34" charset="0"/>
                <a:ea typeface="+mn-ea"/>
                <a:cs typeface="+mn-cs"/>
              </a:rPr>
              <a:t> Mid-Swing and Terminal Swing</a:t>
            </a:r>
          </a:p>
          <a:p>
            <a:pPr algn="l" rtl="0" eaLnBrk="0" fontAlgn="base" hangingPunct="0">
              <a:spcBef>
                <a:spcPct val="50000"/>
              </a:spcBef>
              <a:spcAft>
                <a:spcPct val="0"/>
              </a:spcAft>
              <a:buClr>
                <a:srgbClr val="00CCFF"/>
              </a:buClr>
              <a:buSzPct val="11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Knee extension in Mid-Swing is PASSIVE.  In AK’s, 	 	  extension assist components help with this action</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ipsilateral hip musculature stops here, now Hamstrings 	  begin to fire to slow knee ext, prepare for stabilization 	  of back</a:t>
            </a:r>
            <a:endParaRPr lang="en-US" sz="3200" kern="1200">
              <a:solidFill>
                <a:srgbClr val="FFFFFF"/>
              </a:solidFill>
              <a:effectLst>
                <a:outerShdw blurRad="38100" dist="38100" dir="2700000" algn="tl">
                  <a:srgbClr val="000000"/>
                </a:outerShdw>
              </a:effectLst>
              <a:latin typeface="Tahoma" pitchFamily="34" charset="0"/>
              <a:ea typeface="+mn-ea"/>
              <a:cs typeface="+mn-cs"/>
            </a:endParaRPr>
          </a:p>
          <a:p>
            <a:pPr algn="l" rtl="0" eaLnBrk="0" fontAlgn="base" hangingPunct="0">
              <a:spcBef>
                <a:spcPct val="50000"/>
              </a:spcBef>
              <a:spcAft>
                <a:spcPct val="0"/>
              </a:spcAft>
            </a:pPr>
            <a:endParaRPr lang="en-US" sz="32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95235" name="Picture 3"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95236" name="Text Box 4"/>
          <p:cNvSpPr txBox="1">
            <a:spLocks noChangeArrowheads="1"/>
          </p:cNvSpPr>
          <p:nvPr/>
        </p:nvSpPr>
        <p:spPr bwMode="auto">
          <a:xfrm>
            <a:off x="228600" y="1676400"/>
            <a:ext cx="8610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95237" name="Text Box 5"/>
          <p:cNvSpPr txBox="1">
            <a:spLocks noChangeArrowheads="1"/>
          </p:cNvSpPr>
          <p:nvPr/>
        </p:nvSpPr>
        <p:spPr bwMode="auto">
          <a:xfrm>
            <a:off x="228600" y="1600200"/>
            <a:ext cx="8686800" cy="4051300"/>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When are Muscles Active, when are they not?</a:t>
            </a:r>
          </a:p>
          <a:p>
            <a:pPr algn="l" rtl="0" eaLnBrk="0" fontAlgn="base" hangingPunct="0">
              <a:spcBef>
                <a:spcPct val="50000"/>
              </a:spcBef>
              <a:spcAft>
                <a:spcPct val="0"/>
              </a:spcAft>
              <a:buClr>
                <a:srgbClr val="00CCFF"/>
              </a:buClr>
              <a:buSzPct val="110000"/>
              <a:buFont typeface="Wingdings" pitchFamily="2" charset="2"/>
              <a:buChar char="§"/>
            </a:pPr>
            <a:r>
              <a:rPr lang="en-US" sz="3200" kern="1200">
                <a:solidFill>
                  <a:srgbClr val="FFFFFF"/>
                </a:solidFill>
                <a:effectLst>
                  <a:outerShdw blurRad="38100" dist="38100" dir="2700000" algn="tl">
                    <a:srgbClr val="000000"/>
                  </a:outerShdw>
                </a:effectLst>
                <a:latin typeface="Tahoma" pitchFamily="34" charset="0"/>
                <a:ea typeface="+mn-ea"/>
                <a:cs typeface="+mn-cs"/>
              </a:rPr>
              <a:t> Mid-Swing and Terminal Swing</a:t>
            </a:r>
          </a:p>
          <a:p>
            <a:pPr algn="l" rtl="0" eaLnBrk="0" fontAlgn="base" hangingPunct="0">
              <a:spcBef>
                <a:spcPct val="50000"/>
              </a:spcBef>
              <a:spcAft>
                <a:spcPct val="0"/>
              </a:spcAft>
              <a:buClr>
                <a:srgbClr val="00CCFF"/>
              </a:buClr>
              <a:buSzPct val="11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Pre-tibs prepare foot in TS, but not appropriate for 	 	  amputees.  Foot position is essential to maximize 	  	  properties of prosthetic foot – FOOT PLACEMENT 	  	  ACTIVITIES</a:t>
            </a:r>
          </a:p>
          <a:p>
            <a:pPr algn="l" rtl="0" eaLnBrk="0" fontAlgn="base" hangingPunct="0">
              <a:spcBef>
                <a:spcPct val="50000"/>
              </a:spcBef>
              <a:spcAft>
                <a:spcPct val="0"/>
              </a:spcAft>
              <a:buClr>
                <a:srgbClr val="00CCFF"/>
              </a:buClr>
              <a:buSzPct val="110000"/>
              <a:buFont typeface="Wingdings" pitchFamily="2" charset="2"/>
              <a:buNone/>
            </a:pPr>
            <a:r>
              <a:rPr lang="en-US" sz="2400" kern="1200">
                <a:solidFill>
                  <a:srgbClr val="FFFFFF"/>
                </a:solidFill>
                <a:effectLst>
                  <a:outerShdw blurRad="38100" dist="38100" dir="2700000" algn="tl">
                    <a:srgbClr val="000000"/>
                  </a:outerShdw>
                </a:effectLst>
                <a:latin typeface="Tahoma" pitchFamily="34" charset="0"/>
                <a:ea typeface="+mn-ea"/>
                <a:cs typeface="+mn-cs"/>
              </a:rPr>
              <a:t>	- End range Pelvic Rotation, quads are essential here to 	  prepare for IC</a:t>
            </a:r>
            <a:endParaRPr lang="en-US" sz="32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4"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71685"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71686" name="Text Box 6"/>
          <p:cNvSpPr txBox="1">
            <a:spLocks noChangeArrowheads="1"/>
          </p:cNvSpPr>
          <p:nvPr/>
        </p:nvSpPr>
        <p:spPr bwMode="auto">
          <a:xfrm>
            <a:off x="2667000" y="533400"/>
            <a:ext cx="6324600" cy="762000"/>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IMPORTANT EXERCISES</a:t>
            </a:r>
          </a:p>
        </p:txBody>
      </p:sp>
      <p:pic>
        <p:nvPicPr>
          <p:cNvPr id="71687" name="Picture 7" descr="MMj01630010000[1]"/>
          <p:cNvPicPr>
            <a:picLocks noChangeAspect="1" noChangeArrowheads="1" noCrop="1"/>
          </p:cNvPicPr>
          <p:nvPr/>
        </p:nvPicPr>
        <p:blipFill>
          <a:blip r:embed="rId4"/>
          <a:srcRect/>
          <a:stretch>
            <a:fillRect/>
          </a:stretch>
        </p:blipFill>
        <p:spPr bwMode="auto">
          <a:xfrm>
            <a:off x="6019800" y="5029200"/>
            <a:ext cx="2757488" cy="1593850"/>
          </a:xfrm>
          <a:prstGeom prst="rect">
            <a:avLst/>
          </a:prstGeom>
          <a:noFill/>
        </p:spPr>
      </p:pic>
      <p:sp>
        <p:nvSpPr>
          <p:cNvPr id="71688" name="Text Box 8"/>
          <p:cNvSpPr txBox="1">
            <a:spLocks noChangeArrowheads="1"/>
          </p:cNvSpPr>
          <p:nvPr/>
        </p:nvSpPr>
        <p:spPr bwMode="auto">
          <a:xfrm>
            <a:off x="152400" y="1676400"/>
            <a:ext cx="8686800" cy="3749675"/>
          </a:xfrm>
          <a:prstGeom prst="rect">
            <a:avLst/>
          </a:prstGeom>
          <a:noFill/>
          <a:ln w="9525">
            <a:noFill/>
            <a:miter lim="800000"/>
            <a:headEnd/>
            <a:tailEnd/>
          </a:ln>
          <a:effectLst/>
        </p:spPr>
        <p:txBody>
          <a:bodyPr>
            <a:spAutoFit/>
          </a:bodyPr>
          <a:lstStyle/>
          <a:p>
            <a:pPr marL="342900" indent="-342900" algn="l" rtl="0" eaLnBrk="0" fontAlgn="base" hangingPunct="0">
              <a:spcBef>
                <a:spcPct val="50000"/>
              </a:spcBef>
              <a:spcAft>
                <a:spcPct val="0"/>
              </a:spcAft>
              <a:buFontTx/>
              <a:buAutoNum type="arabicPeriod"/>
            </a:pPr>
            <a:r>
              <a:rPr lang="en-US" sz="3200" kern="1200">
                <a:solidFill>
                  <a:srgbClr val="FFFFFF"/>
                </a:solidFill>
                <a:effectLst>
                  <a:outerShdw blurRad="38100" dist="38100" dir="2700000" algn="tl">
                    <a:srgbClr val="000000"/>
                  </a:outerShdw>
                </a:effectLst>
                <a:latin typeface="Tahoma" pitchFamily="34" charset="0"/>
                <a:ea typeface="+mn-ea"/>
                <a:cs typeface="+mn-cs"/>
              </a:rPr>
              <a:t> Eccentric Hamstrings, Concentric Quads</a:t>
            </a:r>
          </a:p>
          <a:p>
            <a:pPr marL="342900" indent="-342900" algn="l" rtl="0" eaLnBrk="0" fontAlgn="base" hangingPunct="0">
              <a:spcBef>
                <a:spcPct val="50000"/>
              </a:spcBef>
              <a:spcAft>
                <a:spcPct val="0"/>
              </a:spcAft>
              <a:buFontTx/>
              <a:buAutoNum type="arabicPeriod"/>
            </a:pPr>
            <a:r>
              <a:rPr lang="en-US" sz="3200" kern="1200">
                <a:solidFill>
                  <a:srgbClr val="FFFFFF"/>
                </a:solidFill>
                <a:effectLst>
                  <a:outerShdw blurRad="38100" dist="38100" dir="2700000" algn="tl">
                    <a:srgbClr val="000000"/>
                  </a:outerShdw>
                </a:effectLst>
                <a:latin typeface="Tahoma" pitchFamily="34" charset="0"/>
                <a:ea typeface="+mn-ea"/>
                <a:cs typeface="+mn-cs"/>
              </a:rPr>
              <a:t> Adductors as both STABILIZER and PRIME MOVER</a:t>
            </a:r>
          </a:p>
          <a:p>
            <a:pPr marL="342900" indent="-342900" algn="l" rtl="0" eaLnBrk="0" fontAlgn="base" hangingPunct="0">
              <a:spcBef>
                <a:spcPct val="50000"/>
              </a:spcBef>
              <a:spcAft>
                <a:spcPct val="0"/>
              </a:spcAft>
              <a:buFontTx/>
              <a:buAutoNum type="arabicPeriod"/>
            </a:pPr>
            <a:r>
              <a:rPr lang="en-US" sz="3200" kern="1200">
                <a:solidFill>
                  <a:srgbClr val="FFFFFF"/>
                </a:solidFill>
                <a:effectLst>
                  <a:outerShdw blurRad="38100" dist="38100" dir="2700000" algn="tl">
                    <a:srgbClr val="000000"/>
                  </a:outerShdw>
                </a:effectLst>
                <a:latin typeface="Tahoma" pitchFamily="34" charset="0"/>
                <a:ea typeface="+mn-ea"/>
                <a:cs typeface="+mn-cs"/>
              </a:rPr>
              <a:t> Creating MOMENTUM, using it to your advantage</a:t>
            </a:r>
          </a:p>
          <a:p>
            <a:pPr marL="342900" indent="-342900" algn="l" rtl="0" eaLnBrk="0" fontAlgn="base" hangingPunct="0">
              <a:spcBef>
                <a:spcPct val="50000"/>
              </a:spcBef>
              <a:spcAft>
                <a:spcPct val="0"/>
              </a:spcAft>
              <a:buFontTx/>
              <a:buAutoNum type="arabicPeriod"/>
            </a:pPr>
            <a:r>
              <a:rPr lang="en-US" sz="3200" kern="1200">
                <a:solidFill>
                  <a:srgbClr val="FFFFFF"/>
                </a:solidFill>
                <a:effectLst>
                  <a:outerShdw blurRad="38100" dist="38100" dir="2700000" algn="tl">
                    <a:srgbClr val="000000"/>
                  </a:outerShdw>
                </a:effectLst>
                <a:latin typeface="Tahoma" pitchFamily="34" charset="0"/>
                <a:ea typeface="+mn-ea"/>
                <a:cs typeface="+mn-cs"/>
              </a:rPr>
              <a:t> QUICK BURST exercises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96259" name="Picture 3"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sp>
        <p:nvSpPr>
          <p:cNvPr id="96260" name="Text Box 4"/>
          <p:cNvSpPr txBox="1">
            <a:spLocks noChangeArrowheads="1"/>
          </p:cNvSpPr>
          <p:nvPr/>
        </p:nvSpPr>
        <p:spPr bwMode="auto">
          <a:xfrm>
            <a:off x="2667000" y="533400"/>
            <a:ext cx="6324600" cy="762000"/>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IMPORTANT EXERCISES</a:t>
            </a:r>
          </a:p>
        </p:txBody>
      </p:sp>
      <p:pic>
        <p:nvPicPr>
          <p:cNvPr id="96261" name="Picture 5" descr="MMj01630010000[1]"/>
          <p:cNvPicPr>
            <a:picLocks noChangeAspect="1" noChangeArrowheads="1" noCrop="1"/>
          </p:cNvPicPr>
          <p:nvPr/>
        </p:nvPicPr>
        <p:blipFill>
          <a:blip r:embed="rId4"/>
          <a:srcRect/>
          <a:stretch>
            <a:fillRect/>
          </a:stretch>
        </p:blipFill>
        <p:spPr bwMode="auto">
          <a:xfrm>
            <a:off x="6172200" y="5105400"/>
            <a:ext cx="2757488" cy="1593850"/>
          </a:xfrm>
          <a:prstGeom prst="rect">
            <a:avLst/>
          </a:prstGeom>
          <a:noFill/>
        </p:spPr>
      </p:pic>
      <p:sp>
        <p:nvSpPr>
          <p:cNvPr id="96262" name="Text Box 6"/>
          <p:cNvSpPr txBox="1">
            <a:spLocks noChangeArrowheads="1"/>
          </p:cNvSpPr>
          <p:nvPr/>
        </p:nvSpPr>
        <p:spPr bwMode="auto">
          <a:xfrm>
            <a:off x="152400" y="1600200"/>
            <a:ext cx="8686800" cy="3870325"/>
          </a:xfrm>
          <a:prstGeom prst="rect">
            <a:avLst/>
          </a:prstGeom>
          <a:noFill/>
          <a:ln w="9525">
            <a:noFill/>
            <a:miter lim="800000"/>
            <a:headEnd/>
            <a:tailEnd/>
          </a:ln>
          <a:effectLst/>
        </p:spPr>
        <p:txBody>
          <a:bodyPr>
            <a:spAutoFit/>
          </a:bodyPr>
          <a:lstStyle/>
          <a:p>
            <a:pPr marL="342900" indent="-342900" algn="l" rtl="0" eaLnBrk="0" fontAlgn="base" hangingPunct="0">
              <a:spcBef>
                <a:spcPct val="50000"/>
              </a:spcBef>
              <a:spcAft>
                <a:spcPct val="0"/>
              </a:spcAft>
              <a:buFontTx/>
              <a:buAutoNum type="arabicPeriod"/>
            </a:pPr>
            <a:r>
              <a:rPr lang="en-US" sz="3200" kern="1200">
                <a:solidFill>
                  <a:srgbClr val="FFFFFF"/>
                </a:solidFill>
                <a:effectLst>
                  <a:outerShdw blurRad="38100" dist="38100" dir="2700000" algn="tl">
                    <a:srgbClr val="000000"/>
                  </a:outerShdw>
                </a:effectLst>
                <a:latin typeface="Tahoma" pitchFamily="34" charset="0"/>
                <a:ea typeface="+mn-ea"/>
                <a:cs typeface="+mn-cs"/>
              </a:rPr>
              <a:t> SPEED OF CONTRACTION</a:t>
            </a:r>
          </a:p>
          <a:p>
            <a:pPr marL="342900" indent="-342900"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too much time does not allow for release of normal 	 	  energy and eliminates importance of MOMENTUM in 	  	  helping propel body forward</a:t>
            </a:r>
          </a:p>
          <a:p>
            <a:pPr marL="342900" indent="-342900" algn="l" rtl="0" eaLnBrk="0" fontAlgn="base" hangingPunct="0">
              <a:spcBef>
                <a:spcPct val="50000"/>
              </a:spcBef>
              <a:spcAft>
                <a:spcPct val="0"/>
              </a:spcAft>
              <a:buFontTx/>
              <a:buAutoNum type="arabicPeriod" startAt="2"/>
            </a:pPr>
            <a:r>
              <a:rPr lang="en-US" sz="3200" kern="1200">
                <a:solidFill>
                  <a:srgbClr val="FFFFFF"/>
                </a:solidFill>
                <a:effectLst>
                  <a:outerShdw blurRad="38100" dist="38100" dir="2700000" algn="tl">
                    <a:srgbClr val="000000"/>
                  </a:outerShdw>
                </a:effectLst>
                <a:latin typeface="Tahoma" pitchFamily="34" charset="0"/>
                <a:ea typeface="+mn-ea"/>
                <a:cs typeface="+mn-cs"/>
              </a:rPr>
              <a:t> TRANSITION EXERCISES</a:t>
            </a:r>
          </a:p>
          <a:p>
            <a:pPr marL="342900" indent="-342900"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		</a:t>
            </a:r>
            <a:r>
              <a:rPr lang="en-US" sz="2400" kern="1200">
                <a:solidFill>
                  <a:srgbClr val="FFFFFF"/>
                </a:solidFill>
                <a:effectLst>
                  <a:outerShdw blurRad="38100" dist="38100" dir="2700000" algn="tl">
                    <a:srgbClr val="000000"/>
                  </a:outerShdw>
                </a:effectLst>
                <a:latin typeface="Tahoma" pitchFamily="34" charset="0"/>
                <a:ea typeface="+mn-ea"/>
                <a:cs typeface="+mn-cs"/>
              </a:rPr>
              <a:t>- moving between cycles of gait, when to transition to 	  next mode of ms contraction</a:t>
            </a:r>
            <a:endParaRPr lang="en-US" sz="3200" kern="1200">
              <a:solidFill>
                <a:srgbClr val="FFFFFF"/>
              </a:solidFill>
              <a:effectLst>
                <a:outerShdw blurRad="38100" dist="38100" dir="2700000" algn="tl">
                  <a:srgbClr val="000000"/>
                </a:outerShdw>
              </a:effectLst>
              <a:latin typeface="Tahoma" pitchFamily="34" charset="0"/>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ctrTitle"/>
          </p:nvPr>
        </p:nvSpPr>
        <p:spPr>
          <a:xfrm>
            <a:off x="685800" y="1447800"/>
            <a:ext cx="7772400" cy="1828800"/>
          </a:xfrm>
        </p:spPr>
        <p:txBody>
          <a:bodyPr/>
          <a:lstStyle/>
          <a:p>
            <a:r>
              <a:rPr lang="en-US" sz="6000"/>
              <a:t>QUESTIONS?????</a:t>
            </a:r>
          </a:p>
        </p:txBody>
      </p:sp>
      <p:pic>
        <p:nvPicPr>
          <p:cNvPr id="72708" name="Picture 4" descr="AmpuTeam CLR"/>
          <p:cNvPicPr>
            <a:picLocks noChangeAspect="1" noChangeArrowheads="1"/>
          </p:cNvPicPr>
          <p:nvPr/>
        </p:nvPicPr>
        <p:blipFill>
          <a:blip r:embed="rId2"/>
          <a:srcRect/>
          <a:stretch>
            <a:fillRect/>
          </a:stretch>
        </p:blipFill>
        <p:spPr bwMode="auto">
          <a:xfrm>
            <a:off x="152400" y="152400"/>
            <a:ext cx="2374900" cy="1358900"/>
          </a:xfrm>
          <a:prstGeom prst="rect">
            <a:avLst/>
          </a:prstGeom>
          <a:noFill/>
        </p:spPr>
      </p:pic>
      <p:pic>
        <p:nvPicPr>
          <p:cNvPr id="72709" name="Picture 5" descr="WF horiz CLR"/>
          <p:cNvPicPr>
            <a:picLocks noChangeAspect="1" noChangeArrowheads="1"/>
          </p:cNvPicPr>
          <p:nvPr/>
        </p:nvPicPr>
        <p:blipFill>
          <a:blip r:embed="rId3"/>
          <a:srcRect/>
          <a:stretch>
            <a:fillRect/>
          </a:stretch>
        </p:blipFill>
        <p:spPr bwMode="auto">
          <a:xfrm>
            <a:off x="152400" y="5715000"/>
            <a:ext cx="3149600" cy="977900"/>
          </a:xfrm>
          <a:prstGeom prst="rect">
            <a:avLst/>
          </a:prstGeom>
          <a:noFill/>
        </p:spPr>
      </p:pic>
      <p:pic>
        <p:nvPicPr>
          <p:cNvPr id="72711" name="Picture 7" descr="MCj04042630000[1]"/>
          <p:cNvPicPr>
            <a:picLocks noChangeAspect="1" noChangeArrowheads="1"/>
          </p:cNvPicPr>
          <p:nvPr/>
        </p:nvPicPr>
        <p:blipFill>
          <a:blip r:embed="rId4"/>
          <a:srcRect/>
          <a:stretch>
            <a:fillRect/>
          </a:stretch>
        </p:blipFill>
        <p:spPr bwMode="auto">
          <a:xfrm>
            <a:off x="3352800" y="3124200"/>
            <a:ext cx="2900363" cy="267493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37891"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37892"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37893" name="Picture 5" descr="9249f13"/>
          <p:cNvPicPr>
            <a:picLocks noChangeAspect="1" noChangeArrowheads="1"/>
          </p:cNvPicPr>
          <p:nvPr/>
        </p:nvPicPr>
        <p:blipFill>
          <a:blip r:embed="rId5"/>
          <a:srcRect/>
          <a:stretch>
            <a:fillRect/>
          </a:stretch>
        </p:blipFill>
        <p:spPr bwMode="auto">
          <a:xfrm>
            <a:off x="6096000" y="2590800"/>
            <a:ext cx="2346325" cy="3352800"/>
          </a:xfrm>
          <a:prstGeom prst="rect">
            <a:avLst/>
          </a:prstGeom>
          <a:noFill/>
        </p:spPr>
      </p:pic>
      <p:sp>
        <p:nvSpPr>
          <p:cNvPr id="37894" name="Text Box 6"/>
          <p:cNvSpPr txBox="1">
            <a:spLocks noChangeArrowheads="1"/>
          </p:cNvSpPr>
          <p:nvPr/>
        </p:nvSpPr>
        <p:spPr bwMode="auto">
          <a:xfrm>
            <a:off x="228600" y="1752600"/>
            <a:ext cx="5029200" cy="455771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dirty="0">
                <a:solidFill>
                  <a:srgbClr val="FFFFFF"/>
                </a:solidFill>
                <a:effectLst>
                  <a:outerShdw blurRad="38100" dist="38100" dir="2700000" algn="tl">
                    <a:srgbClr val="000000"/>
                  </a:outerShdw>
                </a:effectLst>
                <a:latin typeface="Tahoma" pitchFamily="34" charset="0"/>
                <a:ea typeface="+mn-ea"/>
                <a:cs typeface="+mn-cs"/>
              </a:rPr>
              <a:t>INITIAL CONTACT</a:t>
            </a:r>
            <a:endParaRPr lang="en-US" sz="2400" kern="1200" dirty="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dirty="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000" kern="1200">
                <a:solidFill>
                  <a:srgbClr val="FFFFFF"/>
                </a:solidFill>
                <a:effectLst>
                  <a:outerShdw blurRad="38100" dist="38100" dir="2700000" algn="tl">
                    <a:srgbClr val="000000"/>
                  </a:outerShdw>
                </a:effectLst>
                <a:latin typeface="Verdana" pitchFamily="34" charset="0"/>
                <a:ea typeface="+mn-ea"/>
                <a:cs typeface="+mn-cs"/>
              </a:rPr>
              <a:t> GRF is Anterior to Knee and Hip, creating EXTENTION at knee, FLEXION at hip</a:t>
            </a:r>
          </a:p>
          <a:p>
            <a:pPr algn="l" rtl="0" fontAlgn="base">
              <a:lnSpc>
                <a:spcPct val="90000"/>
              </a:lnSpc>
              <a:spcBef>
                <a:spcPct val="20000"/>
              </a:spcBef>
              <a:spcAft>
                <a:spcPct val="0"/>
              </a:spcAft>
              <a:buClr>
                <a:srgbClr val="00CCFF"/>
              </a:buClr>
              <a:buSzPct val="110000"/>
            </a:pPr>
            <a:endParaRPr lang="en-US" sz="2000" kern="1200" dirty="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000" kern="1200" dirty="0">
                <a:solidFill>
                  <a:srgbClr val="FFFFFF"/>
                </a:solidFill>
                <a:effectLst>
                  <a:outerShdw blurRad="38100" dist="38100" dir="2700000" algn="tl">
                    <a:srgbClr val="000000"/>
                  </a:outerShdw>
                </a:effectLst>
                <a:latin typeface="Verdana" pitchFamily="34" charset="0"/>
                <a:ea typeface="+mn-ea"/>
                <a:cs typeface="+mn-cs"/>
              </a:rPr>
              <a:t> Passive extension aided by Quads and Hamstrings</a:t>
            </a:r>
          </a:p>
          <a:p>
            <a:pPr algn="l" rtl="0" fontAlgn="base">
              <a:lnSpc>
                <a:spcPct val="90000"/>
              </a:lnSpc>
              <a:spcBef>
                <a:spcPct val="20000"/>
              </a:spcBef>
              <a:spcAft>
                <a:spcPct val="0"/>
              </a:spcAft>
              <a:buClr>
                <a:srgbClr val="00CCFF"/>
              </a:buClr>
              <a:buSzPct val="110000"/>
              <a:buFont typeface="Wingdings" pitchFamily="2" charset="2"/>
              <a:buNone/>
            </a:pPr>
            <a:endParaRPr lang="en-US" sz="2000" kern="1200" dirty="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000" kern="1200" dirty="0">
                <a:solidFill>
                  <a:srgbClr val="FFFFFF"/>
                </a:solidFill>
                <a:effectLst>
                  <a:outerShdw blurRad="38100" dist="38100" dir="2700000" algn="tl">
                    <a:srgbClr val="000000"/>
                  </a:outerShdw>
                </a:effectLst>
                <a:latin typeface="Verdana" pitchFamily="34" charset="0"/>
                <a:ea typeface="+mn-ea"/>
                <a:cs typeface="+mn-cs"/>
              </a:rPr>
              <a:t> Gluts, Hamstrings HIGHLY active to overcome vector</a:t>
            </a: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dirty="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dirty="0">
              <a:solidFill>
                <a:srgbClr val="FFFFFF"/>
              </a:solidFill>
              <a:effectLst>
                <a:outerShdw blurRad="38100" dist="38100" dir="2700000" algn="tl">
                  <a:srgbClr val="000000"/>
                </a:outerShdw>
              </a:effectLst>
              <a:latin typeface="Verdana" pitchFamily="34" charset="0"/>
              <a:ea typeface="+mn-ea"/>
              <a:cs typeface="+mn-cs"/>
            </a:endParaRPr>
          </a:p>
        </p:txBody>
      </p:sp>
      <p:cxnSp>
        <p:nvCxnSpPr>
          <p:cNvPr id="37895" name="AutoShape 7"/>
          <p:cNvCxnSpPr>
            <a:cxnSpLocks noChangeShapeType="1"/>
          </p:cNvCxnSpPr>
          <p:nvPr/>
        </p:nvCxnSpPr>
        <p:spPr bwMode="auto">
          <a:xfrm rot="16200000" flipV="1">
            <a:off x="5219701" y="3771899"/>
            <a:ext cx="3352800" cy="838201"/>
          </a:xfrm>
          <a:prstGeom prst="straightConnector1">
            <a:avLst/>
          </a:prstGeom>
          <a:noFill/>
          <a:ln w="50800">
            <a:solidFill>
              <a:srgbClr val="FF0000"/>
            </a:solidFill>
            <a:round/>
            <a:headEnd/>
            <a:tailEnd type="triangle" w="med" len="med"/>
          </a:ln>
          <a:effectLst/>
        </p:spPr>
      </p:cxn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1269"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1270"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cxnSp>
        <p:nvCxnSpPr>
          <p:cNvPr id="11276" name="AutoShape 12"/>
          <p:cNvCxnSpPr>
            <a:cxnSpLocks noChangeShapeType="1"/>
          </p:cNvCxnSpPr>
          <p:nvPr/>
        </p:nvCxnSpPr>
        <p:spPr bwMode="auto">
          <a:xfrm>
            <a:off x="7316788" y="6477000"/>
            <a:ext cx="0" cy="0"/>
          </a:xfrm>
          <a:prstGeom prst="straightConnector1">
            <a:avLst/>
          </a:prstGeom>
          <a:noFill/>
          <a:ln w="9525">
            <a:solidFill>
              <a:schemeClr val="tx1"/>
            </a:solidFill>
            <a:round/>
            <a:headEnd/>
            <a:tailEnd type="triangle" w="med" len="med"/>
          </a:ln>
          <a:effectLst/>
        </p:spPr>
      </p:cxnSp>
      <p:cxnSp>
        <p:nvCxnSpPr>
          <p:cNvPr id="11277" name="AutoShape 13"/>
          <p:cNvCxnSpPr>
            <a:cxnSpLocks noChangeShapeType="1"/>
          </p:cNvCxnSpPr>
          <p:nvPr/>
        </p:nvCxnSpPr>
        <p:spPr bwMode="auto">
          <a:xfrm>
            <a:off x="7316788" y="2362200"/>
            <a:ext cx="0" cy="0"/>
          </a:xfrm>
          <a:prstGeom prst="straightConnector1">
            <a:avLst/>
          </a:prstGeom>
          <a:noFill/>
          <a:ln w="9525">
            <a:solidFill>
              <a:schemeClr val="tx1"/>
            </a:solidFill>
            <a:round/>
            <a:headEnd/>
            <a:tailEnd type="triangle" w="med" len="med"/>
          </a:ln>
          <a:effectLst/>
        </p:spPr>
      </p:cxnSp>
      <p:pic>
        <p:nvPicPr>
          <p:cNvPr id="11278" name="Picture 14" descr="9249f14"/>
          <p:cNvPicPr>
            <a:picLocks noChangeAspect="1" noChangeArrowheads="1"/>
          </p:cNvPicPr>
          <p:nvPr/>
        </p:nvPicPr>
        <p:blipFill>
          <a:blip r:embed="rId5"/>
          <a:srcRect/>
          <a:stretch>
            <a:fillRect/>
          </a:stretch>
        </p:blipFill>
        <p:spPr bwMode="auto">
          <a:xfrm>
            <a:off x="6096000" y="2133600"/>
            <a:ext cx="2289175" cy="4114800"/>
          </a:xfrm>
          <a:prstGeom prst="rect">
            <a:avLst/>
          </a:prstGeom>
          <a:noFill/>
        </p:spPr>
      </p:pic>
      <p:sp>
        <p:nvSpPr>
          <p:cNvPr id="11279" name="Line 15"/>
          <p:cNvSpPr>
            <a:spLocks noChangeShapeType="1"/>
          </p:cNvSpPr>
          <p:nvPr/>
        </p:nvSpPr>
        <p:spPr bwMode="auto">
          <a:xfrm flipH="1" flipV="1">
            <a:off x="6553200" y="2133600"/>
            <a:ext cx="914400" cy="40386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1280" name="Text Box 16"/>
          <p:cNvSpPr txBox="1">
            <a:spLocks noChangeArrowheads="1"/>
          </p:cNvSpPr>
          <p:nvPr/>
        </p:nvSpPr>
        <p:spPr bwMode="auto">
          <a:xfrm>
            <a:off x="304800" y="1981200"/>
            <a:ext cx="5562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11281" name="Text Box 17"/>
          <p:cNvSpPr txBox="1">
            <a:spLocks noChangeArrowheads="1"/>
          </p:cNvSpPr>
          <p:nvPr/>
        </p:nvSpPr>
        <p:spPr bwMode="auto">
          <a:xfrm>
            <a:off x="152400" y="1828800"/>
            <a:ext cx="6096000" cy="3578225"/>
          </a:xfrm>
          <a:prstGeom prst="rect">
            <a:avLst/>
          </a:prstGeom>
          <a:noFill/>
          <a:ln w="9525">
            <a:noFill/>
            <a:miter lim="800000"/>
            <a:headEnd/>
            <a:tailEnd/>
          </a:ln>
          <a:effectLst/>
        </p:spPr>
        <p:txBody>
          <a:bodyPr>
            <a:spAutoFit/>
          </a:bodyPr>
          <a:lstStyle/>
          <a:p>
            <a:pPr algn="l" rtl="0" fontAlgn="base">
              <a:lnSpc>
                <a:spcPct val="90000"/>
              </a:lnSpc>
              <a:spcBef>
                <a:spcPct val="20000"/>
              </a:spcBef>
              <a:spcAft>
                <a:spcPct val="0"/>
              </a:spcAft>
              <a:buClr>
                <a:srgbClr val="00CCFF"/>
              </a:buClr>
              <a:buSzPct val="6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LOADING RESPONSE</a:t>
            </a:r>
          </a:p>
          <a:p>
            <a:pPr algn="l" rtl="0" fontAlgn="base">
              <a:lnSpc>
                <a:spcPct val="90000"/>
              </a:lnSpc>
              <a:spcBef>
                <a:spcPct val="20000"/>
              </a:spcBef>
              <a:spcAft>
                <a:spcPct val="0"/>
              </a:spcAft>
              <a:buClr>
                <a:srgbClr val="00CCFF"/>
              </a:buClr>
              <a:buSzPct val="110000"/>
              <a:buFont typeface="Wingdings" pitchFamily="2" charset="2"/>
              <a:buChar char="§"/>
            </a:pPr>
            <a:r>
              <a:rPr lang="en-US" sz="2200" kern="1200">
                <a:solidFill>
                  <a:srgbClr val="FFFFFF"/>
                </a:solidFill>
                <a:effectLst>
                  <a:outerShdw blurRad="38100" dist="38100" dir="2700000" algn="tl">
                    <a:srgbClr val="000000"/>
                  </a:outerShdw>
                </a:effectLst>
                <a:latin typeface="Verdana" pitchFamily="34" charset="0"/>
                <a:ea typeface="+mn-ea"/>
                <a:cs typeface="+mn-cs"/>
              </a:rPr>
              <a:t>  Hip		=	Flexed</a:t>
            </a:r>
          </a:p>
          <a:p>
            <a:pPr algn="l" rtl="0" fontAlgn="base">
              <a:lnSpc>
                <a:spcPct val="90000"/>
              </a:lnSpc>
              <a:spcBef>
                <a:spcPct val="20000"/>
              </a:spcBef>
              <a:spcAft>
                <a:spcPct val="0"/>
              </a:spcAft>
              <a:buClr>
                <a:srgbClr val="00CCFF"/>
              </a:buClr>
              <a:buSzPct val="110000"/>
              <a:buFont typeface="Wingdings" pitchFamily="2" charset="2"/>
              <a:buChar char="§"/>
            </a:pPr>
            <a:r>
              <a:rPr lang="en-US" sz="2200" kern="1200">
                <a:solidFill>
                  <a:srgbClr val="FFFFFF"/>
                </a:solidFill>
                <a:effectLst>
                  <a:outerShdw blurRad="38100" dist="38100" dir="2700000" algn="tl">
                    <a:srgbClr val="000000"/>
                  </a:outerShdw>
                </a:effectLst>
                <a:latin typeface="Verdana" pitchFamily="34" charset="0"/>
                <a:ea typeface="+mn-ea"/>
                <a:cs typeface="+mn-cs"/>
              </a:rPr>
              <a:t>  Knee        =	is </a:t>
            </a:r>
            <a:r>
              <a:rPr lang="en-US" sz="2200" u="sng" kern="1200">
                <a:solidFill>
                  <a:srgbClr val="FFFFFF"/>
                </a:solidFill>
                <a:effectLst>
                  <a:outerShdw blurRad="38100" dist="38100" dir="2700000" algn="tl">
                    <a:srgbClr val="000000"/>
                  </a:outerShdw>
                </a:effectLst>
                <a:latin typeface="Verdana" pitchFamily="34" charset="0"/>
                <a:ea typeface="+mn-ea"/>
                <a:cs typeface="+mn-cs"/>
              </a:rPr>
              <a:t>Flexing</a:t>
            </a:r>
          </a:p>
          <a:p>
            <a:pPr algn="l" rtl="0" fontAlgn="base">
              <a:lnSpc>
                <a:spcPct val="90000"/>
              </a:lnSpc>
              <a:spcBef>
                <a:spcPct val="20000"/>
              </a:spcBef>
              <a:spcAft>
                <a:spcPct val="0"/>
              </a:spcAft>
              <a:buClr>
                <a:srgbClr val="00CCFF"/>
              </a:buClr>
              <a:buSzPct val="110000"/>
              <a:buFont typeface="Wingdings" pitchFamily="2" charset="2"/>
              <a:buChar char="§"/>
            </a:pPr>
            <a:r>
              <a:rPr lang="en-US" sz="2200" kern="1200">
                <a:solidFill>
                  <a:srgbClr val="FFFFFF"/>
                </a:solidFill>
                <a:effectLst>
                  <a:outerShdw blurRad="38100" dist="38100" dir="2700000" algn="tl">
                    <a:srgbClr val="000000"/>
                  </a:outerShdw>
                </a:effectLst>
                <a:latin typeface="Verdana" pitchFamily="34" charset="0"/>
                <a:ea typeface="+mn-ea"/>
                <a:cs typeface="+mn-cs"/>
              </a:rPr>
              <a:t>  Ankle	=	Plantarflexing</a:t>
            </a:r>
          </a:p>
          <a:p>
            <a:pPr algn="l" rtl="0" fontAlgn="base">
              <a:lnSpc>
                <a:spcPct val="90000"/>
              </a:lnSpc>
              <a:spcBef>
                <a:spcPct val="20000"/>
              </a:spcBef>
              <a:spcAft>
                <a:spcPct val="0"/>
              </a:spcAft>
              <a:buClr>
                <a:srgbClr val="00CCFF"/>
              </a:buClr>
              <a:buSzPct val="110000"/>
              <a:buFont typeface="Wingdings" pitchFamily="2" charset="2"/>
              <a:buChar char="§"/>
            </a:pPr>
            <a:r>
              <a:rPr lang="en-US" sz="2200" kern="1200">
                <a:solidFill>
                  <a:srgbClr val="FFFFFF"/>
                </a:solidFill>
                <a:effectLst>
                  <a:outerShdw blurRad="38100" dist="38100" dir="2700000" algn="tl">
                    <a:srgbClr val="000000"/>
                  </a:outerShdw>
                </a:effectLst>
                <a:latin typeface="Verdana" pitchFamily="34" charset="0"/>
                <a:ea typeface="+mn-ea"/>
                <a:cs typeface="+mn-cs"/>
              </a:rPr>
              <a:t>  Goals 	=	Weight Acceptance,         	         		Shock Absorption, 	         			Advance body over 			heel rocker</a:t>
            </a:r>
          </a:p>
          <a:p>
            <a:pPr algn="l" rtl="0" fontAlgn="base">
              <a:lnSpc>
                <a:spcPct val="90000"/>
              </a:lnSpc>
              <a:spcBef>
                <a:spcPct val="20000"/>
              </a:spcBef>
              <a:spcAft>
                <a:spcPct val="0"/>
              </a:spcAft>
              <a:buClr>
                <a:srgbClr val="00CCFF"/>
              </a:buClr>
              <a:buSzPct val="110000"/>
              <a:buFont typeface="Wingdings" pitchFamily="2" charset="2"/>
              <a:buChar char="§"/>
            </a:pPr>
            <a:r>
              <a:rPr lang="en-US" sz="2200" kern="1200">
                <a:solidFill>
                  <a:srgbClr val="FFFFFF"/>
                </a:solidFill>
                <a:effectLst>
                  <a:outerShdw blurRad="38100" dist="38100" dir="2700000" algn="tl">
                    <a:srgbClr val="000000"/>
                  </a:outerShdw>
                </a:effectLst>
                <a:latin typeface="Verdana" pitchFamily="34" charset="0"/>
                <a:ea typeface="+mn-ea"/>
                <a:cs typeface="+mn-cs"/>
              </a:rPr>
              <a:t>  GRF is still Posterior to Ankle, now Posterior to Knee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279"/>
                                        </p:tgtEl>
                                        <p:attrNameLst>
                                          <p:attrName>style.visibility</p:attrName>
                                        </p:attrNameLst>
                                      </p:cBhvr>
                                      <p:to>
                                        <p:strVal val="visible"/>
                                      </p:to>
                                    </p:set>
                                    <p:animEffect transition="in" filter="box(in)">
                                      <p:cBhvr>
                                        <p:cTn id="7" dur="500"/>
                                        <p:tgtEl>
                                          <p:spTgt spid="11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39939"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39940"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cxnSp>
        <p:nvCxnSpPr>
          <p:cNvPr id="39941" name="AutoShape 5"/>
          <p:cNvCxnSpPr>
            <a:cxnSpLocks noChangeShapeType="1"/>
          </p:cNvCxnSpPr>
          <p:nvPr/>
        </p:nvCxnSpPr>
        <p:spPr bwMode="auto">
          <a:xfrm>
            <a:off x="7316788" y="6477000"/>
            <a:ext cx="0" cy="0"/>
          </a:xfrm>
          <a:prstGeom prst="straightConnector1">
            <a:avLst/>
          </a:prstGeom>
          <a:noFill/>
          <a:ln w="9525">
            <a:solidFill>
              <a:schemeClr val="tx1"/>
            </a:solidFill>
            <a:round/>
            <a:headEnd/>
            <a:tailEnd type="triangle" w="med" len="med"/>
          </a:ln>
          <a:effectLst/>
        </p:spPr>
      </p:cxnSp>
      <p:cxnSp>
        <p:nvCxnSpPr>
          <p:cNvPr id="39942" name="AutoShape 6"/>
          <p:cNvCxnSpPr>
            <a:cxnSpLocks noChangeShapeType="1"/>
          </p:cNvCxnSpPr>
          <p:nvPr/>
        </p:nvCxnSpPr>
        <p:spPr bwMode="auto">
          <a:xfrm>
            <a:off x="7316788" y="2362200"/>
            <a:ext cx="0" cy="0"/>
          </a:xfrm>
          <a:prstGeom prst="straightConnector1">
            <a:avLst/>
          </a:prstGeom>
          <a:noFill/>
          <a:ln w="9525">
            <a:solidFill>
              <a:schemeClr val="tx1"/>
            </a:solidFill>
            <a:round/>
            <a:headEnd/>
            <a:tailEnd type="triangle" w="med" len="med"/>
          </a:ln>
          <a:effectLst/>
        </p:spPr>
      </p:cxnSp>
      <p:pic>
        <p:nvPicPr>
          <p:cNvPr id="39943" name="Picture 7" descr="9249f14"/>
          <p:cNvPicPr>
            <a:picLocks noChangeAspect="1" noChangeArrowheads="1"/>
          </p:cNvPicPr>
          <p:nvPr/>
        </p:nvPicPr>
        <p:blipFill>
          <a:blip r:embed="rId5"/>
          <a:srcRect/>
          <a:stretch>
            <a:fillRect/>
          </a:stretch>
        </p:blipFill>
        <p:spPr bwMode="auto">
          <a:xfrm>
            <a:off x="6400800" y="2133600"/>
            <a:ext cx="2289175" cy="4114800"/>
          </a:xfrm>
          <a:prstGeom prst="rect">
            <a:avLst/>
          </a:prstGeom>
          <a:noFill/>
        </p:spPr>
      </p:pic>
      <p:sp>
        <p:nvSpPr>
          <p:cNvPr id="39944" name="Line 8"/>
          <p:cNvSpPr>
            <a:spLocks noChangeShapeType="1"/>
          </p:cNvSpPr>
          <p:nvPr/>
        </p:nvSpPr>
        <p:spPr bwMode="auto">
          <a:xfrm flipH="1" flipV="1">
            <a:off x="6858000" y="2133600"/>
            <a:ext cx="914400" cy="40386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39945" name="Text Box 9"/>
          <p:cNvSpPr txBox="1">
            <a:spLocks noChangeArrowheads="1"/>
          </p:cNvSpPr>
          <p:nvPr/>
        </p:nvSpPr>
        <p:spPr bwMode="auto">
          <a:xfrm>
            <a:off x="304800" y="1981200"/>
            <a:ext cx="5562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39946" name="Text Box 10"/>
          <p:cNvSpPr txBox="1">
            <a:spLocks noChangeArrowheads="1"/>
          </p:cNvSpPr>
          <p:nvPr/>
        </p:nvSpPr>
        <p:spPr bwMode="auto">
          <a:xfrm>
            <a:off x="152400" y="1981200"/>
            <a:ext cx="6096000" cy="5710238"/>
          </a:xfrm>
          <a:prstGeom prst="rect">
            <a:avLst/>
          </a:prstGeom>
          <a:noFill/>
          <a:ln w="9525">
            <a:noFill/>
            <a:miter lim="800000"/>
            <a:headEnd/>
            <a:tailEnd/>
          </a:ln>
          <a:effectLst/>
        </p:spPr>
        <p:txBody>
          <a:bodyPr>
            <a:spAutoFit/>
          </a:bodyPr>
          <a:lstStyle/>
          <a:p>
            <a:pPr algn="l" rtl="0" fontAlgn="base">
              <a:lnSpc>
                <a:spcPct val="90000"/>
              </a:lnSpc>
              <a:spcBef>
                <a:spcPct val="20000"/>
              </a:spcBef>
              <a:spcAft>
                <a:spcPct val="0"/>
              </a:spcAft>
              <a:buClr>
                <a:srgbClr val="00CCFF"/>
              </a:buClr>
              <a:buSzPct val="6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LOADING RESPONSE</a:t>
            </a: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Tahoma" pitchFamily="34" charset="0"/>
                <a:ea typeface="+mn-ea"/>
                <a:cs typeface="+mn-cs"/>
              </a:rPr>
              <a:t> Eccentric Control of Pretibials helps create the 1</a:t>
            </a:r>
            <a:r>
              <a:rPr lang="en-US" sz="2400" kern="1200" baseline="30000">
                <a:solidFill>
                  <a:srgbClr val="FFFFFF"/>
                </a:solidFill>
                <a:effectLst>
                  <a:outerShdw blurRad="38100" dist="38100" dir="2700000" algn="tl">
                    <a:srgbClr val="000000"/>
                  </a:outerShdw>
                </a:effectLst>
                <a:latin typeface="Tahoma" pitchFamily="34" charset="0"/>
                <a:ea typeface="+mn-ea"/>
                <a:cs typeface="+mn-cs"/>
              </a:rPr>
              <a:t>st </a:t>
            </a:r>
            <a:r>
              <a:rPr lang="en-US" sz="2400" kern="1200">
                <a:solidFill>
                  <a:srgbClr val="FFFFFF"/>
                </a:solidFill>
                <a:effectLst>
                  <a:outerShdw blurRad="38100" dist="38100" dir="2700000" algn="tl">
                    <a:srgbClr val="000000"/>
                  </a:outerShdw>
                </a:effectLst>
                <a:latin typeface="Tahoma" pitchFamily="34" charset="0"/>
                <a:ea typeface="+mn-ea"/>
                <a:cs typeface="+mn-cs"/>
              </a:rPr>
              <a:t>ROCKER</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15-18º Knee flexion as Shock Absorber</a:t>
            </a: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30º Hip Flexion maintained, creating 2</a:t>
            </a:r>
            <a:r>
              <a:rPr lang="en-US" sz="2400" kern="1200" baseline="30000">
                <a:solidFill>
                  <a:srgbClr val="FFFFFF"/>
                </a:solidFill>
                <a:effectLst>
                  <a:outerShdw blurRad="38100" dist="38100" dir="2700000" algn="tl">
                    <a:srgbClr val="000000"/>
                  </a:outerShdw>
                </a:effectLst>
                <a:latin typeface="Tahoma" pitchFamily="34" charset="0"/>
                <a:ea typeface="+mn-ea"/>
                <a:cs typeface="+mn-cs"/>
              </a:rPr>
              <a:t>nd</a:t>
            </a:r>
            <a:r>
              <a:rPr lang="en-US" sz="2400" kern="1200">
                <a:solidFill>
                  <a:srgbClr val="FFFFFF"/>
                </a:solidFill>
                <a:effectLst>
                  <a:outerShdw blurRad="38100" dist="38100" dir="2700000" algn="tl">
                    <a:srgbClr val="000000"/>
                  </a:outerShdw>
                </a:effectLst>
                <a:latin typeface="Tahoma" pitchFamily="34" charset="0"/>
                <a:ea typeface="+mn-ea"/>
                <a:cs typeface="+mn-cs"/>
              </a:rPr>
              <a:t> highest Torque, only to dorsiflexion</a:t>
            </a: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baseline="300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baseline="300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200" kern="1200">
              <a:solidFill>
                <a:srgbClr val="FFFFFF"/>
              </a:solidFill>
              <a:effectLst>
                <a:outerShdw blurRad="38100" dist="38100" dir="2700000" algn="tl">
                  <a:srgbClr val="000000"/>
                </a:outerShdw>
              </a:effectLst>
              <a:latin typeface="Verdana" pitchFamily="34" charset="0"/>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41987" name="Picture 3"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41988" name="Text Box 4"/>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cxnSp>
        <p:nvCxnSpPr>
          <p:cNvPr id="41989" name="AutoShape 5"/>
          <p:cNvCxnSpPr>
            <a:cxnSpLocks noChangeShapeType="1"/>
          </p:cNvCxnSpPr>
          <p:nvPr/>
        </p:nvCxnSpPr>
        <p:spPr bwMode="auto">
          <a:xfrm>
            <a:off x="7316788" y="6477000"/>
            <a:ext cx="0" cy="0"/>
          </a:xfrm>
          <a:prstGeom prst="straightConnector1">
            <a:avLst/>
          </a:prstGeom>
          <a:noFill/>
          <a:ln w="9525">
            <a:solidFill>
              <a:schemeClr val="tx1"/>
            </a:solidFill>
            <a:round/>
            <a:headEnd/>
            <a:tailEnd type="triangle" w="med" len="med"/>
          </a:ln>
          <a:effectLst/>
        </p:spPr>
      </p:cxnSp>
      <p:cxnSp>
        <p:nvCxnSpPr>
          <p:cNvPr id="41990" name="AutoShape 6"/>
          <p:cNvCxnSpPr>
            <a:cxnSpLocks noChangeShapeType="1"/>
          </p:cNvCxnSpPr>
          <p:nvPr/>
        </p:nvCxnSpPr>
        <p:spPr bwMode="auto">
          <a:xfrm>
            <a:off x="7316788" y="2362200"/>
            <a:ext cx="0" cy="0"/>
          </a:xfrm>
          <a:prstGeom prst="straightConnector1">
            <a:avLst/>
          </a:prstGeom>
          <a:noFill/>
          <a:ln w="9525">
            <a:solidFill>
              <a:schemeClr val="tx1"/>
            </a:solidFill>
            <a:round/>
            <a:headEnd/>
            <a:tailEnd type="triangle" w="med" len="med"/>
          </a:ln>
          <a:effectLst/>
        </p:spPr>
      </p:cxnSp>
      <p:pic>
        <p:nvPicPr>
          <p:cNvPr id="41991" name="Picture 7" descr="9249f14"/>
          <p:cNvPicPr>
            <a:picLocks noChangeAspect="1" noChangeArrowheads="1"/>
          </p:cNvPicPr>
          <p:nvPr/>
        </p:nvPicPr>
        <p:blipFill>
          <a:blip r:embed="rId5"/>
          <a:srcRect/>
          <a:stretch>
            <a:fillRect/>
          </a:stretch>
        </p:blipFill>
        <p:spPr bwMode="auto">
          <a:xfrm>
            <a:off x="6477000" y="2133600"/>
            <a:ext cx="2289175" cy="4114800"/>
          </a:xfrm>
          <a:prstGeom prst="rect">
            <a:avLst/>
          </a:prstGeom>
          <a:noFill/>
        </p:spPr>
      </p:pic>
      <p:sp>
        <p:nvSpPr>
          <p:cNvPr id="41992" name="Line 8"/>
          <p:cNvSpPr>
            <a:spLocks noChangeShapeType="1"/>
          </p:cNvSpPr>
          <p:nvPr/>
        </p:nvSpPr>
        <p:spPr bwMode="auto">
          <a:xfrm flipH="1" flipV="1">
            <a:off x="6934200" y="2133600"/>
            <a:ext cx="914400" cy="40386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41993" name="Text Box 9"/>
          <p:cNvSpPr txBox="1">
            <a:spLocks noChangeArrowheads="1"/>
          </p:cNvSpPr>
          <p:nvPr/>
        </p:nvSpPr>
        <p:spPr bwMode="auto">
          <a:xfrm>
            <a:off x="304800" y="1981200"/>
            <a:ext cx="55626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41994" name="Text Box 10"/>
          <p:cNvSpPr txBox="1">
            <a:spLocks noChangeArrowheads="1"/>
          </p:cNvSpPr>
          <p:nvPr/>
        </p:nvSpPr>
        <p:spPr bwMode="auto">
          <a:xfrm>
            <a:off x="152400" y="1981200"/>
            <a:ext cx="6096000" cy="5235575"/>
          </a:xfrm>
          <a:prstGeom prst="rect">
            <a:avLst/>
          </a:prstGeom>
          <a:noFill/>
          <a:ln w="9525">
            <a:noFill/>
            <a:miter lim="800000"/>
            <a:headEnd/>
            <a:tailEnd/>
          </a:ln>
          <a:effectLst/>
        </p:spPr>
        <p:txBody>
          <a:bodyPr>
            <a:spAutoFit/>
          </a:bodyPr>
          <a:lstStyle/>
          <a:p>
            <a:pPr algn="l" rtl="0" fontAlgn="base">
              <a:lnSpc>
                <a:spcPct val="90000"/>
              </a:lnSpc>
              <a:spcBef>
                <a:spcPct val="20000"/>
              </a:spcBef>
              <a:spcAft>
                <a:spcPct val="0"/>
              </a:spcAft>
              <a:buClr>
                <a:srgbClr val="00CCFF"/>
              </a:buClr>
              <a:buSzPct val="60000"/>
              <a:buFont typeface="Wingdings" pitchFamily="2" charset="2"/>
              <a:buNone/>
            </a:pPr>
            <a:r>
              <a:rPr lang="en-US" sz="3200" kern="1200">
                <a:solidFill>
                  <a:srgbClr val="FFFFFF"/>
                </a:solidFill>
                <a:effectLst>
                  <a:outerShdw blurRad="38100" dist="38100" dir="2700000" algn="tl">
                    <a:srgbClr val="000000"/>
                  </a:outerShdw>
                </a:effectLst>
                <a:latin typeface="Tahoma" pitchFamily="34" charset="0"/>
                <a:ea typeface="+mn-ea"/>
                <a:cs typeface="+mn-cs"/>
              </a:rPr>
              <a:t>LOADING RESPONSE</a:t>
            </a: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Hamstrings help during LR to stabilize hip, prevent trunk flexion</a:t>
            </a: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This is taken over by Gluts as stance progresses</a:t>
            </a:r>
          </a:p>
          <a:p>
            <a:pPr algn="l" rtl="0" fontAlgn="base">
              <a:lnSpc>
                <a:spcPct val="90000"/>
              </a:lnSpc>
              <a:spcBef>
                <a:spcPct val="20000"/>
              </a:spcBef>
              <a:spcAft>
                <a:spcPct val="0"/>
              </a:spcAft>
              <a:buClr>
                <a:srgbClr val="00CCFF"/>
              </a:buClr>
              <a:buSzPct val="110000"/>
              <a:buFont typeface="Wingdings" pitchFamily="2" charset="2"/>
              <a:buChar char="§"/>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Eccentric action of Gluts, Hams, Adductor Magnus</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baseline="300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baseline="300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Tahoma" pitchFamily="34" charset="0"/>
              <a:ea typeface="+mn-ea"/>
              <a:cs typeface="+mn-cs"/>
            </a:endParaRPr>
          </a:p>
          <a:p>
            <a:pPr algn="l" rtl="0" fontAlgn="base">
              <a:lnSpc>
                <a:spcPct val="90000"/>
              </a:lnSpc>
              <a:spcBef>
                <a:spcPct val="20000"/>
              </a:spcBef>
              <a:spcAft>
                <a:spcPct val="0"/>
              </a:spcAft>
              <a:buClr>
                <a:srgbClr val="00CCFF"/>
              </a:buClr>
              <a:buSzPct val="110000"/>
              <a:buFont typeface="Wingdings" pitchFamily="2" charset="2"/>
              <a:buNone/>
            </a:pPr>
            <a:endParaRPr lang="en-US" sz="2200" kern="1200">
              <a:solidFill>
                <a:srgbClr val="FFFFFF"/>
              </a:solidFill>
              <a:effectLst>
                <a:outerShdw blurRad="38100" dist="38100" dir="2700000" algn="tl">
                  <a:srgbClr val="000000"/>
                </a:outerShdw>
              </a:effectLst>
              <a:latin typeface="Verdana" pitchFamily="34" charset="0"/>
              <a:ea typeface="+mn-ea"/>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83" name="Picture 11" descr="AmpuTeam CLR"/>
          <p:cNvPicPr>
            <a:picLocks noGrp="1" noChangeAspect="1" noChangeArrowheads="1"/>
          </p:cNvPicPr>
          <p:nvPr>
            <p:ph idx="1"/>
          </p:nvPr>
        </p:nvPicPr>
        <p:blipFill>
          <a:blip r:embed="rId3"/>
          <a:srcRect/>
          <a:stretch>
            <a:fillRect/>
          </a:stretch>
        </p:blipFill>
        <p:spPr>
          <a:xfrm>
            <a:off x="152400" y="152400"/>
            <a:ext cx="2374900" cy="1358900"/>
          </a:xfrm>
          <a:noFill/>
          <a:ln/>
        </p:spPr>
      </p:pic>
      <p:sp>
        <p:nvSpPr>
          <p:cNvPr id="79874" name="Rectangle 2"/>
          <p:cNvSpPr>
            <a:spLocks noGrp="1" noChangeArrowheads="1"/>
          </p:cNvSpPr>
          <p:nvPr>
            <p:ph type="title"/>
          </p:nvPr>
        </p:nvSpPr>
        <p:spPr>
          <a:xfrm>
            <a:off x="2743200" y="381000"/>
            <a:ext cx="5943600" cy="1371600"/>
          </a:xfrm>
        </p:spPr>
        <p:txBody>
          <a:bodyPr>
            <a:normAutofit/>
          </a:bodyPr>
          <a:lstStyle/>
          <a:p>
            <a:r>
              <a:rPr lang="en-US"/>
              <a:t>Normal Human Locomotion</a:t>
            </a:r>
          </a:p>
        </p:txBody>
      </p:sp>
      <p:pic>
        <p:nvPicPr>
          <p:cNvPr id="79887" name="Picture 1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pic>
        <p:nvPicPr>
          <p:cNvPr id="79891" name="Picture 19" descr="9249f14"/>
          <p:cNvPicPr>
            <a:picLocks noChangeAspect="1" noChangeArrowheads="1"/>
          </p:cNvPicPr>
          <p:nvPr/>
        </p:nvPicPr>
        <p:blipFill>
          <a:blip r:embed="rId5"/>
          <a:srcRect/>
          <a:stretch>
            <a:fillRect/>
          </a:stretch>
        </p:blipFill>
        <p:spPr bwMode="auto">
          <a:xfrm>
            <a:off x="6477000" y="2133600"/>
            <a:ext cx="2289175" cy="4114800"/>
          </a:xfrm>
          <a:prstGeom prst="rect">
            <a:avLst/>
          </a:prstGeom>
          <a:noFill/>
        </p:spPr>
      </p:pic>
      <p:sp>
        <p:nvSpPr>
          <p:cNvPr id="79892" name="Line 20"/>
          <p:cNvSpPr>
            <a:spLocks noChangeShapeType="1"/>
          </p:cNvSpPr>
          <p:nvPr/>
        </p:nvSpPr>
        <p:spPr bwMode="auto">
          <a:xfrm flipH="1" flipV="1">
            <a:off x="6934200" y="2133600"/>
            <a:ext cx="914400" cy="40386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79893" name="Text Box 21"/>
          <p:cNvSpPr txBox="1">
            <a:spLocks noChangeArrowheads="1"/>
          </p:cNvSpPr>
          <p:nvPr/>
        </p:nvSpPr>
        <p:spPr bwMode="auto">
          <a:xfrm>
            <a:off x="228600" y="1981200"/>
            <a:ext cx="6019800" cy="3135313"/>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LOADING RESPONSE</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Point of PEAK PELVIC OBLIQUITY and       maximum STANCE PHASE KNEE FLEXION occurs here</a:t>
            </a:r>
          </a:p>
          <a:p>
            <a:pPr algn="l" rtl="0" eaLnBrk="0" fontAlgn="base" hangingPunct="0">
              <a:spcBef>
                <a:spcPct val="50000"/>
              </a:spcBef>
              <a:spcAft>
                <a:spcPct val="0"/>
              </a:spcAft>
              <a:buClr>
                <a:srgbClr val="00CCFF"/>
              </a:buClr>
              <a:buSzPct val="110000"/>
              <a:buFont typeface="Wingdings" pitchFamily="2" charset="2"/>
              <a:buChar char="§"/>
            </a:pPr>
            <a:r>
              <a:rPr lang="en-US" sz="2400" kern="1200">
                <a:solidFill>
                  <a:srgbClr val="FFFFFF"/>
                </a:solidFill>
                <a:effectLst>
                  <a:outerShdw blurRad="38100" dist="38100" dir="2700000" algn="tl">
                    <a:srgbClr val="000000"/>
                  </a:outerShdw>
                </a:effectLst>
                <a:latin typeface="Tahoma" pitchFamily="34" charset="0"/>
                <a:ea typeface="+mn-ea"/>
                <a:cs typeface="+mn-cs"/>
              </a:rPr>
              <a:t> Opposite toe-off occurs here – helps to decrease overall vertical displacement of the body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AmpuTeam CLR"/>
          <p:cNvPicPr>
            <a:picLocks noChangeAspect="1" noChangeArrowheads="1"/>
          </p:cNvPicPr>
          <p:nvPr/>
        </p:nvPicPr>
        <p:blipFill>
          <a:blip r:embed="rId3"/>
          <a:srcRect/>
          <a:stretch>
            <a:fillRect/>
          </a:stretch>
        </p:blipFill>
        <p:spPr bwMode="auto">
          <a:xfrm>
            <a:off x="152400" y="152400"/>
            <a:ext cx="2374900" cy="1358900"/>
          </a:xfrm>
          <a:prstGeom prst="rect">
            <a:avLst/>
          </a:prstGeom>
          <a:noFill/>
        </p:spPr>
      </p:pic>
      <p:pic>
        <p:nvPicPr>
          <p:cNvPr id="12293" name="Picture 5" descr="WF horiz CLR"/>
          <p:cNvPicPr>
            <a:picLocks noChangeAspect="1" noChangeArrowheads="1"/>
          </p:cNvPicPr>
          <p:nvPr/>
        </p:nvPicPr>
        <p:blipFill>
          <a:blip r:embed="rId4"/>
          <a:srcRect/>
          <a:stretch>
            <a:fillRect/>
          </a:stretch>
        </p:blipFill>
        <p:spPr bwMode="auto">
          <a:xfrm>
            <a:off x="152400" y="5715000"/>
            <a:ext cx="3149600" cy="977900"/>
          </a:xfrm>
          <a:prstGeom prst="rect">
            <a:avLst/>
          </a:prstGeom>
          <a:noFill/>
        </p:spPr>
      </p:pic>
      <p:sp>
        <p:nvSpPr>
          <p:cNvPr id="12294" name="Text Box 6"/>
          <p:cNvSpPr txBox="1">
            <a:spLocks noChangeArrowheads="1"/>
          </p:cNvSpPr>
          <p:nvPr/>
        </p:nvSpPr>
        <p:spPr bwMode="auto">
          <a:xfrm>
            <a:off x="2590800" y="381000"/>
            <a:ext cx="6248400" cy="1431925"/>
          </a:xfrm>
          <a:prstGeom prst="rect">
            <a:avLst/>
          </a:prstGeom>
          <a:noFill/>
          <a:ln w="9525">
            <a:noFill/>
            <a:miter lim="800000"/>
            <a:headEnd/>
            <a:tailEnd/>
          </a:ln>
          <a:effectLst/>
        </p:spPr>
        <p:txBody>
          <a:bodyPr>
            <a:spAutoFit/>
          </a:bodyPr>
          <a:lstStyle/>
          <a:p>
            <a:pPr algn="ctr" rtl="0" eaLnBrk="0" fontAlgn="base" hangingPunct="0">
              <a:spcBef>
                <a:spcPct val="50000"/>
              </a:spcBef>
              <a:spcAft>
                <a:spcPct val="0"/>
              </a:spcAft>
            </a:pPr>
            <a:r>
              <a:rPr lang="en-US" sz="4400" kern="1200">
                <a:solidFill>
                  <a:srgbClr val="FFFFFF"/>
                </a:solidFill>
                <a:effectLst>
                  <a:outerShdw blurRad="38100" dist="38100" dir="2700000" algn="tl">
                    <a:srgbClr val="000000"/>
                  </a:outerShdw>
                </a:effectLst>
                <a:latin typeface="Tahoma" pitchFamily="34" charset="0"/>
                <a:ea typeface="+mn-ea"/>
                <a:cs typeface="+mn-cs"/>
              </a:rPr>
              <a:t>Normal Human Locomotion</a:t>
            </a:r>
          </a:p>
        </p:txBody>
      </p:sp>
      <p:pic>
        <p:nvPicPr>
          <p:cNvPr id="12296" name="Picture 8" descr="9249f15"/>
          <p:cNvPicPr>
            <a:picLocks noChangeAspect="1" noChangeArrowheads="1"/>
          </p:cNvPicPr>
          <p:nvPr/>
        </p:nvPicPr>
        <p:blipFill>
          <a:blip r:embed="rId5"/>
          <a:srcRect/>
          <a:stretch>
            <a:fillRect/>
          </a:stretch>
        </p:blipFill>
        <p:spPr bwMode="auto">
          <a:xfrm>
            <a:off x="6400800" y="2209800"/>
            <a:ext cx="2044700" cy="3748088"/>
          </a:xfrm>
          <a:prstGeom prst="rect">
            <a:avLst/>
          </a:prstGeom>
          <a:noFill/>
        </p:spPr>
      </p:pic>
      <p:sp>
        <p:nvSpPr>
          <p:cNvPr id="12297" name="Line 9"/>
          <p:cNvSpPr>
            <a:spLocks noChangeShapeType="1"/>
          </p:cNvSpPr>
          <p:nvPr/>
        </p:nvSpPr>
        <p:spPr bwMode="auto">
          <a:xfrm flipH="1" flipV="1">
            <a:off x="7010400" y="2514600"/>
            <a:ext cx="228600" cy="3352800"/>
          </a:xfrm>
          <a:prstGeom prst="line">
            <a:avLst/>
          </a:prstGeom>
          <a:noFill/>
          <a:ln w="50800">
            <a:solidFill>
              <a:srgbClr val="FF0000"/>
            </a:solidFill>
            <a:round/>
            <a:headEnd/>
            <a:tailEnd type="triangle" w="med" len="med"/>
          </a:ln>
          <a:effectLst/>
        </p:spPr>
        <p:txBody>
          <a:bodyPr/>
          <a:lstStyle/>
          <a:p>
            <a:pPr algn="l" rtl="0" eaLnBrk="0" fontAlgn="base" hangingPunct="0">
              <a:spcBef>
                <a:spcPct val="0"/>
              </a:spcBef>
              <a:spcAft>
                <a:spcPct val="0"/>
              </a:spcAft>
            </a:pPr>
            <a:endParaRPr lang="en-US" sz="3200" kern="1200">
              <a:solidFill>
                <a:srgbClr val="FFFFFF"/>
              </a:solidFill>
              <a:latin typeface="Tahoma" pitchFamily="34" charset="0"/>
              <a:ea typeface="+mn-ea"/>
              <a:cs typeface="+mn-cs"/>
            </a:endParaRPr>
          </a:p>
        </p:txBody>
      </p:sp>
      <p:sp>
        <p:nvSpPr>
          <p:cNvPr id="12298" name="Text Box 10"/>
          <p:cNvSpPr txBox="1">
            <a:spLocks noChangeArrowheads="1"/>
          </p:cNvSpPr>
          <p:nvPr/>
        </p:nvSpPr>
        <p:spPr bwMode="auto">
          <a:xfrm>
            <a:off x="228600" y="1828800"/>
            <a:ext cx="5867400" cy="579438"/>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endParaRPr lang="en-US" sz="3200" kern="1200">
              <a:solidFill>
                <a:srgbClr val="FFFFFF"/>
              </a:solidFill>
              <a:latin typeface="Tahoma" pitchFamily="34" charset="0"/>
              <a:ea typeface="+mn-ea"/>
              <a:cs typeface="+mn-cs"/>
            </a:endParaRPr>
          </a:p>
        </p:txBody>
      </p:sp>
      <p:sp>
        <p:nvSpPr>
          <p:cNvPr id="12299" name="Text Box 11"/>
          <p:cNvSpPr txBox="1">
            <a:spLocks noChangeArrowheads="1"/>
          </p:cNvSpPr>
          <p:nvPr/>
        </p:nvSpPr>
        <p:spPr bwMode="auto">
          <a:xfrm>
            <a:off x="228600" y="1905000"/>
            <a:ext cx="5638800" cy="4048125"/>
          </a:xfrm>
          <a:prstGeom prst="rect">
            <a:avLst/>
          </a:prstGeom>
          <a:noFill/>
          <a:ln w="9525">
            <a:noFill/>
            <a:miter lim="800000"/>
            <a:headEnd/>
            <a:tailEnd/>
          </a:ln>
          <a:effectLst/>
        </p:spPr>
        <p:txBody>
          <a:bodyPr>
            <a:spAutoFit/>
          </a:bodyPr>
          <a:lstStyle/>
          <a:p>
            <a:pPr algn="l" rtl="0" eaLnBrk="0" fontAlgn="base" hangingPunct="0">
              <a:spcBef>
                <a:spcPct val="50000"/>
              </a:spcBef>
              <a:spcAft>
                <a:spcPct val="0"/>
              </a:spcAft>
            </a:pPr>
            <a:r>
              <a:rPr lang="en-US" sz="3200" kern="1200">
                <a:solidFill>
                  <a:srgbClr val="FFFFFF"/>
                </a:solidFill>
                <a:effectLst>
                  <a:outerShdw blurRad="38100" dist="38100" dir="2700000" algn="tl">
                    <a:srgbClr val="000000"/>
                  </a:outerShdw>
                </a:effectLst>
                <a:latin typeface="Tahoma" pitchFamily="34" charset="0"/>
                <a:ea typeface="+mn-ea"/>
                <a:cs typeface="+mn-cs"/>
              </a:rPr>
              <a:t>MIDSTANCE</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Hip		=	Extending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Knee	=	Extending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Ankle	=	Dorsiflexing</a:t>
            </a: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Goal	=	Advance body 			over stationary foot</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effectLst>
                <a:outerShdw blurRad="38100" dist="38100" dir="2700000" algn="tl">
                  <a:srgbClr val="000000"/>
                </a:outerShdw>
              </a:effectLst>
              <a:latin typeface="Verdana" pitchFamily="34" charset="0"/>
              <a:ea typeface="+mn-ea"/>
              <a:cs typeface="+mn-cs"/>
            </a:endParaRPr>
          </a:p>
          <a:p>
            <a:pPr algn="l" rtl="0" fontAlgn="base">
              <a:lnSpc>
                <a:spcPct val="90000"/>
              </a:lnSpc>
              <a:spcBef>
                <a:spcPct val="20000"/>
              </a:spcBef>
              <a:spcAft>
                <a:spcPct val="0"/>
              </a:spcAft>
              <a:buClr>
                <a:srgbClr val="00CCFF"/>
              </a:buClr>
              <a:buSzPct val="60000"/>
              <a:buFont typeface="Wingdings" pitchFamily="2" charset="2"/>
              <a:buChar char="n"/>
            </a:pPr>
            <a:r>
              <a:rPr lang="en-US" sz="2400" kern="1200">
                <a:solidFill>
                  <a:srgbClr val="FFFFFF"/>
                </a:solidFill>
                <a:effectLst>
                  <a:outerShdw blurRad="38100" dist="38100" dir="2700000" algn="tl">
                    <a:srgbClr val="000000"/>
                  </a:outerShdw>
                </a:effectLst>
                <a:latin typeface="Verdana" pitchFamily="34" charset="0"/>
                <a:ea typeface="+mn-ea"/>
                <a:cs typeface="+mn-cs"/>
              </a:rPr>
              <a:t>  GRF moves anterior to ankle, goes from post to ant. at knee</a:t>
            </a:r>
          </a:p>
          <a:p>
            <a:pPr algn="l" rtl="0" fontAlgn="base">
              <a:lnSpc>
                <a:spcPct val="90000"/>
              </a:lnSpc>
              <a:spcBef>
                <a:spcPct val="20000"/>
              </a:spcBef>
              <a:spcAft>
                <a:spcPct val="0"/>
              </a:spcAft>
              <a:buClr>
                <a:srgbClr val="00CCFF"/>
              </a:buClr>
              <a:buSzPct val="60000"/>
              <a:buFont typeface="Wingdings" pitchFamily="2" charset="2"/>
              <a:buNone/>
            </a:pPr>
            <a:endParaRPr lang="en-US" sz="2400" kern="1200">
              <a:solidFill>
                <a:srgbClr val="FFFFFF"/>
              </a:solidFill>
              <a:latin typeface="Tahoma" pitchFamily="34" charset="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7"/>
                                        </p:tgtEl>
                                        <p:attrNameLst>
                                          <p:attrName>style.visibility</p:attrName>
                                        </p:attrNameLst>
                                      </p:cBhvr>
                                      <p:to>
                                        <p:strVal val="visible"/>
                                      </p:to>
                                    </p:set>
                                    <p:animEffect transition="in" filter="blinds(horizontal)">
                                      <p:cBhvr>
                                        <p:cTn id="7" dur="500"/>
                                        <p:tgtEl>
                                          <p:spTgt spid="122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7"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272</TotalTime>
  <Words>2124</Words>
  <Application>Microsoft Office PowerPoint</Application>
  <PresentationFormat>On-screen Show (4:3)</PresentationFormat>
  <Paragraphs>269</Paragraphs>
  <Slides>38</Slides>
  <Notes>25</Notes>
  <HiddenSlides>0</HiddenSlides>
  <MMClips>2</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Paper</vt:lpstr>
      <vt:lpstr>Gait and Gait Deviations</vt:lpstr>
      <vt:lpstr>PowerPoint Presentation</vt:lpstr>
      <vt:lpstr>PowerPoint Presentation</vt:lpstr>
      <vt:lpstr>PowerPoint Presentation</vt:lpstr>
      <vt:lpstr>PowerPoint Presentation</vt:lpstr>
      <vt:lpstr>PowerPoint Presentation</vt:lpstr>
      <vt:lpstr>PowerPoint Presentation</vt:lpstr>
      <vt:lpstr>Normal Human Locomotion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Using Gait to Your Advantage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Wright &amp; Filippis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Gait and Gait Deviations</dc:title>
  <dc:creator>SWEET, CHRISTINA</dc:creator>
  <cp:lastModifiedBy>SWEET, CHRISTINA</cp:lastModifiedBy>
  <cp:revision>5</cp:revision>
  <dcterms:created xsi:type="dcterms:W3CDTF">2012-08-13T17:04:55Z</dcterms:created>
  <dcterms:modified xsi:type="dcterms:W3CDTF">2013-07-16T21:24:31Z</dcterms:modified>
</cp:coreProperties>
</file>