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  <p:sldMasterId id="2147483669" r:id="rId2"/>
  </p:sldMasterIdLst>
  <p:notesMasterIdLst>
    <p:notesMasterId r:id="rId95"/>
  </p:notesMasterIdLst>
  <p:handoutMasterIdLst>
    <p:handoutMasterId r:id="rId96"/>
  </p:handoutMasterIdLst>
  <p:sldIdLst>
    <p:sldId id="847" r:id="rId3"/>
    <p:sldId id="500" r:id="rId4"/>
    <p:sldId id="501" r:id="rId5"/>
    <p:sldId id="1447" r:id="rId6"/>
    <p:sldId id="1448" r:id="rId7"/>
    <p:sldId id="1449" r:id="rId8"/>
    <p:sldId id="1450" r:id="rId9"/>
    <p:sldId id="1451" r:id="rId10"/>
    <p:sldId id="1452" r:id="rId11"/>
    <p:sldId id="1453" r:id="rId12"/>
    <p:sldId id="1454" r:id="rId13"/>
    <p:sldId id="1455" r:id="rId14"/>
    <p:sldId id="1456" r:id="rId15"/>
    <p:sldId id="1457" r:id="rId16"/>
    <p:sldId id="502" r:id="rId17"/>
    <p:sldId id="503" r:id="rId18"/>
    <p:sldId id="504" r:id="rId19"/>
    <p:sldId id="505" r:id="rId20"/>
    <p:sldId id="506" r:id="rId21"/>
    <p:sldId id="507" r:id="rId22"/>
    <p:sldId id="508" r:id="rId23"/>
    <p:sldId id="509" r:id="rId24"/>
    <p:sldId id="510" r:id="rId25"/>
    <p:sldId id="511" r:id="rId26"/>
    <p:sldId id="512" r:id="rId27"/>
    <p:sldId id="1416" r:id="rId28"/>
    <p:sldId id="513" r:id="rId29"/>
    <p:sldId id="514" r:id="rId30"/>
    <p:sldId id="515" r:id="rId31"/>
    <p:sldId id="516" r:id="rId32"/>
    <p:sldId id="517" r:id="rId33"/>
    <p:sldId id="518" r:id="rId34"/>
    <p:sldId id="519" r:id="rId35"/>
    <p:sldId id="1557" r:id="rId36"/>
    <p:sldId id="1558" r:id="rId37"/>
    <p:sldId id="1376" r:id="rId38"/>
    <p:sldId id="1377" r:id="rId39"/>
    <p:sldId id="1402" r:id="rId40"/>
    <p:sldId id="1418" r:id="rId41"/>
    <p:sldId id="520" r:id="rId42"/>
    <p:sldId id="521" r:id="rId43"/>
    <p:sldId id="522" r:id="rId44"/>
    <p:sldId id="523" r:id="rId45"/>
    <p:sldId id="524" r:id="rId46"/>
    <p:sldId id="525" r:id="rId47"/>
    <p:sldId id="526" r:id="rId48"/>
    <p:sldId id="527" r:id="rId49"/>
    <p:sldId id="1375" r:id="rId50"/>
    <p:sldId id="528" r:id="rId51"/>
    <p:sldId id="529" r:id="rId52"/>
    <p:sldId id="530" r:id="rId53"/>
    <p:sldId id="531" r:id="rId54"/>
    <p:sldId id="532" r:id="rId55"/>
    <p:sldId id="533" r:id="rId56"/>
    <p:sldId id="534" r:id="rId57"/>
    <p:sldId id="536" r:id="rId58"/>
    <p:sldId id="538" r:id="rId59"/>
    <p:sldId id="540" r:id="rId60"/>
    <p:sldId id="541" r:id="rId61"/>
    <p:sldId id="543" r:id="rId62"/>
    <p:sldId id="545" r:id="rId63"/>
    <p:sldId id="546" r:id="rId64"/>
    <p:sldId id="547" r:id="rId65"/>
    <p:sldId id="548" r:id="rId66"/>
    <p:sldId id="549" r:id="rId67"/>
    <p:sldId id="550" r:id="rId68"/>
    <p:sldId id="551" r:id="rId69"/>
    <p:sldId id="552" r:id="rId70"/>
    <p:sldId id="553" r:id="rId71"/>
    <p:sldId id="554" r:id="rId72"/>
    <p:sldId id="555" r:id="rId73"/>
    <p:sldId id="556" r:id="rId74"/>
    <p:sldId id="557" r:id="rId75"/>
    <p:sldId id="957" r:id="rId76"/>
    <p:sldId id="958" r:id="rId77"/>
    <p:sldId id="959" r:id="rId78"/>
    <p:sldId id="960" r:id="rId79"/>
    <p:sldId id="961" r:id="rId80"/>
    <p:sldId id="962" r:id="rId81"/>
    <p:sldId id="963" r:id="rId82"/>
    <p:sldId id="964" r:id="rId83"/>
    <p:sldId id="965" r:id="rId84"/>
    <p:sldId id="966" r:id="rId85"/>
    <p:sldId id="967" r:id="rId86"/>
    <p:sldId id="968" r:id="rId87"/>
    <p:sldId id="969" r:id="rId88"/>
    <p:sldId id="1356" r:id="rId89"/>
    <p:sldId id="1018" r:id="rId90"/>
    <p:sldId id="1019" r:id="rId91"/>
    <p:sldId id="1020" r:id="rId92"/>
    <p:sldId id="1021" r:id="rId93"/>
    <p:sldId id="1022" r:id="rId94"/>
  </p:sldIdLst>
  <p:sldSz cx="9144000" cy="6858000" type="screen4x3"/>
  <p:notesSz cx="6881813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  <a:srgbClr val="993300"/>
    <a:srgbClr val="990000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50" autoAdjust="0"/>
    <p:restoredTop sz="86408" autoAdjust="0"/>
  </p:normalViewPr>
  <p:slideViewPr>
    <p:cSldViewPr>
      <p:cViewPr>
        <p:scale>
          <a:sx n="70" d="100"/>
          <a:sy n="70" d="100"/>
        </p:scale>
        <p:origin x="-1356" y="-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76" Type="http://schemas.openxmlformats.org/officeDocument/2006/relationships/slide" Target="slides/slide74.xml"/><Relationship Id="rId84" Type="http://schemas.openxmlformats.org/officeDocument/2006/relationships/slide" Target="slides/slide82.xml"/><Relationship Id="rId89" Type="http://schemas.openxmlformats.org/officeDocument/2006/relationships/slide" Target="slides/slide87.xml"/><Relationship Id="rId97" Type="http://schemas.openxmlformats.org/officeDocument/2006/relationships/presProps" Target="presProps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92" Type="http://schemas.openxmlformats.org/officeDocument/2006/relationships/slide" Target="slides/slide9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slide" Target="slides/slide72.xml"/><Relationship Id="rId79" Type="http://schemas.openxmlformats.org/officeDocument/2006/relationships/slide" Target="slides/slide77.xml"/><Relationship Id="rId87" Type="http://schemas.openxmlformats.org/officeDocument/2006/relationships/slide" Target="slides/slide85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82" Type="http://schemas.openxmlformats.org/officeDocument/2006/relationships/slide" Target="slides/slide80.xml"/><Relationship Id="rId90" Type="http://schemas.openxmlformats.org/officeDocument/2006/relationships/slide" Target="slides/slide88.xml"/><Relationship Id="rId95" Type="http://schemas.openxmlformats.org/officeDocument/2006/relationships/notesMaster" Target="notesMasters/notesMaster1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slide" Target="slides/slide75.xml"/><Relationship Id="rId100" Type="http://schemas.openxmlformats.org/officeDocument/2006/relationships/tableStyles" Target="tableStyle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slide" Target="slides/slide78.xml"/><Relationship Id="rId85" Type="http://schemas.openxmlformats.org/officeDocument/2006/relationships/slide" Target="slides/slide83.xml"/><Relationship Id="rId93" Type="http://schemas.openxmlformats.org/officeDocument/2006/relationships/slide" Target="slides/slide91.xml"/><Relationship Id="rId98" Type="http://schemas.openxmlformats.org/officeDocument/2006/relationships/viewProps" Target="viewProp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83" Type="http://schemas.openxmlformats.org/officeDocument/2006/relationships/slide" Target="slides/slide81.xml"/><Relationship Id="rId88" Type="http://schemas.openxmlformats.org/officeDocument/2006/relationships/slide" Target="slides/slide86.xml"/><Relationship Id="rId91" Type="http://schemas.openxmlformats.org/officeDocument/2006/relationships/slide" Target="slides/slide89.xml"/><Relationship Id="rId96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81" Type="http://schemas.openxmlformats.org/officeDocument/2006/relationships/slide" Target="slides/slide79.xml"/><Relationship Id="rId86" Type="http://schemas.openxmlformats.org/officeDocument/2006/relationships/slide" Target="slides/slide84.xml"/><Relationship Id="rId94" Type="http://schemas.openxmlformats.org/officeDocument/2006/relationships/slide" Target="slides/slide92.xml"/><Relationship Id="rId9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535" cy="4655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9279" y="0"/>
            <a:ext cx="2982534" cy="4655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0865"/>
            <a:ext cx="2982535" cy="4655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9279" y="8830865"/>
            <a:ext cx="2982534" cy="4655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4BD37F82-B146-4569-9E18-589569FF5F5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95983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91890" cy="4575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9924" y="0"/>
            <a:ext cx="2991889" cy="4575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70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4900" y="685800"/>
            <a:ext cx="4672013" cy="35052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40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6476" y="4420199"/>
            <a:ext cx="5088862" cy="4189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40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8809"/>
            <a:ext cx="2991890" cy="4575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40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9924" y="8838809"/>
            <a:ext cx="2991889" cy="4575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7A5A5E88-63E6-4D3F-BA8E-7A5C3F6630B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97164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398A6A7C-74D0-4434-85C5-64D6E5CC6038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8806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17600" y="696913"/>
            <a:ext cx="4646613" cy="3486150"/>
          </a:xfrm>
          <a:ln/>
        </p:spPr>
      </p:sp>
      <p:sp>
        <p:nvSpPr>
          <p:cNvPr id="88068" name="Notes Placeholder 2"/>
          <p:cNvSpPr>
            <a:spLocks noGrp="1"/>
          </p:cNvSpPr>
          <p:nvPr>
            <p:ph type="body" idx="1"/>
          </p:nvPr>
        </p:nvSpPr>
        <p:spPr>
          <a:xfrm>
            <a:off x="687558" y="4417021"/>
            <a:ext cx="5506698" cy="4181870"/>
          </a:xfrm>
          <a:noFill/>
        </p:spPr>
        <p:txBody>
          <a:bodyPr lIns="93177" tIns="46589" rIns="93177" bIns="46589"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  <p:sp>
        <p:nvSpPr>
          <p:cNvPr id="88069" name="Slide Number Placeholder 3"/>
          <p:cNvSpPr txBox="1">
            <a:spLocks noGrp="1"/>
          </p:cNvSpPr>
          <p:nvPr/>
        </p:nvSpPr>
        <p:spPr bwMode="auto">
          <a:xfrm>
            <a:off x="3897719" y="8829277"/>
            <a:ext cx="2982535" cy="4655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77" tIns="46589" rIns="93177" bIns="46589" anchor="b"/>
          <a:lstStyle>
            <a:lvl1pPr defTabSz="931863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931863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931863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931863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931863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A6F1537A-C7B1-41C5-8E70-8883CF7D9966}" type="slidenum">
              <a:rPr lang="en-US" sz="1200"/>
              <a:pPr algn="r" eaLnBrk="1" hangingPunct="1"/>
              <a:t>1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22329213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430" indent="-2855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2200" indent="-22844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99080" indent="-22844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5960" indent="-22844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2840" indent="-22844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69720" indent="-22844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6600" indent="-22844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3480" indent="-22844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78B44137-A5DB-4D8F-AC99-C64CA635261D}" type="slidenum">
              <a:rPr lang="en-US" smtClean="0"/>
              <a:pPr eaLnBrk="1" hangingPunct="1"/>
              <a:t>60</a:t>
            </a:fld>
            <a:endParaRPr lang="en-US" smtClean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4443303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430" indent="-2855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2200" indent="-22844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99080" indent="-22844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5960" indent="-22844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2840" indent="-22844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69720" indent="-22844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6600" indent="-22844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3480" indent="-22844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BCC4DD3-0793-4C4B-8481-B9A8FA1D030A}" type="slidenum">
              <a:rPr lang="en-US" smtClean="0"/>
              <a:pPr eaLnBrk="1" hangingPunct="1"/>
              <a:t>70</a:t>
            </a:fld>
            <a:endParaRPr lang="en-US" smtClean="0"/>
          </a:p>
        </p:txBody>
      </p:sp>
      <p:sp>
        <p:nvSpPr>
          <p:cNvPr id="1136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19188" y="696913"/>
            <a:ext cx="4646612" cy="3486150"/>
          </a:xfrm>
          <a:ln/>
        </p:spPr>
      </p:sp>
      <p:sp>
        <p:nvSpPr>
          <p:cNvPr id="1136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03248427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430" indent="-2855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2200" indent="-22844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99080" indent="-22844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5960" indent="-22844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2840" indent="-22844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69720" indent="-22844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6600" indent="-22844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3480" indent="-22844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29FCB1F-BF24-4D14-A4FB-D8230A1360C3}" type="slidenum">
              <a:rPr lang="en-US" smtClean="0"/>
              <a:pPr eaLnBrk="1" hangingPunct="1"/>
              <a:t>71</a:t>
            </a:fld>
            <a:endParaRPr lang="en-US" smtClean="0"/>
          </a:p>
        </p:txBody>
      </p:sp>
      <p:sp>
        <p:nvSpPr>
          <p:cNvPr id="1146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19188" y="696913"/>
            <a:ext cx="4646612" cy="3486150"/>
          </a:xfrm>
          <a:ln/>
        </p:spPr>
      </p:sp>
      <p:sp>
        <p:nvSpPr>
          <p:cNvPr id="1146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17181087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430" indent="-2855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2200" indent="-22844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99080" indent="-22844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5960" indent="-22844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2840" indent="-22844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69720" indent="-22844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6600" indent="-22844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3480" indent="-22844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488D573B-3A5A-421F-A0E2-FD4FABFC4C85}" type="slidenum">
              <a:rPr lang="en-US" smtClean="0"/>
              <a:pPr eaLnBrk="1" hangingPunct="1"/>
              <a:t>72</a:t>
            </a:fld>
            <a:endParaRPr lang="en-US" smtClean="0"/>
          </a:p>
        </p:txBody>
      </p:sp>
      <p:sp>
        <p:nvSpPr>
          <p:cNvPr id="1157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19188" y="696913"/>
            <a:ext cx="4646612" cy="3486150"/>
          </a:xfrm>
          <a:ln/>
        </p:spPr>
      </p:sp>
      <p:sp>
        <p:nvSpPr>
          <p:cNvPr id="1157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2169313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430" indent="-2855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2200" indent="-22844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99080" indent="-22844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5960" indent="-22844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2840" indent="-22844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69720" indent="-22844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6600" indent="-22844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3480" indent="-22844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B74CC345-D846-4306-96B1-0C53F8D9B52C}" type="slidenum">
              <a:rPr lang="en-US" smtClean="0"/>
              <a:pPr eaLnBrk="1" hangingPunct="1"/>
              <a:t>24</a:t>
            </a:fld>
            <a:endParaRPr lang="en-US" smtClean="0"/>
          </a:p>
        </p:txBody>
      </p:sp>
      <p:sp>
        <p:nvSpPr>
          <p:cNvPr id="1044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7888" y="4416426"/>
            <a:ext cx="5046040" cy="41830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009880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430" indent="-2855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2200" indent="-22844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99080" indent="-22844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5960" indent="-22844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2840" indent="-22844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69720" indent="-22844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6600" indent="-22844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3480" indent="-22844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C7369E9-A69E-4D01-821E-A4D17170CF85}" type="slidenum">
              <a:rPr lang="en-US" smtClean="0"/>
              <a:pPr eaLnBrk="1" hangingPunct="1"/>
              <a:t>27</a:t>
            </a:fld>
            <a:endParaRPr lang="en-US" smtClean="0"/>
          </a:p>
        </p:txBody>
      </p:sp>
      <p:sp>
        <p:nvSpPr>
          <p:cNvPr id="1054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7888" y="4416426"/>
            <a:ext cx="5046040" cy="41830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2751974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430" indent="-2855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2200" indent="-22844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99080" indent="-22844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5960" indent="-22844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2840" indent="-22844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69720" indent="-22844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6600" indent="-22844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3480" indent="-22844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6A5D8529-752C-4A9C-8D1A-AD202FCDB81A}" type="slidenum">
              <a:rPr lang="en-US" smtClean="0"/>
              <a:pPr eaLnBrk="1" hangingPunct="1"/>
              <a:t>28</a:t>
            </a:fld>
            <a:endParaRPr lang="en-US" smtClean="0"/>
          </a:p>
        </p:txBody>
      </p:sp>
      <p:sp>
        <p:nvSpPr>
          <p:cNvPr id="1064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5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7888" y="4416426"/>
            <a:ext cx="5046040" cy="41830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7207970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430" indent="-2855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2200" indent="-22844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99080" indent="-22844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5960" indent="-22844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2840" indent="-22844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69720" indent="-22844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6600" indent="-22844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3480" indent="-22844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113C6AC4-0189-493B-BC2C-4B0CB9A1FFB6}" type="slidenum">
              <a:rPr lang="en-US" smtClean="0"/>
              <a:pPr eaLnBrk="1" hangingPunct="1"/>
              <a:t>29</a:t>
            </a:fld>
            <a:endParaRPr lang="en-US" smtClean="0"/>
          </a:p>
        </p:txBody>
      </p:sp>
      <p:sp>
        <p:nvSpPr>
          <p:cNvPr id="1075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7888" y="4416426"/>
            <a:ext cx="5046040" cy="41830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1704245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430" indent="-2855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2200" indent="-22844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99080" indent="-22844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5960" indent="-22844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2840" indent="-22844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69720" indent="-22844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6600" indent="-22844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3480" indent="-22844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090F8BA-90FD-4FE0-ADA2-901DCAE64B61}" type="slidenum">
              <a:rPr lang="en-US" smtClean="0"/>
              <a:pPr eaLnBrk="1" hangingPunct="1"/>
              <a:t>30</a:t>
            </a:fld>
            <a:endParaRPr lang="en-US" smtClean="0"/>
          </a:p>
        </p:txBody>
      </p:sp>
      <p:sp>
        <p:nvSpPr>
          <p:cNvPr id="1085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7888" y="4416426"/>
            <a:ext cx="5046040" cy="41830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754007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430" indent="-2855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2200" indent="-22844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99080" indent="-22844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5960" indent="-22844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2840" indent="-22844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69720" indent="-22844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6600" indent="-22844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3480" indent="-22844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BDE99CB8-FBD1-4A86-9960-E45D83376897}" type="slidenum">
              <a:rPr lang="en-US" smtClean="0"/>
              <a:pPr eaLnBrk="1" hangingPunct="1"/>
              <a:t>31</a:t>
            </a:fld>
            <a:endParaRPr lang="en-US" smtClean="0"/>
          </a:p>
        </p:txBody>
      </p:sp>
      <p:sp>
        <p:nvSpPr>
          <p:cNvPr id="1095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7888" y="4416426"/>
            <a:ext cx="5046040" cy="41830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5853394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430" indent="-2855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2200" indent="-22844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99080" indent="-22844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5960" indent="-22844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2840" indent="-22844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69720" indent="-22844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6600" indent="-22844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3480" indent="-22844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D82C5D35-FD7E-4FAE-8598-E2F9240E5AA3}" type="slidenum">
              <a:rPr lang="en-US" smtClean="0"/>
              <a:pPr eaLnBrk="1" hangingPunct="1"/>
              <a:t>32</a:t>
            </a:fld>
            <a:endParaRPr lang="en-US" smtClean="0"/>
          </a:p>
        </p:txBody>
      </p:sp>
      <p:sp>
        <p:nvSpPr>
          <p:cNvPr id="1105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7888" y="4416426"/>
            <a:ext cx="5046040" cy="41830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534140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430" indent="-2855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2200" indent="-22844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99080" indent="-22844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5960" indent="-22844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2840" indent="-22844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69720" indent="-22844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6600" indent="-22844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3480" indent="-22844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D81AA34-46DC-4644-B438-242A23E8D97D}" type="slidenum">
              <a:rPr lang="en-US" smtClean="0"/>
              <a:pPr eaLnBrk="1" hangingPunct="1"/>
              <a:t>53</a:t>
            </a:fld>
            <a:endParaRPr lang="en-US" smtClean="0"/>
          </a:p>
        </p:txBody>
      </p:sp>
      <p:sp>
        <p:nvSpPr>
          <p:cNvPr id="1116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6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1005396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BHS_Black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67000" y="5867400"/>
            <a:ext cx="381635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48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911225"/>
            <a:ext cx="9144000" cy="160337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1648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28194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3991464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5093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5670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305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381000" y="1981200"/>
            <a:ext cx="4076700" cy="4114800"/>
          </a:xfrm>
        </p:spPr>
        <p:txBody>
          <a:bodyPr>
            <a:normAutofit/>
          </a:bodyPr>
          <a:lstStyle/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981200"/>
            <a:ext cx="40767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04800" y="6410325"/>
            <a:ext cx="3581400" cy="36671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Oncology Section, APTA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4343400" y="1039813"/>
            <a:ext cx="457200" cy="4413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04546A-7CD0-4682-ACCE-D073C334B8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2424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orp new BW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0" y="5808663"/>
            <a:ext cx="4572000" cy="51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29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911225"/>
            <a:ext cx="9144000" cy="160337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2129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28194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694009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30361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410176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600200"/>
            <a:ext cx="43053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600200"/>
            <a:ext cx="43053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6198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8641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63623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69599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655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908926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942982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64807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4843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49806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600200"/>
            <a:ext cx="43053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600200"/>
            <a:ext cx="43053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27270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4169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21614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36988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616678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92022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rgbClr val="8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600200"/>
            <a:ext cx="8763000" cy="434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Line 17"/>
          <p:cNvSpPr>
            <a:spLocks noChangeShapeType="1"/>
          </p:cNvSpPr>
          <p:nvPr/>
        </p:nvSpPr>
        <p:spPr bwMode="auto">
          <a:xfrm>
            <a:off x="0" y="6146800"/>
            <a:ext cx="9144000" cy="0"/>
          </a:xfrm>
          <a:prstGeom prst="line">
            <a:avLst/>
          </a:prstGeom>
          <a:noFill/>
          <a:ln w="28575">
            <a:solidFill>
              <a:srgbClr val="8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029" name="Picture 19" descr="BHS_Black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24200" y="6324600"/>
            <a:ext cx="290195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13" r:id="rId2"/>
    <p:sldLayoutId id="2147483814" r:id="rId3"/>
    <p:sldLayoutId id="2147483815" r:id="rId4"/>
    <p:sldLayoutId id="2147483816" r:id="rId5"/>
    <p:sldLayoutId id="2147483817" r:id="rId6"/>
    <p:sldLayoutId id="2147483818" r:id="rId7"/>
    <p:sldLayoutId id="2147483819" r:id="rId8"/>
    <p:sldLayoutId id="2147483820" r:id="rId9"/>
    <p:sldLayoutId id="2147483821" r:id="rId10"/>
    <p:sldLayoutId id="2147483822" r:id="rId11"/>
    <p:sldLayoutId id="2147483837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Palatino Linotype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Palatino Linotype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Palatino Linotype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Palatino Linotype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Palatino Linotype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Palatino Linotype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Palatino Linotype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Palatino Linotype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rgbClr val="8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600200"/>
            <a:ext cx="8763000" cy="434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2052" name="Picture 4" descr="corp new BW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9000" y="6362700"/>
            <a:ext cx="25908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3" name="Line 5"/>
          <p:cNvSpPr>
            <a:spLocks noChangeShapeType="1"/>
          </p:cNvSpPr>
          <p:nvPr/>
        </p:nvSpPr>
        <p:spPr bwMode="auto">
          <a:xfrm>
            <a:off x="0" y="6146800"/>
            <a:ext cx="9144000" cy="0"/>
          </a:xfrm>
          <a:prstGeom prst="line">
            <a:avLst/>
          </a:prstGeom>
          <a:noFill/>
          <a:ln w="28575">
            <a:solidFill>
              <a:srgbClr val="8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4" r:id="rId1"/>
    <p:sldLayoutId id="2147483823" r:id="rId2"/>
    <p:sldLayoutId id="2147483824" r:id="rId3"/>
    <p:sldLayoutId id="2147483825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31" r:id="rId10"/>
    <p:sldLayoutId id="214748383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Kozuka Mincho Pro H" pitchFamily="18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Kozuka Mincho Pro H" pitchFamily="18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Kozuka Mincho Pro H" pitchFamily="18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Kozuka Mincho Pro H" pitchFamily="18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Kozuka Mincho Pro H" pitchFamily="18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Kozuka Mincho Pro H" pitchFamily="18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Kozuka Mincho Pro H" pitchFamily="18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Kozuka Mincho Pro H" pitchFamily="18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4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4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1219200"/>
            <a:ext cx="9144000" cy="2209800"/>
          </a:xfrm>
        </p:spPr>
        <p:txBody>
          <a:bodyPr anchor="b"/>
          <a:lstStyle/>
          <a:p>
            <a:pPr eaLnBrk="1" hangingPunct="1"/>
            <a:r>
              <a:rPr lang="en-US" dirty="0" smtClean="0"/>
              <a:t>July 2</a:t>
            </a:r>
            <a:r>
              <a:rPr lang="en-US" baseline="30000" dirty="0" smtClean="0"/>
              <a:t>nd</a:t>
            </a:r>
            <a:r>
              <a:rPr lang="en-US" dirty="0" smtClean="0"/>
              <a:t> Lab Session 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552450" y="3754438"/>
            <a:ext cx="8196263" cy="1922462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en-US" sz="2400" dirty="0" smtClean="0"/>
              <a:t>Chris Wilson PT, DPT, GCS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endParaRPr lang="en-US" sz="2400" dirty="0" smtClean="0"/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en-US" sz="2400" dirty="0" smtClean="0"/>
              <a:t>PTP 646 – Metabolic, Endocrine, and Integumentary Condition Interventions in Practice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en-US" sz="2400" dirty="0" smtClean="0"/>
              <a:t>July 2013</a:t>
            </a:r>
          </a:p>
        </p:txBody>
      </p:sp>
      <p:pic>
        <p:nvPicPr>
          <p:cNvPr id="5124" name="Picture 4" descr="BHS_Black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67000" y="6251575"/>
            <a:ext cx="381635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661466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Intervention Plan</a:t>
            </a:r>
            <a:endParaRPr lang="en-US" dirty="0"/>
          </a:p>
        </p:txBody>
      </p:sp>
      <p:sp>
        <p:nvSpPr>
          <p:cNvPr id="288770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Frequency &amp; Duration</a:t>
            </a:r>
          </a:p>
          <a:p>
            <a:pPr eaLnBrk="1" hangingPunct="1"/>
            <a:r>
              <a:rPr lang="en-US" dirty="0" smtClean="0"/>
              <a:t>Treatment modalities</a:t>
            </a:r>
          </a:p>
          <a:p>
            <a:pPr eaLnBrk="1" hangingPunct="1"/>
            <a:r>
              <a:rPr lang="en-US" dirty="0" smtClean="0"/>
              <a:t>Exercise prescription</a:t>
            </a:r>
          </a:p>
          <a:p>
            <a:pPr eaLnBrk="1" hangingPunct="1"/>
            <a:r>
              <a:rPr lang="en-US" dirty="0" smtClean="0"/>
              <a:t>Self management program</a:t>
            </a:r>
          </a:p>
          <a:p>
            <a:pPr eaLnBrk="1" hangingPunct="1"/>
            <a:r>
              <a:rPr lang="en-US" dirty="0" smtClean="0"/>
              <a:t>Return to activity/work plan</a:t>
            </a:r>
          </a:p>
          <a:p>
            <a:pPr eaLnBrk="1" hangingPunct="1">
              <a:buFontTx/>
              <a:buNone/>
            </a:pPr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41666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Intervention Planning</a:t>
            </a:r>
            <a:endParaRPr lang="en-US" dirty="0"/>
          </a:p>
        </p:txBody>
      </p:sp>
      <p:sp>
        <p:nvSpPr>
          <p:cNvPr id="289794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 smtClean="0"/>
              <a:t>Based on indications &amp; contraindications</a:t>
            </a:r>
          </a:p>
          <a:p>
            <a:pPr eaLnBrk="1" hangingPunct="1"/>
            <a:r>
              <a:rPr lang="en-US" dirty="0" smtClean="0"/>
              <a:t>Based on patient goals</a:t>
            </a:r>
          </a:p>
          <a:p>
            <a:pPr eaLnBrk="1" hangingPunct="1"/>
            <a:r>
              <a:rPr lang="en-US" dirty="0" smtClean="0"/>
              <a:t>Comprehensive </a:t>
            </a:r>
          </a:p>
          <a:p>
            <a:pPr eaLnBrk="1" hangingPunct="1"/>
            <a:r>
              <a:rPr lang="en-US" dirty="0" smtClean="0"/>
              <a:t>Variable</a:t>
            </a:r>
          </a:p>
          <a:p>
            <a:pPr eaLnBrk="1" hangingPunct="1"/>
            <a:r>
              <a:rPr lang="en-US" dirty="0" smtClean="0"/>
              <a:t>Start at minimal intensity</a:t>
            </a:r>
          </a:p>
          <a:p>
            <a:pPr eaLnBrk="1" hangingPunct="1"/>
            <a:r>
              <a:rPr lang="en-US" dirty="0" smtClean="0"/>
              <a:t>Progress may not be linear</a:t>
            </a:r>
          </a:p>
          <a:p>
            <a:pPr eaLnBrk="1" hangingPunct="1"/>
            <a:r>
              <a:rPr lang="en-US" dirty="0" smtClean="0"/>
              <a:t>No protocols</a:t>
            </a:r>
          </a:p>
          <a:p>
            <a:pPr eaLnBrk="1" hangingPunct="1">
              <a:buFontTx/>
              <a:buNone/>
            </a:pPr>
            <a:endParaRPr lang="en-US" dirty="0" smtClean="0"/>
          </a:p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945136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Advancement of Intervention Plan</a:t>
            </a:r>
            <a:endParaRPr lang="en-US" dirty="0"/>
          </a:p>
        </p:txBody>
      </p:sp>
      <p:sp>
        <p:nvSpPr>
          <p:cNvPr id="29081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Advance slowly </a:t>
            </a:r>
          </a:p>
          <a:p>
            <a:pPr lvl="1" eaLnBrk="1" hangingPunct="1"/>
            <a:r>
              <a:rPr lang="en-US" dirty="0" smtClean="0"/>
              <a:t>Reps</a:t>
            </a:r>
          </a:p>
          <a:p>
            <a:pPr lvl="1" eaLnBrk="1" hangingPunct="1"/>
            <a:r>
              <a:rPr lang="en-US" dirty="0" smtClean="0"/>
              <a:t>Weight</a:t>
            </a:r>
          </a:p>
          <a:p>
            <a:pPr lvl="1" eaLnBrk="1" hangingPunct="1"/>
            <a:r>
              <a:rPr lang="en-US" dirty="0" smtClean="0"/>
              <a:t>New activity</a:t>
            </a:r>
          </a:p>
          <a:p>
            <a:pPr eaLnBrk="1" hangingPunct="1"/>
            <a:r>
              <a:rPr lang="en-US" dirty="0" smtClean="0"/>
              <a:t>May not be linear</a:t>
            </a:r>
          </a:p>
          <a:p>
            <a:pPr eaLnBrk="1" hangingPunct="1"/>
            <a:r>
              <a:rPr lang="en-US" dirty="0" smtClean="0"/>
              <a:t>Based on patient input and goals </a:t>
            </a:r>
          </a:p>
        </p:txBody>
      </p:sp>
    </p:spTree>
    <p:extLst>
      <p:ext uri="{BB962C8B-B14F-4D97-AF65-F5344CB8AC3E}">
        <p14:creationId xmlns:p14="http://schemas.microsoft.com/office/powerpoint/2010/main" val="1640133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Completion of Episode of Care</a:t>
            </a:r>
            <a:endParaRPr lang="en-US" dirty="0"/>
          </a:p>
        </p:txBody>
      </p:sp>
      <p:sp>
        <p:nvSpPr>
          <p:cNvPr id="291842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/>
            <a:r>
              <a:rPr lang="en-US" dirty="0" smtClean="0"/>
              <a:t>Full or maximized ROM</a:t>
            </a:r>
          </a:p>
          <a:p>
            <a:pPr eaLnBrk="1" hangingPunct="1"/>
            <a:r>
              <a:rPr lang="en-US" dirty="0" smtClean="0"/>
              <a:t>Minimal or no pain</a:t>
            </a:r>
          </a:p>
          <a:p>
            <a:pPr eaLnBrk="1" hangingPunct="1"/>
            <a:r>
              <a:rPr lang="en-US" dirty="0" smtClean="0"/>
              <a:t>Functional strength</a:t>
            </a:r>
          </a:p>
          <a:p>
            <a:pPr eaLnBrk="1" hangingPunct="1"/>
            <a:r>
              <a:rPr lang="en-US" dirty="0" smtClean="0"/>
              <a:t>Independent HEP</a:t>
            </a:r>
          </a:p>
          <a:p>
            <a:pPr eaLnBrk="1" hangingPunct="1"/>
            <a:r>
              <a:rPr lang="en-US" dirty="0" smtClean="0"/>
              <a:t>Educated in lymphedema risk reduction</a:t>
            </a:r>
          </a:p>
          <a:p>
            <a:pPr eaLnBrk="1" hangingPunct="1"/>
            <a:r>
              <a:rPr lang="en-US" dirty="0" smtClean="0"/>
              <a:t>Educated in infection risk reduction</a:t>
            </a:r>
          </a:p>
          <a:p>
            <a:pPr eaLnBrk="1" hangingPunct="1"/>
            <a:r>
              <a:rPr lang="en-US" dirty="0" smtClean="0"/>
              <a:t>Good self confidence</a:t>
            </a:r>
          </a:p>
          <a:p>
            <a:pPr eaLnBrk="1" hangingPunct="1"/>
            <a:r>
              <a:rPr lang="en-US" dirty="0" smtClean="0"/>
              <a:t>Action plan for questions or problems</a:t>
            </a:r>
          </a:p>
        </p:txBody>
      </p:sp>
    </p:spTree>
    <p:extLst>
      <p:ext uri="{BB962C8B-B14F-4D97-AF65-F5344CB8AC3E}">
        <p14:creationId xmlns:p14="http://schemas.microsoft.com/office/powerpoint/2010/main" val="3490025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Reducing risk of lymphedema</a:t>
            </a:r>
            <a:endParaRPr lang="en-US" dirty="0"/>
          </a:p>
        </p:txBody>
      </p:sp>
      <p:sp>
        <p:nvSpPr>
          <p:cNvPr id="29286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Regain full mobility and strength</a:t>
            </a:r>
          </a:p>
          <a:p>
            <a:pPr eaLnBrk="1" hangingPunct="1"/>
            <a:r>
              <a:rPr lang="en-US" dirty="0" smtClean="0"/>
              <a:t>Gain or maintain ideal body weight</a:t>
            </a:r>
          </a:p>
          <a:p>
            <a:pPr eaLnBrk="1" hangingPunct="1"/>
            <a:r>
              <a:rPr lang="en-US" dirty="0" smtClean="0"/>
              <a:t>Teach infection risk reduction</a:t>
            </a:r>
          </a:p>
          <a:p>
            <a:pPr eaLnBrk="1" hangingPunct="1"/>
            <a:r>
              <a:rPr lang="en-US" dirty="0" smtClean="0"/>
              <a:t>Teach an action plan</a:t>
            </a:r>
          </a:p>
        </p:txBody>
      </p:sp>
    </p:spTree>
    <p:extLst>
      <p:ext uri="{BB962C8B-B14F-4D97-AF65-F5344CB8AC3E}">
        <p14:creationId xmlns:p14="http://schemas.microsoft.com/office/powerpoint/2010/main" val="3798467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 Surgical Dysfunctions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>
            <a:normAutofit fontScale="92500"/>
          </a:bodyPr>
          <a:lstStyle/>
          <a:p>
            <a:pPr marL="493776" indent="-457200" fontAlgn="auto">
              <a:spcAft>
                <a:spcPts val="0"/>
              </a:spcAft>
              <a:defRPr/>
            </a:pPr>
            <a:r>
              <a:rPr lang="en-US" sz="2800" dirty="0" smtClean="0"/>
              <a:t>Postural changes</a:t>
            </a:r>
          </a:p>
          <a:p>
            <a:pPr marL="493776" indent="-457200" fontAlgn="auto">
              <a:spcAft>
                <a:spcPts val="0"/>
              </a:spcAft>
              <a:defRPr/>
            </a:pPr>
            <a:r>
              <a:rPr lang="en-US" sz="2800" dirty="0" smtClean="0"/>
              <a:t>Pain </a:t>
            </a:r>
          </a:p>
          <a:p>
            <a:pPr marL="493776" indent="-457200" fontAlgn="auto">
              <a:spcAft>
                <a:spcPts val="0"/>
              </a:spcAft>
              <a:defRPr/>
            </a:pPr>
            <a:r>
              <a:rPr lang="en-US" sz="2800" dirty="0" smtClean="0"/>
              <a:t>Postoperative vascular and pulmonary complications</a:t>
            </a:r>
          </a:p>
          <a:p>
            <a:pPr marL="493776" indent="-457200" fontAlgn="auto">
              <a:spcAft>
                <a:spcPts val="0"/>
              </a:spcAft>
              <a:defRPr/>
            </a:pPr>
            <a:r>
              <a:rPr lang="en-US" sz="2800" dirty="0" smtClean="0"/>
              <a:t>Swelling</a:t>
            </a:r>
          </a:p>
          <a:p>
            <a:pPr marL="493776" indent="-457200" fontAlgn="auto">
              <a:spcAft>
                <a:spcPts val="0"/>
              </a:spcAft>
              <a:defRPr/>
            </a:pPr>
            <a:r>
              <a:rPr lang="en-US" sz="2800" dirty="0" smtClean="0"/>
              <a:t>Soft tissue restrictions and shortening</a:t>
            </a:r>
          </a:p>
          <a:p>
            <a:pPr marL="493776" indent="-457200" fontAlgn="auto">
              <a:spcAft>
                <a:spcPts val="0"/>
              </a:spcAft>
              <a:defRPr/>
            </a:pPr>
            <a:r>
              <a:rPr lang="en-US" sz="2800" dirty="0" smtClean="0"/>
              <a:t>Decreased ROM</a:t>
            </a:r>
          </a:p>
          <a:p>
            <a:pPr marL="493776" indent="-457200" fontAlgn="auto">
              <a:spcAft>
                <a:spcPts val="0"/>
              </a:spcAft>
              <a:defRPr/>
            </a:pPr>
            <a:r>
              <a:rPr lang="en-US" sz="2800" dirty="0" smtClean="0"/>
              <a:t>Decreased strength</a:t>
            </a:r>
          </a:p>
          <a:p>
            <a:pPr marL="493776" indent="-457200" fontAlgn="auto">
              <a:spcAft>
                <a:spcPts val="0"/>
              </a:spcAft>
              <a:defRPr/>
            </a:pPr>
            <a:r>
              <a:rPr lang="en-US" sz="2800" dirty="0" smtClean="0"/>
              <a:t>Loss of function</a:t>
            </a:r>
          </a:p>
          <a:p>
            <a:pPr marL="493776" indent="-457200" fontAlgn="auto">
              <a:spcAft>
                <a:spcPts val="0"/>
              </a:spcAft>
              <a:defRPr/>
            </a:pPr>
            <a:r>
              <a:rPr lang="en-US" sz="2800" dirty="0" smtClean="0"/>
              <a:t>Increase risk for infections and lymphedema</a:t>
            </a:r>
          </a:p>
        </p:txBody>
      </p:sp>
    </p:spTree>
    <p:extLst>
      <p:ext uri="{BB962C8B-B14F-4D97-AF65-F5344CB8AC3E}">
        <p14:creationId xmlns:p14="http://schemas.microsoft.com/office/powerpoint/2010/main" val="3032208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Postural changes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Scapular protraction</a:t>
            </a:r>
          </a:p>
          <a:p>
            <a:r>
              <a:rPr lang="en-US" dirty="0" smtClean="0"/>
              <a:t>Forward head posture</a:t>
            </a:r>
          </a:p>
          <a:p>
            <a:r>
              <a:rPr lang="en-US" dirty="0" smtClean="0"/>
              <a:t>Scapular elevation</a:t>
            </a:r>
          </a:p>
          <a:p>
            <a:r>
              <a:rPr lang="en-US" dirty="0" smtClean="0"/>
              <a:t>Winging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13721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56484" y="1600200"/>
            <a:ext cx="3364931" cy="434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77565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/>
          <a:lstStyle/>
          <a:p>
            <a:r>
              <a:rPr lang="en-US" smtClean="0"/>
              <a:t>Pain</a:t>
            </a:r>
          </a:p>
        </p:txBody>
      </p:sp>
      <p:sp>
        <p:nvSpPr>
          <p:cNvPr id="33795" name="Content Placeholder 2"/>
          <p:cNvSpPr>
            <a:spLocks noGrp="1"/>
          </p:cNvSpPr>
          <p:nvPr>
            <p:ph sz="half" idx="1"/>
          </p:nvPr>
        </p:nvSpPr>
        <p:spPr>
          <a:xfrm>
            <a:off x="179388" y="1066800"/>
            <a:ext cx="4343400" cy="4876800"/>
          </a:xfrm>
        </p:spPr>
        <p:txBody>
          <a:bodyPr/>
          <a:lstStyle/>
          <a:p>
            <a:pPr marL="493712" indent="-457200"/>
            <a:r>
              <a:rPr lang="en-US" sz="2400" dirty="0" smtClean="0"/>
              <a:t>Incisional pain</a:t>
            </a:r>
          </a:p>
          <a:p>
            <a:pPr marL="779463" lvl="1" indent="-342900"/>
            <a:r>
              <a:rPr lang="en-US" sz="2000" dirty="0" smtClean="0"/>
              <a:t>Transverse incision across the chest and extends into the axilla</a:t>
            </a:r>
          </a:p>
          <a:p>
            <a:pPr marL="493712" indent="-457200"/>
            <a:r>
              <a:rPr lang="en-US" sz="2400" dirty="0" smtClean="0"/>
              <a:t>Posterior cervical and shoulder girdle pain</a:t>
            </a:r>
          </a:p>
          <a:p>
            <a:pPr marL="779463" lvl="1" indent="-342900"/>
            <a:r>
              <a:rPr lang="en-US" sz="2000" dirty="0" smtClean="0"/>
              <a:t>Muscle spasms</a:t>
            </a:r>
          </a:p>
          <a:p>
            <a:pPr marL="779463" lvl="1" indent="-342900"/>
            <a:r>
              <a:rPr lang="en-US" sz="2000" dirty="0" err="1" smtClean="0"/>
              <a:t>Levator</a:t>
            </a:r>
            <a:r>
              <a:rPr lang="en-US" sz="2000" dirty="0" smtClean="0"/>
              <a:t> scapulae, </a:t>
            </a:r>
            <a:r>
              <a:rPr lang="en-US" sz="2000" dirty="0" err="1" smtClean="0"/>
              <a:t>teres</a:t>
            </a:r>
            <a:r>
              <a:rPr lang="en-US" sz="2000" dirty="0" smtClean="0"/>
              <a:t> major and minor, and </a:t>
            </a:r>
            <a:r>
              <a:rPr lang="en-US" sz="2000" dirty="0" err="1" smtClean="0"/>
              <a:t>infraspinatus</a:t>
            </a:r>
            <a:r>
              <a:rPr lang="en-US" sz="2000" dirty="0" smtClean="0"/>
              <a:t> often are tender to palpate and can restrict active shoulder motion</a:t>
            </a:r>
          </a:p>
        </p:txBody>
      </p:sp>
      <p:pic>
        <p:nvPicPr>
          <p:cNvPr id="33797" name="Picture 4" descr="2008-09 529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22788" y="2057400"/>
            <a:ext cx="4470400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45052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9200"/>
          </a:xfrm>
        </p:spPr>
        <p:txBody>
          <a:bodyPr/>
          <a:lstStyle/>
          <a:p>
            <a:r>
              <a:rPr lang="en-US" sz="3800" dirty="0" smtClean="0"/>
              <a:t>Post-operative Vascular and Pulmonary Complications</a:t>
            </a:r>
          </a:p>
        </p:txBody>
      </p:sp>
      <p:sp>
        <p:nvSpPr>
          <p:cNvPr id="34819" name="Content Placeholder 4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r>
              <a:rPr lang="en-US" dirty="0" smtClean="0"/>
              <a:t>Decreased activity</a:t>
            </a:r>
          </a:p>
          <a:p>
            <a:r>
              <a:rPr lang="en-US" dirty="0" smtClean="0"/>
              <a:t>Incisional pain</a:t>
            </a:r>
          </a:p>
          <a:p>
            <a:pPr lvl="1"/>
            <a:r>
              <a:rPr lang="en-US" dirty="0" smtClean="0"/>
              <a:t>Reluctance to cough or breathe deeply</a:t>
            </a:r>
          </a:p>
        </p:txBody>
      </p:sp>
    </p:spTree>
    <p:extLst>
      <p:ext uri="{BB962C8B-B14F-4D97-AF65-F5344CB8AC3E}">
        <p14:creationId xmlns:p14="http://schemas.microsoft.com/office/powerpoint/2010/main" val="2218738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Swelling</a:t>
            </a:r>
          </a:p>
        </p:txBody>
      </p:sp>
      <p:sp>
        <p:nvSpPr>
          <p:cNvPr id="35843" name="Content Placeholder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r>
              <a:rPr lang="en-US" dirty="0" smtClean="0"/>
              <a:t>Lymphedema can occur almost immediately after lymph node removal</a:t>
            </a:r>
          </a:p>
          <a:p>
            <a:r>
              <a:rPr lang="en-US" dirty="0" smtClean="0"/>
              <a:t>After radiation</a:t>
            </a:r>
          </a:p>
          <a:p>
            <a:r>
              <a:rPr lang="en-US" dirty="0" smtClean="0"/>
              <a:t>Or many months later</a:t>
            </a:r>
          </a:p>
        </p:txBody>
      </p:sp>
    </p:spTree>
    <p:extLst>
      <p:ext uri="{BB962C8B-B14F-4D97-AF65-F5344CB8AC3E}">
        <p14:creationId xmlns:p14="http://schemas.microsoft.com/office/powerpoint/2010/main" val="4160425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 dirty="0" smtClean="0"/>
              <a:t>Who needs Breast Cancer Rehab?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r>
              <a:rPr lang="en-US" dirty="0" smtClean="0"/>
              <a:t>Any patient that has had surgery</a:t>
            </a:r>
          </a:p>
          <a:p>
            <a:r>
              <a:rPr lang="en-US" dirty="0" smtClean="0"/>
              <a:t>Any patient that has had or will have Chemotherapy</a:t>
            </a:r>
          </a:p>
          <a:p>
            <a:r>
              <a:rPr lang="en-US" dirty="0" smtClean="0"/>
              <a:t>Any patient that had or will have radiation therapy</a:t>
            </a:r>
          </a:p>
        </p:txBody>
      </p:sp>
    </p:spTree>
    <p:extLst>
      <p:ext uri="{BB962C8B-B14F-4D97-AF65-F5344CB8AC3E}">
        <p14:creationId xmlns:p14="http://schemas.microsoft.com/office/powerpoint/2010/main" val="2225094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800" dirty="0" smtClean="0"/>
              <a:t>Soft tissue restrictions and shortening</a:t>
            </a:r>
          </a:p>
        </p:txBody>
      </p:sp>
      <p:sp>
        <p:nvSpPr>
          <p:cNvPr id="36867" name="Content Placeholder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r>
              <a:rPr lang="en-US" dirty="0" smtClean="0"/>
              <a:t>Chest wall adhesions</a:t>
            </a:r>
          </a:p>
          <a:p>
            <a:r>
              <a:rPr lang="en-US" dirty="0" smtClean="0"/>
              <a:t>Restrictive scarring</a:t>
            </a:r>
          </a:p>
        </p:txBody>
      </p:sp>
    </p:spTree>
    <p:extLst>
      <p:ext uri="{BB962C8B-B14F-4D97-AF65-F5344CB8AC3E}">
        <p14:creationId xmlns:p14="http://schemas.microsoft.com/office/powerpoint/2010/main" val="3781309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/>
          <a:lstStyle/>
          <a:p>
            <a:r>
              <a:rPr lang="en-US" sz="3800" dirty="0" smtClean="0"/>
              <a:t>Treatment Contraindications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81000" y="1524000"/>
            <a:ext cx="8458200" cy="5105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3600" smtClean="0"/>
              <a:t>Surgical drains </a:t>
            </a:r>
          </a:p>
          <a:p>
            <a:pPr lvl="1">
              <a:lnSpc>
                <a:spcPct val="90000"/>
              </a:lnSpc>
            </a:pPr>
            <a:r>
              <a:rPr lang="en-US" sz="3200" smtClean="0"/>
              <a:t>A surgical drain prevents blood and lymphatic fluid buildup under the skin</a:t>
            </a:r>
          </a:p>
          <a:p>
            <a:pPr lvl="1">
              <a:lnSpc>
                <a:spcPct val="90000"/>
              </a:lnSpc>
            </a:pPr>
            <a:r>
              <a:rPr lang="en-US" sz="3200" smtClean="0"/>
              <a:t>No shoulder flexion/abduction over 90 degrees until drains are removed</a:t>
            </a:r>
          </a:p>
          <a:p>
            <a:pPr>
              <a:lnSpc>
                <a:spcPct val="90000"/>
              </a:lnSpc>
            </a:pPr>
            <a:r>
              <a:rPr lang="en-US" sz="3600" smtClean="0"/>
              <a:t>Open incisions</a:t>
            </a:r>
          </a:p>
        </p:txBody>
      </p:sp>
    </p:spTree>
    <p:extLst>
      <p:ext uri="{BB962C8B-B14F-4D97-AF65-F5344CB8AC3E}">
        <p14:creationId xmlns:p14="http://schemas.microsoft.com/office/powerpoint/2010/main" val="775673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800" smtClean="0"/>
              <a:t>Treatment Contraindications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81000" y="1371600"/>
            <a:ext cx="8458200" cy="5257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3200" dirty="0" err="1" smtClean="0"/>
              <a:t>Seroma</a:t>
            </a:r>
            <a:endParaRPr lang="en-US" sz="3200" dirty="0" smtClean="0"/>
          </a:p>
          <a:p>
            <a:pPr lvl="1">
              <a:lnSpc>
                <a:spcPct val="90000"/>
              </a:lnSpc>
            </a:pPr>
            <a:r>
              <a:rPr lang="en-US" sz="2400" dirty="0" smtClean="0"/>
              <a:t>is a pocket of clear serous fluid that sometimes develops in the body after surgery 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most frequent postoperative complication after breast cancer surgery.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30-90%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If the </a:t>
            </a:r>
            <a:r>
              <a:rPr lang="en-US" sz="2400" dirty="0" err="1" smtClean="0"/>
              <a:t>seroma</a:t>
            </a:r>
            <a:r>
              <a:rPr lang="en-US" sz="2400" dirty="0" smtClean="0"/>
              <a:t> becomes very large then it can be very uncomfortable and the stretching of the skin at the mastectomy site can create some abnormal sensations. 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The Surgeon will drain off the excess liquid with a simple needle and syringe.  May need more than 1 time</a:t>
            </a:r>
          </a:p>
          <a:p>
            <a:pPr>
              <a:lnSpc>
                <a:spcPct val="90000"/>
              </a:lnSpc>
            </a:pPr>
            <a:r>
              <a:rPr lang="en-US" sz="3200" dirty="0" smtClean="0"/>
              <a:t>Undiagnosed swelling</a:t>
            </a:r>
          </a:p>
        </p:txBody>
      </p:sp>
    </p:spTree>
    <p:extLst>
      <p:ext uri="{BB962C8B-B14F-4D97-AF65-F5344CB8AC3E}">
        <p14:creationId xmlns:p14="http://schemas.microsoft.com/office/powerpoint/2010/main" val="379097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Rehabilitation post-op week 2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533400" y="1143000"/>
            <a:ext cx="7772400" cy="4724400"/>
          </a:xfrm>
        </p:spPr>
        <p:txBody>
          <a:bodyPr/>
          <a:lstStyle/>
          <a:p>
            <a:r>
              <a:rPr lang="en-US" dirty="0" smtClean="0"/>
              <a:t>A/AAROM</a:t>
            </a:r>
          </a:p>
          <a:p>
            <a:r>
              <a:rPr lang="en-US" dirty="0" smtClean="0"/>
              <a:t>Postural re-education</a:t>
            </a:r>
          </a:p>
          <a:p>
            <a:r>
              <a:rPr lang="en-US" dirty="0" smtClean="0"/>
              <a:t>Scapula AROM</a:t>
            </a:r>
          </a:p>
          <a:p>
            <a:r>
              <a:rPr lang="en-US" dirty="0" smtClean="0"/>
              <a:t>Scar Assessment (cording?)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Avoid climbing the walls</a:t>
            </a:r>
          </a:p>
          <a:p>
            <a:pPr lvl="1"/>
            <a:r>
              <a:rPr lang="en-US" dirty="0" smtClean="0"/>
              <a:t>Builds compensatory strategies in the trapezius/deltoid/</a:t>
            </a:r>
            <a:r>
              <a:rPr lang="en-US" dirty="0" err="1" smtClean="0"/>
              <a:t>pec</a:t>
            </a:r>
            <a:endParaRPr lang="en-US" dirty="0" smtClean="0"/>
          </a:p>
          <a:p>
            <a:pPr lvl="1">
              <a:buFont typeface="Wingdings" pitchFamily="2" charset="2"/>
              <a:buNone/>
            </a:pPr>
            <a:r>
              <a:rPr lang="en-US" sz="1900" dirty="0" smtClean="0"/>
              <a:t>					</a:t>
            </a:r>
            <a:r>
              <a:rPr lang="en-US" sz="1900" dirty="0" smtClean="0">
                <a:solidFill>
                  <a:srgbClr val="FF0000"/>
                </a:solidFill>
              </a:rPr>
              <a:t>Box et al </a:t>
            </a:r>
            <a:r>
              <a:rPr lang="en-US" sz="1900" i="1" dirty="0" err="1" smtClean="0">
                <a:solidFill>
                  <a:srgbClr val="FF0000"/>
                </a:solidFill>
              </a:rPr>
              <a:t>Bres</a:t>
            </a:r>
            <a:r>
              <a:rPr lang="en-US" sz="1900" i="1" dirty="0" smtClean="0">
                <a:solidFill>
                  <a:srgbClr val="FF0000"/>
                </a:solidFill>
              </a:rPr>
              <a:t> </a:t>
            </a:r>
            <a:r>
              <a:rPr lang="en-US" sz="1900" i="1" dirty="0" err="1" smtClean="0">
                <a:solidFill>
                  <a:srgbClr val="FF0000"/>
                </a:solidFill>
              </a:rPr>
              <a:t>Ca</a:t>
            </a:r>
            <a:r>
              <a:rPr lang="en-US" sz="1900" i="1" dirty="0" smtClean="0">
                <a:solidFill>
                  <a:srgbClr val="FF0000"/>
                </a:solidFill>
              </a:rPr>
              <a:t> Res Treat </a:t>
            </a:r>
            <a:r>
              <a:rPr lang="en-US" sz="1900" dirty="0" smtClean="0">
                <a:solidFill>
                  <a:srgbClr val="FF0000"/>
                </a:solidFill>
              </a:rPr>
              <a:t>2002</a:t>
            </a:r>
          </a:p>
          <a:p>
            <a:pPr lvl="1">
              <a:buFont typeface="Wingdings" pitchFamily="2" charset="2"/>
              <a:buNone/>
            </a:pPr>
            <a:r>
              <a:rPr lang="en-US" sz="1900" dirty="0" smtClean="0">
                <a:solidFill>
                  <a:srgbClr val="FF0000"/>
                </a:solidFill>
              </a:rPr>
              <a:t>					Johansson </a:t>
            </a:r>
            <a:r>
              <a:rPr lang="en-US" sz="1900" i="1" dirty="0" err="1" smtClean="0">
                <a:solidFill>
                  <a:srgbClr val="FF0000"/>
                </a:solidFill>
              </a:rPr>
              <a:t>Acta</a:t>
            </a:r>
            <a:r>
              <a:rPr lang="en-US" sz="1900" i="1" dirty="0" smtClean="0">
                <a:solidFill>
                  <a:srgbClr val="FF0000"/>
                </a:solidFill>
              </a:rPr>
              <a:t> </a:t>
            </a:r>
            <a:r>
              <a:rPr lang="en-US" sz="1900" i="1" dirty="0" err="1" smtClean="0">
                <a:solidFill>
                  <a:srgbClr val="FF0000"/>
                </a:solidFill>
              </a:rPr>
              <a:t>Oncol</a:t>
            </a:r>
            <a:r>
              <a:rPr lang="en-US" sz="1900" i="1" dirty="0" smtClean="0">
                <a:solidFill>
                  <a:srgbClr val="FF0000"/>
                </a:solidFill>
              </a:rPr>
              <a:t> 2005</a:t>
            </a:r>
            <a:endParaRPr lang="en-US" sz="1900" dirty="0" smtClean="0"/>
          </a:p>
        </p:txBody>
      </p:sp>
    </p:spTree>
    <p:extLst>
      <p:ext uri="{BB962C8B-B14F-4D97-AF65-F5344CB8AC3E}">
        <p14:creationId xmlns:p14="http://schemas.microsoft.com/office/powerpoint/2010/main" val="1870613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mtClean="0"/>
              <a:t>A/AAROM</a:t>
            </a:r>
          </a:p>
        </p:txBody>
      </p:sp>
      <p:pic>
        <p:nvPicPr>
          <p:cNvPr id="40963" name="Picture 3" descr="100_0934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3" cstate="email">
            <a:lum bright="18000" contras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2400" y="1295400"/>
            <a:ext cx="4011613" cy="2574925"/>
          </a:xfrm>
          <a:noFill/>
        </p:spPr>
      </p:pic>
      <p:pic>
        <p:nvPicPr>
          <p:cNvPr id="40964" name="Picture 4" descr="100_0935"/>
          <p:cNvPicPr>
            <a:picLocks noGrp="1" noChangeAspect="1" noChangeArrowheads="1"/>
          </p:cNvPicPr>
          <p:nvPr>
            <p:ph type="body" sz="half" idx="2"/>
          </p:nvPr>
        </p:nvPicPr>
        <p:blipFill>
          <a:blip r:embed="rId4" cstate="email">
            <a:lum brigh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191000" y="3657600"/>
            <a:ext cx="4800600" cy="2709863"/>
          </a:xfrm>
          <a:noFill/>
        </p:spPr>
      </p:pic>
    </p:spTree>
    <p:extLst>
      <p:ext uri="{BB962C8B-B14F-4D97-AF65-F5344CB8AC3E}">
        <p14:creationId xmlns:p14="http://schemas.microsoft.com/office/powerpoint/2010/main" val="3401741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Shoulder girdle imbalance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 err="1" smtClean="0"/>
              <a:t>Pectoralis</a:t>
            </a:r>
            <a:r>
              <a:rPr lang="en-US" dirty="0" smtClean="0"/>
              <a:t> shortening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Elongation of trapezius muscle fibers and diminished muscle firing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Diminished Rhomboid muscle firing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Associated with poor shoulder outcomes measures 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SPADI</a:t>
            </a:r>
            <a:r>
              <a:rPr lang="en-US" dirty="0"/>
              <a:t> </a:t>
            </a:r>
            <a:r>
              <a:rPr lang="en-US" dirty="0" smtClean="0"/>
              <a:t>– Shoulder Pain and Disability Index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dirty="0" smtClean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1800" dirty="0" smtClean="0"/>
              <a:t>				</a:t>
            </a:r>
            <a:r>
              <a:rPr lang="en-US" sz="1800" dirty="0" err="1" smtClean="0">
                <a:solidFill>
                  <a:srgbClr val="FF0000"/>
                </a:solidFill>
              </a:rPr>
              <a:t>Shamley</a:t>
            </a:r>
            <a:r>
              <a:rPr lang="en-US" sz="1800" dirty="0" smtClean="0">
                <a:solidFill>
                  <a:srgbClr val="FF0000"/>
                </a:solidFill>
              </a:rPr>
              <a:t> et al </a:t>
            </a:r>
            <a:r>
              <a:rPr lang="en-US" sz="1800" i="1" dirty="0" err="1" smtClean="0">
                <a:solidFill>
                  <a:srgbClr val="FF0000"/>
                </a:solidFill>
              </a:rPr>
              <a:t>Bres</a:t>
            </a:r>
            <a:r>
              <a:rPr lang="en-US" sz="1800" i="1" dirty="0" smtClean="0">
                <a:solidFill>
                  <a:srgbClr val="FF0000"/>
                </a:solidFill>
              </a:rPr>
              <a:t> </a:t>
            </a:r>
            <a:r>
              <a:rPr lang="en-US" sz="1800" i="1" dirty="0" err="1" smtClean="0">
                <a:solidFill>
                  <a:srgbClr val="FF0000"/>
                </a:solidFill>
              </a:rPr>
              <a:t>Ca</a:t>
            </a:r>
            <a:r>
              <a:rPr lang="en-US" sz="1800" i="1" dirty="0" smtClean="0">
                <a:solidFill>
                  <a:srgbClr val="FF0000"/>
                </a:solidFill>
              </a:rPr>
              <a:t> Res Treat </a:t>
            </a:r>
            <a:r>
              <a:rPr lang="en-US" sz="1800" dirty="0" smtClean="0">
                <a:solidFill>
                  <a:srgbClr val="FF0000"/>
                </a:solidFill>
              </a:rPr>
              <a:t>2007</a:t>
            </a:r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3321983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Shoulder Program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8200" y="1371600"/>
            <a:ext cx="4305300" cy="4343400"/>
          </a:xfrm>
        </p:spPr>
        <p:txBody>
          <a:bodyPr/>
          <a:lstStyle/>
          <a:p>
            <a:endParaRPr lang="en-US" dirty="0"/>
          </a:p>
          <a:p>
            <a:r>
              <a:rPr lang="en-US" sz="2000" dirty="0" smtClean="0"/>
              <a:t>P.N.F</a:t>
            </a:r>
            <a:r>
              <a:rPr lang="en-US" sz="2000" dirty="0"/>
              <a:t>. </a:t>
            </a:r>
          </a:p>
          <a:p>
            <a:r>
              <a:rPr lang="en-US" sz="2000" dirty="0" smtClean="0"/>
              <a:t>Scapular </a:t>
            </a:r>
            <a:r>
              <a:rPr lang="en-US" sz="2000" dirty="0"/>
              <a:t>Mobilizations </a:t>
            </a:r>
          </a:p>
          <a:p>
            <a:r>
              <a:rPr lang="en-US" sz="2000" dirty="0" smtClean="0"/>
              <a:t>Massage </a:t>
            </a:r>
            <a:endParaRPr lang="en-US" sz="2000" dirty="0"/>
          </a:p>
          <a:p>
            <a:r>
              <a:rPr lang="en-US" sz="2000" dirty="0" err="1" smtClean="0"/>
              <a:t>Myofascial</a:t>
            </a:r>
            <a:r>
              <a:rPr lang="en-US" sz="2000" dirty="0" smtClean="0"/>
              <a:t> </a:t>
            </a:r>
            <a:r>
              <a:rPr lang="en-US" sz="2000" dirty="0"/>
              <a:t>Release </a:t>
            </a:r>
          </a:p>
          <a:p>
            <a:r>
              <a:rPr lang="en-US" sz="2000" dirty="0" smtClean="0"/>
              <a:t>Passive </a:t>
            </a:r>
            <a:r>
              <a:rPr lang="en-US" sz="2000" dirty="0"/>
              <a:t>R.O.M. </a:t>
            </a:r>
            <a:endParaRPr lang="en-US" sz="2000" dirty="0" smtClean="0"/>
          </a:p>
          <a:p>
            <a:r>
              <a:rPr lang="en-US" sz="2000" dirty="0" smtClean="0"/>
              <a:t>Machines </a:t>
            </a:r>
            <a:r>
              <a:rPr lang="en-US" sz="2000" dirty="0"/>
              <a:t>– seated row, </a:t>
            </a:r>
            <a:r>
              <a:rPr lang="en-US" sz="2000" dirty="0" err="1"/>
              <a:t>lat</a:t>
            </a:r>
            <a:r>
              <a:rPr lang="en-US" sz="2000" dirty="0"/>
              <a:t> pull downs, triceps </a:t>
            </a:r>
          </a:p>
          <a:p>
            <a:r>
              <a:rPr lang="en-US" sz="2000" dirty="0"/>
              <a:t>Foam Roller </a:t>
            </a:r>
          </a:p>
          <a:p>
            <a:r>
              <a:rPr lang="en-US" sz="2000" dirty="0" err="1"/>
              <a:t>Physioball</a:t>
            </a:r>
            <a:r>
              <a:rPr lang="en-US" sz="2000" dirty="0"/>
              <a:t> </a:t>
            </a:r>
          </a:p>
          <a:p>
            <a:endParaRPr lang="en-US" sz="200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0" y="1752600"/>
            <a:ext cx="4305300" cy="4343400"/>
          </a:xfrm>
        </p:spPr>
        <p:txBody>
          <a:bodyPr/>
          <a:lstStyle/>
          <a:p>
            <a:r>
              <a:rPr lang="en-US" sz="2000" dirty="0" smtClean="0"/>
              <a:t>Focus </a:t>
            </a:r>
            <a:r>
              <a:rPr lang="en-US" sz="2000" dirty="0"/>
              <a:t>on strengthening of shoulder blade and postural muscles </a:t>
            </a:r>
          </a:p>
          <a:p>
            <a:r>
              <a:rPr lang="en-US" sz="2000" dirty="0" smtClean="0"/>
              <a:t>Shoulder </a:t>
            </a:r>
            <a:r>
              <a:rPr lang="en-US" sz="2000" dirty="0"/>
              <a:t>range of motion exercises </a:t>
            </a:r>
          </a:p>
          <a:p>
            <a:r>
              <a:rPr lang="en-US" sz="2000" dirty="0" smtClean="0"/>
              <a:t>Shoulder </a:t>
            </a:r>
            <a:r>
              <a:rPr lang="en-US" sz="2000" dirty="0"/>
              <a:t>strengthening exercises </a:t>
            </a:r>
          </a:p>
          <a:p>
            <a:r>
              <a:rPr lang="en-US" sz="2000" dirty="0" err="1" smtClean="0"/>
              <a:t>Therabands</a:t>
            </a:r>
            <a:r>
              <a:rPr lang="en-US" sz="2000" dirty="0" smtClean="0"/>
              <a:t> </a:t>
            </a:r>
            <a:r>
              <a:rPr lang="en-US" sz="2000" dirty="0"/>
              <a:t>: star, rows </a:t>
            </a:r>
          </a:p>
          <a:p>
            <a:r>
              <a:rPr lang="en-US" sz="2000" dirty="0" smtClean="0"/>
              <a:t>Free </a:t>
            </a:r>
            <a:r>
              <a:rPr lang="en-US" sz="2000" dirty="0"/>
              <a:t>weights – </a:t>
            </a:r>
            <a:r>
              <a:rPr lang="en-US" sz="2000" dirty="0" err="1"/>
              <a:t>Houghstons</a:t>
            </a:r>
            <a:r>
              <a:rPr lang="en-US" sz="2000" dirty="0"/>
              <a:t> and external rotators </a:t>
            </a:r>
          </a:p>
        </p:txBody>
      </p:sp>
    </p:spTree>
    <p:extLst>
      <p:ext uri="{BB962C8B-B14F-4D97-AF65-F5344CB8AC3E}">
        <p14:creationId xmlns:p14="http://schemas.microsoft.com/office/powerpoint/2010/main" val="273532366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dirty="0" smtClean="0"/>
              <a:t>Resisted Middle Trap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endParaRPr lang="en-US" smtClean="0"/>
          </a:p>
        </p:txBody>
      </p:sp>
      <p:pic>
        <p:nvPicPr>
          <p:cNvPr id="43012" name="Picture 4" descr="100_093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4400" y="1143000"/>
            <a:ext cx="7391400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32156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dirty="0" smtClean="0"/>
              <a:t>Resisted Lower Trap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endParaRPr lang="en-US" smtClean="0"/>
          </a:p>
        </p:txBody>
      </p:sp>
      <p:pic>
        <p:nvPicPr>
          <p:cNvPr id="44036" name="Picture 4" descr="100_0938"/>
          <p:cNvPicPr>
            <a:picLocks noChangeAspect="1" noChangeArrowheads="1"/>
          </p:cNvPicPr>
          <p:nvPr/>
        </p:nvPicPr>
        <p:blipFill>
          <a:blip r:embed="rId3" cstate="email">
            <a:lum brigh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5000" y="1219200"/>
            <a:ext cx="4762500" cy="47184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46988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-15240" y="0"/>
            <a:ext cx="9159240" cy="1066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mtClean="0"/>
              <a:t>Resisted ER</a:t>
            </a:r>
          </a:p>
        </p:txBody>
      </p:sp>
      <p:pic>
        <p:nvPicPr>
          <p:cNvPr id="45059" name="Picture 4" descr="100_0939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04800" y="1676400"/>
            <a:ext cx="4073525" cy="3063875"/>
          </a:xfrm>
          <a:noFill/>
        </p:spPr>
      </p:pic>
      <p:sp>
        <p:nvSpPr>
          <p:cNvPr id="45060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546600" y="1500188"/>
            <a:ext cx="4343400" cy="4953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smtClean="0">
                <a:solidFill>
                  <a:srgbClr val="FF0000"/>
                </a:solidFill>
              </a:rPr>
              <a:t>A caution about RTC strengthening!</a:t>
            </a:r>
          </a:p>
          <a:p>
            <a:pPr lvl="1">
              <a:lnSpc>
                <a:spcPct val="90000"/>
              </a:lnSpc>
            </a:pPr>
            <a:r>
              <a:rPr lang="en-US" sz="2100" smtClean="0"/>
              <a:t>Assure adequate scapular stability PRIOR to cuff exercises</a:t>
            </a:r>
          </a:p>
          <a:p>
            <a:pPr lvl="1">
              <a:lnSpc>
                <a:spcPct val="90000"/>
              </a:lnSpc>
            </a:pPr>
            <a:r>
              <a:rPr lang="en-US" sz="2100" smtClean="0"/>
              <a:t>Poor stability will enhance compensatory mechanisms and perpetuate overuse</a:t>
            </a:r>
          </a:p>
          <a:p>
            <a:pPr>
              <a:lnSpc>
                <a:spcPct val="90000"/>
              </a:lnSpc>
            </a:pPr>
            <a:r>
              <a:rPr lang="en-US" sz="2400" smtClean="0"/>
              <a:t>Incorporate once scapular stability can be maintained against resisted ER</a:t>
            </a:r>
          </a:p>
        </p:txBody>
      </p:sp>
    </p:spTree>
    <p:extLst>
      <p:ext uri="{BB962C8B-B14F-4D97-AF65-F5344CB8AC3E}">
        <p14:creationId xmlns:p14="http://schemas.microsoft.com/office/powerpoint/2010/main" val="3566291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cs typeface="Times New Roman" pitchFamily="18" charset="0"/>
              </a:rPr>
              <a:t>Indication for Rehabilitation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r>
              <a:rPr lang="en-US" sz="2400" dirty="0" smtClean="0">
                <a:latin typeface="Tahoma" pitchFamily="34" charset="0"/>
                <a:cs typeface="Times New Roman" pitchFamily="18" charset="0"/>
              </a:rPr>
              <a:t>Minimally 3 positive findings on the following questions, a</a:t>
            </a:r>
            <a:r>
              <a:rPr lang="en-GB" sz="2400" dirty="0" smtClean="0">
                <a:latin typeface="Tahoma" pitchFamily="34" charset="0"/>
                <a:cs typeface="Times New Roman" pitchFamily="18" charset="0"/>
              </a:rPr>
              <a:t>s judged by a</a:t>
            </a:r>
            <a:r>
              <a:rPr lang="nl-NL" sz="2400" dirty="0" smtClean="0">
                <a:latin typeface="Tahoma" pitchFamily="34" charset="0"/>
                <a:cs typeface="Times New Roman" pitchFamily="18" charset="0"/>
              </a:rPr>
              <a:t> </a:t>
            </a:r>
            <a:r>
              <a:rPr lang="en-GB" sz="2400" dirty="0" smtClean="0">
                <a:latin typeface="Tahoma" pitchFamily="34" charset="0"/>
                <a:cs typeface="Times New Roman" pitchFamily="18" charset="0"/>
              </a:rPr>
              <a:t>physician:</a:t>
            </a:r>
          </a:p>
          <a:p>
            <a:pPr>
              <a:buClr>
                <a:schemeClr val="tx1"/>
              </a:buClr>
              <a:buFont typeface="Wingdings" pitchFamily="2" charset="2"/>
              <a:buNone/>
            </a:pPr>
            <a:r>
              <a:rPr lang="en-US" sz="2400" dirty="0" smtClean="0">
                <a:latin typeface="Tahoma" pitchFamily="34" charset="0"/>
                <a:cs typeface="Times New Roman" pitchFamily="18" charset="0"/>
              </a:rPr>
              <a:t>	- Physical complaints </a:t>
            </a:r>
          </a:p>
          <a:p>
            <a:pPr>
              <a:buClr>
                <a:schemeClr val="tx1"/>
              </a:buClr>
              <a:buFont typeface="Wingdings" pitchFamily="2" charset="2"/>
              <a:buNone/>
            </a:pPr>
            <a:r>
              <a:rPr lang="en-US" sz="2400" dirty="0" smtClean="0">
                <a:latin typeface="Tahoma" pitchFamily="34" charset="0"/>
                <a:cs typeface="Times New Roman" pitchFamily="18" charset="0"/>
              </a:rPr>
              <a:t>	- Reduced physical capacity </a:t>
            </a:r>
          </a:p>
          <a:p>
            <a:pPr>
              <a:buClr>
                <a:schemeClr val="tx1"/>
              </a:buClr>
              <a:buFont typeface="Wingdings" pitchFamily="2" charset="2"/>
              <a:buNone/>
            </a:pPr>
            <a:r>
              <a:rPr lang="en-US" sz="2400" dirty="0" smtClean="0">
                <a:latin typeface="Tahoma" pitchFamily="34" charset="0"/>
                <a:cs typeface="Times New Roman" pitchFamily="18" charset="0"/>
              </a:rPr>
              <a:t>	- Psychological problems </a:t>
            </a:r>
          </a:p>
          <a:p>
            <a:pPr>
              <a:buClr>
                <a:schemeClr val="tx1"/>
              </a:buClr>
              <a:buFont typeface="Wingdings" pitchFamily="2" charset="2"/>
              <a:buNone/>
            </a:pPr>
            <a:r>
              <a:rPr lang="en-US" sz="2400" dirty="0" smtClean="0">
                <a:latin typeface="Tahoma" pitchFamily="34" charset="0"/>
                <a:cs typeface="Times New Roman" pitchFamily="18" charset="0"/>
              </a:rPr>
              <a:t>	- </a:t>
            </a:r>
            <a:r>
              <a:rPr lang="en-GB" sz="2400" dirty="0" smtClean="0">
                <a:latin typeface="Tahoma" pitchFamily="34" charset="0"/>
                <a:cs typeface="Times New Roman" pitchFamily="18" charset="0"/>
              </a:rPr>
              <a:t>Increased </a:t>
            </a:r>
            <a:r>
              <a:rPr lang="en-US" sz="2400" dirty="0" smtClean="0">
                <a:latin typeface="Tahoma" pitchFamily="34" charset="0"/>
                <a:cs typeface="Times New Roman" pitchFamily="18" charset="0"/>
              </a:rPr>
              <a:t>levels of fatigue</a:t>
            </a:r>
          </a:p>
          <a:p>
            <a:pPr>
              <a:buClr>
                <a:schemeClr val="tx1"/>
              </a:buClr>
              <a:buFont typeface="Wingdings" pitchFamily="2" charset="2"/>
              <a:buNone/>
            </a:pPr>
            <a:r>
              <a:rPr lang="en-US" sz="2400" dirty="0" smtClean="0">
                <a:latin typeface="Tahoma" pitchFamily="34" charset="0"/>
                <a:cs typeface="Times New Roman" pitchFamily="18" charset="0"/>
              </a:rPr>
              <a:t>	- </a:t>
            </a:r>
            <a:r>
              <a:rPr lang="en-GB" sz="2400" dirty="0" smtClean="0">
                <a:latin typeface="Tahoma" pitchFamily="34" charset="0"/>
                <a:cs typeface="Times New Roman" pitchFamily="18" charset="0"/>
              </a:rPr>
              <a:t>Sleep </a:t>
            </a:r>
            <a:r>
              <a:rPr lang="en-US" sz="2400" dirty="0" smtClean="0">
                <a:latin typeface="Tahoma" pitchFamily="34" charset="0"/>
                <a:cs typeface="Times New Roman" pitchFamily="18" charset="0"/>
              </a:rPr>
              <a:t>disturbances</a:t>
            </a:r>
          </a:p>
          <a:p>
            <a:pPr>
              <a:buClr>
                <a:schemeClr val="tx1"/>
              </a:buClr>
              <a:buFont typeface="Wingdings" pitchFamily="2" charset="2"/>
              <a:buNone/>
            </a:pPr>
            <a:r>
              <a:rPr lang="en-US" sz="2400" dirty="0" smtClean="0">
                <a:latin typeface="Tahoma" pitchFamily="34" charset="0"/>
                <a:cs typeface="Times New Roman" pitchFamily="18" charset="0"/>
              </a:rPr>
              <a:t>	- Problems with coping</a:t>
            </a:r>
            <a:endParaRPr lang="nl-NL" sz="2400" dirty="0" smtClean="0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5393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04800"/>
            <a:ext cx="8305800" cy="7620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mtClean="0"/>
              <a:t>Pectoralis Stretch</a:t>
            </a:r>
          </a:p>
        </p:txBody>
      </p:sp>
      <p:pic>
        <p:nvPicPr>
          <p:cNvPr id="46083" name="Picture 4" descr="100_0940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3" cstate="email">
            <a:lum brigh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28600" y="2209800"/>
            <a:ext cx="4343400" cy="3451225"/>
          </a:xfrm>
          <a:noFill/>
        </p:spPr>
      </p:pic>
      <p:sp>
        <p:nvSpPr>
          <p:cNvPr id="46084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614863" y="1981200"/>
            <a:ext cx="4071937" cy="4114800"/>
          </a:xfrm>
        </p:spPr>
        <p:txBody>
          <a:bodyPr/>
          <a:lstStyle/>
          <a:p>
            <a:r>
              <a:rPr lang="en-US" sz="2400" smtClean="0"/>
              <a:t>Consideration for posture</a:t>
            </a:r>
          </a:p>
          <a:p>
            <a:r>
              <a:rPr lang="en-US" sz="2400" smtClean="0"/>
              <a:t>Consideration for breast reconstruction techniques</a:t>
            </a:r>
          </a:p>
        </p:txBody>
      </p:sp>
    </p:spTree>
    <p:extLst>
      <p:ext uri="{BB962C8B-B14F-4D97-AF65-F5344CB8AC3E}">
        <p14:creationId xmlns:p14="http://schemas.microsoft.com/office/powerpoint/2010/main" val="132413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8305800" cy="8382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mtClean="0"/>
              <a:t>Pectoralis Stretch</a:t>
            </a:r>
          </a:p>
        </p:txBody>
      </p:sp>
      <p:pic>
        <p:nvPicPr>
          <p:cNvPr id="47107" name="Picture 3" descr="100_0941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28600" y="1600200"/>
            <a:ext cx="4343400" cy="3257550"/>
          </a:xfrm>
          <a:noFill/>
        </p:spPr>
      </p:pic>
      <p:pic>
        <p:nvPicPr>
          <p:cNvPr id="47108" name="Picture 4" descr="100_0942"/>
          <p:cNvPicPr>
            <a:picLocks noGrp="1" noChangeAspect="1" noChangeArrowheads="1"/>
          </p:cNvPicPr>
          <p:nvPr>
            <p:ph type="body"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495800" y="2971800"/>
            <a:ext cx="4419600" cy="3316288"/>
          </a:xfrm>
          <a:noFill/>
        </p:spPr>
      </p:pic>
    </p:spTree>
    <p:extLst>
      <p:ext uri="{BB962C8B-B14F-4D97-AF65-F5344CB8AC3E}">
        <p14:creationId xmlns:p14="http://schemas.microsoft.com/office/powerpoint/2010/main" val="3948856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906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mtClean="0"/>
              <a:t>Pectoralis Stretching</a:t>
            </a:r>
          </a:p>
        </p:txBody>
      </p:sp>
      <p:pic>
        <p:nvPicPr>
          <p:cNvPr id="48131" name="Picture 4" descr="100_0943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673"/>
          <a:stretch>
            <a:fillRect/>
          </a:stretch>
        </p:blipFill>
        <p:spPr>
          <a:xfrm>
            <a:off x="76200" y="1524000"/>
            <a:ext cx="4800600" cy="4032250"/>
          </a:xfrm>
          <a:noFill/>
        </p:spPr>
      </p:pic>
      <p:sp>
        <p:nvSpPr>
          <p:cNvPr id="48132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800600" y="1447800"/>
            <a:ext cx="4071937" cy="4114800"/>
          </a:xfrm>
        </p:spPr>
        <p:txBody>
          <a:bodyPr/>
          <a:lstStyle/>
          <a:p>
            <a:r>
              <a:rPr lang="en-US" sz="2400" dirty="0" smtClean="0"/>
              <a:t>Focus on varying fibers of the </a:t>
            </a:r>
            <a:r>
              <a:rPr lang="en-US" sz="2400" dirty="0" err="1" smtClean="0"/>
              <a:t>pectoralis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764110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Post-op treatment Frequency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r>
              <a:rPr lang="en-US" dirty="0" smtClean="0"/>
              <a:t>2x/week in general</a:t>
            </a:r>
          </a:p>
          <a:p>
            <a:r>
              <a:rPr lang="en-US" dirty="0" smtClean="0"/>
              <a:t>3x/week if pain is significant</a:t>
            </a:r>
          </a:p>
          <a:p>
            <a:r>
              <a:rPr lang="en-US" dirty="0" smtClean="0"/>
              <a:t>4-5x/week if pending radiation treatment</a:t>
            </a:r>
          </a:p>
        </p:txBody>
      </p:sp>
    </p:spTree>
    <p:extLst>
      <p:ext uri="{BB962C8B-B14F-4D97-AF65-F5344CB8AC3E}">
        <p14:creationId xmlns:p14="http://schemas.microsoft.com/office/powerpoint/2010/main" val="565995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3926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827" b="3620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56807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40290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639" b="4532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6102584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Side Effects of TRAM Surgery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 smtClean="0"/>
              <a:t>High </a:t>
            </a:r>
            <a:r>
              <a:rPr lang="en-US" dirty="0"/>
              <a:t>rate of trunk instability </a:t>
            </a:r>
          </a:p>
          <a:p>
            <a:r>
              <a:rPr lang="en-US" dirty="0" smtClean="0"/>
              <a:t>Low </a:t>
            </a:r>
            <a:r>
              <a:rPr lang="en-US" dirty="0"/>
              <a:t>back pain </a:t>
            </a:r>
          </a:p>
          <a:p>
            <a:r>
              <a:rPr lang="en-US" dirty="0" smtClean="0"/>
              <a:t>High </a:t>
            </a:r>
            <a:r>
              <a:rPr lang="en-US" dirty="0"/>
              <a:t>rate of abdominal hernia </a:t>
            </a:r>
          </a:p>
          <a:p>
            <a:r>
              <a:rPr lang="en-US" dirty="0" smtClean="0"/>
              <a:t>Postural </a:t>
            </a:r>
            <a:r>
              <a:rPr lang="en-US" dirty="0"/>
              <a:t>Deficits </a:t>
            </a:r>
          </a:p>
        </p:txBody>
      </p:sp>
    </p:spTree>
    <p:extLst>
      <p:ext uri="{BB962C8B-B14F-4D97-AF65-F5344CB8AC3E}">
        <p14:creationId xmlns:p14="http://schemas.microsoft.com/office/powerpoint/2010/main" val="2429010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Core Stabilization after TRAM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763000" cy="4343400"/>
          </a:xfrm>
        </p:spPr>
        <p:txBody>
          <a:bodyPr/>
          <a:lstStyle/>
          <a:p>
            <a:r>
              <a:rPr lang="en-US" dirty="0" smtClean="0"/>
              <a:t>Exercises </a:t>
            </a:r>
            <a:r>
              <a:rPr lang="en-US" dirty="0"/>
              <a:t>– focus on abdominal strength </a:t>
            </a:r>
          </a:p>
          <a:p>
            <a:pPr lvl="1"/>
            <a:r>
              <a:rPr lang="en-US" dirty="0" smtClean="0"/>
              <a:t>Pelvic </a:t>
            </a:r>
            <a:r>
              <a:rPr lang="en-US" dirty="0"/>
              <a:t>Tilts, Abdominal Curls </a:t>
            </a:r>
          </a:p>
          <a:p>
            <a:pPr lvl="1"/>
            <a:r>
              <a:rPr lang="en-US" dirty="0" smtClean="0"/>
              <a:t>Press </a:t>
            </a:r>
            <a:r>
              <a:rPr lang="en-US" dirty="0"/>
              <a:t>– Ups </a:t>
            </a:r>
          </a:p>
          <a:p>
            <a:pPr lvl="1"/>
            <a:r>
              <a:rPr lang="en-US" dirty="0" smtClean="0"/>
              <a:t>Foam </a:t>
            </a:r>
            <a:r>
              <a:rPr lang="en-US" dirty="0"/>
              <a:t>Roller </a:t>
            </a:r>
          </a:p>
          <a:p>
            <a:pPr lvl="1"/>
            <a:r>
              <a:rPr lang="en-US" dirty="0" err="1" smtClean="0"/>
              <a:t>Physioball</a:t>
            </a:r>
            <a:r>
              <a:rPr lang="en-US" dirty="0" smtClean="0"/>
              <a:t> </a:t>
            </a:r>
            <a:r>
              <a:rPr lang="en-US" dirty="0"/>
              <a:t>Exercises </a:t>
            </a:r>
          </a:p>
          <a:p>
            <a:pPr lvl="1"/>
            <a:r>
              <a:rPr lang="en-US" dirty="0" smtClean="0"/>
              <a:t>Core </a:t>
            </a:r>
            <a:r>
              <a:rPr lang="en-US" dirty="0"/>
              <a:t>Exercises - planks </a:t>
            </a:r>
          </a:p>
          <a:p>
            <a:pPr lvl="1"/>
            <a:r>
              <a:rPr lang="en-US" dirty="0" smtClean="0"/>
              <a:t>Elliptical </a:t>
            </a:r>
            <a:endParaRPr lang="en-US" dirty="0"/>
          </a:p>
          <a:p>
            <a:pPr lvl="1"/>
            <a:r>
              <a:rPr lang="en-US" dirty="0" smtClean="0"/>
              <a:t>Treadmill </a:t>
            </a:r>
            <a:r>
              <a:rPr lang="en-US" dirty="0"/>
              <a:t>– backwards </a:t>
            </a:r>
          </a:p>
          <a:p>
            <a:pPr lvl="1"/>
            <a:r>
              <a:rPr lang="en-US" dirty="0" err="1" smtClean="0"/>
              <a:t>Theraband</a:t>
            </a:r>
            <a:r>
              <a:rPr lang="en-US" dirty="0" smtClean="0"/>
              <a:t> </a:t>
            </a:r>
            <a:r>
              <a:rPr lang="en-US" dirty="0"/>
              <a:t>Exercises </a:t>
            </a:r>
          </a:p>
        </p:txBody>
      </p:sp>
    </p:spTree>
    <p:extLst>
      <p:ext uri="{BB962C8B-B14F-4D97-AF65-F5344CB8AC3E}">
        <p14:creationId xmlns:p14="http://schemas.microsoft.com/office/powerpoint/2010/main" val="575781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Trunk Range of 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37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" y="3429000"/>
            <a:ext cx="3238500" cy="2066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7219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534" b="12698"/>
          <a:stretch/>
        </p:blipFill>
        <p:spPr bwMode="auto">
          <a:xfrm>
            <a:off x="228600" y="1628775"/>
            <a:ext cx="3713480" cy="157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7220" name="Picture 4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59120" y="1628775"/>
            <a:ext cx="3129280" cy="1800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7222" name="Picture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2920" y="3962400"/>
            <a:ext cx="3421524" cy="2005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6135344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Lumbar Stabilization</a:t>
            </a:r>
            <a:endParaRPr lang="en-US" dirty="0"/>
          </a:p>
        </p:txBody>
      </p:sp>
      <p:pic>
        <p:nvPicPr>
          <p:cNvPr id="138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1600200"/>
            <a:ext cx="2743200" cy="205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9575" y="3886200"/>
            <a:ext cx="2381250" cy="162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824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0750" y="1200150"/>
            <a:ext cx="2857500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85404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743200"/>
            <a:ext cx="9144000" cy="1470025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en-US" sz="4800" dirty="0" smtClean="0"/>
              <a:t>Physical Therapy Patient Evaluation</a:t>
            </a:r>
          </a:p>
        </p:txBody>
      </p:sp>
    </p:spTree>
    <p:extLst>
      <p:ext uri="{BB962C8B-B14F-4D97-AF65-F5344CB8AC3E}">
        <p14:creationId xmlns:p14="http://schemas.microsoft.com/office/powerpoint/2010/main" val="878010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Subtitle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en-US" smtClean="0"/>
          </a:p>
        </p:txBody>
      </p:sp>
      <p:sp>
        <p:nvSpPr>
          <p:cNvPr id="50179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Lymphatic Cording</a:t>
            </a:r>
          </a:p>
        </p:txBody>
      </p:sp>
    </p:spTree>
    <p:extLst>
      <p:ext uri="{BB962C8B-B14F-4D97-AF65-F5344CB8AC3E}">
        <p14:creationId xmlns:p14="http://schemas.microsoft.com/office/powerpoint/2010/main" val="3596940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Lymphatic cording</a:t>
            </a:r>
          </a:p>
        </p:txBody>
      </p:sp>
      <p:pic>
        <p:nvPicPr>
          <p:cNvPr id="51203" name="Picture 4" descr="2008-09 53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76400" y="1752600"/>
            <a:ext cx="5624513" cy="4217988"/>
          </a:xfrm>
          <a:noFill/>
        </p:spPr>
      </p:pic>
    </p:spTree>
    <p:extLst>
      <p:ext uri="{BB962C8B-B14F-4D97-AF65-F5344CB8AC3E}">
        <p14:creationId xmlns:p14="http://schemas.microsoft.com/office/powerpoint/2010/main" val="3389431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Lymphatic Cording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295400"/>
            <a:ext cx="8229600" cy="5334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 smtClean="0"/>
              <a:t>Cording occurs as a result of an axillary node dissection 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Cording is a palpable tight and painful band of tissue down the arm towards the hand 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Cording can be felt at any part of the arm 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Cording is a kind of soft tissue tightness usually seen in the axilla.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It can extend from the mastectomy or lumpectomy or even the drain scar down the arm to the wrist. It is painful and can sometimes recur. 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Cording is probably due to changes in the arm's lymph vessels and can appear six to eight weeks following surgery or even months afterwards</a:t>
            </a:r>
            <a:r>
              <a:rPr lang="en-US" sz="2000" dirty="0" smtClean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438101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4" descr="2008-09 53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" y="514350"/>
            <a:ext cx="7848600" cy="5888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12827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400" dirty="0" smtClean="0"/>
              <a:t>Post-op Dysfunctions Lymphatic Cording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4800" y="1295400"/>
            <a:ext cx="8504238" cy="4572000"/>
          </a:xfrm>
        </p:spPr>
        <p:txBody>
          <a:bodyPr/>
          <a:lstStyle/>
          <a:p>
            <a:r>
              <a:rPr lang="en-US" dirty="0" smtClean="0"/>
              <a:t>Pain</a:t>
            </a:r>
          </a:p>
          <a:p>
            <a:r>
              <a:rPr lang="en-US" dirty="0" smtClean="0"/>
              <a:t>Visual/palpable “cords”</a:t>
            </a:r>
          </a:p>
          <a:p>
            <a:r>
              <a:rPr lang="en-US" dirty="0" smtClean="0"/>
              <a:t>Loss of shoulder ROM</a:t>
            </a:r>
          </a:p>
          <a:p>
            <a:r>
              <a:rPr lang="en-US" dirty="0" smtClean="0"/>
              <a:t>Loss of elbow ROM</a:t>
            </a:r>
            <a:br>
              <a:rPr lang="en-US" dirty="0" smtClean="0"/>
            </a:br>
            <a:r>
              <a:rPr lang="en-US" dirty="0" smtClean="0"/>
              <a:t>Decreased arm strength</a:t>
            </a:r>
          </a:p>
          <a:p>
            <a:r>
              <a:rPr lang="en-US" dirty="0" smtClean="0"/>
              <a:t>Decreased arm function</a:t>
            </a:r>
          </a:p>
          <a:p>
            <a:r>
              <a:rPr lang="en-US" dirty="0" smtClean="0"/>
              <a:t>Decreased ADL’s, vocational and social function</a:t>
            </a:r>
          </a:p>
        </p:txBody>
      </p:sp>
    </p:spTree>
    <p:extLst>
      <p:ext uri="{BB962C8B-B14F-4D97-AF65-F5344CB8AC3E}">
        <p14:creationId xmlns:p14="http://schemas.microsoft.com/office/powerpoint/2010/main" val="801430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Physical Therapy Goals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pPr marL="493712" indent="-457200"/>
            <a:r>
              <a:rPr lang="en-US" sz="2800" dirty="0" smtClean="0"/>
              <a:t>Decrease reactivity/inflammation</a:t>
            </a:r>
          </a:p>
          <a:p>
            <a:pPr marL="493712" indent="-457200"/>
            <a:r>
              <a:rPr lang="en-US" sz="2800" dirty="0" smtClean="0"/>
              <a:t>Minimize/eliminate pain</a:t>
            </a:r>
          </a:p>
          <a:p>
            <a:pPr marL="493712" indent="-457200"/>
            <a:r>
              <a:rPr lang="en-US" sz="2800" dirty="0" smtClean="0"/>
              <a:t>Minimize/eliminate swelling</a:t>
            </a:r>
          </a:p>
          <a:p>
            <a:pPr marL="493712" indent="-457200"/>
            <a:r>
              <a:rPr lang="en-US" sz="2800" dirty="0" smtClean="0"/>
              <a:t>Restore maximal tissue flexibility</a:t>
            </a:r>
          </a:p>
          <a:p>
            <a:pPr marL="493712" indent="-457200"/>
            <a:r>
              <a:rPr lang="en-US" sz="2800" dirty="0" smtClean="0"/>
              <a:t>Restore strength</a:t>
            </a:r>
          </a:p>
          <a:p>
            <a:pPr marL="493712" indent="-457200"/>
            <a:r>
              <a:rPr lang="en-US" sz="2800" dirty="0" smtClean="0"/>
              <a:t>Restore ADL, vocational and recreational activity</a:t>
            </a:r>
          </a:p>
          <a:p>
            <a:pPr marL="493712" indent="-457200"/>
            <a:r>
              <a:rPr lang="en-US" sz="2800" dirty="0" smtClean="0"/>
              <a:t>Safe reintroduction to arm activity</a:t>
            </a:r>
          </a:p>
          <a:p>
            <a:pPr marL="493712" indent="-457200"/>
            <a:r>
              <a:rPr lang="en-US" sz="2800" dirty="0" smtClean="0"/>
              <a:t>Educate in infection/lymphedema risk reduction</a:t>
            </a:r>
          </a:p>
        </p:txBody>
      </p:sp>
    </p:spTree>
    <p:extLst>
      <p:ext uri="{BB962C8B-B14F-4D97-AF65-F5344CB8AC3E}">
        <p14:creationId xmlns:p14="http://schemas.microsoft.com/office/powerpoint/2010/main" val="1871194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Treatment Contraindications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r>
              <a:rPr lang="en-US" smtClean="0"/>
              <a:t>Activities that increase symptoms</a:t>
            </a:r>
          </a:p>
          <a:p>
            <a:r>
              <a:rPr lang="en-US" smtClean="0"/>
              <a:t>PREs (?)</a:t>
            </a:r>
          </a:p>
        </p:txBody>
      </p:sp>
    </p:spTree>
    <p:extLst>
      <p:ext uri="{BB962C8B-B14F-4D97-AF65-F5344CB8AC3E}">
        <p14:creationId xmlns:p14="http://schemas.microsoft.com/office/powerpoint/2010/main" val="3966343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Treatment of Cording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r>
              <a:rPr lang="en-US" smtClean="0"/>
              <a:t>Treat with cording stretches and skin traction</a:t>
            </a:r>
          </a:p>
          <a:p>
            <a:r>
              <a:rPr lang="en-US" smtClean="0"/>
              <a:t>Treat soft tissue restriction/ROM</a:t>
            </a:r>
          </a:p>
          <a:p>
            <a:r>
              <a:rPr lang="en-US" smtClean="0"/>
              <a:t>Treat weaknesses</a:t>
            </a:r>
          </a:p>
          <a:p>
            <a:r>
              <a:rPr lang="en-US" smtClean="0"/>
              <a:t>Treat cardiopulmonary system as indicated</a:t>
            </a:r>
          </a:p>
        </p:txBody>
      </p:sp>
      <p:pic>
        <p:nvPicPr>
          <p:cNvPr id="13926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14924" y="1828801"/>
            <a:ext cx="4329191" cy="347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74807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Myofascial</a:t>
            </a:r>
            <a:r>
              <a:rPr lang="en-US" dirty="0" smtClean="0"/>
              <a:t> Release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6324600" cy="4724400"/>
          </a:xfrm>
        </p:spPr>
        <p:txBody>
          <a:bodyPr/>
          <a:lstStyle/>
          <a:p>
            <a:r>
              <a:rPr lang="en-US" sz="2400" dirty="0" smtClean="0"/>
              <a:t>Soft Tissue technique</a:t>
            </a:r>
          </a:p>
          <a:p>
            <a:pPr lvl="1"/>
            <a:r>
              <a:rPr lang="en-US" sz="1800" dirty="0" smtClean="0"/>
              <a:t>Some kinds of therapeutic massage would be too strong or aggressive for the radiation-weakened skin and sore muscles of a patient who has undergone breast surgery </a:t>
            </a:r>
          </a:p>
          <a:p>
            <a:r>
              <a:rPr lang="en-US" sz="2400" dirty="0" smtClean="0"/>
              <a:t>MFR is a gentle technique that uses approximately five grams of pressure</a:t>
            </a:r>
          </a:p>
          <a:p>
            <a:r>
              <a:rPr lang="en-US" sz="2400" dirty="0" smtClean="0"/>
              <a:t>The therapist holds a particular stretch for 90 to 120 seconds, gently applying pressure in the area of restriction until sensing the release</a:t>
            </a:r>
          </a:p>
          <a:p>
            <a:r>
              <a:rPr lang="en-US" sz="2400" dirty="0" smtClean="0"/>
              <a:t>Take up slack and reapply</a:t>
            </a:r>
          </a:p>
        </p:txBody>
      </p:sp>
      <p:pic>
        <p:nvPicPr>
          <p:cNvPr id="138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34200" y="1427480"/>
            <a:ext cx="1905000" cy="2476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4501175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Subtitle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en-US" smtClean="0"/>
          </a:p>
        </p:txBody>
      </p:sp>
      <p:sp>
        <p:nvSpPr>
          <p:cNvPr id="58371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Cancer Related Fatigue</a:t>
            </a:r>
          </a:p>
        </p:txBody>
      </p:sp>
    </p:spTree>
    <p:extLst>
      <p:ext uri="{BB962C8B-B14F-4D97-AF65-F5344CB8AC3E}">
        <p14:creationId xmlns:p14="http://schemas.microsoft.com/office/powerpoint/2010/main" val="2002861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Subjective History</a:t>
            </a:r>
            <a:endParaRPr lang="en-US" dirty="0"/>
          </a:p>
        </p:txBody>
      </p:sp>
      <p:sp>
        <p:nvSpPr>
          <p:cNvPr id="283650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Standard patient history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Current cancer status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Cancer surgery history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Previous treatment history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Future treatment plans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Current functional level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Previous exercise history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Co-morbidities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56595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Cancer Related Fatigue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r>
              <a:rPr lang="en-US" smtClean="0"/>
              <a:t>Causes of Fatigue</a:t>
            </a:r>
          </a:p>
          <a:p>
            <a:pPr lvl="1"/>
            <a:r>
              <a:rPr lang="en-US" smtClean="0"/>
              <a:t>Anemia</a:t>
            </a:r>
          </a:p>
          <a:p>
            <a:pPr lvl="1"/>
            <a:r>
              <a:rPr lang="en-US" smtClean="0"/>
              <a:t>Pain</a:t>
            </a:r>
          </a:p>
          <a:p>
            <a:pPr lvl="1"/>
            <a:r>
              <a:rPr lang="en-US" smtClean="0"/>
              <a:t>Emotional stress</a:t>
            </a:r>
          </a:p>
          <a:p>
            <a:pPr lvl="1"/>
            <a:r>
              <a:rPr lang="en-US" smtClean="0"/>
              <a:t>Sleep disruption</a:t>
            </a:r>
          </a:p>
          <a:p>
            <a:pPr lvl="1"/>
            <a:r>
              <a:rPr lang="en-US" smtClean="0"/>
              <a:t>Altered nutrition</a:t>
            </a:r>
          </a:p>
          <a:p>
            <a:pPr lvl="1"/>
            <a:r>
              <a:rPr lang="en-US" smtClean="0"/>
              <a:t>Altered activity</a:t>
            </a:r>
          </a:p>
          <a:p>
            <a:pPr lvl="1"/>
            <a:r>
              <a:rPr lang="en-US" smtClean="0"/>
              <a:t>Medical issues – thyroid, heart, infections</a:t>
            </a:r>
          </a:p>
        </p:txBody>
      </p:sp>
    </p:spTree>
    <p:extLst>
      <p:ext uri="{BB962C8B-B14F-4D97-AF65-F5344CB8AC3E}">
        <p14:creationId xmlns:p14="http://schemas.microsoft.com/office/powerpoint/2010/main" val="1537712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Treatment of fatigue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r>
              <a:rPr lang="en-US" smtClean="0"/>
              <a:t>Exercise</a:t>
            </a:r>
          </a:p>
          <a:p>
            <a:r>
              <a:rPr lang="en-US" smtClean="0"/>
              <a:t>Treatment of medical issues</a:t>
            </a:r>
          </a:p>
          <a:p>
            <a:r>
              <a:rPr lang="en-US" smtClean="0"/>
              <a:t>Nutritional support</a:t>
            </a:r>
          </a:p>
          <a:p>
            <a:r>
              <a:rPr lang="en-US" smtClean="0"/>
              <a:t>Evaluation of stress</a:t>
            </a:r>
          </a:p>
          <a:p>
            <a:r>
              <a:rPr lang="en-US" smtClean="0"/>
              <a:t>Sleep support</a:t>
            </a:r>
          </a:p>
        </p:txBody>
      </p:sp>
    </p:spTree>
    <p:extLst>
      <p:ext uri="{BB962C8B-B14F-4D97-AF65-F5344CB8AC3E}">
        <p14:creationId xmlns:p14="http://schemas.microsoft.com/office/powerpoint/2010/main" val="1981310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Subtitle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en-US" smtClean="0"/>
          </a:p>
        </p:txBody>
      </p:sp>
      <p:sp>
        <p:nvSpPr>
          <p:cNvPr id="61443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Post Radiation Dysfunctions</a:t>
            </a:r>
          </a:p>
        </p:txBody>
      </p:sp>
    </p:spTree>
    <p:extLst>
      <p:ext uri="{BB962C8B-B14F-4D97-AF65-F5344CB8AC3E}">
        <p14:creationId xmlns:p14="http://schemas.microsoft.com/office/powerpoint/2010/main" val="2478963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2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/>
          <a:lstStyle/>
          <a:p>
            <a:r>
              <a:rPr lang="en-US" sz="3500" dirty="0" smtClean="0"/>
              <a:t>Radiation Therapy &amp; Skin Impairment </a:t>
            </a:r>
          </a:p>
        </p:txBody>
      </p:sp>
      <p:sp>
        <p:nvSpPr>
          <p:cNvPr id="99328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219200"/>
            <a:ext cx="8153400" cy="50292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dirty="0" smtClean="0"/>
              <a:t>Effects classified in 3 stages:</a:t>
            </a:r>
          </a:p>
          <a:p>
            <a:pPr>
              <a:buFont typeface="Wingdings" pitchFamily="2" charset="2"/>
              <a:buNone/>
            </a:pPr>
            <a:r>
              <a:rPr lang="en-US" sz="1200" dirty="0" smtClean="0"/>
              <a:t> </a:t>
            </a:r>
          </a:p>
          <a:p>
            <a:r>
              <a:rPr lang="en-US" dirty="0" smtClean="0"/>
              <a:t>Acute: (1-4 </a:t>
            </a:r>
            <a:r>
              <a:rPr lang="en-US" dirty="0" err="1" smtClean="0"/>
              <a:t>mos</a:t>
            </a:r>
            <a:r>
              <a:rPr lang="en-US" dirty="0" smtClean="0"/>
              <a:t>)- desquamation and healing of superficial tissue</a:t>
            </a:r>
          </a:p>
          <a:p>
            <a:r>
              <a:rPr lang="en-US" dirty="0" smtClean="0"/>
              <a:t>Sub acute: (4-12mos)- microcellular changes, fibrosis of vasculature and </a:t>
            </a:r>
            <a:r>
              <a:rPr lang="en-US" dirty="0" err="1" smtClean="0"/>
              <a:t>lymphatics</a:t>
            </a:r>
            <a:r>
              <a:rPr lang="en-US" dirty="0" smtClean="0"/>
              <a:t>, adhesions to collagen</a:t>
            </a:r>
          </a:p>
          <a:p>
            <a:r>
              <a:rPr lang="en-US" dirty="0" smtClean="0"/>
              <a:t>Chronic: (1-8+yrs)- progressive immobility and adhesion of tissue   </a:t>
            </a:r>
          </a:p>
          <a:p>
            <a:pPr>
              <a:buFont typeface="Wingdings" pitchFamily="2" charset="2"/>
              <a:buNone/>
            </a:pPr>
            <a:r>
              <a:rPr lang="en-US" sz="1800" dirty="0" smtClean="0"/>
              <a:t>                          Cooper et al., </a:t>
            </a:r>
            <a:r>
              <a:rPr lang="en-US" sz="1800" dirty="0" err="1" smtClean="0"/>
              <a:t>Int</a:t>
            </a:r>
            <a:r>
              <a:rPr lang="en-US" sz="1800" dirty="0" smtClean="0"/>
              <a:t> J </a:t>
            </a:r>
            <a:r>
              <a:rPr lang="en-US" sz="1800" dirty="0" err="1" smtClean="0"/>
              <a:t>Radiat</a:t>
            </a:r>
            <a:r>
              <a:rPr lang="en-US" sz="1800" dirty="0" smtClean="0"/>
              <a:t> </a:t>
            </a:r>
            <a:r>
              <a:rPr lang="en-US" sz="1800" dirty="0" err="1" smtClean="0"/>
              <a:t>Onc</a:t>
            </a:r>
            <a:r>
              <a:rPr lang="en-US" sz="1800" dirty="0" smtClean="0"/>
              <a:t> </a:t>
            </a:r>
            <a:r>
              <a:rPr lang="en-US" sz="1800" dirty="0" err="1" smtClean="0"/>
              <a:t>Biol</a:t>
            </a:r>
            <a:r>
              <a:rPr lang="en-US" sz="1800" dirty="0" smtClean="0"/>
              <a:t> </a:t>
            </a:r>
            <a:r>
              <a:rPr lang="en-US" sz="1800" dirty="0" err="1" smtClean="0"/>
              <a:t>Phys</a:t>
            </a:r>
            <a:r>
              <a:rPr lang="en-US" sz="1800" dirty="0" smtClean="0"/>
              <a:t> 1995</a:t>
            </a:r>
          </a:p>
          <a:p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1038568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3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3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32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32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32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32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32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3282" grpId="0" animBg="1" autoUpdateAnimBg="0"/>
      <p:bldP spid="993283" grpId="0" build="p" autoUpdateAnimBg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Radiation implications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r>
              <a:rPr lang="en-US" smtClean="0"/>
              <a:t>Skin will burn</a:t>
            </a:r>
          </a:p>
          <a:p>
            <a:r>
              <a:rPr lang="en-US" smtClean="0"/>
              <a:t>Mild to severe fatigue</a:t>
            </a:r>
          </a:p>
          <a:p>
            <a:r>
              <a:rPr lang="en-US" smtClean="0"/>
              <a:t>Tissue fibrosis 6-36 months post radiation</a:t>
            </a:r>
          </a:p>
          <a:p>
            <a:r>
              <a:rPr lang="en-US" smtClean="0"/>
              <a:t>May aggravate lymphedema and cording</a:t>
            </a:r>
          </a:p>
          <a:p>
            <a:r>
              <a:rPr lang="en-US" smtClean="0"/>
              <a:t>Increase lymphedema risk</a:t>
            </a:r>
          </a:p>
          <a:p>
            <a:r>
              <a:rPr lang="en-US" smtClean="0"/>
              <a:t>Potential weakness at site</a:t>
            </a:r>
          </a:p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262123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Radiation Implications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r>
              <a:rPr lang="en-US" smtClean="0"/>
              <a:t>Once skin changes occur at about the 3</a:t>
            </a:r>
            <a:r>
              <a:rPr lang="en-US" baseline="30000" smtClean="0"/>
              <a:t>rd</a:t>
            </a:r>
            <a:r>
              <a:rPr lang="en-US" smtClean="0"/>
              <a:t> week</a:t>
            </a:r>
            <a:r>
              <a:rPr lang="en-US" smtClean="0">
                <a:sym typeface="Wingdings" pitchFamily="2" charset="2"/>
              </a:rPr>
              <a:t> no more manual therapy</a:t>
            </a:r>
          </a:p>
          <a:p>
            <a:r>
              <a:rPr lang="en-US" smtClean="0">
                <a:sym typeface="Wingdings" pitchFamily="2" charset="2"/>
              </a:rPr>
              <a:t>Resume manual a couple of weeks after treatment completes</a:t>
            </a:r>
          </a:p>
          <a:p>
            <a:r>
              <a:rPr lang="en-US" smtClean="0">
                <a:sym typeface="Wingdings" pitchFamily="2" charset="2"/>
              </a:rPr>
              <a:t>Desquamation: the shedding of epithelial elements, chiefly of the skin, in scales or sheets. </a:t>
            </a:r>
          </a:p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140657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 Radiation Dysfunctions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r>
              <a:rPr lang="en-US" dirty="0" smtClean="0"/>
              <a:t>Decreased ROM</a:t>
            </a:r>
          </a:p>
          <a:p>
            <a:r>
              <a:rPr lang="en-US" dirty="0" smtClean="0"/>
              <a:t>Delayed pain</a:t>
            </a:r>
          </a:p>
          <a:p>
            <a:r>
              <a:rPr lang="en-US" dirty="0" smtClean="0"/>
              <a:t>Delayed Breast swelling</a:t>
            </a:r>
          </a:p>
          <a:p>
            <a:r>
              <a:rPr lang="en-US" dirty="0" smtClean="0"/>
              <a:t>Delayed soft tissue dysfunction</a:t>
            </a:r>
          </a:p>
          <a:p>
            <a:r>
              <a:rPr lang="en-US" dirty="0" smtClean="0"/>
              <a:t>Decreased strength</a:t>
            </a:r>
          </a:p>
          <a:p>
            <a:r>
              <a:rPr lang="en-US" dirty="0" smtClean="0"/>
              <a:t>Fatigue</a:t>
            </a:r>
          </a:p>
          <a:p>
            <a:pPr>
              <a:buFont typeface="Wingdings" pitchFamily="2" charset="2"/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18325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PT Goals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r>
              <a:rPr lang="en-US" smtClean="0"/>
              <a:t>Maximize / maintain ROM</a:t>
            </a:r>
          </a:p>
          <a:p>
            <a:r>
              <a:rPr lang="en-US" smtClean="0"/>
              <a:t>Maximize tissue mobility</a:t>
            </a:r>
          </a:p>
          <a:p>
            <a:r>
              <a:rPr lang="en-US" smtClean="0"/>
              <a:t>Minimize fatigue</a:t>
            </a:r>
          </a:p>
          <a:p>
            <a:r>
              <a:rPr lang="en-US" smtClean="0"/>
              <a:t>Maximize functional level</a:t>
            </a:r>
          </a:p>
          <a:p>
            <a:r>
              <a:rPr lang="en-US" smtClean="0"/>
              <a:t>Teach HEP or delayed radiation effects</a:t>
            </a:r>
          </a:p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880949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Radiation Rx contraindications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r>
              <a:rPr lang="en-US" smtClean="0"/>
              <a:t>Anemia</a:t>
            </a:r>
          </a:p>
          <a:p>
            <a:r>
              <a:rPr lang="en-US" smtClean="0"/>
              <a:t>Severe fatigue</a:t>
            </a:r>
          </a:p>
          <a:p>
            <a:r>
              <a:rPr lang="en-US" smtClean="0"/>
              <a:t>Fever – no exercise</a:t>
            </a:r>
          </a:p>
          <a:p>
            <a:r>
              <a:rPr lang="en-US" smtClean="0"/>
              <a:t>Skin color change – no manual</a:t>
            </a:r>
          </a:p>
          <a:p>
            <a:r>
              <a:rPr lang="en-US" smtClean="0"/>
              <a:t>Bone Mets</a:t>
            </a:r>
          </a:p>
        </p:txBody>
      </p:sp>
    </p:spTree>
    <p:extLst>
      <p:ext uri="{BB962C8B-B14F-4D97-AF65-F5344CB8AC3E}">
        <p14:creationId xmlns:p14="http://schemas.microsoft.com/office/powerpoint/2010/main" val="1854010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Radiation related rehab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09600" y="1219200"/>
            <a:ext cx="8077200" cy="4876800"/>
          </a:xfrm>
        </p:spPr>
        <p:txBody>
          <a:bodyPr/>
          <a:lstStyle/>
          <a:p>
            <a:r>
              <a:rPr lang="en-US" dirty="0" smtClean="0"/>
              <a:t>Flexibility / ROM program</a:t>
            </a:r>
          </a:p>
          <a:p>
            <a:pPr lvl="1"/>
            <a:r>
              <a:rPr lang="en-US" dirty="0" smtClean="0"/>
              <a:t>Anterior chest wall</a:t>
            </a:r>
          </a:p>
          <a:p>
            <a:pPr lvl="1"/>
            <a:r>
              <a:rPr lang="en-US" dirty="0" smtClean="0"/>
              <a:t>Lateral chest</a:t>
            </a:r>
          </a:p>
          <a:p>
            <a:pPr lvl="1"/>
            <a:r>
              <a:rPr lang="en-US" dirty="0" smtClean="0"/>
              <a:t>Axilla</a:t>
            </a:r>
          </a:p>
          <a:p>
            <a:r>
              <a:rPr lang="en-US" dirty="0" smtClean="0"/>
              <a:t>Strength program</a:t>
            </a:r>
          </a:p>
          <a:p>
            <a:r>
              <a:rPr lang="en-US" dirty="0" smtClean="0"/>
              <a:t>Treatment of lymphatic cording</a:t>
            </a:r>
          </a:p>
          <a:p>
            <a:r>
              <a:rPr lang="en-US" dirty="0" smtClean="0"/>
              <a:t>Aerobic exercise</a:t>
            </a:r>
          </a:p>
          <a:p>
            <a:r>
              <a:rPr lang="en-US" dirty="0" smtClean="0"/>
              <a:t>Address upcoming treatment (s)</a:t>
            </a:r>
          </a:p>
          <a:p>
            <a:r>
              <a:rPr lang="en-US" dirty="0" smtClean="0"/>
              <a:t>Fibrosis management</a:t>
            </a:r>
          </a:p>
        </p:txBody>
      </p:sp>
    </p:spTree>
    <p:extLst>
      <p:ext uri="{BB962C8B-B14F-4D97-AF65-F5344CB8AC3E}">
        <p14:creationId xmlns:p14="http://schemas.microsoft.com/office/powerpoint/2010/main" val="2002641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Tests and Measures</a:t>
            </a:r>
            <a:endParaRPr lang="en-US" dirty="0"/>
          </a:p>
        </p:txBody>
      </p:sp>
      <p:sp>
        <p:nvSpPr>
          <p:cNvPr id="284674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447800"/>
            <a:ext cx="8763000" cy="4495800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n-US" dirty="0" smtClean="0"/>
              <a:t>Surgical incision status</a:t>
            </a:r>
          </a:p>
          <a:p>
            <a:pPr eaLnBrk="1" hangingPunct="1"/>
            <a:r>
              <a:rPr lang="en-US" dirty="0" smtClean="0"/>
              <a:t>Skin integrity</a:t>
            </a:r>
          </a:p>
          <a:p>
            <a:pPr eaLnBrk="1" hangingPunct="1"/>
            <a:r>
              <a:rPr lang="en-US" dirty="0" smtClean="0"/>
              <a:t>R/O infection</a:t>
            </a:r>
          </a:p>
          <a:p>
            <a:pPr eaLnBrk="1" hangingPunct="1"/>
            <a:r>
              <a:rPr lang="en-US" dirty="0" smtClean="0"/>
              <a:t>Swelling/lymphedema</a:t>
            </a:r>
          </a:p>
          <a:p>
            <a:pPr eaLnBrk="1" hangingPunct="1"/>
            <a:r>
              <a:rPr lang="en-US" dirty="0" smtClean="0"/>
              <a:t>Pain source</a:t>
            </a:r>
          </a:p>
          <a:p>
            <a:pPr eaLnBrk="1" hangingPunct="1"/>
            <a:r>
              <a:rPr lang="en-US" dirty="0" smtClean="0"/>
              <a:t>ROM</a:t>
            </a:r>
          </a:p>
          <a:p>
            <a:pPr eaLnBrk="1" hangingPunct="1"/>
            <a:r>
              <a:rPr lang="en-US" dirty="0" smtClean="0"/>
              <a:t>Tissue mobility</a:t>
            </a:r>
          </a:p>
          <a:p>
            <a:pPr eaLnBrk="1" hangingPunct="1"/>
            <a:r>
              <a:rPr lang="en-US" dirty="0" smtClean="0"/>
              <a:t>Cording</a:t>
            </a:r>
          </a:p>
        </p:txBody>
      </p:sp>
    </p:spTree>
    <p:extLst>
      <p:ext uri="{BB962C8B-B14F-4D97-AF65-F5344CB8AC3E}">
        <p14:creationId xmlns:p14="http://schemas.microsoft.com/office/powerpoint/2010/main" val="242753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7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Fibrosis Management</a:t>
            </a:r>
          </a:p>
        </p:txBody>
      </p:sp>
      <p:sp>
        <p:nvSpPr>
          <p:cNvPr id="99737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85800" y="1600200"/>
            <a:ext cx="7772400" cy="4876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mtClean="0"/>
              <a:t>Deep tissue work/MFR</a:t>
            </a:r>
          </a:p>
          <a:p>
            <a:pPr lvl="1">
              <a:lnSpc>
                <a:spcPct val="90000"/>
              </a:lnSpc>
            </a:pPr>
            <a:r>
              <a:rPr lang="en-US" sz="2900" smtClean="0"/>
              <a:t>After sub-acute stage of healing</a:t>
            </a:r>
          </a:p>
          <a:p>
            <a:pPr>
              <a:lnSpc>
                <a:spcPct val="90000"/>
              </a:lnSpc>
            </a:pPr>
            <a:r>
              <a:rPr lang="en-US" smtClean="0"/>
              <a:t>Manual stretching</a:t>
            </a:r>
          </a:p>
          <a:p>
            <a:pPr>
              <a:lnSpc>
                <a:spcPct val="90000"/>
              </a:lnSpc>
            </a:pPr>
            <a:r>
              <a:rPr lang="en-US" smtClean="0"/>
              <a:t>Manual lymphatic drainage</a:t>
            </a:r>
          </a:p>
          <a:p>
            <a:pPr lvl="1">
              <a:lnSpc>
                <a:spcPct val="90000"/>
              </a:lnSpc>
            </a:pPr>
            <a:r>
              <a:rPr lang="en-US" sz="2900" smtClean="0"/>
              <a:t>Compression therapy</a:t>
            </a:r>
          </a:p>
          <a:p>
            <a:pPr>
              <a:lnSpc>
                <a:spcPct val="90000"/>
              </a:lnSpc>
            </a:pPr>
            <a:r>
              <a:rPr lang="en-US" smtClean="0"/>
              <a:t>Maintain ROM </a:t>
            </a:r>
          </a:p>
          <a:p>
            <a:pPr lvl="1">
              <a:lnSpc>
                <a:spcPct val="90000"/>
              </a:lnSpc>
            </a:pPr>
            <a:r>
              <a:rPr lang="en-US" sz="2900" smtClean="0"/>
              <a:t>Prevention of chest wall adhesion</a:t>
            </a:r>
          </a:p>
          <a:p>
            <a:pPr lvl="2">
              <a:lnSpc>
                <a:spcPct val="90000"/>
              </a:lnSpc>
            </a:pPr>
            <a:r>
              <a:rPr lang="en-US" sz="2600" smtClean="0"/>
              <a:t>Muscle and nerve adhesion</a:t>
            </a:r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053351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7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7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7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7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7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7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73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73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73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7378" grpId="0" animBg="1" autoUpdateAnimBg="0"/>
      <p:bldP spid="997379" grpId="0" build="p" autoUpdateAnimBg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>
          <a:xfrm>
            <a:off x="301625" y="228600"/>
            <a:ext cx="8534400" cy="758825"/>
          </a:xfrm>
        </p:spPr>
        <p:txBody>
          <a:bodyPr/>
          <a:lstStyle/>
          <a:p>
            <a:r>
              <a:rPr lang="en-US" smtClean="0"/>
              <a:t>Scar Tissue Management</a:t>
            </a:r>
          </a:p>
        </p:txBody>
      </p:sp>
      <p:sp>
        <p:nvSpPr>
          <p:cNvPr id="75779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685800" y="1981200"/>
            <a:ext cx="3810000" cy="4876800"/>
          </a:xfrm>
        </p:spPr>
        <p:txBody>
          <a:bodyPr/>
          <a:lstStyle/>
          <a:p>
            <a:r>
              <a:rPr lang="en-US" sz="3200" smtClean="0"/>
              <a:t>Scar mobilization </a:t>
            </a:r>
          </a:p>
          <a:p>
            <a:r>
              <a:rPr lang="en-US" sz="3200" smtClean="0"/>
              <a:t>Prevention of hypertrophy and adhesion </a:t>
            </a:r>
          </a:p>
          <a:p>
            <a:r>
              <a:rPr lang="en-US" sz="3200" smtClean="0"/>
              <a:t>Myofascial release</a:t>
            </a:r>
          </a:p>
          <a:p>
            <a:r>
              <a:rPr lang="en-US" sz="3200" smtClean="0"/>
              <a:t>AROM/PROM</a:t>
            </a:r>
          </a:p>
        </p:txBody>
      </p:sp>
      <p:sp>
        <p:nvSpPr>
          <p:cNvPr id="75780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614863" y="1981200"/>
            <a:ext cx="4071937" cy="4114800"/>
          </a:xfrm>
        </p:spPr>
        <p:txBody>
          <a:bodyPr/>
          <a:lstStyle/>
          <a:p>
            <a:endParaRPr lang="en-US" sz="2400" smtClean="0"/>
          </a:p>
        </p:txBody>
      </p:sp>
      <p:pic>
        <p:nvPicPr>
          <p:cNvPr id="75781" name="Picture 5" descr="lateral breast overhead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67200" y="1447800"/>
            <a:ext cx="4648200" cy="445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26600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Physical Therapy Intervention</a:t>
            </a:r>
            <a:br>
              <a:rPr lang="en-US" dirty="0" smtClean="0"/>
            </a:br>
            <a:r>
              <a:rPr lang="en-US" sz="3500" dirty="0" smtClean="0"/>
              <a:t> Manual Scar Mobilization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85800" y="1600200"/>
            <a:ext cx="7772400" cy="4114800"/>
          </a:xfrm>
        </p:spPr>
        <p:txBody>
          <a:bodyPr/>
          <a:lstStyle/>
          <a:p>
            <a:r>
              <a:rPr lang="en-US" smtClean="0"/>
              <a:t>Soften breast tissue for:</a:t>
            </a:r>
          </a:p>
          <a:p>
            <a:pPr lvl="1"/>
            <a:r>
              <a:rPr lang="en-US" smtClean="0"/>
              <a:t>Improved lymph circulation</a:t>
            </a:r>
          </a:p>
          <a:p>
            <a:pPr lvl="1"/>
            <a:r>
              <a:rPr lang="en-US" smtClean="0"/>
              <a:t>Improved UE and trunk ROM</a:t>
            </a:r>
          </a:p>
          <a:p>
            <a:pPr lvl="1"/>
            <a:r>
              <a:rPr lang="en-US" smtClean="0"/>
              <a:t>Improved cosmesis</a:t>
            </a:r>
          </a:p>
          <a:p>
            <a:r>
              <a:rPr lang="en-US" smtClean="0"/>
              <a:t>Provide desensitization</a:t>
            </a:r>
          </a:p>
          <a:p>
            <a:r>
              <a:rPr lang="en-US" smtClean="0"/>
              <a:t>Prevent adhesion of tissue</a:t>
            </a:r>
          </a:p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469710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 prescription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r>
              <a:rPr lang="en-US" sz="2800" dirty="0" smtClean="0"/>
              <a:t>ROM exercise</a:t>
            </a:r>
          </a:p>
          <a:p>
            <a:pPr lvl="1"/>
            <a:r>
              <a:rPr lang="en-US" sz="2300" dirty="0" smtClean="0"/>
              <a:t>May begin once drains are removed</a:t>
            </a:r>
          </a:p>
          <a:p>
            <a:r>
              <a:rPr lang="en-US" sz="2800" dirty="0" smtClean="0"/>
              <a:t>Upper Quarter stretch program</a:t>
            </a:r>
          </a:p>
          <a:p>
            <a:pPr lvl="1"/>
            <a:r>
              <a:rPr lang="en-US" sz="2300" dirty="0" smtClean="0"/>
              <a:t>Best if done supine</a:t>
            </a:r>
          </a:p>
          <a:p>
            <a:pPr lvl="1"/>
            <a:r>
              <a:rPr lang="en-US" sz="2300" dirty="0" smtClean="0"/>
              <a:t>Achieve both ROM and tissue flexibility</a:t>
            </a:r>
          </a:p>
          <a:p>
            <a:r>
              <a:rPr lang="en-US" sz="2800" dirty="0" smtClean="0"/>
              <a:t>Cane stretch</a:t>
            </a:r>
          </a:p>
          <a:p>
            <a:r>
              <a:rPr lang="en-US" sz="2800" dirty="0" smtClean="0"/>
              <a:t>Butterfly stretch</a:t>
            </a:r>
          </a:p>
          <a:p>
            <a:r>
              <a:rPr lang="en-US" sz="2800" dirty="0" smtClean="0"/>
              <a:t>Snow angel stretch</a:t>
            </a:r>
          </a:p>
          <a:p>
            <a:r>
              <a:rPr lang="en-US" sz="2800" dirty="0" smtClean="0"/>
              <a:t>Trunk rotation stretch</a:t>
            </a:r>
          </a:p>
        </p:txBody>
      </p:sp>
    </p:spTree>
    <p:extLst>
      <p:ext uri="{BB962C8B-B14F-4D97-AF65-F5344CB8AC3E}">
        <p14:creationId xmlns:p14="http://schemas.microsoft.com/office/powerpoint/2010/main" val="4012788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85800" y="609600"/>
            <a:ext cx="3124200" cy="9144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bg2">
                    <a:lumMod val="25000"/>
                  </a:schemeClr>
                </a:solidFill>
              </a:rPr>
              <a:t>Active Physiologic Movement Impairment?</a:t>
            </a:r>
          </a:p>
        </p:txBody>
      </p:sp>
      <p:cxnSp>
        <p:nvCxnSpPr>
          <p:cNvPr id="5" name="Straight Arrow Connector 4"/>
          <p:cNvCxnSpPr>
            <a:stCxn id="4" idx="3"/>
          </p:cNvCxnSpPr>
          <p:nvPr/>
        </p:nvCxnSpPr>
        <p:spPr>
          <a:xfrm>
            <a:off x="3810000" y="1066800"/>
            <a:ext cx="1371600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4114800" y="685800"/>
            <a:ext cx="838200" cy="3048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NO</a:t>
            </a:r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5410200" y="685800"/>
            <a:ext cx="3581400" cy="990600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Referred Symptoms. Perform Medical Screening</a:t>
            </a:r>
          </a:p>
        </p:txBody>
      </p:sp>
      <p:cxnSp>
        <p:nvCxnSpPr>
          <p:cNvPr id="9" name="Straight Arrow Connector 8"/>
          <p:cNvCxnSpPr>
            <a:stCxn id="4" idx="2"/>
          </p:cNvCxnSpPr>
          <p:nvPr/>
        </p:nvCxnSpPr>
        <p:spPr>
          <a:xfrm rot="16200000" flipH="1">
            <a:off x="1809750" y="1962150"/>
            <a:ext cx="914400" cy="3810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1371600" y="1752600"/>
            <a:ext cx="838200" cy="381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YES</a:t>
            </a:r>
          </a:p>
        </p:txBody>
      </p:sp>
      <p:sp>
        <p:nvSpPr>
          <p:cNvPr id="8" name="Rectangle 7"/>
          <p:cNvSpPr/>
          <p:nvPr/>
        </p:nvSpPr>
        <p:spPr>
          <a:xfrm>
            <a:off x="1066800" y="2438400"/>
            <a:ext cx="2743200" cy="6096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Passive Physiological Movement Impairment?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3810000" y="2209800"/>
            <a:ext cx="838200" cy="30480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3733800" y="2133600"/>
            <a:ext cx="685800" cy="3048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NO</a:t>
            </a:r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4724400" y="1752600"/>
            <a:ext cx="1371600" cy="76200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dirty="0">
                <a:solidFill>
                  <a:schemeClr val="tx1"/>
                </a:solidFill>
              </a:rPr>
              <a:t>Weakness with MMT?</a:t>
            </a:r>
          </a:p>
        </p:txBody>
      </p:sp>
      <p:cxnSp>
        <p:nvCxnSpPr>
          <p:cNvPr id="15" name="Straight Arrow Connector 14"/>
          <p:cNvCxnSpPr>
            <a:stCxn id="11" idx="6"/>
          </p:cNvCxnSpPr>
          <p:nvPr/>
        </p:nvCxnSpPr>
        <p:spPr>
          <a:xfrm>
            <a:off x="6096000" y="2133600"/>
            <a:ext cx="685800" cy="1588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6096000" y="1752600"/>
            <a:ext cx="609600" cy="3048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NO</a:t>
            </a:r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" name="Wave 16"/>
          <p:cNvSpPr/>
          <p:nvPr/>
        </p:nvSpPr>
        <p:spPr>
          <a:xfrm>
            <a:off x="6858000" y="1905000"/>
            <a:ext cx="1905000" cy="685800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100" dirty="0">
                <a:solidFill>
                  <a:schemeClr val="bg1"/>
                </a:solidFill>
              </a:rPr>
              <a:t>Neuromuscular Coordination Syndrome</a:t>
            </a:r>
          </a:p>
        </p:txBody>
      </p:sp>
      <p:cxnSp>
        <p:nvCxnSpPr>
          <p:cNvPr id="21" name="Straight Arrow Connector 20"/>
          <p:cNvCxnSpPr/>
          <p:nvPr/>
        </p:nvCxnSpPr>
        <p:spPr>
          <a:xfrm rot="5400000">
            <a:off x="5029201" y="2971800"/>
            <a:ext cx="762000" cy="3175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4572000" y="2743200"/>
            <a:ext cx="762000" cy="3048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YES</a:t>
            </a:r>
          </a:p>
        </p:txBody>
      </p:sp>
      <p:sp>
        <p:nvSpPr>
          <p:cNvPr id="18" name="Oval 17"/>
          <p:cNvSpPr/>
          <p:nvPr/>
        </p:nvSpPr>
        <p:spPr>
          <a:xfrm>
            <a:off x="4419600" y="3429000"/>
            <a:ext cx="1676400" cy="76200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MMT      &lt; 2/5 ?</a:t>
            </a:r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5943600" y="2590800"/>
            <a:ext cx="914400" cy="83820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5943600" y="2743200"/>
            <a:ext cx="609600" cy="3048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NO</a:t>
            </a:r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 flipV="1">
            <a:off x="6096000" y="3352800"/>
            <a:ext cx="838200" cy="22860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6248400" y="3505200"/>
            <a:ext cx="609600" cy="3048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NO</a:t>
            </a:r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4" name="Wave 23"/>
          <p:cNvSpPr/>
          <p:nvPr/>
        </p:nvSpPr>
        <p:spPr>
          <a:xfrm>
            <a:off x="6934200" y="3048000"/>
            <a:ext cx="1905000" cy="762000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bg1"/>
                </a:solidFill>
              </a:rPr>
              <a:t>Pain Syndrome </a:t>
            </a:r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6019800" y="4038600"/>
            <a:ext cx="914400" cy="30480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5943600" y="4114800"/>
            <a:ext cx="609600" cy="3048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NO</a:t>
            </a:r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7" name="Wave 26"/>
          <p:cNvSpPr/>
          <p:nvPr/>
        </p:nvSpPr>
        <p:spPr>
          <a:xfrm>
            <a:off x="7010400" y="4114800"/>
            <a:ext cx="1828800" cy="685800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dirty="0">
                <a:solidFill>
                  <a:schemeClr val="bg1"/>
                </a:solidFill>
              </a:rPr>
              <a:t>Muscular Force Production Syndrome</a:t>
            </a:r>
          </a:p>
        </p:txBody>
      </p:sp>
      <p:cxnSp>
        <p:nvCxnSpPr>
          <p:cNvPr id="31" name="Straight Arrow Connector 30"/>
          <p:cNvCxnSpPr/>
          <p:nvPr/>
        </p:nvCxnSpPr>
        <p:spPr>
          <a:xfrm rot="16200000" flipH="1">
            <a:off x="4953000" y="4495800"/>
            <a:ext cx="1143000" cy="68580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>
            <a:off x="4724400" y="4572000"/>
            <a:ext cx="838200" cy="3048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YES</a:t>
            </a:r>
          </a:p>
        </p:txBody>
      </p:sp>
      <p:sp>
        <p:nvSpPr>
          <p:cNvPr id="30" name="Wave 29"/>
          <p:cNvSpPr/>
          <p:nvPr/>
        </p:nvSpPr>
        <p:spPr>
          <a:xfrm>
            <a:off x="5943600" y="5257800"/>
            <a:ext cx="2209800" cy="685800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>
                <a:solidFill>
                  <a:schemeClr val="bg1"/>
                </a:solidFill>
              </a:rPr>
              <a:t>Peripheral Neuropathy Syndrome</a:t>
            </a:r>
          </a:p>
        </p:txBody>
      </p:sp>
      <p:cxnSp>
        <p:nvCxnSpPr>
          <p:cNvPr id="34" name="Straight Arrow Connector 33"/>
          <p:cNvCxnSpPr/>
          <p:nvPr/>
        </p:nvCxnSpPr>
        <p:spPr>
          <a:xfrm rot="5400000">
            <a:off x="1866901" y="3543300"/>
            <a:ext cx="838200" cy="3175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/>
          <p:cNvSpPr/>
          <p:nvPr/>
        </p:nvSpPr>
        <p:spPr>
          <a:xfrm>
            <a:off x="1371600" y="3276600"/>
            <a:ext cx="838200" cy="381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YES</a:t>
            </a:r>
          </a:p>
        </p:txBody>
      </p:sp>
      <p:sp>
        <p:nvSpPr>
          <p:cNvPr id="33" name="Rectangle 32"/>
          <p:cNvSpPr/>
          <p:nvPr/>
        </p:nvSpPr>
        <p:spPr>
          <a:xfrm>
            <a:off x="990600" y="4114800"/>
            <a:ext cx="2895600" cy="7620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Passive Accessory Movement Impairment?</a:t>
            </a:r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2667000" y="4953000"/>
            <a:ext cx="1143000" cy="53340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/>
          <p:cNvSpPr/>
          <p:nvPr/>
        </p:nvSpPr>
        <p:spPr>
          <a:xfrm>
            <a:off x="3200400" y="4953000"/>
            <a:ext cx="609600" cy="3048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NO</a:t>
            </a:r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6" name="Wave 35"/>
          <p:cNvSpPr/>
          <p:nvPr/>
        </p:nvSpPr>
        <p:spPr>
          <a:xfrm>
            <a:off x="3810000" y="5334000"/>
            <a:ext cx="1905000" cy="685800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dirty="0">
                <a:solidFill>
                  <a:schemeClr val="bg1"/>
                </a:solidFill>
              </a:rPr>
              <a:t>Myofascial Restriction, Axillary Web Syndrome</a:t>
            </a:r>
          </a:p>
        </p:txBody>
      </p:sp>
      <p:cxnSp>
        <p:nvCxnSpPr>
          <p:cNvPr id="40" name="Straight Arrow Connector 39"/>
          <p:cNvCxnSpPr/>
          <p:nvPr/>
        </p:nvCxnSpPr>
        <p:spPr>
          <a:xfrm rot="16200000" flipH="1">
            <a:off x="2247900" y="4991100"/>
            <a:ext cx="1295400" cy="121920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41"/>
          <p:cNvSpPr/>
          <p:nvPr/>
        </p:nvSpPr>
        <p:spPr>
          <a:xfrm>
            <a:off x="2667000" y="5562600"/>
            <a:ext cx="685800" cy="3048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NO</a:t>
            </a:r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9" name="Wave 38"/>
          <p:cNvSpPr/>
          <p:nvPr/>
        </p:nvSpPr>
        <p:spPr>
          <a:xfrm>
            <a:off x="3581400" y="6172200"/>
            <a:ext cx="2209800" cy="533400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dirty="0">
                <a:solidFill>
                  <a:schemeClr val="bg1"/>
                </a:solidFill>
              </a:rPr>
              <a:t>Lymphedema Syndrome</a:t>
            </a:r>
          </a:p>
        </p:txBody>
      </p:sp>
      <p:cxnSp>
        <p:nvCxnSpPr>
          <p:cNvPr id="43" name="Straight Arrow Connector 42"/>
          <p:cNvCxnSpPr/>
          <p:nvPr/>
        </p:nvCxnSpPr>
        <p:spPr>
          <a:xfrm rot="5400000">
            <a:off x="1181100" y="5067300"/>
            <a:ext cx="914400" cy="68580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/>
        </p:nvSpPr>
        <p:spPr>
          <a:xfrm>
            <a:off x="914400" y="5105400"/>
            <a:ext cx="838200" cy="381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YES</a:t>
            </a:r>
          </a:p>
        </p:txBody>
      </p:sp>
      <p:sp>
        <p:nvSpPr>
          <p:cNvPr id="41" name="Wave 40"/>
          <p:cNvSpPr/>
          <p:nvPr/>
        </p:nvSpPr>
        <p:spPr>
          <a:xfrm>
            <a:off x="381000" y="5943600"/>
            <a:ext cx="2209800" cy="685800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dirty="0">
                <a:solidFill>
                  <a:schemeClr val="bg1"/>
                </a:solidFill>
              </a:rPr>
              <a:t>Glenohumeral Capsular Syndrome</a:t>
            </a:r>
          </a:p>
        </p:txBody>
      </p:sp>
    </p:spTree>
    <p:extLst>
      <p:ext uri="{BB962C8B-B14F-4D97-AF65-F5344CB8AC3E}">
        <p14:creationId xmlns:p14="http://schemas.microsoft.com/office/powerpoint/2010/main" val="1451678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52400" y="228600"/>
          <a:ext cx="8839200" cy="63246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7840"/>
                <a:gridCol w="3612542"/>
                <a:gridCol w="3458818"/>
              </a:tblGrid>
              <a:tr h="381001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Syndrome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Features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Interventions</a:t>
                      </a:r>
                      <a:endParaRPr lang="en-US" sz="1800" dirty="0"/>
                    </a:p>
                  </a:txBody>
                  <a:tcPr/>
                </a:tc>
              </a:tr>
              <a:tr h="64008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Neuromuscular Coordination Syndrome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Poor quality of movement in the absence of joint </a:t>
                      </a:r>
                      <a:r>
                        <a:rPr lang="en-US" sz="1200" smtClean="0"/>
                        <a:t>or peri-articular</a:t>
                      </a:r>
                      <a:r>
                        <a:rPr lang="en-US" sz="1200" baseline="0" smtClean="0"/>
                        <a:t> </a:t>
                      </a:r>
                      <a:r>
                        <a:rPr lang="en-US" sz="1200" dirty="0" smtClean="0"/>
                        <a:t>restrictions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Neuromuscular Re-education using tactile and verbal cues, repetition, full and partial task practice</a:t>
                      </a:r>
                      <a:endParaRPr lang="en-US" sz="1200" b="0" dirty="0"/>
                    </a:p>
                  </a:txBody>
                  <a:tcPr/>
                </a:tc>
              </a:tr>
              <a:tr h="1005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Pain Syndrome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Patients whose primary limiting factor is the presence of pain upon movement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Resting pain,  </a:t>
                      </a:r>
                      <a:r>
                        <a:rPr lang="en-US" sz="1200" smtClean="0"/>
                        <a:t>Empty end-feel</a:t>
                      </a:r>
                      <a:r>
                        <a:rPr lang="en-US" sz="1200" baseline="0" smtClean="0"/>
                        <a:t> ,t</a:t>
                      </a:r>
                      <a:r>
                        <a:rPr lang="en-US" sz="1200" smtClean="0"/>
                        <a:t>hrough </a:t>
                      </a:r>
                      <a:r>
                        <a:rPr lang="en-US" sz="1200" dirty="0" smtClean="0"/>
                        <a:t>&amp; </a:t>
                      </a:r>
                      <a:r>
                        <a:rPr lang="en-US" sz="1200" smtClean="0"/>
                        <a:t>End-Range pain, Decreased </a:t>
                      </a:r>
                      <a:r>
                        <a:rPr lang="en-US" sz="1200" dirty="0" smtClean="0"/>
                        <a:t>AROM and full PROM and perceived muscle weakness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Modalities (no US, heat judiciously)</a:t>
                      </a:r>
                    </a:p>
                    <a:p>
                      <a:r>
                        <a:rPr lang="en-US" sz="1200" dirty="0" smtClean="0"/>
                        <a:t>Meds</a:t>
                      </a:r>
                      <a:endParaRPr lang="en-US" sz="1200" dirty="0"/>
                    </a:p>
                  </a:txBody>
                  <a:tcPr/>
                </a:tc>
              </a:tr>
              <a:tr h="82296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Muscular Force Production Syndrome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Presents with limitations in active movement but normal PROM with no observable atrophy</a:t>
                      </a:r>
                    </a:p>
                    <a:p>
                      <a:r>
                        <a:rPr lang="en-US" sz="1200" dirty="0" smtClean="0"/>
                        <a:t>Diminished MMT strength but good contractility</a:t>
                      </a:r>
                    </a:p>
                    <a:p>
                      <a:r>
                        <a:rPr lang="en-US" sz="1200" dirty="0" smtClean="0"/>
                        <a:t>AROM more limit than PROM</a:t>
                      </a:r>
                      <a:r>
                        <a:rPr lang="en-US" sz="1200" baseline="0" dirty="0" smtClean="0"/>
                        <a:t> w/ </a:t>
                      </a:r>
                      <a:r>
                        <a:rPr lang="en-US" sz="1200" dirty="0" smtClean="0"/>
                        <a:t>Normal end feel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Strengthening regimen</a:t>
                      </a:r>
                    </a:p>
                    <a:p>
                      <a:r>
                        <a:rPr lang="en-US" sz="1200" dirty="0" smtClean="0"/>
                        <a:t>Increase</a:t>
                      </a:r>
                      <a:r>
                        <a:rPr lang="en-US" sz="1200" baseline="0" dirty="0" smtClean="0"/>
                        <a:t> muscular force production</a:t>
                      </a:r>
                    </a:p>
                    <a:p>
                      <a:r>
                        <a:rPr lang="en-US" sz="1200" baseline="0" dirty="0" smtClean="0"/>
                        <a:t>Restore length-tension relationships</a:t>
                      </a:r>
                      <a:endParaRPr lang="en-US" sz="1200" dirty="0"/>
                    </a:p>
                  </a:txBody>
                  <a:tcPr/>
                </a:tc>
              </a:tr>
              <a:tr h="1005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Peripheral Neuropathic Syndrome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Of one or several nerves which innervate muscles of the shoulder joint complex.</a:t>
                      </a:r>
                    </a:p>
                    <a:p>
                      <a:r>
                        <a:rPr lang="en-US" sz="1200" dirty="0" smtClean="0"/>
                        <a:t>Diminished strength &lt; 2/5 with poor contractility</a:t>
                      </a:r>
                    </a:p>
                    <a:p>
                      <a:r>
                        <a:rPr lang="en-US" sz="1200" dirty="0" smtClean="0"/>
                        <a:t>Muscle atrophy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dirty="0" smtClean="0"/>
                        <a:t>Joint deformity</a:t>
                      </a:r>
                    </a:p>
                    <a:p>
                      <a:r>
                        <a:rPr lang="en-US" sz="1200" dirty="0" smtClean="0"/>
                        <a:t>AROM more restricted than PROM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Monitor re-</a:t>
                      </a:r>
                      <a:r>
                        <a:rPr lang="en-US" sz="1200" dirty="0" err="1" smtClean="0"/>
                        <a:t>innervation</a:t>
                      </a:r>
                      <a:endParaRPr lang="en-US" sz="1200" dirty="0" smtClean="0"/>
                    </a:p>
                    <a:p>
                      <a:r>
                        <a:rPr lang="en-US" sz="1200" baseline="0" dirty="0" smtClean="0"/>
                        <a:t>Reduce postural effects</a:t>
                      </a:r>
                    </a:p>
                    <a:p>
                      <a:r>
                        <a:rPr lang="en-US" sz="1200" baseline="0" dirty="0" smtClean="0"/>
                        <a:t>Protect joints</a:t>
                      </a:r>
                    </a:p>
                    <a:p>
                      <a:r>
                        <a:rPr lang="en-US" sz="1200" baseline="0" dirty="0" smtClean="0"/>
                        <a:t>Bracing splinting</a:t>
                      </a:r>
                      <a:endParaRPr lang="en-US" sz="1200" dirty="0"/>
                    </a:p>
                  </a:txBody>
                  <a:tcPr/>
                </a:tc>
              </a:tr>
              <a:tr h="1005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Myofascial Restriction Syndrome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Soft tissue fibrosis, muscular trigger points or axillary web syndrome.</a:t>
                      </a:r>
                      <a:r>
                        <a:rPr lang="en-US" sz="1200" baseline="0" dirty="0" smtClean="0"/>
                        <a:t>   </a:t>
                      </a:r>
                      <a:r>
                        <a:rPr lang="en-US" sz="1200" dirty="0" smtClean="0"/>
                        <a:t>AROM=PROM</a:t>
                      </a:r>
                    </a:p>
                    <a:p>
                      <a:r>
                        <a:rPr lang="en-US" sz="1200" dirty="0" smtClean="0"/>
                        <a:t>Palpable fibrosis</a:t>
                      </a:r>
                    </a:p>
                    <a:p>
                      <a:r>
                        <a:rPr lang="en-US" sz="1200" dirty="0" smtClean="0"/>
                        <a:t>“Cording”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Myofascial</a:t>
                      </a:r>
                      <a:r>
                        <a:rPr lang="en-US" sz="1200" baseline="0" dirty="0" smtClean="0"/>
                        <a:t> stretching</a:t>
                      </a:r>
                    </a:p>
                    <a:p>
                      <a:r>
                        <a:rPr lang="en-US" sz="1200" baseline="0" dirty="0" smtClean="0"/>
                        <a:t>Home stretch regimen</a:t>
                      </a:r>
                    </a:p>
                    <a:p>
                      <a:r>
                        <a:rPr lang="en-US" sz="1200" baseline="0" dirty="0" smtClean="0"/>
                        <a:t>Trigger point release</a:t>
                      </a:r>
                    </a:p>
                    <a:p>
                      <a:r>
                        <a:rPr lang="en-US" sz="1200" baseline="0" dirty="0" smtClean="0"/>
                        <a:t>Scar massage</a:t>
                      </a:r>
                    </a:p>
                    <a:p>
                      <a:r>
                        <a:rPr lang="en-US" sz="1200" baseline="0" dirty="0" smtClean="0"/>
                        <a:t>Transverse friction massage</a:t>
                      </a:r>
                      <a:endParaRPr lang="en-US" sz="1200" dirty="0"/>
                    </a:p>
                  </a:txBody>
                  <a:tcPr/>
                </a:tc>
              </a:tr>
              <a:tr h="1005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Glenohumeral Capsular restriction</a:t>
                      </a:r>
                      <a:r>
                        <a:rPr lang="en-US" sz="1200" baseline="0" dirty="0" smtClean="0"/>
                        <a:t> syndrome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Exhibit limitations in active and passive physiologic motion with significant limitations in passive accessory movements;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dirty="0" smtClean="0"/>
                        <a:t>Capsular end feel</a:t>
                      </a:r>
                      <a:r>
                        <a:rPr lang="en-US" sz="1200" baseline="0" dirty="0" smtClean="0"/>
                        <a:t> &amp; </a:t>
                      </a:r>
                      <a:r>
                        <a:rPr lang="en-US" sz="1200" dirty="0" smtClean="0"/>
                        <a:t>Capsular pattern (ER&gt;ABD&gt;IR)</a:t>
                      </a:r>
                    </a:p>
                    <a:p>
                      <a:r>
                        <a:rPr lang="en-US" sz="1200" dirty="0" smtClean="0"/>
                        <a:t>Isolated GH limitations</a:t>
                      </a:r>
                      <a:r>
                        <a:rPr lang="en-US" sz="1200" baseline="0" dirty="0" smtClean="0"/>
                        <a:t> &amp; </a:t>
                      </a:r>
                      <a:r>
                        <a:rPr lang="en-US" sz="1200" dirty="0" smtClean="0"/>
                        <a:t>Poor SH Rhythm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Joint Mobilization</a:t>
                      </a:r>
                      <a:endParaRPr lang="en-US" sz="1200" dirty="0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Lymphedema Syndrome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Pain upon movement or due to the appreciable increased weight of the limb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Complete Decongestive Therapy</a:t>
                      </a:r>
                    </a:p>
                    <a:p>
                      <a:r>
                        <a:rPr lang="en-US" sz="1200" dirty="0" err="1" smtClean="0"/>
                        <a:t>Vasopneumatic</a:t>
                      </a:r>
                      <a:r>
                        <a:rPr lang="en-US" sz="1200" dirty="0" smtClean="0"/>
                        <a:t> pumping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12494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5" name="Subtitle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en-US" smtClean="0"/>
          </a:p>
        </p:txBody>
      </p:sp>
      <p:sp>
        <p:nvSpPr>
          <p:cNvPr id="80899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Chemotherapy Induced Dysfunctions</a:t>
            </a:r>
          </a:p>
        </p:txBody>
      </p:sp>
    </p:spTree>
    <p:extLst>
      <p:ext uri="{BB962C8B-B14F-4D97-AF65-F5344CB8AC3E}">
        <p14:creationId xmlns:p14="http://schemas.microsoft.com/office/powerpoint/2010/main" val="707796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Chemotherapy Induced Dysfunctions</a:t>
            </a:r>
          </a:p>
        </p:txBody>
      </p:sp>
      <p:sp>
        <p:nvSpPr>
          <p:cNvPr id="8192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smtClean="0"/>
              <a:t>Fatigue</a:t>
            </a:r>
          </a:p>
          <a:p>
            <a:pPr>
              <a:lnSpc>
                <a:spcPct val="90000"/>
              </a:lnSpc>
            </a:pPr>
            <a:r>
              <a:rPr lang="en-US" sz="2800" smtClean="0"/>
              <a:t>Osteopenia</a:t>
            </a:r>
          </a:p>
          <a:p>
            <a:pPr>
              <a:lnSpc>
                <a:spcPct val="90000"/>
              </a:lnSpc>
            </a:pPr>
            <a:r>
              <a:rPr lang="en-US" sz="2800" smtClean="0"/>
              <a:t>Muscle wasting</a:t>
            </a:r>
          </a:p>
          <a:p>
            <a:pPr>
              <a:lnSpc>
                <a:spcPct val="90000"/>
              </a:lnSpc>
            </a:pPr>
            <a:r>
              <a:rPr lang="en-US" sz="2800" smtClean="0"/>
              <a:t>Myopathy</a:t>
            </a:r>
          </a:p>
          <a:p>
            <a:pPr>
              <a:lnSpc>
                <a:spcPct val="90000"/>
              </a:lnSpc>
            </a:pPr>
            <a:r>
              <a:rPr lang="en-US" sz="2800" smtClean="0"/>
              <a:t>Neuropathy</a:t>
            </a:r>
          </a:p>
          <a:p>
            <a:pPr>
              <a:lnSpc>
                <a:spcPct val="90000"/>
              </a:lnSpc>
            </a:pPr>
            <a:r>
              <a:rPr lang="en-US" sz="2800" smtClean="0"/>
              <a:t>Decreased cardiac function</a:t>
            </a:r>
          </a:p>
          <a:p>
            <a:pPr>
              <a:lnSpc>
                <a:spcPct val="90000"/>
              </a:lnSpc>
            </a:pPr>
            <a:r>
              <a:rPr lang="en-US" sz="2800" smtClean="0"/>
              <a:t>Weight gain</a:t>
            </a:r>
          </a:p>
          <a:p>
            <a:pPr>
              <a:lnSpc>
                <a:spcPct val="90000"/>
              </a:lnSpc>
            </a:pPr>
            <a:r>
              <a:rPr lang="en-US" sz="2800" smtClean="0"/>
              <a:t>Loss of function</a:t>
            </a:r>
          </a:p>
          <a:p>
            <a:pPr>
              <a:lnSpc>
                <a:spcPct val="90000"/>
              </a:lnSpc>
            </a:pPr>
            <a:r>
              <a:rPr lang="en-US" sz="2800" smtClean="0"/>
              <a:t>Anxiety/depression</a:t>
            </a:r>
          </a:p>
          <a:p>
            <a:pPr>
              <a:lnSpc>
                <a:spcPct val="90000"/>
              </a:lnSpc>
            </a:pPr>
            <a:endParaRPr lang="en-US" sz="2800" smtClean="0"/>
          </a:p>
        </p:txBody>
      </p:sp>
    </p:spTree>
    <p:extLst>
      <p:ext uri="{BB962C8B-B14F-4D97-AF65-F5344CB8AC3E}">
        <p14:creationId xmlns:p14="http://schemas.microsoft.com/office/powerpoint/2010/main" val="2863547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Physical Therapy goals</a:t>
            </a:r>
          </a:p>
        </p:txBody>
      </p:sp>
      <p:sp>
        <p:nvSpPr>
          <p:cNvPr id="8294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r>
              <a:rPr lang="en-US" dirty="0" smtClean="0"/>
              <a:t>Minimize fatigue</a:t>
            </a:r>
          </a:p>
          <a:p>
            <a:r>
              <a:rPr lang="en-US" dirty="0" smtClean="0"/>
              <a:t>Maintain weight and muscle mass</a:t>
            </a:r>
          </a:p>
          <a:p>
            <a:r>
              <a:rPr lang="en-US" dirty="0" smtClean="0"/>
              <a:t>Average 20 minutes aerobic exercise </a:t>
            </a:r>
          </a:p>
          <a:p>
            <a:pPr lvl="1"/>
            <a:r>
              <a:rPr lang="en-US" dirty="0" smtClean="0"/>
              <a:t>3-5 x week during chemo</a:t>
            </a:r>
          </a:p>
          <a:p>
            <a:r>
              <a:rPr lang="en-US" dirty="0" smtClean="0"/>
              <a:t>Independent strength and flexibility program</a:t>
            </a:r>
          </a:p>
          <a:p>
            <a:r>
              <a:rPr lang="en-US" dirty="0" smtClean="0"/>
              <a:t>Promote sense of active role in recovery</a:t>
            </a:r>
          </a:p>
        </p:txBody>
      </p:sp>
    </p:spTree>
    <p:extLst>
      <p:ext uri="{BB962C8B-B14F-4D97-AF65-F5344CB8AC3E}">
        <p14:creationId xmlns:p14="http://schemas.microsoft.com/office/powerpoint/2010/main" val="3257413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219200"/>
          </a:xfrm>
        </p:spPr>
        <p:txBody>
          <a:bodyPr/>
          <a:lstStyle/>
          <a:p>
            <a:r>
              <a:rPr lang="en-US" sz="4800" dirty="0" smtClean="0"/>
              <a:t>Chemotherapy Exercise Contraindications</a:t>
            </a:r>
          </a:p>
        </p:txBody>
      </p:sp>
      <p:sp>
        <p:nvSpPr>
          <p:cNvPr id="8397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r>
              <a:rPr lang="en-US" dirty="0" smtClean="0"/>
              <a:t>24 hours post chemo (?)</a:t>
            </a:r>
          </a:p>
          <a:p>
            <a:r>
              <a:rPr lang="en-US" dirty="0" smtClean="0"/>
              <a:t>Fever</a:t>
            </a:r>
          </a:p>
          <a:p>
            <a:r>
              <a:rPr lang="en-US" dirty="0" smtClean="0"/>
              <a:t>Infection</a:t>
            </a:r>
          </a:p>
          <a:p>
            <a:r>
              <a:rPr lang="en-US" dirty="0" smtClean="0"/>
              <a:t>Fatigue</a:t>
            </a:r>
          </a:p>
          <a:p>
            <a:r>
              <a:rPr lang="en-US" dirty="0" smtClean="0"/>
              <a:t>Lowered blood counts</a:t>
            </a:r>
          </a:p>
          <a:p>
            <a:pPr lvl="1"/>
            <a:r>
              <a:rPr lang="en-US" dirty="0" smtClean="0"/>
              <a:t>WBC</a:t>
            </a:r>
          </a:p>
          <a:p>
            <a:pPr lvl="1"/>
            <a:r>
              <a:rPr lang="en-US" dirty="0" smtClean="0"/>
              <a:t>RBC</a:t>
            </a:r>
          </a:p>
          <a:p>
            <a:pPr lvl="1"/>
            <a:r>
              <a:rPr lang="en-US" dirty="0" smtClean="0"/>
              <a:t>Platelets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253827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Differential Diagnosis of Pain</a:t>
            </a:r>
            <a:endParaRPr lang="en-US" dirty="0"/>
          </a:p>
        </p:txBody>
      </p:sp>
      <p:sp>
        <p:nvSpPr>
          <p:cNvPr id="28569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Surgical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Nerve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Swelling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Cording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Soft tissue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Chemotherapy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Support drugs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Orthopedic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Recurrence</a:t>
            </a:r>
          </a:p>
          <a:p>
            <a:pPr lvl="1" eaLnBrk="1" hangingPunct="1">
              <a:lnSpc>
                <a:spcPct val="90000"/>
              </a:lnSpc>
            </a:pPr>
            <a:endParaRPr lang="en-US" sz="2400" dirty="0" smtClean="0"/>
          </a:p>
          <a:p>
            <a:pPr lvl="1" eaLnBrk="1" hangingPunct="1">
              <a:lnSpc>
                <a:spcPct val="90000"/>
              </a:lnSpc>
            </a:pPr>
            <a:endParaRPr lang="en-US" sz="24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3447955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Patient education</a:t>
            </a:r>
          </a:p>
        </p:txBody>
      </p:sp>
      <p:sp>
        <p:nvSpPr>
          <p:cNvPr id="8499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r>
              <a:rPr lang="en-US" smtClean="0"/>
              <a:t>protect the skin</a:t>
            </a:r>
          </a:p>
          <a:p>
            <a:r>
              <a:rPr lang="en-US" smtClean="0"/>
              <a:t>signs of infection</a:t>
            </a:r>
          </a:p>
          <a:p>
            <a:r>
              <a:rPr lang="en-US" smtClean="0"/>
              <a:t>gradual return to activity</a:t>
            </a:r>
          </a:p>
          <a:p>
            <a:r>
              <a:rPr lang="en-US" smtClean="0"/>
              <a:t>self management</a:t>
            </a:r>
          </a:p>
        </p:txBody>
      </p:sp>
    </p:spTree>
    <p:extLst>
      <p:ext uri="{BB962C8B-B14F-4D97-AF65-F5344CB8AC3E}">
        <p14:creationId xmlns:p14="http://schemas.microsoft.com/office/powerpoint/2010/main" val="22034258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Protect the skin</a:t>
            </a:r>
            <a:endParaRPr lang="en-US" sz="1300" dirty="0" smtClean="0"/>
          </a:p>
        </p:txBody>
      </p:sp>
      <p:sp>
        <p:nvSpPr>
          <p:cNvPr id="8601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371600"/>
            <a:ext cx="8229600" cy="5257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800" smtClean="0"/>
              <a:t>Keep arm clean and dry.</a:t>
            </a:r>
          </a:p>
          <a:p>
            <a:pPr>
              <a:lnSpc>
                <a:spcPct val="80000"/>
              </a:lnSpc>
            </a:pPr>
            <a:r>
              <a:rPr lang="en-US" sz="2800" smtClean="0"/>
              <a:t>Apply moisturizer daily to prevent chapping/chaffing of the skin.</a:t>
            </a:r>
          </a:p>
          <a:p>
            <a:pPr>
              <a:lnSpc>
                <a:spcPct val="80000"/>
              </a:lnSpc>
            </a:pPr>
            <a:r>
              <a:rPr lang="en-US" sz="2800" smtClean="0"/>
              <a:t>Attention to nail care; do not cut cuticles.</a:t>
            </a:r>
          </a:p>
          <a:p>
            <a:pPr>
              <a:lnSpc>
                <a:spcPct val="80000"/>
              </a:lnSpc>
            </a:pPr>
            <a:r>
              <a:rPr lang="en-US" sz="2800" smtClean="0"/>
              <a:t>Protected exposed skin with sunscreen and insect repellent.</a:t>
            </a:r>
          </a:p>
          <a:p>
            <a:pPr>
              <a:lnSpc>
                <a:spcPct val="80000"/>
              </a:lnSpc>
            </a:pPr>
            <a:r>
              <a:rPr lang="en-US" sz="2800" smtClean="0"/>
              <a:t>Use care with razors to avoid nicks and skin irritation.</a:t>
            </a:r>
          </a:p>
          <a:p>
            <a:pPr>
              <a:lnSpc>
                <a:spcPct val="80000"/>
              </a:lnSpc>
            </a:pPr>
            <a:r>
              <a:rPr lang="en-US" sz="2800" smtClean="0"/>
              <a:t>Avoid punctures such as injections and blood draws.  </a:t>
            </a:r>
          </a:p>
          <a:p>
            <a:pPr>
              <a:lnSpc>
                <a:spcPct val="80000"/>
              </a:lnSpc>
            </a:pPr>
            <a:r>
              <a:rPr lang="en-US" sz="2800" smtClean="0"/>
              <a:t>Wear gloves while doing activities that may cause skin injury.</a:t>
            </a:r>
          </a:p>
          <a:p>
            <a:pPr>
              <a:lnSpc>
                <a:spcPct val="80000"/>
              </a:lnSpc>
            </a:pPr>
            <a:endParaRPr lang="en-US" sz="2800" smtClean="0"/>
          </a:p>
        </p:txBody>
      </p:sp>
    </p:spTree>
    <p:extLst>
      <p:ext uri="{BB962C8B-B14F-4D97-AF65-F5344CB8AC3E}">
        <p14:creationId xmlns:p14="http://schemas.microsoft.com/office/powerpoint/2010/main" val="4127296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Protect the skin</a:t>
            </a:r>
            <a:endParaRPr lang="en-US" sz="1300" dirty="0" smtClean="0"/>
          </a:p>
        </p:txBody>
      </p:sp>
      <p:sp>
        <p:nvSpPr>
          <p:cNvPr id="8704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295400"/>
            <a:ext cx="8229600" cy="5334000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en-US" sz="2000" dirty="0" smtClean="0"/>
          </a:p>
          <a:p>
            <a:pPr>
              <a:lnSpc>
                <a:spcPct val="80000"/>
              </a:lnSpc>
            </a:pPr>
            <a:r>
              <a:rPr lang="en-US" sz="2800" dirty="0" smtClean="0"/>
              <a:t>If scratches/punctures to skin occur, keep clean and observe for signs of infection.</a:t>
            </a:r>
          </a:p>
          <a:p>
            <a:pPr>
              <a:lnSpc>
                <a:spcPct val="80000"/>
              </a:lnSpc>
            </a:pPr>
            <a:r>
              <a:rPr lang="en-US" sz="2800" dirty="0" smtClean="0"/>
              <a:t>Gradually build up the duration and intensity of any activity or exercise, and monitor arm during and after for any change in size, shape, firmness or heaviness.</a:t>
            </a:r>
          </a:p>
          <a:p>
            <a:pPr>
              <a:lnSpc>
                <a:spcPct val="80000"/>
              </a:lnSpc>
            </a:pPr>
            <a:r>
              <a:rPr lang="en-US" sz="2800" dirty="0" smtClean="0"/>
              <a:t>Avoid arm constriction from blood pressure cuffs, jewelry and clothing</a:t>
            </a:r>
          </a:p>
          <a:p>
            <a:pPr>
              <a:lnSpc>
                <a:spcPct val="80000"/>
              </a:lnSpc>
            </a:pPr>
            <a:r>
              <a:rPr lang="en-US" sz="2800" dirty="0" smtClean="0"/>
              <a:t>Avoid prolonged (&gt;15 minutes) exposure to heat, particularly hot tubs and saunas.</a:t>
            </a:r>
          </a:p>
        </p:txBody>
      </p:sp>
    </p:spTree>
    <p:extLst>
      <p:ext uri="{BB962C8B-B14F-4D97-AF65-F5344CB8AC3E}">
        <p14:creationId xmlns:p14="http://schemas.microsoft.com/office/powerpoint/2010/main" val="3305476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66" name="Picture 4" descr="2008-09 53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8200" y="628650"/>
            <a:ext cx="7467600" cy="560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5475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080"/>
            <a:ext cx="9144000" cy="113792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Treatment Considerations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Surgical drains</a:t>
            </a:r>
          </a:p>
          <a:p>
            <a:r>
              <a:rPr lang="en-US" dirty="0"/>
              <a:t>Open incisions</a:t>
            </a:r>
          </a:p>
          <a:p>
            <a:r>
              <a:rPr lang="en-US" dirty="0" err="1"/>
              <a:t>Seroma</a:t>
            </a:r>
            <a:endParaRPr lang="en-US" dirty="0"/>
          </a:p>
          <a:p>
            <a:r>
              <a:rPr lang="en-US" dirty="0"/>
              <a:t>Undiagnosed swelling</a:t>
            </a:r>
          </a:p>
          <a:p>
            <a:r>
              <a:rPr lang="en-US" dirty="0"/>
              <a:t>Sternal/rib osteoporosis or osteopenia</a:t>
            </a:r>
          </a:p>
          <a:p>
            <a:r>
              <a:rPr lang="en-US" dirty="0" smtClean="0"/>
              <a:t>Infection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2559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219200"/>
          </a:xfrm>
          <a:ln>
            <a:noFill/>
          </a:ln>
        </p:spPr>
        <p:txBody>
          <a:bodyPr/>
          <a:lstStyle/>
          <a:p>
            <a:pPr algn="ctr" eaLnBrk="1" hangingPunct="1"/>
            <a:r>
              <a:rPr lang="en-US" dirty="0" smtClean="0"/>
              <a:t>Post operative treatment</a:t>
            </a:r>
          </a:p>
        </p:txBody>
      </p:sp>
      <p:sp>
        <p:nvSpPr>
          <p:cNvPr id="1679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Flexibility/ROM program</a:t>
            </a:r>
          </a:p>
          <a:p>
            <a:pPr lvl="1" eaLnBrk="1" hangingPunct="1"/>
            <a:r>
              <a:rPr lang="en-US" smtClean="0"/>
              <a:t>Rx for anterior chest, lateral chest and axilla</a:t>
            </a:r>
          </a:p>
          <a:p>
            <a:pPr lvl="2" eaLnBrk="1" hangingPunct="1"/>
            <a:r>
              <a:rPr lang="en-US" smtClean="0"/>
              <a:t>Stretching</a:t>
            </a:r>
          </a:p>
          <a:p>
            <a:pPr lvl="2" eaLnBrk="1" hangingPunct="1"/>
            <a:r>
              <a:rPr lang="en-US" smtClean="0"/>
              <a:t>Manual therapy</a:t>
            </a:r>
          </a:p>
          <a:p>
            <a:pPr eaLnBrk="1" hangingPunct="1"/>
            <a:r>
              <a:rPr lang="en-US" smtClean="0"/>
              <a:t>Strength program</a:t>
            </a:r>
          </a:p>
          <a:p>
            <a:pPr eaLnBrk="1" hangingPunct="1"/>
            <a:r>
              <a:rPr lang="en-US" smtClean="0"/>
              <a:t>Treatment of lymphatic cording</a:t>
            </a:r>
          </a:p>
          <a:p>
            <a:pPr eaLnBrk="1" hangingPunct="1"/>
            <a:r>
              <a:rPr lang="en-US" smtClean="0"/>
              <a:t>Address upcoming treatment(s)</a:t>
            </a:r>
          </a:p>
        </p:txBody>
      </p:sp>
    </p:spTree>
    <p:extLst>
      <p:ext uri="{BB962C8B-B14F-4D97-AF65-F5344CB8AC3E}">
        <p14:creationId xmlns:p14="http://schemas.microsoft.com/office/powerpoint/2010/main" val="98743473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2"/>
          <p:cNvSpPr>
            <a:spLocks noGrp="1" noChangeArrowheads="1"/>
          </p:cNvSpPr>
          <p:nvPr>
            <p:ph type="title"/>
          </p:nvPr>
        </p:nvSpPr>
        <p:spPr>
          <a:xfrm>
            <a:off x="-25400" y="0"/>
            <a:ext cx="9169400" cy="1219200"/>
          </a:xfrm>
          <a:ln>
            <a:noFill/>
          </a:ln>
        </p:spPr>
        <p:txBody>
          <a:bodyPr>
            <a:noAutofit/>
          </a:bodyPr>
          <a:lstStyle/>
          <a:p>
            <a:pPr algn="ctr" eaLnBrk="1" hangingPunct="1"/>
            <a:r>
              <a:rPr lang="en-US" dirty="0" smtClean="0"/>
              <a:t>Post-op Treatment Frequency</a:t>
            </a:r>
          </a:p>
        </p:txBody>
      </p:sp>
      <p:sp>
        <p:nvSpPr>
          <p:cNvPr id="16896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 smtClean="0"/>
              <a:t>2x/week in general</a:t>
            </a:r>
          </a:p>
          <a:p>
            <a:pPr eaLnBrk="1" hangingPunct="1"/>
            <a:r>
              <a:rPr lang="en-US" dirty="0" smtClean="0"/>
              <a:t>3x/week if pain is significant</a:t>
            </a:r>
          </a:p>
          <a:p>
            <a:pPr eaLnBrk="1" hangingPunct="1"/>
            <a:r>
              <a:rPr lang="en-US" dirty="0" smtClean="0"/>
              <a:t>4-5/week if pending radiation therapy</a:t>
            </a:r>
          </a:p>
          <a:p>
            <a:pPr eaLnBrk="1" hangingPunct="1"/>
            <a:r>
              <a:rPr lang="en-US" dirty="0" smtClean="0"/>
              <a:t>1x/week</a:t>
            </a:r>
          </a:p>
          <a:p>
            <a:pPr eaLnBrk="1" hangingPunct="1"/>
            <a:r>
              <a:rPr lang="en-US" dirty="0" smtClean="0"/>
              <a:t>1x/month</a:t>
            </a:r>
          </a:p>
          <a:p>
            <a:pPr eaLnBrk="1" hangingPunct="1"/>
            <a:r>
              <a:rPr lang="en-US" dirty="0" smtClean="0"/>
              <a:t>3 – 12 month follow ups</a:t>
            </a:r>
          </a:p>
        </p:txBody>
      </p:sp>
    </p:spTree>
    <p:extLst>
      <p:ext uri="{BB962C8B-B14F-4D97-AF65-F5344CB8AC3E}">
        <p14:creationId xmlns:p14="http://schemas.microsoft.com/office/powerpoint/2010/main" val="97654400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743200"/>
            <a:ext cx="7772400" cy="1470025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en-US" sz="4800" dirty="0" smtClean="0">
                <a:solidFill>
                  <a:schemeClr val="tx1"/>
                </a:solidFill>
              </a:rPr>
              <a:t>Teaching an Effective</a:t>
            </a:r>
            <a:br>
              <a:rPr lang="en-US" sz="4800" dirty="0" smtClean="0">
                <a:solidFill>
                  <a:schemeClr val="tx1"/>
                </a:solidFill>
              </a:rPr>
            </a:br>
            <a:r>
              <a:rPr lang="en-US" sz="4800" dirty="0" smtClean="0">
                <a:solidFill>
                  <a:schemeClr val="tx1"/>
                </a:solidFill>
              </a:rPr>
              <a:t>Home Exercise Prescription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9386249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44780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dirty="0" smtClean="0"/>
              <a:t>Upper Quarter Stretch Program</a:t>
            </a:r>
          </a:p>
        </p:txBody>
      </p:sp>
      <p:sp>
        <p:nvSpPr>
          <p:cNvPr id="2201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tx1"/>
                </a:solidFill>
              </a:rPr>
              <a:t>Best if done supine</a:t>
            </a:r>
          </a:p>
          <a:p>
            <a:pPr eaLnBrk="1" hangingPunct="1"/>
            <a:r>
              <a:rPr lang="en-US" dirty="0" smtClean="0">
                <a:solidFill>
                  <a:schemeClr val="tx1"/>
                </a:solidFill>
              </a:rPr>
              <a:t>Achieve both ROM and tissue flexibility</a:t>
            </a:r>
          </a:p>
          <a:p>
            <a:pPr eaLnBrk="1" hangingPunct="1">
              <a:buNone/>
            </a:pPr>
            <a:endParaRPr lang="en-US" dirty="0" smtClean="0"/>
          </a:p>
          <a:p>
            <a:pPr eaLnBrk="1" hangingPunct="1">
              <a:buNone/>
            </a:pPr>
            <a:endParaRPr lang="en-US" dirty="0" smtClean="0"/>
          </a:p>
          <a:p>
            <a:pPr eaLnBrk="1" hangingPunct="1">
              <a:buFontTx/>
              <a:buNone/>
            </a:pPr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4674485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3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219200"/>
          </a:xfrm>
        </p:spPr>
        <p:txBody>
          <a:bodyPr/>
          <a:lstStyle/>
          <a:p>
            <a:pPr algn="ctr" eaLnBrk="1" hangingPunct="1"/>
            <a:r>
              <a:rPr lang="en-US" dirty="0" smtClean="0"/>
              <a:t>ROM Exercise</a:t>
            </a:r>
          </a:p>
        </p:txBody>
      </p:sp>
      <p:sp>
        <p:nvSpPr>
          <p:cNvPr id="2191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May begin after drains are removed</a:t>
            </a:r>
          </a:p>
          <a:p>
            <a:pPr eaLnBrk="1" hangingPunct="1"/>
            <a:r>
              <a:rPr lang="en-US" dirty="0" smtClean="0"/>
              <a:t>Directed at soft tissues not the joint</a:t>
            </a:r>
          </a:p>
          <a:p>
            <a:pPr eaLnBrk="1" hangingPunct="1"/>
            <a:r>
              <a:rPr lang="en-US" dirty="0" smtClean="0"/>
              <a:t>Mild to moderate intensity</a:t>
            </a:r>
          </a:p>
          <a:p>
            <a:pPr eaLnBrk="1" hangingPunct="1"/>
            <a:r>
              <a:rPr lang="en-US" dirty="0" smtClean="0"/>
              <a:t>5-90 second duration</a:t>
            </a:r>
          </a:p>
          <a:p>
            <a:pPr eaLnBrk="1" hangingPunct="1"/>
            <a:r>
              <a:rPr lang="en-US" dirty="0" smtClean="0"/>
              <a:t>Done 1-7 days /week for ~ 18 months post-surgery or radiation</a:t>
            </a:r>
          </a:p>
          <a:p>
            <a:pPr eaLnBrk="1" hangingPunct="1">
              <a:buFontTx/>
              <a:buNone/>
            </a:pPr>
            <a:endParaRPr lang="en-US" dirty="0" smtClean="0"/>
          </a:p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2025663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Differential Diagnosis of Swelling</a:t>
            </a:r>
            <a:endParaRPr lang="en-US" dirty="0"/>
          </a:p>
        </p:txBody>
      </p:sp>
      <p:sp>
        <p:nvSpPr>
          <p:cNvPr id="28672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Post-surgical</a:t>
            </a:r>
          </a:p>
          <a:p>
            <a:pPr eaLnBrk="1" hangingPunct="1"/>
            <a:r>
              <a:rPr lang="en-US" dirty="0" smtClean="0"/>
              <a:t>Cording related edema</a:t>
            </a:r>
          </a:p>
          <a:p>
            <a:pPr eaLnBrk="1" hangingPunct="1"/>
            <a:r>
              <a:rPr lang="en-US" dirty="0" smtClean="0"/>
              <a:t>Chemotherapy related</a:t>
            </a:r>
          </a:p>
          <a:p>
            <a:pPr eaLnBrk="1" hangingPunct="1"/>
            <a:r>
              <a:rPr lang="en-US" dirty="0" smtClean="0"/>
              <a:t>Lymphedema</a:t>
            </a:r>
          </a:p>
          <a:p>
            <a:pPr eaLnBrk="1" hangingPunct="1"/>
            <a:r>
              <a:rPr lang="en-US" dirty="0" smtClean="0"/>
              <a:t>Infection</a:t>
            </a:r>
          </a:p>
          <a:p>
            <a:pPr eaLnBrk="1" hangingPunct="1"/>
            <a:r>
              <a:rPr lang="en-US" dirty="0" smtClean="0"/>
              <a:t>Blood clot</a:t>
            </a:r>
          </a:p>
          <a:p>
            <a:pPr lvl="1" eaLnBrk="1" hangingPunct="1">
              <a:buFontTx/>
              <a:buNone/>
            </a:pPr>
            <a:endParaRPr lang="en-US" dirty="0" smtClean="0"/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01963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37160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dirty="0" smtClean="0"/>
              <a:t>Upper Quarter Stretch Program</a:t>
            </a:r>
          </a:p>
        </p:txBody>
      </p:sp>
      <p:sp>
        <p:nvSpPr>
          <p:cNvPr id="220163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1752600"/>
            <a:ext cx="9144000" cy="4625609"/>
          </a:xfrm>
        </p:spPr>
        <p:txBody>
          <a:bodyPr/>
          <a:lstStyle/>
          <a:p>
            <a:pPr eaLnBrk="1" hangingPunct="1"/>
            <a:r>
              <a:rPr lang="en-US" dirty="0" smtClean="0"/>
              <a:t>Acutely:  	10 reps with 5 – 10 second hold</a:t>
            </a:r>
          </a:p>
          <a:p>
            <a:pPr eaLnBrk="1" hangingPunct="1"/>
            <a:r>
              <a:rPr lang="en-US" dirty="0" smtClean="0"/>
              <a:t>Subacutely: 	10 reps with 15 – 30 second hold</a:t>
            </a:r>
          </a:p>
          <a:p>
            <a:pPr eaLnBrk="1" hangingPunct="1"/>
            <a:r>
              <a:rPr lang="en-US" dirty="0" smtClean="0"/>
              <a:t>Chronic:		3-5 reps with 30 – 120 second hold</a:t>
            </a:r>
          </a:p>
          <a:p>
            <a:pPr eaLnBrk="1" hangingPunct="1">
              <a:buNone/>
            </a:pPr>
            <a:endParaRPr lang="en-US" dirty="0" smtClean="0"/>
          </a:p>
          <a:p>
            <a:pPr eaLnBrk="1" hangingPunct="1">
              <a:buNone/>
            </a:pPr>
            <a:endParaRPr lang="en-US" dirty="0" smtClean="0"/>
          </a:p>
          <a:p>
            <a:pPr eaLnBrk="1" hangingPunct="1">
              <a:buFontTx/>
              <a:buNone/>
            </a:pPr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28944070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Strength Program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UE PREs</a:t>
            </a:r>
          </a:p>
          <a:p>
            <a:r>
              <a:rPr lang="en-US" dirty="0" smtClean="0"/>
              <a:t>LE PREs</a:t>
            </a:r>
          </a:p>
          <a:p>
            <a:r>
              <a:rPr lang="en-US" dirty="0" smtClean="0"/>
              <a:t>Core PREs</a:t>
            </a:r>
          </a:p>
          <a:p>
            <a:pPr lvl="1"/>
            <a:r>
              <a:rPr lang="en-US" dirty="0" smtClean="0"/>
              <a:t>3 – 5 x/ week</a:t>
            </a:r>
          </a:p>
          <a:p>
            <a:pPr lvl="1"/>
            <a:r>
              <a:rPr lang="en-US" dirty="0" smtClean="0"/>
              <a:t>During treatment</a:t>
            </a:r>
          </a:p>
          <a:p>
            <a:pPr lvl="1"/>
            <a:r>
              <a:rPr lang="en-US" dirty="0" smtClean="0"/>
              <a:t>lifelong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126219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Aerobic Exercise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Any mode</a:t>
            </a:r>
          </a:p>
          <a:p>
            <a:r>
              <a:rPr lang="en-US" dirty="0"/>
              <a:t>Light to medium intensity</a:t>
            </a:r>
          </a:p>
          <a:p>
            <a:r>
              <a:rPr lang="en-US" dirty="0" smtClean="0"/>
              <a:t>1- 3 hours/ week during treatment</a:t>
            </a:r>
          </a:p>
          <a:p>
            <a:r>
              <a:rPr lang="en-US" dirty="0" smtClean="0"/>
              <a:t>1 – 5 hours/week lifelong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155437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6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/>
          <a:lstStyle/>
          <a:p>
            <a:pPr eaLnBrk="1" hangingPunct="1"/>
            <a:r>
              <a:rPr lang="en-US" sz="4800" b="1" dirty="0" smtClean="0"/>
              <a:t>Cane Stretch</a:t>
            </a:r>
          </a:p>
        </p:txBody>
      </p:sp>
      <p:pic>
        <p:nvPicPr>
          <p:cNvPr id="221187" name="Picture 3" descr="aaa 006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43000" y="1143000"/>
            <a:ext cx="6826250" cy="5119688"/>
          </a:xfrm>
          <a:noFill/>
        </p:spPr>
      </p:pic>
    </p:spTree>
    <p:extLst>
      <p:ext uri="{BB962C8B-B14F-4D97-AF65-F5344CB8AC3E}">
        <p14:creationId xmlns:p14="http://schemas.microsoft.com/office/powerpoint/2010/main" val="65369922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/>
          <a:lstStyle/>
          <a:p>
            <a:pPr eaLnBrk="1" hangingPunct="1"/>
            <a:r>
              <a:rPr lang="en-US" sz="4800" b="1" dirty="0" smtClean="0"/>
              <a:t>Butterfly Stretch</a:t>
            </a:r>
          </a:p>
        </p:txBody>
      </p:sp>
      <p:pic>
        <p:nvPicPr>
          <p:cNvPr id="222211" name="Picture 3" descr="aaa 007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219200" y="1143000"/>
            <a:ext cx="6673850" cy="5005388"/>
          </a:xfrm>
          <a:noFill/>
        </p:spPr>
      </p:pic>
    </p:spTree>
    <p:extLst>
      <p:ext uri="{BB962C8B-B14F-4D97-AF65-F5344CB8AC3E}">
        <p14:creationId xmlns:p14="http://schemas.microsoft.com/office/powerpoint/2010/main" val="314110689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34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/>
          <a:lstStyle/>
          <a:p>
            <a:pPr eaLnBrk="1" hangingPunct="1"/>
            <a:r>
              <a:rPr lang="en-US" sz="3200" b="1" dirty="0" smtClean="0"/>
              <a:t>Snow Angel Stretch</a:t>
            </a:r>
          </a:p>
        </p:txBody>
      </p:sp>
      <p:pic>
        <p:nvPicPr>
          <p:cNvPr id="223235" name="Picture 3" descr="aaa 008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43000" y="1143000"/>
            <a:ext cx="6689725" cy="5017294"/>
          </a:xfrm>
          <a:noFill/>
        </p:spPr>
      </p:pic>
    </p:spTree>
    <p:extLst>
      <p:ext uri="{BB962C8B-B14F-4D97-AF65-F5344CB8AC3E}">
        <p14:creationId xmlns:p14="http://schemas.microsoft.com/office/powerpoint/2010/main" val="241299634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258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/>
          <a:lstStyle/>
          <a:p>
            <a:pPr eaLnBrk="1" hangingPunct="1"/>
            <a:r>
              <a:rPr lang="en-US" sz="3200" b="1" dirty="0" smtClean="0"/>
              <a:t>Trunk Rotation Stretch</a:t>
            </a:r>
          </a:p>
        </p:txBody>
      </p:sp>
      <p:pic>
        <p:nvPicPr>
          <p:cNvPr id="224259" name="Picture 3" descr="aaa 009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  <a:noFill/>
        </p:spPr>
      </p:pic>
    </p:spTree>
    <p:extLst>
      <p:ext uri="{BB962C8B-B14F-4D97-AF65-F5344CB8AC3E}">
        <p14:creationId xmlns:p14="http://schemas.microsoft.com/office/powerpoint/2010/main" val="414545648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Nerve Glides for Cording</a:t>
            </a:r>
            <a:endParaRPr lang="en-US" dirty="0"/>
          </a:p>
        </p:txBody>
      </p:sp>
      <p:pic>
        <p:nvPicPr>
          <p:cNvPr id="13517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28600" y="2052637"/>
            <a:ext cx="4305300" cy="3438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Radial Nerve</a:t>
            </a:r>
          </a:p>
          <a:p>
            <a:r>
              <a:rPr lang="en-US" dirty="0" smtClean="0"/>
              <a:t>Median Nerve</a:t>
            </a:r>
          </a:p>
          <a:p>
            <a:r>
              <a:rPr lang="en-US" dirty="0" smtClean="0"/>
              <a:t>Ulnar Nerve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5970986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Movement Disorders after Surgery</a:t>
            </a:r>
            <a:endParaRPr lang="en-US" dirty="0"/>
          </a:p>
        </p:txBody>
      </p:sp>
      <p:sp>
        <p:nvSpPr>
          <p:cNvPr id="275458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2800" dirty="0" smtClean="0"/>
              <a:t>Pain</a:t>
            </a:r>
          </a:p>
          <a:p>
            <a:pPr eaLnBrk="1" hangingPunct="1"/>
            <a:r>
              <a:rPr lang="en-US" sz="2800" dirty="0" smtClean="0"/>
              <a:t>Loss of shoulder ROM</a:t>
            </a:r>
          </a:p>
          <a:p>
            <a:pPr eaLnBrk="1" hangingPunct="1"/>
            <a:r>
              <a:rPr lang="en-US" sz="2800" dirty="0" smtClean="0"/>
              <a:t>Arm weakness</a:t>
            </a:r>
          </a:p>
          <a:p>
            <a:pPr eaLnBrk="1" hangingPunct="1"/>
            <a:r>
              <a:rPr lang="en-US" sz="2800" dirty="0" smtClean="0"/>
              <a:t>Weakness at donor site (TRAM, </a:t>
            </a:r>
            <a:r>
              <a:rPr lang="en-US" sz="2800" dirty="0" err="1" smtClean="0"/>
              <a:t>Lat</a:t>
            </a:r>
            <a:r>
              <a:rPr lang="en-US" sz="2800" dirty="0" smtClean="0"/>
              <a:t> Flaps)</a:t>
            </a:r>
          </a:p>
          <a:p>
            <a:pPr eaLnBrk="1" hangingPunct="1"/>
            <a:r>
              <a:rPr lang="en-US" sz="2800" dirty="0" smtClean="0"/>
              <a:t>Postural dysfunctions</a:t>
            </a:r>
          </a:p>
          <a:p>
            <a:pPr eaLnBrk="1" hangingPunct="1"/>
            <a:r>
              <a:rPr lang="en-US" sz="2800" dirty="0" smtClean="0"/>
              <a:t>Deconditioning</a:t>
            </a:r>
          </a:p>
          <a:p>
            <a:pPr eaLnBrk="1" hangingPunct="1"/>
            <a:r>
              <a:rPr lang="en-US" sz="2800" dirty="0" smtClean="0"/>
              <a:t>Balance issues (TRAM flap)</a:t>
            </a:r>
          </a:p>
          <a:p>
            <a:pPr eaLnBrk="1" hangingPunct="1"/>
            <a:r>
              <a:rPr lang="en-US" sz="2800" dirty="0" smtClean="0"/>
              <a:t>Decrease in ADL, Vocational, &amp; social function</a:t>
            </a:r>
          </a:p>
          <a:p>
            <a:pPr eaLnBrk="1" hangingPunct="1"/>
            <a:endParaRPr lang="en-US" sz="2800" dirty="0" smtClean="0"/>
          </a:p>
          <a:p>
            <a:pPr eaLnBrk="1" hangingPunct="1"/>
            <a:endParaRPr lang="en-US" sz="2800" dirty="0" smtClean="0"/>
          </a:p>
          <a:p>
            <a:pPr eaLnBrk="1" hangingPunct="1">
              <a:buFontTx/>
              <a:buNone/>
            </a:pPr>
            <a:endParaRPr lang="en-US" sz="2800" dirty="0" smtClean="0"/>
          </a:p>
          <a:p>
            <a:pPr eaLnBrk="1" hangingPunct="1"/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145991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Treatment Considerations</a:t>
            </a:r>
            <a:endParaRPr lang="en-US" dirty="0"/>
          </a:p>
        </p:txBody>
      </p:sp>
      <p:sp>
        <p:nvSpPr>
          <p:cNvPr id="279554" name="Rectangle 2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 smtClean="0"/>
              <a:t>Untreated infection</a:t>
            </a:r>
          </a:p>
          <a:p>
            <a:pPr eaLnBrk="1" hangingPunct="1"/>
            <a:r>
              <a:rPr lang="en-US" dirty="0" smtClean="0"/>
              <a:t>Open incisions</a:t>
            </a:r>
          </a:p>
          <a:p>
            <a:pPr eaLnBrk="1" hangingPunct="1"/>
            <a:r>
              <a:rPr lang="en-US" dirty="0" smtClean="0"/>
              <a:t>ROM &lt; 90 degrees for 3 </a:t>
            </a:r>
            <a:r>
              <a:rPr lang="en-US" sz="2800" dirty="0" smtClean="0"/>
              <a:t>weeks </a:t>
            </a:r>
            <a:r>
              <a:rPr lang="en-US" dirty="0" smtClean="0"/>
              <a:t>for flaps using </a:t>
            </a:r>
            <a:r>
              <a:rPr lang="en-US" dirty="0" err="1" smtClean="0"/>
              <a:t>thoracodorsal</a:t>
            </a:r>
            <a:r>
              <a:rPr lang="en-US" dirty="0" smtClean="0"/>
              <a:t> vessels</a:t>
            </a:r>
          </a:p>
          <a:p>
            <a:pPr eaLnBrk="1" hangingPunct="1"/>
            <a:r>
              <a:rPr lang="en-US" dirty="0" smtClean="0"/>
              <a:t>Abdominal hernia</a:t>
            </a:r>
          </a:p>
          <a:p>
            <a:pPr eaLnBrk="1" hangingPunct="1"/>
            <a:r>
              <a:rPr lang="en-US" dirty="0" err="1" smtClean="0"/>
              <a:t>Pec</a:t>
            </a:r>
            <a:r>
              <a:rPr lang="en-US" dirty="0" smtClean="0"/>
              <a:t> strengthening during tissue expansion (?)</a:t>
            </a:r>
          </a:p>
        </p:txBody>
      </p:sp>
    </p:spTree>
    <p:extLst>
      <p:ext uri="{BB962C8B-B14F-4D97-AF65-F5344CB8AC3E}">
        <p14:creationId xmlns:p14="http://schemas.microsoft.com/office/powerpoint/2010/main" val="3053314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Evaluation and Prognosis</a:t>
            </a:r>
            <a:endParaRPr lang="en-US" dirty="0"/>
          </a:p>
        </p:txBody>
      </p:sp>
      <p:sp>
        <p:nvSpPr>
          <p:cNvPr id="28774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Clinical impression</a:t>
            </a:r>
          </a:p>
          <a:p>
            <a:pPr eaLnBrk="1" hangingPunct="1"/>
            <a:r>
              <a:rPr lang="en-US" dirty="0" smtClean="0"/>
              <a:t>Differential diagnosis</a:t>
            </a:r>
          </a:p>
          <a:p>
            <a:pPr eaLnBrk="1" hangingPunct="1"/>
            <a:r>
              <a:rPr lang="en-US" dirty="0" smtClean="0"/>
              <a:t>Problem list</a:t>
            </a:r>
          </a:p>
          <a:p>
            <a:pPr eaLnBrk="1" hangingPunct="1"/>
            <a:r>
              <a:rPr lang="en-US" dirty="0" smtClean="0"/>
              <a:t>Goals</a:t>
            </a:r>
          </a:p>
          <a:p>
            <a:pPr eaLnBrk="1" hangingPunct="1"/>
            <a:r>
              <a:rPr lang="en-US" dirty="0" smtClean="0"/>
              <a:t>Goal potential/Prognosis </a:t>
            </a:r>
          </a:p>
        </p:txBody>
      </p:sp>
    </p:spTree>
    <p:extLst>
      <p:ext uri="{BB962C8B-B14F-4D97-AF65-F5344CB8AC3E}">
        <p14:creationId xmlns:p14="http://schemas.microsoft.com/office/powerpoint/2010/main" val="3858293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Rehabilitation Goals</a:t>
            </a:r>
            <a:endParaRPr lang="en-US" dirty="0"/>
          </a:p>
        </p:txBody>
      </p:sp>
      <p:sp>
        <p:nvSpPr>
          <p:cNvPr id="276482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Restore/normalize ROM at shoulder</a:t>
            </a:r>
          </a:p>
          <a:p>
            <a:pPr eaLnBrk="1" hangingPunct="1"/>
            <a:r>
              <a:rPr lang="en-US" dirty="0" smtClean="0"/>
              <a:t>Restore/normalize strength</a:t>
            </a:r>
          </a:p>
          <a:p>
            <a:pPr eaLnBrk="1" hangingPunct="1"/>
            <a:r>
              <a:rPr lang="en-US" dirty="0" smtClean="0"/>
              <a:t>Restore full function</a:t>
            </a:r>
          </a:p>
          <a:p>
            <a:pPr eaLnBrk="1" hangingPunct="1"/>
            <a:r>
              <a:rPr lang="en-US" dirty="0" smtClean="0"/>
              <a:t>Independent Home Exercise Program</a:t>
            </a:r>
          </a:p>
          <a:p>
            <a:pPr eaLnBrk="1" hangingPunct="1">
              <a:buFontTx/>
              <a:buNone/>
            </a:pPr>
            <a:endParaRPr lang="en-US" dirty="0" smtClean="0"/>
          </a:p>
          <a:p>
            <a:pPr eaLnBrk="1" hangingPunct="1">
              <a:buFontTx/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27840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Rehabilitation Goals: flaps</a:t>
            </a:r>
            <a:endParaRPr lang="en-US" dirty="0"/>
          </a:p>
        </p:txBody>
      </p:sp>
      <p:sp>
        <p:nvSpPr>
          <p:cNvPr id="277506" name="Rectangle 2"/>
          <p:cNvSpPr>
            <a:spLocks noGrp="1" noChangeArrowheads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2800" dirty="0" smtClean="0"/>
              <a:t>Strengthening to donor site – post 6 weeks</a:t>
            </a:r>
          </a:p>
          <a:p>
            <a:pPr eaLnBrk="1" hangingPunct="1"/>
            <a:r>
              <a:rPr lang="en-US" sz="2800" dirty="0" smtClean="0"/>
              <a:t>Stretching to donor site</a:t>
            </a:r>
          </a:p>
          <a:p>
            <a:pPr eaLnBrk="1" hangingPunct="1"/>
            <a:r>
              <a:rPr lang="en-US" sz="2800" dirty="0" smtClean="0"/>
              <a:t>Restore trunk mobility</a:t>
            </a:r>
          </a:p>
          <a:p>
            <a:pPr eaLnBrk="1" hangingPunct="1"/>
            <a:r>
              <a:rPr lang="en-US" sz="2800" dirty="0" smtClean="0"/>
              <a:t>Restore posture</a:t>
            </a:r>
          </a:p>
          <a:p>
            <a:pPr eaLnBrk="1" hangingPunct="1"/>
            <a:r>
              <a:rPr lang="en-US" sz="2800" dirty="0" smtClean="0"/>
              <a:t>Mobility of breast mound and chest wall tissues – post 3 weeks</a:t>
            </a:r>
          </a:p>
          <a:p>
            <a:pPr eaLnBrk="1" hangingPunct="1">
              <a:buFontTx/>
              <a:buNone/>
            </a:pPr>
            <a:endParaRPr lang="en-US" sz="1800" dirty="0" smtClean="0"/>
          </a:p>
          <a:p>
            <a:pPr eaLnBrk="1" hangingPunct="1">
              <a:buFontTx/>
              <a:buNone/>
            </a:pPr>
            <a:endParaRPr lang="en-US" sz="1800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r>
              <a:rPr lang="en-US" dirty="0"/>
              <a:t>Restore/normalize ROM at shoulder</a:t>
            </a:r>
          </a:p>
          <a:p>
            <a:pPr eaLnBrk="1" hangingPunct="1"/>
            <a:r>
              <a:rPr lang="en-US" dirty="0"/>
              <a:t>Restore/normalize strength</a:t>
            </a:r>
          </a:p>
          <a:p>
            <a:pPr eaLnBrk="1" hangingPunct="1"/>
            <a:r>
              <a:rPr lang="en-US" dirty="0"/>
              <a:t>Restore full function</a:t>
            </a:r>
          </a:p>
          <a:p>
            <a:pPr eaLnBrk="1" hangingPunct="1"/>
            <a:r>
              <a:rPr lang="en-US" dirty="0"/>
              <a:t>Independent Home Exercise Program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9223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Rehabilitation Goals: expanders</a:t>
            </a:r>
            <a:endParaRPr lang="en-US" dirty="0"/>
          </a:p>
        </p:txBody>
      </p:sp>
      <p:sp>
        <p:nvSpPr>
          <p:cNvPr id="278530" name="Rectangle 2"/>
          <p:cNvSpPr>
            <a:spLocks noGrp="1" noChangeArrowheads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Decrease </a:t>
            </a:r>
            <a:r>
              <a:rPr lang="en-US" dirty="0" err="1" smtClean="0"/>
              <a:t>pectoralis</a:t>
            </a:r>
            <a:r>
              <a:rPr lang="en-US" dirty="0" smtClean="0"/>
              <a:t> spasms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Minimize postural changes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Minimize pain 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Maximize ROM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Facilitate tissue lengthening</a:t>
            </a:r>
          </a:p>
          <a:p>
            <a:pPr eaLnBrk="1" hangingPunct="1">
              <a:lnSpc>
                <a:spcPct val="90000"/>
              </a:lnSpc>
            </a:pPr>
            <a:endParaRPr lang="en-US" sz="28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8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800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/>
              <a:t>Restore/normalize ROM at shoulder</a:t>
            </a:r>
          </a:p>
          <a:p>
            <a:pPr eaLnBrk="1" hangingPunct="1">
              <a:lnSpc>
                <a:spcPct val="90000"/>
              </a:lnSpc>
            </a:pPr>
            <a:r>
              <a:rPr lang="en-US" dirty="0"/>
              <a:t>Restore/normalize strength</a:t>
            </a:r>
          </a:p>
          <a:p>
            <a:pPr eaLnBrk="1" hangingPunct="1">
              <a:lnSpc>
                <a:spcPct val="90000"/>
              </a:lnSpc>
            </a:pPr>
            <a:r>
              <a:rPr lang="en-US" dirty="0"/>
              <a:t>Restore full function</a:t>
            </a:r>
          </a:p>
          <a:p>
            <a:pPr eaLnBrk="1" hangingPunct="1">
              <a:lnSpc>
                <a:spcPct val="90000"/>
              </a:lnSpc>
            </a:pPr>
            <a:r>
              <a:rPr lang="en-US" dirty="0"/>
              <a:t>Independent Home Exercise Program</a:t>
            </a:r>
          </a:p>
          <a:p>
            <a:endParaRPr lang="en-US" dirty="0"/>
          </a:p>
        </p:txBody>
      </p:sp>
      <p:sp>
        <p:nvSpPr>
          <p:cNvPr id="278531" name="Rectangle 3"/>
          <p:cNvSpPr>
            <a:spLocks noChangeArrowheads="1"/>
          </p:cNvSpPr>
          <p:nvPr/>
        </p:nvSpPr>
        <p:spPr bwMode="auto">
          <a:xfrm>
            <a:off x="228600" y="160361"/>
            <a:ext cx="843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4167463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aumont Template">
  <a:themeElements>
    <a:clrScheme name="Beaumont 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eaumont Template">
      <a:majorFont>
        <a:latin typeface="Palatino Linotype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eaumont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aumont 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aumont 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aumont 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aumont 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aumont 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umont 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umont 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umont 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umont 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umont 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umont 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umont Template 13">
        <a:dk1>
          <a:srgbClr val="777777"/>
        </a:dk1>
        <a:lt1>
          <a:srgbClr val="FFFFFF"/>
        </a:lt1>
        <a:dk2>
          <a:srgbClr val="000000"/>
        </a:dk2>
        <a:lt2>
          <a:srgbClr val="E3EBF1"/>
        </a:lt2>
        <a:accent1>
          <a:srgbClr val="800000"/>
        </a:accent1>
        <a:accent2>
          <a:srgbClr val="B2B2B2"/>
        </a:accent2>
        <a:accent3>
          <a:srgbClr val="AAAAAA"/>
        </a:accent3>
        <a:accent4>
          <a:srgbClr val="DADADA"/>
        </a:accent4>
        <a:accent5>
          <a:srgbClr val="C0AAAA"/>
        </a:accent5>
        <a:accent6>
          <a:srgbClr val="A1A1A1"/>
        </a:accent6>
        <a:hlink>
          <a:srgbClr val="FFFF00"/>
        </a:hlink>
        <a:folHlink>
          <a:srgbClr val="99FF3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Beaumont Template">
  <a:themeElements>
    <a:clrScheme name="1_Beaumont 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Beaumont Template">
      <a:majorFont>
        <a:latin typeface="Kozuka Mincho Pro H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Beaumont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eaumont 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eaumont 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eaumont 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eaumont 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eaumont 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eaumont 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eaumont 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eaumont 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eaumont 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eaumont 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eaumont 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eaumont Template 13">
        <a:dk1>
          <a:srgbClr val="777777"/>
        </a:dk1>
        <a:lt1>
          <a:srgbClr val="FFFFFF"/>
        </a:lt1>
        <a:dk2>
          <a:srgbClr val="000000"/>
        </a:dk2>
        <a:lt2>
          <a:srgbClr val="E3EBF1"/>
        </a:lt2>
        <a:accent1>
          <a:srgbClr val="800000"/>
        </a:accent1>
        <a:accent2>
          <a:srgbClr val="B2B2B2"/>
        </a:accent2>
        <a:accent3>
          <a:srgbClr val="AAAAAA"/>
        </a:accent3>
        <a:accent4>
          <a:srgbClr val="DADADA"/>
        </a:accent4>
        <a:accent5>
          <a:srgbClr val="C0AAAA"/>
        </a:accent5>
        <a:accent6>
          <a:srgbClr val="A1A1A1"/>
        </a:accent6>
        <a:hlink>
          <a:srgbClr val="FFFF00"/>
        </a:hlink>
        <a:folHlink>
          <a:srgbClr val="99FF3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3819</TotalTime>
  <Words>2274</Words>
  <Application>Microsoft Office PowerPoint</Application>
  <PresentationFormat>On-screen Show (4:3)</PresentationFormat>
  <Paragraphs>581</Paragraphs>
  <Slides>92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92</vt:i4>
      </vt:variant>
    </vt:vector>
  </HeadingPairs>
  <TitlesOfParts>
    <vt:vector size="94" baseType="lpstr">
      <vt:lpstr>Beaumont Template</vt:lpstr>
      <vt:lpstr>1_Beaumont Template</vt:lpstr>
      <vt:lpstr>July 2nd Lab Session </vt:lpstr>
      <vt:lpstr>Who needs Breast Cancer Rehab?</vt:lpstr>
      <vt:lpstr>Indication for Rehabilitation</vt:lpstr>
      <vt:lpstr>Physical Therapy Patient Evaluation</vt:lpstr>
      <vt:lpstr>Subjective History</vt:lpstr>
      <vt:lpstr>Tests and Measures</vt:lpstr>
      <vt:lpstr>Differential Diagnosis of Pain</vt:lpstr>
      <vt:lpstr>Differential Diagnosis of Swelling</vt:lpstr>
      <vt:lpstr>Evaluation and Prognosis</vt:lpstr>
      <vt:lpstr>Intervention Plan</vt:lpstr>
      <vt:lpstr>Intervention Planning</vt:lpstr>
      <vt:lpstr>Advancement of Intervention Plan</vt:lpstr>
      <vt:lpstr>Completion of Episode of Care</vt:lpstr>
      <vt:lpstr>Reducing risk of lymphedema</vt:lpstr>
      <vt:lpstr>Post Surgical Dysfunctions</vt:lpstr>
      <vt:lpstr>Postural changes</vt:lpstr>
      <vt:lpstr>Pain</vt:lpstr>
      <vt:lpstr>Post-operative Vascular and Pulmonary Complications</vt:lpstr>
      <vt:lpstr>Swelling</vt:lpstr>
      <vt:lpstr>Soft tissue restrictions and shortening</vt:lpstr>
      <vt:lpstr>Treatment Contraindications</vt:lpstr>
      <vt:lpstr>Treatment Contraindications</vt:lpstr>
      <vt:lpstr>Rehabilitation post-op week 2</vt:lpstr>
      <vt:lpstr>A/AAROM</vt:lpstr>
      <vt:lpstr>Shoulder girdle imbalance</vt:lpstr>
      <vt:lpstr>Shoulder Program</vt:lpstr>
      <vt:lpstr>Resisted Middle Trap</vt:lpstr>
      <vt:lpstr>Resisted Lower Trap</vt:lpstr>
      <vt:lpstr>Resisted ER</vt:lpstr>
      <vt:lpstr>Pectoralis Stretch</vt:lpstr>
      <vt:lpstr>Pectoralis Stretch</vt:lpstr>
      <vt:lpstr>Pectoralis Stretching</vt:lpstr>
      <vt:lpstr>Post-op treatment Frequency</vt:lpstr>
      <vt:lpstr>PowerPoint Presentation</vt:lpstr>
      <vt:lpstr>PowerPoint Presentation</vt:lpstr>
      <vt:lpstr>Side Effects of TRAM Surgery</vt:lpstr>
      <vt:lpstr>Core Stabilization after TRAM</vt:lpstr>
      <vt:lpstr>Trunk Range of Motion</vt:lpstr>
      <vt:lpstr>Lumbar Stabilization</vt:lpstr>
      <vt:lpstr>Lymphatic Cording</vt:lpstr>
      <vt:lpstr>Lymphatic cording</vt:lpstr>
      <vt:lpstr>Lymphatic Cording</vt:lpstr>
      <vt:lpstr>PowerPoint Presentation</vt:lpstr>
      <vt:lpstr>Post-op Dysfunctions Lymphatic Cording</vt:lpstr>
      <vt:lpstr>Physical Therapy Goals</vt:lpstr>
      <vt:lpstr>Treatment Contraindications</vt:lpstr>
      <vt:lpstr>Treatment of Cording</vt:lpstr>
      <vt:lpstr>Myofascial Release </vt:lpstr>
      <vt:lpstr>Cancer Related Fatigue</vt:lpstr>
      <vt:lpstr>Cancer Related Fatigue</vt:lpstr>
      <vt:lpstr>Treatment of fatigue</vt:lpstr>
      <vt:lpstr>Post Radiation Dysfunctions</vt:lpstr>
      <vt:lpstr>Radiation Therapy &amp; Skin Impairment </vt:lpstr>
      <vt:lpstr>Radiation implications</vt:lpstr>
      <vt:lpstr>Radiation Implications</vt:lpstr>
      <vt:lpstr>Post Radiation Dysfunctions</vt:lpstr>
      <vt:lpstr>PT Goals</vt:lpstr>
      <vt:lpstr>Radiation Rx contraindications</vt:lpstr>
      <vt:lpstr>Radiation related rehab</vt:lpstr>
      <vt:lpstr>Fibrosis Management</vt:lpstr>
      <vt:lpstr>Scar Tissue Management</vt:lpstr>
      <vt:lpstr>Physical Therapy Intervention  Manual Scar Mobilization</vt:lpstr>
      <vt:lpstr>Exercise prescription</vt:lpstr>
      <vt:lpstr>PowerPoint Presentation</vt:lpstr>
      <vt:lpstr>PowerPoint Presentation</vt:lpstr>
      <vt:lpstr>Chemotherapy Induced Dysfunctions</vt:lpstr>
      <vt:lpstr>Chemotherapy Induced Dysfunctions</vt:lpstr>
      <vt:lpstr>Physical Therapy goals</vt:lpstr>
      <vt:lpstr>Chemotherapy Exercise Contraindications</vt:lpstr>
      <vt:lpstr>Patient education</vt:lpstr>
      <vt:lpstr>Protect the skin</vt:lpstr>
      <vt:lpstr>Protect the skin</vt:lpstr>
      <vt:lpstr>PowerPoint Presentation</vt:lpstr>
      <vt:lpstr>Treatment Considerations</vt:lpstr>
      <vt:lpstr>Post operative treatment</vt:lpstr>
      <vt:lpstr>Post-op Treatment Frequency</vt:lpstr>
      <vt:lpstr>Teaching an Effective Home Exercise Prescription</vt:lpstr>
      <vt:lpstr>Upper Quarter Stretch Program</vt:lpstr>
      <vt:lpstr>ROM Exercise</vt:lpstr>
      <vt:lpstr>Upper Quarter Stretch Program</vt:lpstr>
      <vt:lpstr>Strength Program</vt:lpstr>
      <vt:lpstr>Aerobic Exercise</vt:lpstr>
      <vt:lpstr>Cane Stretch</vt:lpstr>
      <vt:lpstr>Butterfly Stretch</vt:lpstr>
      <vt:lpstr>Snow Angel Stretch</vt:lpstr>
      <vt:lpstr>Trunk Rotation Stretch</vt:lpstr>
      <vt:lpstr>Nerve Glides for Cording</vt:lpstr>
      <vt:lpstr>Movement Disorders after Surgery</vt:lpstr>
      <vt:lpstr>Treatment Considerations</vt:lpstr>
      <vt:lpstr>Rehabilitation Goals</vt:lpstr>
      <vt:lpstr>Rehabilitation Goals: flaps</vt:lpstr>
      <vt:lpstr>Rehabilitation Goals: expanders</vt:lpstr>
    </vt:vector>
  </TitlesOfParts>
  <Company>William Beaumont Hospital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</dc:title>
  <dc:creator>109915</dc:creator>
  <cp:lastModifiedBy>SWEET, CHRISTINA</cp:lastModifiedBy>
  <cp:revision>176</cp:revision>
  <cp:lastPrinted>2013-06-13T17:43:29Z</cp:lastPrinted>
  <dcterms:created xsi:type="dcterms:W3CDTF">2007-11-20T17:04:20Z</dcterms:created>
  <dcterms:modified xsi:type="dcterms:W3CDTF">2013-07-15T01:44:27Z</dcterms:modified>
</cp:coreProperties>
</file>