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F9DCE-B585-F949-A5BF-56A3A068DC35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7D839-446E-8C4C-A40F-A0C58D7FB2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12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8BEC2-CF13-1C40-B047-8D89EBD7E8F0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E7CE8-A4D4-944C-8513-9F27A704BA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11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Tends</a:t>
            </a:r>
            <a:r>
              <a:rPr lang="en-US" baseline="0" dirty="0" smtClean="0"/>
              <a:t> to be a slow acting drug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01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IMPORTANT!!!!  Count</a:t>
            </a:r>
            <a:r>
              <a:rPr lang="en-US" baseline="0" dirty="0" smtClean="0"/>
              <a:t> the number of foam pieces that you use so you make sure to remove ALL of them!!!!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12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Growing trend because</a:t>
            </a:r>
            <a:r>
              <a:rPr lang="en-US" baseline="0" dirty="0" smtClean="0"/>
              <a:t> it is a MONEY MAKER!</a:t>
            </a:r>
          </a:p>
          <a:p>
            <a:r>
              <a:rPr lang="en-US" baseline="0" dirty="0" smtClean="0"/>
              <a:t>2 types of chambers: single placed clamber (right) or </a:t>
            </a:r>
            <a:r>
              <a:rPr lang="en-US" baseline="0" dirty="0" err="1" smtClean="0"/>
              <a:t>multiplaced</a:t>
            </a:r>
            <a:r>
              <a:rPr lang="en-US" baseline="0" dirty="0" smtClean="0"/>
              <a:t> chamber (Left)</a:t>
            </a:r>
          </a:p>
          <a:p>
            <a:r>
              <a:rPr lang="en-US" baseline="0" dirty="0" smtClean="0"/>
              <a:t>Multi-have to wear masks to breathe in 100% oxygen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41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takes 5-7 minutes</a:t>
            </a:r>
            <a:r>
              <a:rPr lang="en-US" baseline="0" dirty="0" smtClean="0"/>
              <a:t> to decompress the chamber.  It can cause Ben’s decompression Syndrome if not given adequate time to decompress. </a:t>
            </a:r>
          </a:p>
          <a:p>
            <a:r>
              <a:rPr lang="en-US" baseline="0" dirty="0" smtClean="0"/>
              <a:t>Full Drive 2-3 hours, 5-6 times a week</a:t>
            </a:r>
          </a:p>
          <a:p>
            <a:r>
              <a:rPr lang="en-US" baseline="0" dirty="0" smtClean="0"/>
              <a:t>Must be prescribed by physician and MD must be on site while performing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41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Graft or flap will not survive</a:t>
            </a:r>
            <a:r>
              <a:rPr lang="en-US" baseline="0" dirty="0" smtClean="0"/>
              <a:t> if blood supply is inadequate.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70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Short shelf life, very expensive,</a:t>
            </a:r>
            <a:r>
              <a:rPr lang="en-US" baseline="0" dirty="0" smtClean="0"/>
              <a:t> have to be kept at a certain temperature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151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Bed is filled with sand</a:t>
            </a:r>
            <a:r>
              <a:rPr lang="en-US" baseline="0" dirty="0" smtClean="0"/>
              <a:t> that is constantly circulated to reduce pressure areas.  Very expensive! And HEAVY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75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Risk of infection!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41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MUST use water between</a:t>
            </a:r>
            <a:r>
              <a:rPr lang="en-US" baseline="0" dirty="0" smtClean="0"/>
              <a:t> 70-75 degrees!</a:t>
            </a:r>
          </a:p>
          <a:p>
            <a:r>
              <a:rPr lang="en-US" baseline="0" dirty="0" smtClean="0"/>
              <a:t>Cast hardens in 20 minutes!</a:t>
            </a:r>
          </a:p>
          <a:p>
            <a:r>
              <a:rPr lang="en-US" baseline="0" dirty="0" smtClean="0"/>
              <a:t>Cast is pretty wet when you apply it. </a:t>
            </a:r>
          </a:p>
          <a:p>
            <a:r>
              <a:rPr lang="en-US" baseline="0" dirty="0" smtClean="0"/>
              <a:t>There is a BIG RED line on the outside (make sure that it is straight!)</a:t>
            </a:r>
          </a:p>
          <a:p>
            <a:r>
              <a:rPr lang="en-US" baseline="0" dirty="0" smtClean="0"/>
              <a:t>Easiest to apply if patient is prone!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97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Hard enough to walk</a:t>
            </a:r>
            <a:r>
              <a:rPr lang="en-US" baseline="0" dirty="0" smtClean="0"/>
              <a:t> on in 20 minutes (enough to get to the car/home)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 but </a:t>
            </a:r>
            <a:r>
              <a:rPr lang="en-US" baseline="0" dirty="0" err="1" smtClean="0"/>
              <a:t>pt</a:t>
            </a:r>
            <a:r>
              <a:rPr lang="en-US" baseline="0" dirty="0" smtClean="0"/>
              <a:t> needs to let harden for a couple of hours before doing any significant amount of walking.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60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060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09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085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Put on for 5-10 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150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Diabetic patients are always at increased risk</a:t>
            </a:r>
            <a:r>
              <a:rPr lang="en-US" baseline="0" dirty="0" smtClean="0"/>
              <a:t> for developing infection!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334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 than 30 degrees (ventilator associated pneumonia</a:t>
            </a:r>
            <a:r>
              <a:rPr lang="en-US" baseline="0" dirty="0" smtClean="0"/>
              <a:t> if on a vent); greater than 30 degrees: increased pressure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791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shear is occurring,</a:t>
            </a:r>
            <a:r>
              <a:rPr lang="en-US" baseline="0" dirty="0" smtClean="0"/>
              <a:t> you develop pressure ulcers MUCH faster!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02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biofilm</a:t>
            </a:r>
            <a:r>
              <a:rPr lang="en-US" baseline="0" dirty="0" smtClean="0"/>
              <a:t> gets too aggressive, it means an infection is starting to grow</a:t>
            </a:r>
            <a:r>
              <a:rPr lang="en-US" baseline="0" dirty="0" smtClean="0">
                <a:sym typeface="Wingdings" pitchFamily="2" charset="2"/>
              </a:rPr>
              <a:t> No Autolytic debridement!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23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Stays on for 48-72 hours before you change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7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38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r>
              <a:rPr lang="en-US" baseline="0" dirty="0" smtClean="0"/>
              <a:t> SUPPORTS sharp debridement!!!!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49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NOTE: Sterile gauze is individually packaged.  Clean gauze is packaged</a:t>
            </a:r>
            <a:r>
              <a:rPr lang="en-US" baseline="0" dirty="0" smtClean="0"/>
              <a:t> in bulk in a single package. </a:t>
            </a:r>
          </a:p>
          <a:p>
            <a:r>
              <a:rPr lang="en-US" baseline="0" dirty="0" smtClean="0"/>
              <a:t>Any time you are setting something down, you need to set onto your sterile field.  If you set down on a towel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, you cannot use that tool again!!!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761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a THIN layer off,</a:t>
            </a:r>
            <a:r>
              <a:rPr lang="en-US" baseline="0" dirty="0" smtClean="0"/>
              <a:t> you can always go back and remove more, but you cannot replace accidently removed tissue!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82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Perfusion</a:t>
            </a:r>
            <a:r>
              <a:rPr lang="en-US" baseline="0" dirty="0" smtClean="0"/>
              <a:t> distance: how far the nutrients go out from the wound bed.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E7CE8-A4D4-944C-8513-9F27A704BA8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64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C791B-DF53-7D45-A1E2-73C3709DF14F}" type="datetimeFigureOut">
              <a:rPr lang="en-US" smtClean="0"/>
              <a:pPr/>
              <a:t>7/19/2013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45625-935C-C74C-B890-745D483A4D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88XHwSty9jw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cHAM_ZElzs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SJ_rojfmAA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Enzymatic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Collagenase (Santyl)</a:t>
            </a:r>
          </a:p>
          <a:p>
            <a:r>
              <a:rPr lang="en-US" dirty="0" smtClean="0"/>
              <a:t>Digests necrotic collagen</a:t>
            </a:r>
          </a:p>
          <a:p>
            <a:pPr lvl="1"/>
            <a:r>
              <a:rPr lang="en-US" dirty="0" smtClean="0"/>
              <a:t>Specific and selective for denatured collagen</a:t>
            </a:r>
          </a:p>
          <a:p>
            <a:r>
              <a:rPr lang="en-US" dirty="0" smtClean="0"/>
              <a:t>Effective when used for long periods of time</a:t>
            </a:r>
          </a:p>
          <a:p>
            <a:r>
              <a:rPr lang="en-US" dirty="0" smtClean="0"/>
              <a:t>Maintenance debridement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8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Sterile, medical grade maggots placed in wound</a:t>
            </a:r>
          </a:p>
          <a:p>
            <a:r>
              <a:rPr lang="en-US" dirty="0" smtClean="0"/>
              <a:t>Covered with dressing</a:t>
            </a:r>
          </a:p>
          <a:p>
            <a:pPr lvl="1"/>
            <a:r>
              <a:rPr lang="en-US" dirty="0" smtClean="0"/>
              <a:t>Allows oxygen exchange</a:t>
            </a:r>
          </a:p>
          <a:p>
            <a:pPr lvl="1"/>
            <a:r>
              <a:rPr lang="en-US" dirty="0" smtClean="0"/>
              <a:t>Contains maggots</a:t>
            </a:r>
          </a:p>
          <a:p>
            <a:pPr lvl="1"/>
            <a:r>
              <a:rPr lang="en-US" dirty="0" smtClean="0"/>
              <a:t>Hydrocolloid most commonly used</a:t>
            </a:r>
          </a:p>
          <a:p>
            <a:pPr marL="914400" lvl="2" indent="0">
              <a:buNone/>
            </a:pPr>
            <a:r>
              <a:rPr lang="en-US" dirty="0" smtClean="0"/>
              <a:t>dressing</a:t>
            </a:r>
          </a:p>
          <a:p>
            <a:r>
              <a:rPr lang="en-US" sz="1800" dirty="0" smtClean="0"/>
              <a:t>In place 1-4 days, make sure you get them </a:t>
            </a:r>
            <a:r>
              <a:rPr lang="en-US" sz="2800" b="1" dirty="0" smtClean="0"/>
              <a:t>ALL</a:t>
            </a:r>
            <a:r>
              <a:rPr lang="en-US" sz="1800" dirty="0" smtClean="0"/>
              <a:t> out!</a:t>
            </a:r>
            <a:endParaRPr lang="en-US" sz="1800" dirty="0"/>
          </a:p>
        </p:txBody>
      </p:sp>
      <p:pic>
        <p:nvPicPr>
          <p:cNvPr id="4" name="Picture 3" descr="medical maggo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2963304"/>
            <a:ext cx="2298700" cy="353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3530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Most widely used – particularly by PT</a:t>
            </a:r>
          </a:p>
          <a:p>
            <a:r>
              <a:rPr lang="en-US" dirty="0" smtClean="0"/>
              <a:t>Scalpel, forceps, scissors (blunt to cut dressings, or sharp to remove tissue), curette (least popular tool) </a:t>
            </a:r>
            <a:endParaRPr lang="en-US" dirty="0"/>
          </a:p>
        </p:txBody>
      </p:sp>
      <p:pic>
        <p:nvPicPr>
          <p:cNvPr id="4" name="Picture 3" descr="curet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08014"/>
            <a:ext cx="3400450" cy="2031769"/>
          </a:xfrm>
          <a:prstGeom prst="rect">
            <a:avLst/>
          </a:prstGeom>
        </p:spPr>
      </p:pic>
      <p:pic>
        <p:nvPicPr>
          <p:cNvPr id="5" name="Picture 4" descr="iris scisso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627" y="2835501"/>
            <a:ext cx="3361173" cy="1904282"/>
          </a:xfrm>
          <a:prstGeom prst="rect">
            <a:avLst/>
          </a:prstGeom>
        </p:spPr>
      </p:pic>
      <p:pic>
        <p:nvPicPr>
          <p:cNvPr id="6" name="Picture 5" descr="scalp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290795"/>
            <a:ext cx="2567205" cy="2567205"/>
          </a:xfrm>
          <a:prstGeom prst="rect">
            <a:avLst/>
          </a:prstGeom>
        </p:spPr>
      </p:pic>
      <p:pic>
        <p:nvPicPr>
          <p:cNvPr id="7" name="Picture 6" descr="scissor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50" y="4739783"/>
            <a:ext cx="3361173" cy="1984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 supports:</a:t>
            </a:r>
          </a:p>
          <a:p>
            <a:pPr lvl="1"/>
            <a:r>
              <a:rPr lang="en-US" dirty="0" smtClean="0"/>
              <a:t>2009 retrospective study</a:t>
            </a:r>
          </a:p>
          <a:p>
            <a:pPr lvl="2"/>
            <a:r>
              <a:rPr lang="en-US" dirty="0" smtClean="0"/>
              <a:t>DFU, VI</a:t>
            </a:r>
          </a:p>
          <a:p>
            <a:pPr lvl="2"/>
            <a:r>
              <a:rPr lang="en-US" dirty="0" smtClean="0"/>
              <a:t>Frequent debriders (&gt;2x/12 wks) vs Infrequent debriders (&lt;2x/12wks)</a:t>
            </a:r>
          </a:p>
          <a:p>
            <a:pPr lvl="2"/>
            <a:r>
              <a:rPr lang="en-US" dirty="0" smtClean="0"/>
              <a:t>241 wounds</a:t>
            </a:r>
          </a:p>
          <a:p>
            <a:pPr lvl="2"/>
            <a:r>
              <a:rPr lang="en-US" dirty="0" smtClean="0"/>
              <a:t>Frequent debriders showed a greater decrease in surface area of wound</a:t>
            </a:r>
          </a:p>
          <a:p>
            <a:pPr lvl="2"/>
            <a:r>
              <a:rPr lang="en-US" dirty="0" smtClean="0"/>
              <a:t>Frequent debriders had better median healing rates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Research support:</a:t>
            </a:r>
          </a:p>
          <a:p>
            <a:pPr lvl="1"/>
            <a:r>
              <a:rPr lang="en-US" dirty="0" smtClean="0"/>
              <a:t>2009 study of DFU</a:t>
            </a:r>
          </a:p>
          <a:p>
            <a:pPr lvl="2"/>
            <a:r>
              <a:rPr lang="en-US" dirty="0" smtClean="0"/>
              <a:t>Growth factors alone vs growth factors with debridement</a:t>
            </a:r>
          </a:p>
          <a:p>
            <a:pPr lvl="2"/>
            <a:r>
              <a:rPr lang="en-US" dirty="0" smtClean="0"/>
              <a:t>Growth factor plus debridement healed faster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Fast</a:t>
            </a:r>
          </a:p>
          <a:p>
            <a:pPr lvl="1"/>
            <a:r>
              <a:rPr lang="en-US" dirty="0" smtClean="0"/>
              <a:t>Method of choice for thick, adherent or large amounts of slough, eschar</a:t>
            </a:r>
          </a:p>
          <a:p>
            <a:pPr lvl="1"/>
            <a:r>
              <a:rPr lang="en-US" dirty="0" smtClean="0"/>
              <a:t>Method of choice in presence of infection</a:t>
            </a:r>
          </a:p>
          <a:p>
            <a:pPr lvl="2"/>
            <a:r>
              <a:rPr lang="en-US" dirty="0" smtClean="0"/>
              <a:t>If sepsis, surgeon will perform debridement, </a:t>
            </a:r>
            <a:r>
              <a:rPr lang="en-US" u="sng" dirty="0" smtClean="0"/>
              <a:t>not PT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Selective</a:t>
            </a:r>
          </a:p>
          <a:p>
            <a:pPr lvl="1"/>
            <a:r>
              <a:rPr lang="en-US" dirty="0" smtClean="0"/>
              <a:t>Can be combined with many techniques</a:t>
            </a:r>
          </a:p>
          <a:p>
            <a:pPr lvl="1"/>
            <a:r>
              <a:rPr lang="en-US" dirty="0" smtClean="0"/>
              <a:t>Inexpensive, but questionable reimbursement</a:t>
            </a:r>
          </a:p>
          <a:p>
            <a:pPr lvl="2"/>
            <a:r>
              <a:rPr lang="en-US" dirty="0" smtClean="0"/>
              <a:t>Every 20 square cm</a:t>
            </a:r>
            <a:r>
              <a:rPr lang="en-US" dirty="0" smtClean="0">
                <a:sym typeface="Wingdings" pitchFamily="2" charset="2"/>
              </a:rPr>
              <a:t> $25 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Pain</a:t>
            </a:r>
          </a:p>
          <a:p>
            <a:pPr lvl="1"/>
            <a:r>
              <a:rPr lang="en-US" dirty="0" smtClean="0"/>
              <a:t>Anticoagulants/bleeding disorder</a:t>
            </a:r>
          </a:p>
          <a:p>
            <a:pPr lvl="1"/>
            <a:r>
              <a:rPr lang="en-US" dirty="0" smtClean="0"/>
              <a:t>Blood loss</a:t>
            </a:r>
          </a:p>
          <a:p>
            <a:pPr lvl="2"/>
            <a:r>
              <a:rPr lang="en-US" dirty="0" smtClean="0"/>
              <a:t>Silver nitrate to stop bleeding</a:t>
            </a:r>
          </a:p>
          <a:p>
            <a:pPr lvl="1"/>
            <a:r>
              <a:rPr lang="en-US" dirty="0" smtClean="0"/>
              <a:t>Enough blood flow?</a:t>
            </a:r>
          </a:p>
          <a:p>
            <a:pPr lvl="1"/>
            <a:r>
              <a:rPr lang="en-US" dirty="0" smtClean="0"/>
              <a:t>Potential for infection</a:t>
            </a:r>
          </a:p>
          <a:p>
            <a:pPr lvl="1"/>
            <a:r>
              <a:rPr lang="en-US" dirty="0" smtClean="0"/>
              <a:t>Know your anatomy!</a:t>
            </a:r>
          </a:p>
          <a:p>
            <a:pPr lvl="1"/>
            <a:r>
              <a:rPr lang="en-US" dirty="0" smtClean="0"/>
              <a:t>Comfort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Modified Sterile Technique</a:t>
            </a:r>
          </a:p>
          <a:p>
            <a:pPr lvl="1"/>
            <a:r>
              <a:rPr lang="en-US" dirty="0" smtClean="0"/>
              <a:t>Sterile gloves</a:t>
            </a:r>
          </a:p>
          <a:p>
            <a:pPr lvl="1"/>
            <a:r>
              <a:rPr lang="en-US" dirty="0" smtClean="0"/>
              <a:t>Sterile equipment</a:t>
            </a:r>
          </a:p>
          <a:p>
            <a:pPr lvl="1"/>
            <a:r>
              <a:rPr lang="en-US" dirty="0" smtClean="0"/>
              <a:t>Sterile field</a:t>
            </a:r>
            <a:endParaRPr lang="en-US" dirty="0"/>
          </a:p>
        </p:txBody>
      </p:sp>
      <p:pic>
        <p:nvPicPr>
          <p:cNvPr id="4" name="Picture 3" descr="sterile fiel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528" y="2339957"/>
            <a:ext cx="5048275" cy="378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Things to remember</a:t>
            </a:r>
          </a:p>
          <a:p>
            <a:r>
              <a:rPr lang="en-US" dirty="0" smtClean="0"/>
              <a:t>Position patient and self comfortably!</a:t>
            </a:r>
          </a:p>
          <a:p>
            <a:pPr lvl="1"/>
            <a:r>
              <a:rPr lang="en-US" dirty="0" smtClean="0"/>
              <a:t>This can take 60-90 minutes in some cases!</a:t>
            </a:r>
          </a:p>
          <a:p>
            <a:r>
              <a:rPr lang="en-US" dirty="0" smtClean="0"/>
              <a:t>Wash hands!</a:t>
            </a:r>
          </a:p>
          <a:p>
            <a:r>
              <a:rPr lang="en-US" dirty="0" smtClean="0"/>
              <a:t>Explain the procedure (before bringing in equipment)</a:t>
            </a:r>
          </a:p>
          <a:p>
            <a:pPr lvl="1"/>
            <a:r>
              <a:rPr lang="en-US" dirty="0" smtClean="0"/>
              <a:t>ESPECIALLY the first time to reduce anxiety</a:t>
            </a:r>
          </a:p>
          <a:p>
            <a:pPr lvl="2"/>
            <a:r>
              <a:rPr lang="en-US" dirty="0" smtClean="0"/>
              <a:t>“only interested in removing dead/harmful tissue, some blood is ok because it means the circulation to the area is good but it is NOT our goal to make you bleed” </a:t>
            </a:r>
          </a:p>
          <a:p>
            <a:r>
              <a:rPr lang="en-US" dirty="0" smtClean="0"/>
              <a:t>Stay sterile</a:t>
            </a:r>
          </a:p>
          <a:p>
            <a:r>
              <a:rPr lang="en-US" dirty="0" smtClean="0"/>
              <a:t>Flush with saline</a:t>
            </a:r>
          </a:p>
          <a:p>
            <a:r>
              <a:rPr lang="en-US" dirty="0" smtClean="0"/>
              <a:t>Dispose of material properly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Tips:</a:t>
            </a:r>
          </a:p>
          <a:p>
            <a:pPr lvl="1"/>
            <a:r>
              <a:rPr lang="en-US" dirty="0" smtClean="0"/>
              <a:t>Hold scalpel like a pencil</a:t>
            </a:r>
          </a:p>
          <a:p>
            <a:pPr lvl="1"/>
            <a:r>
              <a:rPr lang="en-US" dirty="0" smtClean="0"/>
              <a:t>The blade is sharp!</a:t>
            </a:r>
          </a:p>
          <a:p>
            <a:pPr lvl="1"/>
            <a:r>
              <a:rPr lang="en-US" b="1" dirty="0" smtClean="0"/>
              <a:t>Cut parallel to the surface</a:t>
            </a:r>
          </a:p>
          <a:p>
            <a:pPr lvl="2"/>
            <a:r>
              <a:rPr lang="en-US" dirty="0" smtClean="0"/>
              <a:t>Particularly along edges</a:t>
            </a:r>
          </a:p>
          <a:p>
            <a:pPr lvl="1"/>
            <a:r>
              <a:rPr lang="en-US" dirty="0" smtClean="0"/>
              <a:t>If you aren’t sure – don’t do it</a:t>
            </a:r>
          </a:p>
          <a:p>
            <a:pPr lvl="1"/>
            <a:r>
              <a:rPr lang="en-US" dirty="0" smtClean="0"/>
              <a:t>If not in use  - have your safety on!</a:t>
            </a:r>
            <a:endParaRPr lang="en-US" dirty="0"/>
          </a:p>
        </p:txBody>
      </p:sp>
      <p:pic>
        <p:nvPicPr>
          <p:cNvPr id="4" name="Picture 3" descr="scalp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733" y="1371599"/>
            <a:ext cx="3008068" cy="300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P105019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547393" y="1417638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625146" y="1417638"/>
            <a:ext cx="2295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Before Debridement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Collagenase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Slow acting</a:t>
            </a:r>
          </a:p>
          <a:p>
            <a:pPr lvl="1"/>
            <a:r>
              <a:rPr lang="en-US" dirty="0" smtClean="0"/>
              <a:t>Deactivated when combined with heavy metals</a:t>
            </a:r>
          </a:p>
          <a:p>
            <a:pPr lvl="2"/>
            <a:r>
              <a:rPr lang="en-US" dirty="0" err="1" smtClean="0"/>
              <a:t>Silver:Loses</a:t>
            </a:r>
            <a:r>
              <a:rPr lang="en-US" dirty="0" smtClean="0"/>
              <a:t> </a:t>
            </a:r>
            <a:r>
              <a:rPr lang="en-US" dirty="0"/>
              <a:t>50% of it’s efficacy when combined with silver. </a:t>
            </a:r>
          </a:p>
          <a:p>
            <a:pPr lvl="1"/>
            <a:r>
              <a:rPr lang="en-US" dirty="0" smtClean="0"/>
              <a:t>Can be combined with </a:t>
            </a:r>
            <a:r>
              <a:rPr lang="en-US" dirty="0" err="1" smtClean="0"/>
              <a:t>polysporin</a:t>
            </a:r>
            <a:r>
              <a:rPr lang="en-US" dirty="0" smtClean="0"/>
              <a:t> powder: good when you’re worried about localized infection.</a:t>
            </a:r>
          </a:p>
        </p:txBody>
      </p:sp>
    </p:spTree>
    <p:extLst>
      <p:ext uri="{BB962C8B-B14F-4D97-AF65-F5344CB8AC3E}">
        <p14:creationId xmlns:p14="http://schemas.microsoft.com/office/powerpoint/2010/main" val="43942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Debridement</a:t>
            </a:r>
            <a:endParaRPr lang="en-US" dirty="0"/>
          </a:p>
        </p:txBody>
      </p:sp>
      <p:pic>
        <p:nvPicPr>
          <p:cNvPr id="4" name="Content Placeholder 3" descr="P105019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679801" y="16002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423319" y="1600200"/>
            <a:ext cx="22634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After</a:t>
            </a:r>
          </a:p>
          <a:p>
            <a:r>
              <a:rPr lang="en-US" sz="2800" dirty="0" smtClean="0"/>
              <a:t>Debridement</a:t>
            </a:r>
          </a:p>
          <a:p>
            <a:r>
              <a:rPr lang="en-US" sz="2800" dirty="0" smtClean="0"/>
              <a:t>(1 hour later)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03519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NPWT</a:t>
            </a:r>
          </a:p>
          <a:p>
            <a:r>
              <a:rPr lang="en-US" dirty="0" smtClean="0"/>
              <a:t>Suction applied to wound via open-celled foam sponge</a:t>
            </a:r>
          </a:p>
          <a:p>
            <a:r>
              <a:rPr lang="en-US" dirty="0" smtClean="0"/>
              <a:t>Foam secured with vapor permeable drape</a:t>
            </a:r>
          </a:p>
          <a:p>
            <a:r>
              <a:rPr lang="en-US" dirty="0" smtClean="0"/>
              <a:t>Suction attached to canister to collect excess drainage</a:t>
            </a:r>
          </a:p>
        </p:txBody>
      </p:sp>
      <p:pic>
        <p:nvPicPr>
          <p:cNvPr id="4" name="Picture 3" descr="va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719" y="2038017"/>
            <a:ext cx="4923968" cy="3276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Edema reduction</a:t>
            </a:r>
          </a:p>
          <a:p>
            <a:pPr lvl="2"/>
            <a:r>
              <a:rPr lang="en-US" dirty="0" smtClean="0"/>
              <a:t>Increase perfusion distance = blood flow increase</a:t>
            </a:r>
          </a:p>
          <a:p>
            <a:pPr lvl="1"/>
            <a:r>
              <a:rPr lang="en-US" dirty="0" smtClean="0"/>
              <a:t>Increase perfusion </a:t>
            </a:r>
          </a:p>
          <a:p>
            <a:pPr lvl="2"/>
            <a:r>
              <a:rPr lang="en-US" dirty="0" smtClean="0"/>
              <a:t>31% to wound bed, 15% to periwound</a:t>
            </a:r>
          </a:p>
          <a:p>
            <a:pPr lvl="1"/>
            <a:r>
              <a:rPr lang="en-US" dirty="0" smtClean="0"/>
              <a:t>Stimulates granulation tissue formation</a:t>
            </a:r>
          </a:p>
          <a:p>
            <a:pPr lvl="2"/>
            <a:r>
              <a:rPr lang="en-US" dirty="0" smtClean="0"/>
              <a:t>Microdeformation</a:t>
            </a:r>
          </a:p>
          <a:p>
            <a:pPr lvl="1"/>
            <a:r>
              <a:rPr lang="en-US" dirty="0" smtClean="0"/>
              <a:t>Removal of exudate</a:t>
            </a:r>
          </a:p>
          <a:p>
            <a:pPr lvl="2"/>
            <a:r>
              <a:rPr lang="en-US" dirty="0" smtClean="0"/>
              <a:t>? Bacterial colonization</a:t>
            </a:r>
          </a:p>
          <a:p>
            <a:pPr lvl="1"/>
            <a:r>
              <a:rPr lang="en-US" dirty="0" smtClean="0"/>
              <a:t>Increased angiogenesis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Suction 50-150 mmHg</a:t>
            </a:r>
          </a:p>
          <a:p>
            <a:pPr lvl="1"/>
            <a:r>
              <a:rPr lang="en-US" u="sng" dirty="0" smtClean="0"/>
              <a:t>150 mmHg is common for abdominal wounds</a:t>
            </a:r>
          </a:p>
          <a:p>
            <a:pPr lvl="1"/>
            <a:r>
              <a:rPr lang="en-US" u="sng" dirty="0" smtClean="0"/>
              <a:t>50-75mmHg for feet</a:t>
            </a:r>
          </a:p>
          <a:p>
            <a:pPr lvl="1"/>
            <a:r>
              <a:rPr lang="en-US" u="sng" dirty="0" smtClean="0"/>
              <a:t>Lower pressure on distal wounds</a:t>
            </a:r>
          </a:p>
          <a:p>
            <a:r>
              <a:rPr lang="en-US" dirty="0" smtClean="0"/>
              <a:t>Continuous or intermittent</a:t>
            </a:r>
          </a:p>
          <a:p>
            <a:pPr lvl="1"/>
            <a:r>
              <a:rPr lang="en-US" dirty="0" smtClean="0"/>
              <a:t>Intermittent over graft sites or distal foot wounds with poor circulation</a:t>
            </a:r>
          </a:p>
          <a:p>
            <a:pPr lvl="1"/>
            <a:r>
              <a:rPr lang="en-US" dirty="0" smtClean="0"/>
              <a:t>Commonly use continuous</a:t>
            </a:r>
          </a:p>
          <a:p>
            <a:r>
              <a:rPr lang="en-US" dirty="0" smtClean="0"/>
              <a:t>Clean application bedside, sterile application in OR</a:t>
            </a:r>
          </a:p>
          <a:p>
            <a:r>
              <a:rPr lang="en-US" dirty="0" smtClean="0"/>
              <a:t>Lots of sponsored research </a:t>
            </a:r>
          </a:p>
          <a:p>
            <a:pPr lvl="1"/>
            <a:r>
              <a:rPr lang="en-US" dirty="0" smtClean="0"/>
              <a:t>Increased speed of healing negates cost</a:t>
            </a:r>
          </a:p>
          <a:p>
            <a:pPr lvl="2"/>
            <a:r>
              <a:rPr lang="en-US" dirty="0" smtClean="0"/>
              <a:t>Cost of </a:t>
            </a:r>
            <a:r>
              <a:rPr lang="en-US" dirty="0" err="1" smtClean="0"/>
              <a:t>vac</a:t>
            </a:r>
            <a:r>
              <a:rPr lang="en-US" dirty="0" smtClean="0"/>
              <a:t> is $150-200 per day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it works:</a:t>
            </a:r>
          </a:p>
          <a:p>
            <a:pPr lvl="1"/>
            <a:r>
              <a:rPr lang="en-US" dirty="0" smtClean="0">
                <a:hlinkClick r:id="rId2"/>
              </a:rPr>
              <a:t>http://www.youtube.com/watch?v=88XHwSty9jw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Any type of wound</a:t>
            </a:r>
          </a:p>
          <a:p>
            <a:pPr lvl="1"/>
            <a:r>
              <a:rPr lang="en-US" dirty="0" smtClean="0"/>
              <a:t>Size minimum</a:t>
            </a:r>
          </a:p>
          <a:p>
            <a:pPr lvl="2"/>
            <a:r>
              <a:rPr lang="en-US" dirty="0" smtClean="0"/>
              <a:t>2.5cm in one direction</a:t>
            </a:r>
          </a:p>
          <a:p>
            <a:pPr lvl="3"/>
            <a:r>
              <a:rPr lang="en-US" dirty="0" smtClean="0"/>
              <a:t>Enough room to place a sponge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Carry around </a:t>
            </a:r>
          </a:p>
          <a:p>
            <a:pPr lvl="1"/>
            <a:r>
              <a:rPr lang="en-US" dirty="0" smtClean="0"/>
              <a:t>Change 2-3x/week</a:t>
            </a:r>
          </a:p>
          <a:p>
            <a:pPr lvl="1"/>
            <a:r>
              <a:rPr lang="en-US" dirty="0" smtClean="0"/>
              <a:t>Can Pt self fix?</a:t>
            </a:r>
          </a:p>
          <a:p>
            <a:pPr lvl="1"/>
            <a:r>
              <a:rPr lang="en-US" dirty="0" smtClean="0"/>
              <a:t>Can be combines with some other products</a:t>
            </a:r>
          </a:p>
          <a:p>
            <a:pPr lvl="2"/>
            <a:r>
              <a:rPr lang="en-US" dirty="0" smtClean="0"/>
              <a:t>Silver is most common</a:t>
            </a:r>
          </a:p>
          <a:p>
            <a:pPr lvl="1"/>
            <a:r>
              <a:rPr lang="en-US" dirty="0" smtClean="0"/>
              <a:t>Infection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Malignancy in wound</a:t>
            </a:r>
          </a:p>
          <a:p>
            <a:pPr lvl="1"/>
            <a:r>
              <a:rPr lang="en-US" dirty="0" smtClean="0"/>
              <a:t>Untreated osteomyelitis</a:t>
            </a:r>
          </a:p>
          <a:p>
            <a:pPr lvl="1"/>
            <a:r>
              <a:rPr lang="en-US" dirty="0" smtClean="0"/>
              <a:t>Fistulas/tracts – do you know where they end?</a:t>
            </a:r>
          </a:p>
          <a:p>
            <a:pPr lvl="1"/>
            <a:r>
              <a:rPr lang="en-US" dirty="0" smtClean="0"/>
              <a:t>Bleeding: stop bleeding before using suction</a:t>
            </a:r>
          </a:p>
          <a:p>
            <a:pPr lvl="1"/>
            <a:r>
              <a:rPr lang="en-US" dirty="0" smtClean="0"/>
              <a:t>Know your anatomy!</a:t>
            </a:r>
          </a:p>
          <a:p>
            <a:pPr lvl="2"/>
            <a:r>
              <a:rPr lang="en-US" dirty="0" smtClean="0"/>
              <a:t>No blood vessels, nerve endings, anastamosis, most organs</a:t>
            </a:r>
          </a:p>
          <a:p>
            <a:pPr lvl="2"/>
            <a:r>
              <a:rPr lang="en-US" dirty="0" smtClean="0"/>
              <a:t>Can put a </a:t>
            </a:r>
            <a:r>
              <a:rPr lang="en-US" dirty="0" err="1" smtClean="0"/>
              <a:t>vac</a:t>
            </a:r>
            <a:r>
              <a:rPr lang="en-US" dirty="0" smtClean="0"/>
              <a:t> over exposed bowel (seen a lot with compartment syndrome of the abdomen)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Pressure Wound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apply</a:t>
            </a:r>
          </a:p>
          <a:p>
            <a:pPr lvl="1"/>
            <a:r>
              <a:rPr lang="en-US" dirty="0" smtClean="0">
                <a:hlinkClick r:id="rId3"/>
              </a:rPr>
              <a:t>http://www.youtube.com/watch?v=ucHAM_ZElzs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Hyperbaric Oxygen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Inhaled 100% oxygen delivered to patient in enclosed environment pressurized to &gt;1.4ATA</a:t>
            </a:r>
          </a:p>
          <a:p>
            <a:pPr lvl="1"/>
            <a:r>
              <a:rPr lang="en-US" dirty="0" smtClean="0"/>
              <a:t>Typically 2.4-3.0 ATA</a:t>
            </a:r>
          </a:p>
          <a:p>
            <a:r>
              <a:rPr lang="en-US" dirty="0" smtClean="0"/>
              <a:t>Easily transported via RBC and hemoglobin</a:t>
            </a:r>
          </a:p>
          <a:p>
            <a:r>
              <a:rPr lang="en-US" dirty="0" smtClean="0"/>
              <a:t>Goal is to increase aerobic cellular metabolism</a:t>
            </a:r>
          </a:p>
          <a:p>
            <a:endParaRPr lang="en-US" dirty="0" smtClean="0"/>
          </a:p>
        </p:txBody>
      </p:sp>
      <p:pic>
        <p:nvPicPr>
          <p:cNvPr id="4" name="Picture 3" descr="multi place HB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394627"/>
            <a:ext cx="3684532" cy="2463373"/>
          </a:xfrm>
          <a:prstGeom prst="rect">
            <a:avLst/>
          </a:prstGeom>
        </p:spPr>
      </p:pic>
      <p:pic>
        <p:nvPicPr>
          <p:cNvPr id="5" name="Picture 4" descr="single place HB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019" y="4246900"/>
            <a:ext cx="3901981" cy="261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Autolytic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Autolysis:</a:t>
            </a:r>
          </a:p>
          <a:p>
            <a:pPr lvl="1"/>
            <a:r>
              <a:rPr lang="en-US" dirty="0" smtClean="0"/>
              <a:t>Natural degradation of devitalized tissue using endogenous enzymes</a:t>
            </a:r>
          </a:p>
          <a:p>
            <a:r>
              <a:rPr lang="en-US" dirty="0" smtClean="0"/>
              <a:t>Moisture retentive or moisture donating dressing</a:t>
            </a:r>
          </a:p>
          <a:p>
            <a:r>
              <a:rPr lang="en-US" dirty="0" smtClean="0"/>
              <a:t>Occlusive dressing</a:t>
            </a:r>
          </a:p>
          <a:p>
            <a:r>
              <a:rPr lang="en-US" dirty="0" smtClean="0"/>
              <a:t>Eschar and slough are liquefied by rehydration and activity of lysosomes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Hyperbaric Oxygen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0.3 volume percent of oxygen is dissolved in plasma at sea level (1 ATA) breathing RA</a:t>
            </a:r>
          </a:p>
          <a:p>
            <a:r>
              <a:rPr lang="en-US" dirty="0" smtClean="0"/>
              <a:t>6.9 volume percent of oxygen is dissolved in plasma at 3 ATA breathing 100% O2</a:t>
            </a:r>
          </a:p>
          <a:p>
            <a:r>
              <a:rPr lang="en-US" dirty="0" smtClean="0"/>
              <a:t>Increased volume percent = increased diffusion radius = more O2 gets to the tissues</a:t>
            </a:r>
          </a:p>
          <a:p>
            <a:pPr lvl="1"/>
            <a:r>
              <a:rPr lang="en-US" dirty="0" smtClean="0"/>
              <a:t>When tissues have more oxygen, they heal faster!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Hyperbaric Oxygen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 what?</a:t>
            </a:r>
          </a:p>
          <a:p>
            <a:pPr lvl="1"/>
            <a:r>
              <a:rPr lang="en-US" dirty="0" smtClean="0"/>
              <a:t>Re-establish normal cellular metabolism</a:t>
            </a:r>
          </a:p>
          <a:p>
            <a:pPr lvl="1"/>
            <a:r>
              <a:rPr lang="en-US" dirty="0" smtClean="0"/>
              <a:t>Promote angiogenesis</a:t>
            </a:r>
          </a:p>
          <a:p>
            <a:pPr lvl="1"/>
            <a:r>
              <a:rPr lang="en-US" dirty="0" smtClean="0"/>
              <a:t>Increase granulation tissue formation</a:t>
            </a:r>
          </a:p>
          <a:p>
            <a:pPr lvl="1"/>
            <a:r>
              <a:rPr lang="en-US" dirty="0" smtClean="0"/>
              <a:t>Debate: Salvage marginal tissue?</a:t>
            </a:r>
          </a:p>
          <a:p>
            <a:pPr lvl="1"/>
            <a:r>
              <a:rPr lang="en-US" dirty="0" smtClean="0"/>
              <a:t>Decrease tissue edema</a:t>
            </a:r>
          </a:p>
          <a:p>
            <a:pPr lvl="1"/>
            <a:r>
              <a:rPr lang="en-US" dirty="0" smtClean="0"/>
              <a:t>Meet increased demand of tissue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Hyperbaric Oxygen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Refractory osteomyelitis: (osteomyelitis that has been treated for 30 days with antibiotics but has not responded.)</a:t>
            </a:r>
          </a:p>
          <a:p>
            <a:pPr lvl="1"/>
            <a:r>
              <a:rPr lang="en-US" dirty="0" smtClean="0"/>
              <a:t>Acute traumatic ischemic injury/Crush Injury</a:t>
            </a:r>
          </a:p>
          <a:p>
            <a:pPr lvl="1"/>
            <a:r>
              <a:rPr lang="en-US" dirty="0" smtClean="0"/>
              <a:t>Compromised skin grafts and muscle flaps</a:t>
            </a:r>
          </a:p>
          <a:p>
            <a:pPr lvl="1"/>
            <a:r>
              <a:rPr lang="en-US" dirty="0" smtClean="0"/>
              <a:t>Necrotizing fasciitis</a:t>
            </a:r>
          </a:p>
          <a:p>
            <a:pPr lvl="1"/>
            <a:r>
              <a:rPr lang="en-US" dirty="0" smtClean="0"/>
              <a:t>Gas gangrene</a:t>
            </a:r>
          </a:p>
          <a:p>
            <a:pPr lvl="2"/>
            <a:r>
              <a:rPr lang="en-US" dirty="0" smtClean="0"/>
              <a:t>Life threatening. Get to surgeon to Debride or amputate immediately!!! </a:t>
            </a:r>
          </a:p>
          <a:p>
            <a:pPr lvl="1"/>
            <a:r>
              <a:rPr lang="en-US" dirty="0" smtClean="0"/>
              <a:t>Others:</a:t>
            </a:r>
          </a:p>
          <a:p>
            <a:pPr lvl="2"/>
            <a:r>
              <a:rPr lang="en-US" dirty="0" smtClean="0"/>
              <a:t>CO poisoning, smoke inhalation, decompression sickness, arterial gas emboli, cyanide poisoning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Hyperbaric Oxygen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Untreated pneumothorax</a:t>
            </a:r>
          </a:p>
          <a:p>
            <a:r>
              <a:rPr lang="en-US" dirty="0" smtClean="0"/>
              <a:t>Strongly consider</a:t>
            </a:r>
          </a:p>
          <a:p>
            <a:pPr lvl="1"/>
            <a:r>
              <a:rPr lang="en-US" dirty="0" smtClean="0"/>
              <a:t>Fever (signs of septic infection)</a:t>
            </a:r>
          </a:p>
          <a:p>
            <a:pPr lvl="1"/>
            <a:r>
              <a:rPr lang="en-US" dirty="0" smtClean="0"/>
              <a:t>Claustrophobia </a:t>
            </a:r>
          </a:p>
          <a:p>
            <a:pPr lvl="1"/>
            <a:r>
              <a:rPr lang="en-US" dirty="0" smtClean="0"/>
              <a:t>COPD, CHF</a:t>
            </a:r>
          </a:p>
          <a:p>
            <a:pPr lvl="1"/>
            <a:r>
              <a:rPr lang="en-US" dirty="0" smtClean="0"/>
              <a:t>High FiO2 </a:t>
            </a:r>
            <a:r>
              <a:rPr lang="en-US" sz="1800" dirty="0" smtClean="0"/>
              <a:t>(don’t give them MORE oxygen as it may </a:t>
            </a:r>
            <a:r>
              <a:rPr lang="en-US" sz="1800" dirty="0" err="1" smtClean="0"/>
              <a:t>supress</a:t>
            </a:r>
            <a:r>
              <a:rPr lang="en-US" sz="1800" dirty="0" smtClean="0"/>
              <a:t> their respiratory drive)</a:t>
            </a:r>
          </a:p>
          <a:p>
            <a:pPr lvl="1"/>
            <a:r>
              <a:rPr lang="en-US" dirty="0" smtClean="0"/>
              <a:t>Chemotherapy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Grafting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Performed by MD or PA</a:t>
            </a:r>
          </a:p>
          <a:p>
            <a:r>
              <a:rPr lang="en-US" dirty="0" smtClean="0"/>
              <a:t>Should be considered with healthy wound beds that are failing to heal</a:t>
            </a:r>
          </a:p>
          <a:p>
            <a:r>
              <a:rPr lang="en-US" dirty="0" smtClean="0"/>
              <a:t>Adequate blood supply</a:t>
            </a:r>
          </a:p>
          <a:p>
            <a:r>
              <a:rPr lang="en-US" dirty="0" smtClean="0"/>
              <a:t>Ability to tolerate</a:t>
            </a:r>
          </a:p>
          <a:p>
            <a:r>
              <a:rPr lang="en-US" dirty="0" smtClean="0"/>
              <a:t>Too much wound exudate is a problem</a:t>
            </a:r>
          </a:p>
          <a:p>
            <a:pPr lvl="1"/>
            <a:r>
              <a:rPr lang="en-US" dirty="0" smtClean="0"/>
              <a:t>Will flood out the graft and it won’t take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Grafting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Autograft</a:t>
            </a:r>
          </a:p>
          <a:p>
            <a:pPr lvl="1"/>
            <a:r>
              <a:rPr lang="en-US" dirty="0" smtClean="0"/>
              <a:t>From Pt’s own tissue (thigh or buttocks)</a:t>
            </a:r>
          </a:p>
          <a:p>
            <a:pPr lvl="2"/>
            <a:r>
              <a:rPr lang="en-US" dirty="0" smtClean="0"/>
              <a:t>Full thickness (rare to take)</a:t>
            </a:r>
          </a:p>
          <a:p>
            <a:pPr lvl="2"/>
            <a:r>
              <a:rPr lang="en-US" dirty="0" smtClean="0"/>
              <a:t>Partial thickness (most common)</a:t>
            </a:r>
          </a:p>
          <a:p>
            <a:r>
              <a:rPr lang="en-US" dirty="0" smtClean="0"/>
              <a:t>Allograft</a:t>
            </a:r>
          </a:p>
          <a:p>
            <a:pPr lvl="1"/>
            <a:r>
              <a:rPr lang="en-US" dirty="0" smtClean="0"/>
              <a:t>Created from same species (cadaver graft)</a:t>
            </a:r>
          </a:p>
          <a:p>
            <a:r>
              <a:rPr lang="en-US" dirty="0" smtClean="0"/>
              <a:t>Done in OR, usually a hospitalization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Grafting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Xenograft</a:t>
            </a:r>
          </a:p>
          <a:p>
            <a:pPr lvl="1"/>
            <a:r>
              <a:rPr lang="en-US" dirty="0" smtClean="0"/>
              <a:t>Created from different species (animal origin)</a:t>
            </a:r>
          </a:p>
          <a:p>
            <a:pPr lvl="1"/>
            <a:r>
              <a:rPr lang="en-US" dirty="0" smtClean="0"/>
              <a:t>Oasis Wound Matrix</a:t>
            </a:r>
          </a:p>
          <a:p>
            <a:pPr lvl="2"/>
            <a:r>
              <a:rPr lang="en-US" sz="1800" dirty="0" smtClean="0"/>
              <a:t>Dry product (long shelf life)</a:t>
            </a:r>
          </a:p>
          <a:p>
            <a:r>
              <a:rPr lang="en-US" dirty="0" smtClean="0"/>
              <a:t>Performed in office</a:t>
            </a:r>
          </a:p>
          <a:p>
            <a:r>
              <a:rPr lang="en-US" dirty="0" smtClean="0"/>
              <a:t>Multiple applications</a:t>
            </a:r>
            <a:endParaRPr lang="en-US" dirty="0"/>
          </a:p>
        </p:txBody>
      </p:sp>
      <p:pic>
        <p:nvPicPr>
          <p:cNvPr id="4" name="Picture 3" descr="oas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342" y="2835618"/>
            <a:ext cx="4542570" cy="3679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Grafting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Bioengineered Tissue</a:t>
            </a:r>
          </a:p>
          <a:p>
            <a:pPr lvl="1"/>
            <a:r>
              <a:rPr lang="en-US" dirty="0" smtClean="0"/>
              <a:t>Apligraf, Dermagraft</a:t>
            </a:r>
          </a:p>
          <a:p>
            <a:pPr lvl="1"/>
            <a:r>
              <a:rPr lang="en-US" dirty="0" smtClean="0"/>
              <a:t>Living bilayered skin substitute</a:t>
            </a:r>
          </a:p>
          <a:p>
            <a:pPr lvl="2"/>
            <a:r>
              <a:rPr lang="en-US" dirty="0" smtClean="0"/>
              <a:t>Epidermal layer formed by human keratinocytes</a:t>
            </a:r>
          </a:p>
          <a:p>
            <a:pPr lvl="2"/>
            <a:r>
              <a:rPr lang="en-US" dirty="0" smtClean="0"/>
              <a:t>Dermal layer composed of human fibroblasts in bovine collagen matrix</a:t>
            </a:r>
          </a:p>
          <a:p>
            <a:pPr lvl="1"/>
            <a:r>
              <a:rPr lang="en-US" dirty="0" smtClean="0"/>
              <a:t>Contains matrix proteins and expresses cytokines</a:t>
            </a:r>
          </a:p>
          <a:p>
            <a:pPr lvl="1"/>
            <a:r>
              <a:rPr lang="en-US" dirty="0" smtClean="0"/>
              <a:t>But no melanocytes, macrophages, lymphocytes, blood vessels, hair follicles or sweat glands</a:t>
            </a:r>
          </a:p>
          <a:p>
            <a:pPr lvl="2"/>
            <a:r>
              <a:rPr lang="en-US" dirty="0" smtClean="0"/>
              <a:t>Never looks like normal skin!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Skin Grafting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Bioengineered Tissue</a:t>
            </a:r>
          </a:p>
          <a:p>
            <a:pPr lvl="1"/>
            <a:r>
              <a:rPr lang="en-US" dirty="0" smtClean="0"/>
              <a:t>Full thickness wounds without exposed structures</a:t>
            </a:r>
          </a:p>
          <a:p>
            <a:pPr lvl="1"/>
            <a:r>
              <a:rPr lang="en-US" dirty="0" smtClean="0"/>
              <a:t>Non-infected VI with compression</a:t>
            </a:r>
          </a:p>
          <a:p>
            <a:pPr lvl="1"/>
            <a:r>
              <a:rPr lang="en-US" dirty="0" smtClean="0"/>
              <a:t>Used in conjuncture with good wound care</a:t>
            </a:r>
          </a:p>
          <a:p>
            <a:pPr lvl="2"/>
            <a:r>
              <a:rPr lang="en-US" dirty="0" smtClean="0"/>
              <a:t>Debridement</a:t>
            </a:r>
          </a:p>
          <a:p>
            <a:pPr lvl="2"/>
            <a:r>
              <a:rPr lang="en-US" dirty="0" smtClean="0"/>
              <a:t>Non-infected</a:t>
            </a:r>
          </a:p>
          <a:p>
            <a:pPr lvl="2"/>
            <a:r>
              <a:rPr lang="en-US" dirty="0" smtClean="0"/>
              <a:t>Good blood supply** KEY</a:t>
            </a:r>
          </a:p>
          <a:p>
            <a:pPr lvl="3"/>
            <a:r>
              <a:rPr lang="en-US" dirty="0" smtClean="0"/>
              <a:t>Without this, the graft won’t take</a:t>
            </a:r>
          </a:p>
          <a:p>
            <a:pPr lvl="2"/>
            <a:r>
              <a:rPr lang="en-US" dirty="0" smtClean="0"/>
              <a:t>Off-loading and compression </a:t>
            </a:r>
            <a:endParaRPr lang="en-US" dirty="0"/>
          </a:p>
        </p:txBody>
      </p:sp>
      <p:pic>
        <p:nvPicPr>
          <p:cNvPr id="4" name="Picture 3" descr="Apligra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863" y="3591958"/>
            <a:ext cx="3031125" cy="3085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Flap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Flap surgery</a:t>
            </a:r>
          </a:p>
          <a:p>
            <a:pPr lvl="1"/>
            <a:r>
              <a:rPr lang="en-US" dirty="0" smtClean="0"/>
              <a:t>Musculocutaneous when need to fill depth</a:t>
            </a:r>
          </a:p>
          <a:p>
            <a:pPr lvl="2"/>
            <a:r>
              <a:rPr lang="en-US" dirty="0" smtClean="0"/>
              <a:t>Skin grafts on the other hand are superficial</a:t>
            </a:r>
          </a:p>
          <a:p>
            <a:pPr lvl="1"/>
            <a:r>
              <a:rPr lang="en-US" dirty="0" smtClean="0"/>
              <a:t>Provides rich vascular tissue</a:t>
            </a:r>
          </a:p>
          <a:p>
            <a:pPr lvl="1"/>
            <a:r>
              <a:rPr lang="en-US" dirty="0" smtClean="0"/>
              <a:t>May also require skin grafting</a:t>
            </a:r>
          </a:p>
          <a:p>
            <a:pPr lvl="1"/>
            <a:r>
              <a:rPr lang="en-US" dirty="0" smtClean="0"/>
              <a:t>Usually gluteus maximus</a:t>
            </a:r>
          </a:p>
          <a:p>
            <a:pPr lvl="1"/>
            <a:r>
              <a:rPr lang="en-US" dirty="0" smtClean="0"/>
              <a:t>If successful, muscle atrophies, but blood supply remains to feed skin</a:t>
            </a:r>
          </a:p>
          <a:p>
            <a:pPr lvl="2"/>
            <a:r>
              <a:rPr lang="en-US" dirty="0" smtClean="0"/>
              <a:t>Success rate is 50%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Autolytic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Indications:</a:t>
            </a:r>
          </a:p>
          <a:p>
            <a:pPr lvl="1"/>
            <a:r>
              <a:rPr lang="en-US" dirty="0" smtClean="0"/>
              <a:t>Wounds with necrotic tissue</a:t>
            </a:r>
          </a:p>
          <a:p>
            <a:pPr lvl="1"/>
            <a:r>
              <a:rPr lang="en-US" dirty="0" smtClean="0"/>
              <a:t>**No infection (you’re creating a Petri dish)</a:t>
            </a:r>
          </a:p>
          <a:p>
            <a:pPr lvl="1"/>
            <a:r>
              <a:rPr lang="en-US" dirty="0" smtClean="0"/>
              <a:t>Wounds with dry eschar particularly benefit</a:t>
            </a:r>
          </a:p>
          <a:p>
            <a:pPr lvl="1"/>
            <a:r>
              <a:rPr lang="en-US" dirty="0" smtClean="0"/>
              <a:t>Cross hatching eschar facilitates</a:t>
            </a:r>
          </a:p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It’s gross</a:t>
            </a:r>
          </a:p>
          <a:p>
            <a:pPr lvl="1"/>
            <a:r>
              <a:rPr lang="en-US" dirty="0" smtClean="0"/>
              <a:t>It stinks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Flap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62014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Surgical debridement</a:t>
            </a:r>
          </a:p>
          <a:p>
            <a:r>
              <a:rPr lang="en-US" dirty="0" smtClean="0"/>
              <a:t>IV antibiotics x6-8 weeks</a:t>
            </a:r>
          </a:p>
          <a:p>
            <a:pPr lvl="1"/>
            <a:r>
              <a:rPr lang="en-US" dirty="0" smtClean="0"/>
              <a:t>Ensure no osteomyelitis</a:t>
            </a:r>
          </a:p>
          <a:p>
            <a:pPr lvl="1"/>
            <a:r>
              <a:rPr lang="en-US" dirty="0" smtClean="0"/>
              <a:t>NPWT to maintain health of wound edges</a:t>
            </a:r>
          </a:p>
          <a:p>
            <a:r>
              <a:rPr lang="en-US" dirty="0" smtClean="0"/>
              <a:t>Surgical procedure + hospitalization</a:t>
            </a:r>
          </a:p>
          <a:p>
            <a:r>
              <a:rPr lang="en-US" dirty="0" smtClean="0"/>
              <a:t>Air fluidized bed x6-8 weeks-non-weight bearing</a:t>
            </a:r>
          </a:p>
        </p:txBody>
      </p:sp>
      <p:pic>
        <p:nvPicPr>
          <p:cNvPr id="4" name="Picture 3" descr="clinitron b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215" y="4145383"/>
            <a:ext cx="3724786" cy="2712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Flap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Muscle atrophies</a:t>
            </a:r>
          </a:p>
          <a:p>
            <a:pPr lvl="1"/>
            <a:r>
              <a:rPr lang="en-US" dirty="0" smtClean="0"/>
              <a:t>NOT for cushioning</a:t>
            </a:r>
          </a:p>
          <a:p>
            <a:pPr lvl="1"/>
            <a:r>
              <a:rPr lang="en-US" dirty="0" smtClean="0"/>
              <a:t>Pressure relief is necessary**</a:t>
            </a:r>
          </a:p>
          <a:p>
            <a:pPr lvl="2"/>
            <a:r>
              <a:rPr lang="en-US" dirty="0" smtClean="0"/>
              <a:t>But how did they get the wound in the first place?</a:t>
            </a:r>
          </a:p>
          <a:p>
            <a:pPr lvl="2"/>
            <a:r>
              <a:rPr lang="en-US" dirty="0" smtClean="0"/>
              <a:t>May have to do </a:t>
            </a:r>
            <a:r>
              <a:rPr lang="en-US" u="sng" dirty="0" smtClean="0"/>
              <a:t>MORE</a:t>
            </a:r>
            <a:r>
              <a:rPr lang="en-US" dirty="0" smtClean="0"/>
              <a:t> pressure relief than before!!!</a:t>
            </a:r>
          </a:p>
          <a:p>
            <a:r>
              <a:rPr lang="en-US" dirty="0" smtClean="0"/>
              <a:t>Who?</a:t>
            </a:r>
          </a:p>
          <a:p>
            <a:pPr lvl="1"/>
            <a:r>
              <a:rPr lang="en-US" dirty="0" smtClean="0"/>
              <a:t>Usually SCI patients</a:t>
            </a:r>
          </a:p>
          <a:p>
            <a:pPr lvl="1"/>
            <a:r>
              <a:rPr lang="en-US" dirty="0" smtClean="0"/>
              <a:t>Function can be compromised in ambulatory patients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Total Contact Casting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Diabetic Foot Ulcer – gold standard</a:t>
            </a:r>
          </a:p>
          <a:p>
            <a:r>
              <a:rPr lang="en-US" dirty="0" smtClean="0"/>
              <a:t>GOAL: </a:t>
            </a:r>
            <a:r>
              <a:rPr lang="en-US" sz="2800" dirty="0" smtClean="0"/>
              <a:t>Need to offload the foot for healing to occur</a:t>
            </a:r>
          </a:p>
          <a:p>
            <a:r>
              <a:rPr lang="en-US" dirty="0" smtClean="0"/>
              <a:t>Most patients are neuropathic</a:t>
            </a:r>
          </a:p>
          <a:p>
            <a:pPr lvl="1"/>
            <a:r>
              <a:rPr lang="en-US" dirty="0" smtClean="0"/>
              <a:t>Can protect foot from further trauma</a:t>
            </a:r>
          </a:p>
          <a:p>
            <a:pPr lvl="1"/>
            <a:r>
              <a:rPr lang="en-US" dirty="0" smtClean="0"/>
              <a:t>Can’t feel if it isn’t a good fit</a:t>
            </a:r>
          </a:p>
          <a:p>
            <a:r>
              <a:rPr lang="en-US" dirty="0" smtClean="0"/>
              <a:t>Best if can </a:t>
            </a:r>
            <a:r>
              <a:rPr lang="en-US" u="sng" dirty="0" smtClean="0"/>
              <a:t>eliminate 2/3 </a:t>
            </a:r>
            <a:r>
              <a:rPr lang="en-US" dirty="0" smtClean="0"/>
              <a:t>of weight bearing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Contact Casting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78522" cy="4525963"/>
          </a:xfrm>
        </p:spPr>
        <p:txBody>
          <a:bodyPr/>
          <a:lstStyle/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Decreases plantar pressures by increasing weight bearing over entire lower leg</a:t>
            </a:r>
          </a:p>
          <a:p>
            <a:pPr lvl="1"/>
            <a:r>
              <a:rPr lang="en-US" dirty="0" smtClean="0"/>
              <a:t>Redistribute pressure</a:t>
            </a:r>
          </a:p>
          <a:p>
            <a:pPr lvl="1"/>
            <a:r>
              <a:rPr lang="en-US" dirty="0" smtClean="0"/>
              <a:t>Prevent trauma</a:t>
            </a:r>
          </a:p>
          <a:p>
            <a:pPr lvl="1"/>
            <a:r>
              <a:rPr lang="en-US" dirty="0" smtClean="0"/>
              <a:t>Reduce edema</a:t>
            </a:r>
          </a:p>
          <a:p>
            <a:pPr lvl="1"/>
            <a:r>
              <a:rPr lang="en-US" dirty="0" smtClean="0"/>
              <a:t>Immobilize joints and soft tissue</a:t>
            </a:r>
          </a:p>
          <a:p>
            <a:pPr lvl="2"/>
            <a:r>
              <a:rPr lang="en-US" dirty="0" smtClean="0"/>
              <a:t>Helpful to prevent shear forces</a:t>
            </a:r>
          </a:p>
          <a:p>
            <a:endParaRPr lang="en-US" dirty="0"/>
          </a:p>
        </p:txBody>
      </p:sp>
      <p:pic>
        <p:nvPicPr>
          <p:cNvPr id="4" name="Picture 3" descr="TC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22" y="1793532"/>
            <a:ext cx="2642905" cy="4332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Contact Casting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Gold standard, but only 45% of wound clinics perform some sort of offloading</a:t>
            </a:r>
          </a:p>
          <a:p>
            <a:pPr lvl="1"/>
            <a:r>
              <a:rPr lang="en-US" dirty="0" smtClean="0"/>
              <a:t>If you do it wrong – can seriously harm</a:t>
            </a:r>
          </a:p>
          <a:p>
            <a:pPr lvl="1"/>
            <a:r>
              <a:rPr lang="en-US" dirty="0" smtClean="0"/>
              <a:t>No room for absorption</a:t>
            </a:r>
          </a:p>
          <a:p>
            <a:pPr lvl="2"/>
            <a:r>
              <a:rPr lang="en-US" dirty="0" smtClean="0"/>
              <a:t>No where for the fluid to go so it can cause maceration to the whole area! </a:t>
            </a:r>
          </a:p>
          <a:p>
            <a:pPr lvl="1"/>
            <a:r>
              <a:rPr lang="en-US" dirty="0" smtClean="0"/>
              <a:t>Close follow-up needed</a:t>
            </a:r>
          </a:p>
          <a:p>
            <a:pPr lvl="2"/>
            <a:r>
              <a:rPr lang="en-US" dirty="0" smtClean="0"/>
              <a:t>By patient-time consuming</a:t>
            </a:r>
          </a:p>
          <a:p>
            <a:pPr lvl="2"/>
            <a:r>
              <a:rPr lang="en-US" dirty="0" smtClean="0"/>
              <a:t>By clinician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Contact Casting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performed</a:t>
            </a:r>
          </a:p>
          <a:p>
            <a:pPr lvl="1"/>
            <a:r>
              <a:rPr lang="en-US" dirty="0" smtClean="0"/>
              <a:t>Ulcer covered with gauze</a:t>
            </a:r>
          </a:p>
          <a:p>
            <a:pPr lvl="1"/>
            <a:r>
              <a:rPr lang="en-US" dirty="0" smtClean="0"/>
              <a:t>Cotton b/w toes</a:t>
            </a:r>
          </a:p>
          <a:p>
            <a:pPr lvl="1"/>
            <a:r>
              <a:rPr lang="en-US" dirty="0" smtClean="0"/>
              <a:t>Stockinette applied</a:t>
            </a:r>
          </a:p>
          <a:p>
            <a:pPr lvl="1"/>
            <a:r>
              <a:rPr lang="en-US" dirty="0" smtClean="0"/>
              <a:t>¼ thick felt along malleoli and ant tibia</a:t>
            </a:r>
          </a:p>
          <a:p>
            <a:pPr lvl="1"/>
            <a:r>
              <a:rPr lang="en-US" dirty="0" smtClean="0"/>
              <a:t>Foam padding around toes</a:t>
            </a:r>
          </a:p>
          <a:p>
            <a:pPr lvl="1"/>
            <a:r>
              <a:rPr lang="en-US" dirty="0" smtClean="0"/>
              <a:t>Plaster shell molded</a:t>
            </a:r>
          </a:p>
          <a:p>
            <a:pPr lvl="1"/>
            <a:r>
              <a:rPr lang="en-US" dirty="0" smtClean="0"/>
              <a:t>Walking heel can be attached</a:t>
            </a:r>
          </a:p>
          <a:p>
            <a:pPr lvl="1"/>
            <a:r>
              <a:rPr lang="en-US" dirty="0" smtClean="0"/>
              <a:t>Finished with fiberglass roll around plaster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Contact Casting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Alternatives</a:t>
            </a:r>
          </a:p>
          <a:p>
            <a:pPr lvl="1"/>
            <a:r>
              <a:rPr lang="en-US" dirty="0" smtClean="0"/>
              <a:t>TCC-EZ</a:t>
            </a:r>
          </a:p>
          <a:p>
            <a:pPr lvl="2"/>
            <a:r>
              <a:rPr lang="en-US" dirty="0" smtClean="0"/>
              <a:t>Making TCC easier?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http://www.youtube.com/watch?v=YSJ_rojfmAA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Contact Casting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Alternatives</a:t>
            </a:r>
          </a:p>
          <a:p>
            <a:pPr lvl="1"/>
            <a:r>
              <a:rPr lang="en-US" dirty="0" smtClean="0"/>
              <a:t>Cam walker</a:t>
            </a:r>
          </a:p>
          <a:p>
            <a:pPr lvl="2"/>
            <a:r>
              <a:rPr lang="en-US" dirty="0" smtClean="0"/>
              <a:t>Off the shelf</a:t>
            </a:r>
          </a:p>
          <a:p>
            <a:pPr lvl="2"/>
            <a:r>
              <a:rPr lang="en-US" dirty="0" smtClean="0"/>
              <a:t>Better than nothing</a:t>
            </a:r>
          </a:p>
          <a:p>
            <a:pPr lvl="1"/>
            <a:r>
              <a:rPr lang="en-US" sz="2000" b="1" dirty="0" smtClean="0"/>
              <a:t>Neuropathic Walker </a:t>
            </a:r>
            <a:r>
              <a:rPr lang="en-US" sz="2000" dirty="0" smtClean="0"/>
              <a:t>(aka: bivalve boot)</a:t>
            </a:r>
          </a:p>
          <a:p>
            <a:pPr lvl="2"/>
            <a:r>
              <a:rPr lang="en-US" dirty="0" smtClean="0"/>
              <a:t>Custom molded</a:t>
            </a:r>
          </a:p>
          <a:p>
            <a:pPr lvl="2"/>
            <a:r>
              <a:rPr lang="en-US" dirty="0" smtClean="0"/>
              <a:t>Optional rocker sole</a:t>
            </a:r>
          </a:p>
          <a:p>
            <a:pPr lvl="2"/>
            <a:r>
              <a:rPr lang="en-US" dirty="0" smtClean="0"/>
              <a:t>Easily removed by patient</a:t>
            </a:r>
          </a:p>
          <a:p>
            <a:pPr lvl="3"/>
            <a:r>
              <a:rPr lang="en-US" dirty="0" smtClean="0"/>
              <a:t>Positive and negative attribute</a:t>
            </a:r>
          </a:p>
          <a:p>
            <a:pPr lvl="2"/>
            <a:r>
              <a:rPr lang="en-US" dirty="0" smtClean="0"/>
              <a:t>Poor compliance</a:t>
            </a:r>
            <a:endParaRPr lang="en-US" dirty="0"/>
          </a:p>
        </p:txBody>
      </p:sp>
      <p:pic>
        <p:nvPicPr>
          <p:cNvPr id="4" name="Picture 3" descr="neuropathic walk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144" y="1600200"/>
            <a:ext cx="3576856" cy="43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Unna’s Boot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Heavy gauze impregnated with Calamine lotion, zinc oxide paste, glycerin, gelatin</a:t>
            </a:r>
          </a:p>
          <a:p>
            <a:r>
              <a:rPr lang="en-US" dirty="0" smtClean="0"/>
              <a:t>Apply lotion to skin</a:t>
            </a:r>
          </a:p>
          <a:p>
            <a:r>
              <a:rPr lang="en-US" dirty="0" smtClean="0"/>
              <a:t>Start applying wrap</a:t>
            </a:r>
          </a:p>
          <a:p>
            <a:pPr lvl="1"/>
            <a:r>
              <a:rPr lang="en-US" dirty="0" smtClean="0"/>
              <a:t>Start at metatarsal heads</a:t>
            </a:r>
          </a:p>
          <a:p>
            <a:pPr lvl="1"/>
            <a:r>
              <a:rPr lang="en-US" dirty="0" smtClean="0"/>
              <a:t>50% overlap</a:t>
            </a:r>
          </a:p>
          <a:p>
            <a:pPr lvl="1"/>
            <a:r>
              <a:rPr lang="en-US" dirty="0" smtClean="0"/>
              <a:t>No stretch</a:t>
            </a:r>
          </a:p>
          <a:p>
            <a:pPr lvl="1"/>
            <a:r>
              <a:rPr lang="en-US" dirty="0" smtClean="0"/>
              <a:t>Circular slightly angled wrap (no figure 8 wrap, not beneficial for edema)</a:t>
            </a:r>
          </a:p>
          <a:p>
            <a:pPr lvl="1"/>
            <a:r>
              <a:rPr lang="en-US" dirty="0" smtClean="0"/>
              <a:t>Stop ~1 inch below knee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Unna’s Boot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</a:p>
          <a:p>
            <a:pPr lvl="1"/>
            <a:r>
              <a:rPr lang="en-US" dirty="0" smtClean="0"/>
              <a:t>Takes ~1 hour to dry</a:t>
            </a:r>
          </a:p>
          <a:p>
            <a:pPr lvl="1"/>
            <a:r>
              <a:rPr lang="en-US" dirty="0" smtClean="0"/>
              <a:t>Can cover with kerlix and ace wrap</a:t>
            </a:r>
          </a:p>
          <a:p>
            <a:pPr lvl="1"/>
            <a:r>
              <a:rPr lang="en-US" dirty="0" smtClean="0"/>
              <a:t>Not very firm</a:t>
            </a:r>
          </a:p>
          <a:p>
            <a:r>
              <a:rPr lang="en-US" dirty="0" smtClean="0"/>
              <a:t>Stays on 5-10 days</a:t>
            </a:r>
          </a:p>
          <a:p>
            <a:r>
              <a:rPr lang="en-US" dirty="0" smtClean="0"/>
              <a:t>Removes easily with scissors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Autolytic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Dry gangrene</a:t>
            </a:r>
          </a:p>
          <a:p>
            <a:pPr lvl="1"/>
            <a:r>
              <a:rPr lang="en-US" dirty="0" smtClean="0"/>
              <a:t>Poor circulatory support</a:t>
            </a:r>
          </a:p>
          <a:p>
            <a:pPr lvl="2"/>
            <a:r>
              <a:rPr lang="en-US" dirty="0" smtClean="0"/>
              <a:t>Not enough </a:t>
            </a:r>
            <a:r>
              <a:rPr lang="en-US" dirty="0" err="1" smtClean="0"/>
              <a:t>lysozomes</a:t>
            </a:r>
            <a:r>
              <a:rPr lang="en-US" dirty="0" smtClean="0"/>
              <a:t> to make the debridement work but it won’t cause any harm. </a:t>
            </a:r>
          </a:p>
          <a:p>
            <a:pPr lvl="1"/>
            <a:r>
              <a:rPr lang="en-US" dirty="0" smtClean="0"/>
              <a:t>Infection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Unna’s Boot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Most commonly used for </a:t>
            </a:r>
            <a:r>
              <a:rPr lang="en-US" dirty="0" smtClean="0">
                <a:solidFill>
                  <a:srgbClr val="FF0000"/>
                </a:solidFill>
              </a:rPr>
              <a:t>Venous Insufficiency wounds</a:t>
            </a:r>
          </a:p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Mandatory compliance</a:t>
            </a:r>
          </a:p>
          <a:p>
            <a:pPr lvl="1"/>
            <a:r>
              <a:rPr lang="en-US" dirty="0" smtClean="0"/>
              <a:t>Will moisturize skin</a:t>
            </a:r>
          </a:p>
          <a:p>
            <a:pPr lvl="1"/>
            <a:r>
              <a:rPr lang="en-US" dirty="0" smtClean="0"/>
              <a:t>Passive edema control</a:t>
            </a:r>
          </a:p>
          <a:p>
            <a:endParaRPr lang="en-US" dirty="0" smtClean="0"/>
          </a:p>
        </p:txBody>
      </p:sp>
      <p:pic>
        <p:nvPicPr>
          <p:cNvPr id="4" name="Picture 3" descr="unna's boo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749" y="5167383"/>
            <a:ext cx="4649194" cy="1690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Unna’s Boot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Heavily draining wounds</a:t>
            </a:r>
          </a:p>
          <a:p>
            <a:pPr lvl="1"/>
            <a:r>
              <a:rPr lang="en-US" dirty="0" smtClean="0"/>
              <a:t>Maceration</a:t>
            </a:r>
          </a:p>
          <a:p>
            <a:pPr lvl="1"/>
            <a:r>
              <a:rPr lang="en-US" dirty="0" smtClean="0"/>
              <a:t>Neuropathic patients</a:t>
            </a:r>
          </a:p>
          <a:p>
            <a:pPr lvl="1"/>
            <a:r>
              <a:rPr lang="en-US" dirty="0" smtClean="0"/>
              <a:t>Balance-can throw off gait pattern</a:t>
            </a:r>
          </a:p>
          <a:p>
            <a:pPr lvl="1"/>
            <a:r>
              <a:rPr lang="en-US" dirty="0" smtClean="0"/>
              <a:t>Infection which can start without notice because it’s on for 5-10 days </a:t>
            </a:r>
          </a:p>
          <a:p>
            <a:pPr lvl="1"/>
            <a:r>
              <a:rPr lang="en-US" dirty="0" smtClean="0"/>
              <a:t>Compliance </a:t>
            </a:r>
          </a:p>
          <a:p>
            <a:pPr lvl="1"/>
            <a:r>
              <a:rPr lang="en-US" dirty="0" smtClean="0"/>
              <a:t>Dry?</a:t>
            </a:r>
          </a:p>
          <a:p>
            <a:pPr lvl="1"/>
            <a:r>
              <a:rPr lang="en-US" dirty="0" smtClean="0"/>
              <a:t>Contact dermatitis</a:t>
            </a:r>
          </a:p>
          <a:p>
            <a:pPr lvl="1"/>
            <a:r>
              <a:rPr lang="en-US" dirty="0" smtClean="0"/>
              <a:t>Poor fit with fluctuating edema</a:t>
            </a:r>
          </a:p>
          <a:p>
            <a:endParaRPr lang="en-US" dirty="0"/>
          </a:p>
        </p:txBody>
      </p:sp>
      <p:pic>
        <p:nvPicPr>
          <p:cNvPr id="4" name="Picture 3" descr="unnas boot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149" y="1053472"/>
            <a:ext cx="2852663" cy="2356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Becaplermin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Regranex Gel</a:t>
            </a:r>
          </a:p>
          <a:p>
            <a:r>
              <a:rPr lang="en-US" dirty="0" smtClean="0"/>
              <a:t>Platelet derived growth factor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Lower extremity diabetic neuropathic ulcers extending into subcutaneous tissue and beyond</a:t>
            </a:r>
          </a:p>
          <a:p>
            <a:pPr lvl="1"/>
            <a:r>
              <a:rPr lang="en-US" dirty="0" smtClean="0"/>
              <a:t>Adequate blood supply</a:t>
            </a:r>
          </a:p>
          <a:p>
            <a:pPr lvl="1"/>
            <a:r>
              <a:rPr lang="en-US" dirty="0" smtClean="0"/>
              <a:t>Lots of off label use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Becaplermin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be combined with:</a:t>
            </a:r>
          </a:p>
          <a:p>
            <a:pPr lvl="1"/>
            <a:r>
              <a:rPr lang="en-US" dirty="0" smtClean="0"/>
              <a:t>Good wound care</a:t>
            </a:r>
          </a:p>
          <a:p>
            <a:pPr lvl="1"/>
            <a:r>
              <a:rPr lang="en-US" dirty="0" smtClean="0"/>
              <a:t>Sharp debridement</a:t>
            </a:r>
          </a:p>
          <a:p>
            <a:pPr lvl="2"/>
            <a:r>
              <a:rPr lang="en-US" dirty="0" smtClean="0"/>
              <a:t>Must have contact with receptors</a:t>
            </a:r>
          </a:p>
          <a:p>
            <a:pPr lvl="1"/>
            <a:r>
              <a:rPr lang="en-US" dirty="0" smtClean="0"/>
              <a:t>Infection control</a:t>
            </a:r>
          </a:p>
          <a:p>
            <a:r>
              <a:rPr lang="en-US" dirty="0" smtClean="0"/>
              <a:t>15 gram tube ($600-$800)</a:t>
            </a:r>
          </a:p>
          <a:p>
            <a:r>
              <a:rPr lang="en-US" dirty="0" smtClean="0"/>
              <a:t>Must be refrigerated</a:t>
            </a:r>
          </a:p>
          <a:p>
            <a:pPr lvl="1"/>
            <a:r>
              <a:rPr lang="en-US" dirty="0" smtClean="0"/>
              <a:t>Cannot get heated AT ALL!!!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Becaplermin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Contraindications</a:t>
            </a:r>
          </a:p>
          <a:p>
            <a:pPr lvl="1"/>
            <a:r>
              <a:rPr lang="en-US" dirty="0" smtClean="0"/>
              <a:t>Known hypersensitivity</a:t>
            </a:r>
          </a:p>
          <a:p>
            <a:pPr lvl="1"/>
            <a:r>
              <a:rPr lang="en-US" dirty="0" smtClean="0"/>
              <a:t>Necrotic Tissue: </a:t>
            </a:r>
            <a:r>
              <a:rPr lang="en-US" sz="2000" dirty="0" smtClean="0"/>
              <a:t>growth factors won’t be exposed to appropriate tissues</a:t>
            </a:r>
          </a:p>
          <a:p>
            <a:pPr lvl="1"/>
            <a:r>
              <a:rPr lang="en-US" dirty="0" smtClean="0"/>
              <a:t>Infection</a:t>
            </a:r>
          </a:p>
          <a:p>
            <a:pPr lvl="1"/>
            <a:r>
              <a:rPr lang="en-US" dirty="0" smtClean="0"/>
              <a:t>Neoplasm at the site</a:t>
            </a:r>
          </a:p>
          <a:p>
            <a:pPr lvl="1"/>
            <a:r>
              <a:rPr lang="en-US" dirty="0" smtClean="0"/>
              <a:t>Black Box Warning (but NOT pulled from the market)</a:t>
            </a:r>
          </a:p>
          <a:p>
            <a:pPr lvl="2"/>
            <a:r>
              <a:rPr lang="en-US" dirty="0" smtClean="0"/>
              <a:t>&gt;3 tubes = increased incidence of cancer**</a:t>
            </a:r>
          </a:p>
          <a:p>
            <a:pPr lvl="2"/>
            <a:r>
              <a:rPr lang="en-US" dirty="0" smtClean="0"/>
              <a:t>No specific type</a:t>
            </a:r>
          </a:p>
          <a:p>
            <a:pPr lvl="2"/>
            <a:r>
              <a:rPr lang="en-US" dirty="0" smtClean="0"/>
              <a:t>FDA Black Box Warning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big part of what we do – unique perspective</a:t>
            </a:r>
          </a:p>
          <a:p>
            <a:r>
              <a:rPr lang="en-US" dirty="0" smtClean="0"/>
              <a:t>Pressure ulcer</a:t>
            </a:r>
          </a:p>
          <a:p>
            <a:pPr lvl="1"/>
            <a:r>
              <a:rPr lang="en-US" dirty="0" smtClean="0"/>
              <a:t>Can develop anywhere</a:t>
            </a:r>
          </a:p>
          <a:p>
            <a:pPr lvl="1"/>
            <a:r>
              <a:rPr lang="en-US" dirty="0" smtClean="0"/>
              <a:t>Particularly boney prominences</a:t>
            </a:r>
          </a:p>
          <a:p>
            <a:pPr lvl="2"/>
            <a:r>
              <a:rPr lang="en-US" dirty="0" smtClean="0"/>
              <a:t>Ischial tuberosity</a:t>
            </a:r>
          </a:p>
          <a:p>
            <a:pPr lvl="2"/>
            <a:r>
              <a:rPr lang="en-US" dirty="0" smtClean="0"/>
              <a:t>Sacrum</a:t>
            </a:r>
          </a:p>
          <a:p>
            <a:pPr lvl="2"/>
            <a:r>
              <a:rPr lang="en-US" dirty="0" smtClean="0"/>
              <a:t>Greater trochanter</a:t>
            </a:r>
          </a:p>
          <a:p>
            <a:pPr lvl="2"/>
            <a:r>
              <a:rPr lang="en-US" dirty="0" smtClean="0"/>
              <a:t>Vertebrae</a:t>
            </a:r>
          </a:p>
          <a:p>
            <a:pPr lvl="2"/>
            <a:r>
              <a:rPr lang="en-US" dirty="0" smtClean="0"/>
              <a:t>Scapula</a:t>
            </a:r>
          </a:p>
          <a:p>
            <a:pPr lvl="2"/>
            <a:r>
              <a:rPr lang="en-US" dirty="0" smtClean="0"/>
              <a:t>Head/face</a:t>
            </a:r>
          </a:p>
          <a:p>
            <a:pPr lvl="2"/>
            <a:r>
              <a:rPr lang="en-US" dirty="0" smtClean="0"/>
              <a:t>Etc, Etc, Etc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main causes of pressure ulcers</a:t>
            </a:r>
          </a:p>
          <a:p>
            <a:pPr lvl="1"/>
            <a:r>
              <a:rPr lang="en-US" dirty="0" smtClean="0"/>
              <a:t>Pressure</a:t>
            </a:r>
          </a:p>
          <a:p>
            <a:pPr lvl="1"/>
            <a:r>
              <a:rPr lang="en-US" dirty="0" smtClean="0"/>
              <a:t>Shear </a:t>
            </a:r>
          </a:p>
          <a:p>
            <a:pPr lvl="1"/>
            <a:r>
              <a:rPr lang="en-US" dirty="0" smtClean="0"/>
              <a:t>Friction</a:t>
            </a:r>
          </a:p>
          <a:p>
            <a:pPr lvl="1"/>
            <a:r>
              <a:rPr lang="en-US" dirty="0" smtClean="0"/>
              <a:t>Moisture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Pressure</a:t>
            </a:r>
          </a:p>
          <a:p>
            <a:pPr lvl="1"/>
            <a:r>
              <a:rPr lang="en-US" dirty="0" smtClean="0"/>
              <a:t>Intensity</a:t>
            </a:r>
          </a:p>
          <a:p>
            <a:pPr lvl="1"/>
            <a:r>
              <a:rPr lang="en-US" dirty="0" smtClean="0"/>
              <a:t>Duration</a:t>
            </a:r>
          </a:p>
          <a:p>
            <a:pPr lvl="1"/>
            <a:r>
              <a:rPr lang="en-US" dirty="0" smtClean="0"/>
              <a:t>Tissue tolerance: health of overall skin in relation to the pressure it can tolerate</a:t>
            </a:r>
          </a:p>
          <a:p>
            <a:r>
              <a:rPr lang="en-US" dirty="0" smtClean="0"/>
              <a:t>Have to do pressure relief!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Positioning</a:t>
            </a:r>
          </a:p>
          <a:p>
            <a:pPr lvl="1"/>
            <a:r>
              <a:rPr lang="en-US" dirty="0" smtClean="0"/>
              <a:t>Turns at </a:t>
            </a:r>
            <a:r>
              <a:rPr lang="en-US" u="sng" dirty="0" smtClean="0"/>
              <a:t>minimum every two hours</a:t>
            </a:r>
          </a:p>
          <a:p>
            <a:pPr lvl="2"/>
            <a:r>
              <a:rPr lang="en-US" dirty="0" smtClean="0"/>
              <a:t>Specific to the patient </a:t>
            </a:r>
          </a:p>
          <a:p>
            <a:pPr lvl="3"/>
            <a:r>
              <a:rPr lang="en-US" sz="1800" dirty="0" smtClean="0"/>
              <a:t>If poor skin quality or lots of bony prominences, they will need to be turned more often!</a:t>
            </a:r>
          </a:p>
          <a:p>
            <a:pPr lvl="1"/>
            <a:r>
              <a:rPr lang="en-US" dirty="0" smtClean="0"/>
              <a:t>Offloading</a:t>
            </a:r>
          </a:p>
          <a:p>
            <a:pPr lvl="2"/>
            <a:r>
              <a:rPr lang="en-US" dirty="0" smtClean="0"/>
              <a:t>Occiput, heels, elbows</a:t>
            </a:r>
          </a:p>
          <a:p>
            <a:pPr lvl="1"/>
            <a:r>
              <a:rPr lang="en-US" dirty="0" smtClean="0"/>
              <a:t>Wear schedules for splints, braces</a:t>
            </a:r>
          </a:p>
          <a:p>
            <a:pPr lvl="1"/>
            <a:r>
              <a:rPr lang="en-US" dirty="0" smtClean="0"/>
              <a:t>Frequent skin checks!!!!</a:t>
            </a:r>
          </a:p>
          <a:p>
            <a:pPr lvl="1"/>
            <a:r>
              <a:rPr lang="en-US" dirty="0" smtClean="0"/>
              <a:t>Caution with different skin tones</a:t>
            </a:r>
          </a:p>
          <a:p>
            <a:pPr lvl="2"/>
            <a:r>
              <a:rPr lang="en-US" dirty="0" smtClean="0"/>
              <a:t>The darker the skin tone, the harder it is to pick up little changes in the wound</a:t>
            </a:r>
            <a:endParaRPr lang="en-US" dirty="0"/>
          </a:p>
        </p:txBody>
      </p:sp>
      <p:pic>
        <p:nvPicPr>
          <p:cNvPr id="4" name="Picture 3" descr="heel flo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486" y="3128086"/>
            <a:ext cx="2307780" cy="1954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Positioning</a:t>
            </a:r>
          </a:p>
          <a:p>
            <a:pPr lvl="1"/>
            <a:r>
              <a:rPr lang="en-US" b="1" u="sng" dirty="0" smtClean="0"/>
              <a:t>30 degree side turn</a:t>
            </a:r>
          </a:p>
          <a:p>
            <a:pPr lvl="1"/>
            <a:r>
              <a:rPr lang="en-US" dirty="0" smtClean="0"/>
              <a:t>HOB &lt;30 degrees</a:t>
            </a:r>
          </a:p>
          <a:p>
            <a:pPr lvl="1"/>
            <a:r>
              <a:rPr lang="en-US" dirty="0" smtClean="0"/>
              <a:t>NO DONUTS!</a:t>
            </a:r>
          </a:p>
          <a:p>
            <a:r>
              <a:rPr lang="en-US" dirty="0" smtClean="0"/>
              <a:t>Mattress replacement</a:t>
            </a:r>
          </a:p>
          <a:p>
            <a:pPr lvl="1"/>
            <a:r>
              <a:rPr lang="en-US" dirty="0" smtClean="0"/>
              <a:t>Group 1 (static)</a:t>
            </a:r>
          </a:p>
          <a:p>
            <a:pPr lvl="1"/>
            <a:r>
              <a:rPr lang="en-US" dirty="0" smtClean="0"/>
              <a:t>Group 2 (dynamic)</a:t>
            </a:r>
          </a:p>
          <a:p>
            <a:pPr lvl="1"/>
            <a:r>
              <a:rPr lang="en-US" dirty="0" smtClean="0"/>
              <a:t>Group 3 (fluidized)</a:t>
            </a:r>
          </a:p>
          <a:p>
            <a:pPr lvl="1"/>
            <a:endParaRPr lang="en-US" dirty="0"/>
          </a:p>
        </p:txBody>
      </p:sp>
      <p:pic>
        <p:nvPicPr>
          <p:cNvPr id="4" name="Picture 3" descr="sidelying wed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7537" y="1549234"/>
            <a:ext cx="4365478" cy="5129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Autolytic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6285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Non-invasive</a:t>
            </a:r>
          </a:p>
          <a:p>
            <a:pPr lvl="1"/>
            <a:r>
              <a:rPr lang="en-US" dirty="0" smtClean="0"/>
              <a:t>Selective</a:t>
            </a:r>
          </a:p>
          <a:p>
            <a:pPr lvl="1"/>
            <a:r>
              <a:rPr lang="en-US" dirty="0" smtClean="0"/>
              <a:t>Does not disrupt healthy tissue</a:t>
            </a:r>
          </a:p>
          <a:p>
            <a:pPr lvl="1"/>
            <a:r>
              <a:rPr lang="en-US" dirty="0" smtClean="0"/>
              <a:t>Easy: </a:t>
            </a:r>
            <a:r>
              <a:rPr lang="en-US" sz="2200" dirty="0" smtClean="0"/>
              <a:t>leave on 48-72 hours, rinse wound with saline and apply another. </a:t>
            </a:r>
          </a:p>
          <a:p>
            <a:pPr lvl="1"/>
            <a:r>
              <a:rPr lang="en-US" dirty="0" smtClean="0"/>
              <a:t>Painless</a:t>
            </a:r>
          </a:p>
          <a:p>
            <a:pPr lvl="1"/>
            <a:endParaRPr lang="en-US" dirty="0"/>
          </a:p>
        </p:txBody>
      </p:sp>
      <p:pic>
        <p:nvPicPr>
          <p:cNvPr id="4" name="Picture 3" descr="hydrocolloi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051" y="1846030"/>
            <a:ext cx="5323949" cy="3992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Positioning</a:t>
            </a:r>
          </a:p>
          <a:p>
            <a:pPr lvl="1"/>
            <a:r>
              <a:rPr lang="en-US" dirty="0" smtClean="0"/>
              <a:t>In sitting – weight shift every 15 minutes</a:t>
            </a:r>
          </a:p>
          <a:p>
            <a:pPr lvl="2"/>
            <a:r>
              <a:rPr lang="en-US" dirty="0" smtClean="0"/>
              <a:t>People naturally weight shift every 7-8 </a:t>
            </a:r>
            <a:r>
              <a:rPr lang="en-US" dirty="0" err="1" smtClean="0"/>
              <a:t>mins</a:t>
            </a:r>
            <a:endParaRPr lang="en-US" dirty="0" smtClean="0"/>
          </a:p>
          <a:p>
            <a:pPr lvl="1"/>
            <a:r>
              <a:rPr lang="en-US" dirty="0" smtClean="0"/>
              <a:t>Cushions</a:t>
            </a:r>
          </a:p>
          <a:p>
            <a:pPr lvl="2"/>
            <a:r>
              <a:rPr lang="en-US" dirty="0" smtClean="0"/>
              <a:t>But be careful…</a:t>
            </a:r>
          </a:p>
          <a:p>
            <a:pPr lvl="1"/>
            <a:r>
              <a:rPr lang="en-US" dirty="0" smtClean="0"/>
              <a:t>Avoid sitting &gt;1 hour if existing ulcer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Shear</a:t>
            </a:r>
          </a:p>
          <a:p>
            <a:pPr lvl="1"/>
            <a:r>
              <a:rPr lang="en-US" dirty="0" smtClean="0"/>
              <a:t>Interplay of gravity and friction</a:t>
            </a:r>
          </a:p>
          <a:p>
            <a:pPr lvl="1"/>
            <a:r>
              <a:rPr lang="en-US" dirty="0" smtClean="0"/>
              <a:t>Shearing forces stretch blood vessels, decreasing amount of pressure needed to occlude them</a:t>
            </a:r>
          </a:p>
          <a:p>
            <a:pPr lvl="1"/>
            <a:r>
              <a:rPr lang="en-US" dirty="0" smtClean="0"/>
              <a:t>Deep fascia levels over bony prominences</a:t>
            </a:r>
          </a:p>
          <a:p>
            <a:pPr lvl="1"/>
            <a:r>
              <a:rPr lang="en-US" dirty="0" smtClean="0"/>
              <a:t>Leads to undermining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Friction</a:t>
            </a:r>
          </a:p>
          <a:p>
            <a:pPr lvl="1"/>
            <a:r>
              <a:rPr lang="en-US" dirty="0" smtClean="0"/>
              <a:t>Significant factor in pressure ulcer development</a:t>
            </a:r>
          </a:p>
          <a:p>
            <a:pPr lvl="1"/>
            <a:r>
              <a:rPr lang="en-US" dirty="0" smtClean="0"/>
              <a:t>Works with shear to create wounds</a:t>
            </a:r>
          </a:p>
          <a:p>
            <a:pPr lvl="1"/>
            <a:r>
              <a:rPr lang="en-US" dirty="0" smtClean="0"/>
              <a:t>Friction alone = blister</a:t>
            </a:r>
          </a:p>
          <a:p>
            <a:pPr lvl="1"/>
            <a:r>
              <a:rPr lang="en-US" dirty="0" smtClean="0"/>
              <a:t>Friction + Shear = much bigger problem</a:t>
            </a:r>
          </a:p>
          <a:p>
            <a:pPr lvl="2"/>
            <a:r>
              <a:rPr lang="en-US" dirty="0" smtClean="0"/>
              <a:t>Creates huge pressure ulcers.</a:t>
            </a:r>
          </a:p>
          <a:p>
            <a:pPr lvl="1"/>
            <a:r>
              <a:rPr lang="en-US" dirty="0" smtClean="0"/>
              <a:t>Draw sheets – but be careful</a:t>
            </a:r>
          </a:p>
          <a:p>
            <a:pPr lvl="2"/>
            <a:r>
              <a:rPr lang="en-US" dirty="0" smtClean="0"/>
              <a:t>Pull the patient up too high, then raise the HOB to lower them down…this is where the problem occurs!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Moisture</a:t>
            </a:r>
          </a:p>
          <a:p>
            <a:pPr lvl="1"/>
            <a:r>
              <a:rPr lang="en-US" dirty="0" smtClean="0"/>
              <a:t>Microclimate of the skin</a:t>
            </a:r>
          </a:p>
          <a:p>
            <a:pPr lvl="1"/>
            <a:r>
              <a:rPr lang="en-US" dirty="0" smtClean="0"/>
              <a:t>Greatly alters resiliency of epidermis</a:t>
            </a:r>
          </a:p>
          <a:p>
            <a:pPr lvl="1"/>
            <a:r>
              <a:rPr lang="en-US" dirty="0" smtClean="0"/>
              <a:t>Incontinence Associate Dermatitis (IAD) vs Pressure Ulcer </a:t>
            </a:r>
          </a:p>
          <a:p>
            <a:pPr lvl="1"/>
            <a:r>
              <a:rPr lang="en-US" dirty="0" smtClean="0"/>
              <a:t>IAD </a:t>
            </a:r>
          </a:p>
          <a:p>
            <a:pPr lvl="2"/>
            <a:r>
              <a:rPr lang="en-US" dirty="0" smtClean="0"/>
              <a:t>Diaper rash</a:t>
            </a:r>
          </a:p>
          <a:p>
            <a:pPr lvl="2"/>
            <a:r>
              <a:rPr lang="en-US" dirty="0" smtClean="0"/>
              <a:t>Skin protectant (zinc oxide, barrier cream)</a:t>
            </a:r>
          </a:p>
          <a:p>
            <a:pPr lvl="2"/>
            <a:r>
              <a:rPr lang="en-US" dirty="0" smtClean="0"/>
              <a:t>Management of incontinence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Ulcer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Nutrition</a:t>
            </a:r>
          </a:p>
          <a:p>
            <a:pPr lvl="1"/>
            <a:r>
              <a:rPr lang="en-US" dirty="0" smtClean="0"/>
              <a:t>Malnutrition is a significant risk factor</a:t>
            </a:r>
          </a:p>
          <a:p>
            <a:pPr lvl="1"/>
            <a:r>
              <a:rPr lang="en-US" dirty="0" smtClean="0"/>
              <a:t>Malnutrition is a significant factor in wound healing (patient must have an adequate amount of protein for proper wound healing)</a:t>
            </a:r>
          </a:p>
          <a:p>
            <a:pPr lvl="1"/>
            <a:r>
              <a:rPr lang="en-US" dirty="0" smtClean="0"/>
              <a:t>Catabolic vs Anabolic</a:t>
            </a:r>
          </a:p>
          <a:p>
            <a:pPr lvl="1"/>
            <a:r>
              <a:rPr lang="en-US" dirty="0" smtClean="0"/>
              <a:t>Tests for malnutrition</a:t>
            </a:r>
          </a:p>
          <a:p>
            <a:pPr lvl="2"/>
            <a:r>
              <a:rPr lang="en-US" dirty="0" smtClean="0"/>
              <a:t>Albumin: 20 day look at protein intake</a:t>
            </a:r>
          </a:p>
          <a:p>
            <a:pPr lvl="3"/>
            <a:r>
              <a:rPr lang="en-US" dirty="0" smtClean="0"/>
              <a:t>Sensitive to hydration, kidney/liver function</a:t>
            </a:r>
          </a:p>
          <a:p>
            <a:pPr lvl="2"/>
            <a:r>
              <a:rPr lang="en-US" dirty="0" smtClean="0"/>
              <a:t>Pre-Albumin: short half life</a:t>
            </a:r>
          </a:p>
          <a:p>
            <a:pPr lvl="3"/>
            <a:r>
              <a:rPr lang="en-US" dirty="0" smtClean="0"/>
              <a:t>Protein intake 48-72 hours, effected by kidney failure </a:t>
            </a:r>
            <a:r>
              <a:rPr lang="en-US" smtClean="0"/>
              <a:t>NOT hydration</a:t>
            </a:r>
            <a:endParaRPr lang="en-US" dirty="0" smtClean="0"/>
          </a:p>
          <a:p>
            <a:pPr lvl="2"/>
            <a:r>
              <a:rPr lang="en-US" dirty="0" smtClean="0"/>
              <a:t>History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Autolytic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SLOW</a:t>
            </a:r>
          </a:p>
          <a:p>
            <a:pPr lvl="1"/>
            <a:r>
              <a:rPr lang="en-US" dirty="0" smtClean="0"/>
              <a:t>Potential to grow bacteria</a:t>
            </a:r>
          </a:p>
          <a:p>
            <a:pPr lvl="1"/>
            <a:r>
              <a:rPr lang="en-US" dirty="0" smtClean="0"/>
              <a:t>Can macerate surrounding skin</a:t>
            </a:r>
          </a:p>
          <a:p>
            <a:pPr lvl="1"/>
            <a:r>
              <a:rPr lang="en-US" dirty="0" smtClean="0"/>
              <a:t>Watch for sensitivity to adhesive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Maggot Therapy!</a:t>
            </a:r>
          </a:p>
          <a:p>
            <a:pPr lvl="1"/>
            <a:r>
              <a:rPr lang="en-US" dirty="0" smtClean="0"/>
              <a:t>Biosurgical debridement, Larval Debridement Therapy</a:t>
            </a:r>
          </a:p>
          <a:p>
            <a:r>
              <a:rPr lang="en-US" dirty="0" smtClean="0"/>
              <a:t>Role</a:t>
            </a:r>
          </a:p>
          <a:p>
            <a:pPr lvl="1"/>
            <a:r>
              <a:rPr lang="en-US" dirty="0" smtClean="0"/>
              <a:t>Debridement </a:t>
            </a:r>
            <a:r>
              <a:rPr lang="en-US" sz="1800" dirty="0" smtClean="0"/>
              <a:t>(maggots secret collagenase and eat liquefied tissue)</a:t>
            </a:r>
          </a:p>
          <a:p>
            <a:pPr lvl="1"/>
            <a:r>
              <a:rPr lang="en-US" dirty="0" smtClean="0"/>
              <a:t>Disinfection </a:t>
            </a:r>
            <a:r>
              <a:rPr lang="en-US" sz="2000" dirty="0" smtClean="0"/>
              <a:t>(secretions that maggots give off having antimicrobial properties)</a:t>
            </a:r>
          </a:p>
          <a:p>
            <a:pPr lvl="1"/>
            <a:r>
              <a:rPr lang="en-US" dirty="0" smtClean="0"/>
              <a:t>Promotes wound healing (Maybe???)</a:t>
            </a:r>
          </a:p>
          <a:p>
            <a:pPr lvl="2"/>
            <a:endParaRPr lang="en-US" dirty="0" smtClean="0"/>
          </a:p>
        </p:txBody>
      </p:sp>
      <p:pic>
        <p:nvPicPr>
          <p:cNvPr id="4" name="Picture 3" descr="magg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53" y="1142999"/>
            <a:ext cx="2349458" cy="1146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Debridement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Initial research published in 1929</a:t>
            </a:r>
          </a:p>
          <a:p>
            <a:r>
              <a:rPr lang="en-US" dirty="0" smtClean="0"/>
              <a:t>But remain widely unused/unpopular</a:t>
            </a:r>
          </a:p>
          <a:p>
            <a:pPr lvl="1"/>
            <a:r>
              <a:rPr lang="en-US" dirty="0" smtClean="0"/>
              <a:t>“Ick” factor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Slow</a:t>
            </a:r>
          </a:p>
          <a:p>
            <a:pPr lvl="1"/>
            <a:r>
              <a:rPr lang="en-US" dirty="0" smtClean="0"/>
              <a:t>Removal and disposal questions</a:t>
            </a:r>
          </a:p>
          <a:p>
            <a:pPr lvl="1"/>
            <a:r>
              <a:rPr lang="en-US" dirty="0" smtClean="0"/>
              <a:t>Studies limited</a:t>
            </a:r>
          </a:p>
          <a:p>
            <a:pPr lvl="2"/>
            <a:r>
              <a:rPr lang="en-US" dirty="0" smtClean="0"/>
              <a:t>DFU 33% slough – traditional, 0% - maggots</a:t>
            </a:r>
          </a:p>
          <a:p>
            <a:pPr lvl="2"/>
            <a:r>
              <a:rPr lang="en-US" dirty="0" smtClean="0"/>
              <a:t>VI cost effective compared to hydrogel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2744</Words>
  <Application>Microsoft Office PowerPoint</Application>
  <PresentationFormat>On-screen Show (4:3)</PresentationFormat>
  <Paragraphs>549</Paragraphs>
  <Slides>64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Enzymatic Debridement</vt:lpstr>
      <vt:lpstr>Collagenase </vt:lpstr>
      <vt:lpstr>Autolytic Debridement</vt:lpstr>
      <vt:lpstr>Autolytic Debridement</vt:lpstr>
      <vt:lpstr>Autolytic Debridement</vt:lpstr>
      <vt:lpstr>Autolytic Debridement</vt:lpstr>
      <vt:lpstr>Autolytic Debridement</vt:lpstr>
      <vt:lpstr>Biological Debridement</vt:lpstr>
      <vt:lpstr>Biological Debridement</vt:lpstr>
      <vt:lpstr>Biological Debridement</vt:lpstr>
      <vt:lpstr>Sharp Debridement</vt:lpstr>
      <vt:lpstr>Sharp Debridement</vt:lpstr>
      <vt:lpstr>Sharp Debridement</vt:lpstr>
      <vt:lpstr>Sharp Debridement</vt:lpstr>
      <vt:lpstr>Sharp Debridement</vt:lpstr>
      <vt:lpstr>Sharp Debridement</vt:lpstr>
      <vt:lpstr>Sharp Debridement</vt:lpstr>
      <vt:lpstr>Sharp Debridement</vt:lpstr>
      <vt:lpstr>Debridement</vt:lpstr>
      <vt:lpstr>Debridement</vt:lpstr>
      <vt:lpstr>Negative Pressure Wound Therapy</vt:lpstr>
      <vt:lpstr>Negative Pressure Wound Therapy</vt:lpstr>
      <vt:lpstr>Negative Pressure Wound Therapy</vt:lpstr>
      <vt:lpstr>Negative Pressure Wound Therapy</vt:lpstr>
      <vt:lpstr>Negative Pressure Wound Therapy</vt:lpstr>
      <vt:lpstr>Negative Pressure Wound Therapy</vt:lpstr>
      <vt:lpstr>Negative Pressure Wound Therapy</vt:lpstr>
      <vt:lpstr>Negative Pressure Wound Therapy</vt:lpstr>
      <vt:lpstr>Hyperbaric Oxygen</vt:lpstr>
      <vt:lpstr>Hyperbaric Oxygen</vt:lpstr>
      <vt:lpstr>Hyperbaric Oxygen</vt:lpstr>
      <vt:lpstr>Hyperbaric Oxygen</vt:lpstr>
      <vt:lpstr>Hyperbaric Oxygen</vt:lpstr>
      <vt:lpstr>Skin Grafting</vt:lpstr>
      <vt:lpstr>Skin Grafting</vt:lpstr>
      <vt:lpstr>Skin Grafting</vt:lpstr>
      <vt:lpstr>Skin Grafting</vt:lpstr>
      <vt:lpstr>Skin Grafting</vt:lpstr>
      <vt:lpstr>Muscle Flap</vt:lpstr>
      <vt:lpstr>Muscle Flap</vt:lpstr>
      <vt:lpstr>Muscle Flap</vt:lpstr>
      <vt:lpstr>Total Contact Casting</vt:lpstr>
      <vt:lpstr>Total Contact Casting</vt:lpstr>
      <vt:lpstr>Total Contact Casting</vt:lpstr>
      <vt:lpstr>Total Contact Casting</vt:lpstr>
      <vt:lpstr>Total Contact Casting</vt:lpstr>
      <vt:lpstr>Total Contact Casting</vt:lpstr>
      <vt:lpstr>Unna’s Boot</vt:lpstr>
      <vt:lpstr>Unna’s Boot</vt:lpstr>
      <vt:lpstr>Unna’s Boot</vt:lpstr>
      <vt:lpstr>Unna’s Boot</vt:lpstr>
      <vt:lpstr>Becaplermin</vt:lpstr>
      <vt:lpstr>Becaplermin</vt:lpstr>
      <vt:lpstr>Becaplermin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  <vt:lpstr>Pressure Ulcer Prevention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Enzymatic Debridement</dc:title>
  <dc:creator>Kate McKenney</dc:creator>
  <cp:lastModifiedBy>SWEET, CHRISTINA</cp:lastModifiedBy>
  <cp:revision>15</cp:revision>
  <dcterms:created xsi:type="dcterms:W3CDTF">2013-06-03T02:23:00Z</dcterms:created>
  <dcterms:modified xsi:type="dcterms:W3CDTF">2013-07-19T11:24:24Z</dcterms:modified>
</cp:coreProperties>
</file>