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793757-183B-6049-B2AB-F08F7A15AC54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6B3D54-20E4-F74F-B3E7-A30A5CD43F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7288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BF40CC-60E8-844C-86C9-B5AA11A75C61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61D290-179C-3944-90DC-1E8136A698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800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Looks like a big bruise especially over a bony prominence.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1D290-179C-3944-90DC-1E8136A69836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6471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Almost like an allergic reaction</a:t>
            </a:r>
            <a:r>
              <a:rPr lang="en-US" baseline="0" dirty="0" smtClean="0"/>
              <a:t> to dressing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1D290-179C-3944-90DC-1E8136A69836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0885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normal wounds, undermining will be associated with flat</a:t>
            </a:r>
            <a:r>
              <a:rPr lang="en-US" baseline="0" dirty="0" smtClean="0"/>
              <a:t> wound edges, NOT raised!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1D290-179C-3944-90DC-1E8136A69836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046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Get patient</a:t>
            </a:r>
            <a:r>
              <a:rPr lang="en-US" baseline="0" dirty="0" smtClean="0"/>
              <a:t> a non-adherent dressing and send them to a dermatologist!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1D290-179C-3944-90DC-1E8136A69836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3997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NEVER </a:t>
            </a:r>
            <a:r>
              <a:rPr lang="en-US" dirty="0" err="1" smtClean="0"/>
              <a:t>NEVER</a:t>
            </a:r>
            <a:r>
              <a:rPr lang="en-US" dirty="0" smtClean="0"/>
              <a:t> </a:t>
            </a:r>
            <a:r>
              <a:rPr lang="en-US" dirty="0" err="1" smtClean="0"/>
              <a:t>NEVER</a:t>
            </a:r>
            <a:r>
              <a:rPr lang="en-US" dirty="0" smtClean="0"/>
              <a:t> debride an intact</a:t>
            </a:r>
            <a:r>
              <a:rPr lang="en-US" baseline="0" dirty="0" smtClean="0"/>
              <a:t> blister no matter what it’s filled with</a:t>
            </a:r>
          </a:p>
          <a:p>
            <a:r>
              <a:rPr lang="en-US" baseline="0" dirty="0" smtClean="0"/>
              <a:t>Debride callus because it’s dead tissue that is building up uncontrollably</a:t>
            </a:r>
          </a:p>
          <a:p>
            <a:r>
              <a:rPr lang="en-US" baseline="0" dirty="0" smtClean="0"/>
              <a:t>3 Problems with calluses: </a:t>
            </a:r>
          </a:p>
          <a:p>
            <a:r>
              <a:rPr lang="en-US" baseline="0" dirty="0" smtClean="0"/>
              <a:t>If callus grows over wound bed, you’re covering it with dead tissue and </a:t>
            </a:r>
            <a:r>
              <a:rPr lang="en-US" baseline="0" dirty="0" err="1" smtClean="0"/>
              <a:t>abcess</a:t>
            </a:r>
            <a:r>
              <a:rPr lang="en-US" baseline="0" dirty="0" smtClean="0"/>
              <a:t> will grow up into the body</a:t>
            </a:r>
          </a:p>
          <a:p>
            <a:r>
              <a:rPr lang="en-US" baseline="0" dirty="0" smtClean="0"/>
              <a:t>If it continues to grow uncontrollably, it forms a hard core in the center which can create a pressure ulcer under the callus (noted by the blood formation in the callus)</a:t>
            </a:r>
          </a:p>
          <a:p>
            <a:r>
              <a:rPr lang="en-US" baseline="0" dirty="0" smtClean="0"/>
              <a:t>If an open would and the callus is near the wound bed, it creates a donut around the wound (intense ring of pressure around the wound that can break down the wound bed)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1D290-179C-3944-90DC-1E8136A69836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3464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Do NOT debride</a:t>
            </a:r>
            <a:r>
              <a:rPr lang="en-US" baseline="0" dirty="0" smtClean="0"/>
              <a:t>. This is viable living tissue!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1D290-179C-3944-90DC-1E8136A69836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0182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Need to remove</a:t>
            </a:r>
            <a:r>
              <a:rPr lang="en-US" baseline="0" dirty="0" smtClean="0"/>
              <a:t> so you can visualize the wound bed</a:t>
            </a:r>
          </a:p>
          <a:p>
            <a:r>
              <a:rPr lang="en-US" baseline="0" dirty="0" smtClean="0"/>
              <a:t>Slough can be very adherent and hard to remove</a:t>
            </a:r>
          </a:p>
          <a:p>
            <a:r>
              <a:rPr lang="en-US" baseline="0" dirty="0" smtClean="0"/>
              <a:t>Venous insufficiency wound ( heavy exudate) full of fibrin (protein)= very fibrous, adherent and hard to remove</a:t>
            </a:r>
          </a:p>
          <a:p>
            <a:r>
              <a:rPr lang="en-US" baseline="0" dirty="0" smtClean="0"/>
              <a:t>If you can’t remove with sharp debridement, you can cross hatch the top of the wound to help open up the slough</a:t>
            </a:r>
          </a:p>
          <a:p>
            <a:r>
              <a:rPr lang="en-US" baseline="0" dirty="0" smtClean="0"/>
              <a:t>Reveal as much of the wound bed as you can before you make a prognosis!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1D290-179C-3944-90DC-1E8136A69836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2806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Slough</a:t>
            </a:r>
            <a:r>
              <a:rPr lang="en-US" baseline="0" dirty="0" smtClean="0"/>
              <a:t> can also be very loose and easy to remove!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1D290-179C-3944-90DC-1E8136A69836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6359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Stable: See pic.  Firm.</a:t>
            </a:r>
            <a:r>
              <a:rPr lang="en-US" baseline="0" dirty="0" smtClean="0"/>
              <a:t>  If you push on it, nothing oozes out from around the edges.  If the edges are coming up, you can turn it back. </a:t>
            </a:r>
          </a:p>
          <a:p>
            <a:r>
              <a:rPr lang="en-US" baseline="0" dirty="0" smtClean="0"/>
              <a:t>Unstable: very boggy.  Liquefied slough will ooze from around the wound if pushed on.  This is a sign that debridement is needed!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1D290-179C-3944-90DC-1E8136A69836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104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Look for</a:t>
            </a:r>
            <a:r>
              <a:rPr lang="en-US" baseline="0" dirty="0" smtClean="0"/>
              <a:t> striations! This is a TENDON!</a:t>
            </a:r>
          </a:p>
          <a:p>
            <a:r>
              <a:rPr lang="en-US" baseline="0" dirty="0" smtClean="0"/>
              <a:t>IMPORTANT!!!</a:t>
            </a:r>
            <a:r>
              <a:rPr lang="en-US" baseline="0" dirty="0" smtClean="0">
                <a:sym typeface="Wingdings" pitchFamily="2" charset="2"/>
              </a:rPr>
              <a:t> </a:t>
            </a:r>
            <a:r>
              <a:rPr lang="en-US" baseline="0" dirty="0" smtClean="0"/>
              <a:t>Keep exposed bone and tendon MOIST!  </a:t>
            </a:r>
          </a:p>
          <a:p>
            <a:r>
              <a:rPr lang="en-US" baseline="0" dirty="0" smtClean="0"/>
              <a:t>Tendon will start to fray/bone will start to crumble if too dry!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1D290-179C-3944-90DC-1E8136A69836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6473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Looks a lot like stable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eschar</a:t>
            </a:r>
            <a:r>
              <a:rPr lang="en-US" baseline="0" dirty="0" smtClean="0"/>
              <a:t> but is thicker, darker and harder.  Will eventually shrivel up and fall off.  Most patients don’t have sensation so it </a:t>
            </a:r>
            <a:r>
              <a:rPr lang="en-US" baseline="0" smtClean="0"/>
              <a:t>won’t bother them.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1D290-179C-3944-90DC-1E8136A69836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7580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 major harm to tissue unless you concentrate on a single</a:t>
            </a:r>
            <a:r>
              <a:rPr lang="en-US" baseline="0" dirty="0" smtClean="0"/>
              <a:t> area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1D290-179C-3944-90DC-1E8136A69836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9665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WARNING!!!!!   Don’t eat before or</a:t>
            </a:r>
            <a:r>
              <a:rPr lang="en-US" baseline="0" dirty="0" smtClean="0"/>
              <a:t> during this video!!!</a:t>
            </a:r>
          </a:p>
          <a:p>
            <a:r>
              <a:rPr lang="en-US" baseline="0" dirty="0" smtClean="0"/>
              <a:t>Contact low frequency US provides Therapeutic and bactericidal effects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1D290-179C-3944-90DC-1E8136A69836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294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1D290-179C-3944-90DC-1E8136A69836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9548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Some patients</a:t>
            </a:r>
            <a:r>
              <a:rPr lang="en-US" baseline="0" dirty="0" smtClean="0"/>
              <a:t> reports less pain after MIST therapy, even though the FDA has not stated this technique is for pain relief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1D290-179C-3944-90DC-1E8136A69836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9482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r>
              <a:rPr lang="en-US" baseline="0" dirty="0" smtClean="0"/>
              <a:t> in stimulated blood low and increased cell proliferation</a:t>
            </a:r>
          </a:p>
          <a:p>
            <a:r>
              <a:rPr lang="en-US" baseline="0" dirty="0" smtClean="0"/>
              <a:t>Cell walls of bacterial will crack open/break down and wash away.</a:t>
            </a:r>
          </a:p>
          <a:p>
            <a:endParaRPr lang="en-US" baseline="0" dirty="0" smtClean="0"/>
          </a:p>
          <a:p>
            <a:r>
              <a:rPr lang="en-US" baseline="0" dirty="0" smtClean="0"/>
              <a:t>Hold tool perpendicular to the wound</a:t>
            </a:r>
          </a:p>
          <a:p>
            <a:r>
              <a:rPr lang="en-US" baseline="0" dirty="0" smtClean="0"/>
              <a:t>Be as close as possible without touching the applicator tip to the wound</a:t>
            </a:r>
          </a:p>
          <a:p>
            <a:r>
              <a:rPr lang="en-US" baseline="0" dirty="0" smtClean="0"/>
              <a:t>Intermittent bubbling may occur</a:t>
            </a:r>
          </a:p>
          <a:p>
            <a:r>
              <a:rPr lang="en-US" baseline="0" dirty="0" smtClean="0"/>
              <a:t>For wounds greater than 30 cm2</a:t>
            </a:r>
            <a:r>
              <a:rPr lang="en-US" baseline="0" dirty="0" smtClean="0">
                <a:sym typeface="Wingdings" pitchFamily="2" charset="2"/>
              </a:rPr>
              <a:t> refill saline and monitor.</a:t>
            </a:r>
            <a:endParaRPr lang="en-US" baseline="0" dirty="0" smtClean="0"/>
          </a:p>
          <a:p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1D290-179C-3944-90DC-1E8136A69836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4423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Less concern with harming</a:t>
            </a:r>
            <a:r>
              <a:rPr lang="en-US" baseline="0" dirty="0" smtClean="0"/>
              <a:t> living cells because you are not in contact with the tissues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1D290-179C-3944-90DC-1E8136A69836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8436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Restart inflammatory</a:t>
            </a:r>
            <a:r>
              <a:rPr lang="en-US" baseline="0" dirty="0" smtClean="0"/>
              <a:t> or proliferation phase of healing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1D290-179C-3944-90DC-1E8136A69836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4257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EXPLAIN</a:t>
            </a:r>
            <a:r>
              <a:rPr lang="en-US" baseline="0" dirty="0" smtClean="0"/>
              <a:t> to the patient what you’re going to do to help minimize </a:t>
            </a:r>
            <a:r>
              <a:rPr lang="en-US" baseline="0" dirty="0" err="1" smtClean="0"/>
              <a:t>pt</a:t>
            </a:r>
            <a:r>
              <a:rPr lang="en-US" baseline="0" dirty="0" smtClean="0"/>
              <a:t> anxiety.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1D290-179C-3944-90DC-1E8136A69836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102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471-0358-7341-ACB2-DB9B72AEFB8F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D5718-1EFC-8846-A440-9CC79A4728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471-0358-7341-ACB2-DB9B72AEFB8F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D5718-1EFC-8846-A440-9CC79A4728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471-0358-7341-ACB2-DB9B72AEFB8F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D5718-1EFC-8846-A440-9CC79A4728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471-0358-7341-ACB2-DB9B72AEFB8F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D5718-1EFC-8846-A440-9CC79A4728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471-0358-7341-ACB2-DB9B72AEFB8F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D5718-1EFC-8846-A440-9CC79A4728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471-0358-7341-ACB2-DB9B72AEFB8F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D5718-1EFC-8846-A440-9CC79A4728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471-0358-7341-ACB2-DB9B72AEFB8F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D5718-1EFC-8846-A440-9CC79A4728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471-0358-7341-ACB2-DB9B72AEFB8F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D5718-1EFC-8846-A440-9CC79A4728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471-0358-7341-ACB2-DB9B72AEFB8F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D5718-1EFC-8846-A440-9CC79A4728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471-0358-7341-ACB2-DB9B72AEFB8F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D5718-1EFC-8846-A440-9CC79A4728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471-0358-7341-ACB2-DB9B72AEFB8F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D5718-1EFC-8846-A440-9CC79A4728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CC471-0358-7341-ACB2-DB9B72AEFB8F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D5718-1EFC-8846-A440-9CC79A47282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xl0tCZ5kDTY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dhfGMWmBhhc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youtube.com/watch?v=Yi1hj7QCOeo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Wound Care Interventions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Kate McKenney PT CWS</a:t>
            </a:r>
          </a:p>
          <a:p>
            <a:r>
              <a:rPr lang="en-US" dirty="0" smtClean="0"/>
              <a:t>June 4, 2013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Cavitation and Acoustic Streaming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Believed to be responsible for stimulatory effects of cells.</a:t>
            </a:r>
          </a:p>
          <a:p>
            <a:r>
              <a:rPr lang="en-US" dirty="0" smtClean="0"/>
              <a:t>Believed to modulate cell activity</a:t>
            </a:r>
          </a:p>
          <a:p>
            <a:pPr lvl="1"/>
            <a:r>
              <a:rPr lang="en-US" dirty="0" smtClean="0"/>
              <a:t>Increase cellular proliferation</a:t>
            </a:r>
          </a:p>
          <a:p>
            <a:pPr lvl="1"/>
            <a:r>
              <a:rPr lang="en-US" dirty="0" smtClean="0"/>
              <a:t>Increase collagen deposition*</a:t>
            </a:r>
          </a:p>
          <a:p>
            <a:pPr lvl="1"/>
            <a:r>
              <a:rPr lang="en-US" dirty="0" smtClean="0"/>
              <a:t>Increase growth factor activity</a:t>
            </a:r>
          </a:p>
          <a:p>
            <a:r>
              <a:rPr lang="en-US" dirty="0" smtClean="0"/>
              <a:t>Bottom line:</a:t>
            </a:r>
          </a:p>
          <a:p>
            <a:pPr lvl="1"/>
            <a:r>
              <a:rPr lang="en-US" dirty="0" smtClean="0"/>
              <a:t>Good for healthy cells*</a:t>
            </a:r>
          </a:p>
          <a:p>
            <a:pPr lvl="1"/>
            <a:r>
              <a:rPr lang="en-US" dirty="0" smtClean="0"/>
              <a:t>Bad for bacterial, senescent and devitalized cells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Low Frequency Ultrasound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3"/>
              </a:rPr>
              <a:t>http://www.youtube.com/watch?v=xl0tCZ5kDTY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Low Frequency Ultrasound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Indications:</a:t>
            </a:r>
          </a:p>
          <a:p>
            <a:pPr lvl="1"/>
            <a:r>
              <a:rPr lang="en-US" dirty="0" smtClean="0"/>
              <a:t>All wounds </a:t>
            </a:r>
            <a:r>
              <a:rPr lang="en-US" u="sng" dirty="0" smtClean="0"/>
              <a:t>that require debridement</a:t>
            </a:r>
            <a:endParaRPr lang="en-US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Low Frequency Ultrasound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Benefits:</a:t>
            </a:r>
          </a:p>
          <a:p>
            <a:pPr lvl="1"/>
            <a:r>
              <a:rPr lang="en-US" dirty="0" smtClean="0"/>
              <a:t>Immediate results- removal of slough</a:t>
            </a:r>
          </a:p>
          <a:p>
            <a:pPr lvl="1"/>
            <a:r>
              <a:rPr lang="en-US" dirty="0" smtClean="0"/>
              <a:t>Selective</a:t>
            </a:r>
          </a:p>
          <a:p>
            <a:pPr lvl="1"/>
            <a:r>
              <a:rPr lang="en-US" dirty="0" smtClean="0"/>
              <a:t>Less painful that sharp debridement???</a:t>
            </a:r>
          </a:p>
          <a:p>
            <a:r>
              <a:rPr lang="en-US" dirty="0" smtClean="0"/>
              <a:t>Considerations:</a:t>
            </a:r>
          </a:p>
          <a:p>
            <a:pPr lvl="1"/>
            <a:r>
              <a:rPr lang="en-US" dirty="0" smtClean="0"/>
              <a:t>$$$$, no “extra” reimbursement</a:t>
            </a:r>
          </a:p>
          <a:p>
            <a:pPr lvl="1"/>
            <a:r>
              <a:rPr lang="en-US" dirty="0" smtClean="0"/>
              <a:t>Can be painful</a:t>
            </a:r>
          </a:p>
          <a:p>
            <a:pPr lvl="1"/>
            <a:r>
              <a:rPr lang="en-US" dirty="0" smtClean="0"/>
              <a:t>Be careful, used for “excisional” debridement </a:t>
            </a:r>
          </a:p>
          <a:p>
            <a:pPr lvl="2"/>
            <a:r>
              <a:rPr lang="en-US" dirty="0" smtClean="0"/>
              <a:t>Debridement of living tissue</a:t>
            </a:r>
          </a:p>
          <a:p>
            <a:pPr lvl="2"/>
            <a:r>
              <a:rPr lang="en-US" dirty="0" smtClean="0"/>
              <a:t>Physician only! (not in scope of practice of PT)</a:t>
            </a:r>
          </a:p>
          <a:p>
            <a:pPr lvl="2"/>
            <a:r>
              <a:rPr lang="en-US" dirty="0" smtClean="0"/>
              <a:t>When performing this technique over living tissue, move the contact head more quickly so it doesn’t result in excisional debridement.</a:t>
            </a:r>
          </a:p>
          <a:p>
            <a:pPr lvl="1"/>
            <a:r>
              <a:rPr lang="en-US" dirty="0" smtClean="0"/>
              <a:t>Aerosolization and PPE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Low Frequency Ultrasound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Contraindications:</a:t>
            </a:r>
          </a:p>
          <a:p>
            <a:pPr lvl="1"/>
            <a:r>
              <a:rPr lang="en-US" dirty="0" smtClean="0"/>
              <a:t>All ultrasound contraindications</a:t>
            </a:r>
          </a:p>
          <a:p>
            <a:pPr lvl="2"/>
            <a:r>
              <a:rPr lang="en-US" dirty="0" smtClean="0"/>
              <a:t>Malignancy, cardiac area in CHF, etc.</a:t>
            </a:r>
          </a:p>
          <a:p>
            <a:pPr lvl="1"/>
            <a:r>
              <a:rPr lang="en-US" dirty="0" smtClean="0"/>
              <a:t>Untreated, advancing cellulitis</a:t>
            </a:r>
          </a:p>
          <a:p>
            <a:pPr lvl="1"/>
            <a:r>
              <a:rPr lang="en-US" dirty="0" smtClean="0"/>
              <a:t>Signs of systemic infection</a:t>
            </a:r>
          </a:p>
          <a:p>
            <a:pPr lvl="1"/>
            <a:r>
              <a:rPr lang="en-US" dirty="0" smtClean="0"/>
              <a:t>Metal components </a:t>
            </a:r>
          </a:p>
          <a:p>
            <a:pPr lvl="1"/>
            <a:r>
              <a:rPr lang="en-US" dirty="0" smtClean="0"/>
              <a:t>Electrical device within treatment area</a:t>
            </a:r>
          </a:p>
          <a:p>
            <a:pPr lvl="1"/>
            <a:r>
              <a:rPr lang="en-US" dirty="0" smtClean="0"/>
              <a:t>Uncontrolled pain: know what’s causing this!</a:t>
            </a:r>
          </a:p>
          <a:p>
            <a:pPr lvl="1"/>
            <a:r>
              <a:rPr lang="en-US" dirty="0" smtClean="0"/>
              <a:t>DVT, emboli (can break up clot and cause a stroke)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Non-Contact Low Frequency Ultrasound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MIST Therapy</a:t>
            </a:r>
          </a:p>
          <a:p>
            <a:r>
              <a:rPr lang="en-US" dirty="0" smtClean="0"/>
              <a:t>Same principles as Contact Low Frequency Ultrasound</a:t>
            </a:r>
          </a:p>
          <a:p>
            <a:r>
              <a:rPr lang="en-US" dirty="0" smtClean="0"/>
              <a:t>No contact = no pain</a:t>
            </a:r>
          </a:p>
          <a:p>
            <a:pPr lvl="1"/>
            <a:r>
              <a:rPr lang="en-US" dirty="0" smtClean="0"/>
              <a:t>Reduces pain???</a:t>
            </a:r>
          </a:p>
          <a:p>
            <a:r>
              <a:rPr lang="en-US" dirty="0" smtClean="0"/>
              <a:t>Can be used for maintenance debridement</a:t>
            </a:r>
          </a:p>
          <a:p>
            <a:pPr lvl="1"/>
            <a:r>
              <a:rPr lang="en-US" dirty="0" smtClean="0"/>
              <a:t>No harm to healthy tissue</a:t>
            </a:r>
          </a:p>
          <a:p>
            <a:r>
              <a:rPr lang="en-US" dirty="0" smtClean="0"/>
              <a:t>Disposable; 3-5 minutes total</a:t>
            </a:r>
          </a:p>
          <a:p>
            <a:r>
              <a:rPr lang="en-US" dirty="0" smtClean="0"/>
              <a:t>No </a:t>
            </a:r>
            <a:r>
              <a:rPr lang="en-US" dirty="0" err="1" smtClean="0"/>
              <a:t>aerosolization</a:t>
            </a:r>
            <a:r>
              <a:rPr lang="en-US" dirty="0" smtClean="0"/>
              <a:t>: mist does not come out at high enough PSI to create </a:t>
            </a:r>
            <a:r>
              <a:rPr lang="en-US" dirty="0" err="1" smtClean="0"/>
              <a:t>aerosolization</a:t>
            </a:r>
            <a:endParaRPr lang="en-US" dirty="0" smtClean="0"/>
          </a:p>
          <a:p>
            <a:pPr lvl="1"/>
            <a:r>
              <a:rPr lang="en-US" b="1" dirty="0" smtClean="0"/>
              <a:t>MUST wear PPE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Non-Contact Low Frequency Ultrasound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3"/>
              </a:rPr>
              <a:t>http://www.youtube.com/watch?v=dhfGMWmBhhc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4"/>
              </a:rPr>
              <a:t>http://www.youtube.com/watch?v=Yi1hj7QCOeo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Non-Contact Low Frequency Ultrasound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Indications:</a:t>
            </a:r>
          </a:p>
          <a:p>
            <a:pPr lvl="1"/>
            <a:r>
              <a:rPr lang="en-US" dirty="0" smtClean="0"/>
              <a:t>Suspected DTI (deep tissue injury that hasn’t opened up)</a:t>
            </a:r>
          </a:p>
          <a:p>
            <a:pPr lvl="1"/>
            <a:r>
              <a:rPr lang="en-US" dirty="0" smtClean="0"/>
              <a:t>Plus any wound</a:t>
            </a:r>
          </a:p>
          <a:p>
            <a:r>
              <a:rPr lang="en-US" dirty="0" smtClean="0"/>
              <a:t>Considerations:</a:t>
            </a:r>
          </a:p>
          <a:p>
            <a:pPr lvl="1"/>
            <a:r>
              <a:rPr lang="en-US" dirty="0" smtClean="0"/>
              <a:t>$$$$ (18-25K)</a:t>
            </a:r>
          </a:p>
          <a:p>
            <a:pPr lvl="1"/>
            <a:r>
              <a:rPr lang="en-US" dirty="0" smtClean="0"/>
              <a:t>CPT code coming January 1, 2014! (reimbursement to be determined still)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Non-Contact Low Frequency Ultrasound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Contraindications</a:t>
            </a:r>
          </a:p>
          <a:p>
            <a:pPr lvl="1"/>
            <a:r>
              <a:rPr lang="en-US" dirty="0" smtClean="0"/>
              <a:t>Same as Contact Low Frequency Ultrasound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Debridement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Removal of tissue or foreign material</a:t>
            </a:r>
          </a:p>
          <a:p>
            <a:pPr lvl="1"/>
            <a:r>
              <a:rPr lang="en-US" dirty="0" smtClean="0"/>
              <a:t>Conservative – removal of senescent, dead or devitalized tissue</a:t>
            </a:r>
          </a:p>
          <a:p>
            <a:pPr lvl="1"/>
            <a:r>
              <a:rPr lang="en-US" dirty="0" smtClean="0"/>
              <a:t>Aggressive or excisional – removal of living tissue</a:t>
            </a:r>
          </a:p>
          <a:p>
            <a:pPr lvl="2"/>
            <a:r>
              <a:rPr lang="en-US" dirty="0" smtClean="0"/>
              <a:t>Done by surgeon/physician in OR</a:t>
            </a:r>
          </a:p>
          <a:p>
            <a:r>
              <a:rPr lang="en-US" dirty="0" smtClean="0"/>
              <a:t>Indications:</a:t>
            </a:r>
          </a:p>
          <a:p>
            <a:pPr lvl="1"/>
            <a:r>
              <a:rPr lang="en-US" dirty="0" smtClean="0"/>
              <a:t>Any time there is something that needs to be removed!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Images cannot be reused, reproduced or shared outside of the University of Michigan community.</a:t>
            </a:r>
          </a:p>
          <a:p>
            <a:r>
              <a:rPr lang="en-US" dirty="0" smtClean="0"/>
              <a:t>Images can only be used for educational purposes.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Debridement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7450"/>
            <a:ext cx="8229600" cy="585499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Benefits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1892949"/>
            <a:ext cx="8229600" cy="489364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3200" dirty="0" smtClean="0"/>
              <a:t>Decrease bacterial load</a:t>
            </a:r>
          </a:p>
          <a:p>
            <a:pPr>
              <a:buFont typeface="Arial"/>
              <a:buChar char="•"/>
            </a:pPr>
            <a:r>
              <a:rPr lang="en-US" sz="3200" dirty="0" smtClean="0"/>
              <a:t>Stimulates growth factors</a:t>
            </a:r>
          </a:p>
          <a:p>
            <a:pPr>
              <a:buFont typeface="Arial"/>
              <a:buChar char="•"/>
            </a:pPr>
            <a:r>
              <a:rPr lang="en-US" sz="3200" dirty="0" smtClean="0"/>
              <a:t>Exposes cell receptors for growth factor interface</a:t>
            </a:r>
          </a:p>
          <a:p>
            <a:pPr>
              <a:buFont typeface="Arial"/>
              <a:buChar char="•"/>
            </a:pPr>
            <a:r>
              <a:rPr lang="en-US" sz="3200" dirty="0" smtClean="0"/>
              <a:t>Remove senescent cells</a:t>
            </a:r>
          </a:p>
          <a:p>
            <a:pPr>
              <a:buFont typeface="Arial"/>
              <a:buChar char="•"/>
            </a:pPr>
            <a:r>
              <a:rPr lang="en-US" sz="3200" dirty="0" smtClean="0"/>
              <a:t>Facilitate angiogenesis</a:t>
            </a:r>
          </a:p>
          <a:p>
            <a:pPr>
              <a:buFont typeface="Arial"/>
              <a:buChar char="•"/>
            </a:pPr>
            <a:r>
              <a:rPr lang="en-US" sz="3200" dirty="0" smtClean="0"/>
              <a:t>Allow full determination of depth and character of wound bed (which will help with setting a prognosis)</a:t>
            </a:r>
          </a:p>
          <a:p>
            <a:pPr>
              <a:buFont typeface="Arial"/>
              <a:buChar char="•"/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Debridement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1894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Considerations</a:t>
            </a:r>
          </a:p>
          <a:p>
            <a:pPr lvl="1"/>
            <a:r>
              <a:rPr lang="en-US" dirty="0" smtClean="0"/>
              <a:t>Pain</a:t>
            </a:r>
          </a:p>
          <a:p>
            <a:pPr lvl="1"/>
            <a:r>
              <a:rPr lang="en-US" dirty="0" smtClean="0"/>
              <a:t>Anticoagulants/Bleeding disorder</a:t>
            </a:r>
          </a:p>
          <a:p>
            <a:pPr lvl="1"/>
            <a:r>
              <a:rPr lang="en-US" dirty="0" smtClean="0"/>
              <a:t>Know your anatomy!</a:t>
            </a:r>
          </a:p>
          <a:p>
            <a:pPr lvl="2"/>
            <a:r>
              <a:rPr lang="en-US" dirty="0" smtClean="0"/>
              <a:t>If you don’t know, don’t remove!</a:t>
            </a:r>
          </a:p>
          <a:p>
            <a:pPr lvl="1"/>
            <a:r>
              <a:rPr lang="en-US" dirty="0" smtClean="0"/>
              <a:t>ABI?</a:t>
            </a:r>
          </a:p>
          <a:p>
            <a:pPr lvl="2"/>
            <a:r>
              <a:rPr lang="en-US" dirty="0" smtClean="0"/>
              <a:t>Some texts say not to do on anyone with ABI less than 0.5 because there may not be enough blood flow to support debridement</a:t>
            </a:r>
          </a:p>
          <a:p>
            <a:pPr lvl="2"/>
            <a:r>
              <a:rPr lang="en-US" dirty="0" smtClean="0"/>
              <a:t>Have to use good clinical judgment to determine whether to do this </a:t>
            </a:r>
          </a:p>
          <a:p>
            <a:pPr lvl="2"/>
            <a:r>
              <a:rPr lang="en-US" dirty="0" smtClean="0"/>
              <a:t>Think about what you are doing to increase circulation IF choosing to do this on someone with a low ABI</a:t>
            </a:r>
          </a:p>
          <a:p>
            <a:pPr lvl="2"/>
            <a:r>
              <a:rPr lang="en-US" dirty="0" smtClean="0"/>
              <a:t>If less than 0.7</a:t>
            </a:r>
            <a:r>
              <a:rPr lang="en-US" dirty="0" smtClean="0">
                <a:sym typeface="Wingdings" pitchFamily="2" charset="2"/>
              </a:rPr>
              <a:t> send to see a vascular surgeon to see if they can get a stent, meds etc. </a:t>
            </a:r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Debridement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0996"/>
            <a:ext cx="4311063" cy="4915168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No – leave it alone!</a:t>
            </a:r>
          </a:p>
          <a:p>
            <a:pPr lvl="1"/>
            <a:r>
              <a:rPr lang="en-US" dirty="0" smtClean="0"/>
              <a:t>Granulation tissue</a:t>
            </a:r>
          </a:p>
          <a:p>
            <a:pPr lvl="1"/>
            <a:r>
              <a:rPr lang="en-US" dirty="0" smtClean="0"/>
              <a:t>Viable or potentially viable tissue</a:t>
            </a:r>
          </a:p>
          <a:p>
            <a:pPr lvl="1"/>
            <a:r>
              <a:rPr lang="en-US" dirty="0" smtClean="0"/>
              <a:t>Stable </a:t>
            </a:r>
            <a:r>
              <a:rPr lang="en-US" dirty="0" err="1" smtClean="0"/>
              <a:t>eschar</a:t>
            </a:r>
            <a:r>
              <a:rPr lang="en-US" dirty="0" smtClean="0"/>
              <a:t> </a:t>
            </a:r>
            <a:r>
              <a:rPr lang="en-US" sz="1900" dirty="0" smtClean="0"/>
              <a:t>(see picture)</a:t>
            </a:r>
          </a:p>
          <a:p>
            <a:pPr lvl="1"/>
            <a:r>
              <a:rPr lang="en-US" dirty="0" smtClean="0"/>
              <a:t>Dry gangrene</a:t>
            </a:r>
          </a:p>
          <a:p>
            <a:pPr lvl="1"/>
            <a:r>
              <a:rPr lang="en-US" dirty="0" smtClean="0"/>
              <a:t>Pyoderma Gangrenosum</a:t>
            </a:r>
          </a:p>
          <a:p>
            <a:pPr lvl="1"/>
            <a:r>
              <a:rPr lang="en-US" dirty="0" smtClean="0"/>
              <a:t>Muscle, tendon, ligament, capsule, fascia, nerves, blood vessels (things you need!)</a:t>
            </a:r>
          </a:p>
          <a:p>
            <a:pPr lvl="1"/>
            <a:r>
              <a:rPr lang="en-US" dirty="0" smtClean="0"/>
              <a:t>Intact blisters</a:t>
            </a:r>
            <a:endParaRPr lang="en-US" dirty="0"/>
          </a:p>
        </p:txBody>
      </p:sp>
      <p:pic>
        <p:nvPicPr>
          <p:cNvPr id="4" name="Picture 3" descr="stable eschar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8263" y="2091859"/>
            <a:ext cx="4154797" cy="31160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Pyoderma Gangrenosum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Poorly understood skin condition</a:t>
            </a:r>
          </a:p>
          <a:p>
            <a:r>
              <a:rPr lang="en-US" dirty="0" smtClean="0"/>
              <a:t>1 in 100,000 (rare, but you will see in wound clinic)</a:t>
            </a:r>
          </a:p>
          <a:p>
            <a:r>
              <a:rPr lang="en-US" dirty="0" smtClean="0"/>
              <a:t>Wound that will Rapidly enlarge with trauma and debridement of wound bed </a:t>
            </a:r>
            <a:r>
              <a:rPr lang="en-US" sz="2200" dirty="0" smtClean="0"/>
              <a:t>(</a:t>
            </a:r>
            <a:r>
              <a:rPr lang="en-US" sz="2200" dirty="0" err="1" smtClean="0"/>
              <a:t>ie</a:t>
            </a:r>
            <a:r>
              <a:rPr lang="en-US" sz="2200" dirty="0" smtClean="0"/>
              <a:t>: removing a dressing that is stuck to the wound bed, </a:t>
            </a:r>
            <a:r>
              <a:rPr lang="en-US" sz="2200" dirty="0" err="1" smtClean="0"/>
              <a:t>etc</a:t>
            </a:r>
            <a:r>
              <a:rPr lang="en-US" sz="2200" dirty="0" smtClean="0"/>
              <a:t>)</a:t>
            </a:r>
          </a:p>
          <a:p>
            <a:r>
              <a:rPr lang="en-US" dirty="0" smtClean="0"/>
              <a:t>Unknown etiology</a:t>
            </a:r>
          </a:p>
          <a:p>
            <a:pPr lvl="1"/>
            <a:r>
              <a:rPr lang="en-US" dirty="0" smtClean="0"/>
              <a:t>Associated with inflammatory conditions</a:t>
            </a:r>
          </a:p>
          <a:p>
            <a:pPr lvl="2"/>
            <a:r>
              <a:rPr lang="en-US" dirty="0" smtClean="0"/>
              <a:t>(bowel disease, RA, immune disorders)</a:t>
            </a:r>
          </a:p>
          <a:p>
            <a:pPr lvl="1"/>
            <a:r>
              <a:rPr lang="en-US" dirty="0" smtClean="0"/>
              <a:t>50% of cases are idiopathic</a:t>
            </a:r>
          </a:p>
          <a:p>
            <a:r>
              <a:rPr lang="en-US" dirty="0" smtClean="0"/>
              <a:t>Reoccurrence rate 30%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Pyoderma Gangrenosum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Typically lower legs</a:t>
            </a:r>
          </a:p>
          <a:p>
            <a:r>
              <a:rPr lang="en-US" sz="2000" dirty="0" smtClean="0"/>
              <a:t>Edges elevated with undermining</a:t>
            </a:r>
          </a:p>
          <a:p>
            <a:r>
              <a:rPr lang="en-US" sz="2000" dirty="0" err="1" smtClean="0"/>
              <a:t>Violaceous</a:t>
            </a:r>
            <a:r>
              <a:rPr lang="en-US" sz="2000" dirty="0" smtClean="0"/>
              <a:t> borders</a:t>
            </a:r>
          </a:p>
          <a:p>
            <a:pPr lvl="1"/>
            <a:r>
              <a:rPr lang="en-US" sz="2000" dirty="0" smtClean="0"/>
              <a:t>Looks similar to hemosiderin  staining</a:t>
            </a:r>
          </a:p>
          <a:p>
            <a:r>
              <a:rPr lang="en-US" sz="2000" dirty="0" err="1" smtClean="0"/>
              <a:t>Cribiform</a:t>
            </a:r>
            <a:r>
              <a:rPr lang="en-US" sz="2000" dirty="0" smtClean="0"/>
              <a:t> scarring</a:t>
            </a:r>
          </a:p>
          <a:p>
            <a:pPr lvl="1"/>
            <a:r>
              <a:rPr lang="en-US" sz="2000" dirty="0" err="1" smtClean="0"/>
              <a:t>Criss</a:t>
            </a:r>
            <a:r>
              <a:rPr lang="en-US" sz="2000" dirty="0" smtClean="0"/>
              <a:t> cross scarring pattern</a:t>
            </a:r>
          </a:p>
          <a:p>
            <a:r>
              <a:rPr lang="en-US" sz="2000" dirty="0" smtClean="0"/>
              <a:t>Diagnosis by exclusion</a:t>
            </a:r>
          </a:p>
          <a:p>
            <a:pPr lvl="1"/>
            <a:r>
              <a:rPr lang="en-US" sz="2000" dirty="0" smtClean="0"/>
              <a:t>There is NOT test for this</a:t>
            </a:r>
            <a:endParaRPr lang="en-US" sz="2000" dirty="0"/>
          </a:p>
        </p:txBody>
      </p:sp>
      <p:pic>
        <p:nvPicPr>
          <p:cNvPr id="4" name="Picture 3" descr="PG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6088" y="2794466"/>
            <a:ext cx="3582444" cy="26868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Pyoderma Gangrenosum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Treatment</a:t>
            </a:r>
          </a:p>
          <a:p>
            <a:pPr lvl="1"/>
            <a:r>
              <a:rPr lang="en-US" dirty="0" smtClean="0"/>
              <a:t>If suspect, stop debridement and get to dermatologist ASAP!</a:t>
            </a:r>
          </a:p>
          <a:p>
            <a:pPr lvl="2"/>
            <a:r>
              <a:rPr lang="en-US" dirty="0" smtClean="0"/>
              <a:t>Wound will appear worse after first treatment</a:t>
            </a:r>
          </a:p>
          <a:p>
            <a:pPr lvl="2"/>
            <a:r>
              <a:rPr lang="en-US" dirty="0" smtClean="0"/>
              <a:t>Elevated edges will be worse</a:t>
            </a:r>
          </a:p>
          <a:p>
            <a:pPr lvl="1"/>
            <a:r>
              <a:rPr lang="en-US" dirty="0" smtClean="0"/>
              <a:t>Oral steroids</a:t>
            </a:r>
          </a:p>
          <a:p>
            <a:pPr lvl="1"/>
            <a:r>
              <a:rPr lang="en-US" dirty="0" smtClean="0"/>
              <a:t>Topical steroids, antibiotic and sometimes immunosuppressant </a:t>
            </a:r>
          </a:p>
          <a:p>
            <a:r>
              <a:rPr lang="en-US" dirty="0" smtClean="0"/>
              <a:t>Months to years to heal</a:t>
            </a:r>
          </a:p>
          <a:p>
            <a:pPr lvl="1"/>
            <a:r>
              <a:rPr lang="en-US" dirty="0" smtClean="0"/>
              <a:t>Because you cannot do debridement</a:t>
            </a:r>
          </a:p>
          <a:p>
            <a:pPr lvl="1"/>
            <a:r>
              <a:rPr lang="en-US" dirty="0" smtClean="0"/>
              <a:t>Steroids=delayed healing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Debridement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We’ve already covered some:</a:t>
            </a:r>
          </a:p>
          <a:p>
            <a:pPr lvl="1"/>
            <a:r>
              <a:rPr lang="en-US" dirty="0" smtClean="0"/>
              <a:t>PLWS</a:t>
            </a:r>
          </a:p>
          <a:p>
            <a:pPr lvl="1"/>
            <a:r>
              <a:rPr lang="en-US" dirty="0" smtClean="0"/>
              <a:t>Syringe lavage</a:t>
            </a:r>
          </a:p>
          <a:p>
            <a:pPr lvl="1"/>
            <a:r>
              <a:rPr lang="en-US" dirty="0" smtClean="0"/>
              <a:t>Whirlpool</a:t>
            </a:r>
          </a:p>
          <a:p>
            <a:pPr lvl="1"/>
            <a:r>
              <a:rPr lang="en-US" dirty="0" smtClean="0"/>
              <a:t>Irrigation</a:t>
            </a:r>
          </a:p>
          <a:p>
            <a:pPr lvl="1"/>
            <a:r>
              <a:rPr lang="en-US" dirty="0" smtClean="0"/>
              <a:t>Selective vs Non-selective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Debridement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Additional means:</a:t>
            </a:r>
          </a:p>
          <a:p>
            <a:pPr lvl="1"/>
            <a:r>
              <a:rPr lang="en-US" dirty="0" smtClean="0"/>
              <a:t>Enzymatic Debridement</a:t>
            </a:r>
          </a:p>
          <a:p>
            <a:pPr lvl="1"/>
            <a:r>
              <a:rPr lang="en-US" dirty="0" smtClean="0"/>
              <a:t>Autolytic Debridement</a:t>
            </a:r>
          </a:p>
          <a:p>
            <a:pPr lvl="1"/>
            <a:r>
              <a:rPr lang="en-US" dirty="0" smtClean="0"/>
              <a:t>Biological Debridement</a:t>
            </a:r>
          </a:p>
          <a:p>
            <a:pPr lvl="1"/>
            <a:r>
              <a:rPr lang="en-US" dirty="0" smtClean="0"/>
              <a:t>Sharp Debridement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Debridement</a:t>
            </a:r>
            <a:endParaRPr lang="en-US" dirty="0"/>
          </a:p>
        </p:txBody>
      </p:sp>
      <p:pic>
        <p:nvPicPr>
          <p:cNvPr id="4" name="Content Placeholder 3" descr="slough 4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>
          <a:xfrm>
            <a:off x="-207282" y="2094771"/>
            <a:ext cx="6703795" cy="3686829"/>
          </a:xfrm>
        </p:spPr>
      </p:pic>
      <p:sp>
        <p:nvSpPr>
          <p:cNvPr id="5" name="TextBox 4"/>
          <p:cNvSpPr txBox="1"/>
          <p:nvPr/>
        </p:nvSpPr>
        <p:spPr>
          <a:xfrm>
            <a:off x="5876967" y="1768717"/>
            <a:ext cx="2809833" cy="6586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400" dirty="0" smtClean="0"/>
              <a:t>Necrotic tissue</a:t>
            </a:r>
          </a:p>
          <a:p>
            <a:pPr lvl="1">
              <a:buFont typeface="Arial"/>
              <a:buChar char="•"/>
            </a:pPr>
            <a:r>
              <a:rPr lang="en-US" sz="2400" dirty="0" err="1" smtClean="0"/>
              <a:t>Eschar</a:t>
            </a:r>
            <a:r>
              <a:rPr lang="en-US" sz="2400" dirty="0" smtClean="0"/>
              <a:t> </a:t>
            </a:r>
            <a:r>
              <a:rPr lang="en-US" dirty="0" smtClean="0"/>
              <a:t>(firm, thick)</a:t>
            </a:r>
          </a:p>
          <a:p>
            <a:pPr lvl="1">
              <a:buFont typeface="Arial"/>
              <a:buChar char="•"/>
            </a:pPr>
            <a:r>
              <a:rPr lang="en-US" sz="2400" dirty="0" smtClean="0"/>
              <a:t>Slough </a:t>
            </a:r>
            <a:r>
              <a:rPr lang="en-US" sz="1600" dirty="0" smtClean="0"/>
              <a:t>(yellow, white, tan.  Can be easy or hard to remove)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Debris (dressing residue)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Residual topicals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Foreign material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Callus </a:t>
            </a:r>
            <a:r>
              <a:rPr lang="en-US" dirty="0" smtClean="0"/>
              <a:t>DEFINITELY get rid of!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Biofilm/</a:t>
            </a:r>
            <a:r>
              <a:rPr lang="en-US" sz="2400" dirty="0" err="1" smtClean="0"/>
              <a:t>Bioburden</a:t>
            </a:r>
            <a:r>
              <a:rPr lang="en-US" sz="2400" dirty="0" smtClean="0"/>
              <a:t>?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Can’t see this  but needs to be removed because it can cause infection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Senescent cells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Macerated tissue?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Occurs when wounds get too wet.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1122386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What are we trying to do?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Debridement</a:t>
            </a:r>
            <a:endParaRPr lang="en-US" dirty="0"/>
          </a:p>
        </p:txBody>
      </p:sp>
      <p:pic>
        <p:nvPicPr>
          <p:cNvPr id="4" name="Content Placeholder 3" descr="callus and blister.JPG"/>
          <p:cNvPicPr>
            <a:picLocks noGrp="1" noChangeAspect="1"/>
          </p:cNvPicPr>
          <p:nvPr>
            <p:ph idx="1"/>
          </p:nvPr>
        </p:nvPicPr>
        <p:blipFill>
          <a:blip r:embed="rId3"/>
          <a:srcRect l="-18187" r="-18187"/>
          <a:stretch>
            <a:fillRect/>
          </a:stretch>
        </p:blipFill>
        <p:spPr>
          <a:xfrm>
            <a:off x="457200" y="1600200"/>
            <a:ext cx="6730648" cy="3701597"/>
          </a:xfrm>
        </p:spPr>
      </p:pic>
      <p:sp>
        <p:nvSpPr>
          <p:cNvPr id="5" name="TextBox 4"/>
          <p:cNvSpPr txBox="1"/>
          <p:nvPr/>
        </p:nvSpPr>
        <p:spPr>
          <a:xfrm>
            <a:off x="6659203" y="1600200"/>
            <a:ext cx="22634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Callus (yes)</a:t>
            </a:r>
          </a:p>
          <a:p>
            <a:r>
              <a:rPr lang="en-US" sz="3200" dirty="0" smtClean="0"/>
              <a:t>Blister (no)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Ultrasound – Slide 97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239808"/>
            <a:ext cx="8229600" cy="4886356"/>
          </a:xfrm>
        </p:spPr>
        <p:txBody>
          <a:bodyPr>
            <a:normAutofit/>
          </a:bodyPr>
          <a:lstStyle/>
          <a:p>
            <a:r>
              <a:rPr lang="en-US" dirty="0" smtClean="0"/>
              <a:t>Full thickness wounds</a:t>
            </a:r>
          </a:p>
          <a:p>
            <a:pPr lvl="1"/>
            <a:r>
              <a:rPr lang="en-US" dirty="0" smtClean="0"/>
              <a:t>Ultrasound transmission gel to intact periwound and </a:t>
            </a:r>
            <a:r>
              <a:rPr lang="en-US" dirty="0" smtClean="0">
                <a:solidFill>
                  <a:srgbClr val="FF0000"/>
                </a:solidFill>
              </a:rPr>
              <a:t>hydrogel to</a:t>
            </a:r>
            <a:r>
              <a:rPr lang="en-US" dirty="0" smtClean="0"/>
              <a:t> wound bed, then hydrogel sheet</a:t>
            </a:r>
          </a:p>
          <a:p>
            <a:r>
              <a:rPr lang="en-US" dirty="0" smtClean="0"/>
              <a:t>Partial thickness wounds</a:t>
            </a:r>
          </a:p>
          <a:p>
            <a:pPr lvl="1"/>
            <a:r>
              <a:rPr lang="en-US" dirty="0" smtClean="0"/>
              <a:t>Hydrogel sheet directly over the wound including 4-6 cm onto the periwound</a:t>
            </a:r>
          </a:p>
          <a:p>
            <a:r>
              <a:rPr lang="en-US" dirty="0" smtClean="0"/>
              <a:t>Cleanse applicator with antibacterial agent</a:t>
            </a:r>
          </a:p>
          <a:p>
            <a:r>
              <a:rPr lang="en-US" dirty="0" smtClean="0"/>
              <a:t>Ultrasound get on top of hydrogel sheet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Debridement</a:t>
            </a:r>
            <a:endParaRPr lang="en-US" dirty="0"/>
          </a:p>
        </p:txBody>
      </p:sp>
      <p:pic>
        <p:nvPicPr>
          <p:cNvPr id="4" name="Content Placeholder 3" descr="granulation tissue pic 2.JPG"/>
          <p:cNvPicPr>
            <a:picLocks noGrp="1" noChangeAspect="1"/>
          </p:cNvPicPr>
          <p:nvPr>
            <p:ph idx="1"/>
          </p:nvPr>
        </p:nvPicPr>
        <p:blipFill>
          <a:blip r:embed="rId3"/>
          <a:srcRect l="-18187" r="-18187"/>
          <a:stretch>
            <a:fillRect/>
          </a:stretch>
        </p:blipFill>
        <p:spPr>
          <a:xfrm>
            <a:off x="-561671" y="1600201"/>
            <a:ext cx="7509391" cy="4129876"/>
          </a:xfrm>
        </p:spPr>
      </p:pic>
      <p:sp>
        <p:nvSpPr>
          <p:cNvPr id="5" name="TextBox 4"/>
          <p:cNvSpPr txBox="1"/>
          <p:nvPr/>
        </p:nvSpPr>
        <p:spPr>
          <a:xfrm>
            <a:off x="6438085" y="1600201"/>
            <a:ext cx="24364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Granulation tissue (no)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Debridement</a:t>
            </a:r>
            <a:endParaRPr lang="en-US" dirty="0"/>
          </a:p>
        </p:txBody>
      </p:sp>
      <p:pic>
        <p:nvPicPr>
          <p:cNvPr id="4" name="Content Placeholder 3" descr="Slough 3.JPG"/>
          <p:cNvPicPr>
            <a:picLocks noGrp="1" noChangeAspect="1"/>
          </p:cNvPicPr>
          <p:nvPr>
            <p:ph idx="1"/>
          </p:nvPr>
        </p:nvPicPr>
        <p:blipFill>
          <a:blip r:embed="rId3"/>
          <a:srcRect l="-18187" r="-18187"/>
          <a:stretch>
            <a:fillRect/>
          </a:stretch>
        </p:blipFill>
        <p:spPr>
          <a:xfrm>
            <a:off x="-591203" y="1600201"/>
            <a:ext cx="7751070" cy="4262790"/>
          </a:xfrm>
        </p:spPr>
      </p:pic>
      <p:sp>
        <p:nvSpPr>
          <p:cNvPr id="5" name="TextBox 4"/>
          <p:cNvSpPr txBox="1"/>
          <p:nvPr/>
        </p:nvSpPr>
        <p:spPr>
          <a:xfrm>
            <a:off x="6511916" y="1600201"/>
            <a:ext cx="217488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Slough (yes)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Debridement</a:t>
            </a:r>
            <a:endParaRPr lang="en-US" dirty="0"/>
          </a:p>
        </p:txBody>
      </p:sp>
      <p:pic>
        <p:nvPicPr>
          <p:cNvPr id="4" name="Content Placeholder 3" descr="thick slough.JPG"/>
          <p:cNvPicPr>
            <a:picLocks noGrp="1" noChangeAspect="1"/>
          </p:cNvPicPr>
          <p:nvPr>
            <p:ph idx="1"/>
          </p:nvPr>
        </p:nvPicPr>
        <p:blipFill>
          <a:blip r:embed="rId3"/>
          <a:srcRect l="-18187" r="-18187"/>
          <a:stretch>
            <a:fillRect/>
          </a:stretch>
        </p:blipFill>
        <p:spPr>
          <a:xfrm>
            <a:off x="-502606" y="1600201"/>
            <a:ext cx="7509391" cy="4129876"/>
          </a:xfrm>
        </p:spPr>
      </p:pic>
      <p:sp>
        <p:nvSpPr>
          <p:cNvPr id="5" name="TextBox 4"/>
          <p:cNvSpPr txBox="1"/>
          <p:nvPr/>
        </p:nvSpPr>
        <p:spPr>
          <a:xfrm>
            <a:off x="6187059" y="1600201"/>
            <a:ext cx="24997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Slough (yes)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Debridement</a:t>
            </a:r>
            <a:endParaRPr lang="en-US" dirty="0"/>
          </a:p>
        </p:txBody>
      </p:sp>
      <p:pic>
        <p:nvPicPr>
          <p:cNvPr id="4" name="Content Placeholder 3" descr="stable eschar.JPG"/>
          <p:cNvPicPr>
            <a:picLocks noGrp="1" noChangeAspect="1"/>
          </p:cNvPicPr>
          <p:nvPr>
            <p:ph idx="1"/>
          </p:nvPr>
        </p:nvPicPr>
        <p:blipFill>
          <a:blip r:embed="rId3"/>
          <a:srcRect l="-18187" r="-18187"/>
          <a:stretch>
            <a:fillRect/>
          </a:stretch>
        </p:blipFill>
        <p:spPr>
          <a:xfrm>
            <a:off x="-679802" y="1600200"/>
            <a:ext cx="8229600" cy="4525963"/>
          </a:xfrm>
        </p:spPr>
      </p:pic>
      <p:sp>
        <p:nvSpPr>
          <p:cNvPr id="5" name="TextBox 4"/>
          <p:cNvSpPr txBox="1"/>
          <p:nvPr/>
        </p:nvSpPr>
        <p:spPr>
          <a:xfrm>
            <a:off x="6570981" y="1600200"/>
            <a:ext cx="211581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Stable eschar (no)</a:t>
            </a:r>
          </a:p>
          <a:p>
            <a:endParaRPr lang="en-US" sz="2800" dirty="0" smtClean="0"/>
          </a:p>
          <a:p>
            <a:r>
              <a:rPr lang="en-US" sz="2800" dirty="0" smtClean="0"/>
              <a:t>Unstable eschar (yes)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Debridement</a:t>
            </a:r>
            <a:endParaRPr lang="en-US" dirty="0"/>
          </a:p>
        </p:txBody>
      </p:sp>
      <p:pic>
        <p:nvPicPr>
          <p:cNvPr id="4" name="Content Placeholder 3" descr="tendon eschar.JPG"/>
          <p:cNvPicPr>
            <a:picLocks noGrp="1" noChangeAspect="1"/>
          </p:cNvPicPr>
          <p:nvPr>
            <p:ph idx="1"/>
          </p:nvPr>
        </p:nvPicPr>
        <p:blipFill>
          <a:blip r:embed="rId3"/>
          <a:srcRect l="-18187" r="-18187"/>
          <a:stretch>
            <a:fillRect/>
          </a:stretch>
        </p:blipFill>
        <p:spPr>
          <a:xfrm>
            <a:off x="-605970" y="1600200"/>
            <a:ext cx="8229600" cy="4525963"/>
          </a:xfrm>
        </p:spPr>
      </p:pic>
      <p:sp>
        <p:nvSpPr>
          <p:cNvPr id="5" name="TextBox 4"/>
          <p:cNvSpPr txBox="1"/>
          <p:nvPr/>
        </p:nvSpPr>
        <p:spPr>
          <a:xfrm>
            <a:off x="6822007" y="1600200"/>
            <a:ext cx="18647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Tendon (no)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Debridement</a:t>
            </a:r>
            <a:endParaRPr lang="en-US" dirty="0"/>
          </a:p>
        </p:txBody>
      </p:sp>
      <p:pic>
        <p:nvPicPr>
          <p:cNvPr id="4" name="Content Placeholder 3" descr="arterial toe.JPG"/>
          <p:cNvPicPr>
            <a:picLocks noGrp="1" noChangeAspect="1"/>
          </p:cNvPicPr>
          <p:nvPr>
            <p:ph idx="1"/>
          </p:nvPr>
        </p:nvPicPr>
        <p:blipFill>
          <a:blip r:embed="rId3"/>
          <a:srcRect l="-18187" r="-18187"/>
          <a:stretch>
            <a:fillRect/>
          </a:stretch>
        </p:blipFill>
        <p:spPr>
          <a:xfrm>
            <a:off x="-665035" y="1600200"/>
            <a:ext cx="8229600" cy="4525963"/>
          </a:xfrm>
        </p:spPr>
      </p:pic>
      <p:sp>
        <p:nvSpPr>
          <p:cNvPr id="5" name="TextBox 4"/>
          <p:cNvSpPr txBox="1"/>
          <p:nvPr/>
        </p:nvSpPr>
        <p:spPr>
          <a:xfrm>
            <a:off x="6482384" y="1600200"/>
            <a:ext cx="23921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Dry Gangrene (No)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(Suspected) Deep Tissue Injury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002207" cy="4525963"/>
          </a:xfrm>
        </p:spPr>
        <p:txBody>
          <a:bodyPr/>
          <a:lstStyle/>
          <a:p>
            <a:r>
              <a:rPr lang="en-US" dirty="0" smtClean="0"/>
              <a:t>DTI</a:t>
            </a:r>
          </a:p>
          <a:p>
            <a:pPr lvl="1"/>
            <a:r>
              <a:rPr lang="en-US" dirty="0" smtClean="0"/>
              <a:t>Purple or maroon localized area of discoloration</a:t>
            </a:r>
          </a:p>
          <a:p>
            <a:pPr lvl="1"/>
            <a:r>
              <a:rPr lang="en-US" dirty="0" smtClean="0"/>
              <a:t>Blood filled blister</a:t>
            </a:r>
          </a:p>
          <a:p>
            <a:pPr lvl="1"/>
            <a:r>
              <a:rPr lang="en-US" dirty="0" smtClean="0"/>
              <a:t>May evolve rapidly into a very bad pressure ulcer, or may not evolve at all</a:t>
            </a:r>
          </a:p>
        </p:txBody>
      </p:sp>
      <p:pic>
        <p:nvPicPr>
          <p:cNvPr id="4" name="Picture 3" descr="NPUAP-SuspectDT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9407" y="1816492"/>
            <a:ext cx="4485882" cy="38985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(Suspected) Deep Tissue Injury</a:t>
            </a:r>
            <a:endParaRPr lang="en-US" dirty="0"/>
          </a:p>
        </p:txBody>
      </p:sp>
      <p:pic>
        <p:nvPicPr>
          <p:cNvPr id="4" name="Content Placeholder 3" descr="DTI 1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we’ve covered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Cleansing the wound</a:t>
            </a:r>
          </a:p>
          <a:p>
            <a:r>
              <a:rPr lang="en-US" dirty="0" smtClean="0"/>
              <a:t>Debridement</a:t>
            </a:r>
          </a:p>
          <a:p>
            <a:pPr lvl="1"/>
            <a:r>
              <a:rPr lang="en-US" dirty="0" smtClean="0"/>
              <a:t>PLWS, Syringe Lavage, Whirlpool</a:t>
            </a:r>
          </a:p>
          <a:p>
            <a:pPr lvl="1"/>
            <a:r>
              <a:rPr lang="en-US" dirty="0" smtClean="0"/>
              <a:t>Mechanical, Selective vs Non-Selective</a:t>
            </a:r>
          </a:p>
          <a:p>
            <a:r>
              <a:rPr lang="en-US" dirty="0" smtClean="0"/>
              <a:t>Topicals</a:t>
            </a:r>
          </a:p>
          <a:p>
            <a:r>
              <a:rPr lang="en-US" dirty="0" smtClean="0"/>
              <a:t>Dressings</a:t>
            </a:r>
          </a:p>
          <a:p>
            <a:r>
              <a:rPr lang="en-US" dirty="0" smtClean="0"/>
              <a:t>Contact Ultrasound</a:t>
            </a:r>
          </a:p>
          <a:p>
            <a:r>
              <a:rPr lang="en-US" dirty="0" smtClean="0"/>
              <a:t>Electrical Stimulation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Low Frequency Ultrasound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Ultrasound assisted wound therapy,  ultrasound assisted debridement, Arobella, Qoustic Wound Therapy System</a:t>
            </a:r>
          </a:p>
          <a:p>
            <a:r>
              <a:rPr lang="en-US" dirty="0" smtClean="0"/>
              <a:t>Low frequency 20-40 kHz (vs 1-3 MHz)</a:t>
            </a:r>
          </a:p>
          <a:p>
            <a:r>
              <a:rPr lang="en-US" dirty="0" smtClean="0"/>
              <a:t>Non-thermal</a:t>
            </a:r>
          </a:p>
          <a:p>
            <a:r>
              <a:rPr lang="en-US" dirty="0" smtClean="0"/>
              <a:t>Creates cavitation</a:t>
            </a:r>
          </a:p>
          <a:p>
            <a:r>
              <a:rPr lang="en-US" dirty="0" smtClean="0"/>
              <a:t>Acoustic streaming</a:t>
            </a:r>
            <a:endParaRPr lang="en-US" dirty="0"/>
          </a:p>
        </p:txBody>
      </p:sp>
      <p:pic>
        <p:nvPicPr>
          <p:cNvPr id="4" name="Picture 3" descr="arobell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5017" y="3938056"/>
            <a:ext cx="4832810" cy="19992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Low Frequency Ultrasound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Cavitation</a:t>
            </a:r>
          </a:p>
          <a:p>
            <a:pPr lvl="1"/>
            <a:r>
              <a:rPr lang="en-US" dirty="0" smtClean="0"/>
              <a:t>Creation of miniscule gas bubbles in the tissue fluid and coupling medium</a:t>
            </a:r>
          </a:p>
          <a:p>
            <a:pPr lvl="1"/>
            <a:r>
              <a:rPr lang="en-US" dirty="0" smtClean="0"/>
              <a:t>Bubbles expand/contract with variation in ultrasound field pressure levels</a:t>
            </a:r>
          </a:p>
          <a:p>
            <a:pPr lvl="1"/>
            <a:r>
              <a:rPr lang="en-US" dirty="0" smtClean="0"/>
              <a:t>Bubbles implode; tiny shock waves</a:t>
            </a:r>
          </a:p>
          <a:p>
            <a:pPr lvl="1"/>
            <a:r>
              <a:rPr lang="en-US" dirty="0" smtClean="0"/>
              <a:t>Necrotic tissue tensile strength &lt; viable tissue</a:t>
            </a:r>
          </a:p>
          <a:p>
            <a:pPr lvl="1"/>
            <a:r>
              <a:rPr lang="en-US" dirty="0" smtClean="0"/>
              <a:t>Shock waves liquefy necrotic tissue, biofilm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Low Frequency Ultrasound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Acoustic Streaming</a:t>
            </a:r>
          </a:p>
          <a:p>
            <a:pPr lvl="1"/>
            <a:r>
              <a:rPr lang="en-US" dirty="0" smtClean="0"/>
              <a:t>Movement of fluids along the acoustic boundaries </a:t>
            </a:r>
          </a:p>
          <a:p>
            <a:pPr lvl="2"/>
            <a:r>
              <a:rPr lang="en-US" dirty="0" smtClean="0"/>
              <a:t>Bubbles or cell membrane</a:t>
            </a:r>
          </a:p>
          <a:p>
            <a:pPr lvl="1"/>
            <a:r>
              <a:rPr lang="en-US" dirty="0" smtClean="0"/>
              <a:t>Increases cell membrane permeability</a:t>
            </a:r>
          </a:p>
          <a:p>
            <a:pPr lvl="1"/>
            <a:r>
              <a:rPr lang="en-US" dirty="0" smtClean="0"/>
              <a:t>Increases vascular wall permeability</a:t>
            </a:r>
          </a:p>
          <a:p>
            <a:pPr lvl="1"/>
            <a:r>
              <a:rPr lang="en-US" dirty="0" smtClean="0"/>
              <a:t>Increase protein synthesis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1651</Words>
  <Application>Microsoft Office PowerPoint</Application>
  <PresentationFormat>On-screen Show (4:3)</PresentationFormat>
  <Paragraphs>273</Paragraphs>
  <Slides>35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Wound Care Interventions</vt:lpstr>
      <vt:lpstr>Images</vt:lpstr>
      <vt:lpstr>Contact Ultrasound – Slide 97</vt:lpstr>
      <vt:lpstr>(Suspected) Deep Tissue Injury</vt:lpstr>
      <vt:lpstr>(Suspected) Deep Tissue Injury</vt:lpstr>
      <vt:lpstr>What we’ve covered</vt:lpstr>
      <vt:lpstr>Contact Low Frequency Ultrasound</vt:lpstr>
      <vt:lpstr>Contact Low Frequency Ultrasound</vt:lpstr>
      <vt:lpstr>Contact Low Frequency Ultrasound</vt:lpstr>
      <vt:lpstr>Cavitation and Acoustic Streaming</vt:lpstr>
      <vt:lpstr>Contact Low Frequency Ultrasound</vt:lpstr>
      <vt:lpstr>Contact Low Frequency Ultrasound</vt:lpstr>
      <vt:lpstr>Contact Low Frequency Ultrasound</vt:lpstr>
      <vt:lpstr>Contact Low Frequency Ultrasound</vt:lpstr>
      <vt:lpstr>Non-Contact Low Frequency Ultrasound</vt:lpstr>
      <vt:lpstr>Non-Contact Low Frequency Ultrasound</vt:lpstr>
      <vt:lpstr>Non-Contact Low Frequency Ultrasound</vt:lpstr>
      <vt:lpstr>Non-Contact Low Frequency Ultrasound</vt:lpstr>
      <vt:lpstr>Debridement</vt:lpstr>
      <vt:lpstr>Debridement</vt:lpstr>
      <vt:lpstr>Debridement</vt:lpstr>
      <vt:lpstr>Debridement</vt:lpstr>
      <vt:lpstr>Pyoderma Gangrenosum</vt:lpstr>
      <vt:lpstr>Pyoderma Gangrenosum</vt:lpstr>
      <vt:lpstr>Pyoderma Gangrenosum</vt:lpstr>
      <vt:lpstr>Debridement</vt:lpstr>
      <vt:lpstr>Debridement</vt:lpstr>
      <vt:lpstr>Debridement</vt:lpstr>
      <vt:lpstr>Debridement</vt:lpstr>
      <vt:lpstr>Debridement</vt:lpstr>
      <vt:lpstr>Debridement</vt:lpstr>
      <vt:lpstr>Debridement</vt:lpstr>
      <vt:lpstr>Debridement</vt:lpstr>
      <vt:lpstr>Debridement</vt:lpstr>
      <vt:lpstr>Debridement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Wound Care Interventions</dc:title>
  <dc:creator>Kate McKenney</dc:creator>
  <cp:lastModifiedBy>SWEET, CHRISTINA</cp:lastModifiedBy>
  <cp:revision>7</cp:revision>
  <dcterms:created xsi:type="dcterms:W3CDTF">2013-06-03T02:21:27Z</dcterms:created>
  <dcterms:modified xsi:type="dcterms:W3CDTF">2013-06-10T14:43:30Z</dcterms:modified>
</cp:coreProperties>
</file>