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Lst>
  <p:notesMasterIdLst>
    <p:notesMasterId r:id="rId42"/>
  </p:notesMasterIdLst>
  <p:handoutMasterIdLst>
    <p:handoutMasterId r:id="rId43"/>
  </p:handoutMasterIdLst>
  <p:sldIdLst>
    <p:sldId id="256" r:id="rId2"/>
    <p:sldId id="308" r:id="rId3"/>
    <p:sldId id="291" r:id="rId4"/>
    <p:sldId id="330" r:id="rId5"/>
    <p:sldId id="329" r:id="rId6"/>
    <p:sldId id="309" r:id="rId7"/>
    <p:sldId id="333" r:id="rId8"/>
    <p:sldId id="334" r:id="rId9"/>
    <p:sldId id="335" r:id="rId10"/>
    <p:sldId id="310" r:id="rId11"/>
    <p:sldId id="331" r:id="rId12"/>
    <p:sldId id="332" r:id="rId13"/>
    <p:sldId id="311" r:id="rId14"/>
    <p:sldId id="313" r:id="rId15"/>
    <p:sldId id="312" r:id="rId16"/>
    <p:sldId id="305" r:id="rId17"/>
    <p:sldId id="306" r:id="rId18"/>
    <p:sldId id="307" r:id="rId19"/>
    <p:sldId id="321" r:id="rId20"/>
    <p:sldId id="323" r:id="rId21"/>
    <p:sldId id="280" r:id="rId22"/>
    <p:sldId id="281" r:id="rId23"/>
    <p:sldId id="336" r:id="rId24"/>
    <p:sldId id="320" r:id="rId25"/>
    <p:sldId id="326" r:id="rId26"/>
    <p:sldId id="325" r:id="rId27"/>
    <p:sldId id="324" r:id="rId28"/>
    <p:sldId id="315" r:id="rId29"/>
    <p:sldId id="316" r:id="rId30"/>
    <p:sldId id="318" r:id="rId31"/>
    <p:sldId id="317" r:id="rId32"/>
    <p:sldId id="319" r:id="rId33"/>
    <p:sldId id="292" r:id="rId34"/>
    <p:sldId id="289" r:id="rId35"/>
    <p:sldId id="299" r:id="rId36"/>
    <p:sldId id="300" r:id="rId37"/>
    <p:sldId id="301" r:id="rId38"/>
    <p:sldId id="302" r:id="rId39"/>
    <p:sldId id="303" r:id="rId40"/>
    <p:sldId id="304" r:id="rId41"/>
  </p:sldIdLst>
  <p:sldSz cx="9144000" cy="6858000" type="screen4x3"/>
  <p:notesSz cx="6954838" cy="924083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1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39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075" cy="461963"/>
          </a:xfrm>
          <a:prstGeom prst="rect">
            <a:avLst/>
          </a:prstGeom>
        </p:spPr>
        <p:txBody>
          <a:bodyPr vert="horz" lIns="92546" tIns="46273" rIns="92546" bIns="46273"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40175" y="0"/>
            <a:ext cx="3013075" cy="461963"/>
          </a:xfrm>
          <a:prstGeom prst="rect">
            <a:avLst/>
          </a:prstGeom>
        </p:spPr>
        <p:txBody>
          <a:bodyPr vert="horz" lIns="92546" tIns="46273" rIns="92546" bIns="46273" rtlCol="0"/>
          <a:lstStyle>
            <a:lvl1pPr algn="r" fontAlgn="auto">
              <a:spcBef>
                <a:spcPts val="0"/>
              </a:spcBef>
              <a:spcAft>
                <a:spcPts val="0"/>
              </a:spcAft>
              <a:defRPr sz="1200" smtClean="0">
                <a:latin typeface="+mn-lt"/>
                <a:cs typeface="+mn-cs"/>
              </a:defRPr>
            </a:lvl1pPr>
          </a:lstStyle>
          <a:p>
            <a:pPr>
              <a:defRPr/>
            </a:pPr>
            <a:fld id="{5AF57CA9-5BEE-4DA3-8227-316E70871748}" type="datetimeFigureOut">
              <a:rPr lang="en-US"/>
              <a:pPr>
                <a:defRPr/>
              </a:pPr>
              <a:t>6/24/2013</a:t>
            </a:fld>
            <a:endParaRPr lang="en-US"/>
          </a:p>
        </p:txBody>
      </p:sp>
      <p:sp>
        <p:nvSpPr>
          <p:cNvPr id="4" name="Footer Placeholder 3"/>
          <p:cNvSpPr>
            <a:spLocks noGrp="1"/>
          </p:cNvSpPr>
          <p:nvPr>
            <p:ph type="ftr" sz="quarter" idx="2"/>
          </p:nvPr>
        </p:nvSpPr>
        <p:spPr>
          <a:xfrm>
            <a:off x="0" y="8777288"/>
            <a:ext cx="3013075" cy="461962"/>
          </a:xfrm>
          <a:prstGeom prst="rect">
            <a:avLst/>
          </a:prstGeom>
        </p:spPr>
        <p:txBody>
          <a:bodyPr vert="horz" lIns="92546" tIns="46273" rIns="92546" bIns="46273"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40175" y="8777288"/>
            <a:ext cx="3013075" cy="461962"/>
          </a:xfrm>
          <a:prstGeom prst="rect">
            <a:avLst/>
          </a:prstGeom>
        </p:spPr>
        <p:txBody>
          <a:bodyPr vert="horz" lIns="92546" tIns="46273" rIns="92546" bIns="46273" rtlCol="0" anchor="b"/>
          <a:lstStyle>
            <a:lvl1pPr algn="r" fontAlgn="auto">
              <a:spcBef>
                <a:spcPts val="0"/>
              </a:spcBef>
              <a:spcAft>
                <a:spcPts val="0"/>
              </a:spcAft>
              <a:defRPr sz="1200" smtClean="0">
                <a:latin typeface="+mn-lt"/>
                <a:cs typeface="+mn-cs"/>
              </a:defRPr>
            </a:lvl1pPr>
          </a:lstStyle>
          <a:p>
            <a:pPr>
              <a:defRPr/>
            </a:pPr>
            <a:fld id="{071BC999-69D2-4859-97EE-19D04AC69484}" type="slidenum">
              <a:rPr lang="en-US"/>
              <a:pPr>
                <a:defRPr/>
              </a:pPr>
              <a:t>‹#›</a:t>
            </a:fld>
            <a:endParaRPr lang="en-US"/>
          </a:p>
        </p:txBody>
      </p:sp>
    </p:spTree>
    <p:extLst>
      <p:ext uri="{BB962C8B-B14F-4D97-AF65-F5344CB8AC3E}">
        <p14:creationId xmlns:p14="http://schemas.microsoft.com/office/powerpoint/2010/main" val="2211363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075"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40175" y="0"/>
            <a:ext cx="3013075" cy="461963"/>
          </a:xfrm>
          <a:prstGeom prst="rect">
            <a:avLst/>
          </a:prstGeom>
        </p:spPr>
        <p:txBody>
          <a:bodyPr vert="horz" lIns="91440" tIns="45720" rIns="91440" bIns="45720" rtlCol="0"/>
          <a:lstStyle>
            <a:lvl1pPr algn="r">
              <a:defRPr sz="1200"/>
            </a:lvl1pPr>
          </a:lstStyle>
          <a:p>
            <a:fld id="{999F7440-710F-4542-9F23-F5E33370936B}" type="datetimeFigureOut">
              <a:rPr lang="en-US" smtClean="0"/>
              <a:t>6/24/2013</a:t>
            </a:fld>
            <a:endParaRPr lang="en-US"/>
          </a:p>
        </p:txBody>
      </p:sp>
      <p:sp>
        <p:nvSpPr>
          <p:cNvPr id="4" name="Slide Image Placeholder 3"/>
          <p:cNvSpPr>
            <a:spLocks noGrp="1" noRot="1" noChangeAspect="1"/>
          </p:cNvSpPr>
          <p:nvPr>
            <p:ph type="sldImg" idx="2"/>
          </p:nvPr>
        </p:nvSpPr>
        <p:spPr>
          <a:xfrm>
            <a:off x="1168400" y="693738"/>
            <a:ext cx="4618038" cy="34639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5325" y="4389438"/>
            <a:ext cx="5564188" cy="415766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7288"/>
            <a:ext cx="3013075" cy="46196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40175" y="8777288"/>
            <a:ext cx="3013075" cy="461962"/>
          </a:xfrm>
          <a:prstGeom prst="rect">
            <a:avLst/>
          </a:prstGeom>
        </p:spPr>
        <p:txBody>
          <a:bodyPr vert="horz" lIns="91440" tIns="45720" rIns="91440" bIns="45720" rtlCol="0" anchor="b"/>
          <a:lstStyle>
            <a:lvl1pPr algn="r">
              <a:defRPr sz="1200"/>
            </a:lvl1pPr>
          </a:lstStyle>
          <a:p>
            <a:fld id="{0C88DFF1-74BB-4358-92AF-B9F393C0A089}" type="slidenum">
              <a:rPr lang="en-US" smtClean="0"/>
              <a:t>‹#›</a:t>
            </a:fld>
            <a:endParaRPr lang="en-US"/>
          </a:p>
        </p:txBody>
      </p:sp>
    </p:spTree>
    <p:extLst>
      <p:ext uri="{BB962C8B-B14F-4D97-AF65-F5344CB8AC3E}">
        <p14:creationId xmlns:p14="http://schemas.microsoft.com/office/powerpoint/2010/main" val="656621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Moving away</a:t>
            </a:r>
            <a:r>
              <a:rPr lang="en-US" baseline="0" dirty="0" smtClean="0"/>
              <a:t> from these as they are permanent and the stomach can re-expand. 2</a:t>
            </a:r>
            <a:r>
              <a:rPr lang="en-US" baseline="30000" dirty="0" smtClean="0"/>
              <a:t>nd</a:t>
            </a:r>
            <a:r>
              <a:rPr lang="en-US" baseline="0" dirty="0" smtClean="0"/>
              <a:t> pic of really aggressive. </a:t>
            </a:r>
            <a:endParaRPr lang="en-US" dirty="0"/>
          </a:p>
        </p:txBody>
      </p:sp>
      <p:sp>
        <p:nvSpPr>
          <p:cNvPr id="4" name="Slide Number Placeholder 3"/>
          <p:cNvSpPr>
            <a:spLocks noGrp="1"/>
          </p:cNvSpPr>
          <p:nvPr>
            <p:ph type="sldNum" sz="quarter" idx="10"/>
          </p:nvPr>
        </p:nvSpPr>
        <p:spPr/>
        <p:txBody>
          <a:bodyPr/>
          <a:lstStyle/>
          <a:p>
            <a:fld id="{0C88DFF1-74BB-4358-92AF-B9F393C0A089}" type="slidenum">
              <a:rPr lang="en-US" smtClean="0"/>
              <a:t>4</a:t>
            </a:fld>
            <a:endParaRPr lang="en-US"/>
          </a:p>
        </p:txBody>
      </p:sp>
    </p:spTree>
    <p:extLst>
      <p:ext uri="{BB962C8B-B14F-4D97-AF65-F5344CB8AC3E}">
        <p14:creationId xmlns:p14="http://schemas.microsoft.com/office/powerpoint/2010/main" val="923996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Eat a little bit and feel extremely</a:t>
            </a:r>
            <a:r>
              <a:rPr lang="en-US" baseline="0" dirty="0" smtClean="0"/>
              <a:t> full. Important to make sure they get the appropriate nutrients. Often need supplements (ensure)</a:t>
            </a:r>
            <a:endParaRPr lang="en-US" dirty="0"/>
          </a:p>
        </p:txBody>
      </p:sp>
      <p:sp>
        <p:nvSpPr>
          <p:cNvPr id="4" name="Slide Number Placeholder 3"/>
          <p:cNvSpPr>
            <a:spLocks noGrp="1"/>
          </p:cNvSpPr>
          <p:nvPr>
            <p:ph type="sldNum" sz="quarter" idx="10"/>
          </p:nvPr>
        </p:nvSpPr>
        <p:spPr/>
        <p:txBody>
          <a:bodyPr/>
          <a:lstStyle/>
          <a:p>
            <a:fld id="{0C88DFF1-74BB-4358-92AF-B9F393C0A089}" type="slidenum">
              <a:rPr lang="en-US" smtClean="0"/>
              <a:t>5</a:t>
            </a:fld>
            <a:endParaRPr lang="en-US"/>
          </a:p>
        </p:txBody>
      </p:sp>
    </p:spTree>
    <p:extLst>
      <p:ext uri="{BB962C8B-B14F-4D97-AF65-F5344CB8AC3E}">
        <p14:creationId xmlns:p14="http://schemas.microsoft.com/office/powerpoint/2010/main" val="2931570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population knows what they can and can’t do, they have had to make adjustments for themselves. </a:t>
            </a:r>
            <a:endParaRPr lang="en-US" dirty="0"/>
          </a:p>
        </p:txBody>
      </p:sp>
      <p:sp>
        <p:nvSpPr>
          <p:cNvPr id="4" name="Slide Number Placeholder 3"/>
          <p:cNvSpPr>
            <a:spLocks noGrp="1"/>
          </p:cNvSpPr>
          <p:nvPr>
            <p:ph type="sldNum" sz="quarter" idx="10"/>
          </p:nvPr>
        </p:nvSpPr>
        <p:spPr/>
        <p:txBody>
          <a:bodyPr/>
          <a:lstStyle/>
          <a:p>
            <a:fld id="{0C88DFF1-74BB-4358-92AF-B9F393C0A089}" type="slidenum">
              <a:rPr lang="en-US" smtClean="0"/>
              <a:t>7</a:t>
            </a:fld>
            <a:endParaRPr lang="en-US"/>
          </a:p>
        </p:txBody>
      </p:sp>
    </p:spTree>
    <p:extLst>
      <p:ext uri="{BB962C8B-B14F-4D97-AF65-F5344CB8AC3E}">
        <p14:creationId xmlns:p14="http://schemas.microsoft.com/office/powerpoint/2010/main" val="348608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Glottal=Grade</a:t>
            </a:r>
          </a:p>
          <a:p>
            <a:r>
              <a:rPr lang="en-US" dirty="0" smtClean="0"/>
              <a:t>Soft</a:t>
            </a:r>
            <a:r>
              <a:rPr lang="en-US" baseline="0" dirty="0" smtClean="0"/>
              <a:t> Palate=Class</a:t>
            </a:r>
            <a:endParaRPr lang="en-US" dirty="0"/>
          </a:p>
        </p:txBody>
      </p:sp>
      <p:sp>
        <p:nvSpPr>
          <p:cNvPr id="4" name="Slide Number Placeholder 3"/>
          <p:cNvSpPr>
            <a:spLocks noGrp="1"/>
          </p:cNvSpPr>
          <p:nvPr>
            <p:ph type="sldNum" sz="quarter" idx="10"/>
          </p:nvPr>
        </p:nvSpPr>
        <p:spPr/>
        <p:txBody>
          <a:bodyPr/>
          <a:lstStyle/>
          <a:p>
            <a:fld id="{0C88DFF1-74BB-4358-92AF-B9F393C0A089}" type="slidenum">
              <a:rPr lang="en-US" smtClean="0"/>
              <a:t>11</a:t>
            </a:fld>
            <a:endParaRPr lang="en-US"/>
          </a:p>
        </p:txBody>
      </p:sp>
    </p:spTree>
    <p:extLst>
      <p:ext uri="{BB962C8B-B14F-4D97-AF65-F5344CB8AC3E}">
        <p14:creationId xmlns:p14="http://schemas.microsoft.com/office/powerpoint/2010/main" val="2533365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Head tilt</a:t>
            </a:r>
            <a:r>
              <a:rPr lang="en-US" baseline="0" dirty="0" smtClean="0"/>
              <a:t> and chin lift, like in CPR</a:t>
            </a:r>
            <a:endParaRPr lang="en-US" dirty="0"/>
          </a:p>
        </p:txBody>
      </p:sp>
      <p:sp>
        <p:nvSpPr>
          <p:cNvPr id="4" name="Slide Number Placeholder 3"/>
          <p:cNvSpPr>
            <a:spLocks noGrp="1"/>
          </p:cNvSpPr>
          <p:nvPr>
            <p:ph type="sldNum" sz="quarter" idx="10"/>
          </p:nvPr>
        </p:nvSpPr>
        <p:spPr/>
        <p:txBody>
          <a:bodyPr/>
          <a:lstStyle/>
          <a:p>
            <a:fld id="{0C88DFF1-74BB-4358-92AF-B9F393C0A089}" type="slidenum">
              <a:rPr lang="en-US" smtClean="0"/>
              <a:t>12</a:t>
            </a:fld>
            <a:endParaRPr lang="en-US"/>
          </a:p>
        </p:txBody>
      </p:sp>
    </p:spTree>
    <p:extLst>
      <p:ext uri="{BB962C8B-B14F-4D97-AF65-F5344CB8AC3E}">
        <p14:creationId xmlns:p14="http://schemas.microsoft.com/office/powerpoint/2010/main" val="2834916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Hoyer typically goes to 350#.</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0C88DFF1-74BB-4358-92AF-B9F393C0A089}" type="slidenum">
              <a:rPr lang="en-US" smtClean="0"/>
              <a:t>23</a:t>
            </a:fld>
            <a:endParaRPr lang="en-US"/>
          </a:p>
        </p:txBody>
      </p:sp>
    </p:spTree>
    <p:extLst>
      <p:ext uri="{BB962C8B-B14F-4D97-AF65-F5344CB8AC3E}">
        <p14:creationId xmlns:p14="http://schemas.microsoft.com/office/powerpoint/2010/main" val="1596527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fld id="{F56B19E9-1E46-4F99-8A36-0A4A94718FBD}" type="datetimeFigureOut">
              <a:rPr lang="en-US" smtClean="0"/>
              <a:pPr>
                <a:defRPr/>
              </a:pPr>
              <a:t>6/24/2013</a:t>
            </a:fld>
            <a:endParaRPr lang="en-US"/>
          </a:p>
        </p:txBody>
      </p:sp>
      <p:sp>
        <p:nvSpPr>
          <p:cNvPr id="17" name="Footer Placeholder 16"/>
          <p:cNvSpPr>
            <a:spLocks noGrp="1"/>
          </p:cNvSpPr>
          <p:nvPr>
            <p:ph type="ftr" sz="quarter" idx="11"/>
          </p:nvPr>
        </p:nvSpPr>
        <p:spPr/>
        <p:txBody>
          <a:bodyPr/>
          <a:lstStyle/>
          <a:p>
            <a:pPr>
              <a:defRPr/>
            </a:pPr>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83092079-B8DA-4C76-902F-375CE9D393A1}" type="slidenum">
              <a:rPr lang="en-US" smtClean="0"/>
              <a:pPr>
                <a:defRPr/>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839A4757-7A16-4256-A518-25F4BD769E73}" type="datetimeFigureOut">
              <a:rPr lang="en-US" smtClean="0"/>
              <a:pPr>
                <a:defRPr/>
              </a:pPr>
              <a:t>6/24/2013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BD97FCE-0036-45FC-A3B8-13EDAA3FE19C}"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pPr>
              <a:defRPr/>
            </a:pPr>
            <a:fld id="{90D80717-6DD6-4A79-86B3-DB425EF8FFFA}" type="slidenum">
              <a:rPr lang="en-US" smtClean="0"/>
              <a:pPr>
                <a:defRPr/>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F1E2A867-5837-4C7E-A3ED-F3B2548D2A58}" type="datetimeFigureOut">
              <a:rPr lang="en-US" smtClean="0"/>
              <a:pPr>
                <a:defRPr/>
              </a:pPr>
              <a:t>6/24/2013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2DE37C69-F738-4631-9C7F-BEB6A1047A7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fld id="{A25C5D4F-22FE-4CA1-A951-5838BA93619B}" type="datetimeFigureOut">
              <a:rPr lang="en-US" smtClean="0"/>
              <a:pPr>
                <a:defRPr/>
              </a:pPr>
              <a:t>6/24/2013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4361688" y="1026372"/>
            <a:ext cx="457200" cy="441325"/>
          </a:xfrm>
        </p:spPr>
        <p:txBody>
          <a:bodyPr/>
          <a:lstStyle/>
          <a:p>
            <a:pPr>
              <a:defRPr/>
            </a:pPr>
            <a:fld id="{A5F4CF1D-5A03-49C2-A71A-77AF794209FF}" type="slidenum">
              <a:rPr lang="en-US" smtClean="0"/>
              <a:pPr>
                <a:defRPr/>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pPr>
              <a:defRPr/>
            </a:pPr>
            <a:endParaRPr lang="en-US"/>
          </a:p>
        </p:txBody>
      </p:sp>
      <p:sp>
        <p:nvSpPr>
          <p:cNvPr id="4" name="Date Placeholder 3"/>
          <p:cNvSpPr>
            <a:spLocks noGrp="1"/>
          </p:cNvSpPr>
          <p:nvPr>
            <p:ph type="dt" sz="half" idx="10"/>
          </p:nvPr>
        </p:nvSpPr>
        <p:spPr/>
        <p:txBody>
          <a:bodyPr/>
          <a:lstStyle/>
          <a:p>
            <a:pPr>
              <a:defRPr/>
            </a:pPr>
            <a:fld id="{FEAEA5BC-7501-4B3C-B521-4DDDE3FBCA5A}" type="datetimeFigureOut">
              <a:rPr lang="en-US" smtClean="0"/>
              <a:pPr>
                <a:defRPr/>
              </a:pPr>
              <a:t>6/24/2013</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4A4C8209-3FD9-48DA-898C-38C81DEC3317}" type="slidenum">
              <a:rPr lang="en-US" smtClean="0"/>
              <a:pPr>
                <a:defRPr/>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pPr>
              <a:defRPr/>
            </a:pPr>
            <a:fld id="{D7763157-2103-4533-A0D7-FF895D57A2F0}" type="datetimeFigureOut">
              <a:rPr lang="en-US" smtClean="0"/>
              <a:pPr>
                <a:defRPr/>
              </a:pPr>
              <a:t>6/24/2013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B0FD298-B412-4ECA-ACEB-DBB3729F7514}" type="slidenum">
              <a:rPr lang="en-US" smtClean="0"/>
              <a:pPr>
                <a:defRPr/>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fld id="{0B8FD5C8-A511-44CD-92C2-57C2C1DB562E}" type="datetimeFigureOut">
              <a:rPr lang="en-US" smtClean="0"/>
              <a:pPr>
                <a:defRPr/>
              </a:pPr>
              <a:t>6/24/2013</a:t>
            </a:fld>
            <a:endParaRPr lang="en-US"/>
          </a:p>
        </p:txBody>
      </p:sp>
      <p:sp>
        <p:nvSpPr>
          <p:cNvPr id="8" name="Footer Placeholder 7"/>
          <p:cNvSpPr>
            <a:spLocks noGrp="1"/>
          </p:cNvSpPr>
          <p:nvPr>
            <p:ph type="ftr" sz="quarter" idx="11"/>
          </p:nvPr>
        </p:nvSpPr>
        <p:spPr>
          <a:xfrm>
            <a:off x="304800" y="6409944"/>
            <a:ext cx="3581400" cy="365760"/>
          </a:xfrm>
        </p:spPr>
        <p:txBody>
          <a:bodyPr/>
          <a:lstStyle/>
          <a:p>
            <a:pPr>
              <a:defRPr/>
            </a:pPr>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pPr>
              <a:defRPr/>
            </a:pPr>
            <a:fld id="{E5AA081D-47D6-47CB-987D-2DE5C6F0D966}" type="slidenum">
              <a:rPr lang="en-US" smtClean="0"/>
              <a:pPr>
                <a:defRPr/>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BF5427EB-BEDB-4E51-B7E1-3534818EC998}" type="datetimeFigureOut">
              <a:rPr lang="en-US" smtClean="0"/>
              <a:pPr>
                <a:defRPr/>
              </a:pPr>
              <a:t>6/24/2013</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a:xfrm>
            <a:off x="4343400" y="1036020"/>
            <a:ext cx="457200" cy="441325"/>
          </a:xfrm>
        </p:spPr>
        <p:txBody>
          <a:bodyPr/>
          <a:lstStyle/>
          <a:p>
            <a:pPr>
              <a:defRPr/>
            </a:pPr>
            <a:fld id="{C8D205F5-85D8-4BE0-B0CA-9A4370BB3B75}"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pPr>
              <a:defRPr/>
            </a:pPr>
            <a:fld id="{C96824DE-9D4C-4773-AE85-29F8FB693B52}" type="datetimeFigureOut">
              <a:rPr lang="en-US" smtClean="0"/>
              <a:pPr>
                <a:defRPr/>
              </a:pPr>
              <a:t>6/24/2013</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pPr>
              <a:defRPr/>
            </a:pPr>
            <a:fld id="{410D215C-A1A3-4389-B243-EB300F87C42E}"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a:defRPr/>
            </a:pPr>
            <a:fld id="{71D5619D-8C75-4F10-8F76-2DD6FE0CD501}" type="slidenum">
              <a:rPr lang="en-US" smtClean="0"/>
              <a:pPr>
                <a:defRPr/>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pPr>
              <a:defRPr/>
            </a:pPr>
            <a:fld id="{7A6A3F49-8B5E-4B29-9B9D-0C17352C981E}" type="datetimeFigureOut">
              <a:rPr lang="en-US" smtClean="0"/>
              <a:pPr>
                <a:defRPr/>
              </a:pPr>
              <a:t>6/24/2013</a:t>
            </a:fld>
            <a:endParaRPr lang="en-US"/>
          </a:p>
        </p:txBody>
      </p:sp>
      <p:sp>
        <p:nvSpPr>
          <p:cNvPr id="6" name="Footer Placeholder 5"/>
          <p:cNvSpPr>
            <a:spLocks noGrp="1"/>
          </p:cNvSpPr>
          <p:nvPr>
            <p:ph type="ftr" sz="quarter" idx="11"/>
          </p:nvPr>
        </p:nvSpPr>
        <p:spPr>
          <a:xfrm>
            <a:off x="301752" y="6410848"/>
            <a:ext cx="3383280" cy="365760"/>
          </a:xfrm>
        </p:spPr>
        <p:txBody>
          <a:body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pPr>
              <a:defRPr/>
            </a:pPr>
            <a:fld id="{4C36E8B1-99C2-41EB-9053-F7A5A3377D21}" type="slidenum">
              <a:rPr lang="en-US" smtClean="0"/>
              <a:pPr>
                <a:defRPr/>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pPr>
              <a:defRPr/>
            </a:pPr>
            <a:fld id="{E70EF540-9F71-4447-A33B-6C8B4551A622}" type="datetimeFigureOut">
              <a:rPr lang="en-US" smtClean="0"/>
              <a:pPr>
                <a:defRPr/>
              </a:pPr>
              <a:t>6/24/2013</a:t>
            </a:fld>
            <a:endParaRPr lang="en-US"/>
          </a:p>
        </p:txBody>
      </p:sp>
      <p:sp>
        <p:nvSpPr>
          <p:cNvPr id="6" name="Footer Placeholder 5"/>
          <p:cNvSpPr>
            <a:spLocks noGrp="1"/>
          </p:cNvSpPr>
          <p:nvPr>
            <p:ph type="ftr" sz="quarter" idx="11"/>
          </p:nvPr>
        </p:nvSpPr>
        <p:spPr>
          <a:xfrm>
            <a:off x="301752" y="6410848"/>
            <a:ext cx="3584448" cy="365760"/>
          </a:xfrm>
        </p:spPr>
        <p:txBody>
          <a:body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a:defRPr/>
            </a:pPr>
            <a:fld id="{9AF8F078-0A9A-429E-BAD2-60FC03015AC9}" type="datetimeFigureOut">
              <a:rPr lang="en-US" smtClean="0"/>
              <a:pPr>
                <a:defRPr/>
              </a:pPr>
              <a:t>6/24/2013</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defRPr/>
            </a:pPr>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322A3CEF-1007-4E9F-8B33-03A4A7D80D8D}" type="slidenum">
              <a:rPr lang="en-US" smtClean="0"/>
              <a:pPr>
                <a:defRPr/>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find.galegroup.com/gtx/publicationSearch.do?queryType=PH&amp;inPS=true&amp;type=getIssues&amp;searchParamsString=&amp;prodId=AONE&amp;currentPosition=0&amp;userGroupName=lom_umichflint&amp;searchTerm=Bariatric+Nursing+and+Surgical+Patient+Care&amp;index=JX&amp;tabID=T003&amp;contentSet=IAC-Document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find.galegroup.com/gtx/publicationSearch.do?queryType=PH&amp;inPS=true&amp;type=getIssues&amp;searchParamsString=&amp;prodId=AONE&amp;currentPosition=0&amp;userGroupName=lom_umichflint&amp;searchTerm=Bariatric+Nursing+and+Surgical+Patient+Care&amp;index=JX&amp;tabID=T003&amp;contentSet=IAC-Document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rtlCol="0">
            <a:normAutofit/>
          </a:bodyPr>
          <a:lstStyle/>
          <a:p>
            <a:pPr fontAlgn="auto">
              <a:spcAft>
                <a:spcPts val="0"/>
              </a:spcAft>
              <a:buFont typeface="Arial" pitchFamily="34" charset="0"/>
              <a:buNone/>
              <a:defRPr/>
            </a:pPr>
            <a:endParaRPr lang="en-US"/>
          </a:p>
        </p:txBody>
      </p:sp>
      <p:sp>
        <p:nvSpPr>
          <p:cNvPr id="15361" name="Title 1"/>
          <p:cNvSpPr>
            <a:spLocks noGrp="1"/>
          </p:cNvSpPr>
          <p:nvPr>
            <p:ph type="ctrTitle"/>
          </p:nvPr>
        </p:nvSpPr>
        <p:spPr/>
        <p:txBody>
          <a:bodyPr/>
          <a:lstStyle/>
          <a:p>
            <a:r>
              <a:rPr lang="en-US" dirty="0" smtClean="0"/>
              <a:t>Nutritional diseases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Sleep Apnea</a:t>
            </a:r>
            <a:endParaRPr lang="en-US" dirty="0"/>
          </a:p>
        </p:txBody>
      </p:sp>
      <p:sp>
        <p:nvSpPr>
          <p:cNvPr id="3" name="Content Placeholder 2"/>
          <p:cNvSpPr>
            <a:spLocks noGrp="1"/>
          </p:cNvSpPr>
          <p:nvPr>
            <p:ph sz="quarter" idx="1"/>
          </p:nvPr>
        </p:nvSpPr>
        <p:spPr/>
        <p:txBody>
          <a:bodyPr>
            <a:normAutofit/>
          </a:bodyPr>
          <a:lstStyle/>
          <a:p>
            <a:r>
              <a:rPr lang="en-US" dirty="0"/>
              <a:t>Obesity is strongly correlated with </a:t>
            </a:r>
            <a:r>
              <a:rPr lang="en-US" dirty="0" smtClean="0"/>
              <a:t>obstructive sleep apnea syndrome</a:t>
            </a:r>
          </a:p>
          <a:p>
            <a:r>
              <a:rPr lang="en-US" dirty="0" smtClean="0"/>
              <a:t>Characterized by repetitive </a:t>
            </a:r>
            <a:r>
              <a:rPr lang="en-US" dirty="0"/>
              <a:t>partial or complete </a:t>
            </a:r>
            <a:r>
              <a:rPr lang="en-US" dirty="0" smtClean="0"/>
              <a:t>obstruction of </a:t>
            </a:r>
            <a:r>
              <a:rPr lang="en-US" dirty="0"/>
              <a:t>the upper airway that is </a:t>
            </a:r>
            <a:r>
              <a:rPr lang="en-US" dirty="0" smtClean="0"/>
              <a:t>associated with </a:t>
            </a:r>
            <a:r>
              <a:rPr lang="en-US" dirty="0"/>
              <a:t>arterial blood oxygen desaturations </a:t>
            </a:r>
            <a:r>
              <a:rPr lang="en-US" dirty="0" smtClean="0"/>
              <a:t>and arousals </a:t>
            </a:r>
            <a:r>
              <a:rPr lang="en-US" dirty="0"/>
              <a:t>from </a:t>
            </a:r>
            <a:r>
              <a:rPr lang="en-US" dirty="0" smtClean="0"/>
              <a:t>sleep</a:t>
            </a:r>
          </a:p>
          <a:p>
            <a:r>
              <a:rPr lang="en-US" dirty="0" smtClean="0"/>
              <a:t>A </a:t>
            </a:r>
            <a:r>
              <a:rPr lang="en-US" dirty="0"/>
              <a:t>decreased </a:t>
            </a:r>
            <a:r>
              <a:rPr lang="en-US" dirty="0" smtClean="0"/>
              <a:t>respiratory rate </a:t>
            </a:r>
            <a:r>
              <a:rPr lang="en-US" dirty="0"/>
              <a:t>and ultimately periods of </a:t>
            </a:r>
            <a:r>
              <a:rPr lang="en-US" dirty="0" smtClean="0"/>
              <a:t>apnea occur frequently</a:t>
            </a:r>
          </a:p>
          <a:p>
            <a:r>
              <a:rPr lang="en-US" dirty="0" smtClean="0"/>
              <a:t>Resultant self-limited periods </a:t>
            </a:r>
            <a:r>
              <a:rPr lang="en-US" dirty="0"/>
              <a:t>of severe </a:t>
            </a:r>
            <a:r>
              <a:rPr lang="en-US" dirty="0" smtClean="0"/>
              <a:t>hypoxia</a:t>
            </a:r>
          </a:p>
          <a:p>
            <a:r>
              <a:rPr lang="en-US" dirty="0" smtClean="0"/>
              <a:t>Think of positioning…</a:t>
            </a:r>
            <a:endParaRPr lang="en-US" dirty="0"/>
          </a:p>
        </p:txBody>
      </p:sp>
    </p:spTree>
    <p:extLst>
      <p:ext uri="{BB962C8B-B14F-4D97-AF65-F5344CB8AC3E}">
        <p14:creationId xmlns:p14="http://schemas.microsoft.com/office/powerpoint/2010/main" val="33898501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3"/>
          <a:stretch>
            <a:fillRect/>
          </a:stretch>
        </p:blipFill>
        <p:spPr>
          <a:xfrm>
            <a:off x="119560" y="381000"/>
            <a:ext cx="9075174" cy="5943600"/>
          </a:xfrm>
          <a:prstGeom prst="rect">
            <a:avLst/>
          </a:prstGeom>
        </p:spPr>
      </p:pic>
    </p:spTree>
    <p:extLst>
      <p:ext uri="{BB962C8B-B14F-4D97-AF65-F5344CB8AC3E}">
        <p14:creationId xmlns:p14="http://schemas.microsoft.com/office/powerpoint/2010/main" val="42095449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3"/>
          <a:stretch>
            <a:fillRect/>
          </a:stretch>
        </p:blipFill>
        <p:spPr>
          <a:xfrm>
            <a:off x="490728" y="304800"/>
            <a:ext cx="8156448" cy="6425665"/>
          </a:xfrm>
          <a:prstGeom prst="rect">
            <a:avLst/>
          </a:prstGeom>
        </p:spPr>
      </p:pic>
    </p:spTree>
    <p:extLst>
      <p:ext uri="{BB962C8B-B14F-4D97-AF65-F5344CB8AC3E}">
        <p14:creationId xmlns:p14="http://schemas.microsoft.com/office/powerpoint/2010/main" val="21849080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868362"/>
          </a:xfrm>
        </p:spPr>
        <p:txBody>
          <a:bodyPr>
            <a:normAutofit/>
          </a:bodyPr>
          <a:lstStyle/>
          <a:p>
            <a:r>
              <a:rPr lang="en-US" dirty="0" smtClean="0"/>
              <a:t>Social Impact</a:t>
            </a:r>
            <a:endParaRPr lang="en-US" dirty="0"/>
          </a:p>
        </p:txBody>
      </p:sp>
      <p:sp>
        <p:nvSpPr>
          <p:cNvPr id="3" name="Content Placeholder 2"/>
          <p:cNvSpPr>
            <a:spLocks noGrp="1"/>
          </p:cNvSpPr>
          <p:nvPr>
            <p:ph sz="quarter" idx="1"/>
          </p:nvPr>
        </p:nvSpPr>
        <p:spPr>
          <a:xfrm>
            <a:off x="228600" y="1371600"/>
            <a:ext cx="8610600" cy="5029200"/>
          </a:xfrm>
        </p:spPr>
        <p:txBody>
          <a:bodyPr>
            <a:normAutofit lnSpcReduction="10000"/>
          </a:bodyPr>
          <a:lstStyle/>
          <a:p>
            <a:r>
              <a:rPr lang="en-US" sz="3100" dirty="0"/>
              <a:t>“There is also a stigma associated with being obese. Society views the obese as being fat, unkempt, lacking in self-control, and socially unacceptable. This is </a:t>
            </a:r>
            <a:r>
              <a:rPr lang="en-US" sz="3100" dirty="0" smtClean="0"/>
              <a:t>seen </a:t>
            </a:r>
            <a:r>
              <a:rPr lang="en-US" sz="3100" dirty="0"/>
              <a:t>in restaurants, where seating is not adequate for someone who weighs 250 pounds. The seat is too small, and the chairs are usually made to hold up to 225 pounds. It is even something that happens in the theater. The seats are small and close together, and the obese individual is viewed as being "in the way</a:t>
            </a:r>
            <a:r>
              <a:rPr lang="en-US" sz="3100" dirty="0" smtClean="0"/>
              <a:t>."</a:t>
            </a:r>
            <a:endParaRPr lang="en-US" sz="2300" dirty="0"/>
          </a:p>
        </p:txBody>
      </p:sp>
    </p:spTree>
    <p:extLst>
      <p:ext uri="{BB962C8B-B14F-4D97-AF65-F5344CB8AC3E}">
        <p14:creationId xmlns:p14="http://schemas.microsoft.com/office/powerpoint/2010/main" val="28924758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87362"/>
          </a:xfrm>
        </p:spPr>
        <p:txBody>
          <a:bodyPr>
            <a:normAutofit fontScale="90000"/>
          </a:bodyPr>
          <a:lstStyle/>
          <a:p>
            <a:endParaRPr lang="en-US" dirty="0"/>
          </a:p>
        </p:txBody>
      </p:sp>
      <p:sp>
        <p:nvSpPr>
          <p:cNvPr id="3" name="Content Placeholder 2"/>
          <p:cNvSpPr>
            <a:spLocks noGrp="1"/>
          </p:cNvSpPr>
          <p:nvPr>
            <p:ph sz="quarter" idx="1"/>
          </p:nvPr>
        </p:nvSpPr>
        <p:spPr>
          <a:xfrm>
            <a:off x="228600" y="1371600"/>
            <a:ext cx="8763000" cy="5105400"/>
          </a:xfrm>
        </p:spPr>
        <p:txBody>
          <a:bodyPr>
            <a:normAutofit/>
          </a:bodyPr>
          <a:lstStyle/>
          <a:p>
            <a:r>
              <a:rPr lang="en-US" sz="2800" dirty="0" smtClean="0"/>
              <a:t>In the airports before getting on a plane, obese individuals know to ask for a seat belt extender. They are constantly exposed to negative public response. This leads to psychological distress and other problems with coping which ultimately lead this type of person to eat more and become even more obese.” </a:t>
            </a:r>
          </a:p>
          <a:p>
            <a:endParaRPr lang="en-US" dirty="0" smtClean="0"/>
          </a:p>
          <a:p>
            <a:r>
              <a:rPr lang="en-US" sz="2000" dirty="0" smtClean="0"/>
              <a:t>Mary Ann </a:t>
            </a:r>
            <a:r>
              <a:rPr lang="en-US" sz="2000" dirty="0" err="1" smtClean="0"/>
              <a:t>Liebert</a:t>
            </a:r>
            <a:r>
              <a:rPr lang="en-US" sz="2000" dirty="0" smtClean="0"/>
              <a:t>; </a:t>
            </a:r>
            <a:r>
              <a:rPr lang="en-US" sz="2000" dirty="0" smtClean="0">
                <a:hlinkClick r:id="rId2" action="ppaction://hlinkfile"/>
              </a:rPr>
              <a:t>Bariatric Nursing and Surgical Patient Care </a:t>
            </a:r>
            <a:r>
              <a:rPr lang="en-US" sz="2000" dirty="0" smtClean="0"/>
              <a:t> 4.2 (June 2009): p91(4). </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Respect</a:t>
            </a:r>
            <a:endParaRPr lang="en-US" dirty="0"/>
          </a:p>
        </p:txBody>
      </p:sp>
      <p:sp>
        <p:nvSpPr>
          <p:cNvPr id="3" name="Content Placeholder 2"/>
          <p:cNvSpPr>
            <a:spLocks noGrp="1"/>
          </p:cNvSpPr>
          <p:nvPr>
            <p:ph sz="quarter" idx="1"/>
          </p:nvPr>
        </p:nvSpPr>
        <p:spPr>
          <a:xfrm>
            <a:off x="457200" y="1600200"/>
            <a:ext cx="8305800" cy="4953000"/>
          </a:xfrm>
        </p:spPr>
        <p:txBody>
          <a:bodyPr>
            <a:normAutofit fontScale="92500" lnSpcReduction="10000"/>
          </a:bodyPr>
          <a:lstStyle/>
          <a:p>
            <a:r>
              <a:rPr lang="en-US" dirty="0" smtClean="0"/>
              <a:t>The key to providing quality, patient-centered, sensitive care to the bariatric patient is	 R-E-S-P-E-C-T: </a:t>
            </a:r>
          </a:p>
          <a:p>
            <a:r>
              <a:rPr lang="en-US" dirty="0" smtClean="0"/>
              <a:t>* R: rapport </a:t>
            </a:r>
          </a:p>
          <a:p>
            <a:r>
              <a:rPr lang="en-US" dirty="0" smtClean="0"/>
              <a:t>* E: environment=equipment </a:t>
            </a:r>
          </a:p>
          <a:p>
            <a:r>
              <a:rPr lang="en-US" dirty="0" smtClean="0"/>
              <a:t>* S: safety </a:t>
            </a:r>
          </a:p>
          <a:p>
            <a:r>
              <a:rPr lang="en-US" dirty="0" smtClean="0"/>
              <a:t>* P: privacy </a:t>
            </a:r>
          </a:p>
          <a:p>
            <a:r>
              <a:rPr lang="en-US" dirty="0" smtClean="0"/>
              <a:t>* E: encouragement </a:t>
            </a:r>
          </a:p>
          <a:p>
            <a:r>
              <a:rPr lang="en-US" dirty="0" smtClean="0"/>
              <a:t>* C: caring=compassion </a:t>
            </a:r>
          </a:p>
          <a:p>
            <a:r>
              <a:rPr lang="en-US" dirty="0" smtClean="0"/>
              <a:t>* T: tact </a:t>
            </a:r>
          </a:p>
          <a:p>
            <a:endParaRPr lang="en-US" dirty="0" smtClean="0"/>
          </a:p>
          <a:p>
            <a:r>
              <a:rPr lang="en-US" sz="1900" dirty="0"/>
              <a:t>Mary Ann </a:t>
            </a:r>
            <a:r>
              <a:rPr lang="en-US" sz="1900" dirty="0" err="1"/>
              <a:t>Liebert</a:t>
            </a:r>
            <a:r>
              <a:rPr lang="en-US" sz="1900" dirty="0"/>
              <a:t>; </a:t>
            </a:r>
            <a:r>
              <a:rPr lang="en-US" sz="1900" dirty="0">
                <a:hlinkClick r:id="rId2" action="ppaction://hlinkfile"/>
              </a:rPr>
              <a:t>Bariatric Nursing and Surgical Patient Care </a:t>
            </a:r>
            <a:r>
              <a:rPr lang="en-US" sz="1900" dirty="0"/>
              <a:t>4.2 (June 2009): p91(4). </a:t>
            </a:r>
          </a:p>
          <a:p>
            <a:endParaRPr lang="en-US" dirty="0" smtClean="0"/>
          </a:p>
          <a:p>
            <a:endParaRPr lang="en-US" dirty="0"/>
          </a:p>
        </p:txBody>
      </p:sp>
    </p:spTree>
    <p:extLst>
      <p:ext uri="{BB962C8B-B14F-4D97-AF65-F5344CB8AC3E}">
        <p14:creationId xmlns:p14="http://schemas.microsoft.com/office/powerpoint/2010/main" val="1930677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Bariatric Care</a:t>
            </a:r>
            <a:endParaRPr lang="en-US" dirty="0"/>
          </a:p>
        </p:txBody>
      </p:sp>
      <p:sp>
        <p:nvSpPr>
          <p:cNvPr id="5" name="Content Placeholder 4"/>
          <p:cNvSpPr>
            <a:spLocks noGrp="1"/>
          </p:cNvSpPr>
          <p:nvPr>
            <p:ph sz="quarter" idx="1"/>
          </p:nvPr>
        </p:nvSpPr>
        <p:spPr>
          <a:xfrm>
            <a:off x="457200" y="1371600"/>
            <a:ext cx="8077200" cy="5257800"/>
          </a:xfrm>
        </p:spPr>
        <p:txBody>
          <a:bodyPr>
            <a:normAutofit/>
          </a:bodyPr>
          <a:lstStyle/>
          <a:p>
            <a:r>
              <a:rPr lang="en-US" dirty="0" smtClean="0"/>
              <a:t>Most of the care of the bariatric patient is based on simple movements and transfer techniques</a:t>
            </a:r>
          </a:p>
          <a:p>
            <a:r>
              <a:rPr lang="en-US" dirty="0" smtClean="0"/>
              <a:t>Have different body types and need different treatment and techniques for movement</a:t>
            </a:r>
          </a:p>
          <a:p>
            <a:r>
              <a:rPr lang="en-US" dirty="0" smtClean="0"/>
              <a:t>Independence should be encouraged and use of trapeze </a:t>
            </a:r>
          </a:p>
          <a:p>
            <a:r>
              <a:rPr lang="en-US" dirty="0" smtClean="0"/>
              <a:t>Mobility may take longer and it is important to give the patient the time needed to be independent</a:t>
            </a:r>
          </a:p>
        </p:txBody>
      </p:sp>
    </p:spTree>
    <p:extLst>
      <p:ext uri="{BB962C8B-B14F-4D97-AF65-F5344CB8AC3E}">
        <p14:creationId xmlns:p14="http://schemas.microsoft.com/office/powerpoint/2010/main" val="7266636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Bariatric mobility</a:t>
            </a:r>
            <a:endParaRPr lang="en-US" dirty="0"/>
          </a:p>
        </p:txBody>
      </p:sp>
      <p:sp>
        <p:nvSpPr>
          <p:cNvPr id="3" name="Content Placeholder 2"/>
          <p:cNvSpPr>
            <a:spLocks noGrp="1"/>
          </p:cNvSpPr>
          <p:nvPr>
            <p:ph sz="quarter" idx="1"/>
          </p:nvPr>
        </p:nvSpPr>
        <p:spPr/>
        <p:txBody>
          <a:bodyPr/>
          <a:lstStyle/>
          <a:p>
            <a:r>
              <a:rPr lang="en-US" dirty="0"/>
              <a:t>Pear shaped</a:t>
            </a:r>
          </a:p>
          <a:p>
            <a:pPr lvl="1"/>
            <a:r>
              <a:rPr lang="en-US" dirty="0"/>
              <a:t>Gluteal/femoral region adipose tissue</a:t>
            </a:r>
          </a:p>
          <a:p>
            <a:pPr lvl="1"/>
            <a:r>
              <a:rPr lang="en-US" dirty="0"/>
              <a:t>Often move around quite well</a:t>
            </a:r>
          </a:p>
          <a:p>
            <a:pPr lvl="1"/>
            <a:r>
              <a:rPr lang="en-US" dirty="0" smtClean="0"/>
              <a:t>Get </a:t>
            </a:r>
            <a:r>
              <a:rPr lang="en-US" dirty="0"/>
              <a:t>from sit </a:t>
            </a:r>
            <a:r>
              <a:rPr lang="en-US" dirty="0">
                <a:sym typeface="Wingdings" pitchFamily="2" charset="2"/>
              </a:rPr>
              <a:t> stand by pushing their mass over their </a:t>
            </a:r>
            <a:r>
              <a:rPr lang="en-US" dirty="0" smtClean="0">
                <a:sym typeface="Wingdings" pitchFamily="2" charset="2"/>
              </a:rPr>
              <a:t>legs, will lean forward. </a:t>
            </a:r>
            <a:endParaRPr lang="en-US" dirty="0"/>
          </a:p>
          <a:p>
            <a:r>
              <a:rPr lang="en-US" dirty="0"/>
              <a:t>Apple </a:t>
            </a:r>
            <a:r>
              <a:rPr lang="en-US" dirty="0" smtClean="0"/>
              <a:t>shaped</a:t>
            </a:r>
          </a:p>
          <a:p>
            <a:pPr lvl="1"/>
            <a:r>
              <a:rPr lang="en-US" dirty="0" smtClean="0"/>
              <a:t>Abdominal/ viscera adipose tissue</a:t>
            </a:r>
          </a:p>
          <a:p>
            <a:pPr lvl="1"/>
            <a:r>
              <a:rPr lang="en-US" dirty="0" smtClean="0"/>
              <a:t>Sit </a:t>
            </a:r>
            <a:r>
              <a:rPr lang="en-US" dirty="0" smtClean="0">
                <a:sym typeface="Wingdings" pitchFamily="2" charset="2"/>
              </a:rPr>
              <a:t> stand is more </a:t>
            </a:r>
            <a:r>
              <a:rPr lang="en-US" dirty="0" smtClean="0">
                <a:sym typeface="Wingdings" pitchFamily="2" charset="2"/>
              </a:rPr>
              <a:t>difficult</a:t>
            </a:r>
          </a:p>
          <a:p>
            <a:pPr lvl="1"/>
            <a:r>
              <a:rPr lang="en-US" dirty="0" smtClean="0">
                <a:sym typeface="Wingdings" pitchFamily="2" charset="2"/>
              </a:rPr>
              <a:t>Harder condition to work with</a:t>
            </a:r>
          </a:p>
          <a:p>
            <a:pPr marL="274320" lvl="1" indent="0">
              <a:buNone/>
            </a:pPr>
            <a:endParaRPr lang="en-US" dirty="0"/>
          </a:p>
          <a:p>
            <a:endParaRPr lang="en-US" dirty="0"/>
          </a:p>
        </p:txBody>
      </p:sp>
      <p:pic>
        <p:nvPicPr>
          <p:cNvPr id="4" name="Picture 3"/>
          <p:cNvPicPr>
            <a:picLocks noChangeAspect="1"/>
          </p:cNvPicPr>
          <p:nvPr/>
        </p:nvPicPr>
        <p:blipFill>
          <a:blip r:embed="rId2"/>
          <a:stretch>
            <a:fillRect/>
          </a:stretch>
        </p:blipFill>
        <p:spPr>
          <a:xfrm>
            <a:off x="6096000" y="3813048"/>
            <a:ext cx="2857500" cy="2505075"/>
          </a:xfrm>
          <a:prstGeom prst="rect">
            <a:avLst/>
          </a:prstGeom>
        </p:spPr>
      </p:pic>
    </p:spTree>
    <p:extLst>
      <p:ext uri="{BB962C8B-B14F-4D97-AF65-F5344CB8AC3E}">
        <p14:creationId xmlns:p14="http://schemas.microsoft.com/office/powerpoint/2010/main" val="34328909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Bariatric Care</a:t>
            </a:r>
            <a:endParaRPr lang="en-US" dirty="0"/>
          </a:p>
        </p:txBody>
      </p:sp>
      <p:sp>
        <p:nvSpPr>
          <p:cNvPr id="3" name="Content Placeholder 2"/>
          <p:cNvSpPr>
            <a:spLocks noGrp="1"/>
          </p:cNvSpPr>
          <p:nvPr>
            <p:ph sz="quarter" idx="1"/>
          </p:nvPr>
        </p:nvSpPr>
        <p:spPr>
          <a:xfrm>
            <a:off x="457200" y="1371600"/>
            <a:ext cx="8458200" cy="4953000"/>
          </a:xfrm>
        </p:spPr>
        <p:txBody>
          <a:bodyPr>
            <a:normAutofit lnSpcReduction="10000"/>
          </a:bodyPr>
          <a:lstStyle/>
          <a:p>
            <a:r>
              <a:rPr lang="en-US" dirty="0" smtClean="0"/>
              <a:t>Ambulation</a:t>
            </a:r>
          </a:p>
          <a:p>
            <a:pPr lvl="1"/>
            <a:r>
              <a:rPr lang="en-US" dirty="0" smtClean="0"/>
              <a:t>Wide-walker</a:t>
            </a:r>
            <a:endParaRPr lang="en-US" dirty="0"/>
          </a:p>
          <a:p>
            <a:r>
              <a:rPr lang="en-US" dirty="0" smtClean="0"/>
              <a:t>Personal care</a:t>
            </a:r>
          </a:p>
          <a:p>
            <a:pPr lvl="1"/>
            <a:r>
              <a:rPr lang="en-US" dirty="0" smtClean="0"/>
              <a:t>Patient independence is a must</a:t>
            </a:r>
          </a:p>
          <a:p>
            <a:pPr lvl="2"/>
            <a:r>
              <a:rPr lang="en-US" dirty="0" smtClean="0"/>
              <a:t>Pre-planning</a:t>
            </a:r>
          </a:p>
          <a:p>
            <a:pPr lvl="2"/>
            <a:r>
              <a:rPr lang="en-US" dirty="0" smtClean="0"/>
              <a:t>Equipment</a:t>
            </a:r>
          </a:p>
          <a:p>
            <a:pPr lvl="2"/>
            <a:r>
              <a:rPr lang="en-US" dirty="0" smtClean="0"/>
              <a:t>Time</a:t>
            </a:r>
          </a:p>
          <a:p>
            <a:pPr lvl="1"/>
            <a:r>
              <a:rPr lang="en-US" dirty="0" smtClean="0"/>
              <a:t>Washing under skin folds</a:t>
            </a:r>
          </a:p>
          <a:p>
            <a:pPr lvl="2"/>
            <a:r>
              <a:rPr lang="en-US" dirty="0" smtClean="0"/>
              <a:t>And drying</a:t>
            </a:r>
          </a:p>
          <a:p>
            <a:pPr lvl="2"/>
            <a:r>
              <a:rPr lang="en-US" dirty="0" smtClean="0"/>
              <a:t>To prevent fungal and bacterial growth</a:t>
            </a:r>
          </a:p>
          <a:p>
            <a:pPr lvl="1"/>
            <a:r>
              <a:rPr lang="en-US" dirty="0" smtClean="0"/>
              <a:t>Shower</a:t>
            </a:r>
          </a:p>
          <a:p>
            <a:pPr lvl="2"/>
            <a:r>
              <a:rPr lang="en-US" dirty="0" smtClean="0"/>
              <a:t>Shower chair</a:t>
            </a:r>
          </a:p>
          <a:p>
            <a:pPr lvl="1"/>
            <a:r>
              <a:rPr lang="en-US" dirty="0" smtClean="0"/>
              <a:t>Commode use</a:t>
            </a:r>
            <a:endParaRPr lang="en-US" dirty="0"/>
          </a:p>
        </p:txBody>
      </p:sp>
    </p:spTree>
    <p:extLst>
      <p:ext uri="{BB962C8B-B14F-4D97-AF65-F5344CB8AC3E}">
        <p14:creationId xmlns:p14="http://schemas.microsoft.com/office/powerpoint/2010/main" val="21730288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dirty="0" smtClean="0"/>
              <a:t>Care for the Bariatric Patient</a:t>
            </a:r>
            <a:endParaRPr lang="en-US" dirty="0"/>
          </a:p>
        </p:txBody>
      </p:sp>
      <p:sp>
        <p:nvSpPr>
          <p:cNvPr id="90115" name="Rectangle 3"/>
          <p:cNvSpPr>
            <a:spLocks noGrp="1" noChangeArrowheads="1"/>
          </p:cNvSpPr>
          <p:nvPr>
            <p:ph sz="quarter" idx="1"/>
          </p:nvPr>
        </p:nvSpPr>
        <p:spPr>
          <a:xfrm>
            <a:off x="685800" y="1524000"/>
            <a:ext cx="7772400" cy="4800600"/>
          </a:xfrm>
        </p:spPr>
        <p:txBody>
          <a:bodyPr>
            <a:normAutofit/>
          </a:bodyPr>
          <a:lstStyle/>
          <a:p>
            <a:pPr>
              <a:lnSpc>
                <a:spcPct val="90000"/>
              </a:lnSpc>
            </a:pPr>
            <a:r>
              <a:rPr lang="en-US" sz="2800" dirty="0"/>
              <a:t>Appropriate </a:t>
            </a:r>
            <a:r>
              <a:rPr lang="en-US" sz="2800" dirty="0" smtClean="0"/>
              <a:t>staffing to do the care appropriately and safely</a:t>
            </a:r>
            <a:endParaRPr lang="en-US" sz="2800" dirty="0"/>
          </a:p>
          <a:p>
            <a:pPr>
              <a:lnSpc>
                <a:spcPct val="90000"/>
              </a:lnSpc>
            </a:pPr>
            <a:r>
              <a:rPr lang="en-US" sz="2800" dirty="0" smtClean="0"/>
              <a:t>Education</a:t>
            </a:r>
          </a:p>
          <a:p>
            <a:pPr lvl="1">
              <a:lnSpc>
                <a:spcPct val="90000"/>
              </a:lnSpc>
            </a:pPr>
            <a:r>
              <a:rPr lang="en-US" sz="2400" dirty="0" smtClean="0"/>
              <a:t>Patient</a:t>
            </a:r>
          </a:p>
          <a:p>
            <a:pPr lvl="1">
              <a:lnSpc>
                <a:spcPct val="90000"/>
              </a:lnSpc>
            </a:pPr>
            <a:r>
              <a:rPr lang="en-US" sz="2400" dirty="0" smtClean="0"/>
              <a:t>Equipment use</a:t>
            </a:r>
            <a:endParaRPr lang="en-US" sz="2400" dirty="0"/>
          </a:p>
          <a:p>
            <a:pPr>
              <a:lnSpc>
                <a:spcPct val="90000"/>
              </a:lnSpc>
            </a:pPr>
            <a:r>
              <a:rPr lang="en-US" sz="2800" dirty="0" smtClean="0"/>
              <a:t>Communication</a:t>
            </a:r>
          </a:p>
          <a:p>
            <a:pPr lvl="1">
              <a:lnSpc>
                <a:spcPct val="90000"/>
              </a:lnSpc>
            </a:pPr>
            <a:r>
              <a:rPr lang="en-US" sz="2400" dirty="0" smtClean="0"/>
              <a:t>documentation</a:t>
            </a:r>
            <a:endParaRPr lang="en-US" sz="2400" dirty="0"/>
          </a:p>
          <a:p>
            <a:pPr>
              <a:lnSpc>
                <a:spcPct val="90000"/>
              </a:lnSpc>
            </a:pPr>
            <a:r>
              <a:rPr lang="en-US" sz="2800" dirty="0"/>
              <a:t>Maintain handling tasks in a safe and dignified manner</a:t>
            </a:r>
          </a:p>
          <a:p>
            <a:pPr>
              <a:lnSpc>
                <a:spcPct val="90000"/>
              </a:lnSpc>
            </a:pPr>
            <a:endParaRPr lang="en-US" sz="2800" dirty="0"/>
          </a:p>
          <a:p>
            <a:pPr>
              <a:lnSpc>
                <a:spcPct val="90000"/>
              </a:lnSpc>
            </a:pP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Bariatric Care </a:t>
            </a:r>
            <a:endParaRPr lang="en-US" dirty="0"/>
          </a:p>
        </p:txBody>
      </p:sp>
      <p:sp>
        <p:nvSpPr>
          <p:cNvPr id="3" name="Content Placeholder 2"/>
          <p:cNvSpPr>
            <a:spLocks noGrp="1"/>
          </p:cNvSpPr>
          <p:nvPr>
            <p:ph sz="quarter" idx="1"/>
          </p:nvPr>
        </p:nvSpPr>
        <p:spPr>
          <a:xfrm>
            <a:off x="304800" y="1295400"/>
            <a:ext cx="8534400" cy="5257800"/>
          </a:xfrm>
        </p:spPr>
        <p:txBody>
          <a:bodyPr>
            <a:normAutofit/>
          </a:bodyPr>
          <a:lstStyle/>
          <a:p>
            <a:r>
              <a:rPr lang="en-US" dirty="0" smtClean="0"/>
              <a:t>The </a:t>
            </a:r>
            <a:r>
              <a:rPr lang="en-US" dirty="0"/>
              <a:t>field of medicine that offers treatment for the person who is overweight with a comprehensive program </a:t>
            </a:r>
            <a:r>
              <a:rPr lang="en-US" dirty="0" smtClean="0"/>
              <a:t>including:</a:t>
            </a:r>
          </a:p>
          <a:p>
            <a:pPr lvl="1"/>
            <a:r>
              <a:rPr lang="en-US" dirty="0" smtClean="0"/>
              <a:t>Diet </a:t>
            </a:r>
            <a:r>
              <a:rPr lang="en-US" dirty="0"/>
              <a:t>and </a:t>
            </a:r>
            <a:r>
              <a:rPr lang="en-US" dirty="0" smtClean="0"/>
              <a:t>nutrition</a:t>
            </a:r>
          </a:p>
          <a:p>
            <a:pPr lvl="1"/>
            <a:r>
              <a:rPr lang="en-US" dirty="0" smtClean="0"/>
              <a:t>Exercise</a:t>
            </a:r>
          </a:p>
          <a:p>
            <a:pPr lvl="1"/>
            <a:r>
              <a:rPr lang="en-US" dirty="0" smtClean="0"/>
              <a:t>Behavior modification</a:t>
            </a:r>
          </a:p>
          <a:p>
            <a:pPr lvl="1"/>
            <a:r>
              <a:rPr lang="en-US" dirty="0" smtClean="0"/>
              <a:t>Lifestyle changes</a:t>
            </a:r>
          </a:p>
          <a:p>
            <a:pPr lvl="1"/>
            <a:r>
              <a:rPr lang="en-US" dirty="0" smtClean="0"/>
              <a:t>When </a:t>
            </a:r>
            <a:r>
              <a:rPr lang="en-US" dirty="0"/>
              <a:t>indicated, the prescription of appetite suppressants and other appropriate medications. </a:t>
            </a:r>
            <a:endParaRPr lang="en-US" dirty="0" smtClean="0"/>
          </a:p>
          <a:p>
            <a:r>
              <a:rPr lang="en-US" dirty="0" smtClean="0"/>
              <a:t>Bariatric </a:t>
            </a:r>
            <a:r>
              <a:rPr lang="en-US" dirty="0"/>
              <a:t>also includes research into overweight, its causes, prevention, and treatment.</a:t>
            </a:r>
          </a:p>
          <a:p>
            <a:endParaRPr lang="en-US" dirty="0"/>
          </a:p>
          <a:p>
            <a:endParaRPr lang="en-US" dirty="0"/>
          </a:p>
        </p:txBody>
      </p:sp>
    </p:spTree>
    <p:extLst>
      <p:ext uri="{BB962C8B-B14F-4D97-AF65-F5344CB8AC3E}">
        <p14:creationId xmlns:p14="http://schemas.microsoft.com/office/powerpoint/2010/main" val="27975259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609600" y="152400"/>
            <a:ext cx="7772400" cy="685800"/>
          </a:xfrm>
        </p:spPr>
        <p:txBody>
          <a:bodyPr/>
          <a:lstStyle/>
          <a:p>
            <a:r>
              <a:rPr lang="en-US" dirty="0"/>
              <a:t>Equipment</a:t>
            </a:r>
          </a:p>
        </p:txBody>
      </p:sp>
      <p:sp>
        <p:nvSpPr>
          <p:cNvPr id="92168" name="Rectangle 8"/>
          <p:cNvSpPr>
            <a:spLocks noGrp="1" noChangeArrowheads="1"/>
          </p:cNvSpPr>
          <p:nvPr>
            <p:ph sz="quarter" idx="1"/>
          </p:nvPr>
        </p:nvSpPr>
        <p:spPr>
          <a:xfrm>
            <a:off x="685800" y="1447800"/>
            <a:ext cx="7772400" cy="4648200"/>
          </a:xfrm>
        </p:spPr>
        <p:txBody>
          <a:bodyPr/>
          <a:lstStyle/>
          <a:p>
            <a:r>
              <a:rPr lang="en-US" dirty="0"/>
              <a:t>Bed</a:t>
            </a:r>
          </a:p>
          <a:p>
            <a:r>
              <a:rPr lang="en-US" dirty="0"/>
              <a:t>Mechanical lifts (floor </a:t>
            </a:r>
            <a:r>
              <a:rPr lang="en-US" dirty="0" smtClean="0"/>
              <a:t>vs. ceiling)</a:t>
            </a:r>
            <a:endParaRPr lang="en-US" dirty="0"/>
          </a:p>
          <a:p>
            <a:r>
              <a:rPr lang="en-US" dirty="0"/>
              <a:t>Non-friction sheets &amp; Air assistive device</a:t>
            </a:r>
          </a:p>
          <a:p>
            <a:r>
              <a:rPr lang="en-US" dirty="0"/>
              <a:t>Turn &amp; position sheets/straps</a:t>
            </a:r>
          </a:p>
          <a:p>
            <a:r>
              <a:rPr lang="en-US" dirty="0"/>
              <a:t>Commode &amp; bedpan</a:t>
            </a:r>
          </a:p>
          <a:p>
            <a:r>
              <a:rPr lang="en-US" dirty="0"/>
              <a:t>Chair, wheelchair &amp; shower chair</a:t>
            </a:r>
          </a:p>
          <a:p>
            <a:r>
              <a:rPr lang="en-US" dirty="0"/>
              <a:t>Blood pressure cuff &amp; abdominal binders</a:t>
            </a:r>
          </a:p>
          <a:p>
            <a:r>
              <a:rPr lang="en-US" dirty="0"/>
              <a:t>ID wristbands, gowns, slippers &amp; linen</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xfrm>
            <a:off x="457200" y="304799"/>
            <a:ext cx="8229600" cy="816429"/>
          </a:xfrm>
        </p:spPr>
        <p:txBody>
          <a:bodyPr>
            <a:normAutofit/>
          </a:bodyPr>
          <a:lstStyle/>
          <a:p>
            <a:r>
              <a:rPr lang="en-US" sz="3600" dirty="0" smtClean="0"/>
              <a:t>Medical &amp; Surgical Management</a:t>
            </a:r>
          </a:p>
        </p:txBody>
      </p:sp>
      <p:sp>
        <p:nvSpPr>
          <p:cNvPr id="20482" name="Rectangle 3"/>
          <p:cNvSpPr>
            <a:spLocks noGrp="1" noChangeArrowheads="1"/>
          </p:cNvSpPr>
          <p:nvPr>
            <p:ph type="body" sz="half" idx="1"/>
          </p:nvPr>
        </p:nvSpPr>
        <p:spPr>
          <a:xfrm>
            <a:off x="457200" y="1600200"/>
            <a:ext cx="3886200" cy="4525963"/>
          </a:xfrm>
        </p:spPr>
        <p:txBody>
          <a:bodyPr/>
          <a:lstStyle/>
          <a:p>
            <a:r>
              <a:rPr lang="en-US" sz="2800" dirty="0" smtClean="0"/>
              <a:t>PT </a:t>
            </a:r>
          </a:p>
          <a:p>
            <a:pPr lvl="1"/>
            <a:r>
              <a:rPr lang="en-US" sz="2400" dirty="0" smtClean="0"/>
              <a:t>Equipment Special Needs</a:t>
            </a:r>
          </a:p>
          <a:p>
            <a:pPr lvl="1"/>
            <a:r>
              <a:rPr lang="en-US" sz="2400" dirty="0" smtClean="0"/>
              <a:t>Chairs/toilets</a:t>
            </a:r>
          </a:p>
          <a:p>
            <a:pPr lvl="2"/>
            <a:r>
              <a:rPr lang="en-US" sz="2000" dirty="0" smtClean="0"/>
              <a:t>Width, height, depth, load, </a:t>
            </a:r>
          </a:p>
          <a:p>
            <a:pPr lvl="2"/>
            <a:r>
              <a:rPr lang="en-US" sz="2000" dirty="0" smtClean="0"/>
              <a:t>Shape of body </a:t>
            </a:r>
          </a:p>
          <a:p>
            <a:pPr lvl="1"/>
            <a:endParaRPr lang="en-US" sz="2400" b="1" dirty="0" smtClean="0"/>
          </a:p>
        </p:txBody>
      </p:sp>
      <p:pic>
        <p:nvPicPr>
          <p:cNvPr id="20483" name="Picture 5" descr="bariatric equipment"/>
          <p:cNvPicPr>
            <a:picLocks noGrp="1" noChangeAspect="1" noChangeArrowheads="1"/>
          </p:cNvPicPr>
          <p:nvPr>
            <p:ph sz="half" idx="2"/>
          </p:nvPr>
        </p:nvPicPr>
        <p:blipFill>
          <a:blip r:embed="rId2" cstate="print"/>
          <a:stretch>
            <a:fillRect/>
          </a:stretch>
        </p:blipFill>
        <p:spPr>
          <a:xfrm>
            <a:off x="4648200" y="1602326"/>
            <a:ext cx="3804666" cy="4817945"/>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4"/>
          <p:cNvSpPr>
            <a:spLocks noGrp="1" noChangeArrowheads="1"/>
          </p:cNvSpPr>
          <p:nvPr>
            <p:ph type="title"/>
          </p:nvPr>
        </p:nvSpPr>
        <p:spPr/>
        <p:txBody>
          <a:bodyPr/>
          <a:lstStyle/>
          <a:p>
            <a:r>
              <a:rPr lang="en-US" smtClean="0"/>
              <a:t>Bariatric Equipment</a:t>
            </a:r>
          </a:p>
        </p:txBody>
      </p:sp>
      <p:pic>
        <p:nvPicPr>
          <p:cNvPr id="21506" name="Picture 8" descr="bariatric1"/>
          <p:cNvPicPr>
            <a:picLocks noGrp="1" noChangeAspect="1" noChangeArrowheads="1"/>
          </p:cNvPicPr>
          <p:nvPr>
            <p:ph sz="half" idx="1"/>
          </p:nvPr>
        </p:nvPicPr>
        <p:blipFill>
          <a:blip r:embed="rId2" cstate="print"/>
          <a:stretch>
            <a:fillRect/>
          </a:stretch>
        </p:blipFill>
        <p:spPr>
          <a:xfrm>
            <a:off x="643001" y="1451515"/>
            <a:ext cx="3355848" cy="4521708"/>
          </a:xfrm>
        </p:spPr>
      </p:pic>
      <p:pic>
        <p:nvPicPr>
          <p:cNvPr id="21507" name="Picture 9" descr="bariatric"/>
          <p:cNvPicPr>
            <a:picLocks noGrp="1" noChangeAspect="1" noChangeArrowheads="1"/>
          </p:cNvPicPr>
          <p:nvPr>
            <p:ph sz="half" idx="2"/>
          </p:nvPr>
        </p:nvPicPr>
        <p:blipFill>
          <a:blip r:embed="rId3" cstate="print"/>
          <a:stretch>
            <a:fillRect/>
          </a:stretch>
        </p:blipFill>
        <p:spPr>
          <a:xfrm>
            <a:off x="4267199" y="1524000"/>
            <a:ext cx="4635817" cy="3863181"/>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half" idx="1"/>
          </p:nvPr>
        </p:nvPicPr>
        <p:blipFill>
          <a:blip r:embed="rId3"/>
          <a:stretch>
            <a:fillRect/>
          </a:stretch>
        </p:blipFill>
        <p:spPr>
          <a:xfrm>
            <a:off x="308283" y="3092650"/>
            <a:ext cx="3117650" cy="3117650"/>
          </a:xfrm>
          <a:prstGeom prst="rect">
            <a:avLst/>
          </a:prstGeom>
        </p:spPr>
      </p:pic>
      <p:pic>
        <p:nvPicPr>
          <p:cNvPr id="6" name="Content Placeholder 5"/>
          <p:cNvPicPr>
            <a:picLocks noGrp="1" noChangeAspect="1"/>
          </p:cNvPicPr>
          <p:nvPr>
            <p:ph sz="half" idx="2"/>
          </p:nvPr>
        </p:nvPicPr>
        <p:blipFill>
          <a:blip r:embed="rId4"/>
          <a:stretch>
            <a:fillRect/>
          </a:stretch>
        </p:blipFill>
        <p:spPr>
          <a:xfrm>
            <a:off x="5562600" y="2815377"/>
            <a:ext cx="3355525" cy="3461809"/>
          </a:xfrm>
          <a:prstGeom prst="rect">
            <a:avLst/>
          </a:prstGeom>
        </p:spPr>
      </p:pic>
      <p:pic>
        <p:nvPicPr>
          <p:cNvPr id="7" name="Picture 6"/>
          <p:cNvPicPr>
            <a:picLocks noChangeAspect="1"/>
          </p:cNvPicPr>
          <p:nvPr/>
        </p:nvPicPr>
        <p:blipFill>
          <a:blip r:embed="rId5"/>
          <a:stretch>
            <a:fillRect/>
          </a:stretch>
        </p:blipFill>
        <p:spPr>
          <a:xfrm>
            <a:off x="2362200" y="304800"/>
            <a:ext cx="3279824" cy="2787850"/>
          </a:xfrm>
          <a:prstGeom prst="rect">
            <a:avLst/>
          </a:prstGeom>
        </p:spPr>
      </p:pic>
    </p:spTree>
    <p:extLst>
      <p:ext uri="{BB962C8B-B14F-4D97-AF65-F5344CB8AC3E}">
        <p14:creationId xmlns:p14="http://schemas.microsoft.com/office/powerpoint/2010/main" val="28449957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ep.yimg.com/ca/I/medicalproductsdirect_2166_126577385"/>
          <p:cNvPicPr>
            <a:picLocks noChangeAspect="1" noChangeArrowheads="1"/>
          </p:cNvPicPr>
          <p:nvPr/>
        </p:nvPicPr>
        <p:blipFill>
          <a:blip r:embed="rId2" cstate="print"/>
          <a:srcRect/>
          <a:stretch>
            <a:fillRect/>
          </a:stretch>
        </p:blipFill>
        <p:spPr bwMode="auto">
          <a:xfrm>
            <a:off x="228600" y="1371600"/>
            <a:ext cx="4650641" cy="3733800"/>
          </a:xfrm>
          <a:prstGeom prst="rect">
            <a:avLst/>
          </a:prstGeom>
          <a:noFill/>
        </p:spPr>
      </p:pic>
      <p:pic>
        <p:nvPicPr>
          <p:cNvPr id="1028" name="Picture 4" descr="http://ep.yimg.com/ca/I/medicalproductsdirect_2166_115037120"/>
          <p:cNvPicPr>
            <a:picLocks noChangeAspect="1" noChangeArrowheads="1"/>
          </p:cNvPicPr>
          <p:nvPr/>
        </p:nvPicPr>
        <p:blipFill>
          <a:blip r:embed="rId3" cstate="print"/>
          <a:srcRect/>
          <a:stretch>
            <a:fillRect/>
          </a:stretch>
        </p:blipFill>
        <p:spPr bwMode="auto">
          <a:xfrm>
            <a:off x="5029200" y="533400"/>
            <a:ext cx="3918855" cy="2743200"/>
          </a:xfrm>
          <a:prstGeom prst="rect">
            <a:avLst/>
          </a:prstGeom>
          <a:noFill/>
        </p:spPr>
      </p:pic>
      <p:pic>
        <p:nvPicPr>
          <p:cNvPr id="1030" name="Picture 6" descr="http://ep.yimg.com/ca/I/medicalproductsdirect_2166_105361922"/>
          <p:cNvPicPr>
            <a:picLocks noChangeAspect="1" noChangeArrowheads="1"/>
          </p:cNvPicPr>
          <p:nvPr/>
        </p:nvPicPr>
        <p:blipFill>
          <a:blip r:embed="rId4" cstate="print"/>
          <a:srcRect/>
          <a:stretch>
            <a:fillRect/>
          </a:stretch>
        </p:blipFill>
        <p:spPr bwMode="auto">
          <a:xfrm>
            <a:off x="5105400" y="3505200"/>
            <a:ext cx="3733800" cy="3148839"/>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80830" y="381000"/>
            <a:ext cx="3657600" cy="2710682"/>
          </a:xfrm>
          <a:prstGeom prst="rect">
            <a:avLst/>
          </a:prstGeom>
        </p:spPr>
      </p:pic>
      <p:pic>
        <p:nvPicPr>
          <p:cNvPr id="3" name="Picture 2"/>
          <p:cNvPicPr>
            <a:picLocks noChangeAspect="1"/>
          </p:cNvPicPr>
          <p:nvPr/>
        </p:nvPicPr>
        <p:blipFill>
          <a:blip r:embed="rId3"/>
          <a:stretch>
            <a:fillRect/>
          </a:stretch>
        </p:blipFill>
        <p:spPr>
          <a:xfrm>
            <a:off x="5410200" y="3581400"/>
            <a:ext cx="3219059" cy="2806947"/>
          </a:xfrm>
          <a:prstGeom prst="rect">
            <a:avLst/>
          </a:prstGeom>
        </p:spPr>
      </p:pic>
      <p:pic>
        <p:nvPicPr>
          <p:cNvPr id="4" name="Picture 3"/>
          <p:cNvPicPr>
            <a:picLocks noChangeAspect="1"/>
          </p:cNvPicPr>
          <p:nvPr/>
        </p:nvPicPr>
        <p:blipFill>
          <a:blip r:embed="rId4"/>
          <a:stretch>
            <a:fillRect/>
          </a:stretch>
        </p:blipFill>
        <p:spPr>
          <a:xfrm>
            <a:off x="685800" y="3276600"/>
            <a:ext cx="3552630" cy="3047278"/>
          </a:xfrm>
          <a:prstGeom prst="rect">
            <a:avLst/>
          </a:prstGeom>
        </p:spPr>
      </p:pic>
      <p:pic>
        <p:nvPicPr>
          <p:cNvPr id="5" name="Picture 4"/>
          <p:cNvPicPr>
            <a:picLocks noChangeAspect="1"/>
          </p:cNvPicPr>
          <p:nvPr/>
        </p:nvPicPr>
        <p:blipFill>
          <a:blip r:embed="rId5"/>
          <a:stretch>
            <a:fillRect/>
          </a:stretch>
        </p:blipFill>
        <p:spPr>
          <a:xfrm>
            <a:off x="5334000" y="228600"/>
            <a:ext cx="3143250" cy="3143250"/>
          </a:xfrm>
          <a:prstGeom prst="rect">
            <a:avLst/>
          </a:prstGeom>
        </p:spPr>
      </p:pic>
    </p:spTree>
    <p:extLst>
      <p:ext uri="{BB962C8B-B14F-4D97-AF65-F5344CB8AC3E}">
        <p14:creationId xmlns:p14="http://schemas.microsoft.com/office/powerpoint/2010/main" val="11996873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0" y="76200"/>
            <a:ext cx="9143999" cy="6629400"/>
          </a:xfrm>
          <a:prstGeom prst="rect">
            <a:avLst/>
          </a:prstGeom>
        </p:spPr>
      </p:pic>
    </p:spTree>
    <p:extLst>
      <p:ext uri="{BB962C8B-B14F-4D97-AF65-F5344CB8AC3E}">
        <p14:creationId xmlns:p14="http://schemas.microsoft.com/office/powerpoint/2010/main" val="17969339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Obesity rates from “</a:t>
            </a:r>
            <a:r>
              <a:rPr lang="en-US" dirty="0" err="1" smtClean="0"/>
              <a:t>HealthDay</a:t>
            </a:r>
            <a:r>
              <a:rPr lang="en-US" dirty="0" smtClean="0"/>
              <a:t> News”</a:t>
            </a:r>
            <a:endParaRPr lang="en-US" dirty="0"/>
          </a:p>
        </p:txBody>
      </p:sp>
      <p:sp>
        <p:nvSpPr>
          <p:cNvPr id="5" name="Content Placeholder 4"/>
          <p:cNvSpPr>
            <a:spLocks noGrp="1"/>
          </p:cNvSpPr>
          <p:nvPr>
            <p:ph sz="quarter" idx="1"/>
          </p:nvPr>
        </p:nvSpPr>
        <p:spPr>
          <a:xfrm>
            <a:off x="457200" y="1447800"/>
            <a:ext cx="7467600" cy="5257800"/>
          </a:xfrm>
        </p:spPr>
        <p:txBody>
          <a:bodyPr>
            <a:normAutofit/>
          </a:bodyPr>
          <a:lstStyle/>
          <a:p>
            <a:r>
              <a:rPr lang="en-US" dirty="0" smtClean="0"/>
              <a:t>Mississippi, where 34.4 percent of the people are obese, has the highest obesity rate. </a:t>
            </a:r>
          </a:p>
          <a:p>
            <a:r>
              <a:rPr lang="en-US" dirty="0" smtClean="0"/>
              <a:t>Other states with obesity rates above 30 percent include: Alabama, Arkansas, Kentucky, Louisiana, </a:t>
            </a:r>
            <a:r>
              <a:rPr lang="en-US" b="1" i="1" dirty="0" smtClean="0"/>
              <a:t>Michigan (30.5)</a:t>
            </a:r>
            <a:r>
              <a:rPr lang="en-US" dirty="0" smtClean="0"/>
              <a:t>, Missouri, Oklahoma, South Carolina, Tennessee, Texas and West Virginia. </a:t>
            </a:r>
          </a:p>
          <a:p>
            <a:r>
              <a:rPr lang="en-US" dirty="0" smtClean="0"/>
              <a:t>Thirty-eight other states have obesity rates above 25 percent.</a:t>
            </a:r>
          </a:p>
          <a:p>
            <a:endParaRPr lang="en-US" dirty="0" smtClean="0"/>
          </a:p>
          <a:p>
            <a:pPr>
              <a:buNone/>
            </a:pPr>
            <a:r>
              <a:rPr lang="en-US" sz="2200" i="1" dirty="0" smtClean="0"/>
              <a:t>F as in Fat: How Obesity Threatens America's Future</a:t>
            </a:r>
            <a:endParaRPr lang="en-US" sz="2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Healthy People 2020</a:t>
            </a:r>
            <a:endParaRPr lang="en-US" dirty="0"/>
          </a:p>
        </p:txBody>
      </p:sp>
      <p:sp>
        <p:nvSpPr>
          <p:cNvPr id="5" name="Content Placeholder 4"/>
          <p:cNvSpPr>
            <a:spLocks noGrp="1"/>
          </p:cNvSpPr>
          <p:nvPr>
            <p:ph sz="quarter" idx="1"/>
          </p:nvPr>
        </p:nvSpPr>
        <p:spPr/>
        <p:txBody>
          <a:bodyPr/>
          <a:lstStyle/>
          <a:p>
            <a:pPr marL="0" indent="0">
              <a:buNone/>
            </a:pPr>
            <a:r>
              <a:rPr lang="en-US" dirty="0" smtClean="0"/>
              <a:t>US </a:t>
            </a:r>
            <a:r>
              <a:rPr lang="en-US" dirty="0" err="1" smtClean="0"/>
              <a:t>Dept</a:t>
            </a:r>
            <a:r>
              <a:rPr lang="en-US" dirty="0" smtClean="0"/>
              <a:t> Health &amp; Human Services Initiative</a:t>
            </a:r>
          </a:p>
          <a:p>
            <a:endParaRPr lang="en-US" dirty="0"/>
          </a:p>
          <a:p>
            <a:r>
              <a:rPr lang="en-US" dirty="0" smtClean="0"/>
              <a:t>1. To increase the quality of life and years of healthy living for all individuals of all ages</a:t>
            </a:r>
          </a:p>
          <a:p>
            <a:r>
              <a:rPr lang="en-US" dirty="0" smtClean="0"/>
              <a:t>2.  To eliminate health disparities</a:t>
            </a:r>
          </a:p>
          <a:p>
            <a:endParaRPr lang="en-US" dirty="0" smtClean="0"/>
          </a:p>
          <a:p>
            <a:r>
              <a:rPr lang="en-US" dirty="0" smtClean="0"/>
              <a:t>Goal for physical activity</a:t>
            </a:r>
          </a:p>
          <a:p>
            <a:pPr lvl="1"/>
            <a:r>
              <a:rPr lang="en-US" dirty="0" smtClean="0"/>
              <a:t>30 minutes per day </a:t>
            </a:r>
            <a:r>
              <a:rPr lang="en-US" u="sng" dirty="0" smtClean="0"/>
              <a:t>&gt; </a:t>
            </a:r>
            <a:r>
              <a:rPr lang="en-US" dirty="0" smtClean="0"/>
              <a:t>5 days per week</a:t>
            </a:r>
          </a:p>
          <a:p>
            <a:pPr lvl="1"/>
            <a:r>
              <a:rPr lang="en-US" dirty="0" smtClean="0"/>
              <a:t>2010 target is 50%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PT </a:t>
            </a:r>
            <a:endParaRPr lang="en-US" dirty="0"/>
          </a:p>
        </p:txBody>
      </p:sp>
      <p:sp>
        <p:nvSpPr>
          <p:cNvPr id="3" name="Content Placeholder 2"/>
          <p:cNvSpPr>
            <a:spLocks noGrp="1"/>
          </p:cNvSpPr>
          <p:nvPr>
            <p:ph sz="quarter" idx="1"/>
          </p:nvPr>
        </p:nvSpPr>
        <p:spPr/>
        <p:txBody>
          <a:bodyPr/>
          <a:lstStyle/>
          <a:p>
            <a:r>
              <a:rPr lang="en-US" dirty="0" smtClean="0"/>
              <a:t>Health promotion or prevention</a:t>
            </a:r>
          </a:p>
          <a:p>
            <a:r>
              <a:rPr lang="en-US" dirty="0" smtClean="0"/>
              <a:t>Prevention activities</a:t>
            </a:r>
          </a:p>
          <a:p>
            <a:pPr lvl="1"/>
            <a:r>
              <a:rPr lang="en-US" dirty="0" smtClean="0"/>
              <a:t>Obesity</a:t>
            </a:r>
          </a:p>
          <a:p>
            <a:pPr lvl="2"/>
            <a:r>
              <a:rPr lang="en-US" dirty="0" smtClean="0"/>
              <a:t>Develop exercise/fitness programs for overweight teens and adults	</a:t>
            </a:r>
          </a:p>
          <a:p>
            <a:pPr lvl="2"/>
            <a:r>
              <a:rPr lang="en-US" dirty="0" smtClean="0"/>
              <a:t>Discuss the advantages of weight loss</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en-US" smtClean="0"/>
              <a:t>Weight Loss Surgery</a:t>
            </a:r>
          </a:p>
        </p:txBody>
      </p:sp>
      <p:sp>
        <p:nvSpPr>
          <p:cNvPr id="16386" name="Content Placeholder 2"/>
          <p:cNvSpPr>
            <a:spLocks noGrp="1"/>
          </p:cNvSpPr>
          <p:nvPr>
            <p:ph sz="quarter" idx="1"/>
          </p:nvPr>
        </p:nvSpPr>
        <p:spPr/>
        <p:txBody>
          <a:bodyPr/>
          <a:lstStyle/>
          <a:p>
            <a:pPr marL="0" indent="0">
              <a:buNone/>
            </a:pPr>
            <a:r>
              <a:rPr lang="en-US" dirty="0" smtClean="0"/>
              <a:t>Bariatric Procedures</a:t>
            </a:r>
          </a:p>
          <a:p>
            <a:pPr lvl="1"/>
            <a:r>
              <a:rPr lang="en-US" dirty="0" smtClean="0"/>
              <a:t>Gastric Sleeve procedure</a:t>
            </a:r>
          </a:p>
          <a:p>
            <a:pPr lvl="1"/>
            <a:r>
              <a:rPr lang="en-US" dirty="0" smtClean="0"/>
              <a:t>Roux-en-Y procedure</a:t>
            </a:r>
          </a:p>
          <a:p>
            <a:pPr lvl="1"/>
            <a:r>
              <a:rPr lang="en-US" dirty="0" smtClean="0"/>
              <a:t>Gastric banding</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of Weight Loss</a:t>
            </a:r>
            <a:endParaRPr lang="en-US" dirty="0"/>
          </a:p>
        </p:txBody>
      </p:sp>
      <p:sp>
        <p:nvSpPr>
          <p:cNvPr id="3" name="Content Placeholder 2"/>
          <p:cNvSpPr>
            <a:spLocks noGrp="1"/>
          </p:cNvSpPr>
          <p:nvPr>
            <p:ph sz="quarter" idx="1"/>
          </p:nvPr>
        </p:nvSpPr>
        <p:spPr>
          <a:xfrm>
            <a:off x="457200" y="1371600"/>
            <a:ext cx="7467600" cy="5105400"/>
          </a:xfrm>
        </p:spPr>
        <p:txBody>
          <a:bodyPr>
            <a:normAutofit fontScale="92500" lnSpcReduction="20000"/>
          </a:bodyPr>
          <a:lstStyle/>
          <a:p>
            <a:r>
              <a:rPr lang="en-US" dirty="0" smtClean="0"/>
              <a:t>Increased energy level</a:t>
            </a:r>
          </a:p>
          <a:p>
            <a:r>
              <a:rPr lang="en-US" dirty="0" smtClean="0"/>
              <a:t>Lower your cholesterol levels </a:t>
            </a:r>
          </a:p>
          <a:p>
            <a:r>
              <a:rPr lang="en-US" dirty="0" smtClean="0"/>
              <a:t>Reduce your blood pressure </a:t>
            </a:r>
          </a:p>
          <a:p>
            <a:r>
              <a:rPr lang="en-US" dirty="0" smtClean="0"/>
              <a:t>Reduced aches and pains</a:t>
            </a:r>
          </a:p>
          <a:p>
            <a:r>
              <a:rPr lang="en-US" dirty="0" smtClean="0"/>
              <a:t>Improved mobility</a:t>
            </a:r>
          </a:p>
          <a:p>
            <a:r>
              <a:rPr lang="en-US" dirty="0" smtClean="0"/>
              <a:t>Improve your breathing</a:t>
            </a:r>
          </a:p>
          <a:p>
            <a:r>
              <a:rPr lang="en-US" dirty="0" smtClean="0"/>
              <a:t>Help you sleep better and wake more rested</a:t>
            </a:r>
          </a:p>
          <a:p>
            <a:r>
              <a:rPr lang="en-US" dirty="0" smtClean="0"/>
              <a:t>Prevention of angina, chest pain caused by decreased oxygen to the heart</a:t>
            </a:r>
          </a:p>
          <a:p>
            <a:r>
              <a:rPr lang="en-US" dirty="0" smtClean="0"/>
              <a:t>Decreases your risk of sudden death from heart disease or stroke</a:t>
            </a:r>
          </a:p>
          <a:p>
            <a:r>
              <a:rPr lang="en-US" dirty="0" smtClean="0"/>
              <a:t>Prevention of Type 2 diabetes</a:t>
            </a:r>
          </a:p>
          <a:p>
            <a:r>
              <a:rPr lang="en-US" dirty="0" smtClean="0"/>
              <a:t>Improved blood sugar levels</a:t>
            </a: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Issues Affecting Exercise Adherence</a:t>
            </a:r>
            <a:endParaRPr lang="en-US" dirty="0"/>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4111225344"/>
              </p:ext>
            </p:extLst>
          </p:nvPr>
        </p:nvGraphicFramePr>
        <p:xfrm>
          <a:off x="301625" y="1527175"/>
          <a:ext cx="8504238" cy="3337560"/>
        </p:xfrm>
        <a:graphic>
          <a:graphicData uri="http://schemas.openxmlformats.org/drawingml/2006/table">
            <a:tbl>
              <a:tblPr firstRow="1" bandRow="1">
                <a:tableStyleId>{5C22544A-7EE6-4342-B048-85BDC9FD1C3A}</a:tableStyleId>
              </a:tblPr>
              <a:tblGrid>
                <a:gridCol w="4252119"/>
                <a:gridCol w="4252119"/>
              </a:tblGrid>
              <a:tr h="370840">
                <a:tc>
                  <a:txBody>
                    <a:bodyPr/>
                    <a:lstStyle/>
                    <a:p>
                      <a:pPr algn="ctr"/>
                      <a:r>
                        <a:rPr lang="en-US" dirty="0" smtClean="0"/>
                        <a:t>Good</a:t>
                      </a:r>
                      <a:endParaRPr lang="en-US" dirty="0"/>
                    </a:p>
                  </a:txBody>
                  <a:tcPr marL="104134" marR="104134"/>
                </a:tc>
                <a:tc>
                  <a:txBody>
                    <a:bodyPr/>
                    <a:lstStyle/>
                    <a:p>
                      <a:pPr algn="ctr"/>
                      <a:r>
                        <a:rPr lang="en-US" dirty="0" smtClean="0"/>
                        <a:t>Poor</a:t>
                      </a:r>
                      <a:endParaRPr lang="en-US" dirty="0"/>
                    </a:p>
                  </a:txBody>
                  <a:tcPr marL="104134" marR="104134"/>
                </a:tc>
              </a:tr>
              <a:tr h="370840">
                <a:tc>
                  <a:txBody>
                    <a:bodyPr/>
                    <a:lstStyle/>
                    <a:p>
                      <a:r>
                        <a:rPr lang="en-US" dirty="0" smtClean="0"/>
                        <a:t>Effective leadership</a:t>
                      </a:r>
                      <a:endParaRPr lang="en-US" dirty="0"/>
                    </a:p>
                  </a:txBody>
                  <a:tcPr marL="104134" marR="104134"/>
                </a:tc>
                <a:tc>
                  <a:txBody>
                    <a:bodyPr/>
                    <a:lstStyle/>
                    <a:p>
                      <a:r>
                        <a:rPr lang="en-US" dirty="0" smtClean="0"/>
                        <a:t>Poor or limited leadership</a:t>
                      </a:r>
                      <a:endParaRPr lang="en-US" dirty="0"/>
                    </a:p>
                  </a:txBody>
                  <a:tcPr marL="104134" marR="104134"/>
                </a:tc>
              </a:tr>
              <a:tr h="370840">
                <a:tc>
                  <a:txBody>
                    <a:bodyPr/>
                    <a:lstStyle/>
                    <a:p>
                      <a:r>
                        <a:rPr lang="en-US" dirty="0" smtClean="0"/>
                        <a:t>Positive reinforcement</a:t>
                      </a:r>
                      <a:endParaRPr lang="en-US" dirty="0"/>
                    </a:p>
                  </a:txBody>
                  <a:tcPr marL="104134" marR="104134"/>
                </a:tc>
                <a:tc>
                  <a:txBody>
                    <a:bodyPr/>
                    <a:lstStyle/>
                    <a:p>
                      <a:r>
                        <a:rPr lang="en-US" dirty="0" smtClean="0"/>
                        <a:t>Lack of value</a:t>
                      </a:r>
                      <a:endParaRPr lang="en-US" dirty="0"/>
                    </a:p>
                  </a:txBody>
                  <a:tcPr marL="104134" marR="104134"/>
                </a:tc>
              </a:tr>
              <a:tr h="370840">
                <a:tc>
                  <a:txBody>
                    <a:bodyPr/>
                    <a:lstStyle/>
                    <a:p>
                      <a:r>
                        <a:rPr lang="en-US" dirty="0" smtClean="0"/>
                        <a:t>Part of a regular routine</a:t>
                      </a:r>
                      <a:endParaRPr lang="en-US" dirty="0"/>
                    </a:p>
                  </a:txBody>
                  <a:tcPr marL="104134" marR="10413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Inconvenient time of class or program</a:t>
                      </a:r>
                    </a:p>
                  </a:txBody>
                  <a:tcPr marL="104134" marR="104134"/>
                </a:tc>
              </a:tr>
              <a:tr h="370840">
                <a:tc>
                  <a:txBody>
                    <a:bodyPr/>
                    <a:lstStyle/>
                    <a:p>
                      <a:r>
                        <a:rPr lang="en-US" dirty="0" smtClean="0"/>
                        <a:t>No injury</a:t>
                      </a:r>
                      <a:endParaRPr lang="en-US" dirty="0"/>
                    </a:p>
                  </a:txBody>
                  <a:tcPr marL="104134" marR="104134"/>
                </a:tc>
                <a:tc>
                  <a:txBody>
                    <a:bodyPr/>
                    <a:lstStyle/>
                    <a:p>
                      <a:r>
                        <a:rPr lang="en-US" dirty="0" smtClean="0"/>
                        <a:t>Injury</a:t>
                      </a:r>
                      <a:endParaRPr lang="en-US" dirty="0"/>
                    </a:p>
                  </a:txBody>
                  <a:tcPr marL="104134" marR="104134"/>
                </a:tc>
              </a:tr>
              <a:tr h="370840">
                <a:tc>
                  <a:txBody>
                    <a:bodyPr/>
                    <a:lstStyle/>
                    <a:p>
                      <a:r>
                        <a:rPr lang="en-US" dirty="0" smtClean="0"/>
                        <a:t>Enjoyment – fun – variety</a:t>
                      </a:r>
                      <a:r>
                        <a:rPr lang="en-US" baseline="0" dirty="0" smtClean="0"/>
                        <a:t> </a:t>
                      </a:r>
                      <a:endParaRPr lang="en-US" dirty="0"/>
                    </a:p>
                  </a:txBody>
                  <a:tcPr marL="104134" marR="104134"/>
                </a:tc>
                <a:tc>
                  <a:txBody>
                    <a:bodyPr/>
                    <a:lstStyle/>
                    <a:p>
                      <a:r>
                        <a:rPr lang="en-US" dirty="0" smtClean="0"/>
                        <a:t>Boredom with exercise </a:t>
                      </a:r>
                      <a:endParaRPr lang="en-US" dirty="0"/>
                    </a:p>
                  </a:txBody>
                  <a:tcPr marL="104134" marR="104134"/>
                </a:tc>
              </a:tr>
              <a:tr h="370840">
                <a:tc>
                  <a:txBody>
                    <a:bodyPr/>
                    <a:lstStyle/>
                    <a:p>
                      <a:r>
                        <a:rPr lang="en-US" dirty="0" smtClean="0"/>
                        <a:t>Social</a:t>
                      </a:r>
                      <a:r>
                        <a:rPr lang="en-US" baseline="0" dirty="0" smtClean="0"/>
                        <a:t> support from a group</a:t>
                      </a:r>
                    </a:p>
                  </a:txBody>
                  <a:tcPr marL="104134" marR="104134"/>
                </a:tc>
                <a:tc>
                  <a:txBody>
                    <a:bodyPr/>
                    <a:lstStyle/>
                    <a:p>
                      <a:r>
                        <a:rPr lang="en-US" dirty="0" smtClean="0"/>
                        <a:t>Poor individual commitment</a:t>
                      </a:r>
                      <a:endParaRPr lang="en-US" dirty="0"/>
                    </a:p>
                  </a:txBody>
                  <a:tcPr marL="104134" marR="104134"/>
                </a:tc>
              </a:tr>
              <a:tr h="370840">
                <a:tc>
                  <a:txBody>
                    <a:bodyPr/>
                    <a:lstStyle/>
                    <a:p>
                      <a:r>
                        <a:rPr lang="en-US" dirty="0" smtClean="0"/>
                        <a:t>Regular updates on progress</a:t>
                      </a:r>
                    </a:p>
                  </a:txBody>
                  <a:tcPr marL="104134" marR="104134"/>
                </a:tc>
                <a:tc>
                  <a:txBody>
                    <a:bodyPr/>
                    <a:lstStyle/>
                    <a:p>
                      <a:r>
                        <a:rPr lang="en-US" dirty="0" smtClean="0"/>
                        <a:t>Unaware of any progress being made</a:t>
                      </a:r>
                      <a:endParaRPr lang="en-US" dirty="0"/>
                    </a:p>
                  </a:txBody>
                  <a:tcPr marL="104134" marR="104134"/>
                </a:tc>
              </a:tr>
              <a:tr h="370840">
                <a:tc>
                  <a:txBody>
                    <a:bodyPr/>
                    <a:lstStyle/>
                    <a:p>
                      <a:r>
                        <a:rPr lang="en-US" dirty="0" smtClean="0"/>
                        <a:t>Family approval</a:t>
                      </a:r>
                    </a:p>
                  </a:txBody>
                  <a:tcPr marL="104134" marR="104134"/>
                </a:tc>
                <a:tc>
                  <a:txBody>
                    <a:bodyPr/>
                    <a:lstStyle/>
                    <a:p>
                      <a:r>
                        <a:rPr lang="en-US" dirty="0" smtClean="0"/>
                        <a:t>Poor family support</a:t>
                      </a:r>
                      <a:endParaRPr lang="en-US" dirty="0"/>
                    </a:p>
                  </a:txBody>
                  <a:tcPr marL="104134" marR="104134"/>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Obesity Treatment Model/</a:t>
            </a:r>
            <a:r>
              <a:rPr lang="en-US" dirty="0" err="1" smtClean="0"/>
              <a:t>Mgmt</a:t>
            </a:r>
            <a:endParaRPr lang="en-US" dirty="0"/>
          </a:p>
        </p:txBody>
      </p:sp>
      <p:sp>
        <p:nvSpPr>
          <p:cNvPr id="3" name="Content Placeholder 2"/>
          <p:cNvSpPr>
            <a:spLocks noGrp="1"/>
          </p:cNvSpPr>
          <p:nvPr>
            <p:ph sz="quarter" idx="1"/>
          </p:nvPr>
        </p:nvSpPr>
        <p:spPr/>
        <p:txBody>
          <a:bodyPr/>
          <a:lstStyle/>
          <a:p>
            <a:r>
              <a:rPr lang="en-US" dirty="0" smtClean="0"/>
              <a:t>Assessment of health risk</a:t>
            </a:r>
          </a:p>
          <a:p>
            <a:r>
              <a:rPr lang="en-US" dirty="0" smtClean="0"/>
              <a:t>Assessment of readiness</a:t>
            </a:r>
          </a:p>
          <a:p>
            <a:pPr lvl="1"/>
            <a:r>
              <a:rPr lang="en-US" dirty="0" err="1" smtClean="0"/>
              <a:t>Precontemplative</a:t>
            </a:r>
            <a:r>
              <a:rPr lang="en-US" dirty="0" smtClean="0"/>
              <a:t> </a:t>
            </a:r>
            <a:r>
              <a:rPr lang="en-US" dirty="0" err="1" smtClean="0"/>
              <a:t>vs</a:t>
            </a:r>
            <a:r>
              <a:rPr lang="en-US" dirty="0" smtClean="0"/>
              <a:t> other stages….</a:t>
            </a:r>
          </a:p>
          <a:p>
            <a:pPr lvl="1"/>
            <a:r>
              <a:rPr lang="en-US" dirty="0" smtClean="0"/>
              <a:t>Is the patient eligible and interested in weight reduction?</a:t>
            </a:r>
          </a:p>
          <a:p>
            <a:r>
              <a:rPr lang="en-US" dirty="0" smtClean="0"/>
              <a:t>Caloric Restriction and Exercise</a:t>
            </a:r>
          </a:p>
          <a:p>
            <a:endParaRPr lang="en-US" dirty="0" smtClean="0"/>
          </a:p>
          <a:p>
            <a:pPr lvl="1"/>
            <a:endParaRPr lang="en-US" dirty="0"/>
          </a:p>
        </p:txBody>
      </p:sp>
      <p:pic>
        <p:nvPicPr>
          <p:cNvPr id="4" name="Picture 3"/>
          <p:cNvPicPr>
            <a:picLocks noChangeAspect="1"/>
          </p:cNvPicPr>
          <p:nvPr/>
        </p:nvPicPr>
        <p:blipFill>
          <a:blip r:embed="rId2"/>
          <a:stretch>
            <a:fillRect/>
          </a:stretch>
        </p:blipFill>
        <p:spPr>
          <a:xfrm>
            <a:off x="4876800" y="3831111"/>
            <a:ext cx="4200525" cy="299205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rtlCol="0">
            <a:normAutofit/>
          </a:bodyPr>
          <a:lstStyle/>
          <a:p>
            <a:pPr fontAlgn="auto">
              <a:spcAft>
                <a:spcPts val="0"/>
              </a:spcAft>
              <a:buFont typeface="Arial" pitchFamily="34" charset="0"/>
              <a:buNone/>
              <a:defRPr/>
            </a:pPr>
            <a:endParaRPr lang="en-US"/>
          </a:p>
        </p:txBody>
      </p:sp>
      <p:sp>
        <p:nvSpPr>
          <p:cNvPr id="22529" name="Title 4"/>
          <p:cNvSpPr>
            <a:spLocks noGrp="1"/>
          </p:cNvSpPr>
          <p:nvPr>
            <p:ph type="ctrTitle"/>
          </p:nvPr>
        </p:nvSpPr>
        <p:spPr/>
        <p:txBody>
          <a:bodyPr/>
          <a:lstStyle/>
          <a:p>
            <a:r>
              <a:rPr lang="en-US" smtClean="0"/>
              <a:t>DVT’s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smtClean="0"/>
              <a:t>PT considerations</a:t>
            </a:r>
          </a:p>
        </p:txBody>
      </p:sp>
      <p:sp>
        <p:nvSpPr>
          <p:cNvPr id="31746" name="Content Placeholder 2"/>
          <p:cNvSpPr>
            <a:spLocks noGrp="1"/>
          </p:cNvSpPr>
          <p:nvPr>
            <p:ph sz="quarter" idx="1"/>
          </p:nvPr>
        </p:nvSpPr>
        <p:spPr/>
        <p:txBody>
          <a:bodyPr/>
          <a:lstStyle/>
          <a:p>
            <a:r>
              <a:rPr lang="en-US" smtClean="0"/>
              <a:t>See handout</a:t>
            </a:r>
          </a:p>
          <a:p>
            <a:r>
              <a:rPr lang="en-US" dirty="0" smtClean="0"/>
              <a:t>Early mobilization </a:t>
            </a:r>
          </a:p>
          <a:p>
            <a:pPr lvl="1"/>
            <a:r>
              <a:rPr lang="en-US" dirty="0" smtClean="0"/>
              <a:t>For increased risk </a:t>
            </a:r>
          </a:p>
          <a:p>
            <a:pPr lvl="1"/>
            <a:r>
              <a:rPr lang="en-US" dirty="0" smtClean="0"/>
              <a:t>For prevention</a:t>
            </a:r>
          </a:p>
          <a:p>
            <a:endParaRPr 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p:txBody>
          <a:bodyPr/>
          <a:lstStyle/>
          <a:p>
            <a:r>
              <a:rPr lang="en-US" smtClean="0"/>
              <a:t>Lit Search</a:t>
            </a:r>
          </a:p>
        </p:txBody>
      </p:sp>
      <p:sp>
        <p:nvSpPr>
          <p:cNvPr id="39939" name="Rectangle 3"/>
          <p:cNvSpPr>
            <a:spLocks noGrp="1"/>
          </p:cNvSpPr>
          <p:nvPr>
            <p:ph sz="quarter" idx="1"/>
          </p:nvPr>
        </p:nvSpPr>
        <p:spPr/>
        <p:txBody>
          <a:bodyPr/>
          <a:lstStyle/>
          <a:p>
            <a:r>
              <a:rPr lang="en-US" smtClean="0"/>
              <a:t>Ciccone, </a:t>
            </a:r>
            <a:r>
              <a:rPr lang="en-US" i="1" smtClean="0"/>
              <a:t>PT</a:t>
            </a:r>
            <a:r>
              <a:rPr lang="en-US" smtClean="0"/>
              <a:t> Jan 2002</a:t>
            </a:r>
          </a:p>
          <a:p>
            <a:pPr lvl="1"/>
            <a:r>
              <a:rPr lang="en-US" smtClean="0"/>
              <a:t>Ambulation activities should be resumed between 48-72 hours if no distress</a:t>
            </a:r>
          </a:p>
          <a:p>
            <a:pPr lvl="1"/>
            <a:r>
              <a:rPr lang="en-US" smtClean="0"/>
              <a:t>Progressive ambulation activities after 72 hours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p:txBody>
          <a:bodyPr/>
          <a:lstStyle/>
          <a:p>
            <a:r>
              <a:rPr lang="en-US" smtClean="0"/>
              <a:t>Lit Search</a:t>
            </a:r>
          </a:p>
        </p:txBody>
      </p:sp>
      <p:sp>
        <p:nvSpPr>
          <p:cNvPr id="40963" name="Rectangle 3"/>
          <p:cNvSpPr>
            <a:spLocks noGrp="1"/>
          </p:cNvSpPr>
          <p:nvPr>
            <p:ph sz="quarter" idx="1"/>
          </p:nvPr>
        </p:nvSpPr>
        <p:spPr>
          <a:xfrm>
            <a:off x="457200" y="1600200"/>
            <a:ext cx="8153400" cy="4724400"/>
          </a:xfrm>
        </p:spPr>
        <p:txBody>
          <a:bodyPr/>
          <a:lstStyle/>
          <a:p>
            <a:pPr>
              <a:lnSpc>
                <a:spcPct val="90000"/>
              </a:lnSpc>
            </a:pPr>
            <a:r>
              <a:rPr lang="en-US" dirty="0" smtClean="0"/>
              <a:t>Blumenstein, </a:t>
            </a:r>
            <a:r>
              <a:rPr lang="en-US" i="1" dirty="0" smtClean="0"/>
              <a:t>Journal of Pediatric Oncology Nursing</a:t>
            </a:r>
            <a:r>
              <a:rPr lang="en-US" dirty="0" smtClean="0"/>
              <a:t>, 2007</a:t>
            </a:r>
          </a:p>
          <a:p>
            <a:pPr>
              <a:lnSpc>
                <a:spcPct val="90000"/>
              </a:lnSpc>
            </a:pPr>
            <a:r>
              <a:rPr lang="en-US" dirty="0" smtClean="0"/>
              <a:t>Fear of dislodging thrombi has prompted many physicians to go against the advise of William Dock (1940’s Physician)</a:t>
            </a:r>
          </a:p>
          <a:p>
            <a:pPr>
              <a:lnSpc>
                <a:spcPct val="90000"/>
              </a:lnSpc>
            </a:pPr>
            <a:r>
              <a:rPr lang="en-US" dirty="0" smtClean="0"/>
              <a:t>Bed rest has obviously more risk concerning thrombus propagation and life threatening complications, especially in old patients, and does not prevent PE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p:txBody>
          <a:bodyPr/>
          <a:lstStyle/>
          <a:p>
            <a:r>
              <a:rPr lang="en-US" smtClean="0"/>
              <a:t>Lit Search</a:t>
            </a:r>
          </a:p>
        </p:txBody>
      </p:sp>
      <p:sp>
        <p:nvSpPr>
          <p:cNvPr id="41987" name="Rectangle 3"/>
          <p:cNvSpPr>
            <a:spLocks noGrp="1"/>
          </p:cNvSpPr>
          <p:nvPr>
            <p:ph sz="quarter" idx="1"/>
          </p:nvPr>
        </p:nvSpPr>
        <p:spPr/>
        <p:txBody>
          <a:bodyPr/>
          <a:lstStyle/>
          <a:p>
            <a:r>
              <a:rPr lang="en-US" smtClean="0"/>
              <a:t>Schellong, </a:t>
            </a:r>
            <a:r>
              <a:rPr lang="en-US" i="1" smtClean="0"/>
              <a:t>Thromb Heamost</a:t>
            </a:r>
            <a:r>
              <a:rPr lang="en-US" smtClean="0"/>
              <a:t> -Sept 1999</a:t>
            </a:r>
          </a:p>
          <a:p>
            <a:r>
              <a:rPr lang="en-US" smtClean="0"/>
              <a:t>Bed rest as an additional measure in the treatment of DVT is not able to substantially reduce the incidence of PE. </a:t>
            </a:r>
          </a:p>
          <a:p>
            <a:r>
              <a:rPr lang="en-US" smtClean="0"/>
              <a:t>The discomfort and costs associated with the prescription of bed rest in DVT are obviously inappropriate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p:txBody>
          <a:bodyPr/>
          <a:lstStyle/>
          <a:p>
            <a:r>
              <a:rPr lang="en-US" smtClean="0"/>
              <a:t>Lit Search</a:t>
            </a:r>
          </a:p>
        </p:txBody>
      </p:sp>
      <p:sp>
        <p:nvSpPr>
          <p:cNvPr id="43011" name="Rectangle 3"/>
          <p:cNvSpPr>
            <a:spLocks noGrp="1"/>
          </p:cNvSpPr>
          <p:nvPr>
            <p:ph sz="quarter" idx="1"/>
          </p:nvPr>
        </p:nvSpPr>
        <p:spPr/>
        <p:txBody>
          <a:bodyPr>
            <a:normAutofit/>
          </a:bodyPr>
          <a:lstStyle/>
          <a:p>
            <a:pPr>
              <a:lnSpc>
                <a:spcPct val="90000"/>
              </a:lnSpc>
            </a:pPr>
            <a:r>
              <a:rPr lang="en-US" sz="2800" dirty="0" err="1" smtClean="0"/>
              <a:t>Partsch</a:t>
            </a:r>
            <a:r>
              <a:rPr lang="en-US" sz="2800" dirty="0" smtClean="0"/>
              <a:t>, </a:t>
            </a:r>
            <a:r>
              <a:rPr lang="en-US" sz="2800" i="1" dirty="0" smtClean="0"/>
              <a:t>Journal of Vascular Surgery, </a:t>
            </a:r>
            <a:r>
              <a:rPr lang="en-US" sz="2800" dirty="0" smtClean="0"/>
              <a:t>Nov 2000</a:t>
            </a:r>
          </a:p>
          <a:p>
            <a:pPr>
              <a:lnSpc>
                <a:spcPct val="90000"/>
              </a:lnSpc>
            </a:pPr>
            <a:r>
              <a:rPr lang="en-US" sz="2800" dirty="0" smtClean="0"/>
              <a:t>Study with 3 groups 45 patients with proximal DVT’s; all patient were on </a:t>
            </a:r>
            <a:r>
              <a:rPr lang="en-US" sz="2800" dirty="0" err="1" smtClean="0"/>
              <a:t>Antithrombotics</a:t>
            </a:r>
            <a:r>
              <a:rPr lang="en-US" sz="2800" dirty="0" smtClean="0"/>
              <a:t> </a:t>
            </a:r>
          </a:p>
          <a:p>
            <a:pPr lvl="1">
              <a:lnSpc>
                <a:spcPct val="90000"/>
              </a:lnSpc>
            </a:pPr>
            <a:r>
              <a:rPr lang="en-US" sz="2400" dirty="0" smtClean="0"/>
              <a:t>A:  Compression bandages and gait</a:t>
            </a:r>
          </a:p>
          <a:p>
            <a:pPr lvl="1">
              <a:lnSpc>
                <a:spcPct val="90000"/>
              </a:lnSpc>
            </a:pPr>
            <a:r>
              <a:rPr lang="en-US" sz="2400" dirty="0" smtClean="0"/>
              <a:t>B:  Compression stockings and gait</a:t>
            </a:r>
          </a:p>
          <a:p>
            <a:pPr lvl="1">
              <a:lnSpc>
                <a:spcPct val="90000"/>
              </a:lnSpc>
            </a:pPr>
            <a:r>
              <a:rPr lang="en-US" sz="2400" dirty="0" smtClean="0"/>
              <a:t>C:  Bed rest no compression</a:t>
            </a:r>
          </a:p>
          <a:p>
            <a:pPr>
              <a:lnSpc>
                <a:spcPct val="90000"/>
              </a:lnSpc>
            </a:pPr>
            <a:r>
              <a:rPr lang="en-US" sz="2800" dirty="0" smtClean="0"/>
              <a:t>Conclusion:  </a:t>
            </a:r>
          </a:p>
          <a:p>
            <a:pPr lvl="1">
              <a:lnSpc>
                <a:spcPct val="90000"/>
              </a:lnSpc>
            </a:pPr>
            <a:r>
              <a:rPr lang="en-US" sz="2400" dirty="0" smtClean="0"/>
              <a:t>Patients on </a:t>
            </a:r>
            <a:r>
              <a:rPr lang="en-US" sz="2400" dirty="0" err="1" smtClean="0"/>
              <a:t>Antithrombotics</a:t>
            </a:r>
            <a:r>
              <a:rPr lang="en-US" sz="2400" dirty="0" smtClean="0"/>
              <a:t> should be encouraged to walk and wear compression.</a:t>
            </a:r>
          </a:p>
          <a:p>
            <a:pPr lvl="2">
              <a:lnSpc>
                <a:spcPct val="90000"/>
              </a:lnSpc>
            </a:pPr>
            <a:r>
              <a:rPr lang="en-US" sz="2200" dirty="0" smtClean="0"/>
              <a:t>Pain and swelling had faster resolution</a:t>
            </a:r>
          </a:p>
          <a:p>
            <a:pPr lvl="2">
              <a:lnSpc>
                <a:spcPct val="90000"/>
              </a:lnSpc>
            </a:pPr>
            <a:r>
              <a:rPr lang="en-US" sz="2200" dirty="0" smtClean="0"/>
              <a:t>No increased risk of PE</a:t>
            </a:r>
          </a:p>
          <a:p>
            <a:pPr>
              <a:lnSpc>
                <a:spcPct val="90000"/>
              </a:lnSpc>
            </a:pPr>
            <a:endParaRPr lang="en-US" sz="2800" dirty="0" smtClean="0"/>
          </a:p>
          <a:p>
            <a:pPr lvl="1">
              <a:lnSpc>
                <a:spcPct val="90000"/>
              </a:lnSpc>
            </a:pPr>
            <a:endParaRPr lang="en-US" sz="2400"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p:txBody>
          <a:bodyPr/>
          <a:lstStyle/>
          <a:p>
            <a:r>
              <a:rPr lang="en-US" smtClean="0"/>
              <a:t>Lit Search</a:t>
            </a:r>
          </a:p>
        </p:txBody>
      </p:sp>
      <p:sp>
        <p:nvSpPr>
          <p:cNvPr id="44035" name="Rectangle 3"/>
          <p:cNvSpPr>
            <a:spLocks noGrp="1"/>
          </p:cNvSpPr>
          <p:nvPr>
            <p:ph sz="quarter" idx="1"/>
          </p:nvPr>
        </p:nvSpPr>
        <p:spPr>
          <a:xfrm>
            <a:off x="457200" y="1524000"/>
            <a:ext cx="7467600" cy="4602163"/>
          </a:xfrm>
        </p:spPr>
        <p:txBody>
          <a:bodyPr/>
          <a:lstStyle/>
          <a:p>
            <a:r>
              <a:rPr lang="en-US" dirty="0" smtClean="0"/>
              <a:t>Trujillo-Santos et al, </a:t>
            </a:r>
            <a:r>
              <a:rPr lang="en-US" i="1" dirty="0" smtClean="0"/>
              <a:t>American College of Chest Physicians, </a:t>
            </a:r>
            <a:r>
              <a:rPr lang="en-US" dirty="0" smtClean="0"/>
              <a:t>2005</a:t>
            </a:r>
          </a:p>
          <a:p>
            <a:r>
              <a:rPr lang="en-US" dirty="0" smtClean="0"/>
              <a:t>2650 patients in study</a:t>
            </a:r>
          </a:p>
          <a:p>
            <a:r>
              <a:rPr lang="en-US" dirty="0" smtClean="0"/>
              <a:t>No significant difference between bedridden and ambulatory patients in terms of new PE events, Fatal PE or bleeding complications</a:t>
            </a:r>
          </a:p>
          <a:p>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Gastric Sleeve Surgery / Roux-en-Y</a:t>
            </a:r>
            <a:endParaRPr lang="en-US" dirty="0"/>
          </a:p>
        </p:txBody>
      </p:sp>
      <p:pic>
        <p:nvPicPr>
          <p:cNvPr id="4" name="Content Placeholder 3"/>
          <p:cNvPicPr>
            <a:picLocks noGrp="1" noChangeAspect="1"/>
          </p:cNvPicPr>
          <p:nvPr>
            <p:ph sz="quarter" idx="1"/>
          </p:nvPr>
        </p:nvPicPr>
        <p:blipFill>
          <a:blip r:embed="rId3"/>
          <a:stretch>
            <a:fillRect/>
          </a:stretch>
        </p:blipFill>
        <p:spPr>
          <a:xfrm>
            <a:off x="838200" y="1371600"/>
            <a:ext cx="2844006" cy="5014874"/>
          </a:xfrm>
          <a:prstGeom prst="rect">
            <a:avLst/>
          </a:prstGeom>
        </p:spPr>
      </p:pic>
      <p:pic>
        <p:nvPicPr>
          <p:cNvPr id="5" name="Content Placeholder 3"/>
          <p:cNvPicPr>
            <a:picLocks noChangeAspect="1"/>
          </p:cNvPicPr>
          <p:nvPr/>
        </p:nvPicPr>
        <p:blipFill>
          <a:blip r:embed="rId4"/>
          <a:stretch>
            <a:fillRect/>
          </a:stretch>
        </p:blipFill>
        <p:spPr>
          <a:xfrm>
            <a:off x="5011071" y="1788586"/>
            <a:ext cx="3825081" cy="4180902"/>
          </a:xfrm>
          <a:prstGeom prst="rect">
            <a:avLst/>
          </a:prstGeom>
        </p:spPr>
      </p:pic>
    </p:spTree>
    <p:extLst>
      <p:ext uri="{BB962C8B-B14F-4D97-AF65-F5344CB8AC3E}">
        <p14:creationId xmlns:p14="http://schemas.microsoft.com/office/powerpoint/2010/main" val="1615869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p:txBody>
          <a:bodyPr/>
          <a:lstStyle/>
          <a:p>
            <a:r>
              <a:rPr lang="en-US" smtClean="0"/>
              <a:t>Lit Search</a:t>
            </a:r>
          </a:p>
        </p:txBody>
      </p:sp>
      <p:sp>
        <p:nvSpPr>
          <p:cNvPr id="45059" name="Rectangle 3"/>
          <p:cNvSpPr>
            <a:spLocks noGrp="1"/>
          </p:cNvSpPr>
          <p:nvPr>
            <p:ph sz="quarter" idx="1"/>
          </p:nvPr>
        </p:nvSpPr>
        <p:spPr/>
        <p:txBody>
          <a:bodyPr/>
          <a:lstStyle/>
          <a:p>
            <a:r>
              <a:rPr lang="en-US" smtClean="0"/>
              <a:t>Overall consensus of the literature is:</a:t>
            </a:r>
          </a:p>
          <a:p>
            <a:r>
              <a:rPr lang="en-US" smtClean="0"/>
              <a:t>Early ambulation and PT/OT, as tolerated, should be encouraged once anticoagulation is instituted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Surgical Procedures</a:t>
            </a:r>
            <a:endParaRPr lang="en-US" dirty="0"/>
          </a:p>
        </p:txBody>
      </p:sp>
      <p:pic>
        <p:nvPicPr>
          <p:cNvPr id="5" name="Picture 4"/>
          <p:cNvPicPr>
            <a:picLocks noChangeAspect="1"/>
          </p:cNvPicPr>
          <p:nvPr/>
        </p:nvPicPr>
        <p:blipFill>
          <a:blip r:embed="rId3"/>
          <a:stretch>
            <a:fillRect/>
          </a:stretch>
        </p:blipFill>
        <p:spPr>
          <a:xfrm>
            <a:off x="4592900" y="1524000"/>
            <a:ext cx="4161022" cy="4424553"/>
          </a:xfrm>
          <a:prstGeom prst="rect">
            <a:avLst/>
          </a:prstGeom>
        </p:spPr>
      </p:pic>
      <p:pic>
        <p:nvPicPr>
          <p:cNvPr id="7" name="Content Placeholder 6"/>
          <p:cNvPicPr>
            <a:picLocks noGrp="1" noChangeAspect="1"/>
          </p:cNvPicPr>
          <p:nvPr>
            <p:ph sz="quarter" idx="1"/>
          </p:nvPr>
        </p:nvPicPr>
        <p:blipFill>
          <a:blip r:embed="rId4"/>
          <a:stretch>
            <a:fillRect/>
          </a:stretch>
        </p:blipFill>
        <p:spPr>
          <a:xfrm>
            <a:off x="457200" y="2057400"/>
            <a:ext cx="3537020" cy="3288412"/>
          </a:xfrm>
          <a:prstGeom prst="rect">
            <a:avLst/>
          </a:prstGeom>
        </p:spPr>
      </p:pic>
    </p:spTree>
    <p:extLst>
      <p:ext uri="{BB962C8B-B14F-4D97-AF65-F5344CB8AC3E}">
        <p14:creationId xmlns:p14="http://schemas.microsoft.com/office/powerpoint/2010/main" val="3283884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066" y="141515"/>
            <a:ext cx="8534400" cy="990600"/>
          </a:xfrm>
        </p:spPr>
        <p:txBody>
          <a:bodyPr>
            <a:noAutofit/>
          </a:bodyPr>
          <a:lstStyle/>
          <a:p>
            <a:r>
              <a:rPr lang="en-US" sz="3200" dirty="0"/>
              <a:t>Risk factors for </a:t>
            </a:r>
            <a:r>
              <a:rPr lang="en-US" sz="3200" dirty="0" smtClean="0"/>
              <a:t>ICU admission </a:t>
            </a:r>
            <a:r>
              <a:rPr lang="en-US" sz="3200" dirty="0"/>
              <a:t>after </a:t>
            </a:r>
            <a:r>
              <a:rPr lang="en-US" sz="3200" dirty="0" smtClean="0"/>
              <a:t>Bariatric </a:t>
            </a:r>
            <a:r>
              <a:rPr lang="en-US" sz="3200" dirty="0"/>
              <a:t>S</a:t>
            </a:r>
            <a:r>
              <a:rPr lang="en-US" sz="3200" dirty="0" smtClean="0"/>
              <a:t>urgery</a:t>
            </a:r>
            <a:endParaRPr lang="en-US" sz="3200" dirty="0"/>
          </a:p>
        </p:txBody>
      </p:sp>
      <p:sp>
        <p:nvSpPr>
          <p:cNvPr id="3" name="Content Placeholder 2"/>
          <p:cNvSpPr>
            <a:spLocks noGrp="1"/>
          </p:cNvSpPr>
          <p:nvPr>
            <p:ph sz="quarter" idx="1"/>
          </p:nvPr>
        </p:nvSpPr>
        <p:spPr/>
        <p:txBody>
          <a:bodyPr>
            <a:normAutofit/>
          </a:bodyPr>
          <a:lstStyle/>
          <a:p>
            <a:r>
              <a:rPr lang="en-US" dirty="0" smtClean="0"/>
              <a:t>Male </a:t>
            </a:r>
            <a:r>
              <a:rPr lang="en-US" dirty="0" smtClean="0"/>
              <a:t>sex </a:t>
            </a:r>
            <a:endParaRPr lang="en-US" dirty="0"/>
          </a:p>
          <a:p>
            <a:r>
              <a:rPr lang="en-US" dirty="0"/>
              <a:t>Age of </a:t>
            </a:r>
            <a:r>
              <a:rPr lang="en-US" dirty="0" smtClean="0"/>
              <a:t>50 years</a:t>
            </a:r>
            <a:endParaRPr lang="en-US" dirty="0"/>
          </a:p>
          <a:p>
            <a:r>
              <a:rPr lang="en-US" dirty="0" smtClean="0"/>
              <a:t>BMI </a:t>
            </a:r>
            <a:r>
              <a:rPr lang="en-US" dirty="0"/>
              <a:t>of </a:t>
            </a:r>
            <a:r>
              <a:rPr lang="en-US" dirty="0" smtClean="0"/>
              <a:t>60 or greater</a:t>
            </a:r>
            <a:endParaRPr lang="en-US" dirty="0"/>
          </a:p>
          <a:p>
            <a:r>
              <a:rPr lang="en-US" dirty="0"/>
              <a:t>Diabetes mellitus</a:t>
            </a:r>
          </a:p>
          <a:p>
            <a:r>
              <a:rPr lang="en-US" dirty="0"/>
              <a:t>Cardiovascular disease</a:t>
            </a:r>
          </a:p>
          <a:p>
            <a:r>
              <a:rPr lang="en-US" dirty="0"/>
              <a:t>Obstructive sleep apnea syndrome</a:t>
            </a:r>
          </a:p>
          <a:p>
            <a:r>
              <a:rPr lang="en-US" dirty="0"/>
              <a:t>Venous stasis</a:t>
            </a:r>
          </a:p>
          <a:p>
            <a:r>
              <a:rPr lang="en-US" dirty="0"/>
              <a:t>Intraoperative complications</a:t>
            </a:r>
          </a:p>
        </p:txBody>
      </p:sp>
    </p:spTree>
    <p:extLst>
      <p:ext uri="{BB962C8B-B14F-4D97-AF65-F5344CB8AC3E}">
        <p14:creationId xmlns:p14="http://schemas.microsoft.com/office/powerpoint/2010/main" val="4176869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normAutofit/>
          </a:bodyPr>
          <a:lstStyle/>
          <a:p>
            <a:r>
              <a:rPr lang="en-US" smtClean="0"/>
              <a:t>Medical &amp; Surgical Management</a:t>
            </a:r>
          </a:p>
        </p:txBody>
      </p:sp>
      <p:sp>
        <p:nvSpPr>
          <p:cNvPr id="17410" name="Rectangle 3"/>
          <p:cNvSpPr>
            <a:spLocks noGrp="1" noChangeArrowheads="1"/>
          </p:cNvSpPr>
          <p:nvPr>
            <p:ph sz="quarter" idx="1"/>
          </p:nvPr>
        </p:nvSpPr>
        <p:spPr>
          <a:xfrm>
            <a:off x="457200" y="1371600"/>
            <a:ext cx="7467600" cy="4754563"/>
          </a:xfrm>
        </p:spPr>
        <p:txBody>
          <a:bodyPr>
            <a:normAutofit fontScale="92500" lnSpcReduction="10000"/>
          </a:bodyPr>
          <a:lstStyle/>
          <a:p>
            <a:pPr>
              <a:lnSpc>
                <a:spcPct val="90000"/>
              </a:lnSpc>
            </a:pPr>
            <a:r>
              <a:rPr lang="en-US" dirty="0" smtClean="0"/>
              <a:t>PT Considerations</a:t>
            </a:r>
          </a:p>
          <a:p>
            <a:pPr lvl="1">
              <a:lnSpc>
                <a:spcPct val="90000"/>
              </a:lnSpc>
            </a:pPr>
            <a:r>
              <a:rPr lang="en-US" dirty="0" smtClean="0"/>
              <a:t>Mobility Status &amp; Complication Prevention</a:t>
            </a:r>
          </a:p>
          <a:p>
            <a:pPr lvl="2">
              <a:lnSpc>
                <a:spcPct val="90000"/>
              </a:lnSpc>
            </a:pPr>
            <a:r>
              <a:rPr lang="en-US" dirty="0" smtClean="0"/>
              <a:t>Pre-op mobility status is baseline</a:t>
            </a:r>
          </a:p>
          <a:p>
            <a:pPr lvl="3">
              <a:lnSpc>
                <a:spcPct val="90000"/>
              </a:lnSpc>
            </a:pPr>
            <a:r>
              <a:rPr lang="en-US" dirty="0" smtClean="0"/>
              <a:t>Assess this well</a:t>
            </a:r>
            <a:r>
              <a:rPr lang="en-US" dirty="0" smtClean="0"/>
              <a:t>!</a:t>
            </a:r>
          </a:p>
          <a:p>
            <a:pPr lvl="3">
              <a:lnSpc>
                <a:spcPct val="90000"/>
              </a:lnSpc>
            </a:pPr>
            <a:r>
              <a:rPr lang="en-US" dirty="0" smtClean="0"/>
              <a:t>Most of these patients will know their own ability.</a:t>
            </a:r>
          </a:p>
          <a:p>
            <a:pPr lvl="3">
              <a:lnSpc>
                <a:spcPct val="90000"/>
              </a:lnSpc>
            </a:pPr>
            <a:r>
              <a:rPr lang="en-US" dirty="0" smtClean="0"/>
              <a:t>Get up from side because of cut abdominals. </a:t>
            </a:r>
            <a:endParaRPr lang="en-US" dirty="0" smtClean="0"/>
          </a:p>
          <a:p>
            <a:pPr lvl="2">
              <a:lnSpc>
                <a:spcPct val="90000"/>
              </a:lnSpc>
            </a:pPr>
            <a:r>
              <a:rPr lang="en-US" dirty="0" smtClean="0"/>
              <a:t>Mobility will most likely improve w/wt loss</a:t>
            </a:r>
          </a:p>
          <a:p>
            <a:pPr lvl="2">
              <a:lnSpc>
                <a:spcPct val="90000"/>
              </a:lnSpc>
            </a:pPr>
            <a:r>
              <a:rPr lang="en-US" dirty="0" smtClean="0"/>
              <a:t>Target weight changes take </a:t>
            </a:r>
            <a:r>
              <a:rPr lang="en-US" dirty="0" smtClean="0">
                <a:latin typeface="Times New Roman" panose="02020603050405020304" pitchFamily="18" charset="0"/>
                <a:cs typeface="Times New Roman" panose="02020603050405020304" pitchFamily="18" charset="0"/>
              </a:rPr>
              <a:t>≥</a:t>
            </a:r>
            <a:r>
              <a:rPr lang="en-US" dirty="0" smtClean="0"/>
              <a:t> 2 years</a:t>
            </a:r>
          </a:p>
          <a:p>
            <a:pPr lvl="2">
              <a:lnSpc>
                <a:spcPct val="90000"/>
              </a:lnSpc>
            </a:pPr>
            <a:r>
              <a:rPr lang="en-US" dirty="0" smtClean="0"/>
              <a:t>Immediately post-op</a:t>
            </a:r>
          </a:p>
          <a:p>
            <a:pPr lvl="3">
              <a:lnSpc>
                <a:spcPct val="90000"/>
              </a:lnSpc>
            </a:pPr>
            <a:r>
              <a:rPr lang="en-US" dirty="0" smtClean="0"/>
              <a:t>Observe NPO </a:t>
            </a:r>
            <a:r>
              <a:rPr lang="en-US" dirty="0" smtClean="0"/>
              <a:t>status (nothing by mouth)</a:t>
            </a:r>
            <a:endParaRPr lang="en-US" dirty="0" smtClean="0"/>
          </a:p>
          <a:p>
            <a:pPr lvl="4">
              <a:lnSpc>
                <a:spcPct val="90000"/>
              </a:lnSpc>
            </a:pPr>
            <a:r>
              <a:rPr lang="en-US" dirty="0" smtClean="0"/>
              <a:t>May take 6 weeks to return to oral ingestion of food</a:t>
            </a:r>
          </a:p>
          <a:p>
            <a:pPr lvl="4">
              <a:lnSpc>
                <a:spcPct val="90000"/>
              </a:lnSpc>
            </a:pPr>
            <a:r>
              <a:rPr lang="en-US" dirty="0" smtClean="0"/>
              <a:t>Moist Cotton swabs for oral hydration/comfort</a:t>
            </a:r>
          </a:p>
          <a:p>
            <a:pPr lvl="2">
              <a:lnSpc>
                <a:spcPct val="90000"/>
              </a:lnSpc>
            </a:pPr>
            <a:r>
              <a:rPr lang="en-US" dirty="0" smtClean="0"/>
              <a:t>Frequent complications: </a:t>
            </a:r>
          </a:p>
          <a:p>
            <a:pPr lvl="3">
              <a:lnSpc>
                <a:spcPct val="90000"/>
              </a:lnSpc>
            </a:pPr>
            <a:r>
              <a:rPr lang="en-US" dirty="0" smtClean="0"/>
              <a:t>depression, DVT, pneumonia, heat </a:t>
            </a:r>
            <a:r>
              <a:rPr lang="en-US" dirty="0" smtClean="0"/>
              <a:t>dissipation  (too hot)</a:t>
            </a:r>
            <a:endParaRPr lang="en-US" dirty="0" smtClean="0"/>
          </a:p>
          <a:p>
            <a:pPr lvl="2">
              <a:lnSpc>
                <a:spcPct val="90000"/>
              </a:lnSpc>
            </a:pPr>
            <a:r>
              <a:rPr lang="en-US" dirty="0" smtClean="0"/>
              <a:t>No lifting/strenuous activity for 6 weeks</a:t>
            </a:r>
          </a:p>
          <a:p>
            <a:pPr lvl="1">
              <a:lnSpc>
                <a:spcPct val="90000"/>
              </a:lnSpc>
            </a:pPr>
            <a:endParaRPr lang="en-US" dirty="0" smtClean="0"/>
          </a:p>
        </p:txBody>
      </p:sp>
    </p:spTree>
    <p:extLst>
      <p:ext uri="{BB962C8B-B14F-4D97-AF65-F5344CB8AC3E}">
        <p14:creationId xmlns:p14="http://schemas.microsoft.com/office/powerpoint/2010/main" val="17568022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normAutofit/>
          </a:bodyPr>
          <a:lstStyle/>
          <a:p>
            <a:r>
              <a:rPr lang="en-US" smtClean="0"/>
              <a:t>Medical &amp; Surgical Management</a:t>
            </a:r>
          </a:p>
        </p:txBody>
      </p:sp>
      <p:sp>
        <p:nvSpPr>
          <p:cNvPr id="18434" name="Rectangle 3"/>
          <p:cNvSpPr>
            <a:spLocks noGrp="1" noChangeArrowheads="1"/>
          </p:cNvSpPr>
          <p:nvPr>
            <p:ph sz="quarter" idx="1"/>
          </p:nvPr>
        </p:nvSpPr>
        <p:spPr>
          <a:xfrm>
            <a:off x="457200" y="1447800"/>
            <a:ext cx="7467600" cy="4953000"/>
          </a:xfrm>
        </p:spPr>
        <p:txBody>
          <a:bodyPr>
            <a:normAutofit/>
          </a:bodyPr>
          <a:lstStyle/>
          <a:p>
            <a:pPr>
              <a:lnSpc>
                <a:spcPct val="80000"/>
              </a:lnSpc>
            </a:pPr>
            <a:r>
              <a:rPr lang="en-US" sz="2800" dirty="0" smtClean="0"/>
              <a:t>PT Interventions</a:t>
            </a:r>
          </a:p>
          <a:p>
            <a:pPr lvl="1">
              <a:lnSpc>
                <a:spcPct val="80000"/>
              </a:lnSpc>
            </a:pPr>
            <a:r>
              <a:rPr lang="en-US" sz="2400" dirty="0" smtClean="0"/>
              <a:t>Deep breathing</a:t>
            </a:r>
          </a:p>
          <a:p>
            <a:pPr lvl="1">
              <a:lnSpc>
                <a:spcPct val="80000"/>
              </a:lnSpc>
            </a:pPr>
            <a:r>
              <a:rPr lang="en-US" sz="2400" dirty="0" smtClean="0"/>
              <a:t>Positioning to minimize flexed </a:t>
            </a:r>
            <a:r>
              <a:rPr lang="en-US" sz="2400" dirty="0" smtClean="0"/>
              <a:t>postures (</a:t>
            </a:r>
            <a:r>
              <a:rPr lang="en-US" sz="2400" dirty="0" err="1" smtClean="0"/>
              <a:t>abdom</a:t>
            </a:r>
            <a:r>
              <a:rPr lang="en-US" sz="2400" dirty="0" smtClean="0"/>
              <a:t>)</a:t>
            </a:r>
            <a:endParaRPr lang="en-US" sz="2400" dirty="0" smtClean="0"/>
          </a:p>
          <a:p>
            <a:pPr lvl="1">
              <a:lnSpc>
                <a:spcPct val="80000"/>
              </a:lnSpc>
            </a:pPr>
            <a:r>
              <a:rPr lang="en-US" sz="2400" dirty="0"/>
              <a:t>Post surgical Pain</a:t>
            </a:r>
          </a:p>
          <a:p>
            <a:pPr lvl="2">
              <a:lnSpc>
                <a:spcPct val="80000"/>
              </a:lnSpc>
            </a:pPr>
            <a:r>
              <a:rPr lang="en-US" dirty="0" smtClean="0"/>
              <a:t>Mobility: </a:t>
            </a:r>
          </a:p>
          <a:p>
            <a:pPr lvl="3">
              <a:lnSpc>
                <a:spcPct val="80000"/>
              </a:lnSpc>
            </a:pPr>
            <a:r>
              <a:rPr lang="en-US" dirty="0" smtClean="0"/>
              <a:t>log rolling transfers</a:t>
            </a:r>
          </a:p>
          <a:p>
            <a:pPr lvl="3">
              <a:lnSpc>
                <a:spcPct val="80000"/>
              </a:lnSpc>
            </a:pPr>
            <a:r>
              <a:rPr lang="en-US" dirty="0" smtClean="0"/>
              <a:t>Most able to walk pushing IV pole by p/op days 1-3 </a:t>
            </a:r>
          </a:p>
          <a:p>
            <a:pPr lvl="1">
              <a:lnSpc>
                <a:spcPct val="80000"/>
              </a:lnSpc>
            </a:pPr>
            <a:r>
              <a:rPr lang="en-US" sz="2400" dirty="0" smtClean="0"/>
              <a:t>Equipment post op:</a:t>
            </a:r>
          </a:p>
          <a:p>
            <a:pPr lvl="2">
              <a:lnSpc>
                <a:spcPct val="80000"/>
              </a:lnSpc>
            </a:pPr>
            <a:r>
              <a:rPr lang="en-US" sz="2000" dirty="0" smtClean="0"/>
              <a:t>Elastic </a:t>
            </a:r>
            <a:r>
              <a:rPr lang="en-US" sz="2000" dirty="0" smtClean="0"/>
              <a:t>stockings/TED</a:t>
            </a:r>
            <a:endParaRPr lang="en-US" sz="2000" dirty="0" smtClean="0"/>
          </a:p>
          <a:p>
            <a:pPr lvl="2">
              <a:lnSpc>
                <a:spcPct val="80000"/>
              </a:lnSpc>
            </a:pPr>
            <a:r>
              <a:rPr lang="en-US" sz="2000" dirty="0" smtClean="0"/>
              <a:t>Abdominal </a:t>
            </a:r>
            <a:r>
              <a:rPr lang="en-US" sz="2000" dirty="0" smtClean="0"/>
              <a:t>Binder-on with coughing or lung clearance.</a:t>
            </a:r>
            <a:endParaRPr lang="en-US" sz="2000" dirty="0" smtClean="0"/>
          </a:p>
          <a:p>
            <a:pPr lvl="2">
              <a:lnSpc>
                <a:spcPct val="80000"/>
              </a:lnSpc>
            </a:pPr>
            <a:r>
              <a:rPr lang="en-US" sz="2000" dirty="0" smtClean="0"/>
              <a:t>Beds, Hoyer lift, overhead trapeze, chairs, wheelchairs</a:t>
            </a:r>
          </a:p>
          <a:p>
            <a:pPr lvl="2">
              <a:lnSpc>
                <a:spcPct val="80000"/>
              </a:lnSpc>
            </a:pPr>
            <a:r>
              <a:rPr lang="en-US" sz="2000" dirty="0" smtClean="0"/>
              <a:t>OT dressing/toileting equipment</a:t>
            </a:r>
          </a:p>
        </p:txBody>
      </p:sp>
    </p:spTree>
    <p:extLst>
      <p:ext uri="{BB962C8B-B14F-4D97-AF65-F5344CB8AC3E}">
        <p14:creationId xmlns:p14="http://schemas.microsoft.com/office/powerpoint/2010/main" val="17033017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normAutofit/>
          </a:bodyPr>
          <a:lstStyle/>
          <a:p>
            <a:r>
              <a:rPr lang="en-US" sz="3600" smtClean="0"/>
              <a:t>Medical &amp; Surgical Management</a:t>
            </a:r>
          </a:p>
        </p:txBody>
      </p:sp>
      <p:sp>
        <p:nvSpPr>
          <p:cNvPr id="19458" name="Rectangle 3"/>
          <p:cNvSpPr>
            <a:spLocks noGrp="1" noChangeArrowheads="1"/>
          </p:cNvSpPr>
          <p:nvPr>
            <p:ph sz="quarter" idx="1"/>
          </p:nvPr>
        </p:nvSpPr>
        <p:spPr/>
        <p:txBody>
          <a:bodyPr/>
          <a:lstStyle/>
          <a:p>
            <a:r>
              <a:rPr lang="en-US" sz="2800" b="1" dirty="0" smtClean="0"/>
              <a:t>Exercise Prescription:</a:t>
            </a:r>
          </a:p>
          <a:p>
            <a:pPr lvl="1"/>
            <a:r>
              <a:rPr lang="en-US" sz="2200" dirty="0" smtClean="0"/>
              <a:t>Endurance: Intensity, duration, mode, frequency</a:t>
            </a:r>
          </a:p>
          <a:p>
            <a:pPr lvl="2"/>
            <a:r>
              <a:rPr lang="en-US" sz="2200" dirty="0" smtClean="0"/>
              <a:t>Equipment, support group, safety issues</a:t>
            </a:r>
          </a:p>
          <a:p>
            <a:pPr lvl="1"/>
            <a:r>
              <a:rPr lang="en-US" sz="2200" dirty="0" smtClean="0"/>
              <a:t>Strength</a:t>
            </a:r>
          </a:p>
          <a:p>
            <a:pPr lvl="2"/>
            <a:r>
              <a:rPr lang="en-US" sz="2200" dirty="0" smtClean="0"/>
              <a:t>Equipment, instructions, safety</a:t>
            </a:r>
          </a:p>
          <a:p>
            <a:pPr lvl="1"/>
            <a:r>
              <a:rPr lang="en-US" sz="2200" dirty="0" smtClean="0"/>
              <a:t>Flexibility</a:t>
            </a:r>
          </a:p>
          <a:p>
            <a:pPr lvl="2"/>
            <a:r>
              <a:rPr lang="en-US" sz="2200" dirty="0" smtClean="0"/>
              <a:t>Instructions for safe stretching</a:t>
            </a:r>
          </a:p>
        </p:txBody>
      </p:sp>
    </p:spTree>
    <p:extLst>
      <p:ext uri="{BB962C8B-B14F-4D97-AF65-F5344CB8AC3E}">
        <p14:creationId xmlns:p14="http://schemas.microsoft.com/office/powerpoint/2010/main" val="111869537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759</TotalTime>
  <Words>1434</Words>
  <Application>Microsoft Office PowerPoint</Application>
  <PresentationFormat>On-screen Show (4:3)</PresentationFormat>
  <Paragraphs>242</Paragraphs>
  <Slides>40</Slides>
  <Notes>6</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Civic</vt:lpstr>
      <vt:lpstr>Nutritional diseases</vt:lpstr>
      <vt:lpstr>Bariatric Care </vt:lpstr>
      <vt:lpstr>Weight Loss Surgery</vt:lpstr>
      <vt:lpstr>Gastric Sleeve Surgery / Roux-en-Y</vt:lpstr>
      <vt:lpstr>Surgical Procedures</vt:lpstr>
      <vt:lpstr>Risk factors for ICU admission after Bariatric Surgery</vt:lpstr>
      <vt:lpstr>Medical &amp; Surgical Management</vt:lpstr>
      <vt:lpstr>Medical &amp; Surgical Management</vt:lpstr>
      <vt:lpstr>Medical &amp; Surgical Management</vt:lpstr>
      <vt:lpstr>Sleep Apnea</vt:lpstr>
      <vt:lpstr>PowerPoint Presentation</vt:lpstr>
      <vt:lpstr>PowerPoint Presentation</vt:lpstr>
      <vt:lpstr>Social Impact</vt:lpstr>
      <vt:lpstr>PowerPoint Presentation</vt:lpstr>
      <vt:lpstr>Respect</vt:lpstr>
      <vt:lpstr>Bariatric Care</vt:lpstr>
      <vt:lpstr>Bariatric mobility</vt:lpstr>
      <vt:lpstr>Bariatric Care</vt:lpstr>
      <vt:lpstr>Care for the Bariatric Patient</vt:lpstr>
      <vt:lpstr>Equipment</vt:lpstr>
      <vt:lpstr>Medical &amp; Surgical Management</vt:lpstr>
      <vt:lpstr>Bariatric Equipment</vt:lpstr>
      <vt:lpstr>PowerPoint Presentation</vt:lpstr>
      <vt:lpstr>PowerPoint Presentation</vt:lpstr>
      <vt:lpstr>PowerPoint Presentation</vt:lpstr>
      <vt:lpstr>PowerPoint Presentation</vt:lpstr>
      <vt:lpstr>Obesity rates from “HealthDay News”</vt:lpstr>
      <vt:lpstr>Healthy People 2020</vt:lpstr>
      <vt:lpstr>Role of PT </vt:lpstr>
      <vt:lpstr>Advantages of Weight Loss</vt:lpstr>
      <vt:lpstr>Issues Affecting Exercise Adherence</vt:lpstr>
      <vt:lpstr>Obesity Treatment Model/Mgmt</vt:lpstr>
      <vt:lpstr>DVT’s</vt:lpstr>
      <vt:lpstr>PT considerations</vt:lpstr>
      <vt:lpstr>Lit Search</vt:lpstr>
      <vt:lpstr>Lit Search</vt:lpstr>
      <vt:lpstr>Lit Search</vt:lpstr>
      <vt:lpstr>Lit Search</vt:lpstr>
      <vt:lpstr>Lit Search</vt:lpstr>
      <vt:lpstr>Lit Search</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llacy</dc:creator>
  <cp:lastModifiedBy>SWEET, CHRISTINA</cp:lastModifiedBy>
  <cp:revision>70</cp:revision>
  <dcterms:created xsi:type="dcterms:W3CDTF">2009-07-13T12:31:41Z</dcterms:created>
  <dcterms:modified xsi:type="dcterms:W3CDTF">2013-06-24T15:56:12Z</dcterms:modified>
</cp:coreProperties>
</file>