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727D7-9843-AC47-BC85-4185B0B4BE83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D3D13-B30E-884B-8F41-3B9EB5696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540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D6178-1F75-A647-A9BF-561A7F80AEB7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DB84F-C547-C84E-9310-52882DFE4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975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9F046-D01D-1A44-90D4-FB447C37F4F6}" type="datetimeFigureOut">
              <a:rPr lang="en-US" smtClean="0"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DDC53-1081-2543-A145-DAB64FFB9C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Betadine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Providone Iodine</a:t>
            </a:r>
          </a:p>
          <a:p>
            <a:r>
              <a:rPr lang="en-US" dirty="0" smtClean="0"/>
              <a:t>Used to “dry out” dry gangrene</a:t>
            </a:r>
          </a:p>
          <a:p>
            <a:r>
              <a:rPr lang="en-US" dirty="0" smtClean="0"/>
              <a:t>Goal is to keep dry gangrene contained and free of outside bacteria</a:t>
            </a:r>
          </a:p>
          <a:p>
            <a:r>
              <a:rPr lang="en-US" dirty="0" smtClean="0"/>
              <a:t>Cytotoxic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Collagenase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Slow acting</a:t>
            </a:r>
          </a:p>
          <a:p>
            <a:pPr lvl="1"/>
            <a:r>
              <a:rPr lang="en-US" dirty="0" smtClean="0"/>
              <a:t>Deactivated when combined with heavy metals</a:t>
            </a:r>
          </a:p>
          <a:p>
            <a:pPr lvl="2"/>
            <a:r>
              <a:rPr lang="en-US" dirty="0" smtClean="0"/>
              <a:t>Silver</a:t>
            </a:r>
          </a:p>
        </p:txBody>
      </p:sp>
    </p:spTree>
    <p:extLst>
      <p:ext uri="{BB962C8B-B14F-4D97-AF65-F5344CB8AC3E}">
        <p14:creationId xmlns:p14="http://schemas.microsoft.com/office/powerpoint/2010/main" val="43942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Metronidazole gel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MetroGel</a:t>
            </a:r>
          </a:p>
          <a:p>
            <a:r>
              <a:rPr lang="en-US" dirty="0" smtClean="0"/>
              <a:t>Beneficial for anaerobic contamination</a:t>
            </a:r>
          </a:p>
          <a:p>
            <a:pPr lvl="1"/>
            <a:r>
              <a:rPr lang="en-US" dirty="0" err="1" smtClean="0"/>
              <a:t>Fungating</a:t>
            </a:r>
            <a:r>
              <a:rPr lang="en-US" dirty="0" smtClean="0"/>
              <a:t> </a:t>
            </a:r>
            <a:r>
              <a:rPr lang="en-US" dirty="0" smtClean="0"/>
              <a:t>wounds (end stage breast cancer, tumor is evasive and grows out, highly vascularized. </a:t>
            </a:r>
            <a:endParaRPr lang="en-US" dirty="0" smtClean="0"/>
          </a:p>
          <a:p>
            <a:r>
              <a:rPr lang="en-US" dirty="0" smtClean="0"/>
              <a:t>Can be combined with Mupirocin to treat </a:t>
            </a:r>
            <a:r>
              <a:rPr lang="en-US" dirty="0" smtClean="0"/>
              <a:t>MRSA</a:t>
            </a:r>
          </a:p>
          <a:p>
            <a:r>
              <a:rPr lang="en-US" dirty="0" smtClean="0"/>
              <a:t>Helps with order control from wound.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2873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Mupirocin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Bactroban</a:t>
            </a:r>
          </a:p>
          <a:p>
            <a:r>
              <a:rPr lang="en-US" dirty="0" smtClean="0"/>
              <a:t>Bacteriostatic (bacteria lives, but can’t replicate) </a:t>
            </a:r>
            <a:r>
              <a:rPr lang="en-US" dirty="0" smtClean="0"/>
              <a:t>or </a:t>
            </a:r>
            <a:r>
              <a:rPr lang="en-US" dirty="0" smtClean="0"/>
              <a:t>Bactericidal (kills the bacteria)</a:t>
            </a:r>
            <a:endParaRPr lang="en-US" dirty="0" smtClean="0"/>
          </a:p>
          <a:p>
            <a:r>
              <a:rPr lang="en-US" dirty="0" smtClean="0"/>
              <a:t>Gram positive organisms including MRSA</a:t>
            </a:r>
          </a:p>
          <a:p>
            <a:r>
              <a:rPr lang="en-US" dirty="0" smtClean="0"/>
              <a:t>Resistance is developing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93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Bacitracin, </a:t>
            </a:r>
            <a:r>
              <a:rPr lang="en-US" dirty="0" smtClean="0"/>
              <a:t>Neomycin</a:t>
            </a:r>
            <a:r>
              <a:rPr lang="en-US" dirty="0"/>
              <a:t>, </a:t>
            </a:r>
            <a:r>
              <a:rPr lang="en-US" dirty="0" smtClean="0"/>
              <a:t>Polymixin </a:t>
            </a:r>
            <a:r>
              <a:rPr lang="en-US" dirty="0"/>
              <a:t>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Triple antibiotic ointment, Neosporin</a:t>
            </a:r>
          </a:p>
          <a:p>
            <a:r>
              <a:rPr lang="en-US" dirty="0" smtClean="0"/>
              <a:t>Available in ointment or powder</a:t>
            </a:r>
          </a:p>
          <a:p>
            <a:r>
              <a:rPr lang="en-US" dirty="0" smtClean="0"/>
              <a:t>Powder can be combined with collagenase</a:t>
            </a:r>
          </a:p>
          <a:p>
            <a:r>
              <a:rPr lang="en-US" dirty="0" smtClean="0"/>
              <a:t>Allergies becoming more common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Dress a Wound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Moist wound healing is best</a:t>
            </a:r>
          </a:p>
          <a:p>
            <a:r>
              <a:rPr lang="en-US" dirty="0" smtClean="0"/>
              <a:t>Goal of a dressing is to maintain appropriate moisture level</a:t>
            </a:r>
          </a:p>
          <a:p>
            <a:r>
              <a:rPr lang="en-US" dirty="0" smtClean="0"/>
              <a:t>If necessary, lightly fill a cavity</a:t>
            </a:r>
          </a:p>
          <a:p>
            <a:pPr lvl="1"/>
            <a:r>
              <a:rPr lang="en-US" dirty="0" smtClean="0"/>
              <a:t>No “packing”</a:t>
            </a:r>
          </a:p>
          <a:p>
            <a:pPr lvl="1"/>
            <a:r>
              <a:rPr lang="en-US" dirty="0" smtClean="0"/>
              <a:t>Creates too much pressure</a:t>
            </a:r>
          </a:p>
          <a:p>
            <a:r>
              <a:rPr lang="en-US" dirty="0" smtClean="0"/>
              <a:t>Whatever goes in, how are you going to get it out?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07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Dress a Wound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Cost/insurance</a:t>
            </a:r>
          </a:p>
          <a:p>
            <a:pPr lvl="1"/>
            <a:r>
              <a:rPr lang="en-US" dirty="0" smtClean="0"/>
              <a:t>Ease of Pt or caregiver to perform</a:t>
            </a:r>
          </a:p>
          <a:p>
            <a:pPr lvl="1"/>
            <a:r>
              <a:rPr lang="en-US" dirty="0" smtClean="0"/>
              <a:t>Can you see what your applying a dressing to?</a:t>
            </a:r>
          </a:p>
          <a:p>
            <a:pPr lvl="1"/>
            <a:r>
              <a:rPr lang="en-US" dirty="0" smtClean="0"/>
              <a:t>Allergies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91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Gauze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wound!</a:t>
            </a:r>
          </a:p>
        </p:txBody>
      </p:sp>
      <p:pic>
        <p:nvPicPr>
          <p:cNvPr id="4" name="Picture 3" descr="gauz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470" y="2224773"/>
            <a:ext cx="4843330" cy="363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9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Gauze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forms</a:t>
            </a:r>
          </a:p>
          <a:p>
            <a:pPr lvl="1"/>
            <a:r>
              <a:rPr lang="en-US" dirty="0" smtClean="0"/>
              <a:t>4x4, 2x2, strip gauze, roll</a:t>
            </a:r>
          </a:p>
          <a:p>
            <a:r>
              <a:rPr lang="en-US" dirty="0" smtClean="0"/>
              <a:t>Versatile</a:t>
            </a:r>
          </a:p>
          <a:p>
            <a:pPr lvl="1"/>
            <a:r>
              <a:rPr lang="en-US" dirty="0" smtClean="0"/>
              <a:t>Flat, opened, fluffed, filling/packing</a:t>
            </a:r>
          </a:p>
          <a:p>
            <a:r>
              <a:rPr lang="en-US" dirty="0" smtClean="0"/>
              <a:t>Cheap</a:t>
            </a:r>
          </a:p>
          <a:p>
            <a:r>
              <a:rPr lang="en-US" dirty="0" smtClean="0"/>
              <a:t>Readily available w/o Rx</a:t>
            </a:r>
          </a:p>
          <a:p>
            <a:r>
              <a:rPr lang="en-US" dirty="0" smtClean="0"/>
              <a:t>Mechanical debridement</a:t>
            </a:r>
          </a:p>
          <a:p>
            <a:r>
              <a:rPr lang="en-US" dirty="0" smtClean="0"/>
              <a:t>Can be used with any topical or solution</a:t>
            </a:r>
          </a:p>
        </p:txBody>
      </p:sp>
    </p:spTree>
    <p:extLst>
      <p:ext uri="{BB962C8B-B14F-4D97-AF65-F5344CB8AC3E}">
        <p14:creationId xmlns:p14="http://schemas.microsoft.com/office/powerpoint/2010/main" val="417101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Gauze -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Traumatic/painful removal</a:t>
            </a:r>
          </a:p>
          <a:p>
            <a:r>
              <a:rPr lang="en-US" dirty="0" smtClean="0"/>
              <a:t>Dries out easily</a:t>
            </a:r>
          </a:p>
          <a:p>
            <a:r>
              <a:rPr lang="en-US" dirty="0" smtClean="0"/>
              <a:t>Does not keep outside bacteria out</a:t>
            </a:r>
          </a:p>
          <a:p>
            <a:r>
              <a:rPr lang="en-US" dirty="0" smtClean="0"/>
              <a:t>May require a secondary dressing</a:t>
            </a:r>
          </a:p>
          <a:p>
            <a:r>
              <a:rPr lang="en-US" dirty="0" smtClean="0"/>
              <a:t>Leaves debris in wound bed, particularly if cut</a:t>
            </a:r>
          </a:p>
          <a:p>
            <a:r>
              <a:rPr lang="en-US" dirty="0" smtClean="0"/>
              <a:t>Frequent use, longer need affects cost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08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Foams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3943142" cy="515422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Stage II-IV pressure ulcers</a:t>
            </a:r>
          </a:p>
          <a:p>
            <a:r>
              <a:rPr lang="en-US" dirty="0" smtClean="0"/>
              <a:t>PT, FT wounds</a:t>
            </a:r>
          </a:p>
          <a:p>
            <a:r>
              <a:rPr lang="en-US" dirty="0" smtClean="0"/>
              <a:t>Infected or non-infected</a:t>
            </a:r>
          </a:p>
          <a:p>
            <a:r>
              <a:rPr lang="en-US" dirty="0" smtClean="0"/>
              <a:t>Donor sites</a:t>
            </a:r>
          </a:p>
          <a:p>
            <a:r>
              <a:rPr lang="en-US" dirty="0" smtClean="0"/>
              <a:t>Minor burns</a:t>
            </a:r>
          </a:p>
          <a:p>
            <a:r>
              <a:rPr lang="en-US" dirty="0" smtClean="0"/>
              <a:t>Moderate to heavily exudating (Ins requirement)</a:t>
            </a:r>
          </a:p>
          <a:p>
            <a:endParaRPr lang="en-US" dirty="0"/>
          </a:p>
        </p:txBody>
      </p:sp>
      <p:pic>
        <p:nvPicPr>
          <p:cNvPr id="4" name="Picture 3" descr="foam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615" y="1417638"/>
            <a:ext cx="4685146" cy="351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Dakin’s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Diluted bleach</a:t>
            </a:r>
          </a:p>
          <a:p>
            <a:r>
              <a:rPr lang="en-US" dirty="0" smtClean="0"/>
              <a:t>Completely cytotoxic</a:t>
            </a:r>
          </a:p>
          <a:p>
            <a:r>
              <a:rPr lang="en-US" dirty="0" smtClean="0"/>
              <a:t>No known resistance, but no healing occurs</a:t>
            </a:r>
          </a:p>
          <a:p>
            <a:r>
              <a:rPr lang="en-US" dirty="0" smtClean="0"/>
              <a:t>Never use &gt;48-72 hours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1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Foams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Bordered vs non-bordered</a:t>
            </a:r>
          </a:p>
          <a:p>
            <a:pPr lvl="1"/>
            <a:r>
              <a:rPr lang="en-US" dirty="0" smtClean="0"/>
              <a:t>Adhesive vs non-adhesive</a:t>
            </a:r>
          </a:p>
          <a:p>
            <a:pPr lvl="1"/>
            <a:r>
              <a:rPr lang="en-US" dirty="0" smtClean="0"/>
              <a:t>Silver impregnated</a:t>
            </a:r>
          </a:p>
          <a:p>
            <a:pPr lvl="1"/>
            <a:r>
              <a:rPr lang="en-US" dirty="0" smtClean="0"/>
              <a:t>Sheets, ropes</a:t>
            </a:r>
          </a:p>
          <a:p>
            <a:r>
              <a:rPr lang="en-US" dirty="0" smtClean="0"/>
              <a:t>Moderate to heavy drainage</a:t>
            </a:r>
          </a:p>
          <a:p>
            <a:r>
              <a:rPr lang="en-US" dirty="0" smtClean="0"/>
              <a:t>Safe under compression wraps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6051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Foams - Disadvantage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macerate skin if drainage extends to wound border</a:t>
            </a:r>
            <a:endParaRPr lang="en-US" dirty="0"/>
          </a:p>
          <a:p>
            <a:r>
              <a:rPr lang="en-US" dirty="0" smtClean="0"/>
              <a:t>Cost</a:t>
            </a:r>
          </a:p>
          <a:p>
            <a:r>
              <a:rPr lang="en-US" dirty="0" smtClean="0"/>
              <a:t>Decreasing insurance reimbursement</a:t>
            </a:r>
          </a:p>
        </p:txBody>
      </p:sp>
    </p:spTree>
    <p:extLst>
      <p:ext uri="{BB962C8B-B14F-4D97-AF65-F5344CB8AC3E}">
        <p14:creationId xmlns:p14="http://schemas.microsoft.com/office/powerpoint/2010/main" val="282408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Alginate/Hydrofiber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24442" cy="4525963"/>
          </a:xfrm>
        </p:spPr>
        <p:txBody>
          <a:bodyPr/>
          <a:lstStyle/>
          <a:p>
            <a:r>
              <a:rPr lang="en-US" dirty="0"/>
              <a:t>Calcium alginate or synthetic </a:t>
            </a:r>
            <a:r>
              <a:rPr lang="en-US" dirty="0" smtClean="0"/>
              <a:t>hydrofiber</a:t>
            </a:r>
          </a:p>
          <a:p>
            <a:r>
              <a:rPr lang="en-US" dirty="0" smtClean="0"/>
              <a:t>Stage II-IV pressure ulcers</a:t>
            </a:r>
          </a:p>
          <a:p>
            <a:r>
              <a:rPr lang="en-US" dirty="0" smtClean="0"/>
              <a:t>PT, FT wounds</a:t>
            </a:r>
          </a:p>
          <a:p>
            <a:r>
              <a:rPr lang="en-US" dirty="0" smtClean="0"/>
              <a:t>Moderate to heavily exudating</a:t>
            </a:r>
          </a:p>
          <a:p>
            <a:r>
              <a:rPr lang="en-US" dirty="0" smtClean="0"/>
              <a:t>Tracts, undermining</a:t>
            </a:r>
          </a:p>
          <a:p>
            <a:r>
              <a:rPr lang="en-US" dirty="0" smtClean="0"/>
              <a:t>Infected wounds</a:t>
            </a:r>
          </a:p>
          <a:p>
            <a:endParaRPr lang="en-US" dirty="0"/>
          </a:p>
        </p:txBody>
      </p:sp>
      <p:pic>
        <p:nvPicPr>
          <p:cNvPr id="4" name="Picture 3" descr="calcium algina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817778" y="2184622"/>
            <a:ext cx="4675378" cy="35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Alginate/Hydrofiber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Keeps wound bed moist</a:t>
            </a:r>
          </a:p>
          <a:p>
            <a:r>
              <a:rPr lang="en-US" dirty="0" smtClean="0"/>
              <a:t>Can be impregnated with silver, Leptospermum honey</a:t>
            </a:r>
          </a:p>
          <a:p>
            <a:r>
              <a:rPr lang="en-US" dirty="0" smtClean="0"/>
              <a:t>Hemostasis properties</a:t>
            </a:r>
          </a:p>
          <a:p>
            <a:r>
              <a:rPr lang="en-US" dirty="0" smtClean="0"/>
              <a:t>Atraumatic removal when fully hydrated</a:t>
            </a:r>
          </a:p>
          <a:p>
            <a:r>
              <a:rPr lang="en-US" dirty="0" smtClean="0"/>
              <a:t>Variety – sheets, ropes</a:t>
            </a:r>
          </a:p>
        </p:txBody>
      </p:sp>
    </p:spTree>
    <p:extLst>
      <p:ext uri="{BB962C8B-B14F-4D97-AF65-F5344CB8AC3E}">
        <p14:creationId xmlns:p14="http://schemas.microsoft.com/office/powerpoint/2010/main" val="282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Alginate/Hydrofiber -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Requires secondary dressing</a:t>
            </a:r>
          </a:p>
          <a:p>
            <a:r>
              <a:rPr lang="en-US" dirty="0" smtClean="0"/>
              <a:t>Can dry out and adhere to wound</a:t>
            </a:r>
          </a:p>
          <a:p>
            <a:r>
              <a:rPr lang="en-US" dirty="0" smtClean="0"/>
              <a:t>Can leave debris/lint</a:t>
            </a:r>
          </a:p>
          <a:p>
            <a:r>
              <a:rPr lang="en-US" dirty="0" smtClean="0"/>
              <a:t>Can macerate unprotected skin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32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Collagen Donating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Donate synthetic or porcine collagen to wound bed</a:t>
            </a:r>
          </a:p>
          <a:p>
            <a:r>
              <a:rPr lang="en-US" dirty="0" smtClean="0"/>
              <a:t>Provides the scaffolding for cells to populate and migrate</a:t>
            </a:r>
          </a:p>
          <a:p>
            <a:r>
              <a:rPr lang="en-US" dirty="0" smtClean="0"/>
              <a:t>Attracts cells to the wound site</a:t>
            </a:r>
          </a:p>
          <a:p>
            <a:r>
              <a:rPr lang="en-US" dirty="0" smtClean="0"/>
              <a:t>Increase cellular proliferation</a:t>
            </a:r>
          </a:p>
          <a:p>
            <a:r>
              <a:rPr lang="en-US" dirty="0" smtClean="0"/>
              <a:t>Any wound – but needs bountiful granulation tissue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70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Collagen Donating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Non-adherent, comfortable</a:t>
            </a:r>
          </a:p>
          <a:p>
            <a:r>
              <a:rPr lang="en-US" dirty="0" smtClean="0"/>
              <a:t>Can be left on up to 7 </a:t>
            </a:r>
            <a:r>
              <a:rPr lang="en-US" dirty="0" smtClean="0"/>
              <a:t>days, need to keep wet.</a:t>
            </a:r>
            <a:endParaRPr lang="en-US" dirty="0" smtClean="0"/>
          </a:p>
          <a:p>
            <a:r>
              <a:rPr lang="en-US" dirty="0" smtClean="0"/>
              <a:t>Can combine with lots of different products as long as still in contact with wound bed</a:t>
            </a:r>
          </a:p>
          <a:p>
            <a:r>
              <a:rPr lang="en-US" dirty="0" smtClean="0"/>
              <a:t>Does lots of great stuff for the wound bed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2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Collagen Donating - Disadvantage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Cost $30-35 per sheet</a:t>
            </a:r>
            <a:endParaRPr lang="en-US" dirty="0" smtClean="0"/>
          </a:p>
          <a:p>
            <a:r>
              <a:rPr lang="en-US" dirty="0" smtClean="0"/>
              <a:t>Requires a clean, non-infected wound</a:t>
            </a:r>
          </a:p>
          <a:p>
            <a:r>
              <a:rPr lang="en-US" dirty="0" smtClean="0"/>
              <a:t>Requires secondary dressing</a:t>
            </a:r>
            <a:endParaRPr lang="en-US" dirty="0"/>
          </a:p>
        </p:txBody>
      </p:sp>
      <p:pic>
        <p:nvPicPr>
          <p:cNvPr id="4" name="Picture 3" descr="collagen dona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675" y="3322406"/>
            <a:ext cx="4714125" cy="353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Transparent Film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Polyurethane with porous adhesive</a:t>
            </a:r>
          </a:p>
          <a:p>
            <a:r>
              <a:rPr lang="en-US" dirty="0" smtClean="0"/>
              <a:t>Allows transmission of oxygen and moisture vapor</a:t>
            </a:r>
          </a:p>
          <a:p>
            <a:r>
              <a:rPr lang="en-US" dirty="0" smtClean="0"/>
              <a:t>Can be primary or secondary dressing</a:t>
            </a:r>
          </a:p>
          <a:p>
            <a:r>
              <a:rPr lang="en-US" dirty="0" smtClean="0"/>
              <a:t>Stage I or II pressure ulcers</a:t>
            </a:r>
          </a:p>
          <a:p>
            <a:r>
              <a:rPr lang="en-US" dirty="0" smtClean="0"/>
              <a:t>Superficial </a:t>
            </a:r>
            <a:r>
              <a:rPr lang="en-US" dirty="0" smtClean="0"/>
              <a:t>burns </a:t>
            </a:r>
            <a:endParaRPr lang="en-US" dirty="0" smtClean="0"/>
          </a:p>
          <a:p>
            <a:r>
              <a:rPr lang="en-US" dirty="0" smtClean="0"/>
              <a:t>Donor sites</a:t>
            </a:r>
          </a:p>
        </p:txBody>
      </p:sp>
    </p:spTree>
    <p:extLst>
      <p:ext uri="{BB962C8B-B14F-4D97-AF65-F5344CB8AC3E}">
        <p14:creationId xmlns:p14="http://schemas.microsoft.com/office/powerpoint/2010/main" val="330936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Transparent Film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Visualize wound thru dressing</a:t>
            </a:r>
          </a:p>
          <a:p>
            <a:r>
              <a:rPr lang="en-US" dirty="0" smtClean="0"/>
              <a:t>Impermeable to fluid and bacteria</a:t>
            </a:r>
          </a:p>
          <a:p>
            <a:r>
              <a:rPr lang="en-US" dirty="0" smtClean="0"/>
              <a:t>Autolytic debridement (more on that later…)</a:t>
            </a:r>
          </a:p>
          <a:p>
            <a:r>
              <a:rPr lang="en-US" dirty="0" smtClean="0"/>
              <a:t>Dressing can be on up to 7 days</a:t>
            </a:r>
          </a:p>
          <a:p>
            <a:r>
              <a:rPr lang="en-US" dirty="0" smtClean="0"/>
              <a:t>Lots of different sizes</a:t>
            </a:r>
          </a:p>
          <a:p>
            <a:r>
              <a:rPr lang="en-US" dirty="0" smtClean="0"/>
              <a:t>Silver impregnated available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8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Acetic Acid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Diluted vinegar</a:t>
            </a:r>
          </a:p>
          <a:p>
            <a:r>
              <a:rPr lang="en-US" dirty="0" smtClean="0"/>
              <a:t>Excellent for </a:t>
            </a:r>
            <a:r>
              <a:rPr lang="en-US" i="1" dirty="0" smtClean="0"/>
              <a:t>pseudomonas aeruginonoa</a:t>
            </a:r>
          </a:p>
          <a:p>
            <a:r>
              <a:rPr lang="en-US" dirty="0" smtClean="0"/>
              <a:t>Used during pulse lavage followed by NS rinse</a:t>
            </a:r>
          </a:p>
          <a:p>
            <a:r>
              <a:rPr lang="en-US" dirty="0" smtClean="0"/>
              <a:t>Lymphedema </a:t>
            </a:r>
            <a:r>
              <a:rPr lang="en-US" dirty="0" smtClean="0"/>
              <a:t>patients=because of the rich protein</a:t>
            </a:r>
            <a:r>
              <a:rPr lang="en-US" dirty="0" smtClean="0"/>
              <a:t>, </a:t>
            </a:r>
            <a:r>
              <a:rPr lang="en-US" dirty="0" err="1" smtClean="0"/>
              <a:t>pts</a:t>
            </a:r>
            <a:r>
              <a:rPr lang="en-US" dirty="0" smtClean="0"/>
              <a:t> are prone to getting cellulitis.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5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Transparent Film - Disadvantage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not absorb drainage</a:t>
            </a:r>
          </a:p>
          <a:p>
            <a:r>
              <a:rPr lang="en-US" dirty="0" smtClean="0"/>
              <a:t>Adheres to skin</a:t>
            </a:r>
          </a:p>
          <a:p>
            <a:r>
              <a:rPr lang="en-US" dirty="0" smtClean="0"/>
              <a:t>Possible skin reaction</a:t>
            </a:r>
          </a:p>
          <a:p>
            <a:r>
              <a:rPr lang="en-US" dirty="0" smtClean="0"/>
              <a:t>Can cause maceration</a:t>
            </a:r>
            <a:endParaRPr lang="en-US" dirty="0"/>
          </a:p>
        </p:txBody>
      </p:sp>
      <p:pic>
        <p:nvPicPr>
          <p:cNvPr id="4" name="Picture 3" descr="transpare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603" y="2889586"/>
            <a:ext cx="4315436" cy="323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7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Hydrocolloid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Primary or secondary dressing</a:t>
            </a:r>
          </a:p>
          <a:p>
            <a:r>
              <a:rPr lang="en-US" dirty="0" smtClean="0"/>
              <a:t>Stage I, II pressure ulcers.  Shallow stage III, </a:t>
            </a:r>
            <a:r>
              <a:rPr lang="en-US" dirty="0" smtClean="0"/>
              <a:t>IV</a:t>
            </a:r>
          </a:p>
          <a:p>
            <a:pPr lvl="1"/>
            <a:r>
              <a:rPr lang="en-US" dirty="0" smtClean="0"/>
              <a:t>Not how deep, but rather how deep the bone is below. </a:t>
            </a:r>
            <a:endParaRPr lang="en-US" dirty="0" smtClean="0"/>
          </a:p>
          <a:p>
            <a:r>
              <a:rPr lang="en-US" dirty="0" smtClean="0"/>
              <a:t>PT, FT</a:t>
            </a:r>
          </a:p>
          <a:p>
            <a:r>
              <a:rPr lang="en-US" dirty="0" smtClean="0"/>
              <a:t>Superficial burns</a:t>
            </a:r>
          </a:p>
          <a:p>
            <a:r>
              <a:rPr lang="en-US" dirty="0" smtClean="0"/>
              <a:t>Hydrophilic colloid forms gel on contact with wound fluid</a:t>
            </a:r>
          </a:p>
          <a:p>
            <a:r>
              <a:rPr lang="en-US" dirty="0" smtClean="0"/>
              <a:t>Impermeable</a:t>
            </a:r>
          </a:p>
        </p:txBody>
      </p:sp>
    </p:spTree>
    <p:extLst>
      <p:ext uri="{BB962C8B-B14F-4D97-AF65-F5344CB8AC3E}">
        <p14:creationId xmlns:p14="http://schemas.microsoft.com/office/powerpoint/2010/main" val="26950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Hydrocolloid –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Maintain moist environment</a:t>
            </a:r>
          </a:p>
          <a:p>
            <a:r>
              <a:rPr lang="en-US" dirty="0" smtClean="0"/>
              <a:t>Impermeable to moisture, bacteria</a:t>
            </a:r>
          </a:p>
          <a:p>
            <a:r>
              <a:rPr lang="en-US" dirty="0" smtClean="0"/>
              <a:t>Autolytic debridement</a:t>
            </a:r>
          </a:p>
          <a:p>
            <a:r>
              <a:rPr lang="en-US" dirty="0" smtClean="0"/>
              <a:t>Wear 3-7 days</a:t>
            </a:r>
          </a:p>
          <a:p>
            <a:r>
              <a:rPr lang="en-US" dirty="0" smtClean="0"/>
              <a:t>Self adhering and conforms to any shape</a:t>
            </a:r>
          </a:p>
          <a:p>
            <a:r>
              <a:rPr lang="en-US" dirty="0" smtClean="0"/>
              <a:t>Can be impregnated with silver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5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Hydrocolloid – Disadvantage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Minimal absorption</a:t>
            </a:r>
          </a:p>
          <a:p>
            <a:r>
              <a:rPr lang="en-US" dirty="0" smtClean="0"/>
              <a:t>Contraindicated in presence of infection</a:t>
            </a:r>
          </a:p>
          <a:p>
            <a:r>
              <a:rPr lang="en-US" dirty="0" smtClean="0"/>
              <a:t>Can be difficult to remove, skin tears</a:t>
            </a:r>
          </a:p>
          <a:p>
            <a:r>
              <a:rPr lang="en-US" dirty="0" smtClean="0"/>
              <a:t>No undermining or tracking</a:t>
            </a:r>
          </a:p>
          <a:p>
            <a:r>
              <a:rPr lang="en-US" dirty="0" smtClean="0"/>
              <a:t>Stinks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Can NOT have any sign </a:t>
            </a:r>
          </a:p>
          <a:p>
            <a:pPr marL="457200" lvl="1" indent="0">
              <a:buNone/>
            </a:pPr>
            <a:r>
              <a:rPr lang="en-US" dirty="0" smtClean="0"/>
              <a:t>Infection.</a:t>
            </a:r>
            <a:endParaRPr lang="en-US" dirty="0"/>
          </a:p>
        </p:txBody>
      </p:sp>
      <p:pic>
        <p:nvPicPr>
          <p:cNvPr id="4" name="Picture 3" descr="hydrocollo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69" y="4064410"/>
            <a:ext cx="3724785" cy="279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7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Hydrogels -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Donate moisture to a wound</a:t>
            </a:r>
          </a:p>
          <a:p>
            <a:r>
              <a:rPr lang="en-US" dirty="0" smtClean="0"/>
              <a:t>Non-crosslinked polymers plus water and/or glycerin</a:t>
            </a:r>
          </a:p>
          <a:p>
            <a:r>
              <a:rPr lang="en-US" dirty="0" smtClean="0"/>
              <a:t>Can be impregnated with silver</a:t>
            </a:r>
          </a:p>
          <a:p>
            <a:r>
              <a:rPr lang="en-US" dirty="0" smtClean="0"/>
              <a:t>Can be used in any type of wound</a:t>
            </a:r>
          </a:p>
          <a:p>
            <a:r>
              <a:rPr lang="en-US" dirty="0" smtClean="0"/>
              <a:t>Many forms – gel, sheets</a:t>
            </a:r>
          </a:p>
          <a:p>
            <a:r>
              <a:rPr lang="en-US" dirty="0" smtClean="0"/>
              <a:t>Gel can be used with any type of dressing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4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Hydrogels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for donating moisture</a:t>
            </a:r>
          </a:p>
          <a:p>
            <a:pPr lvl="1"/>
            <a:r>
              <a:rPr lang="en-US" dirty="0" smtClean="0"/>
              <a:t>Radiation </a:t>
            </a:r>
            <a:r>
              <a:rPr lang="en-US" dirty="0" smtClean="0"/>
              <a:t>burns: does permanent damage to skin for rest of life with be poor healing.</a:t>
            </a:r>
            <a:endParaRPr lang="en-US" dirty="0" smtClean="0"/>
          </a:p>
          <a:p>
            <a:r>
              <a:rPr lang="en-US" dirty="0" smtClean="0"/>
              <a:t>Autolytic debridement</a:t>
            </a:r>
          </a:p>
          <a:p>
            <a:r>
              <a:rPr lang="en-US" dirty="0" smtClean="0"/>
              <a:t>Easily removed from wound without trauma</a:t>
            </a:r>
          </a:p>
          <a:p>
            <a:r>
              <a:rPr lang="en-US" dirty="0" smtClean="0"/>
              <a:t>Can reduce pain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0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Hydrogels -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Potential for maceration</a:t>
            </a:r>
          </a:p>
          <a:p>
            <a:r>
              <a:rPr lang="en-US" dirty="0" smtClean="0"/>
              <a:t>Requires daily changes</a:t>
            </a:r>
          </a:p>
          <a:p>
            <a:r>
              <a:rPr lang="en-US" dirty="0" smtClean="0"/>
              <a:t>Requires secondary dressing</a:t>
            </a:r>
          </a:p>
          <a:p>
            <a:pPr lvl="1"/>
            <a:r>
              <a:rPr lang="en-US" dirty="0" smtClean="0"/>
              <a:t>Unless bordered sheet</a:t>
            </a:r>
          </a:p>
          <a:p>
            <a:r>
              <a:rPr lang="en-US" dirty="0" smtClean="0"/>
              <a:t>Sheets cannot be used with heavy drainage</a:t>
            </a:r>
          </a:p>
          <a:p>
            <a:r>
              <a:rPr lang="en-US" dirty="0" smtClean="0"/>
              <a:t>Cannot act as a filler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99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Miscellaneous Dressings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Methylene blue and gentian violet</a:t>
            </a:r>
          </a:p>
          <a:p>
            <a:pPr lvl="1"/>
            <a:r>
              <a:rPr lang="en-US" dirty="0" smtClean="0"/>
              <a:t>Absorptive, bacteriostatic</a:t>
            </a:r>
          </a:p>
          <a:p>
            <a:pPr lvl="1"/>
            <a:r>
              <a:rPr lang="en-US" dirty="0" smtClean="0"/>
              <a:t>Hydrofera Blue</a:t>
            </a:r>
          </a:p>
          <a:p>
            <a:r>
              <a:rPr lang="en-US" dirty="0" smtClean="0"/>
              <a:t>Leptospermum honey</a:t>
            </a:r>
          </a:p>
          <a:p>
            <a:pPr lvl="1"/>
            <a:r>
              <a:rPr lang="en-US" dirty="0" smtClean="0"/>
              <a:t>Debridement, antimicrobial, many forms</a:t>
            </a:r>
          </a:p>
          <a:p>
            <a:pPr lvl="1"/>
            <a:r>
              <a:rPr lang="en-US" dirty="0" smtClean="0"/>
              <a:t>Medihoney</a:t>
            </a:r>
          </a:p>
          <a:p>
            <a:r>
              <a:rPr lang="en-US" dirty="0" smtClean="0"/>
              <a:t>Cutimed Sorbact</a:t>
            </a:r>
          </a:p>
          <a:p>
            <a:pPr lvl="1"/>
            <a:r>
              <a:rPr lang="en-US" dirty="0" smtClean="0"/>
              <a:t>Hydrophilic dressing that traps bacteria, bacteriostatic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94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10-15% wound closure in one week is NORMAL wound healing</a:t>
            </a:r>
          </a:p>
          <a:p>
            <a:r>
              <a:rPr lang="en-US" dirty="0" smtClean="0"/>
              <a:t>If failing to meet this on a regular basis…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oldest &gt;30 years</a:t>
            </a:r>
          </a:p>
          <a:p>
            <a:r>
              <a:rPr lang="en-US" dirty="0" smtClean="0"/>
              <a:t>Strength of evidence: Level A</a:t>
            </a:r>
          </a:p>
          <a:p>
            <a:r>
              <a:rPr lang="en-US" dirty="0" smtClean="0"/>
              <a:t>Medicare reimbursement only if wound is considered “chronic”</a:t>
            </a:r>
          </a:p>
          <a:p>
            <a:pPr lvl="1"/>
            <a:r>
              <a:rPr lang="en-US" dirty="0" smtClean="0"/>
              <a:t>Traditional wound </a:t>
            </a:r>
            <a:r>
              <a:rPr lang="en-US" smtClean="0"/>
              <a:t>care &gt;30 </a:t>
            </a:r>
            <a:r>
              <a:rPr lang="en-US" dirty="0" smtClean="0"/>
              <a:t>days without progress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Polyhexamethylene biguanide (PHMB)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Lavasept, </a:t>
            </a:r>
            <a:r>
              <a:rPr lang="en-US" dirty="0" err="1" smtClean="0"/>
              <a:t>Serasept</a:t>
            </a:r>
            <a:r>
              <a:rPr lang="en-US" dirty="0" smtClean="0"/>
              <a:t> (used to prep skin for s(x)</a:t>
            </a:r>
            <a:endParaRPr lang="en-US" dirty="0" smtClean="0"/>
          </a:p>
          <a:p>
            <a:r>
              <a:rPr lang="en-US" dirty="0" smtClean="0"/>
              <a:t>Broad spectrum</a:t>
            </a:r>
          </a:p>
          <a:p>
            <a:r>
              <a:rPr lang="en-US" dirty="0" smtClean="0"/>
              <a:t>Used in foam dressing</a:t>
            </a:r>
          </a:p>
          <a:p>
            <a:pPr lvl="1"/>
            <a:r>
              <a:rPr lang="en-US" dirty="0" smtClean="0"/>
              <a:t>Kill bacteria in drainage</a:t>
            </a:r>
          </a:p>
          <a:p>
            <a:r>
              <a:rPr lang="en-US" dirty="0" smtClean="0"/>
              <a:t>More preventative measure than treatment</a:t>
            </a:r>
          </a:p>
          <a:p>
            <a:r>
              <a:rPr lang="en-US" dirty="0" smtClean="0"/>
              <a:t>Kendall AMD, Suprasorb X + PHMB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4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it work in wounds?</a:t>
            </a:r>
          </a:p>
          <a:p>
            <a:pPr lvl="1"/>
            <a:r>
              <a:rPr lang="en-US" dirty="0" smtClean="0"/>
              <a:t>Strong evidence it works, theory on how</a:t>
            </a:r>
          </a:p>
          <a:p>
            <a:pPr lvl="1"/>
            <a:r>
              <a:rPr lang="en-US" dirty="0" smtClean="0"/>
              <a:t>“Current of Injury”</a:t>
            </a:r>
          </a:p>
          <a:p>
            <a:pPr lvl="2"/>
            <a:r>
              <a:rPr lang="en-US" dirty="0" smtClean="0"/>
              <a:t>When cells are injured – they give off a negative charge</a:t>
            </a:r>
          </a:p>
          <a:p>
            <a:pPr lvl="2"/>
            <a:r>
              <a:rPr lang="en-US" dirty="0" smtClean="0"/>
              <a:t>Believed that in chronic wounds – this is broken</a:t>
            </a:r>
          </a:p>
          <a:p>
            <a:pPr lvl="2"/>
            <a:r>
              <a:rPr lang="en-US" dirty="0" smtClean="0"/>
              <a:t>Goal of e-stim is to mimic this current</a:t>
            </a:r>
          </a:p>
          <a:p>
            <a:pPr lvl="3"/>
            <a:r>
              <a:rPr lang="en-US" dirty="0" smtClean="0"/>
              <a:t>Accelerate or “jump start” wound healing cascade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does it do?</a:t>
            </a:r>
          </a:p>
          <a:p>
            <a:pPr lvl="1"/>
            <a:r>
              <a:rPr lang="en-US" dirty="0" smtClean="0"/>
              <a:t>Stimulates fibroblasts, collagen synthesis</a:t>
            </a:r>
          </a:p>
          <a:p>
            <a:pPr lvl="1"/>
            <a:r>
              <a:rPr lang="en-US" dirty="0" smtClean="0"/>
              <a:t>Increase receptor sites for growth factors</a:t>
            </a:r>
          </a:p>
          <a:p>
            <a:pPr lvl="1"/>
            <a:r>
              <a:rPr lang="en-US" dirty="0" smtClean="0"/>
              <a:t>Improved tissue perfusion</a:t>
            </a:r>
          </a:p>
          <a:p>
            <a:pPr lvl="1"/>
            <a:r>
              <a:rPr lang="en-US" dirty="0" smtClean="0"/>
              <a:t>Decreased edema</a:t>
            </a:r>
          </a:p>
          <a:p>
            <a:pPr lvl="1"/>
            <a:r>
              <a:rPr lang="en-US" dirty="0" smtClean="0"/>
              <a:t>Increase tissue oxygen</a:t>
            </a:r>
          </a:p>
          <a:p>
            <a:pPr lvl="1"/>
            <a:r>
              <a:rPr lang="en-US" dirty="0" smtClean="0"/>
              <a:t>Decrease pain</a:t>
            </a:r>
          </a:p>
          <a:p>
            <a:pPr lvl="1"/>
            <a:r>
              <a:rPr lang="en-US" dirty="0" smtClean="0"/>
              <a:t>Increase tensile strength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Volt Pulsed Current (HVPC)</a:t>
            </a:r>
          </a:p>
          <a:p>
            <a:pPr lvl="1"/>
            <a:r>
              <a:rPr lang="en-US" dirty="0" smtClean="0"/>
              <a:t>Most commonly used for wound care</a:t>
            </a:r>
          </a:p>
          <a:p>
            <a:r>
              <a:rPr lang="en-US" dirty="0" smtClean="0"/>
              <a:t>Monophasic waves</a:t>
            </a:r>
          </a:p>
          <a:p>
            <a:r>
              <a:rPr lang="en-US" dirty="0" smtClean="0"/>
              <a:t>Studies show galvanotaxis occurs in wounds with cells required for tissue repair</a:t>
            </a:r>
          </a:p>
        </p:txBody>
      </p:sp>
      <p:pic>
        <p:nvPicPr>
          <p:cNvPr id="4" name="Picture 3" descr="HVPC basic 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706" y="4387543"/>
            <a:ext cx="4183094" cy="221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Galvanotaxis by the Anode (+)</a:t>
            </a:r>
          </a:p>
          <a:p>
            <a:pPr lvl="1"/>
            <a:r>
              <a:rPr lang="en-US" dirty="0" smtClean="0"/>
              <a:t>Neutrophil</a:t>
            </a:r>
          </a:p>
          <a:p>
            <a:pPr lvl="1"/>
            <a:r>
              <a:rPr lang="en-US" dirty="0" err="1" smtClean="0"/>
              <a:t>Macrohages</a:t>
            </a:r>
            <a:r>
              <a:rPr lang="en-US" dirty="0" smtClean="0"/>
              <a:t> (acute inflammation)</a:t>
            </a:r>
            <a:endParaRPr lang="en-US" dirty="0" smtClean="0"/>
          </a:p>
          <a:p>
            <a:pPr lvl="1"/>
            <a:r>
              <a:rPr lang="en-US" dirty="0" smtClean="0"/>
              <a:t>Epidermal </a:t>
            </a:r>
            <a:r>
              <a:rPr lang="en-US" dirty="0" smtClean="0"/>
              <a:t>cells (end phase)</a:t>
            </a:r>
            <a:endParaRPr lang="en-US" dirty="0" smtClean="0"/>
          </a:p>
          <a:p>
            <a:pPr lvl="1"/>
            <a:r>
              <a:rPr lang="en-US" dirty="0" smtClean="0"/>
              <a:t>Endothelial cells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Galvanotaxis by Cathode (-)</a:t>
            </a:r>
          </a:p>
          <a:p>
            <a:pPr lvl="1"/>
            <a:r>
              <a:rPr lang="en-US" dirty="0" smtClean="0"/>
              <a:t>Neutrophils (+ charged when wound is infected)</a:t>
            </a:r>
          </a:p>
          <a:p>
            <a:pPr lvl="1"/>
            <a:r>
              <a:rPr lang="en-US" dirty="0" smtClean="0"/>
              <a:t>Fibroblasts</a:t>
            </a:r>
          </a:p>
          <a:p>
            <a:endParaRPr lang="en-US" dirty="0" smtClean="0"/>
          </a:p>
          <a:p>
            <a:r>
              <a:rPr lang="en-US" dirty="0" smtClean="0"/>
              <a:t>Need Fibroblasts for angiogenesis and proliferative phase of healing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ALWAYS START (-)!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Any type of wound</a:t>
            </a:r>
          </a:p>
          <a:p>
            <a:r>
              <a:rPr lang="en-US" dirty="0" smtClean="0"/>
              <a:t>Contraindications</a:t>
            </a:r>
          </a:p>
          <a:p>
            <a:pPr lvl="1"/>
            <a:r>
              <a:rPr lang="en-US" dirty="0" smtClean="0"/>
              <a:t>Basal or squamous cell carcinoma in area</a:t>
            </a:r>
          </a:p>
          <a:p>
            <a:pPr lvl="1"/>
            <a:r>
              <a:rPr lang="en-US" dirty="0" smtClean="0"/>
              <a:t>Osteomyelitis</a:t>
            </a:r>
          </a:p>
          <a:p>
            <a:pPr lvl="2"/>
            <a:r>
              <a:rPr lang="en-US" dirty="0" smtClean="0"/>
              <a:t>Suspected, new or if not responding to </a:t>
            </a:r>
            <a:r>
              <a:rPr lang="en-US" dirty="0" smtClean="0"/>
              <a:t>antibiotics</a:t>
            </a:r>
          </a:p>
          <a:p>
            <a:pPr lvl="2"/>
            <a:r>
              <a:rPr lang="en-US" dirty="0" smtClean="0"/>
              <a:t>Pain, deep ache, infection of exposed bone, increased drainage, neuropathic</a:t>
            </a:r>
            <a:r>
              <a:rPr lang="en-US" dirty="0" smtClean="0"/>
              <a:t> and foot hurts. </a:t>
            </a:r>
            <a:endParaRPr lang="en-US" dirty="0" smtClean="0"/>
          </a:p>
          <a:p>
            <a:pPr lvl="1"/>
            <a:r>
              <a:rPr lang="en-US" dirty="0" smtClean="0"/>
              <a:t>Ion residue in wounds (e.g. silver)</a:t>
            </a:r>
          </a:p>
          <a:p>
            <a:pPr lvl="1"/>
            <a:r>
              <a:rPr lang="en-US" dirty="0" smtClean="0"/>
              <a:t>Over electrical implants, over the heart or carotid artery, near laryngeal musculature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Duration: </a:t>
            </a:r>
          </a:p>
          <a:p>
            <a:pPr lvl="1"/>
            <a:r>
              <a:rPr lang="en-US" dirty="0" smtClean="0"/>
              <a:t>45-60 minutes</a:t>
            </a:r>
          </a:p>
          <a:p>
            <a:r>
              <a:rPr lang="en-US" dirty="0" smtClean="0"/>
              <a:t>Frequency</a:t>
            </a:r>
          </a:p>
          <a:p>
            <a:pPr lvl="1"/>
            <a:r>
              <a:rPr lang="en-US" dirty="0" smtClean="0"/>
              <a:t>5-7 </a:t>
            </a:r>
            <a:r>
              <a:rPr lang="en-US" dirty="0" smtClean="0"/>
              <a:t>times/week done at home. </a:t>
            </a:r>
          </a:p>
          <a:p>
            <a:pPr lvl="1"/>
            <a:r>
              <a:rPr lang="en-US" dirty="0" smtClean="0"/>
              <a:t>100pps</a:t>
            </a:r>
            <a:endParaRPr lang="en-US" dirty="0" smtClean="0"/>
          </a:p>
          <a:p>
            <a:r>
              <a:rPr lang="en-US" dirty="0" smtClean="0"/>
              <a:t>Electrode placement</a:t>
            </a:r>
          </a:p>
          <a:p>
            <a:pPr lvl="1"/>
            <a:r>
              <a:rPr lang="en-US" dirty="0" smtClean="0"/>
              <a:t>12:00 and 6:00</a:t>
            </a:r>
          </a:p>
          <a:p>
            <a:pPr lvl="1"/>
            <a:r>
              <a:rPr lang="en-US" dirty="0" smtClean="0"/>
              <a:t>3:00 and 9:00</a:t>
            </a:r>
          </a:p>
          <a:p>
            <a:pPr lvl="1"/>
            <a:r>
              <a:rPr lang="en-US" dirty="0" smtClean="0"/>
              <a:t>Dispersive pad about 30cm from wound</a:t>
            </a:r>
          </a:p>
          <a:p>
            <a:r>
              <a:rPr lang="en-US" dirty="0" smtClean="0"/>
              <a:t>Saline moistened gauze in wound bed for conduction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Stimulation</a:t>
            </a:r>
            <a:endParaRPr lang="en-US" dirty="0"/>
          </a:p>
        </p:txBody>
      </p:sp>
      <p:pic>
        <p:nvPicPr>
          <p:cNvPr id="4" name="Content Placeholder 3" descr="estim sock imag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43953" r="-14395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Contact ultrasound</a:t>
            </a:r>
          </a:p>
          <a:p>
            <a:pPr lvl="1"/>
            <a:r>
              <a:rPr lang="en-US" dirty="0" smtClean="0"/>
              <a:t>Used in wound healing &gt;50 years</a:t>
            </a:r>
          </a:p>
          <a:p>
            <a:pPr lvl="1"/>
            <a:r>
              <a:rPr lang="en-US" dirty="0" smtClean="0"/>
              <a:t>Not so much recently</a:t>
            </a:r>
          </a:p>
          <a:p>
            <a:r>
              <a:rPr lang="en-US" dirty="0" smtClean="0"/>
              <a:t>Non-contact ultrasound</a:t>
            </a:r>
          </a:p>
          <a:p>
            <a:pPr lvl="1"/>
            <a:r>
              <a:rPr lang="en-US" dirty="0" smtClean="0"/>
              <a:t>Much more trendy</a:t>
            </a:r>
          </a:p>
          <a:p>
            <a:pPr lvl="1"/>
            <a:r>
              <a:rPr lang="en-US" dirty="0" smtClean="0"/>
              <a:t>Next week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frequency</a:t>
            </a:r>
          </a:p>
          <a:p>
            <a:pPr lvl="1"/>
            <a:r>
              <a:rPr lang="en-US" dirty="0" smtClean="0"/>
              <a:t>3 MHz for superficial dermal wounds</a:t>
            </a:r>
          </a:p>
          <a:p>
            <a:pPr lvl="1"/>
            <a:r>
              <a:rPr lang="en-US" dirty="0" smtClean="0"/>
              <a:t>1 MHz for deeper structures and periwound</a:t>
            </a:r>
          </a:p>
          <a:p>
            <a:endParaRPr lang="en-US" dirty="0"/>
          </a:p>
        </p:txBody>
      </p:sp>
      <p:pic>
        <p:nvPicPr>
          <p:cNvPr id="4" name="Picture 3" descr="P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784" y="3367157"/>
            <a:ext cx="4332016" cy="32490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3367157"/>
            <a:ext cx="3692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MHz = 3-5 cm depth</a:t>
            </a:r>
          </a:p>
          <a:p>
            <a:r>
              <a:rPr lang="en-US" dirty="0" smtClean="0"/>
              <a:t>3 MHz = &lt;2 cm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Cadexomer Iodine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Providone Iodine combined with cadexomer starch</a:t>
            </a:r>
          </a:p>
          <a:p>
            <a:r>
              <a:rPr lang="en-US" dirty="0" smtClean="0"/>
              <a:t>Allows for a slow, sustained release</a:t>
            </a:r>
          </a:p>
          <a:p>
            <a:r>
              <a:rPr lang="en-US" dirty="0" smtClean="0"/>
              <a:t>Cytotoxic to bacteria, but low levels not cytotoxic to healing cells</a:t>
            </a:r>
          </a:p>
          <a:p>
            <a:r>
              <a:rPr lang="en-US" dirty="0" smtClean="0"/>
              <a:t>Iodosorb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83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stage of healing:</a:t>
            </a:r>
          </a:p>
          <a:p>
            <a:pPr lvl="1"/>
            <a:r>
              <a:rPr lang="en-US" dirty="0" smtClean="0"/>
              <a:t>Pulsed mode</a:t>
            </a:r>
          </a:p>
          <a:p>
            <a:pPr lvl="1"/>
            <a:r>
              <a:rPr lang="en-US" dirty="0" smtClean="0"/>
              <a:t>20% duty cycle</a:t>
            </a:r>
          </a:p>
          <a:p>
            <a:r>
              <a:rPr lang="en-US" dirty="0" smtClean="0"/>
              <a:t>Before application:</a:t>
            </a:r>
          </a:p>
          <a:p>
            <a:pPr lvl="1"/>
            <a:r>
              <a:rPr lang="en-US" dirty="0" smtClean="0"/>
              <a:t>Cleanse periwound skin with mild soap and water and rinse well.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Indications:</a:t>
            </a:r>
          </a:p>
          <a:p>
            <a:pPr lvl="1"/>
            <a:r>
              <a:rPr lang="en-US" dirty="0" smtClean="0"/>
              <a:t>Locally infected wounds</a:t>
            </a:r>
          </a:p>
          <a:p>
            <a:pPr lvl="1"/>
            <a:r>
              <a:rPr lang="en-US" dirty="0" smtClean="0"/>
              <a:t>Impaired circulation</a:t>
            </a:r>
          </a:p>
          <a:p>
            <a:pPr lvl="1"/>
            <a:r>
              <a:rPr lang="en-US" dirty="0" smtClean="0"/>
              <a:t>Pressure, diabetic, arterial, venous, traumatic, surgical</a:t>
            </a:r>
          </a:p>
          <a:p>
            <a:r>
              <a:rPr lang="en-US" dirty="0" smtClean="0"/>
              <a:t>Contraindications:</a:t>
            </a:r>
          </a:p>
          <a:p>
            <a:pPr lvl="1"/>
            <a:r>
              <a:rPr lang="en-US" dirty="0" smtClean="0"/>
              <a:t>Untreated cellulitis</a:t>
            </a:r>
          </a:p>
          <a:p>
            <a:pPr lvl="1"/>
            <a:r>
              <a:rPr lang="en-US" dirty="0" smtClean="0"/>
              <a:t>Metal components (joint replacement, screws, plates)</a:t>
            </a:r>
          </a:p>
          <a:p>
            <a:pPr lvl="1"/>
            <a:r>
              <a:rPr lang="en-US" dirty="0" smtClean="0"/>
              <a:t>Electronic device in field</a:t>
            </a:r>
          </a:p>
          <a:p>
            <a:pPr lvl="1"/>
            <a:r>
              <a:rPr lang="en-US" dirty="0" smtClean="0"/>
              <a:t>Uncontrolled pain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 thickness wounds</a:t>
            </a:r>
          </a:p>
          <a:p>
            <a:pPr lvl="1"/>
            <a:r>
              <a:rPr lang="en-US" dirty="0" smtClean="0"/>
              <a:t>Ultrasound transmission gel to intact periwound and wound bed, then hydrogel sheet</a:t>
            </a:r>
          </a:p>
          <a:p>
            <a:r>
              <a:rPr lang="en-US" dirty="0" smtClean="0"/>
              <a:t>Partial thickness wounds</a:t>
            </a:r>
          </a:p>
          <a:p>
            <a:pPr lvl="1"/>
            <a:r>
              <a:rPr lang="en-US" dirty="0" smtClean="0"/>
              <a:t>Hydrogel sheet directly over the wound including 4-6 cm onto the periwound</a:t>
            </a:r>
          </a:p>
          <a:p>
            <a:r>
              <a:rPr lang="en-US" dirty="0" smtClean="0"/>
              <a:t>Cleanse applicator with antibacterial agent</a:t>
            </a:r>
          </a:p>
          <a:p>
            <a:r>
              <a:rPr lang="en-US" dirty="0" smtClean="0"/>
              <a:t>Ultrasound get on top of hydrogel sheet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Intensity</a:t>
            </a:r>
          </a:p>
          <a:p>
            <a:pPr lvl="1"/>
            <a:r>
              <a:rPr lang="en-US" dirty="0" smtClean="0"/>
              <a:t>Acute/inflammatory phase: 0.3 W/cm2</a:t>
            </a:r>
          </a:p>
          <a:p>
            <a:pPr lvl="1"/>
            <a:r>
              <a:rPr lang="en-US" dirty="0" smtClean="0"/>
              <a:t>Proliferative: 0.5 W/cm2</a:t>
            </a:r>
          </a:p>
          <a:p>
            <a:pPr lvl="1"/>
            <a:r>
              <a:rPr lang="en-US" dirty="0" smtClean="0"/>
              <a:t>Remodeling: 0.5 to 1.0 W/cm2</a:t>
            </a:r>
          </a:p>
          <a:p>
            <a:r>
              <a:rPr lang="en-US" dirty="0" smtClean="0"/>
              <a:t>Time:</a:t>
            </a:r>
          </a:p>
          <a:p>
            <a:pPr lvl="1"/>
            <a:r>
              <a:rPr lang="en-US" dirty="0" smtClean="0"/>
              <a:t>1-2 minutes per zone</a:t>
            </a:r>
          </a:p>
          <a:p>
            <a:r>
              <a:rPr lang="en-US" dirty="0" smtClean="0"/>
              <a:t>Frequency</a:t>
            </a:r>
          </a:p>
          <a:p>
            <a:pPr lvl="1"/>
            <a:r>
              <a:rPr lang="en-US" dirty="0" smtClean="0"/>
              <a:t>2-3 times per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Topical Ointments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Silver sulfadiazine (Silvadene, burn cream)</a:t>
            </a:r>
          </a:p>
          <a:p>
            <a:r>
              <a:rPr lang="en-US" dirty="0" smtClean="0"/>
              <a:t>Collagenase (Santyl)</a:t>
            </a:r>
          </a:p>
          <a:p>
            <a:r>
              <a:rPr lang="en-US" dirty="0" smtClean="0"/>
              <a:t>Metronidazol Gel (MetroGel)</a:t>
            </a:r>
          </a:p>
          <a:p>
            <a:r>
              <a:rPr lang="en-US" dirty="0" smtClean="0"/>
              <a:t>Mupirocin (Bactroban)</a:t>
            </a:r>
          </a:p>
          <a:p>
            <a:r>
              <a:rPr lang="en-US" dirty="0" smtClean="0"/>
              <a:t>Bacitracin, neomycin, polymixin B (Triple antibiotic ointment, Neosporin)</a:t>
            </a:r>
          </a:p>
        </p:txBody>
      </p:sp>
    </p:spTree>
    <p:extLst>
      <p:ext uri="{BB962C8B-B14F-4D97-AF65-F5344CB8AC3E}">
        <p14:creationId xmlns:p14="http://schemas.microsoft.com/office/powerpoint/2010/main" val="295881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 Sulfadiazine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Silvadene, burn cream</a:t>
            </a:r>
          </a:p>
          <a:p>
            <a:r>
              <a:rPr lang="en-US" dirty="0" smtClean="0"/>
              <a:t>Sulfonamide plus antimicrobial </a:t>
            </a:r>
            <a:r>
              <a:rPr lang="en-US" dirty="0" smtClean="0"/>
              <a:t>silver</a:t>
            </a:r>
          </a:p>
          <a:p>
            <a:pPr lvl="1"/>
            <a:r>
              <a:rPr lang="en-US" dirty="0" smtClean="0"/>
              <a:t>Cant tolerate the concentration needed to kill some bacteria.</a:t>
            </a:r>
            <a:endParaRPr lang="en-US" dirty="0" smtClean="0"/>
          </a:p>
          <a:p>
            <a:r>
              <a:rPr lang="en-US" dirty="0" smtClean="0"/>
              <a:t>It’s all we had for a long time</a:t>
            </a:r>
          </a:p>
          <a:p>
            <a:r>
              <a:rPr lang="en-US" dirty="0" smtClean="0"/>
              <a:t>It is cytotoxic</a:t>
            </a:r>
          </a:p>
          <a:p>
            <a:r>
              <a:rPr lang="en-US" dirty="0" smtClean="0"/>
              <a:t>Particularly beneficial for:</a:t>
            </a:r>
          </a:p>
          <a:p>
            <a:pPr lvl="1"/>
            <a:r>
              <a:rPr lang="en-US" dirty="0" smtClean="0"/>
              <a:t>Pseudomonas</a:t>
            </a:r>
          </a:p>
          <a:p>
            <a:pPr lvl="1"/>
            <a:r>
              <a:rPr lang="en-US" dirty="0" smtClean="0"/>
              <a:t>Acute burns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8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 Sulfadiazine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cytotoxic – particularly to fibroblasts</a:t>
            </a:r>
          </a:p>
          <a:p>
            <a:r>
              <a:rPr lang="en-US" dirty="0" smtClean="0"/>
              <a:t>Do not use &gt;2 weeks</a:t>
            </a:r>
          </a:p>
          <a:p>
            <a:r>
              <a:rPr lang="en-US" dirty="0" smtClean="0"/>
              <a:t>2008 Cochrane Review</a:t>
            </a:r>
          </a:p>
          <a:p>
            <a:pPr lvl="1"/>
            <a:r>
              <a:rPr lang="en-US" dirty="0" smtClean="0"/>
              <a:t>Prolongs healings</a:t>
            </a:r>
          </a:p>
          <a:p>
            <a:pPr lvl="1"/>
            <a:r>
              <a:rPr lang="en-US" dirty="0" smtClean="0"/>
              <a:t>Not recommended for use</a:t>
            </a:r>
          </a:p>
          <a:p>
            <a:r>
              <a:rPr lang="en-US" dirty="0" smtClean="0"/>
              <a:t>Allergic reactions to sulfa</a:t>
            </a:r>
          </a:p>
          <a:p>
            <a:r>
              <a:rPr lang="en-US" dirty="0" smtClean="0"/>
              <a:t>Burning and pain when applied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17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Collagenase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Enzymatic </a:t>
            </a:r>
            <a:r>
              <a:rPr lang="en-US" dirty="0" smtClean="0"/>
              <a:t>debridement (</a:t>
            </a:r>
            <a:r>
              <a:rPr lang="en-US" dirty="0" err="1" smtClean="0"/>
              <a:t>Santyl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Digests necrotic collagen</a:t>
            </a:r>
          </a:p>
          <a:p>
            <a:pPr lvl="1"/>
            <a:r>
              <a:rPr lang="en-US" dirty="0" smtClean="0"/>
              <a:t>Specific and selective for denatured collagen</a:t>
            </a:r>
          </a:p>
          <a:p>
            <a:r>
              <a:rPr lang="en-US" dirty="0" smtClean="0"/>
              <a:t>Effective when used for long periods of time</a:t>
            </a:r>
          </a:p>
          <a:p>
            <a:r>
              <a:rPr lang="en-US" dirty="0" smtClean="0"/>
              <a:t>Maintenance </a:t>
            </a:r>
            <a:r>
              <a:rPr lang="en-US" dirty="0" smtClean="0"/>
              <a:t>debridement=when gets down to healthy, helps prevent slough from building up.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8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1612</Words>
  <Application>Microsoft Office PowerPoint</Application>
  <PresentationFormat>On-screen Show (4:3)</PresentationFormat>
  <Paragraphs>342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Betadine</vt:lpstr>
      <vt:lpstr>Dakin’s Solution</vt:lpstr>
      <vt:lpstr>Acetic Acid</vt:lpstr>
      <vt:lpstr>Polyhexamethylene biguanide (PHMB) </vt:lpstr>
      <vt:lpstr>Cadexomer Iodine</vt:lpstr>
      <vt:lpstr>Topical Ointments</vt:lpstr>
      <vt:lpstr>Silver Sulfadiazine</vt:lpstr>
      <vt:lpstr>Silver Sulfadiazine</vt:lpstr>
      <vt:lpstr>Collagenase </vt:lpstr>
      <vt:lpstr>Collagenase </vt:lpstr>
      <vt:lpstr>Metronidazole gel</vt:lpstr>
      <vt:lpstr>Mupirocin</vt:lpstr>
      <vt:lpstr>Bacitracin, Neomycin, Polymixin B</vt:lpstr>
      <vt:lpstr>How to Dress a Wound</vt:lpstr>
      <vt:lpstr>How to Dress a Wound</vt:lpstr>
      <vt:lpstr>Gauze - Use</vt:lpstr>
      <vt:lpstr>Gauze - Advantages</vt:lpstr>
      <vt:lpstr>Gauze - Disadvantages</vt:lpstr>
      <vt:lpstr>Foams - Use</vt:lpstr>
      <vt:lpstr>Foams - Advantages</vt:lpstr>
      <vt:lpstr>Foams - Disadvantage</vt:lpstr>
      <vt:lpstr>Alginate/Hydrofiber - Use</vt:lpstr>
      <vt:lpstr>Alginate/Hydrofiber - Advantages</vt:lpstr>
      <vt:lpstr>Alginate/Hydrofiber - Disadvantages</vt:lpstr>
      <vt:lpstr>Collagen Donating - Use</vt:lpstr>
      <vt:lpstr>Collagen Donating - Advantages</vt:lpstr>
      <vt:lpstr>Collagen Donating - Disadvantage</vt:lpstr>
      <vt:lpstr>Transparent Film - Use</vt:lpstr>
      <vt:lpstr>Transparent Film - Advantages</vt:lpstr>
      <vt:lpstr>Transparent Film - Disadvantage</vt:lpstr>
      <vt:lpstr>Hydrocolloid - Use</vt:lpstr>
      <vt:lpstr>Hydrocolloid – Advantages</vt:lpstr>
      <vt:lpstr>Hydrocolloid – Disadvantage</vt:lpstr>
      <vt:lpstr>Hydrogels - Use</vt:lpstr>
      <vt:lpstr>Hydrogels - Advantages</vt:lpstr>
      <vt:lpstr>Hydrogels - Disadvantages</vt:lpstr>
      <vt:lpstr>Miscellaneous Dressings</vt:lpstr>
      <vt:lpstr>Modalities</vt:lpstr>
      <vt:lpstr>Electrical Stimulation</vt:lpstr>
      <vt:lpstr>Electrical Stimulation</vt:lpstr>
      <vt:lpstr>Electrical Stimulation</vt:lpstr>
      <vt:lpstr>Electrical Stimulation</vt:lpstr>
      <vt:lpstr>Electrical Stimulation</vt:lpstr>
      <vt:lpstr>Electrical Stimulation</vt:lpstr>
      <vt:lpstr>Electrical Stimulation</vt:lpstr>
      <vt:lpstr>Electrical Stimulation</vt:lpstr>
      <vt:lpstr>Electrical Stimulation</vt:lpstr>
      <vt:lpstr>Ultrasound</vt:lpstr>
      <vt:lpstr>Ultrasound</vt:lpstr>
      <vt:lpstr>Ultrasound</vt:lpstr>
      <vt:lpstr>Ultrasound</vt:lpstr>
      <vt:lpstr>Ultrasound</vt:lpstr>
      <vt:lpstr>Ultrasound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Betadine</dc:title>
  <dc:creator>Kate McKenney</dc:creator>
  <cp:lastModifiedBy>SWEET, CHRISTINA</cp:lastModifiedBy>
  <cp:revision>7</cp:revision>
  <dcterms:created xsi:type="dcterms:W3CDTF">2013-05-24T01:34:21Z</dcterms:created>
  <dcterms:modified xsi:type="dcterms:W3CDTF">2013-05-28T14:24:56Z</dcterms:modified>
</cp:coreProperties>
</file>