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19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09C58B-B2F3-1C47-BA07-AEC0522FA927}" type="datetimeFigureOut">
              <a:rPr lang="en-US" smtClean="0"/>
              <a:pPr/>
              <a:t>5/28/2013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BBCBB6-35AF-DD46-88E6-D95D7165A8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2707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318A5A-26A9-D241-8C5F-C3FD822FF71F}" type="datetimeFigureOut">
              <a:rPr lang="en-US" smtClean="0"/>
              <a:pPr/>
              <a:t>5/28/2013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B2A1C4-DCA7-FF43-8C79-B5147BD979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153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Blood glucose</a:t>
            </a:r>
            <a:r>
              <a:rPr lang="en-US" baseline="0" dirty="0" smtClean="0"/>
              <a:t> that is above 200 the wound does not heal.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B2A1C4-DCA7-FF43-8C79-B5147BD97968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5721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Better for </a:t>
            </a:r>
            <a:r>
              <a:rPr lang="en-US" dirty="0" err="1" smtClean="0"/>
              <a:t>aterial</a:t>
            </a:r>
            <a:r>
              <a:rPr lang="en-US" dirty="0" smtClean="0"/>
              <a:t> wounds/</a:t>
            </a:r>
            <a:r>
              <a:rPr lang="en-US" dirty="0" err="1" smtClean="0"/>
              <a:t>insufficieny</a:t>
            </a:r>
            <a:r>
              <a:rPr lang="en-US" baseline="0" dirty="0" smtClean="0"/>
              <a:t> due to heat and increased circulation.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B2A1C4-DCA7-FF43-8C79-B5147BD97968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655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1DD5-1470-D241-9F32-14C91D397E56}" type="datetimeFigureOut">
              <a:rPr lang="en-US" smtClean="0"/>
              <a:pPr/>
              <a:t>5/28/2013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2329-3460-E24E-BBEE-6C34A89A45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1DD5-1470-D241-9F32-14C91D397E56}" type="datetimeFigureOut">
              <a:rPr lang="en-US" smtClean="0"/>
              <a:pPr/>
              <a:t>5/28/2013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2329-3460-E24E-BBEE-6C34A89A45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1DD5-1470-D241-9F32-14C91D397E56}" type="datetimeFigureOut">
              <a:rPr lang="en-US" smtClean="0"/>
              <a:pPr/>
              <a:t>5/28/2013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2329-3460-E24E-BBEE-6C34A89A45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1DD5-1470-D241-9F32-14C91D397E56}" type="datetimeFigureOut">
              <a:rPr lang="en-US" smtClean="0"/>
              <a:pPr/>
              <a:t>5/28/2013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2329-3460-E24E-BBEE-6C34A89A45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1DD5-1470-D241-9F32-14C91D397E56}" type="datetimeFigureOut">
              <a:rPr lang="en-US" smtClean="0"/>
              <a:pPr/>
              <a:t>5/28/2013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2329-3460-E24E-BBEE-6C34A89A45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1DD5-1470-D241-9F32-14C91D397E56}" type="datetimeFigureOut">
              <a:rPr lang="en-US" smtClean="0"/>
              <a:pPr/>
              <a:t>5/28/2013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2329-3460-E24E-BBEE-6C34A89A45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1DD5-1470-D241-9F32-14C91D397E56}" type="datetimeFigureOut">
              <a:rPr lang="en-US" smtClean="0"/>
              <a:pPr/>
              <a:t>5/28/2013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2329-3460-E24E-BBEE-6C34A89A45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1DD5-1470-D241-9F32-14C91D397E56}" type="datetimeFigureOut">
              <a:rPr lang="en-US" smtClean="0"/>
              <a:pPr/>
              <a:t>5/28/2013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2329-3460-E24E-BBEE-6C34A89A45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1DD5-1470-D241-9F32-14C91D397E56}" type="datetimeFigureOut">
              <a:rPr lang="en-US" smtClean="0"/>
              <a:pPr/>
              <a:t>5/28/2013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2329-3460-E24E-BBEE-6C34A89A45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1DD5-1470-D241-9F32-14C91D397E56}" type="datetimeFigureOut">
              <a:rPr lang="en-US" smtClean="0"/>
              <a:pPr/>
              <a:t>5/28/2013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2329-3460-E24E-BBEE-6C34A89A45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1DD5-1470-D241-9F32-14C91D397E56}" type="datetimeFigureOut">
              <a:rPr lang="en-US" smtClean="0"/>
              <a:pPr/>
              <a:t>5/28/2013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2329-3460-E24E-BBEE-6C34A89A45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A71DD5-1470-D241-9F32-14C91D397E56}" type="datetimeFigureOut">
              <a:rPr lang="en-US" smtClean="0"/>
              <a:pPr/>
              <a:t>5/28/2013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882329-3460-E24E-BBEE-6C34A89A452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Wound Care Interventions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Kate McKenney PT CWS</a:t>
            </a:r>
          </a:p>
          <a:p>
            <a:r>
              <a:rPr lang="en-US" dirty="0" smtClean="0"/>
              <a:t>May 28, 2013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Venous Insufficiency</a:t>
            </a:r>
            <a:endParaRPr lang="en-US" dirty="0"/>
          </a:p>
        </p:txBody>
      </p:sp>
      <p:pic>
        <p:nvPicPr>
          <p:cNvPr id="4" name="Picture 3" descr="venous insufficiency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19871"/>
            <a:ext cx="5907295" cy="443047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64494" y="1417637"/>
            <a:ext cx="232230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400" dirty="0" smtClean="0"/>
              <a:t>Venous valves are incompetent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High pressure in venules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Leg edema, fibrin deposits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Hemosiderin </a:t>
            </a:r>
            <a:r>
              <a:rPr lang="en-US" sz="2400" dirty="0" smtClean="0"/>
              <a:t>staining (venous insufficiency</a:t>
            </a:r>
            <a:r>
              <a:rPr lang="en-US" sz="2400" dirty="0" smtClean="0"/>
              <a:t>) </a:t>
            </a:r>
            <a:endParaRPr lang="en-US" sz="2400" dirty="0" smtClean="0"/>
          </a:p>
          <a:p>
            <a:pPr>
              <a:buFont typeface="Arial"/>
              <a:buChar char="•"/>
            </a:pPr>
            <a:r>
              <a:rPr lang="en-US" sz="2400" dirty="0" smtClean="0"/>
              <a:t>Gaiter </a:t>
            </a:r>
            <a:r>
              <a:rPr lang="en-US" sz="2400" dirty="0" smtClean="0"/>
              <a:t>region (ankle)</a:t>
            </a:r>
            <a:endParaRPr lang="en-US" sz="2400" dirty="0" smtClean="0"/>
          </a:p>
          <a:p>
            <a:pPr>
              <a:buFont typeface="Arial"/>
              <a:buChar char="•"/>
            </a:pPr>
            <a:r>
              <a:rPr lang="en-US" sz="2400" dirty="0" smtClean="0"/>
              <a:t>Compression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Highly exudative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Arterial Insufficiency</a:t>
            </a:r>
            <a:endParaRPr lang="en-US" dirty="0"/>
          </a:p>
        </p:txBody>
      </p:sp>
      <p:pic>
        <p:nvPicPr>
          <p:cNvPr id="4" name="Content Placeholder 3" descr="arterial insufficiency 3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>
          <a:xfrm>
            <a:off x="-701459" y="1481384"/>
            <a:ext cx="7464805" cy="4719000"/>
          </a:xfrm>
        </p:spPr>
      </p:pic>
      <p:sp>
        <p:nvSpPr>
          <p:cNvPr id="5" name="TextBox 4"/>
          <p:cNvSpPr txBox="1"/>
          <p:nvPr/>
        </p:nvSpPr>
        <p:spPr>
          <a:xfrm>
            <a:off x="6050071" y="1600200"/>
            <a:ext cx="285593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400" dirty="0" smtClean="0"/>
              <a:t>Arteriosclerosis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Intermittent claudication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ABI (.8-1.2 is normal)</a:t>
            </a:r>
            <a:endParaRPr lang="en-US" sz="2400" dirty="0" smtClean="0"/>
          </a:p>
          <a:p>
            <a:pPr>
              <a:buFont typeface="Arial"/>
              <a:buChar char="•"/>
            </a:pPr>
            <a:r>
              <a:rPr lang="en-US" sz="2400" dirty="0" smtClean="0"/>
              <a:t>TBI-toe brachial index (&gt;0.7 is normal)</a:t>
            </a:r>
            <a:endParaRPr lang="en-US" sz="2400" dirty="0" smtClean="0"/>
          </a:p>
          <a:p>
            <a:pPr>
              <a:buFont typeface="Arial"/>
              <a:buChar char="•"/>
            </a:pPr>
            <a:r>
              <a:rPr lang="en-US" sz="2400" dirty="0" smtClean="0"/>
              <a:t>Surgical Intervention</a:t>
            </a:r>
            <a:r>
              <a:rPr lang="en-US" sz="2400" dirty="0" smtClean="0"/>
              <a:t>?</a:t>
            </a:r>
          </a:p>
          <a:p>
            <a:pPr lvl="1">
              <a:buFont typeface="Arial"/>
              <a:buChar char="•"/>
            </a:pPr>
            <a:r>
              <a:rPr lang="en-US" sz="2400" dirty="0" smtClean="0"/>
              <a:t>Bypass</a:t>
            </a:r>
            <a:endParaRPr lang="en-US" sz="2400" dirty="0" smtClean="0"/>
          </a:p>
          <a:p>
            <a:pPr>
              <a:buFont typeface="Arial"/>
              <a:buChar char="•"/>
            </a:pPr>
            <a:r>
              <a:rPr lang="en-US" sz="2400" dirty="0" smtClean="0"/>
              <a:t>Dry – need </a:t>
            </a:r>
            <a:r>
              <a:rPr lang="en-US" sz="2400" dirty="0" smtClean="0"/>
              <a:t>moisture</a:t>
            </a:r>
          </a:p>
          <a:p>
            <a:pPr>
              <a:buFont typeface="Arial"/>
              <a:buChar char="•"/>
            </a:pPr>
            <a:endParaRPr lang="en-US" sz="2400" dirty="0" smtClean="0"/>
          </a:p>
          <a:p>
            <a:pPr>
              <a:buFont typeface="Arial"/>
              <a:buChar char="•"/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Arterial Insufficiency</a:t>
            </a:r>
            <a:endParaRPr lang="en-US" dirty="0"/>
          </a:p>
        </p:txBody>
      </p:sp>
      <p:pic>
        <p:nvPicPr>
          <p:cNvPr id="4" name="Content Placeholder 3" descr="gangrenous toe 2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>
          <a:xfrm>
            <a:off x="457200" y="1600200"/>
            <a:ext cx="6676942" cy="3672061"/>
          </a:xfrm>
        </p:spPr>
      </p:pic>
      <p:sp>
        <p:nvSpPr>
          <p:cNvPr id="5" name="TextBox 4"/>
          <p:cNvSpPr txBox="1"/>
          <p:nvPr/>
        </p:nvSpPr>
        <p:spPr>
          <a:xfrm>
            <a:off x="6585747" y="1600200"/>
            <a:ext cx="21010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400" dirty="0" smtClean="0"/>
              <a:t>Toes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Hair loss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Nails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Pale, shiny skin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Diabetic Foot Ulcer</a:t>
            </a:r>
            <a:endParaRPr lang="en-US" dirty="0"/>
          </a:p>
        </p:txBody>
      </p:sp>
      <p:pic>
        <p:nvPicPr>
          <p:cNvPr id="4" name="Content Placeholder 3" descr="Diabetic foot wound pic 3.JPG"/>
          <p:cNvPicPr>
            <a:picLocks noGrp="1" noChangeAspect="1"/>
          </p:cNvPicPr>
          <p:nvPr>
            <p:ph idx="1"/>
          </p:nvPr>
        </p:nvPicPr>
        <p:blipFill>
          <a:blip r:embed="rId3"/>
          <a:srcRect l="-18187" r="-18187"/>
          <a:stretch>
            <a:fillRect/>
          </a:stretch>
        </p:blipFill>
        <p:spPr>
          <a:xfrm>
            <a:off x="-507450" y="1600201"/>
            <a:ext cx="7240860" cy="3982194"/>
          </a:xfrm>
        </p:spPr>
      </p:pic>
      <p:sp>
        <p:nvSpPr>
          <p:cNvPr id="6" name="TextBox 5"/>
          <p:cNvSpPr txBox="1"/>
          <p:nvPr/>
        </p:nvSpPr>
        <p:spPr>
          <a:xfrm>
            <a:off x="5891734" y="1600201"/>
            <a:ext cx="279506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400" dirty="0" smtClean="0"/>
              <a:t>Peripheral neuropathy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Vascular impairments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Structural deformities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Elevated focal pressure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Callus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Impaired immune function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Etc., Etc., Etc….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Pressure Ulcers</a:t>
            </a:r>
            <a:endParaRPr lang="en-US" dirty="0"/>
          </a:p>
        </p:txBody>
      </p:sp>
      <p:pic>
        <p:nvPicPr>
          <p:cNvPr id="4" name="Content Placeholder 3" descr="Stage IV pressure ulcer 1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>
          <a:xfrm>
            <a:off x="-517373" y="1600201"/>
            <a:ext cx="7536244" cy="4144644"/>
          </a:xfrm>
        </p:spPr>
      </p:pic>
      <p:sp>
        <p:nvSpPr>
          <p:cNvPr id="5" name="TextBox 4"/>
          <p:cNvSpPr txBox="1"/>
          <p:nvPr/>
        </p:nvSpPr>
        <p:spPr>
          <a:xfrm>
            <a:off x="6054162" y="1600201"/>
            <a:ext cx="263263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400" dirty="0" smtClean="0"/>
              <a:t>Stage I-IV plus suspected </a:t>
            </a:r>
            <a:r>
              <a:rPr lang="en-US" sz="2400" dirty="0" smtClean="0"/>
              <a:t>DTI=deep tissue injury. </a:t>
            </a:r>
            <a:endParaRPr lang="en-US" sz="2400" dirty="0" smtClean="0"/>
          </a:p>
          <a:p>
            <a:pPr>
              <a:buFont typeface="Arial"/>
              <a:buChar char="•"/>
            </a:pPr>
            <a:r>
              <a:rPr lang="en-US" sz="2400" dirty="0" smtClean="0"/>
              <a:t>Combination of:</a:t>
            </a:r>
          </a:p>
          <a:p>
            <a:pPr lvl="1">
              <a:buFont typeface="Arial"/>
              <a:buChar char="•"/>
            </a:pPr>
            <a:r>
              <a:rPr lang="en-US" sz="2400" dirty="0" smtClean="0"/>
              <a:t>Pressure</a:t>
            </a:r>
          </a:p>
          <a:p>
            <a:pPr lvl="1">
              <a:buFont typeface="Arial"/>
              <a:buChar char="•"/>
            </a:pPr>
            <a:r>
              <a:rPr lang="en-US" sz="2400" dirty="0" smtClean="0"/>
              <a:t>Friction</a:t>
            </a:r>
          </a:p>
          <a:p>
            <a:pPr lvl="1">
              <a:buFont typeface="Arial"/>
              <a:buChar char="•"/>
            </a:pPr>
            <a:r>
              <a:rPr lang="en-US" sz="2400" dirty="0" smtClean="0"/>
              <a:t>Shear</a:t>
            </a:r>
          </a:p>
          <a:p>
            <a:pPr lvl="1">
              <a:buFont typeface="Arial"/>
              <a:buChar char="•"/>
            </a:pPr>
            <a:r>
              <a:rPr lang="en-US" sz="2400" dirty="0" smtClean="0"/>
              <a:t>Moisture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Plus: nutrition, hypoprofusion, hypotension, low BMI, etc.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Plus More…</a:t>
            </a:r>
            <a:endParaRPr lang="en-US" dirty="0"/>
          </a:p>
        </p:txBody>
      </p:sp>
      <p:pic>
        <p:nvPicPr>
          <p:cNvPr id="5" name="Picture 4" descr="Fungating Breast Canc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8825" y="1417638"/>
            <a:ext cx="2677975" cy="2008481"/>
          </a:xfrm>
          <a:prstGeom prst="rect">
            <a:avLst/>
          </a:prstGeom>
        </p:spPr>
      </p:pic>
      <p:pic>
        <p:nvPicPr>
          <p:cNvPr id="6" name="Picture 5" descr="lupu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578153"/>
            <a:ext cx="2677973" cy="2008480"/>
          </a:xfrm>
          <a:prstGeom prst="rect">
            <a:avLst/>
          </a:prstGeom>
        </p:spPr>
      </p:pic>
      <p:pic>
        <p:nvPicPr>
          <p:cNvPr id="7" name="Picture 6" descr="surgical wound 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6342" y="4504312"/>
            <a:ext cx="2776428" cy="2082321"/>
          </a:xfrm>
          <a:prstGeom prst="rect">
            <a:avLst/>
          </a:prstGeom>
        </p:spPr>
      </p:pic>
      <p:pic>
        <p:nvPicPr>
          <p:cNvPr id="9" name="Content Placeholder 8" descr="Exposed tendon.JPG"/>
          <p:cNvPicPr>
            <a:picLocks noGrp="1" noChangeAspect="1"/>
          </p:cNvPicPr>
          <p:nvPr>
            <p:ph idx="1"/>
          </p:nvPr>
        </p:nvPicPr>
        <p:blipFill>
          <a:blip r:embed="rId5"/>
          <a:srcRect l="-18187" r="-18187"/>
          <a:stretch>
            <a:fillRect/>
          </a:stretch>
        </p:blipFill>
        <p:spPr>
          <a:xfrm>
            <a:off x="457200" y="1600201"/>
            <a:ext cx="3071473" cy="1689192"/>
          </a:xfrm>
        </p:spPr>
      </p:pic>
      <p:sp>
        <p:nvSpPr>
          <p:cNvPr id="10" name="TextBox 9"/>
          <p:cNvSpPr txBox="1"/>
          <p:nvPr/>
        </p:nvSpPr>
        <p:spPr>
          <a:xfrm>
            <a:off x="805172" y="3413932"/>
            <a:ext cx="27235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Graft versus host disease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008825" y="3426119"/>
            <a:ext cx="2420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Fungating breast cancer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541271" y="4208821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Lupus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752954" y="4134980"/>
            <a:ext cx="2227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Failed surgical closure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Goal? To heal the wound!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Treat the etiology?</a:t>
            </a:r>
          </a:p>
          <a:p>
            <a:r>
              <a:rPr lang="en-US" dirty="0" smtClean="0"/>
              <a:t>Remove infection</a:t>
            </a:r>
          </a:p>
          <a:p>
            <a:r>
              <a:rPr lang="en-US" dirty="0" smtClean="0"/>
              <a:t>Remove necrotic and senescent tissue</a:t>
            </a:r>
          </a:p>
          <a:p>
            <a:r>
              <a:rPr lang="en-US" dirty="0" smtClean="0"/>
              <a:t>Manage biofilm/bioburden</a:t>
            </a:r>
          </a:p>
          <a:p>
            <a:r>
              <a:rPr lang="en-US" dirty="0" smtClean="0"/>
              <a:t>Granulation, angiogenesis, epithelialization</a:t>
            </a:r>
          </a:p>
          <a:p>
            <a:r>
              <a:rPr lang="en-US" dirty="0" smtClean="0"/>
              <a:t>Patient compliance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Cleansing the wound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Pulse Lavage with Suction (PLWS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Gold Standard</a:t>
            </a:r>
            <a:endParaRPr lang="en-US" dirty="0" smtClean="0"/>
          </a:p>
          <a:p>
            <a:r>
              <a:rPr lang="en-US" dirty="0" smtClean="0"/>
              <a:t>Syringe Lavage</a:t>
            </a:r>
          </a:p>
          <a:p>
            <a:r>
              <a:rPr lang="en-US" dirty="0" smtClean="0"/>
              <a:t>Whirlpool</a:t>
            </a:r>
          </a:p>
          <a:p>
            <a:r>
              <a:rPr lang="en-US" dirty="0" smtClean="0"/>
              <a:t>Irrigation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Pulse Lavage with Suction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Provides pulsed irrigation to area with negative pressure via suction to remove irrigant and debris.</a:t>
            </a:r>
          </a:p>
          <a:p>
            <a:r>
              <a:rPr lang="en-US" sz="2400" dirty="0" smtClean="0"/>
              <a:t>Mechanical debridement</a:t>
            </a:r>
          </a:p>
          <a:p>
            <a:r>
              <a:rPr lang="en-US" sz="2400" dirty="0" smtClean="0"/>
              <a:t>Frequency – daily is best with reduction to 2-3x/week once granulated base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PLWS - Benefits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Irrigation fluid (NS) applied to wound at PSI of 10-12</a:t>
            </a:r>
          </a:p>
          <a:p>
            <a:pPr lvl="1"/>
            <a:r>
              <a:rPr lang="en-US" sz="2000" dirty="0" smtClean="0"/>
              <a:t>4-15 psi is </a:t>
            </a:r>
            <a:r>
              <a:rPr lang="en-US" sz="2000" dirty="0" smtClean="0"/>
              <a:t>best </a:t>
            </a:r>
          </a:p>
          <a:p>
            <a:pPr lvl="1"/>
            <a:r>
              <a:rPr lang="en-US" sz="2000" dirty="0" smtClean="0"/>
              <a:t>&gt;15 pushes bacteria back into wound</a:t>
            </a:r>
          </a:p>
          <a:p>
            <a:pPr lvl="1"/>
            <a:r>
              <a:rPr lang="en-US" sz="2000" dirty="0" smtClean="0"/>
              <a:t>Negative pressure (suction) is helpful, because it pulls blood into wound bed. </a:t>
            </a:r>
            <a:endParaRPr lang="en-US" sz="2000" dirty="0" smtClean="0"/>
          </a:p>
          <a:p>
            <a:r>
              <a:rPr lang="en-US" sz="2400" dirty="0" smtClean="0"/>
              <a:t>Reduces bacteria, infection, bioburden</a:t>
            </a:r>
          </a:p>
          <a:p>
            <a:r>
              <a:rPr lang="en-US" sz="2400" dirty="0" smtClean="0"/>
              <a:t>Promotes granulation and epithelialization</a:t>
            </a:r>
          </a:p>
          <a:p>
            <a:r>
              <a:rPr lang="en-US" sz="2400" dirty="0" smtClean="0"/>
              <a:t>Periwound maceration </a:t>
            </a:r>
            <a:r>
              <a:rPr lang="en-US" sz="2400" dirty="0" smtClean="0"/>
              <a:t>avoided-can be selective</a:t>
            </a:r>
            <a:endParaRPr lang="en-US" sz="2400" dirty="0" smtClean="0"/>
          </a:p>
          <a:p>
            <a:r>
              <a:rPr lang="en-US" sz="2400" dirty="0" smtClean="0"/>
              <a:t>Can be used to treat tracts, tunnels and undermining</a:t>
            </a:r>
          </a:p>
          <a:p>
            <a:r>
              <a:rPr lang="en-US" sz="2400" dirty="0" smtClean="0"/>
              <a:t>Treatment and clean up 15-30 minutes</a:t>
            </a:r>
          </a:p>
          <a:p>
            <a:r>
              <a:rPr lang="en-US" sz="2400" dirty="0" smtClean="0"/>
              <a:t>No cross </a:t>
            </a:r>
            <a:r>
              <a:rPr lang="en-US" sz="2400" dirty="0" smtClean="0"/>
              <a:t>contamination: gun stays with pt. 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Images cannot be reused, reproduced or shared outside of the University of Michigan community.</a:t>
            </a:r>
          </a:p>
          <a:p>
            <a:r>
              <a:rPr lang="en-US" dirty="0" smtClean="0"/>
              <a:t>Images can only be used for educational purposes.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PLWS - Precautions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 absolute contraindications</a:t>
            </a:r>
          </a:p>
          <a:p>
            <a:r>
              <a:rPr lang="en-US" dirty="0" smtClean="0"/>
              <a:t>Know your anatomy</a:t>
            </a:r>
            <a:r>
              <a:rPr lang="en-US" dirty="0" smtClean="0"/>
              <a:t>!</a:t>
            </a:r>
            <a:endParaRPr lang="en-US" dirty="0" smtClean="0"/>
          </a:p>
          <a:p>
            <a:r>
              <a:rPr lang="en-US" dirty="0" smtClean="0"/>
              <a:t>Can be </a:t>
            </a:r>
            <a:r>
              <a:rPr lang="en-US" dirty="0" smtClean="0"/>
              <a:t>painful</a:t>
            </a:r>
          </a:p>
          <a:p>
            <a:pPr lvl="1"/>
            <a:r>
              <a:rPr lang="en-US" dirty="0" smtClean="0"/>
              <a:t>Topical </a:t>
            </a:r>
            <a:r>
              <a:rPr lang="en-US" dirty="0" err="1" smtClean="0"/>
              <a:t>lidocane</a:t>
            </a:r>
            <a:endParaRPr lang="en-US" dirty="0" smtClean="0"/>
          </a:p>
          <a:p>
            <a:r>
              <a:rPr lang="en-US" dirty="0" smtClean="0"/>
              <a:t>Infection control and aerosolization</a:t>
            </a:r>
          </a:p>
          <a:p>
            <a:r>
              <a:rPr lang="en-US" dirty="0" smtClean="0"/>
              <a:t>Anticoagulants </a:t>
            </a:r>
            <a:endParaRPr lang="en-US" dirty="0" smtClean="0"/>
          </a:p>
          <a:p>
            <a:pPr lvl="1"/>
            <a:r>
              <a:rPr lang="en-US" dirty="0" smtClean="0"/>
              <a:t>Excessive bleeding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PLWS and PPE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dirty="0" smtClean="0"/>
              <a:t>reates aerosolization of bacteria on wound</a:t>
            </a:r>
          </a:p>
          <a:p>
            <a:pPr lvl="1"/>
            <a:r>
              <a:rPr lang="en-US" dirty="0" smtClean="0"/>
              <a:t>Positive air 8 feet away</a:t>
            </a:r>
          </a:p>
          <a:p>
            <a:r>
              <a:rPr lang="en-US" dirty="0" smtClean="0"/>
              <a:t>2003 outbreak traced to PLWS</a:t>
            </a:r>
          </a:p>
          <a:p>
            <a:r>
              <a:rPr lang="en-US" dirty="0" smtClean="0"/>
              <a:t>Perform in private, well ventilated room</a:t>
            </a:r>
          </a:p>
          <a:p>
            <a:r>
              <a:rPr lang="en-US" dirty="0" smtClean="0"/>
              <a:t>Appropriate PPE for clinician</a:t>
            </a:r>
          </a:p>
          <a:p>
            <a:r>
              <a:rPr lang="en-US" dirty="0" smtClean="0"/>
              <a:t>For Pt – mask, cover any exposed openings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Syringe Lavage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19 gauge needle with 35cc syringe</a:t>
            </a:r>
          </a:p>
          <a:p>
            <a:pPr lvl="1"/>
            <a:r>
              <a:rPr lang="en-US" dirty="0" smtClean="0"/>
              <a:t>Produces appropriate PSI of 8</a:t>
            </a:r>
          </a:p>
          <a:p>
            <a:r>
              <a:rPr lang="en-US" dirty="0" smtClean="0"/>
              <a:t>Same PPE as PLWS</a:t>
            </a:r>
          </a:p>
          <a:p>
            <a:r>
              <a:rPr lang="en-US" dirty="0" smtClean="0"/>
              <a:t>Mechanical debridement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Syringe Lavage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Benefits:</a:t>
            </a:r>
          </a:p>
          <a:p>
            <a:pPr lvl="1"/>
            <a:r>
              <a:rPr lang="en-US" dirty="0" smtClean="0"/>
              <a:t>Less painful to patient</a:t>
            </a:r>
          </a:p>
          <a:p>
            <a:r>
              <a:rPr lang="en-US" dirty="0" smtClean="0"/>
              <a:t>Precautions</a:t>
            </a:r>
          </a:p>
          <a:p>
            <a:pPr lvl="1"/>
            <a:r>
              <a:rPr lang="en-US" dirty="0" smtClean="0"/>
              <a:t>Working with 19 gauge needle!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Whirlpool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Types</a:t>
            </a:r>
          </a:p>
          <a:p>
            <a:pPr lvl="1"/>
            <a:r>
              <a:rPr lang="en-US" sz="2400" dirty="0" smtClean="0"/>
              <a:t>Full body tank</a:t>
            </a:r>
          </a:p>
          <a:p>
            <a:pPr lvl="1"/>
            <a:r>
              <a:rPr lang="en-US" sz="2400" dirty="0" smtClean="0"/>
              <a:t>Extremity tank</a:t>
            </a:r>
          </a:p>
          <a:p>
            <a:r>
              <a:rPr lang="en-US" sz="2400" dirty="0" smtClean="0"/>
              <a:t>Used for cleaning and softening tissues for debridement</a:t>
            </a:r>
          </a:p>
          <a:p>
            <a:r>
              <a:rPr lang="en-US" sz="2400" dirty="0" smtClean="0"/>
              <a:t>Mechanical debridement by turbulence in water (agitator)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Whirlpool Benefits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Mechanical debridement</a:t>
            </a:r>
          </a:p>
          <a:p>
            <a:r>
              <a:rPr lang="en-US" dirty="0" smtClean="0"/>
              <a:t>Remove excess material (creams, dressings)</a:t>
            </a:r>
          </a:p>
          <a:p>
            <a:r>
              <a:rPr lang="en-US" dirty="0" smtClean="0"/>
              <a:t>Increase body temperature</a:t>
            </a:r>
          </a:p>
          <a:p>
            <a:r>
              <a:rPr lang="en-US" dirty="0" smtClean="0"/>
              <a:t>Stimulates cell mitosis, enhance leukocytic activity</a:t>
            </a:r>
          </a:p>
          <a:p>
            <a:r>
              <a:rPr lang="en-US" dirty="0" smtClean="0"/>
              <a:t>Increase circulation</a:t>
            </a:r>
          </a:p>
          <a:p>
            <a:r>
              <a:rPr lang="en-US" dirty="0" smtClean="0"/>
              <a:t>Reduce pain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Whirlpool Contraindications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Moderate to severe edema</a:t>
            </a:r>
          </a:p>
          <a:p>
            <a:r>
              <a:rPr lang="en-US" dirty="0" smtClean="0"/>
              <a:t>Lethargy/unresponsiveness</a:t>
            </a:r>
          </a:p>
          <a:p>
            <a:r>
              <a:rPr lang="en-US" dirty="0" smtClean="0"/>
              <a:t>Maceration</a:t>
            </a:r>
          </a:p>
          <a:p>
            <a:r>
              <a:rPr lang="en-US" dirty="0" smtClean="0"/>
              <a:t>Fever</a:t>
            </a:r>
          </a:p>
          <a:p>
            <a:r>
              <a:rPr lang="en-US" dirty="0" smtClean="0"/>
              <a:t>Compromised cardiovascular or pulmonary function</a:t>
            </a:r>
          </a:p>
          <a:p>
            <a:r>
              <a:rPr lang="en-US" dirty="0" smtClean="0"/>
              <a:t>Acute phlebitis or cellulitis</a:t>
            </a:r>
          </a:p>
          <a:p>
            <a:r>
              <a:rPr lang="en-US" dirty="0" smtClean="0"/>
              <a:t>Renal failure</a:t>
            </a:r>
          </a:p>
          <a:p>
            <a:r>
              <a:rPr lang="en-US" dirty="0" smtClean="0"/>
              <a:t>Dry gangrene</a:t>
            </a:r>
          </a:p>
          <a:p>
            <a:r>
              <a:rPr lang="en-US" dirty="0" smtClean="0"/>
              <a:t>Incontinence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Whirlpool Precautions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Clean granulating or epithelializing wounds</a:t>
            </a:r>
          </a:p>
          <a:p>
            <a:r>
              <a:rPr lang="en-US" dirty="0" smtClean="0"/>
              <a:t>New skin grafts and flaps</a:t>
            </a:r>
          </a:p>
          <a:p>
            <a:r>
              <a:rPr lang="en-US" dirty="0" smtClean="0"/>
              <a:t>Callus</a:t>
            </a:r>
          </a:p>
          <a:p>
            <a:r>
              <a:rPr lang="en-US" dirty="0" smtClean="0"/>
              <a:t>Anticoagulation therapy</a:t>
            </a:r>
          </a:p>
          <a:p>
            <a:r>
              <a:rPr lang="en-US" dirty="0" smtClean="0"/>
              <a:t>PPE and aerosolization</a:t>
            </a:r>
          </a:p>
          <a:p>
            <a:r>
              <a:rPr lang="en-US" dirty="0" smtClean="0"/>
              <a:t>Patient safety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Whirlpool Vs PLWS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Time: PLWS (15-20) </a:t>
            </a:r>
            <a:r>
              <a:rPr lang="en-US" dirty="0" err="1" smtClean="0"/>
              <a:t>Whirpool</a:t>
            </a:r>
            <a:r>
              <a:rPr lang="en-US" dirty="0" smtClean="0"/>
              <a:t> (30-45)</a:t>
            </a:r>
            <a:endParaRPr lang="en-US" dirty="0" smtClean="0"/>
          </a:p>
          <a:p>
            <a:r>
              <a:rPr lang="en-US" dirty="0" smtClean="0"/>
              <a:t>Ease of cleaning</a:t>
            </a:r>
          </a:p>
          <a:p>
            <a:r>
              <a:rPr lang="en-US" dirty="0" smtClean="0"/>
              <a:t>Re-use vs individual to patient</a:t>
            </a:r>
          </a:p>
          <a:p>
            <a:r>
              <a:rPr lang="en-US" dirty="0" smtClean="0"/>
              <a:t>Positioning of patient</a:t>
            </a:r>
          </a:p>
          <a:p>
            <a:r>
              <a:rPr lang="en-US" dirty="0" smtClean="0"/>
              <a:t>Addition of negative pressure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Whirlpool vs. PLWS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Whirlpool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Rate of granulation tissue formation per week 4.8%</a:t>
            </a:r>
          </a:p>
          <a:p>
            <a:r>
              <a:rPr lang="en-US" dirty="0" smtClean="0"/>
              <a:t>Time: 45-60 minutes</a:t>
            </a:r>
          </a:p>
          <a:p>
            <a:r>
              <a:rPr lang="en-US" dirty="0" smtClean="0"/>
              <a:t>Cleaning: 15-20 minutes</a:t>
            </a:r>
          </a:p>
          <a:p>
            <a:r>
              <a:rPr lang="en-US" dirty="0" smtClean="0"/>
              <a:t>Risk of cross contamination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PLWS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Rate of granulation tissue formation per week 12.2%</a:t>
            </a:r>
          </a:p>
          <a:p>
            <a:r>
              <a:rPr lang="en-US" dirty="0" smtClean="0"/>
              <a:t>Time: 10-15 minutes</a:t>
            </a:r>
          </a:p>
          <a:p>
            <a:r>
              <a:rPr lang="en-US" dirty="0" smtClean="0"/>
              <a:t>Cleaning: 3 minutes</a:t>
            </a:r>
          </a:p>
          <a:p>
            <a:r>
              <a:rPr lang="en-US" dirty="0" smtClean="0"/>
              <a:t>No risk of cross contamination</a:t>
            </a:r>
          </a:p>
          <a:p>
            <a:pPr lvl="1"/>
            <a:r>
              <a:rPr lang="en-US" dirty="0" smtClean="0"/>
              <a:t>Individual guns</a:t>
            </a:r>
          </a:p>
          <a:p>
            <a:pPr lvl="1"/>
            <a:r>
              <a:rPr lang="en-US" dirty="0" smtClean="0"/>
              <a:t>Disposable parts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310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Quick Review</a:t>
            </a:r>
            <a:endParaRPr lang="en-US" dirty="0"/>
          </a:p>
        </p:txBody>
      </p:sp>
      <p:pic>
        <p:nvPicPr>
          <p:cNvPr id="4" name="Content Placeholder 3" descr="layers of the skin - npuap.jpg"/>
          <p:cNvPicPr>
            <a:picLocks noGrp="1" noChangeAspect="1"/>
          </p:cNvPicPr>
          <p:nvPr>
            <p:ph idx="1"/>
          </p:nvPr>
        </p:nvPicPr>
        <p:blipFill>
          <a:blip r:embed="rId2"/>
          <a:srcRect l="-29011" r="-29011"/>
          <a:stretch>
            <a:fillRect/>
          </a:stretch>
        </p:blipFill>
        <p:spPr>
          <a:xfrm>
            <a:off x="-511557" y="1600201"/>
            <a:ext cx="7643656" cy="4203716"/>
          </a:xfrm>
        </p:spPr>
      </p:pic>
      <p:sp>
        <p:nvSpPr>
          <p:cNvPr id="6" name="TextBox 5"/>
          <p:cNvSpPr txBox="1"/>
          <p:nvPr/>
        </p:nvSpPr>
        <p:spPr>
          <a:xfrm>
            <a:off x="6260890" y="1417638"/>
            <a:ext cx="242591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Partial Thickness: </a:t>
            </a:r>
            <a:r>
              <a:rPr lang="en-US" sz="2400" dirty="0" smtClean="0"/>
              <a:t>Loss of the epidermis and possibly dermis.</a:t>
            </a:r>
          </a:p>
          <a:p>
            <a:r>
              <a:rPr lang="en-US" sz="2400" b="1" dirty="0" smtClean="0"/>
              <a:t>Full Thickness: </a:t>
            </a:r>
            <a:r>
              <a:rPr lang="en-US" sz="2400" dirty="0" smtClean="0"/>
              <a:t>Tissue loss through the dermis into the subcutaneous tissue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Irrigation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Purpose</a:t>
            </a:r>
          </a:p>
          <a:p>
            <a:pPr lvl="1"/>
            <a:r>
              <a:rPr lang="en-US" dirty="0" smtClean="0"/>
              <a:t>Remove bacteria, debris</a:t>
            </a:r>
          </a:p>
          <a:p>
            <a:pPr lvl="1"/>
            <a:r>
              <a:rPr lang="en-US" dirty="0" smtClean="0"/>
              <a:t>Control bioburden/biofilm</a:t>
            </a:r>
          </a:p>
          <a:p>
            <a:r>
              <a:rPr lang="en-US" dirty="0" smtClean="0"/>
              <a:t>Frequency</a:t>
            </a:r>
          </a:p>
          <a:p>
            <a:pPr lvl="1"/>
            <a:r>
              <a:rPr lang="en-US" dirty="0" smtClean="0"/>
              <a:t>Every dressing change.  Everyone.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Irrigation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Patient performs at home</a:t>
            </a:r>
          </a:p>
          <a:p>
            <a:pPr lvl="1"/>
            <a:r>
              <a:rPr lang="en-US" dirty="0" err="1" smtClean="0"/>
              <a:t>NSaline</a:t>
            </a:r>
            <a:endParaRPr lang="en-US" dirty="0" smtClean="0"/>
          </a:p>
          <a:p>
            <a:pPr lvl="1"/>
            <a:r>
              <a:rPr lang="en-US" dirty="0" smtClean="0"/>
              <a:t>Water (tap vs distilled</a:t>
            </a:r>
            <a:r>
              <a:rPr lang="en-US" dirty="0" smtClean="0"/>
              <a:t>)=not well water</a:t>
            </a:r>
            <a:endParaRPr lang="en-US" dirty="0" smtClean="0"/>
          </a:p>
          <a:p>
            <a:pPr lvl="1"/>
            <a:r>
              <a:rPr lang="en-US" dirty="0" smtClean="0"/>
              <a:t>Commercial cleansers</a:t>
            </a:r>
          </a:p>
          <a:p>
            <a:r>
              <a:rPr lang="en-US" dirty="0" smtClean="0"/>
              <a:t>Room temperature or </a:t>
            </a:r>
            <a:r>
              <a:rPr lang="en-US" dirty="0" smtClean="0"/>
              <a:t>warmer</a:t>
            </a:r>
          </a:p>
          <a:p>
            <a:pPr lvl="1"/>
            <a:r>
              <a:rPr lang="en-US" dirty="0" smtClean="0"/>
              <a:t>If it cools to below body temp, then it stops healing. </a:t>
            </a:r>
            <a:endParaRPr lang="en-US" dirty="0" smtClean="0"/>
          </a:p>
          <a:p>
            <a:r>
              <a:rPr lang="en-US" dirty="0" smtClean="0"/>
              <a:t>Contraindication</a:t>
            </a:r>
          </a:p>
          <a:p>
            <a:pPr lvl="2"/>
            <a:r>
              <a:rPr lang="en-US" dirty="0" smtClean="0"/>
              <a:t>Active, profuse bleeding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We’ve already covered some:</a:t>
            </a:r>
          </a:p>
          <a:p>
            <a:pPr lvl="1"/>
            <a:r>
              <a:rPr lang="en-US" dirty="0" smtClean="0"/>
              <a:t>PLWS</a:t>
            </a:r>
          </a:p>
          <a:p>
            <a:pPr lvl="1"/>
            <a:r>
              <a:rPr lang="en-US" dirty="0" smtClean="0"/>
              <a:t>Syringe lavage</a:t>
            </a:r>
          </a:p>
          <a:p>
            <a:pPr lvl="1"/>
            <a:r>
              <a:rPr lang="en-US" dirty="0" smtClean="0"/>
              <a:t>Whirlpool</a:t>
            </a:r>
          </a:p>
          <a:p>
            <a:pPr lvl="1"/>
            <a:r>
              <a:rPr lang="en-US" dirty="0" smtClean="0"/>
              <a:t>irrigation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Stay tuned next week…</a:t>
            </a:r>
          </a:p>
          <a:p>
            <a:r>
              <a:rPr lang="en-US" dirty="0" smtClean="0"/>
              <a:t>Selective vs Non-Selective Debridement</a:t>
            </a:r>
          </a:p>
          <a:p>
            <a:pPr lvl="1"/>
            <a:r>
              <a:rPr lang="en-US" dirty="0" smtClean="0"/>
              <a:t>Selective</a:t>
            </a:r>
          </a:p>
          <a:p>
            <a:pPr lvl="2"/>
            <a:r>
              <a:rPr lang="en-US" dirty="0" smtClean="0"/>
              <a:t>Making a choice as to what is debrided and what is not debrided</a:t>
            </a:r>
          </a:p>
          <a:p>
            <a:pPr lvl="1"/>
            <a:r>
              <a:rPr lang="en-US" dirty="0" smtClean="0"/>
              <a:t>Non-Selective</a:t>
            </a:r>
          </a:p>
          <a:p>
            <a:pPr lvl="2"/>
            <a:r>
              <a:rPr lang="en-US" dirty="0" smtClean="0"/>
              <a:t>No choice in what is debrided and what is not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Selective 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PLWS</a:t>
            </a:r>
          </a:p>
          <a:p>
            <a:r>
              <a:rPr lang="en-US" dirty="0" smtClean="0"/>
              <a:t>Syringe lavage</a:t>
            </a:r>
          </a:p>
          <a:p>
            <a:r>
              <a:rPr lang="en-US" dirty="0" smtClean="0"/>
              <a:t>Irrigation</a:t>
            </a:r>
          </a:p>
          <a:p>
            <a:r>
              <a:rPr lang="en-US" dirty="0" smtClean="0"/>
              <a:t>Sharp debridement (next week…)</a:t>
            </a:r>
          </a:p>
          <a:p>
            <a:r>
              <a:rPr lang="en-US" dirty="0" smtClean="0"/>
              <a:t>Enzymatic debridement (coming up…)</a:t>
            </a:r>
          </a:p>
          <a:p>
            <a:r>
              <a:rPr lang="en-US" dirty="0" smtClean="0"/>
              <a:t>Biological (next week…)</a:t>
            </a:r>
          </a:p>
          <a:p>
            <a:r>
              <a:rPr lang="en-US" dirty="0" smtClean="0"/>
              <a:t>Autolysis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Non-Selective 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Mechanical</a:t>
            </a:r>
          </a:p>
          <a:p>
            <a:pPr lvl="1"/>
            <a:r>
              <a:rPr lang="en-US" dirty="0" smtClean="0"/>
              <a:t>Wet-to-dry: wet the gauze with saline then let it dry, then peel off (phasing off)</a:t>
            </a:r>
            <a:endParaRPr lang="en-US" dirty="0" smtClean="0"/>
          </a:p>
          <a:p>
            <a:pPr lvl="1"/>
            <a:r>
              <a:rPr lang="en-US" dirty="0" smtClean="0"/>
              <a:t>Scrubbing=effective</a:t>
            </a:r>
            <a:endParaRPr lang="en-US" dirty="0" smtClean="0"/>
          </a:p>
          <a:p>
            <a:pPr lvl="1"/>
            <a:r>
              <a:rPr lang="en-US" dirty="0" smtClean="0"/>
              <a:t>Whirlpool</a:t>
            </a:r>
          </a:p>
          <a:p>
            <a:pPr lvl="1"/>
            <a:r>
              <a:rPr lang="en-US" dirty="0" smtClean="0"/>
              <a:t>High pressure </a:t>
            </a:r>
            <a:r>
              <a:rPr lang="en-US" dirty="0" smtClean="0"/>
              <a:t>irrigation=none in OR to get debris out of wound. </a:t>
            </a:r>
          </a:p>
          <a:p>
            <a:pPr lvl="1"/>
            <a:r>
              <a:rPr lang="en-US" dirty="0" smtClean="0"/>
              <a:t>Moist to moist are okay: not letting it dry. 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Mechanical 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PLWS</a:t>
            </a:r>
          </a:p>
          <a:p>
            <a:r>
              <a:rPr lang="en-US" dirty="0" smtClean="0"/>
              <a:t>Syringe lavage</a:t>
            </a:r>
          </a:p>
          <a:p>
            <a:r>
              <a:rPr lang="en-US" dirty="0" smtClean="0"/>
              <a:t>Wet-to-dry</a:t>
            </a:r>
          </a:p>
          <a:p>
            <a:r>
              <a:rPr lang="en-US" dirty="0" smtClean="0"/>
              <a:t>Whirlpool</a:t>
            </a:r>
          </a:p>
          <a:p>
            <a:r>
              <a:rPr lang="en-US" dirty="0" smtClean="0"/>
              <a:t>Irrigation</a:t>
            </a:r>
          </a:p>
          <a:p>
            <a:r>
              <a:rPr lang="en-US" dirty="0" smtClean="0"/>
              <a:t>Scrubbing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Debridement - Scrubbing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Generally performed with with wet gauze</a:t>
            </a:r>
          </a:p>
          <a:p>
            <a:r>
              <a:rPr lang="en-US" dirty="0" smtClean="0"/>
              <a:t>Can be performed by patient or clinician</a:t>
            </a:r>
          </a:p>
          <a:p>
            <a:r>
              <a:rPr lang="en-US" dirty="0" smtClean="0"/>
              <a:t>Non-selective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Scrubbing - Benefits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works</a:t>
            </a:r>
          </a:p>
          <a:p>
            <a:r>
              <a:rPr lang="en-US" dirty="0" smtClean="0"/>
              <a:t>Cheap</a:t>
            </a:r>
          </a:p>
          <a:p>
            <a:r>
              <a:rPr lang="en-US" dirty="0" smtClean="0"/>
              <a:t>Can be performed with every dressing change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Scrubbing -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Anticoagulation therapy</a:t>
            </a:r>
          </a:p>
          <a:p>
            <a:r>
              <a:rPr lang="en-US" dirty="0" smtClean="0"/>
              <a:t>Pain</a:t>
            </a:r>
          </a:p>
          <a:p>
            <a:r>
              <a:rPr lang="en-US" dirty="0" smtClean="0"/>
              <a:t>Patient/caregiver comfort with technique</a:t>
            </a:r>
          </a:p>
          <a:p>
            <a:r>
              <a:rPr lang="en-US" dirty="0" smtClean="0"/>
              <a:t>Gauze can leave debris</a:t>
            </a:r>
          </a:p>
          <a:p>
            <a:r>
              <a:rPr lang="en-US" dirty="0" smtClean="0"/>
              <a:t>Harmful to healthy tissue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Quick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Phases of Healing</a:t>
            </a:r>
          </a:p>
          <a:p>
            <a:pPr lvl="1"/>
            <a:r>
              <a:rPr lang="en-US" dirty="0" smtClean="0"/>
              <a:t>Hemostasis/Coagulation</a:t>
            </a:r>
          </a:p>
          <a:p>
            <a:pPr lvl="1"/>
            <a:r>
              <a:rPr lang="en-US" dirty="0" smtClean="0"/>
              <a:t>Inflammatory</a:t>
            </a:r>
          </a:p>
          <a:p>
            <a:pPr lvl="1"/>
            <a:r>
              <a:rPr lang="en-US" dirty="0" smtClean="0"/>
              <a:t>Proliferative/Epithelializaton</a:t>
            </a:r>
          </a:p>
          <a:p>
            <a:pPr lvl="1"/>
            <a:r>
              <a:rPr lang="en-US" dirty="0" smtClean="0"/>
              <a:t>Remodeling/Maturation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 for Cleaning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We’ve talked about how to clean a wound, now what do we use to clean it...</a:t>
            </a:r>
          </a:p>
          <a:p>
            <a:r>
              <a:rPr lang="en-US" dirty="0" smtClean="0"/>
              <a:t>Goals</a:t>
            </a:r>
          </a:p>
          <a:p>
            <a:pPr lvl="1"/>
            <a:r>
              <a:rPr lang="en-US" dirty="0" smtClean="0"/>
              <a:t>Maintain temperature</a:t>
            </a:r>
          </a:p>
          <a:p>
            <a:pPr lvl="1"/>
            <a:r>
              <a:rPr lang="en-US" dirty="0" smtClean="0"/>
              <a:t>Maintain pH</a:t>
            </a:r>
          </a:p>
          <a:p>
            <a:pPr lvl="1"/>
            <a:r>
              <a:rPr lang="en-US" dirty="0" smtClean="0"/>
              <a:t>Debride if needed</a:t>
            </a:r>
          </a:p>
          <a:p>
            <a:pPr lvl="1"/>
            <a:r>
              <a:rPr lang="en-US" dirty="0" smtClean="0"/>
              <a:t>Control biofilm</a:t>
            </a:r>
          </a:p>
          <a:p>
            <a:pPr lvl="1"/>
            <a:r>
              <a:rPr lang="en-US" dirty="0" smtClean="0"/>
              <a:t>Promote granulation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Normal Saline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0.9% NaCl</a:t>
            </a:r>
          </a:p>
          <a:p>
            <a:r>
              <a:rPr lang="en-US" dirty="0" smtClean="0"/>
              <a:t>Can be heated to various </a:t>
            </a:r>
            <a:r>
              <a:rPr lang="en-US" dirty="0" smtClean="0"/>
              <a:t>temperatures</a:t>
            </a:r>
          </a:p>
          <a:p>
            <a:pPr lvl="1"/>
            <a:r>
              <a:rPr lang="en-US" dirty="0" smtClean="0"/>
              <a:t>Microwave, typically to 104 degrees. </a:t>
            </a:r>
            <a:endParaRPr lang="en-US" dirty="0" smtClean="0"/>
          </a:p>
          <a:p>
            <a:r>
              <a:rPr lang="en-US" dirty="0" smtClean="0"/>
              <a:t>Prescription item or can be made at home</a:t>
            </a:r>
          </a:p>
          <a:p>
            <a:r>
              <a:rPr lang="en-US" dirty="0" smtClean="0"/>
              <a:t>Non-toxic</a:t>
            </a:r>
          </a:p>
          <a:p>
            <a:r>
              <a:rPr lang="en-US" dirty="0" smtClean="0"/>
              <a:t>Cheap</a:t>
            </a:r>
          </a:p>
          <a:p>
            <a:r>
              <a:rPr lang="en-US" dirty="0" smtClean="0"/>
              <a:t>Always right – it won’t screw anything up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Commercial Saline Wash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Usually a saline component with surfactant</a:t>
            </a:r>
          </a:p>
          <a:p>
            <a:r>
              <a:rPr lang="en-US" dirty="0" smtClean="0"/>
              <a:t>Concentrations vary</a:t>
            </a:r>
          </a:p>
          <a:p>
            <a:pPr lvl="1"/>
            <a:r>
              <a:rPr lang="en-US" dirty="0" smtClean="0"/>
              <a:t>More powerful – more </a:t>
            </a:r>
            <a:r>
              <a:rPr lang="en-US" dirty="0" smtClean="0"/>
              <a:t>cytotoxic (harming healthy tissue)</a:t>
            </a:r>
            <a:endParaRPr lang="en-US" dirty="0" smtClean="0"/>
          </a:p>
          <a:p>
            <a:r>
              <a:rPr lang="en-US" dirty="0" smtClean="0"/>
              <a:t>Concerns for cross contamination</a:t>
            </a:r>
          </a:p>
          <a:p>
            <a:r>
              <a:rPr lang="en-US" dirty="0" smtClean="0"/>
              <a:t>Surfactants can delay healing if ionic</a:t>
            </a:r>
          </a:p>
          <a:p>
            <a:r>
              <a:rPr lang="en-US" dirty="0" smtClean="0"/>
              <a:t>Can be pricey</a:t>
            </a:r>
          </a:p>
          <a:p>
            <a:r>
              <a:rPr lang="en-US" dirty="0" smtClean="0"/>
              <a:t>If Patient to use – recommend finding a non-ionic form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Soaps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Ionic surfactant adds charge to wound bed</a:t>
            </a:r>
          </a:p>
          <a:p>
            <a:r>
              <a:rPr lang="en-US" dirty="0" smtClean="0"/>
              <a:t>Surfactant debris can delay healing</a:t>
            </a:r>
          </a:p>
          <a:p>
            <a:r>
              <a:rPr lang="en-US" dirty="0" smtClean="0"/>
              <a:t>No need to use if clean</a:t>
            </a:r>
          </a:p>
          <a:p>
            <a:r>
              <a:rPr lang="en-US" dirty="0" smtClean="0"/>
              <a:t>Non-ionic surfactant</a:t>
            </a:r>
          </a:p>
          <a:p>
            <a:pPr lvl="1"/>
            <a:r>
              <a:rPr lang="en-US" dirty="0" smtClean="0"/>
              <a:t>Can be used to lower surface tension</a:t>
            </a:r>
          </a:p>
          <a:p>
            <a:pPr lvl="1"/>
            <a:r>
              <a:rPr lang="en-US" dirty="0" smtClean="0"/>
              <a:t>Can loosen devitalized tissue</a:t>
            </a:r>
          </a:p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Antiseptics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Definition: Antimicrobial substances applied to living tissue to reduce possibility of infection, sepsis or putrefaction</a:t>
            </a:r>
          </a:p>
          <a:p>
            <a:r>
              <a:rPr lang="en-US" dirty="0" smtClean="0"/>
              <a:t>Goal is to eliminate all pathogenic bacteria</a:t>
            </a:r>
          </a:p>
          <a:p>
            <a:r>
              <a:rPr lang="en-US" dirty="0"/>
              <a:t>N</a:t>
            </a:r>
            <a:r>
              <a:rPr lang="en-US" dirty="0" smtClean="0"/>
              <a:t>o bacterial resistance</a:t>
            </a:r>
          </a:p>
          <a:p>
            <a:r>
              <a:rPr lang="en-US" dirty="0" smtClean="0"/>
              <a:t>CYTOTOXIC=kills good cells</a:t>
            </a:r>
            <a:endParaRPr lang="en-US" dirty="0" smtClean="0"/>
          </a:p>
          <a:p>
            <a:r>
              <a:rPr lang="en-US" dirty="0" smtClean="0"/>
              <a:t>Cannot sterilize skin</a:t>
            </a:r>
          </a:p>
          <a:p>
            <a:pPr lvl="1"/>
            <a:r>
              <a:rPr lang="en-US" dirty="0" smtClean="0"/>
              <a:t>20% natural skin flora is untouchable</a:t>
            </a:r>
          </a:p>
          <a:p>
            <a:r>
              <a:rPr lang="en-US" dirty="0" smtClean="0"/>
              <a:t>Ok for acute wounds… but not for long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Antiseptics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Betadine (Providone Iodine</a:t>
            </a:r>
            <a:r>
              <a:rPr lang="en-US" dirty="0" smtClean="0"/>
              <a:t>)=to dry out dry </a:t>
            </a:r>
            <a:r>
              <a:rPr lang="en-US" dirty="0" err="1" smtClean="0"/>
              <a:t>gangreen</a:t>
            </a:r>
            <a:r>
              <a:rPr lang="en-US" dirty="0" smtClean="0"/>
              <a:t> to </a:t>
            </a:r>
            <a:r>
              <a:rPr lang="en-US" dirty="0" err="1" smtClean="0"/>
              <a:t>encourge</a:t>
            </a:r>
            <a:r>
              <a:rPr lang="en-US" smtClean="0"/>
              <a:t> auto-amputation.</a:t>
            </a:r>
            <a:endParaRPr lang="en-US" dirty="0" smtClean="0"/>
          </a:p>
          <a:p>
            <a:r>
              <a:rPr lang="en-US" dirty="0" smtClean="0"/>
              <a:t>Dakin's Solution</a:t>
            </a:r>
          </a:p>
          <a:p>
            <a:r>
              <a:rPr lang="en-US" dirty="0" smtClean="0"/>
              <a:t>Acetic Acid</a:t>
            </a:r>
          </a:p>
          <a:p>
            <a:r>
              <a:rPr lang="en-US" dirty="0" smtClean="0"/>
              <a:t>Polyhexamethylene biguanide (PHMB)</a:t>
            </a:r>
          </a:p>
          <a:p>
            <a:r>
              <a:rPr lang="en-US" dirty="0" smtClean="0"/>
              <a:t>Cadexomer Iodine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Quick Review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050611" cy="4525963"/>
          </a:xfrm>
        </p:spPr>
        <p:txBody>
          <a:bodyPr/>
          <a:lstStyle/>
          <a:p>
            <a:r>
              <a:rPr lang="en-US" dirty="0" smtClean="0"/>
              <a:t>Phases of Healing</a:t>
            </a:r>
          </a:p>
          <a:p>
            <a:pPr lvl="1"/>
            <a:r>
              <a:rPr lang="en-US" dirty="0" smtClean="0">
                <a:solidFill>
                  <a:srgbClr val="0000FF"/>
                </a:solidFill>
              </a:rPr>
              <a:t>Hemostasis/Coagulation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Inflammatory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Proliferative/Epithelializaton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Remodeling/Maturation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07811" y="1600200"/>
            <a:ext cx="317898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400" dirty="0" smtClean="0"/>
              <a:t>Immediately after injury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Must happen for healing to progress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Fibrin, platelets form clot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Lasts minutes, &lt;1 day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Quick Review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050611" cy="4525963"/>
          </a:xfrm>
        </p:spPr>
        <p:txBody>
          <a:bodyPr/>
          <a:lstStyle/>
          <a:p>
            <a:r>
              <a:rPr lang="en-US" dirty="0" smtClean="0"/>
              <a:t>Phases of Healing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Hemostasis/Coagulation</a:t>
            </a:r>
          </a:p>
          <a:p>
            <a:pPr lvl="1"/>
            <a:r>
              <a:rPr lang="en-US" dirty="0" smtClean="0">
                <a:solidFill>
                  <a:srgbClr val="0000FF"/>
                </a:solidFill>
              </a:rPr>
              <a:t>Inflammatory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Proliferative/Epithelializaton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Remodeling/Maturation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07811" y="1600200"/>
            <a:ext cx="317898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400" dirty="0" smtClean="0"/>
              <a:t>Brings inflammatory cells to wound site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Goal – control bacteria and debris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Duration 1-4 days 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Wounds get stuck </a:t>
            </a:r>
            <a:r>
              <a:rPr lang="en-US" sz="2400" dirty="0" smtClean="0"/>
              <a:t>here-inflammatory factors keep coming to wound. </a:t>
            </a:r>
            <a:endParaRPr lang="en-US" sz="2400" dirty="0" smtClean="0"/>
          </a:p>
          <a:p>
            <a:pPr>
              <a:buFont typeface="Arial"/>
              <a:buChar char="•"/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Quick Review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050611" cy="4525963"/>
          </a:xfrm>
        </p:spPr>
        <p:txBody>
          <a:bodyPr/>
          <a:lstStyle/>
          <a:p>
            <a:r>
              <a:rPr lang="en-US" dirty="0" smtClean="0"/>
              <a:t>Phases of Healing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Hemostasis/Coagulation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Inflammatory</a:t>
            </a:r>
          </a:p>
          <a:p>
            <a:pPr lvl="1"/>
            <a:r>
              <a:rPr lang="en-US" dirty="0" smtClean="0">
                <a:solidFill>
                  <a:srgbClr val="0000FF"/>
                </a:solidFill>
              </a:rPr>
              <a:t>Proliferative/Epithelialization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Remodeling/Maturation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07811" y="1600200"/>
            <a:ext cx="317898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400" dirty="0" smtClean="0"/>
              <a:t>Granulation tissue forms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Angiogenesis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Collagen deposition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Epithelialization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Cellular Migration</a:t>
            </a:r>
          </a:p>
          <a:p>
            <a:pPr lvl="1">
              <a:buFont typeface="Arial"/>
              <a:buChar char="•"/>
            </a:pPr>
            <a:r>
              <a:rPr lang="en-US" sz="2400" dirty="0" smtClean="0"/>
              <a:t>Fibroblasts=deposit collagen, need for healing. </a:t>
            </a:r>
            <a:endParaRPr lang="en-US" sz="2400" dirty="0" smtClean="0"/>
          </a:p>
          <a:p>
            <a:pPr lvl="1">
              <a:buFont typeface="Arial"/>
              <a:buChar char="•"/>
            </a:pPr>
            <a:r>
              <a:rPr lang="en-US" sz="2400" dirty="0" smtClean="0"/>
              <a:t>Protein Synthesis</a:t>
            </a:r>
          </a:p>
          <a:p>
            <a:pPr lvl="1">
              <a:buFont typeface="Arial"/>
              <a:buChar char="•"/>
            </a:pPr>
            <a:r>
              <a:rPr lang="en-US" sz="2400" dirty="0" smtClean="0"/>
              <a:t>Epithelial Cells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Wounds get stuck here too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Quick Review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050611" cy="4525963"/>
          </a:xfrm>
        </p:spPr>
        <p:txBody>
          <a:bodyPr/>
          <a:lstStyle/>
          <a:p>
            <a:r>
              <a:rPr lang="en-US" dirty="0" smtClean="0"/>
              <a:t>Phases of Healing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Hemostasis/Coagulation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Inflammatory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Proliferative/Epithelializaton</a:t>
            </a:r>
          </a:p>
          <a:p>
            <a:pPr lvl="1"/>
            <a:r>
              <a:rPr lang="en-US" dirty="0" smtClean="0">
                <a:solidFill>
                  <a:srgbClr val="0000FF"/>
                </a:solidFill>
              </a:rPr>
              <a:t>Remodeling/Maturation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07811" y="1600200"/>
            <a:ext cx="317898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400" dirty="0" smtClean="0"/>
              <a:t>Re-establish tensile strength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Collagen crosslinking and fiber </a:t>
            </a:r>
            <a:r>
              <a:rPr lang="en-US" sz="2400" dirty="0" smtClean="0"/>
              <a:t>orientation=gets messy in healing.</a:t>
            </a:r>
            <a:endParaRPr lang="en-US" sz="2400" dirty="0" smtClean="0"/>
          </a:p>
          <a:p>
            <a:pPr>
              <a:buFont typeface="Arial"/>
              <a:buChar char="•"/>
            </a:pPr>
            <a:r>
              <a:rPr lang="en-US" sz="2400" dirty="0" smtClean="0"/>
              <a:t>Max tensile strength is 80%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Process can take years</a:t>
            </a:r>
          </a:p>
          <a:p>
            <a:pPr>
              <a:buFont typeface="Arial"/>
              <a:buChar char="•"/>
            </a:pP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Quick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770052" cy="4525963"/>
          </a:xfrm>
        </p:spPr>
        <p:txBody>
          <a:bodyPr/>
          <a:lstStyle/>
          <a:p>
            <a:r>
              <a:rPr lang="en-US" dirty="0" smtClean="0"/>
              <a:t>Types of wounds</a:t>
            </a:r>
          </a:p>
          <a:p>
            <a:pPr lvl="1"/>
            <a:r>
              <a:rPr lang="en-US" dirty="0" smtClean="0"/>
              <a:t>Venous Insufficiency Ulcer</a:t>
            </a:r>
          </a:p>
          <a:p>
            <a:pPr lvl="1"/>
            <a:r>
              <a:rPr lang="en-US" dirty="0" smtClean="0"/>
              <a:t>Arterial Insufficiency Ulcer</a:t>
            </a:r>
          </a:p>
          <a:p>
            <a:pPr lvl="1"/>
            <a:r>
              <a:rPr lang="en-US" dirty="0" smtClean="0"/>
              <a:t>Diabetic Foot Ulcer</a:t>
            </a:r>
          </a:p>
          <a:p>
            <a:pPr lvl="1"/>
            <a:r>
              <a:rPr lang="en-US" dirty="0" smtClean="0"/>
              <a:t>Pressure Ulcers</a:t>
            </a:r>
          </a:p>
          <a:p>
            <a:pPr lvl="1"/>
            <a:r>
              <a:rPr lang="en-US" dirty="0" smtClean="0"/>
              <a:t>There is more, but…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1262</Words>
  <Application>Microsoft Office PowerPoint</Application>
  <PresentationFormat>On-screen Show (4:3)</PresentationFormat>
  <Paragraphs>324</Paragraphs>
  <Slides>45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Office Theme</vt:lpstr>
      <vt:lpstr>Wound Care Interventions</vt:lpstr>
      <vt:lpstr>Images</vt:lpstr>
      <vt:lpstr>A Quick Review</vt:lpstr>
      <vt:lpstr>A Quick Review</vt:lpstr>
      <vt:lpstr>A Quick Review</vt:lpstr>
      <vt:lpstr>A Quick Review</vt:lpstr>
      <vt:lpstr>A Quick Review</vt:lpstr>
      <vt:lpstr>A Quick Review</vt:lpstr>
      <vt:lpstr>A Quick Review</vt:lpstr>
      <vt:lpstr>Venous Insufficiency</vt:lpstr>
      <vt:lpstr>Arterial Insufficiency</vt:lpstr>
      <vt:lpstr>Arterial Insufficiency</vt:lpstr>
      <vt:lpstr>Diabetic Foot Ulcer</vt:lpstr>
      <vt:lpstr>Pressure Ulcers</vt:lpstr>
      <vt:lpstr>Plus More…</vt:lpstr>
      <vt:lpstr>Goal? To heal the wound!</vt:lpstr>
      <vt:lpstr>Cleansing the wound</vt:lpstr>
      <vt:lpstr>Pulse Lavage with Suction</vt:lpstr>
      <vt:lpstr>PLWS - Benefits</vt:lpstr>
      <vt:lpstr>PLWS - Precautions</vt:lpstr>
      <vt:lpstr>PLWS and PPE</vt:lpstr>
      <vt:lpstr>Syringe Lavage</vt:lpstr>
      <vt:lpstr>Syringe Lavage</vt:lpstr>
      <vt:lpstr>Whirlpool</vt:lpstr>
      <vt:lpstr>Whirlpool Benefits</vt:lpstr>
      <vt:lpstr>Whirlpool Contraindications</vt:lpstr>
      <vt:lpstr>Whirlpool Precautions</vt:lpstr>
      <vt:lpstr>Whirlpool Vs PLWS</vt:lpstr>
      <vt:lpstr>Whirlpool vs. PLWS</vt:lpstr>
      <vt:lpstr>Irrigation</vt:lpstr>
      <vt:lpstr>Irrigation</vt:lpstr>
      <vt:lpstr>Debridement</vt:lpstr>
      <vt:lpstr>Debridement</vt:lpstr>
      <vt:lpstr>Selective Debridement</vt:lpstr>
      <vt:lpstr>Non-Selective Debridement</vt:lpstr>
      <vt:lpstr>Mechanical Debridement</vt:lpstr>
      <vt:lpstr>Debridement - Scrubbing</vt:lpstr>
      <vt:lpstr>Scrubbing - Benefits</vt:lpstr>
      <vt:lpstr>Scrubbing - Considerations</vt:lpstr>
      <vt:lpstr>Solutions for Cleaning</vt:lpstr>
      <vt:lpstr>Normal Saline</vt:lpstr>
      <vt:lpstr>Commercial Saline Wash</vt:lpstr>
      <vt:lpstr>Soaps</vt:lpstr>
      <vt:lpstr>Antiseptics</vt:lpstr>
      <vt:lpstr>Antiseptics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Wound Care Interventions</dc:title>
  <dc:creator>Kate McKenney</dc:creator>
  <cp:lastModifiedBy>SWEET, CHRISTINA</cp:lastModifiedBy>
  <cp:revision>7</cp:revision>
  <dcterms:created xsi:type="dcterms:W3CDTF">2013-05-24T01:35:52Z</dcterms:created>
  <dcterms:modified xsi:type="dcterms:W3CDTF">2013-05-28T14:38:39Z</dcterms:modified>
</cp:coreProperties>
</file>