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1D448A-24D4-4DA8-A000-653356797E5E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637723-9821-4CCE-83A1-BE436045F03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Pregnancy in Acute Care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Part II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Women’s Health Overview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Implications for Physical Therapy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 smtClean="0"/>
              <a:t>	Jane </a:t>
            </a:r>
            <a:r>
              <a:rPr lang="en-US" dirty="0" err="1" smtClean="0"/>
              <a:t>Frahm</a:t>
            </a:r>
            <a:r>
              <a:rPr lang="en-US" dirty="0" smtClean="0"/>
              <a:t>, PT, BCIA PFMD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 smtClean="0"/>
              <a:t>	Rehab Institute of Michigan/WSU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marL="762000" indent="-762000" eaLnBrk="1" fontAlgn="auto" hangingPunct="1">
              <a:spcAft>
                <a:spcPts val="0"/>
              </a:spcAft>
              <a:defRPr/>
            </a:pPr>
            <a:r>
              <a:rPr lang="en-US" i="1" dirty="0">
                <a:solidFill>
                  <a:schemeClr val="accent5"/>
                </a:solidFill>
              </a:rPr>
              <a:t>Severe</a:t>
            </a:r>
            <a:r>
              <a:rPr lang="en-US" dirty="0">
                <a:solidFill>
                  <a:schemeClr val="accent5"/>
                </a:solidFill>
              </a:rPr>
              <a:t> SYMPHYSIS PUBIS Separation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4582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3rd degree</a:t>
            </a:r>
            <a:r>
              <a:rPr lang="en-US" baseline="30000" dirty="0" smtClean="0"/>
              <a:t>  </a:t>
            </a:r>
            <a:r>
              <a:rPr lang="en-US" b="1" dirty="0" smtClean="0"/>
              <a:t>Amt of separation: </a:t>
            </a:r>
            <a:r>
              <a:rPr lang="en-US" dirty="0" smtClean="0"/>
              <a:t>&gt;2cm </a:t>
            </a:r>
            <a:r>
              <a:rPr lang="en-US" i="1" dirty="0" smtClean="0"/>
              <a:t>(20 mm)</a:t>
            </a:r>
          </a:p>
          <a:p>
            <a:pPr eaLnBrk="1" hangingPunct="1"/>
            <a:r>
              <a:rPr lang="en-US" b="1" dirty="0" smtClean="0"/>
              <a:t>Common Symptoms: </a:t>
            </a:r>
          </a:p>
          <a:p>
            <a:pPr lvl="1" eaLnBrk="1" hangingPunct="1"/>
            <a:r>
              <a:rPr lang="en-US" b="1" dirty="0" smtClean="0"/>
              <a:t>Same as Moderate Separation </a:t>
            </a:r>
          </a:p>
          <a:p>
            <a:pPr lvl="1" eaLnBrk="1" hangingPunct="1"/>
            <a:r>
              <a:rPr lang="en-US" b="1" dirty="0" smtClean="0"/>
              <a:t>Distinct waddling gait- or inability to walk at all</a:t>
            </a:r>
          </a:p>
          <a:p>
            <a:pPr lvl="1" eaLnBrk="1" hangingPunct="1"/>
            <a:r>
              <a:rPr lang="en-US" b="1" dirty="0" smtClean="0"/>
              <a:t>Urinary Incontinence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PATIENTS AFFECTED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901700" y="2022475"/>
            <a:ext cx="7556500" cy="3736975"/>
          </a:xfrm>
        </p:spPr>
        <p:txBody>
          <a:bodyPr/>
          <a:lstStyle/>
          <a:p>
            <a:pPr eaLnBrk="1" hangingPunct="1"/>
            <a:r>
              <a:rPr lang="en-US" b="1" smtClean="0"/>
              <a:t>Pregnant women 1</a:t>
            </a:r>
            <a:r>
              <a:rPr lang="en-US" b="1" baseline="30000" smtClean="0"/>
              <a:t>st</a:t>
            </a:r>
            <a:r>
              <a:rPr lang="en-US" b="1" smtClean="0"/>
              <a:t> to 3</a:t>
            </a:r>
            <a:r>
              <a:rPr lang="en-US" b="1" baseline="30000" smtClean="0"/>
              <a:t>rd</a:t>
            </a:r>
            <a:r>
              <a:rPr lang="en-US" b="1" smtClean="0"/>
              <a:t> trimesters</a:t>
            </a:r>
          </a:p>
          <a:p>
            <a:pPr eaLnBrk="1" hangingPunct="1"/>
            <a:endParaRPr lang="en-US" sz="1400" b="1" smtClean="0"/>
          </a:p>
          <a:p>
            <a:pPr eaLnBrk="1" hangingPunct="1"/>
            <a:r>
              <a:rPr lang="en-US" b="1" smtClean="0"/>
              <a:t>Post-Partum women: within 12 - 36 hours of delivery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ETIOLOGY: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382000" cy="5562600"/>
          </a:xfrm>
        </p:spPr>
        <p:txBody>
          <a:bodyPr/>
          <a:lstStyle/>
          <a:p>
            <a:pPr eaLnBrk="1" hangingPunct="1"/>
            <a:r>
              <a:rPr lang="en-US" b="1" dirty="0" smtClean="0"/>
              <a:t>Influence of pregnancy hormones </a:t>
            </a:r>
            <a:r>
              <a:rPr lang="en-US" b="1" i="1" u="sng" dirty="0" smtClean="0"/>
              <a:t>specifically </a:t>
            </a:r>
            <a:r>
              <a:rPr lang="en-US" b="1" i="1" u="sng" dirty="0" err="1" smtClean="0"/>
              <a:t>relaxin</a:t>
            </a:r>
            <a:r>
              <a:rPr lang="en-US" b="1" dirty="0" smtClean="0"/>
              <a:t> on soft tissue.  Hormones are responsible for: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     Uterine growth</a:t>
            </a:r>
          </a:p>
          <a:p>
            <a:pPr eaLnBrk="1" hangingPunct="1">
              <a:buFontTx/>
              <a:buNone/>
            </a:pPr>
            <a:r>
              <a:rPr lang="en-US" sz="2800" b="1" dirty="0" smtClean="0"/>
              <a:t>	Stretching of soft tissue</a:t>
            </a:r>
          </a:p>
          <a:p>
            <a:pPr lvl="1" eaLnBrk="1" hangingPunct="1">
              <a:buFontTx/>
              <a:buNone/>
            </a:pPr>
            <a:r>
              <a:rPr lang="en-US" sz="2800" b="1" dirty="0" smtClean="0"/>
              <a:t>Pelvic joint relaxation</a:t>
            </a:r>
          </a:p>
          <a:p>
            <a:pPr lvl="1" eaLnBrk="1" hangingPunct="1">
              <a:buFontTx/>
              <a:buNone/>
            </a:pPr>
            <a:r>
              <a:rPr lang="en-US" sz="2800" b="1" dirty="0" smtClean="0"/>
              <a:t>	Renders the pelvic ring unstable at the </a:t>
            </a:r>
            <a:r>
              <a:rPr lang="en-US" sz="2800" b="1" dirty="0" err="1" smtClean="0"/>
              <a:t>symphysis</a:t>
            </a:r>
            <a:endParaRPr lang="en-US" sz="2800" b="1" dirty="0" smtClean="0"/>
          </a:p>
          <a:p>
            <a:pPr lvl="1" eaLnBrk="1" hangingPunct="1">
              <a:buFontTx/>
              <a:buNone/>
            </a:pPr>
            <a:r>
              <a:rPr lang="en-US" sz="2800" b="1" dirty="0" smtClean="0"/>
              <a:t>	The stretching of a vaginal delivery can further contribute to the instability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302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ETIOLOGY: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458200" cy="5105400"/>
          </a:xfrm>
        </p:spPr>
        <p:txBody>
          <a:bodyPr/>
          <a:lstStyle/>
          <a:p>
            <a:pPr eaLnBrk="1" hangingPunct="1"/>
            <a:r>
              <a:rPr lang="en-US" b="1" dirty="0" smtClean="0"/>
              <a:t>Other precipitating factors</a:t>
            </a:r>
          </a:p>
          <a:p>
            <a:pPr eaLnBrk="1" hangingPunct="1">
              <a:buNone/>
            </a:pPr>
            <a:r>
              <a:rPr lang="en-US" b="1" i="1" dirty="0" smtClean="0"/>
              <a:t>      (</a:t>
            </a:r>
            <a:r>
              <a:rPr lang="en-US" b="1" i="1" dirty="0" err="1" smtClean="0"/>
              <a:t>Intrapartum</a:t>
            </a:r>
            <a:r>
              <a:rPr lang="en-US" b="1" dirty="0" smtClean="0"/>
              <a:t>)</a:t>
            </a:r>
          </a:p>
          <a:p>
            <a:pPr lvl="1" eaLnBrk="1" hangingPunct="1"/>
            <a:r>
              <a:rPr lang="en-US" b="1" dirty="0" smtClean="0"/>
              <a:t>Assisted deliveries, i.e., forceps, vacuum extraction, large baby, shoulder </a:t>
            </a:r>
            <a:r>
              <a:rPr lang="en-US" b="1" dirty="0" err="1" smtClean="0"/>
              <a:t>dystocia</a:t>
            </a:r>
            <a:r>
              <a:rPr lang="en-US" b="1" dirty="0" smtClean="0"/>
              <a:t>, 2 persons supporting mother</a:t>
            </a:r>
            <a:r>
              <a:rPr lang="en-US" b="1" dirty="0" smtClean="0">
                <a:latin typeface="Comic Sans MS" pitchFamily="66" charset="0"/>
              </a:rPr>
              <a:t>’</a:t>
            </a:r>
            <a:r>
              <a:rPr lang="en-US" b="1" dirty="0" smtClean="0"/>
              <a:t>s legs in deep knee </a:t>
            </a:r>
            <a:r>
              <a:rPr lang="en-US" b="1" dirty="0" smtClean="0">
                <a:latin typeface="Comic Sans MS" pitchFamily="66" charset="0"/>
              </a:rPr>
              <a:t>–</a:t>
            </a:r>
            <a:r>
              <a:rPr lang="en-US" b="1" dirty="0" smtClean="0"/>
              <a:t> chest during pushing</a:t>
            </a:r>
          </a:p>
          <a:p>
            <a:pPr lvl="1" eaLnBrk="1" hangingPunct="1">
              <a:buNone/>
            </a:pPr>
            <a:endParaRPr lang="en-US" sz="2800" b="1" dirty="0" smtClean="0"/>
          </a:p>
          <a:p>
            <a:pPr lvl="1" eaLnBrk="1" hangingPunct="1">
              <a:buNone/>
            </a:pPr>
            <a:r>
              <a:rPr lang="en-US" sz="2800" b="1" dirty="0" smtClean="0"/>
              <a:t>(</a:t>
            </a:r>
            <a:r>
              <a:rPr lang="en-US" sz="2800" b="1" i="1" dirty="0" smtClean="0"/>
              <a:t>Post partum</a:t>
            </a:r>
            <a:r>
              <a:rPr lang="en-US" sz="2800" b="1" dirty="0" smtClean="0"/>
              <a:t>)</a:t>
            </a:r>
            <a:endParaRPr lang="en-US" sz="2800" b="1" i="1" dirty="0" smtClean="0"/>
          </a:p>
          <a:p>
            <a:pPr lvl="1" eaLnBrk="1" hangingPunct="1"/>
            <a:r>
              <a:rPr lang="en-US" b="1" dirty="0" smtClean="0"/>
              <a:t>Mother suddenly turns or twists, missteps over an elevated sill, e.g., or may create shear forces over the pubes just getting into or out of bed.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PRESENTING SYMPTOMS: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229600" cy="4572000"/>
          </a:xfrm>
        </p:spPr>
        <p:txBody>
          <a:bodyPr/>
          <a:lstStyle/>
          <a:p>
            <a:r>
              <a:rPr lang="en-US" sz="2400" b="1" dirty="0" smtClean="0"/>
              <a:t>Incredible pain over pubis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  <a:p>
            <a:r>
              <a:rPr lang="en-US" sz="2400" b="1" dirty="0" smtClean="0"/>
              <a:t>Sudden inability to walk (patient may have been walking after delivery and suddenly cannot)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  <a:p>
            <a:r>
              <a:rPr lang="en-US" sz="2400" b="1" dirty="0" smtClean="0"/>
              <a:t>Inability to move in the bed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  <a:p>
            <a:r>
              <a:rPr lang="en-US" sz="2400" b="1" dirty="0" smtClean="0"/>
              <a:t>Patient may appear unreasonable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  <a:p>
            <a:r>
              <a:rPr lang="en-US" sz="2400" b="1" dirty="0" smtClean="0"/>
              <a:t>ALL MOVEMENT JUST HURTS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THERAPIST FINDINGS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Positioned supine (usually), presents with legs in abducted</a:t>
            </a:r>
          </a:p>
          <a:p>
            <a:pPr eaLnBrk="1" hangingPunct="1"/>
            <a:endParaRPr lang="en-US" sz="1600" b="1" dirty="0" smtClean="0"/>
          </a:p>
          <a:p>
            <a:r>
              <a:rPr lang="en-US" b="1" dirty="0" smtClean="0"/>
              <a:t>Pt presents with mobility that is painful</a:t>
            </a:r>
          </a:p>
          <a:p>
            <a:pPr eaLnBrk="1" hangingPunct="1">
              <a:buFontTx/>
              <a:buNone/>
            </a:pPr>
            <a:endParaRPr lang="en-US" sz="1600" b="1" dirty="0" smtClean="0"/>
          </a:p>
          <a:p>
            <a:r>
              <a:rPr lang="en-US" b="1" dirty="0" smtClean="0"/>
              <a:t>Patient may be frustrated with pain and apparent lack of understanding of staff</a:t>
            </a:r>
          </a:p>
          <a:p>
            <a:endParaRPr lang="en-US" b="1" dirty="0" smtClean="0"/>
          </a:p>
          <a:p>
            <a:r>
              <a:rPr lang="en-US" b="1" dirty="0" smtClean="0"/>
              <a:t>Careful questioning of patient</a:t>
            </a:r>
          </a:p>
          <a:p>
            <a:pPr>
              <a:buNone/>
            </a:pPr>
            <a:endParaRPr lang="en-US" sz="1400" b="1" dirty="0" smtClean="0"/>
          </a:p>
          <a:p>
            <a:r>
              <a:rPr lang="en-US" b="1" dirty="0" smtClean="0"/>
              <a:t>Observation of patient </a:t>
            </a:r>
          </a:p>
          <a:p>
            <a:pPr>
              <a:buNone/>
            </a:pPr>
            <a:endParaRPr lang="en-US" sz="1400" b="1" dirty="0" smtClean="0"/>
          </a:p>
          <a:p>
            <a:r>
              <a:rPr lang="en-US" b="1" dirty="0" smtClean="0"/>
              <a:t>Palpation of pubes may not be possible due to pain</a:t>
            </a:r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/>
                </a:solidFill>
              </a:rPr>
              <a:t>Physical Therapy RX 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SYMPHYSIS </a:t>
            </a:r>
            <a:r>
              <a:rPr lang="en-US" dirty="0">
                <a:solidFill>
                  <a:schemeClr val="accent5"/>
                </a:solidFill>
              </a:rPr>
              <a:t>PUBIS Separation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419600"/>
          </a:xfrm>
        </p:spPr>
        <p:txBody>
          <a:bodyPr/>
          <a:lstStyle/>
          <a:p>
            <a:r>
              <a:rPr lang="en-US" b="1" dirty="0" smtClean="0"/>
              <a:t>Strap pelvis</a:t>
            </a:r>
          </a:p>
          <a:p>
            <a:pPr lvl="1"/>
            <a:r>
              <a:rPr lang="en-US" b="1" dirty="0" err="1" smtClean="0"/>
              <a:t>Abdomino</a:t>
            </a:r>
            <a:r>
              <a:rPr lang="en-US" b="1" dirty="0" smtClean="0"/>
              <a:t>-pelvic binder </a:t>
            </a:r>
          </a:p>
          <a:p>
            <a:pPr lvl="1"/>
            <a:r>
              <a:rPr lang="en-US" b="1" dirty="0" smtClean="0"/>
              <a:t>Specific pelvic belt (Com-</a:t>
            </a:r>
            <a:r>
              <a:rPr lang="en-US" b="1" dirty="0" err="1" smtClean="0"/>
              <a:t>pressor</a:t>
            </a:r>
            <a:r>
              <a:rPr lang="en-US" b="1" dirty="0" smtClean="0"/>
              <a:t>- OPTP or </a:t>
            </a:r>
            <a:r>
              <a:rPr lang="en-US" b="1" dirty="0" err="1" smtClean="0"/>
              <a:t>Serola</a:t>
            </a:r>
            <a:r>
              <a:rPr lang="en-US" b="1" dirty="0" smtClean="0"/>
              <a:t> SI belt)</a:t>
            </a:r>
          </a:p>
          <a:p>
            <a:endParaRPr lang="en-US" b="1" dirty="0" smtClean="0"/>
          </a:p>
          <a:p>
            <a:r>
              <a:rPr lang="en-US" b="1" dirty="0" smtClean="0"/>
              <a:t>Other Medical Treatments</a:t>
            </a:r>
          </a:p>
          <a:p>
            <a:pPr lvl="1"/>
            <a:r>
              <a:rPr lang="en-US" b="1" dirty="0" smtClean="0"/>
              <a:t>Inject </a:t>
            </a:r>
            <a:r>
              <a:rPr lang="en-US" b="1" dirty="0" err="1" smtClean="0"/>
              <a:t>hydrocortisone,chymotrypsin</a:t>
            </a:r>
            <a:r>
              <a:rPr lang="en-US" b="1" dirty="0" smtClean="0"/>
              <a:t> into </a:t>
            </a:r>
            <a:r>
              <a:rPr lang="en-US" b="1" dirty="0" err="1" smtClean="0"/>
              <a:t>symphysis</a:t>
            </a:r>
            <a:endParaRPr lang="en-US" b="1" dirty="0" smtClean="0"/>
          </a:p>
          <a:p>
            <a:pPr lvl="1"/>
            <a:r>
              <a:rPr lang="en-US" b="1" dirty="0" smtClean="0"/>
              <a:t>Bed rest to moderate activity as tolerated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" descr="SEROLABEL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133600"/>
            <a:ext cx="22479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TextBox 2"/>
          <p:cNvSpPr txBox="1">
            <a:spLocks noChangeArrowheads="1"/>
          </p:cNvSpPr>
          <p:nvPr/>
        </p:nvSpPr>
        <p:spPr bwMode="auto">
          <a:xfrm>
            <a:off x="381000" y="685800"/>
            <a:ext cx="8001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SEROLA S-I BELT    www.serola.net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106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Apply external support ABDOMINAL BINDER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Placed low over greater </a:t>
            </a:r>
            <a:r>
              <a:rPr lang="en-US" b="1" dirty="0" err="1" smtClean="0"/>
              <a:t>trochanters</a:t>
            </a:r>
            <a:r>
              <a:rPr lang="en-US" b="1" dirty="0" smtClean="0"/>
              <a:t> and fastened over pubes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Placement with pt. supine 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Sometimes 2 persons have to slide the support under the patient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Facilitate bed mobility - Observe first, then make suggestions </a:t>
            </a:r>
          </a:p>
          <a:p>
            <a:pPr lvl="2">
              <a:lnSpc>
                <a:spcPct val="90000"/>
              </a:lnSpc>
            </a:pPr>
            <a:r>
              <a:rPr lang="en-US" b="1" dirty="0" smtClean="0"/>
              <a:t>Patient</a:t>
            </a:r>
            <a:r>
              <a:rPr lang="en-US" b="1" i="1" dirty="0" smtClean="0"/>
              <a:t> </a:t>
            </a:r>
            <a:r>
              <a:rPr lang="en-US" b="1" i="1" u="sng" dirty="0" smtClean="0"/>
              <a:t>usually</a:t>
            </a:r>
            <a:r>
              <a:rPr lang="en-US" b="1" i="1" dirty="0" smtClean="0"/>
              <a:t> </a:t>
            </a:r>
            <a:r>
              <a:rPr lang="en-US" b="1" dirty="0" smtClean="0"/>
              <a:t>knows how to initiate movement-in the least painful way.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b="1" i="1" dirty="0" smtClean="0"/>
          </a:p>
          <a:p>
            <a:pPr>
              <a:lnSpc>
                <a:spcPct val="90000"/>
              </a:lnSpc>
            </a:pPr>
            <a:r>
              <a:rPr lang="en-US" b="1" i="1" dirty="0" smtClean="0"/>
              <a:t>Patient will keep her body in straight planes, - rolling to her side may not be feasible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b="1" i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“Rule of thumb”  -  think of how a post-op THA patient moves</a:t>
            </a:r>
          </a:p>
          <a:p>
            <a:pPr eaLnBrk="1" hangingPunct="1">
              <a:buFontTx/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/>
                </a:solidFill>
              </a:rPr>
              <a:t>PHYSICAL THERAPY INTERVENTION: HIGH </a:t>
            </a:r>
            <a:r>
              <a:rPr lang="en-US" dirty="0">
                <a:solidFill>
                  <a:schemeClr val="accent5"/>
                </a:solidFill>
              </a:rPr>
              <a:t>RISK PREGNANCY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endParaRPr lang="en-US" sz="1400" b="1" dirty="0" smtClean="0"/>
          </a:p>
          <a:p>
            <a:pPr algn="ctr" eaLnBrk="1" hangingPunct="1">
              <a:buFontTx/>
              <a:buNone/>
            </a:pPr>
            <a:r>
              <a:rPr lang="en-US" b="1" u="sng" dirty="0" smtClean="0"/>
              <a:t>All Assessment and Rx needs to respect patient’s diagnosis and activity restrictions.</a:t>
            </a:r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endParaRPr lang="en-US" b="1" dirty="0" smtClean="0"/>
          </a:p>
          <a:p>
            <a:pPr lvl="1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b="1" dirty="0" smtClean="0"/>
              <a:t>THERAPY RX GOALS: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Maximize strength and joint range with bed mobility / ADLs usually performed supine or </a:t>
            </a:r>
            <a:r>
              <a:rPr lang="en-US" b="1" dirty="0" err="1" smtClean="0"/>
              <a:t>sidelying</a:t>
            </a:r>
            <a:endParaRPr lang="en-US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Stimulate circulation, help prevent DVT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/>
              <a:t>No </a:t>
            </a:r>
            <a:r>
              <a:rPr lang="en-US" b="1" dirty="0" smtClean="0">
                <a:sym typeface="Symbol" pitchFamily="18" charset="2"/>
              </a:rPr>
              <a:t></a:t>
            </a:r>
            <a:r>
              <a:rPr lang="en-US" b="1" dirty="0" smtClean="0"/>
              <a:t> Intra-Abdominal Pressure allowed, do not activate abdominals during movement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Counteract physiological effects of </a:t>
            </a:r>
            <a:r>
              <a:rPr lang="en-US" b="1" dirty="0" err="1" smtClean="0"/>
              <a:t>bedrest</a:t>
            </a:r>
            <a:r>
              <a:rPr lang="en-US" b="1" dirty="0" smtClean="0"/>
              <a:t> with no increase in IAP</a:t>
            </a:r>
          </a:p>
          <a:p>
            <a:pPr lvl="1" eaLnBrk="1" hangingPunct="1">
              <a:lnSpc>
                <a:spcPct val="90000"/>
              </a:lnSpc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305800" cy="4267200"/>
          </a:xfrm>
        </p:spPr>
        <p:txBody>
          <a:bodyPr/>
          <a:lstStyle/>
          <a:p>
            <a:r>
              <a:rPr lang="en-US" b="1" dirty="0" smtClean="0"/>
              <a:t>Standing may be all patient can do on day one- due to inflammation over the pubes</a:t>
            </a:r>
          </a:p>
          <a:p>
            <a:pPr eaLnBrk="1" hangingPunct="1">
              <a:buFontTx/>
              <a:buNone/>
            </a:pPr>
            <a:endParaRPr lang="en-US" b="1" dirty="0" smtClean="0"/>
          </a:p>
          <a:p>
            <a:r>
              <a:rPr lang="en-US" b="1" dirty="0" smtClean="0"/>
              <a:t>Some require pain or anti-inflammatory meds or both; and bed rest for 12 – 24h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GAIT  (Rolling walker required) Often inability to swing-through and heel strike with either extremity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Patient may "slide" or "scoot" the extremity - often painfully slowly</a:t>
            </a:r>
          </a:p>
          <a:p>
            <a:pPr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All prime L/E movers and stabilizers attach to the pelvis </a:t>
            </a:r>
            <a:endParaRPr lang="en-US" sz="1600" b="1" dirty="0" smtClean="0"/>
          </a:p>
          <a:p>
            <a:pPr lvl="1" eaLnBrk="1" hangingPunct="1"/>
            <a:r>
              <a:rPr lang="en-US" b="1" dirty="0" smtClean="0"/>
              <a:t>Movement is slow, but will progress over several days.</a:t>
            </a:r>
          </a:p>
          <a:p>
            <a:pPr lvl="1" eaLnBrk="1" hangingPunct="1"/>
            <a:r>
              <a:rPr lang="en-US" b="1" dirty="0" smtClean="0"/>
              <a:t>Y</a:t>
            </a:r>
            <a:r>
              <a:rPr lang="en-US" b="1" i="1" dirty="0" smtClean="0"/>
              <a:t>OU MUST BE PATIENT WITH THESE PATIENTS </a:t>
            </a:r>
            <a:r>
              <a:rPr lang="en-US" b="1" dirty="0" smtClean="0"/>
              <a:t>!</a:t>
            </a:r>
          </a:p>
          <a:p>
            <a:pPr lvl="1" eaLnBrk="1" hangingPunct="1"/>
            <a:r>
              <a:rPr lang="en-US" b="1" dirty="0" smtClean="0"/>
              <a:t>L.O.S. can be increased with this diagnosis.</a:t>
            </a:r>
          </a:p>
          <a:p>
            <a:pPr lvl="1" eaLnBrk="1" hangingPunct="1"/>
            <a:endParaRPr lang="en-US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0772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P.T. </a:t>
            </a:r>
            <a:r>
              <a:rPr lang="en-US" sz="3200" dirty="0">
                <a:solidFill>
                  <a:schemeClr val="accent5"/>
                </a:solidFill>
              </a:rPr>
              <a:t>INTERVENTION/TREATMENT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Pending the hospital system you are employed at: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Share your assessment/ recommendations with medical team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They may NOT be aware of etiology  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You may be the one to recommend x-rays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TREATMENT PROGRESSION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i="1" dirty="0" smtClean="0"/>
              <a:t>AMBULATORY ASSIST / OTHER EQUIPMENT</a:t>
            </a:r>
          </a:p>
          <a:p>
            <a:pPr lvl="1" eaLnBrk="1" hangingPunct="1">
              <a:buFontTx/>
              <a:buChar char="•"/>
            </a:pPr>
            <a:r>
              <a:rPr lang="en-US" b="1" i="1" dirty="0" smtClean="0"/>
              <a:t>Ask unit secretary to order an abdominal binder</a:t>
            </a:r>
          </a:p>
          <a:p>
            <a:pPr lvl="1" eaLnBrk="1" hangingPunct="1">
              <a:buFontTx/>
              <a:buChar char="•"/>
            </a:pPr>
            <a:r>
              <a:rPr lang="en-US" b="1" i="1" dirty="0" smtClean="0"/>
              <a:t>Overhead trapeze ideal, but often not available </a:t>
            </a:r>
          </a:p>
          <a:p>
            <a:pPr lvl="1" eaLnBrk="1" hangingPunct="1">
              <a:buFontTx/>
              <a:buChar char="•"/>
            </a:pPr>
            <a:r>
              <a:rPr lang="en-US" b="1" i="1" dirty="0" smtClean="0"/>
              <a:t>B.S.C. may be needed- assess after you see patient</a:t>
            </a:r>
          </a:p>
          <a:p>
            <a:pPr lvl="1" eaLnBrk="1" hangingPunct="1">
              <a:buFontTx/>
              <a:buChar char="•"/>
            </a:pPr>
            <a:r>
              <a:rPr lang="en-US" b="1" i="1" dirty="0" smtClean="0"/>
              <a:t>Rolling walker is needed in all cases</a:t>
            </a:r>
          </a:p>
          <a:p>
            <a:pPr eaLnBrk="1" hangingPunct="1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001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accent5"/>
                </a:solidFill>
              </a:rPr>
              <a:t>TREATMENT </a:t>
            </a:r>
            <a:r>
              <a:rPr lang="en-US" sz="3200" dirty="0" smtClean="0">
                <a:solidFill>
                  <a:schemeClr val="accent5"/>
                </a:solidFill>
              </a:rPr>
              <a:t>PROGRESSION</a:t>
            </a:r>
            <a:br>
              <a:rPr lang="en-US" sz="3200" dirty="0" smtClean="0">
                <a:solidFill>
                  <a:schemeClr val="accent5"/>
                </a:solidFill>
              </a:rPr>
            </a:br>
            <a:r>
              <a:rPr lang="en-US" sz="3200" dirty="0" smtClean="0">
                <a:solidFill>
                  <a:schemeClr val="accent5"/>
                </a:solidFill>
              </a:rPr>
              <a:t>REFER TO OP PT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534400" cy="4114800"/>
          </a:xfrm>
        </p:spPr>
        <p:txBody>
          <a:bodyPr>
            <a:normAutofit fontScale="77500" lnSpcReduction="20000"/>
          </a:bodyPr>
          <a:lstStyle/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en-US" sz="3600" b="1" dirty="0" smtClean="0"/>
          </a:p>
          <a:p>
            <a:pPr>
              <a:lnSpc>
                <a:spcPct val="90000"/>
              </a:lnSpc>
              <a:defRPr/>
            </a:pPr>
            <a:r>
              <a:rPr lang="en-US" sz="3600" b="1" dirty="0" smtClean="0"/>
              <a:t>Introduce </a:t>
            </a:r>
            <a:r>
              <a:rPr lang="en-US" sz="3600" b="1" dirty="0" err="1"/>
              <a:t>Lumbar"stabilization</a:t>
            </a:r>
            <a:r>
              <a:rPr lang="en-US" sz="3600" b="1" dirty="0"/>
              <a:t>” right away: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sz="3600" b="1" dirty="0" smtClean="0"/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3600" b="1" dirty="0" smtClean="0"/>
              <a:t>“</a:t>
            </a:r>
            <a:r>
              <a:rPr lang="en-US" sz="3600" b="1" dirty="0"/>
              <a:t>Engagement of the </a:t>
            </a:r>
            <a:r>
              <a:rPr lang="en-US" sz="3600" b="1" dirty="0" err="1"/>
              <a:t>obliques</a:t>
            </a:r>
            <a:r>
              <a:rPr lang="en-US" sz="3600" b="1" dirty="0"/>
              <a:t> and </a:t>
            </a:r>
            <a:r>
              <a:rPr lang="en-US" sz="3600" b="1" dirty="0" err="1"/>
              <a:t>transversus</a:t>
            </a:r>
            <a:r>
              <a:rPr lang="en-US" sz="3600" b="1" dirty="0"/>
              <a:t> before and during each step will help stabilize the pelvis.  </a:t>
            </a:r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sz="3600" b="1" dirty="0" smtClean="0"/>
          </a:p>
          <a:p>
            <a:pPr marL="548640" indent="-41148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3600" b="1" dirty="0" smtClean="0"/>
              <a:t>Possible </a:t>
            </a:r>
            <a:r>
              <a:rPr lang="en-US" sz="3600" b="1" dirty="0"/>
              <a:t>for patient to practice this,</a:t>
            </a:r>
            <a:r>
              <a:rPr lang="en-US" sz="3600" b="1" i="1" dirty="0"/>
              <a:t> even though the abs have major “Stretch” weakness</a:t>
            </a:r>
          </a:p>
          <a:p>
            <a:pPr marL="868680" lvl="1" indent="-283464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"/>
              <a:defRPr/>
            </a:pP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LABOR AND DELIVERY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153400" cy="4572000"/>
          </a:xfrm>
        </p:spPr>
        <p:txBody>
          <a:bodyPr/>
          <a:lstStyle/>
          <a:p>
            <a:pPr eaLnBrk="1" hangingPunct="1"/>
            <a:r>
              <a:rPr lang="en-US" b="1" smtClean="0"/>
              <a:t>VAGINAL BIRTH</a:t>
            </a:r>
          </a:p>
          <a:p>
            <a:pPr lvl="1" eaLnBrk="1" hangingPunct="1"/>
            <a:r>
              <a:rPr lang="en-US" b="1" smtClean="0"/>
              <a:t>Vaginal delivery after cervix is fully dilated</a:t>
            </a:r>
          </a:p>
          <a:p>
            <a:pPr lvl="1" eaLnBrk="1" hangingPunct="1"/>
            <a:endParaRPr lang="en-US" sz="1600" b="1" smtClean="0"/>
          </a:p>
          <a:p>
            <a:pPr eaLnBrk="1" hangingPunct="1"/>
            <a:r>
              <a:rPr lang="en-US" b="1" smtClean="0"/>
              <a:t>CAESAREAN BIRTH</a:t>
            </a:r>
          </a:p>
          <a:p>
            <a:pPr lvl="1" eaLnBrk="1" hangingPunct="1"/>
            <a:r>
              <a:rPr lang="en-US" b="1" smtClean="0"/>
              <a:t>Surgical birth through incisions in abdominal wall and uterus</a:t>
            </a:r>
          </a:p>
          <a:p>
            <a:pPr lvl="1" eaLnBrk="1" hangingPunct="1"/>
            <a:endParaRPr lang="en-US" sz="1400" b="1" smtClean="0"/>
          </a:p>
          <a:p>
            <a:pPr eaLnBrk="1" hangingPunct="1"/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POSTPARTUM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153400" cy="4495800"/>
          </a:xfrm>
        </p:spPr>
        <p:txBody>
          <a:bodyPr>
            <a:normAutofit/>
          </a:bodyPr>
          <a:lstStyle/>
          <a:p>
            <a:r>
              <a:rPr lang="en-US" b="1" dirty="0" smtClean="0"/>
              <a:t>PHYSIOLOGICAL/HORMONAL CHANGES AFFECT REPRODUCTIVE ORGANS</a:t>
            </a:r>
          </a:p>
          <a:p>
            <a:pPr lvl="1"/>
            <a:r>
              <a:rPr lang="en-US" sz="3200" b="1" dirty="0" smtClean="0"/>
              <a:t>Lower Urinary Tract</a:t>
            </a:r>
          </a:p>
          <a:p>
            <a:pPr lvl="1"/>
            <a:r>
              <a:rPr lang="en-US" sz="3200" b="1" dirty="0" smtClean="0"/>
              <a:t>	Perineum</a:t>
            </a:r>
          </a:p>
          <a:p>
            <a:pPr lvl="1"/>
            <a:r>
              <a:rPr lang="en-US" sz="3200" b="1" dirty="0" smtClean="0"/>
              <a:t>	GI System</a:t>
            </a:r>
          </a:p>
          <a:p>
            <a:pPr lvl="1"/>
            <a:r>
              <a:rPr lang="en-US" sz="3200" b="1" dirty="0" smtClean="0"/>
              <a:t>	Breasts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accent5"/>
                </a:solidFill>
              </a:rPr>
              <a:t>POSTPARTUM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7924800" cy="5105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u="sng" dirty="0" smtClean="0"/>
              <a:t>MUSCULOSKELETAL/POSTURAL  </a:t>
            </a:r>
          </a:p>
          <a:p>
            <a:pPr algn="ctr" eaLnBrk="1" hangingPunct="1">
              <a:buFontTx/>
              <a:buNone/>
            </a:pPr>
            <a:r>
              <a:rPr lang="en-US" sz="2400" i="1" dirty="0" smtClean="0"/>
              <a:t>Target Rehab program for specific area of dysfunction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Emphasize Body Mechanics for Child care and ADLs </a:t>
            </a:r>
            <a:r>
              <a:rPr lang="en-US" b="1" dirty="0" smtClean="0">
                <a:latin typeface="Comic Sans MS" pitchFamily="66" charset="0"/>
              </a:rPr>
              <a:t>–</a:t>
            </a:r>
            <a:r>
              <a:rPr lang="en-US" b="1" dirty="0" smtClean="0"/>
              <a:t> with special attention to </a:t>
            </a:r>
          </a:p>
          <a:p>
            <a:pPr lvl="1" eaLnBrk="1" hangingPunct="1">
              <a:buFontTx/>
              <a:buNone/>
            </a:pPr>
            <a:r>
              <a:rPr lang="en-US" b="1" dirty="0" smtClean="0"/>
              <a:t>Abdominals / </a:t>
            </a:r>
            <a:r>
              <a:rPr lang="en-US" b="1" dirty="0" err="1" smtClean="0"/>
              <a:t>Diastasis</a:t>
            </a:r>
            <a:r>
              <a:rPr lang="en-US" b="1" dirty="0" smtClean="0"/>
              <a:t> </a:t>
            </a:r>
            <a:r>
              <a:rPr lang="en-US" b="1" dirty="0" err="1" smtClean="0"/>
              <a:t>Recti</a:t>
            </a:r>
            <a:endParaRPr lang="en-US" b="1" dirty="0" smtClean="0"/>
          </a:p>
          <a:p>
            <a:pPr lvl="1" eaLnBrk="1" hangingPunct="1">
              <a:buFontTx/>
              <a:buNone/>
            </a:pPr>
            <a:r>
              <a:rPr lang="en-US" b="1" dirty="0" smtClean="0"/>
              <a:t>Pubic </a:t>
            </a:r>
            <a:r>
              <a:rPr lang="en-US" b="1" dirty="0" err="1" smtClean="0"/>
              <a:t>Symphysis</a:t>
            </a:r>
            <a:r>
              <a:rPr lang="en-US" b="1" dirty="0" smtClean="0"/>
              <a:t> / Movement difficulty and pelvic instability</a:t>
            </a:r>
          </a:p>
          <a:p>
            <a:pPr lvl="1" eaLnBrk="1" hangingPunct="1">
              <a:buFontTx/>
              <a:buNone/>
            </a:pPr>
            <a:r>
              <a:rPr lang="en-US" b="1" dirty="0" smtClean="0"/>
              <a:t>Pelvic Floor /  Incontinence</a:t>
            </a:r>
          </a:p>
          <a:p>
            <a:pPr lvl="1" eaLnBrk="1" hangingPunct="1">
              <a:buFontTx/>
              <a:buNone/>
            </a:pPr>
            <a:r>
              <a:rPr lang="en-US" b="1" dirty="0" err="1" smtClean="0"/>
              <a:t>Lumbo</a:t>
            </a:r>
            <a:r>
              <a:rPr lang="en-US" b="1" dirty="0" smtClean="0"/>
              <a:t>-Pelvic Mechanics / SI Dysfunction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991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       </a:t>
            </a:r>
            <a:r>
              <a:rPr lang="en-US" sz="2800" dirty="0">
                <a:solidFill>
                  <a:schemeClr val="accent5"/>
                </a:solidFill>
              </a:rPr>
              <a:t>SYMPHYSIS PUBIS SEPARATION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229600" cy="4419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u="sng" dirty="0" smtClean="0"/>
              <a:t>DEFINITION:</a:t>
            </a:r>
            <a:r>
              <a:rPr lang="en-US" b="1" dirty="0" smtClean="0"/>
              <a:t>  </a:t>
            </a:r>
            <a:r>
              <a:rPr lang="en-US" u="sng" dirty="0" smtClean="0"/>
              <a:t>Widening </a:t>
            </a:r>
            <a:r>
              <a:rPr lang="en-US" b="1" dirty="0" smtClean="0"/>
              <a:t>of the </a:t>
            </a:r>
            <a:r>
              <a:rPr lang="en-US" b="1" dirty="0" err="1" smtClean="0"/>
              <a:t>Symphysis</a:t>
            </a:r>
            <a:r>
              <a:rPr lang="en-US" b="1" dirty="0" smtClean="0"/>
              <a:t> pubis on x-ray </a:t>
            </a:r>
            <a:r>
              <a:rPr lang="en-US" b="1" dirty="0" smtClean="0">
                <a:latin typeface="Comic Sans MS" pitchFamily="66" charset="0"/>
              </a:rPr>
              <a:t>–</a:t>
            </a:r>
            <a:r>
              <a:rPr lang="en-US" b="1" dirty="0" smtClean="0"/>
              <a:t> </a:t>
            </a:r>
            <a:r>
              <a:rPr lang="en-US" sz="2400" i="1" dirty="0" smtClean="0"/>
              <a:t>(Normal </a:t>
            </a:r>
            <a:r>
              <a:rPr lang="en-US" sz="2400" i="1" dirty="0" err="1" smtClean="0"/>
              <a:t>symphysis</a:t>
            </a:r>
            <a:r>
              <a:rPr lang="en-US" sz="2400" i="1" dirty="0" smtClean="0"/>
              <a:t>:  about 1/2 cm. -5 mm)</a:t>
            </a:r>
          </a:p>
          <a:p>
            <a:pPr eaLnBrk="1" hangingPunct="1">
              <a:lnSpc>
                <a:spcPct val="90000"/>
              </a:lnSpc>
            </a:pPr>
            <a:endParaRPr lang="en-US" sz="1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Anything wider, with symptoms, in a pregnant or post partum female, should be treated as a </a:t>
            </a:r>
            <a:r>
              <a:rPr lang="en-US" b="1" dirty="0" err="1" smtClean="0"/>
              <a:t>symphysis</a:t>
            </a:r>
            <a:r>
              <a:rPr lang="en-US" b="1" dirty="0" smtClean="0"/>
              <a:t> separation.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b="1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b="1" dirty="0" smtClean="0"/>
              <a:t>May be widening of one or both S-I joints, in addition to widening of the </a:t>
            </a:r>
            <a:r>
              <a:rPr lang="en-US" b="1" dirty="0" err="1" smtClean="0"/>
              <a:t>symphysis</a:t>
            </a:r>
            <a:r>
              <a:rPr lang="en-US" b="1" dirty="0" smtClean="0"/>
              <a:t> pubis.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(JAOA, 97:3, March 97, 152-155)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>
                <a:solidFill>
                  <a:schemeClr val="accent5"/>
                </a:solidFill>
              </a:rPr>
              <a:t>CHANGES IN THE PUBIC JOINT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Normally -very stable </a:t>
            </a:r>
            <a:r>
              <a:rPr lang="en-US" sz="2600" b="1" i="1" smtClean="0"/>
              <a:t>B</a:t>
            </a:r>
            <a:r>
              <a:rPr lang="en-US" sz="2600" b="1" i="1" u="sng" smtClean="0"/>
              <a:t>ut even a small degree of hypermobility leads to inflammation and pain</a:t>
            </a:r>
            <a:r>
              <a:rPr lang="en-US" sz="2600" u="sng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Pubic hypermobility usually accompanied by SI hypermobility /vice versa  - check for both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Muscle forces on pelvis - in walking - can be painful, increase hypermobility, and create torque or shear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SI belt is a must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The larger the separation, the easier the delivery usually</a:t>
            </a:r>
          </a:p>
          <a:p>
            <a:pPr eaLnBrk="1" hangingPunct="1">
              <a:lnSpc>
                <a:spcPct val="90000"/>
              </a:lnSpc>
            </a:pPr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i="1" dirty="0" smtClean="0">
                <a:solidFill>
                  <a:schemeClr val="accent5"/>
                </a:solidFill>
              </a:rPr>
              <a:t>Slight </a:t>
            </a:r>
            <a:r>
              <a:rPr lang="en-US" sz="3600" dirty="0" smtClean="0">
                <a:solidFill>
                  <a:schemeClr val="accent5"/>
                </a:solidFill>
              </a:rPr>
              <a:t>SYMPHYSIS </a:t>
            </a:r>
            <a:r>
              <a:rPr lang="en-US" sz="3600" dirty="0">
                <a:solidFill>
                  <a:schemeClr val="accent5"/>
                </a:solidFill>
              </a:rPr>
              <a:t>PUBIS</a:t>
            </a:r>
            <a:r>
              <a:rPr lang="en-US" sz="2800" dirty="0">
                <a:solidFill>
                  <a:schemeClr val="accent5"/>
                </a:solidFill>
              </a:rPr>
              <a:t> </a:t>
            </a:r>
            <a:r>
              <a:rPr lang="en-US" sz="3600" dirty="0" smtClean="0">
                <a:solidFill>
                  <a:schemeClr val="accent5"/>
                </a:solidFill>
              </a:rPr>
              <a:t>Separation</a:t>
            </a:r>
            <a:endParaRPr lang="en-US" sz="2800" dirty="0">
              <a:solidFill>
                <a:schemeClr val="accent5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8686800" cy="4114800"/>
          </a:xfrm>
        </p:spPr>
        <p:txBody>
          <a:bodyPr/>
          <a:lstStyle/>
          <a:p>
            <a:pPr marL="609600" indent="-609600" eaLnBrk="1" hangingPunct="1"/>
            <a:r>
              <a:rPr lang="en-US" b="1" dirty="0" smtClean="0"/>
              <a:t>Normal – 1</a:t>
            </a:r>
            <a:r>
              <a:rPr lang="en-US" b="1" baseline="30000" dirty="0" smtClean="0"/>
              <a:t>st</a:t>
            </a:r>
            <a:r>
              <a:rPr lang="en-US" b="1" dirty="0" smtClean="0"/>
              <a:t> Degree</a:t>
            </a:r>
          </a:p>
          <a:p>
            <a:pPr marL="609600" indent="-609600" eaLnBrk="1" hangingPunct="1"/>
            <a:r>
              <a:rPr lang="en-US" b="1" dirty="0" smtClean="0"/>
              <a:t>Amt of separation: </a:t>
            </a:r>
            <a:r>
              <a:rPr lang="en-US" dirty="0" smtClean="0"/>
              <a:t>0 - </a:t>
            </a:r>
            <a:r>
              <a:rPr lang="en-US" i="1" dirty="0" smtClean="0">
                <a:solidFill>
                  <a:schemeClr val="accent5"/>
                </a:solidFill>
              </a:rPr>
              <a:t>&lt;0.5 to 0.9 cm (5-9 mm)</a:t>
            </a:r>
          </a:p>
          <a:p>
            <a:pPr marL="609600" indent="-609600" eaLnBrk="1" hangingPunct="1"/>
            <a:r>
              <a:rPr lang="en-US" b="1" dirty="0" smtClean="0"/>
              <a:t>Common Symptoms: </a:t>
            </a:r>
            <a:r>
              <a:rPr lang="en-US" dirty="0" smtClean="0"/>
              <a:t>none</a:t>
            </a:r>
            <a:endParaRPr lang="en-US" b="1" dirty="0" smtClean="0"/>
          </a:p>
          <a:p>
            <a:pPr marL="609600" indent="-609600" eaLnBrk="1" hangingPunct="1"/>
            <a:r>
              <a:rPr lang="en-US" b="1" dirty="0" smtClean="0"/>
              <a:t>Common Treatment: </a:t>
            </a:r>
            <a:r>
              <a:rPr lang="en-US" dirty="0" smtClean="0"/>
              <a:t>none</a:t>
            </a:r>
          </a:p>
          <a:p>
            <a:pPr marL="609600" indent="-609600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marL="762000" indent="-762000" eaLnBrk="1" fontAlgn="auto" hangingPunct="1">
              <a:spcAft>
                <a:spcPts val="38"/>
              </a:spcAft>
              <a:defRPr/>
            </a:pPr>
            <a:r>
              <a:rPr lang="en-US" i="1" dirty="0">
                <a:solidFill>
                  <a:schemeClr val="accent5"/>
                </a:solidFill>
              </a:rPr>
              <a:t>Moderate</a:t>
            </a:r>
            <a:r>
              <a:rPr lang="en-US" dirty="0">
                <a:solidFill>
                  <a:schemeClr val="accent5"/>
                </a:solidFill>
              </a:rPr>
              <a:t> SYMPHYSIS PUBIS Separation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8534400" cy="4876800"/>
          </a:xfrm>
        </p:spPr>
        <p:txBody>
          <a:bodyPr/>
          <a:lstStyle/>
          <a:p>
            <a:pPr marL="609600" indent="-609600" algn="just" eaLnBrk="1" hangingPunct="1">
              <a:spcAft>
                <a:spcPts val="38"/>
              </a:spcAft>
              <a:buFontTx/>
              <a:buNone/>
            </a:pPr>
            <a:r>
              <a:rPr lang="en-US" sz="3600" b="1" dirty="0" smtClean="0"/>
              <a:t>2nd degree - </a:t>
            </a:r>
            <a:r>
              <a:rPr lang="en-US" b="1" dirty="0" smtClean="0">
                <a:solidFill>
                  <a:schemeClr val="accent5"/>
                </a:solidFill>
              </a:rPr>
              <a:t>0.9-2 cm </a:t>
            </a:r>
            <a:r>
              <a:rPr lang="en-US" b="1" i="1" dirty="0" smtClean="0">
                <a:solidFill>
                  <a:schemeClr val="accent5"/>
                </a:solidFill>
              </a:rPr>
              <a:t>(9- 20 mm)</a:t>
            </a:r>
          </a:p>
          <a:p>
            <a:pPr marL="609600" indent="-609600" algn="just" eaLnBrk="1" hangingPunct="1">
              <a:spcAft>
                <a:spcPts val="38"/>
              </a:spcAft>
              <a:buFontTx/>
              <a:buNone/>
            </a:pPr>
            <a:r>
              <a:rPr lang="en-US" sz="3600" b="1" dirty="0" smtClean="0"/>
              <a:t>Common Symptoms: </a:t>
            </a:r>
          </a:p>
          <a:p>
            <a:pPr marL="990600" lvl="1" indent="-533400" algn="just" eaLnBrk="1" hangingPunct="1">
              <a:spcAft>
                <a:spcPts val="38"/>
              </a:spcAft>
              <a:buFontTx/>
              <a:buChar char="•"/>
            </a:pPr>
            <a:r>
              <a:rPr lang="en-US" sz="3200" b="1" dirty="0" smtClean="0"/>
              <a:t>Pain in pubes, groin, may also be in SI area</a:t>
            </a:r>
          </a:p>
          <a:p>
            <a:pPr marL="990600" lvl="1" indent="-533400" algn="just" eaLnBrk="1" hangingPunct="1">
              <a:spcAft>
                <a:spcPts val="38"/>
              </a:spcAft>
              <a:buFontTx/>
              <a:buChar char="•"/>
            </a:pPr>
            <a:r>
              <a:rPr lang="en-US" sz="3200" b="1" dirty="0" smtClean="0"/>
              <a:t>Fear of moving</a:t>
            </a:r>
          </a:p>
          <a:p>
            <a:pPr marL="990600" lvl="1" indent="-533400" algn="just" eaLnBrk="1" hangingPunct="1">
              <a:spcAft>
                <a:spcPts val="38"/>
              </a:spcAft>
              <a:buFontTx/>
              <a:buChar char="•"/>
            </a:pPr>
            <a:r>
              <a:rPr lang="en-US" sz="3200" b="1" dirty="0" smtClean="0"/>
              <a:t>Urinary problems</a:t>
            </a:r>
          </a:p>
          <a:p>
            <a:pPr marL="990600" lvl="1" indent="-533400" algn="just" eaLnBrk="1" hangingPunct="1">
              <a:spcAft>
                <a:spcPts val="38"/>
              </a:spcAft>
              <a:buFontTx/>
              <a:buChar char="•"/>
            </a:pPr>
            <a:r>
              <a:rPr lang="en-US" sz="3200" b="1" dirty="0" smtClean="0"/>
              <a:t>Gait changes (if able to walk)</a:t>
            </a:r>
          </a:p>
          <a:p>
            <a:pPr marL="990600" lvl="1" indent="-533400" algn="just" eaLnBrk="1" hangingPunct="1">
              <a:spcAft>
                <a:spcPts val="38"/>
              </a:spcAft>
              <a:buFontTx/>
              <a:buChar char="•"/>
            </a:pPr>
            <a:r>
              <a:rPr lang="en-US" sz="3200" b="1" dirty="0" smtClean="0"/>
              <a:t>No postpartum pooch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rgbClr val="000000"/>
      </a:lt1>
      <a:dk2>
        <a:srgbClr val="0066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961</Words>
  <Application>Microsoft Office PowerPoint</Application>
  <PresentationFormat>On-screen Show (4:3)</PresentationFormat>
  <Paragraphs>160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Pregnancy in Acute Care Part II</vt:lpstr>
      <vt:lpstr>PHYSICAL THERAPY INTERVENTION: HIGH RISK PREGNANCY</vt:lpstr>
      <vt:lpstr>LABOR AND DELIVERY</vt:lpstr>
      <vt:lpstr>POSTPARTUM</vt:lpstr>
      <vt:lpstr>POSTPARTUM</vt:lpstr>
      <vt:lpstr>       SYMPHYSIS PUBIS SEPARATION</vt:lpstr>
      <vt:lpstr>CHANGES IN THE PUBIC JOINT</vt:lpstr>
      <vt:lpstr>Slight SYMPHYSIS PUBIS Separation</vt:lpstr>
      <vt:lpstr>Moderate SYMPHYSIS PUBIS Separation</vt:lpstr>
      <vt:lpstr>Severe SYMPHYSIS PUBIS Separation</vt:lpstr>
      <vt:lpstr>PATIENTS AFFECTED</vt:lpstr>
      <vt:lpstr>ETIOLOGY:</vt:lpstr>
      <vt:lpstr>ETIOLOGY:</vt:lpstr>
      <vt:lpstr>PRESENTING SYMPTOMS:</vt:lpstr>
      <vt:lpstr>THERAPIST FINDINGS</vt:lpstr>
      <vt:lpstr>Physical Therapy RX  SYMPHYSIS PUBIS Separation</vt:lpstr>
      <vt:lpstr>PowerPoint Presentation</vt:lpstr>
      <vt:lpstr>P.T. INTERVENTION/TREATMENT</vt:lpstr>
      <vt:lpstr>P.T. INTERVENTION/TREATMENT</vt:lpstr>
      <vt:lpstr>P.T. INTERVENTION/TREATMENT</vt:lpstr>
      <vt:lpstr>P.T. INTERVENTION/TREATMENT</vt:lpstr>
      <vt:lpstr>P.T. INTERVENTION/TREATMENT</vt:lpstr>
      <vt:lpstr>P.T. INTERVENTION/TREATMENT</vt:lpstr>
      <vt:lpstr>TREATMENT PROGRESSION</vt:lpstr>
      <vt:lpstr>TREATMENT PROGRESSION REFER TO OP PT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Pregnancy in Acute Care Part II</dc:title>
  <dc:creator>gooding</dc:creator>
  <cp:lastModifiedBy>SWEET, CHRISTINA</cp:lastModifiedBy>
  <cp:revision>1</cp:revision>
  <dcterms:created xsi:type="dcterms:W3CDTF">2010-11-10T15:14:36Z</dcterms:created>
  <dcterms:modified xsi:type="dcterms:W3CDTF">2013-06-24T12:59:09Z</dcterms:modified>
</cp:coreProperties>
</file>