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7"/>
  </p:notesMasterIdLst>
  <p:sldIdLst>
    <p:sldId id="350" r:id="rId2"/>
    <p:sldId id="354" r:id="rId3"/>
    <p:sldId id="351" r:id="rId4"/>
    <p:sldId id="273" r:id="rId5"/>
    <p:sldId id="352" r:id="rId6"/>
    <p:sldId id="353" r:id="rId7"/>
    <p:sldId id="355" r:id="rId8"/>
    <p:sldId id="356" r:id="rId9"/>
    <p:sldId id="278" r:id="rId10"/>
    <p:sldId id="279" r:id="rId11"/>
    <p:sldId id="280" r:id="rId12"/>
    <p:sldId id="284" r:id="rId13"/>
    <p:sldId id="285" r:id="rId14"/>
    <p:sldId id="375" r:id="rId15"/>
    <p:sldId id="28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8D821B-9642-4D2A-BF75-2D7714674506}" type="datetimeFigureOut">
              <a:rPr lang="en-US" smtClean="0"/>
              <a:pPr/>
              <a:t>6/24/2013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2460C6-C6E2-44C1-83EF-D8F10C0AE650}" type="slidenum">
              <a:rPr lang="en-US" smtClean="0"/>
              <a:pPr/>
              <a:t>‹#›</a:t>
            </a:fld>
            <a:endParaRPr lang="en-US"/>
          </a:p>
        </p:txBody>
      </p:sp>
    </p:spTree>
    <p:extLst>
      <p:ext uri="{BB962C8B-B14F-4D97-AF65-F5344CB8AC3E}">
        <p14:creationId xmlns:p14="http://schemas.microsoft.com/office/powerpoint/2010/main" val="2592893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9982862-2728-423E-A433-89E927989E50}" type="datetimeFigureOut">
              <a:rPr lang="en-US" smtClean="0"/>
              <a:pPr/>
              <a:t>6/24/2013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AD3A6C3-54EB-4955-97B4-102BEC2C12D4}"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982862-2728-423E-A433-89E927989E50}" type="datetimeFigureOut">
              <a:rPr lang="en-US" smtClean="0"/>
              <a:pPr/>
              <a:t>6/24/2013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982862-2728-423E-A433-89E927989E50}" type="datetimeFigureOut">
              <a:rPr lang="en-US" smtClean="0"/>
              <a:pPr/>
              <a:t>6/24/2013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9982862-2728-423E-A433-89E927989E50}" type="datetimeFigureOut">
              <a:rPr lang="en-US" smtClean="0"/>
              <a:pPr/>
              <a:t>6/24/2013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9982862-2728-423E-A433-89E927989E50}" type="datetimeFigureOut">
              <a:rPr lang="en-US" smtClean="0"/>
              <a:pPr/>
              <a:t>6/24/2013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AD3A6C3-54EB-4955-97B4-102BEC2C12D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982862-2728-423E-A433-89E927989E50}" type="datetimeFigureOut">
              <a:rPr lang="en-US" smtClean="0"/>
              <a:pPr/>
              <a:t>6/24/2013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982862-2728-423E-A433-89E927989E50}" type="datetimeFigureOut">
              <a:rPr lang="en-US" smtClean="0"/>
              <a:pPr/>
              <a:t>6/24/2013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9982862-2728-423E-A433-89E927989E50}" type="datetimeFigureOut">
              <a:rPr lang="en-US" smtClean="0"/>
              <a:pPr/>
              <a:t>6/24/2013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982862-2728-423E-A433-89E927989E50}" type="datetimeFigureOut">
              <a:rPr lang="en-US" smtClean="0"/>
              <a:pPr/>
              <a:t>6/24/2013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9982862-2728-423E-A433-89E927989E50}" type="datetimeFigureOut">
              <a:rPr lang="en-US" smtClean="0"/>
              <a:pPr/>
              <a:t>6/24/2013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9982862-2728-423E-A433-89E927989E50}" type="datetimeFigureOut">
              <a:rPr lang="en-US" smtClean="0"/>
              <a:pPr/>
              <a:t>6/24/2013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D3A6C3-54EB-4955-97B4-102BEC2C12D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9982862-2728-423E-A433-89E927989E50}" type="datetimeFigureOut">
              <a:rPr lang="en-US" smtClean="0"/>
              <a:pPr/>
              <a:t>6/24/2013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AD3A6C3-54EB-4955-97B4-102BEC2C12D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1143000"/>
          </a:xfrm>
        </p:spPr>
        <p:txBody>
          <a:bodyPr>
            <a:normAutofit fontScale="90000"/>
          </a:bodyPr>
          <a:lstStyle/>
          <a:p>
            <a:r>
              <a:rPr lang="en-US" dirty="0" smtClean="0">
                <a:solidFill>
                  <a:schemeClr val="accent5"/>
                </a:solidFill>
              </a:rPr>
              <a:t>Pregnancy In the Acute Care Setting</a:t>
            </a:r>
            <a:br>
              <a:rPr lang="en-US" dirty="0" smtClean="0">
                <a:solidFill>
                  <a:schemeClr val="accent5"/>
                </a:solidFill>
              </a:rPr>
            </a:br>
            <a:r>
              <a:rPr lang="en-US" dirty="0" smtClean="0">
                <a:solidFill>
                  <a:schemeClr val="accent5"/>
                </a:solidFill>
              </a:rPr>
              <a:t>Part I</a:t>
            </a:r>
            <a:endParaRPr lang="en-US" dirty="0">
              <a:solidFill>
                <a:schemeClr val="accent5"/>
              </a:solidFill>
            </a:endParaRPr>
          </a:p>
        </p:txBody>
      </p:sp>
      <p:sp>
        <p:nvSpPr>
          <p:cNvPr id="3" name="Content Placeholder 2"/>
          <p:cNvSpPr>
            <a:spLocks noGrp="1"/>
          </p:cNvSpPr>
          <p:nvPr>
            <p:ph idx="1"/>
          </p:nvPr>
        </p:nvSpPr>
        <p:spPr>
          <a:xfrm>
            <a:off x="457200" y="3276600"/>
            <a:ext cx="8229600" cy="3032760"/>
          </a:xfrm>
        </p:spPr>
        <p:txBody>
          <a:bodyPr/>
          <a:lstStyle/>
          <a:p>
            <a:pPr algn="ctr">
              <a:lnSpc>
                <a:spcPct val="90000"/>
              </a:lnSpc>
              <a:buNone/>
            </a:pPr>
            <a:endParaRPr lang="en-US" dirty="0" smtClean="0"/>
          </a:p>
          <a:p>
            <a:pPr algn="ctr">
              <a:lnSpc>
                <a:spcPct val="90000"/>
              </a:lnSpc>
              <a:buNone/>
            </a:pPr>
            <a:endParaRPr lang="en-US" dirty="0"/>
          </a:p>
          <a:p>
            <a:pPr algn="ctr">
              <a:lnSpc>
                <a:spcPct val="90000"/>
              </a:lnSpc>
              <a:buNone/>
            </a:pPr>
            <a:r>
              <a:rPr lang="en-US" dirty="0" smtClean="0"/>
              <a:t>Women’s Health Overview</a:t>
            </a:r>
          </a:p>
          <a:p>
            <a:pPr algn="ctr">
              <a:lnSpc>
                <a:spcPct val="90000"/>
              </a:lnSpc>
              <a:buNone/>
            </a:pPr>
            <a:r>
              <a:rPr lang="en-US" dirty="0" smtClean="0"/>
              <a:t>Implications for Physical Therapy</a:t>
            </a:r>
          </a:p>
          <a:p>
            <a:pPr algn="ctr">
              <a:lnSpc>
                <a:spcPct val="90000"/>
              </a:lnSpc>
              <a:buClr>
                <a:schemeClr val="tx1"/>
              </a:buClr>
              <a:buNone/>
            </a:pPr>
            <a:r>
              <a:rPr lang="en-US" dirty="0" smtClean="0"/>
              <a:t>	Jane </a:t>
            </a:r>
            <a:r>
              <a:rPr lang="en-US" dirty="0" err="1" smtClean="0"/>
              <a:t>Frahm</a:t>
            </a:r>
            <a:r>
              <a:rPr lang="en-US" dirty="0" smtClean="0"/>
              <a:t>, PT, BCIA PFMD</a:t>
            </a:r>
          </a:p>
          <a:p>
            <a:pPr algn="ctr">
              <a:lnSpc>
                <a:spcPct val="90000"/>
              </a:lnSpc>
              <a:buClr>
                <a:schemeClr val="tx1"/>
              </a:buClr>
              <a:buNone/>
            </a:pPr>
            <a:r>
              <a:rPr lang="en-US" dirty="0" smtClean="0"/>
              <a:t>	Rehab Institute of Michigan/WSU</a:t>
            </a:r>
            <a:endParaRPr lang="en-US" sz="2000"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304800" y="304800"/>
            <a:ext cx="8610600" cy="1066800"/>
          </a:xfrm>
        </p:spPr>
        <p:txBody>
          <a:bodyPr>
            <a:normAutofit fontScale="90000"/>
          </a:bodyPr>
          <a:lstStyle/>
          <a:p>
            <a:pPr eaLnBrk="1" fontAlgn="auto" hangingPunct="1">
              <a:spcAft>
                <a:spcPts val="0"/>
              </a:spcAft>
              <a:defRPr/>
            </a:pPr>
            <a:r>
              <a:rPr lang="en-US" sz="3600" dirty="0"/>
              <a:t/>
            </a:r>
            <a:br>
              <a:rPr lang="en-US" sz="3600" dirty="0"/>
            </a:br>
            <a:r>
              <a:rPr lang="en-US" sz="3600" dirty="0" smtClean="0">
                <a:solidFill>
                  <a:schemeClr val="accent5"/>
                </a:solidFill>
              </a:rPr>
              <a:t>TYPICAL POSTURAL CHANGES</a:t>
            </a:r>
            <a:endParaRPr lang="en-US" dirty="0">
              <a:solidFill>
                <a:schemeClr val="accent5"/>
              </a:solidFill>
            </a:endParaRPr>
          </a:p>
        </p:txBody>
      </p:sp>
      <p:sp>
        <p:nvSpPr>
          <p:cNvPr id="27651" name="Rectangle 3"/>
          <p:cNvSpPr>
            <a:spLocks noGrp="1" noChangeArrowheads="1"/>
          </p:cNvSpPr>
          <p:nvPr>
            <p:ph idx="1"/>
          </p:nvPr>
        </p:nvSpPr>
        <p:spPr>
          <a:xfrm>
            <a:off x="381000" y="1295400"/>
            <a:ext cx="8153400" cy="4419600"/>
          </a:xfrm>
        </p:spPr>
        <p:txBody>
          <a:bodyPr/>
          <a:lstStyle/>
          <a:p>
            <a:pPr eaLnBrk="1" hangingPunct="1"/>
            <a:endParaRPr lang="en-US" sz="1400" dirty="0" smtClean="0"/>
          </a:p>
          <a:p>
            <a:pPr lvl="1" eaLnBrk="1" hangingPunct="1">
              <a:buFontTx/>
              <a:buNone/>
            </a:pPr>
            <a:endParaRPr lang="en-US" b="1" dirty="0" smtClean="0"/>
          </a:p>
          <a:p>
            <a:pPr lvl="1" eaLnBrk="1" hangingPunct="1"/>
            <a:r>
              <a:rPr lang="en-US" b="1" dirty="0" smtClean="0"/>
              <a:t>Forward head, Rounded shoulders, hyper- </a:t>
            </a:r>
            <a:r>
              <a:rPr lang="en-US" b="1" dirty="0" err="1" smtClean="0"/>
              <a:t>lordosis</a:t>
            </a:r>
            <a:r>
              <a:rPr lang="en-US" b="1" dirty="0" smtClean="0"/>
              <a:t>, </a:t>
            </a:r>
            <a:r>
              <a:rPr lang="en-US" b="1" dirty="0" err="1" smtClean="0"/>
              <a:t>Hyperextended</a:t>
            </a:r>
            <a:r>
              <a:rPr lang="en-US" b="1" dirty="0" smtClean="0"/>
              <a:t> knees, </a:t>
            </a:r>
            <a:r>
              <a:rPr lang="en-US" b="1" dirty="0" err="1" smtClean="0"/>
              <a:t>Pronated</a:t>
            </a:r>
            <a:r>
              <a:rPr lang="en-US" b="1" dirty="0" smtClean="0"/>
              <a:t> feet</a:t>
            </a:r>
          </a:p>
          <a:p>
            <a:pPr lvl="1" eaLnBrk="1" hangingPunct="1"/>
            <a:endParaRPr lang="en-US" b="1" dirty="0" smtClean="0"/>
          </a:p>
          <a:p>
            <a:pPr lvl="1" eaLnBrk="1" hangingPunct="1"/>
            <a:r>
              <a:rPr lang="en-US" b="1" dirty="0" smtClean="0"/>
              <a:t>COG shift </a:t>
            </a:r>
            <a:r>
              <a:rPr lang="en-US" dirty="0" smtClean="0">
                <a:sym typeface="Symbol" pitchFamily="18" charset="2"/>
              </a:rPr>
              <a:t></a:t>
            </a:r>
          </a:p>
          <a:p>
            <a:pPr lvl="1" eaLnBrk="1" hangingPunct="1"/>
            <a:endParaRPr lang="en-US" b="1" dirty="0" smtClean="0"/>
          </a:p>
          <a:p>
            <a:pPr lvl="1" eaLnBrk="1" hangingPunct="1"/>
            <a:r>
              <a:rPr lang="en-US" b="1" dirty="0" smtClean="0"/>
              <a:t>Muscle shortening or elongation </a:t>
            </a:r>
            <a:r>
              <a:rPr lang="en-US" b="1" i="1" dirty="0" smtClean="0"/>
              <a:t>(promotes stretch weakness or adaptive</a:t>
            </a:r>
            <a:r>
              <a:rPr lang="en-US" b="1" dirty="0" smtClean="0"/>
              <a:t> </a:t>
            </a:r>
            <a:r>
              <a:rPr lang="en-US" b="1" i="1" dirty="0" smtClean="0"/>
              <a:t>shortening)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DSCF0029"/>
          <p:cNvPicPr>
            <a:picLocks noChangeAspect="1" noChangeArrowheads="1"/>
          </p:cNvPicPr>
          <p:nvPr/>
        </p:nvPicPr>
        <p:blipFill>
          <a:blip r:embed="rId2" cstate="print"/>
          <a:srcRect/>
          <a:stretch>
            <a:fillRect/>
          </a:stretch>
        </p:blipFill>
        <p:spPr bwMode="auto">
          <a:xfrm>
            <a:off x="3276600" y="0"/>
            <a:ext cx="5513388" cy="6858000"/>
          </a:xfrm>
          <a:prstGeom prst="rect">
            <a:avLst/>
          </a:prstGeom>
          <a:noFill/>
          <a:ln w="9525">
            <a:noFill/>
            <a:miter lim="800000"/>
            <a:headEnd/>
            <a:tailEnd/>
          </a:ln>
        </p:spPr>
      </p:pic>
      <p:sp>
        <p:nvSpPr>
          <p:cNvPr id="28675" name="Text Box 3"/>
          <p:cNvSpPr txBox="1">
            <a:spLocks noChangeArrowheads="1"/>
          </p:cNvSpPr>
          <p:nvPr/>
        </p:nvSpPr>
        <p:spPr bwMode="auto">
          <a:xfrm>
            <a:off x="381000" y="609600"/>
            <a:ext cx="2819400" cy="2016125"/>
          </a:xfrm>
          <a:prstGeom prst="rect">
            <a:avLst/>
          </a:prstGeom>
          <a:noFill/>
          <a:ln w="9525">
            <a:noFill/>
            <a:miter lim="800000"/>
            <a:headEnd/>
            <a:tailEnd/>
          </a:ln>
        </p:spPr>
        <p:txBody>
          <a:bodyPr wrap="square">
            <a:spAutoFit/>
          </a:bodyPr>
          <a:lstStyle/>
          <a:p>
            <a:pPr>
              <a:spcBef>
                <a:spcPct val="50000"/>
              </a:spcBef>
            </a:pPr>
            <a:r>
              <a:rPr lang="en-US" b="1" dirty="0">
                <a:latin typeface="Verdana" pitchFamily="34" charset="0"/>
              </a:rPr>
              <a:t>NINE MONTH GESTATION</a:t>
            </a:r>
          </a:p>
          <a:p>
            <a:pPr>
              <a:spcBef>
                <a:spcPct val="50000"/>
              </a:spcBef>
            </a:pPr>
            <a:r>
              <a:rPr lang="en-US" dirty="0">
                <a:latin typeface="Verdana" pitchFamily="34" charset="0"/>
              </a:rPr>
              <a:t>Both demonstrate increased </a:t>
            </a:r>
            <a:r>
              <a:rPr lang="en-US" dirty="0" err="1">
                <a:latin typeface="Verdana" pitchFamily="34" charset="0"/>
              </a:rPr>
              <a:t>lordosis</a:t>
            </a:r>
            <a:endParaRPr lang="en-US" dirty="0">
              <a:latin typeface="Verdana" pitchFamily="34" charset="0"/>
            </a:endParaRPr>
          </a:p>
          <a:p>
            <a:pPr>
              <a:spcBef>
                <a:spcPct val="50000"/>
              </a:spcBef>
            </a:pPr>
            <a:r>
              <a:rPr lang="en-US" dirty="0">
                <a:latin typeface="Verdana" pitchFamily="34" charset="0"/>
              </a:rPr>
              <a:t>Black leotard-forward head</a:t>
            </a:r>
          </a:p>
        </p:txBody>
      </p:sp>
      <p:sp>
        <p:nvSpPr>
          <p:cNvPr id="115716" name="Rectangle 4"/>
          <p:cNvSpPr>
            <a:spLocks noChangeArrowheads="1"/>
          </p:cNvSpPr>
          <p:nvPr/>
        </p:nvSpPr>
        <p:spPr bwMode="auto">
          <a:xfrm>
            <a:off x="0" y="2895600"/>
            <a:ext cx="3048000" cy="2308324"/>
          </a:xfrm>
          <a:prstGeom prst="rect">
            <a:avLst/>
          </a:prstGeom>
          <a:noFill/>
          <a:ln w="9525">
            <a:noFill/>
            <a:miter lim="800000"/>
            <a:headEnd/>
            <a:tailEnd/>
          </a:ln>
          <a:effectLst/>
        </p:spPr>
        <p:txBody>
          <a:bodyPr wrap="square">
            <a:spAutoFit/>
          </a:bodyPr>
          <a:lstStyle/>
          <a:p>
            <a:pPr lvl="1">
              <a:defRPr/>
            </a:pPr>
            <a:r>
              <a:rPr lang="en-US" b="1" u="sng" dirty="0">
                <a:effectLst>
                  <a:outerShdw blurRad="38100" dist="38100" dir="2700000" algn="tl">
                    <a:srgbClr val="C0C0C0"/>
                  </a:outerShdw>
                </a:effectLst>
                <a:latin typeface="Verdana" pitchFamily="34" charset="0"/>
              </a:rPr>
              <a:t>SHORTENED:</a:t>
            </a:r>
            <a:r>
              <a:rPr lang="en-US" b="1" dirty="0">
                <a:effectLst>
                  <a:outerShdw blurRad="38100" dist="38100" dir="2700000" algn="tl">
                    <a:srgbClr val="C0C0C0"/>
                  </a:outerShdw>
                </a:effectLst>
                <a:latin typeface="Verdana" pitchFamily="34" charset="0"/>
              </a:rPr>
              <a:t> Hip flexors, low back, pectorals</a:t>
            </a:r>
          </a:p>
          <a:p>
            <a:pPr lvl="1">
              <a:defRPr/>
            </a:pPr>
            <a:r>
              <a:rPr lang="en-US" b="1" u="sng" dirty="0">
                <a:effectLst>
                  <a:outerShdw blurRad="38100" dist="38100" dir="2700000" algn="tl">
                    <a:srgbClr val="C0C0C0"/>
                  </a:outerShdw>
                </a:effectLst>
                <a:latin typeface="Verdana" pitchFamily="34" charset="0"/>
              </a:rPr>
              <a:t>ELONGATED:</a:t>
            </a:r>
            <a:r>
              <a:rPr lang="en-US" b="1" dirty="0">
                <a:effectLst>
                  <a:outerShdw blurRad="38100" dist="38100" dir="2700000" algn="tl">
                    <a:srgbClr val="C0C0C0"/>
                  </a:outerShdw>
                </a:effectLst>
                <a:latin typeface="Verdana" pitchFamily="34" charset="0"/>
              </a:rPr>
              <a:t> Neck and upper back, abdominals</a:t>
            </a:r>
          </a:p>
          <a:p>
            <a:pPr lvl="1">
              <a:defRPr/>
            </a:pPr>
            <a:r>
              <a:rPr lang="en-US" b="1" u="sng" dirty="0">
                <a:effectLst>
                  <a:outerShdw blurRad="38100" dist="38100" dir="2700000" algn="tl">
                    <a:srgbClr val="C0C0C0"/>
                  </a:outerShdw>
                </a:effectLst>
                <a:latin typeface="Verdana" pitchFamily="34" charset="0"/>
              </a:rPr>
              <a:t>EXTRA WEIGHT </a:t>
            </a:r>
            <a:r>
              <a:rPr lang="en-US" b="1" dirty="0">
                <a:effectLst>
                  <a:outerShdw blurRad="38100" dist="38100" dir="2700000" algn="tl">
                    <a:srgbClr val="C0C0C0"/>
                  </a:outerShdw>
                </a:effectLst>
                <a:latin typeface="Verdana" pitchFamily="34" charset="0"/>
              </a:rPr>
              <a:t>on pelvic floor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fontAlgn="auto" hangingPunct="1">
              <a:spcAft>
                <a:spcPts val="0"/>
              </a:spcAft>
              <a:defRPr/>
            </a:pPr>
            <a:r>
              <a:rPr lang="en-US" sz="4400" dirty="0">
                <a:solidFill>
                  <a:schemeClr val="accent5"/>
                </a:solidFill>
              </a:rPr>
              <a:t>HIGH RISK PREGNANCY</a:t>
            </a:r>
          </a:p>
        </p:txBody>
      </p:sp>
      <p:sp>
        <p:nvSpPr>
          <p:cNvPr id="32771" name="Rectangle 3"/>
          <p:cNvSpPr>
            <a:spLocks noGrp="1" noChangeArrowheads="1"/>
          </p:cNvSpPr>
          <p:nvPr>
            <p:ph idx="1"/>
          </p:nvPr>
        </p:nvSpPr>
        <p:spPr>
          <a:xfrm>
            <a:off x="381000" y="1600200"/>
            <a:ext cx="8458200" cy="4495800"/>
          </a:xfrm>
        </p:spPr>
        <p:txBody>
          <a:bodyPr/>
          <a:lstStyle/>
          <a:p>
            <a:pPr eaLnBrk="1" hangingPunct="1">
              <a:buFontTx/>
              <a:buNone/>
            </a:pPr>
            <a:endParaRPr lang="en-US" sz="4800" b="1" dirty="0" smtClean="0"/>
          </a:p>
          <a:p>
            <a:pPr algn="ctr" eaLnBrk="1" hangingPunct="1">
              <a:buFontTx/>
              <a:buNone/>
            </a:pPr>
            <a:r>
              <a:rPr lang="en-US" sz="4800" b="1" dirty="0" smtClean="0"/>
              <a:t>  25% of the OB Population has less than optimal outcome for mother or child</a:t>
            </a:r>
          </a:p>
          <a:p>
            <a:pPr eaLnBrk="1" hangingPunct="1">
              <a:buFontTx/>
              <a:buNone/>
            </a:pPr>
            <a:endParaRPr lang="en-US" sz="4800" b="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fontAlgn="auto" hangingPunct="1">
              <a:spcAft>
                <a:spcPts val="0"/>
              </a:spcAft>
              <a:defRPr/>
            </a:pPr>
            <a:r>
              <a:rPr lang="en-US" dirty="0">
                <a:solidFill>
                  <a:schemeClr val="accent5"/>
                </a:solidFill>
              </a:rPr>
              <a:t>HIGH RISK PREGNANCY</a:t>
            </a:r>
          </a:p>
        </p:txBody>
      </p:sp>
      <p:sp>
        <p:nvSpPr>
          <p:cNvPr id="118787" name="Rectangle 3"/>
          <p:cNvSpPr>
            <a:spLocks noGrp="1" noChangeArrowheads="1"/>
          </p:cNvSpPr>
          <p:nvPr>
            <p:ph idx="1"/>
          </p:nvPr>
        </p:nvSpPr>
        <p:spPr>
          <a:xfrm>
            <a:off x="0" y="1219200"/>
            <a:ext cx="9144000" cy="5257800"/>
          </a:xfrm>
        </p:spPr>
        <p:txBody>
          <a:bodyPr>
            <a:normAutofit/>
          </a:bodyPr>
          <a:lstStyle/>
          <a:p>
            <a:pPr>
              <a:defRPr/>
            </a:pPr>
            <a:r>
              <a:rPr lang="en-US" b="1" dirty="0" smtClean="0"/>
              <a:t>PTL-</a:t>
            </a:r>
            <a:r>
              <a:rPr lang="en-US" b="1" dirty="0"/>
              <a:t>-Pre Term Labor</a:t>
            </a:r>
          </a:p>
          <a:p>
            <a:pPr>
              <a:buClr>
                <a:schemeClr val="tx1"/>
              </a:buClr>
              <a:defRPr/>
            </a:pPr>
            <a:r>
              <a:rPr lang="en-US" b="1" dirty="0" smtClean="0"/>
              <a:t>PPROM-</a:t>
            </a:r>
            <a:r>
              <a:rPr lang="en-US" b="1" dirty="0"/>
              <a:t>-</a:t>
            </a:r>
            <a:r>
              <a:rPr lang="en-US" sz="2400" b="1" u="sng" dirty="0">
                <a:solidFill>
                  <a:srgbClr val="FF0000"/>
                </a:solidFill>
              </a:rPr>
              <a:t>P</a:t>
            </a:r>
            <a:r>
              <a:rPr lang="en-US" sz="2400" b="1" dirty="0"/>
              <a:t>remature, </a:t>
            </a:r>
            <a:r>
              <a:rPr lang="en-US" sz="2400" b="1" u="sng" dirty="0">
                <a:solidFill>
                  <a:srgbClr val="FF0000"/>
                </a:solidFill>
              </a:rPr>
              <a:t>P</a:t>
            </a:r>
            <a:r>
              <a:rPr lang="en-US" sz="2400" b="1" dirty="0"/>
              <a:t>reterm </a:t>
            </a:r>
            <a:r>
              <a:rPr lang="en-US" sz="2400" b="1" u="sng" dirty="0">
                <a:solidFill>
                  <a:srgbClr val="FF0000"/>
                </a:solidFill>
              </a:rPr>
              <a:t>R</a:t>
            </a:r>
            <a:r>
              <a:rPr lang="en-US" sz="2400" b="1" dirty="0"/>
              <a:t>upture </a:t>
            </a:r>
            <a:r>
              <a:rPr lang="en-US" sz="2400" b="1" u="sng" dirty="0">
                <a:solidFill>
                  <a:srgbClr val="FF0000"/>
                </a:solidFill>
              </a:rPr>
              <a:t>o</a:t>
            </a:r>
            <a:r>
              <a:rPr lang="en-US" sz="2400" b="1" dirty="0"/>
              <a:t>f </a:t>
            </a:r>
            <a:r>
              <a:rPr lang="en-US" sz="2400" b="1" u="sng" dirty="0" smtClean="0">
                <a:solidFill>
                  <a:srgbClr val="FF0000"/>
                </a:solidFill>
              </a:rPr>
              <a:t>M</a:t>
            </a:r>
            <a:r>
              <a:rPr lang="en-US" sz="2400" b="1" dirty="0" smtClean="0"/>
              <a:t>embranes</a:t>
            </a:r>
          </a:p>
          <a:p>
            <a:pPr>
              <a:buClr>
                <a:schemeClr val="tx1"/>
              </a:buClr>
              <a:defRPr/>
            </a:pPr>
            <a:r>
              <a:rPr lang="en-US" b="1" dirty="0" smtClean="0"/>
              <a:t>IUGR-</a:t>
            </a:r>
            <a:r>
              <a:rPr lang="en-US" b="1" dirty="0"/>
              <a:t>-Intra Uterine Growth </a:t>
            </a:r>
            <a:r>
              <a:rPr lang="en-US" b="1" dirty="0" smtClean="0"/>
              <a:t>Retardation</a:t>
            </a:r>
          </a:p>
          <a:p>
            <a:pPr>
              <a:buClr>
                <a:schemeClr val="tx1"/>
              </a:buClr>
              <a:defRPr/>
            </a:pPr>
            <a:r>
              <a:rPr lang="en-US" b="1" dirty="0" smtClean="0"/>
              <a:t>GDM-</a:t>
            </a:r>
            <a:r>
              <a:rPr lang="en-US" b="1" dirty="0"/>
              <a:t>-Gestational Diabetes </a:t>
            </a:r>
            <a:r>
              <a:rPr lang="en-US" b="1" dirty="0" smtClean="0"/>
              <a:t>Mellitus</a:t>
            </a:r>
          </a:p>
          <a:p>
            <a:pPr>
              <a:buClr>
                <a:schemeClr val="tx1"/>
              </a:buClr>
              <a:defRPr/>
            </a:pPr>
            <a:r>
              <a:rPr lang="en-US" b="1" dirty="0" smtClean="0"/>
              <a:t>PIH-</a:t>
            </a:r>
            <a:r>
              <a:rPr lang="en-US" b="1" dirty="0"/>
              <a:t>- Pregnancy Induced Hypertension</a:t>
            </a:r>
            <a:endParaRPr lang="en-US" dirty="0"/>
          </a:p>
          <a:p>
            <a:pPr>
              <a:defRPr/>
            </a:pPr>
            <a:r>
              <a:rPr lang="en-US" b="1" dirty="0" smtClean="0"/>
              <a:t>Placenta </a:t>
            </a:r>
            <a:r>
              <a:rPr lang="en-US" b="1" dirty="0" err="1"/>
              <a:t>Previa</a:t>
            </a:r>
            <a:r>
              <a:rPr lang="en-US" b="1" dirty="0"/>
              <a:t>, </a:t>
            </a:r>
            <a:r>
              <a:rPr lang="en-US" b="1" dirty="0" err="1"/>
              <a:t>Abruptio</a:t>
            </a:r>
            <a:r>
              <a:rPr lang="en-US" b="1" dirty="0"/>
              <a:t> </a:t>
            </a:r>
            <a:r>
              <a:rPr lang="en-US" b="1" dirty="0" smtClean="0"/>
              <a:t>Placenta</a:t>
            </a:r>
            <a:endParaRPr lang="en-US" b="1" dirty="0"/>
          </a:p>
          <a:p>
            <a:pPr>
              <a:defRPr/>
            </a:pPr>
            <a:r>
              <a:rPr lang="en-US" b="1" dirty="0" smtClean="0"/>
              <a:t>Incompetent </a:t>
            </a:r>
            <a:r>
              <a:rPr lang="en-US" b="1" dirty="0"/>
              <a:t>Cervix</a:t>
            </a:r>
          </a:p>
          <a:p>
            <a:pPr>
              <a:defRPr/>
            </a:pPr>
            <a:r>
              <a:rPr lang="en-US" b="1" dirty="0" smtClean="0"/>
              <a:t>Pre-</a:t>
            </a:r>
            <a:r>
              <a:rPr lang="en-US" b="1" dirty="0" err="1" smtClean="0"/>
              <a:t>eclampsia</a:t>
            </a:r>
            <a:r>
              <a:rPr lang="en-US" b="1" dirty="0"/>
              <a:t>, </a:t>
            </a:r>
            <a:r>
              <a:rPr lang="en-US" b="1" dirty="0" err="1"/>
              <a:t>Eclampsia</a:t>
            </a:r>
            <a:r>
              <a:rPr lang="en-US" b="1" dirty="0"/>
              <a:t>, DIC - </a:t>
            </a:r>
            <a:r>
              <a:rPr lang="en-US" b="1" i="1" dirty="0"/>
              <a:t>disseminating intravascular coagulation</a:t>
            </a:r>
            <a:endParaRPr lang="en-US" b="1" dirty="0"/>
          </a:p>
          <a:p>
            <a:pPr>
              <a:defRPr/>
            </a:pPr>
            <a:r>
              <a:rPr lang="en-US" b="1" dirty="0" smtClean="0"/>
              <a:t>Multiple </a:t>
            </a:r>
            <a:r>
              <a:rPr lang="en-US" b="1" dirty="0"/>
              <a:t>Gestation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High Risk Pregnancy</a:t>
            </a:r>
            <a:endParaRPr lang="en-US" dirty="0">
              <a:solidFill>
                <a:schemeClr val="accent4"/>
              </a:solidFill>
            </a:endParaRPr>
          </a:p>
        </p:txBody>
      </p:sp>
      <p:sp>
        <p:nvSpPr>
          <p:cNvPr id="3" name="Content Placeholder 2"/>
          <p:cNvSpPr>
            <a:spLocks noGrp="1"/>
          </p:cNvSpPr>
          <p:nvPr>
            <p:ph idx="1"/>
          </p:nvPr>
        </p:nvSpPr>
        <p:spPr>
          <a:xfrm>
            <a:off x="457200" y="1219200"/>
            <a:ext cx="8229600" cy="5486400"/>
          </a:xfrm>
        </p:spPr>
        <p:txBody>
          <a:bodyPr>
            <a:normAutofit fontScale="70000" lnSpcReduction="20000"/>
          </a:bodyPr>
          <a:lstStyle/>
          <a:p>
            <a:endParaRPr lang="en-US" b="1" dirty="0" smtClean="0"/>
          </a:p>
          <a:p>
            <a:r>
              <a:rPr lang="en-US" b="1" dirty="0" smtClean="0"/>
              <a:t>Preeclampsia?</a:t>
            </a:r>
            <a:r>
              <a:rPr lang="en-US" dirty="0" smtClean="0"/>
              <a:t/>
            </a:r>
            <a:br>
              <a:rPr lang="en-US" dirty="0" smtClean="0"/>
            </a:br>
            <a:r>
              <a:rPr lang="en-US" dirty="0" smtClean="0"/>
              <a:t>Preeclampsia is a condition that typically starts after the 20th week of pregnancy and is related to increased blood pressure and protein in the mother's urine (as a result of kidney problems). Preeclampsia affects the placenta, and it can affect the mother's kidney, liver, and brain. </a:t>
            </a:r>
          </a:p>
          <a:p>
            <a:endParaRPr lang="en-US" dirty="0" smtClean="0"/>
          </a:p>
          <a:p>
            <a:r>
              <a:rPr lang="en-US" dirty="0" err="1" smtClean="0"/>
              <a:t>Eclampsia</a:t>
            </a:r>
            <a:endParaRPr lang="en-US" dirty="0" smtClean="0"/>
          </a:p>
          <a:p>
            <a:pPr>
              <a:buNone/>
            </a:pPr>
            <a:r>
              <a:rPr lang="en-US" dirty="0" smtClean="0"/>
              <a:t>	When preeclampsia causes seizures, the condition is known as </a:t>
            </a:r>
            <a:r>
              <a:rPr lang="en-US" dirty="0" err="1" smtClean="0"/>
              <a:t>eclampsia</a:t>
            </a:r>
            <a:r>
              <a:rPr lang="en-US" dirty="0" smtClean="0"/>
              <a:t>--the second leading cause of maternal death in the U.S. Preeclampsia is also a leading cause of fetal complications, which include low birth weight, premature birth, and stillbirth. </a:t>
            </a:r>
            <a:br>
              <a:rPr lang="en-US" dirty="0" smtClean="0"/>
            </a:br>
            <a:r>
              <a:rPr lang="en-US" dirty="0" smtClean="0"/>
              <a:t/>
            </a:r>
            <a:br>
              <a:rPr lang="en-US" dirty="0" smtClean="0"/>
            </a:br>
            <a:r>
              <a:rPr lang="en-US" dirty="0" smtClean="0"/>
              <a:t>There is no proven way to prevent preeclampsia. Most women who develop signs of preeclampsia, however, are closely monitored to lessen or avoid related problems. The only way to "cure" preeclampsia is to deliver the baby.</a:t>
            </a:r>
            <a:br>
              <a:rPr lang="en-US" dirty="0" smtClean="0"/>
            </a:br>
            <a:r>
              <a:rPr lang="en-US" dirty="0" smtClean="0"/>
              <a:t/>
            </a:r>
            <a:br>
              <a:rPr lang="en-US" dirty="0" smtClean="0"/>
            </a:br>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normAutofit fontScale="90000"/>
          </a:bodyPr>
          <a:lstStyle/>
          <a:p>
            <a:pPr eaLnBrk="1" fontAlgn="auto" hangingPunct="1">
              <a:spcAft>
                <a:spcPts val="0"/>
              </a:spcAft>
              <a:defRPr/>
            </a:pPr>
            <a:r>
              <a:rPr lang="en-US" dirty="0" smtClean="0">
                <a:solidFill>
                  <a:schemeClr val="accent5"/>
                </a:solidFill>
              </a:rPr>
              <a:t>PRE-EXISTING CONDITIONS – HIGH RISK STATUS</a:t>
            </a:r>
            <a:endParaRPr lang="en-US" dirty="0">
              <a:solidFill>
                <a:schemeClr val="accent5"/>
              </a:solidFill>
            </a:endParaRPr>
          </a:p>
        </p:txBody>
      </p:sp>
      <p:sp>
        <p:nvSpPr>
          <p:cNvPr id="34819" name="Rectangle 3"/>
          <p:cNvSpPr>
            <a:spLocks noGrp="1" noChangeArrowheads="1"/>
          </p:cNvSpPr>
          <p:nvPr>
            <p:ph idx="1"/>
          </p:nvPr>
        </p:nvSpPr>
        <p:spPr>
          <a:xfrm>
            <a:off x="533400" y="1600200"/>
            <a:ext cx="8153400" cy="4648200"/>
          </a:xfrm>
        </p:spPr>
        <p:txBody>
          <a:bodyPr>
            <a:normAutofit fontScale="92500" lnSpcReduction="10000"/>
          </a:bodyPr>
          <a:lstStyle/>
          <a:p>
            <a:r>
              <a:rPr lang="en-US" sz="3600" b="1" dirty="0" smtClean="0"/>
              <a:t>Diabetes</a:t>
            </a:r>
          </a:p>
          <a:p>
            <a:r>
              <a:rPr lang="en-US" sz="3600" b="1" dirty="0" smtClean="0"/>
              <a:t>Cardiac Anomalies</a:t>
            </a:r>
          </a:p>
          <a:p>
            <a:r>
              <a:rPr lang="en-US" sz="3600" b="1" dirty="0" smtClean="0"/>
              <a:t>Pulmonary Anomalies</a:t>
            </a:r>
          </a:p>
          <a:p>
            <a:r>
              <a:rPr lang="en-US" sz="3600" b="1" dirty="0" smtClean="0"/>
              <a:t>Systemic Infection, Fever</a:t>
            </a:r>
          </a:p>
          <a:p>
            <a:r>
              <a:rPr lang="en-US" sz="3600" b="1" dirty="0" smtClean="0"/>
              <a:t>HTN </a:t>
            </a:r>
          </a:p>
          <a:p>
            <a:r>
              <a:rPr lang="en-US" sz="3600" b="1" dirty="0" smtClean="0"/>
              <a:t>Neoplasm</a:t>
            </a:r>
          </a:p>
          <a:p>
            <a:r>
              <a:rPr lang="en-US" sz="3600" b="1" dirty="0" smtClean="0"/>
              <a:t>Chronic disability - neurological, spinal cord injury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en-US" dirty="0" smtClean="0">
              <a:solidFill>
                <a:schemeClr val="accent5"/>
              </a:solidFill>
            </a:endParaRPr>
          </a:p>
          <a:p>
            <a:pPr algn="ctr">
              <a:buNone/>
            </a:pPr>
            <a:r>
              <a:rPr lang="en-US" sz="4000" b="1" dirty="0" smtClean="0">
                <a:solidFill>
                  <a:schemeClr val="accent5"/>
                </a:solidFill>
              </a:rPr>
              <a:t>SYSTEMIC CHANGES THAT OCCUR DURING PREGNANCY</a:t>
            </a:r>
            <a:endParaRPr lang="en-US" sz="4000" b="1" dirty="0">
              <a:solidFill>
                <a:schemeClr val="accent5"/>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400" dirty="0" smtClean="0">
                <a:solidFill>
                  <a:schemeClr val="accent5"/>
                </a:solidFill>
              </a:rPr>
              <a:t/>
            </a:r>
            <a:br>
              <a:rPr lang="en-US" sz="4400" dirty="0" smtClean="0">
                <a:solidFill>
                  <a:schemeClr val="accent5"/>
                </a:solidFill>
              </a:rPr>
            </a:br>
            <a:r>
              <a:rPr lang="en-US" dirty="0" smtClean="0">
                <a:solidFill>
                  <a:schemeClr val="accent5"/>
                </a:solidFill>
              </a:rPr>
              <a:t>EXCRETORY/RENAL SYSTEM</a:t>
            </a:r>
            <a:endParaRPr lang="en-US" dirty="0"/>
          </a:p>
        </p:txBody>
      </p:sp>
      <p:sp>
        <p:nvSpPr>
          <p:cNvPr id="5" name="Content Placeholder 4"/>
          <p:cNvSpPr>
            <a:spLocks noGrp="1"/>
          </p:cNvSpPr>
          <p:nvPr>
            <p:ph idx="1"/>
          </p:nvPr>
        </p:nvSpPr>
        <p:spPr/>
        <p:txBody>
          <a:bodyPr>
            <a:normAutofit lnSpcReduction="10000"/>
          </a:bodyPr>
          <a:lstStyle/>
          <a:p>
            <a:r>
              <a:rPr lang="en-US" b="1" dirty="0" smtClean="0"/>
              <a:t>Kidneys, Bladder, </a:t>
            </a:r>
            <a:r>
              <a:rPr lang="en-US" b="1" dirty="0" err="1" smtClean="0"/>
              <a:t>ureters</a:t>
            </a:r>
            <a:r>
              <a:rPr lang="en-US" b="1" dirty="0" smtClean="0"/>
              <a:t>, increase functional capacity</a:t>
            </a:r>
          </a:p>
          <a:p>
            <a:endParaRPr lang="en-US" b="1" dirty="0" smtClean="0"/>
          </a:p>
          <a:p>
            <a:r>
              <a:rPr lang="en-US" b="1" dirty="0" smtClean="0"/>
              <a:t>Increased urination (</a:t>
            </a:r>
            <a:r>
              <a:rPr lang="en-US" b="1" dirty="0" err="1" smtClean="0"/>
              <a:t>polyuria</a:t>
            </a:r>
            <a:r>
              <a:rPr lang="en-US" b="1" dirty="0" smtClean="0"/>
              <a:t>) common in 80-95% </a:t>
            </a:r>
          </a:p>
          <a:p>
            <a:endParaRPr lang="en-US" b="1" dirty="0" smtClean="0"/>
          </a:p>
          <a:p>
            <a:r>
              <a:rPr lang="en-US" b="1" dirty="0" smtClean="0"/>
              <a:t>Kidney expands 2</a:t>
            </a:r>
            <a:r>
              <a:rPr lang="en-US" b="1" dirty="0" smtClean="0">
                <a:cs typeface="Arial" charset="0"/>
              </a:rPr>
              <a:t>º </a:t>
            </a:r>
            <a:r>
              <a:rPr lang="en-US" b="1" dirty="0" smtClean="0"/>
              <a:t>dilatation. of renal pelvis &amp; </a:t>
            </a:r>
            <a:r>
              <a:rPr lang="en-US" b="1" dirty="0" smtClean="0">
                <a:sym typeface="Symbol" pitchFamily="18" charset="2"/>
              </a:rPr>
              <a:t></a:t>
            </a:r>
            <a:r>
              <a:rPr lang="en-US" b="1" dirty="0" smtClean="0"/>
              <a:t> interstitial fluid</a:t>
            </a:r>
          </a:p>
          <a:p>
            <a:pPr marL="548640" lvl="2" indent="-411480">
              <a:buClr>
                <a:schemeClr val="tx1">
                  <a:shade val="95000"/>
                </a:schemeClr>
              </a:buClr>
              <a:buSzPct val="65000"/>
              <a:buFont typeface="Wingdings 2"/>
              <a:buChar char=""/>
            </a:pPr>
            <a:endParaRPr lang="en-US" sz="2800" b="1" dirty="0" smtClean="0"/>
          </a:p>
          <a:p>
            <a:pPr marL="548640" lvl="2" indent="-411480">
              <a:buClr>
                <a:schemeClr val="tx1">
                  <a:shade val="95000"/>
                </a:schemeClr>
              </a:buClr>
              <a:buSzPct val="65000"/>
              <a:buFont typeface="Wingdings 2"/>
              <a:buChar char=""/>
            </a:pPr>
            <a:r>
              <a:rPr lang="en-US" sz="2800" b="1" dirty="0" err="1" smtClean="0"/>
              <a:t>Glomerular</a:t>
            </a:r>
            <a:r>
              <a:rPr lang="en-US" sz="2800" b="1" dirty="0" smtClean="0"/>
              <a:t> Filtration Rate </a:t>
            </a:r>
            <a:r>
              <a:rPr lang="en-US" sz="2800" b="1" dirty="0" smtClean="0">
                <a:sym typeface="Symbol" pitchFamily="18" charset="2"/>
              </a:rPr>
              <a:t></a:t>
            </a:r>
            <a:r>
              <a:rPr lang="en-US" sz="2800" b="1" dirty="0" smtClean="0"/>
              <a:t> 50%</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81000" y="457200"/>
            <a:ext cx="8763000" cy="1143000"/>
          </a:xfrm>
        </p:spPr>
        <p:txBody>
          <a:bodyPr/>
          <a:lstStyle/>
          <a:p>
            <a:pPr eaLnBrk="1" fontAlgn="auto" hangingPunct="1">
              <a:spcAft>
                <a:spcPts val="0"/>
              </a:spcAft>
              <a:defRPr/>
            </a:pPr>
            <a:r>
              <a:rPr lang="en-US" sz="3200" dirty="0">
                <a:solidFill>
                  <a:schemeClr val="accent5"/>
                </a:solidFill>
              </a:rPr>
              <a:t>Excretory/Renal Changes</a:t>
            </a:r>
            <a:endParaRPr lang="en-US" dirty="0">
              <a:solidFill>
                <a:schemeClr val="accent5"/>
              </a:solidFill>
            </a:endParaRPr>
          </a:p>
        </p:txBody>
      </p:sp>
      <p:sp>
        <p:nvSpPr>
          <p:cNvPr id="21507" name="Rectangle 3"/>
          <p:cNvSpPr>
            <a:spLocks noGrp="1" noChangeArrowheads="1"/>
          </p:cNvSpPr>
          <p:nvPr>
            <p:ph idx="1"/>
          </p:nvPr>
        </p:nvSpPr>
        <p:spPr>
          <a:xfrm>
            <a:off x="381000" y="1447800"/>
            <a:ext cx="5181600" cy="3276600"/>
          </a:xfrm>
        </p:spPr>
        <p:txBody>
          <a:bodyPr>
            <a:normAutofit fontScale="92500" lnSpcReduction="20000"/>
          </a:bodyPr>
          <a:lstStyle/>
          <a:p>
            <a:pPr eaLnBrk="1" hangingPunct="1">
              <a:buFontTx/>
              <a:buNone/>
            </a:pPr>
            <a:endParaRPr lang="en-US" sz="2000" b="1" dirty="0" smtClean="0"/>
          </a:p>
          <a:p>
            <a:pPr eaLnBrk="1" hangingPunct="1">
              <a:buFontTx/>
              <a:buNone/>
            </a:pPr>
            <a:r>
              <a:rPr lang="en-US" sz="2000" b="1" dirty="0" smtClean="0"/>
              <a:t>COMMON URINARY DYSFUNCTIONS </a:t>
            </a:r>
          </a:p>
          <a:p>
            <a:pPr lvl="1"/>
            <a:r>
              <a:rPr lang="en-US" sz="2000" b="1" dirty="0" err="1" smtClean="0"/>
              <a:t>Ureter</a:t>
            </a:r>
            <a:r>
              <a:rPr lang="en-US" sz="2000" b="1" dirty="0" smtClean="0"/>
              <a:t> Obstruction or Bladder Compression can occur with uterine growth</a:t>
            </a:r>
          </a:p>
          <a:p>
            <a:pPr lvl="1" eaLnBrk="1" hangingPunct="1"/>
            <a:endParaRPr lang="en-US" sz="2000" b="1" dirty="0" smtClean="0"/>
          </a:p>
          <a:p>
            <a:pPr lvl="1" eaLnBrk="1" hangingPunct="1"/>
            <a:r>
              <a:rPr lang="en-US" sz="2000" b="1" dirty="0" smtClean="0"/>
              <a:t>Urge Incontinence </a:t>
            </a:r>
          </a:p>
          <a:p>
            <a:pPr lvl="1" eaLnBrk="1" hangingPunct="1"/>
            <a:endParaRPr lang="en-US" sz="2000" b="1" dirty="0" smtClean="0"/>
          </a:p>
          <a:p>
            <a:pPr lvl="1" eaLnBrk="1" hangingPunct="1"/>
            <a:r>
              <a:rPr lang="en-US" sz="2000" b="1" dirty="0" smtClean="0"/>
              <a:t>Retention</a:t>
            </a:r>
          </a:p>
          <a:p>
            <a:pPr lvl="1" eaLnBrk="1" hangingPunct="1"/>
            <a:endParaRPr lang="en-US" sz="2000" b="1" dirty="0" smtClean="0"/>
          </a:p>
          <a:p>
            <a:pPr lvl="1" eaLnBrk="1" hangingPunct="1"/>
            <a:r>
              <a:rPr lang="en-US" sz="2000" b="1" dirty="0" err="1" smtClean="0"/>
              <a:t>Pyelonephritis</a:t>
            </a:r>
            <a:r>
              <a:rPr lang="en-US" sz="2000" b="1" dirty="0" smtClean="0"/>
              <a:t> or Kidney Infection</a:t>
            </a:r>
          </a:p>
        </p:txBody>
      </p:sp>
      <p:sp>
        <p:nvSpPr>
          <p:cNvPr id="21508" name="Text Box 4"/>
          <p:cNvSpPr txBox="1">
            <a:spLocks noChangeArrowheads="1"/>
          </p:cNvSpPr>
          <p:nvPr/>
        </p:nvSpPr>
        <p:spPr bwMode="auto">
          <a:xfrm>
            <a:off x="6172200" y="2057400"/>
            <a:ext cx="2438400" cy="366713"/>
          </a:xfrm>
          <a:prstGeom prst="rect">
            <a:avLst/>
          </a:prstGeom>
          <a:noFill/>
          <a:ln w="9525">
            <a:noFill/>
            <a:miter lim="800000"/>
            <a:headEnd/>
            <a:tailEnd/>
          </a:ln>
        </p:spPr>
        <p:txBody>
          <a:bodyPr>
            <a:spAutoFit/>
          </a:bodyPr>
          <a:lstStyle/>
          <a:p>
            <a:pPr>
              <a:spcBef>
                <a:spcPct val="50000"/>
              </a:spcBef>
            </a:pPr>
            <a:endParaRPr lang="en-US">
              <a:latin typeface="Verdana" pitchFamily="34" charset="0"/>
            </a:endParaRPr>
          </a:p>
        </p:txBody>
      </p:sp>
      <p:pic>
        <p:nvPicPr>
          <p:cNvPr id="21509" name="Picture 5" descr="DSCF0027"/>
          <p:cNvPicPr>
            <a:picLocks noChangeAspect="1" noChangeArrowheads="1"/>
          </p:cNvPicPr>
          <p:nvPr/>
        </p:nvPicPr>
        <p:blipFill>
          <a:blip r:embed="rId2" cstate="print"/>
          <a:srcRect/>
          <a:stretch>
            <a:fillRect/>
          </a:stretch>
        </p:blipFill>
        <p:spPr bwMode="auto">
          <a:xfrm>
            <a:off x="5643562" y="3048000"/>
            <a:ext cx="3500438"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5"/>
                </a:solidFill>
              </a:rPr>
              <a:t>CARDIOVASCULAR CHANGES</a:t>
            </a:r>
            <a:endParaRPr lang="en-US" dirty="0">
              <a:solidFill>
                <a:schemeClr val="accent5"/>
              </a:solidFill>
            </a:endParaRPr>
          </a:p>
        </p:txBody>
      </p:sp>
      <p:sp>
        <p:nvSpPr>
          <p:cNvPr id="5" name="Content Placeholder 4"/>
          <p:cNvSpPr>
            <a:spLocks noGrp="1"/>
          </p:cNvSpPr>
          <p:nvPr>
            <p:ph idx="1"/>
          </p:nvPr>
        </p:nvSpPr>
        <p:spPr/>
        <p:txBody>
          <a:bodyPr>
            <a:normAutofit lnSpcReduction="10000"/>
          </a:bodyPr>
          <a:lstStyle/>
          <a:p>
            <a:pPr fontAlgn="t"/>
            <a:r>
              <a:rPr lang="en-US" b="1" dirty="0" smtClean="0"/>
              <a:t>Blood volume </a:t>
            </a:r>
            <a:r>
              <a:rPr lang="en-US" b="1" dirty="0" smtClean="0">
                <a:sym typeface="Symbol"/>
              </a:rPr>
              <a:t></a:t>
            </a:r>
            <a:r>
              <a:rPr lang="en-US" b="1" dirty="0" smtClean="0"/>
              <a:t>  40%</a:t>
            </a:r>
          </a:p>
          <a:p>
            <a:pPr fontAlgn="t"/>
            <a:endParaRPr lang="en-US" b="1" dirty="0" smtClean="0"/>
          </a:p>
          <a:p>
            <a:pPr fontAlgn="t"/>
            <a:r>
              <a:rPr lang="en-US" b="1" dirty="0" smtClean="0"/>
              <a:t>Cardiac Output </a:t>
            </a:r>
            <a:r>
              <a:rPr lang="en-US" b="1" dirty="0" smtClean="0">
                <a:sym typeface="Symbol"/>
              </a:rPr>
              <a:t></a:t>
            </a:r>
            <a:r>
              <a:rPr lang="en-US" b="1" dirty="0" smtClean="0"/>
              <a:t> 30-50%, Peak 28-32 wks</a:t>
            </a:r>
            <a:endParaRPr lang="en-US" dirty="0" smtClean="0"/>
          </a:p>
          <a:p>
            <a:pPr fontAlgn="t"/>
            <a:endParaRPr lang="en-US" b="1" dirty="0" smtClean="0"/>
          </a:p>
          <a:p>
            <a:pPr fontAlgn="t"/>
            <a:r>
              <a:rPr lang="en-US" b="1" dirty="0" smtClean="0"/>
              <a:t>Arterial BP </a:t>
            </a:r>
            <a:r>
              <a:rPr lang="en-US" b="1" dirty="0" smtClean="0">
                <a:sym typeface="Symbol"/>
              </a:rPr>
              <a:t></a:t>
            </a:r>
          </a:p>
          <a:p>
            <a:pPr lvl="1" fontAlgn="t"/>
            <a:r>
              <a:rPr lang="en-US" dirty="0" smtClean="0"/>
              <a:t>Most women see a drop in blood pressure during pregnancy. This is mainly due to a hormone called progesterone</a:t>
            </a:r>
            <a:br>
              <a:rPr lang="en-US" dirty="0" smtClean="0"/>
            </a:br>
            <a:r>
              <a:rPr lang="en-US" dirty="0" smtClean="0"/>
              <a:t/>
            </a:r>
            <a:br>
              <a:rPr lang="en-US" dirty="0" smtClean="0"/>
            </a:br>
            <a:endParaRPr lang="en-US" dirty="0" smtClean="0"/>
          </a:p>
          <a:p>
            <a:pPr fontAlgn="t"/>
            <a:r>
              <a:rPr lang="en-US" b="1" dirty="0" smtClean="0"/>
              <a:t>Inferior Vena Cava 3-11% affected</a:t>
            </a:r>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5"/>
                </a:solidFill>
              </a:rPr>
              <a:t>RESPIRATORY SYSTEM</a:t>
            </a:r>
            <a:endParaRPr lang="en-US" dirty="0">
              <a:solidFill>
                <a:schemeClr val="accent5"/>
              </a:solidFill>
            </a:endParaRPr>
          </a:p>
        </p:txBody>
      </p:sp>
      <p:sp>
        <p:nvSpPr>
          <p:cNvPr id="5" name="Content Placeholder 4"/>
          <p:cNvSpPr>
            <a:spLocks noGrp="1"/>
          </p:cNvSpPr>
          <p:nvPr>
            <p:ph idx="1"/>
          </p:nvPr>
        </p:nvSpPr>
        <p:spPr/>
        <p:txBody>
          <a:bodyPr/>
          <a:lstStyle/>
          <a:p>
            <a:pPr fontAlgn="t"/>
            <a:r>
              <a:rPr lang="en-US" b="1" dirty="0" err="1" smtClean="0"/>
              <a:t>Dyspnea</a:t>
            </a:r>
            <a:r>
              <a:rPr lang="en-US" b="1" dirty="0" smtClean="0"/>
              <a:t> (SOB) Common 60-70%</a:t>
            </a:r>
          </a:p>
          <a:p>
            <a:pPr fontAlgn="t"/>
            <a:endParaRPr lang="en-US" b="1" dirty="0" smtClean="0"/>
          </a:p>
          <a:p>
            <a:pPr fontAlgn="t"/>
            <a:r>
              <a:rPr lang="en-US" b="1" dirty="0" smtClean="0"/>
              <a:t>RR Unchanged, 0</a:t>
            </a:r>
            <a:r>
              <a:rPr lang="en-US" b="1" baseline="-25000" dirty="0" smtClean="0"/>
              <a:t>2</a:t>
            </a:r>
            <a:r>
              <a:rPr lang="en-US" b="1" dirty="0" smtClean="0"/>
              <a:t> consumption </a:t>
            </a:r>
            <a:r>
              <a:rPr lang="en-US" b="1" dirty="0" smtClean="0">
                <a:sym typeface="Symbol"/>
              </a:rPr>
              <a:t></a:t>
            </a:r>
            <a:r>
              <a:rPr lang="en-US" b="1" dirty="0" smtClean="0"/>
              <a:t> 14-20%</a:t>
            </a:r>
            <a:endParaRPr lang="en-US" dirty="0" smtClean="0"/>
          </a:p>
          <a:p>
            <a:pPr fontAlgn="t"/>
            <a:endParaRPr lang="en-US" b="1" dirty="0" smtClean="0"/>
          </a:p>
          <a:p>
            <a:pPr fontAlgn="t"/>
            <a:r>
              <a:rPr lang="en-US" b="1" dirty="0" smtClean="0"/>
              <a:t>Tidal Vol. by 200 ml </a:t>
            </a:r>
            <a:endParaRPr lang="en-US" dirty="0" smtClean="0"/>
          </a:p>
          <a:p>
            <a:pPr fontAlgn="t"/>
            <a:endParaRPr lang="en-US" b="1" dirty="0" smtClean="0"/>
          </a:p>
          <a:p>
            <a:pPr fontAlgn="t"/>
            <a:r>
              <a:rPr lang="en-US" b="1" dirty="0" smtClean="0"/>
              <a:t>Br/min </a:t>
            </a:r>
            <a:r>
              <a:rPr lang="en-US" b="1" dirty="0" smtClean="0">
                <a:sym typeface="Symbol"/>
              </a:rPr>
              <a:t></a:t>
            </a:r>
            <a:r>
              <a:rPr lang="en-US" b="1" dirty="0" smtClean="0"/>
              <a:t> 26%, (State of hyperventilation) secondary to </a:t>
            </a:r>
            <a:r>
              <a:rPr lang="en-US" b="1" dirty="0" smtClean="0">
                <a:sym typeface="Symbol"/>
              </a:rPr>
              <a:t></a:t>
            </a:r>
            <a:r>
              <a:rPr lang="en-US" b="1" dirty="0" smtClean="0"/>
              <a:t> progesterone levels</a:t>
            </a:r>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solidFill>
                  <a:schemeClr val="accent5"/>
                </a:solidFill>
              </a:rPr>
              <a:t>METABOLIC/ENDOCRINE SYSTEM</a:t>
            </a:r>
            <a:endParaRPr lang="en-US" dirty="0">
              <a:solidFill>
                <a:schemeClr val="accent5"/>
              </a:solidFill>
            </a:endParaRPr>
          </a:p>
        </p:txBody>
      </p:sp>
      <p:sp>
        <p:nvSpPr>
          <p:cNvPr id="3" name="Content Placeholder 2"/>
          <p:cNvSpPr>
            <a:spLocks noGrp="1"/>
          </p:cNvSpPr>
          <p:nvPr>
            <p:ph idx="1"/>
          </p:nvPr>
        </p:nvSpPr>
        <p:spPr/>
        <p:txBody>
          <a:bodyPr>
            <a:normAutofit/>
          </a:bodyPr>
          <a:lstStyle/>
          <a:p>
            <a:pPr fontAlgn="t"/>
            <a:r>
              <a:rPr lang="en-US" b="1" dirty="0" smtClean="0"/>
              <a:t>Estrogen</a:t>
            </a:r>
            <a:endParaRPr lang="en-US" dirty="0" smtClean="0"/>
          </a:p>
          <a:p>
            <a:r>
              <a:rPr lang="en-US" b="1" dirty="0" smtClean="0"/>
              <a:t>Progesterone</a:t>
            </a:r>
          </a:p>
          <a:p>
            <a:r>
              <a:rPr lang="en-US" b="1" dirty="0" smtClean="0"/>
              <a:t>Human Placental </a:t>
            </a:r>
            <a:r>
              <a:rPr lang="en-US" b="1" dirty="0" err="1" smtClean="0"/>
              <a:t>Lactogen</a:t>
            </a:r>
            <a:r>
              <a:rPr lang="en-US" b="1" dirty="0" smtClean="0"/>
              <a:t> (HPG)</a:t>
            </a:r>
            <a:endParaRPr lang="en-US" dirty="0" smtClean="0"/>
          </a:p>
          <a:p>
            <a:r>
              <a:rPr lang="en-US" b="1" dirty="0" smtClean="0"/>
              <a:t>Human chorionic </a:t>
            </a:r>
            <a:r>
              <a:rPr lang="en-US" b="1" dirty="0" err="1" smtClean="0"/>
              <a:t>gonadotropin</a:t>
            </a:r>
            <a:r>
              <a:rPr lang="en-US" b="1" dirty="0" smtClean="0"/>
              <a:t> (HCG)</a:t>
            </a:r>
            <a:endParaRPr lang="en-US" dirty="0" smtClean="0"/>
          </a:p>
          <a:p>
            <a:pPr fontAlgn="t"/>
            <a:r>
              <a:rPr lang="en-US" b="1" dirty="0" err="1" smtClean="0"/>
              <a:t>Relaxin</a:t>
            </a:r>
            <a:r>
              <a:rPr lang="en-US" b="1" dirty="0" smtClean="0"/>
              <a:t>: Produced in Corpus </a:t>
            </a:r>
            <a:r>
              <a:rPr lang="en-US" b="1" dirty="0" err="1" smtClean="0"/>
              <a:t>Luteum</a:t>
            </a:r>
            <a:endParaRPr lang="en-US" b="1" dirty="0" smtClean="0"/>
          </a:p>
          <a:p>
            <a:pPr lvl="1" fontAlgn="t"/>
            <a:r>
              <a:rPr lang="en-US" b="1" i="1" dirty="0" smtClean="0"/>
              <a:t>Peaks early and late in pregnancy .  Also in non pg., after ovulation &amp; thru the 	menstrual cycle</a:t>
            </a:r>
            <a:endParaRPr lang="en-US" dirty="0" smtClean="0"/>
          </a:p>
          <a:p>
            <a:pPr lvl="1" fontAlgn="t"/>
            <a:r>
              <a:rPr lang="en-US" b="1" i="1" u="sng" dirty="0" smtClean="0"/>
              <a:t>Softens connective tissue!</a:t>
            </a:r>
            <a:r>
              <a:rPr lang="en-US" b="1"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GI SYSTEM </a:t>
            </a:r>
            <a:endParaRPr lang="en-US" dirty="0">
              <a:solidFill>
                <a:schemeClr val="accent5"/>
              </a:solidFill>
            </a:endParaRPr>
          </a:p>
        </p:txBody>
      </p:sp>
      <p:sp>
        <p:nvSpPr>
          <p:cNvPr id="3" name="Content Placeholder 2"/>
          <p:cNvSpPr>
            <a:spLocks noGrp="1"/>
          </p:cNvSpPr>
          <p:nvPr>
            <p:ph idx="1"/>
          </p:nvPr>
        </p:nvSpPr>
        <p:spPr/>
        <p:txBody>
          <a:bodyPr/>
          <a:lstStyle/>
          <a:p>
            <a:pPr fontAlgn="t">
              <a:buNone/>
            </a:pPr>
            <a:endParaRPr lang="en-US" b="1" dirty="0" smtClean="0"/>
          </a:p>
          <a:p>
            <a:pPr fontAlgn="t"/>
            <a:r>
              <a:rPr lang="en-US" b="1" dirty="0" smtClean="0"/>
              <a:t>Nausea and Vomiting</a:t>
            </a:r>
          </a:p>
          <a:p>
            <a:pPr lvl="1"/>
            <a:r>
              <a:rPr lang="en-US" b="1" dirty="0" smtClean="0"/>
              <a:t>Mild to severe 50 – 60% Usually abates by wk 14-16</a:t>
            </a:r>
          </a:p>
          <a:p>
            <a:pPr fontAlgn="t"/>
            <a:endParaRPr lang="en-US" dirty="0" smtClean="0"/>
          </a:p>
          <a:p>
            <a:pPr fontAlgn="t"/>
            <a:endParaRPr lang="en-US" dirty="0" smtClean="0"/>
          </a:p>
          <a:p>
            <a:pPr fontAlgn="t"/>
            <a:r>
              <a:rPr lang="en-US" b="1" dirty="0" smtClean="0">
                <a:sym typeface="Symbol"/>
              </a:rPr>
              <a:t></a:t>
            </a:r>
            <a:r>
              <a:rPr lang="en-US" b="1" dirty="0" smtClean="0"/>
              <a:t> Intestinal &amp; gallbladder motility</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fontAlgn="auto" hangingPunct="1">
              <a:spcAft>
                <a:spcPts val="0"/>
              </a:spcAft>
              <a:defRPr/>
            </a:pPr>
            <a:r>
              <a:rPr lang="en-US" dirty="0">
                <a:solidFill>
                  <a:schemeClr val="accent5"/>
                </a:solidFill>
              </a:rPr>
              <a:t>MUSCULOSKELETAL SYSTEM</a:t>
            </a:r>
          </a:p>
        </p:txBody>
      </p:sp>
      <p:sp>
        <p:nvSpPr>
          <p:cNvPr id="26627" name="Rectangle 3"/>
          <p:cNvSpPr>
            <a:spLocks noGrp="1" noChangeArrowheads="1"/>
          </p:cNvSpPr>
          <p:nvPr>
            <p:ph idx="1"/>
          </p:nvPr>
        </p:nvSpPr>
        <p:spPr>
          <a:xfrm>
            <a:off x="533400" y="1905000"/>
            <a:ext cx="7772400" cy="4267200"/>
          </a:xfrm>
        </p:spPr>
        <p:txBody>
          <a:bodyPr/>
          <a:lstStyle/>
          <a:p>
            <a:pPr>
              <a:lnSpc>
                <a:spcPct val="90000"/>
              </a:lnSpc>
            </a:pPr>
            <a:r>
              <a:rPr lang="en-US" b="1" dirty="0" smtClean="0"/>
              <a:t>Postural Compensations</a:t>
            </a:r>
          </a:p>
          <a:p>
            <a:pPr>
              <a:lnSpc>
                <a:spcPct val="90000"/>
              </a:lnSpc>
            </a:pPr>
            <a:r>
              <a:rPr lang="en-US" b="1" dirty="0" smtClean="0"/>
              <a:t>Compression Syndromes</a:t>
            </a:r>
          </a:p>
          <a:p>
            <a:pPr>
              <a:lnSpc>
                <a:spcPct val="90000"/>
              </a:lnSpc>
            </a:pPr>
            <a:r>
              <a:rPr lang="en-US" b="1" dirty="0" smtClean="0"/>
              <a:t>Abdominal Wall/</a:t>
            </a:r>
            <a:r>
              <a:rPr lang="en-US" b="1" dirty="0" err="1" smtClean="0"/>
              <a:t>Diastasis</a:t>
            </a:r>
            <a:r>
              <a:rPr lang="en-US" b="1" dirty="0" smtClean="0"/>
              <a:t> </a:t>
            </a:r>
            <a:r>
              <a:rPr lang="en-US" b="1" dirty="0" err="1" smtClean="0"/>
              <a:t>Recti</a:t>
            </a:r>
            <a:endParaRPr lang="en-US" b="1" dirty="0" smtClean="0"/>
          </a:p>
          <a:p>
            <a:pPr>
              <a:lnSpc>
                <a:spcPct val="90000"/>
              </a:lnSpc>
            </a:pPr>
            <a:r>
              <a:rPr lang="en-US" b="1" dirty="0" smtClean="0"/>
              <a:t>Pelvic Girdle - </a:t>
            </a:r>
            <a:r>
              <a:rPr lang="en-US" b="1" dirty="0" err="1" smtClean="0"/>
              <a:t>Symphysis</a:t>
            </a:r>
            <a:r>
              <a:rPr lang="en-US" b="1" dirty="0" smtClean="0"/>
              <a:t> Pubis </a:t>
            </a:r>
            <a:r>
              <a:rPr lang="en-US" b="1" dirty="0" err="1" smtClean="0"/>
              <a:t>Symphysitis</a:t>
            </a:r>
            <a:r>
              <a:rPr lang="en-US" b="1" dirty="0" smtClean="0"/>
              <a:t>, </a:t>
            </a:r>
            <a:r>
              <a:rPr lang="en-US" b="1" dirty="0" err="1" smtClean="0"/>
              <a:t>Ligamentous</a:t>
            </a:r>
            <a:r>
              <a:rPr lang="en-US" b="1" dirty="0" smtClean="0"/>
              <a:t> laxity, or Separation </a:t>
            </a:r>
          </a:p>
          <a:p>
            <a:pPr>
              <a:lnSpc>
                <a:spcPct val="90000"/>
              </a:lnSpc>
            </a:pPr>
            <a:r>
              <a:rPr lang="en-US" b="1" dirty="0" smtClean="0"/>
              <a:t>LBP </a:t>
            </a:r>
          </a:p>
          <a:p>
            <a:pPr>
              <a:lnSpc>
                <a:spcPct val="90000"/>
              </a:lnSpc>
            </a:pPr>
            <a:r>
              <a:rPr lang="en-US" b="1" dirty="0" smtClean="0"/>
              <a:t>S-I Dysfunction </a:t>
            </a:r>
          </a:p>
          <a:p>
            <a:pPr lvl="1" eaLnBrk="1" hangingPunct="1">
              <a:lnSpc>
                <a:spcPct val="90000"/>
              </a:lnSpc>
            </a:pPr>
            <a:endParaRPr lang="en-US" b="1"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ustom 25">
      <a:dk1>
        <a:sysClr val="windowText" lastClr="000000"/>
      </a:dk1>
      <a:lt1>
        <a:srgbClr val="000000"/>
      </a:lt1>
      <a:dk2>
        <a:srgbClr val="00B050"/>
      </a:dk2>
      <a:lt2>
        <a:srgbClr val="000000"/>
      </a:lt2>
      <a:accent1>
        <a:srgbClr val="000000"/>
      </a:accent1>
      <a:accent2>
        <a:srgbClr val="000000"/>
      </a:accent2>
      <a:accent3>
        <a:srgbClr val="000000"/>
      </a:accent3>
      <a:accent4>
        <a:srgbClr val="000000"/>
      </a:accent4>
      <a:accent5>
        <a:srgbClr val="000000"/>
      </a:accent5>
      <a:accent6>
        <a:srgbClr val="E8B7B7"/>
      </a:accent6>
      <a:hlink>
        <a:srgbClr val="DB5353"/>
      </a:hlink>
      <a:folHlink>
        <a:srgbClr val="90363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150</TotalTime>
  <Words>397</Words>
  <Application>Microsoft Office PowerPoint</Application>
  <PresentationFormat>On-screen Show (4:3)</PresentationFormat>
  <Paragraphs>106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Apex</vt:lpstr>
      <vt:lpstr>Pregnancy In the Acute Care Setting Part I</vt:lpstr>
      <vt:lpstr>PowerPoint Presentation</vt:lpstr>
      <vt:lpstr> EXCRETORY/RENAL SYSTEM</vt:lpstr>
      <vt:lpstr>Excretory/Renal Changes</vt:lpstr>
      <vt:lpstr>CARDIOVASCULAR CHANGES</vt:lpstr>
      <vt:lpstr>RESPIRATORY SYSTEM</vt:lpstr>
      <vt:lpstr>METABOLIC/ENDOCRINE SYSTEM</vt:lpstr>
      <vt:lpstr>GI SYSTEM </vt:lpstr>
      <vt:lpstr>MUSCULOSKELETAL SYSTEM</vt:lpstr>
      <vt:lpstr> TYPICAL POSTURAL CHANGES</vt:lpstr>
      <vt:lpstr>PowerPoint Presentation</vt:lpstr>
      <vt:lpstr>HIGH RISK PREGNANCY</vt:lpstr>
      <vt:lpstr>HIGH RISK PREGNANCY</vt:lpstr>
      <vt:lpstr>High Risk Pregnancy</vt:lpstr>
      <vt:lpstr>PRE-EXISTING CONDITIONS – HIGH RISK STATUS</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Pregnancy In the Acute Care Setting</dc:title>
  <dc:creator>llovasco, laura</dc:creator>
  <cp:lastModifiedBy>SWEET, CHRISTINA</cp:lastModifiedBy>
  <cp:revision>5</cp:revision>
  <dcterms:created xsi:type="dcterms:W3CDTF">2010-11-10T00:10:13Z</dcterms:created>
  <dcterms:modified xsi:type="dcterms:W3CDTF">2013-06-24T12:37:32Z</dcterms:modified>
</cp:coreProperties>
</file>