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sldIdLst>
    <p:sldId id="256" r:id="rId2"/>
    <p:sldId id="263" r:id="rId3"/>
    <p:sldId id="303" r:id="rId4"/>
    <p:sldId id="304" r:id="rId5"/>
    <p:sldId id="305" r:id="rId6"/>
    <p:sldId id="296" r:id="rId7"/>
    <p:sldId id="297" r:id="rId8"/>
    <p:sldId id="298" r:id="rId9"/>
    <p:sldId id="299" r:id="rId10"/>
    <p:sldId id="268" r:id="rId11"/>
    <p:sldId id="287" r:id="rId12"/>
    <p:sldId id="288" r:id="rId13"/>
    <p:sldId id="300" r:id="rId14"/>
    <p:sldId id="301" r:id="rId15"/>
    <p:sldId id="307" r:id="rId16"/>
    <p:sldId id="308" r:id="rId17"/>
    <p:sldId id="310" r:id="rId18"/>
    <p:sldId id="311" r:id="rId19"/>
    <p:sldId id="272" r:id="rId20"/>
    <p:sldId id="293" r:id="rId21"/>
    <p:sldId id="294" r:id="rId22"/>
    <p:sldId id="276" r:id="rId23"/>
    <p:sldId id="277" r:id="rId24"/>
    <p:sldId id="312" r:id="rId25"/>
    <p:sldId id="278" r:id="rId26"/>
    <p:sldId id="313" r:id="rId27"/>
    <p:sldId id="314" r:id="rId28"/>
    <p:sldId id="315" r:id="rId29"/>
    <p:sldId id="280" r:id="rId30"/>
    <p:sldId id="281" r:id="rId31"/>
    <p:sldId id="282" r:id="rId32"/>
    <p:sldId id="283" r:id="rId33"/>
    <p:sldId id="316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286E5E-9727-48EB-8691-833891D81A36}" type="datetimeFigureOut">
              <a:rPr lang="en-US" smtClean="0"/>
              <a:t>6/17/2013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793826-113C-4EE6-ABA6-383C376D83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8659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HEMA-</a:t>
            </a:r>
            <a:r>
              <a:rPr lang="en-US" dirty="0" err="1" smtClean="0"/>
              <a:t>Vac</a:t>
            </a:r>
            <a:r>
              <a:rPr lang="en-US" dirty="0" smtClean="0"/>
              <a:t> at joint,</a:t>
            </a:r>
            <a:r>
              <a:rPr lang="en-US" baseline="0" dirty="0" smtClean="0"/>
              <a:t> sometimes movement is held at that joint or no active, but still need to have gait.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793826-113C-4EE6-ABA6-383C376D833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092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5EC8B-9E4F-4472-907A-C9007D6C1986}" type="datetimeFigureOut">
              <a:rPr lang="en-US" smtClean="0"/>
              <a:pPr/>
              <a:t>6/17/2013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2E533-3186-48E6-BD9E-8619F2471D8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5EC8B-9E4F-4472-907A-C9007D6C1986}" type="datetimeFigureOut">
              <a:rPr lang="en-US" smtClean="0"/>
              <a:pPr/>
              <a:t>6/17/2013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2E533-3186-48E6-BD9E-8619F2471D8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5EC8B-9E4F-4472-907A-C9007D6C1986}" type="datetimeFigureOut">
              <a:rPr lang="en-US" smtClean="0"/>
              <a:pPr/>
              <a:t>6/17/2013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2E533-3186-48E6-BD9E-8619F2471D8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5EC8B-9E4F-4472-907A-C9007D6C1986}" type="datetimeFigureOut">
              <a:rPr lang="en-US" smtClean="0"/>
              <a:pPr/>
              <a:t>6/17/2013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2E533-3186-48E6-BD9E-8619F2471D8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5EC8B-9E4F-4472-907A-C9007D6C1986}" type="datetimeFigureOut">
              <a:rPr lang="en-US" smtClean="0"/>
              <a:pPr/>
              <a:t>6/17/2013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392E533-3186-48E6-BD9E-8619F2471D8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5EC8B-9E4F-4472-907A-C9007D6C1986}" type="datetimeFigureOut">
              <a:rPr lang="en-US" smtClean="0"/>
              <a:pPr/>
              <a:t>6/17/2013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2E533-3186-48E6-BD9E-8619F2471D8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5EC8B-9E4F-4472-907A-C9007D6C1986}" type="datetimeFigureOut">
              <a:rPr lang="en-US" smtClean="0"/>
              <a:pPr/>
              <a:t>6/17/2013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2E533-3186-48E6-BD9E-8619F2471D8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5EC8B-9E4F-4472-907A-C9007D6C1986}" type="datetimeFigureOut">
              <a:rPr lang="en-US" smtClean="0"/>
              <a:pPr/>
              <a:t>6/17/2013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2E533-3186-48E6-BD9E-8619F2471D8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5EC8B-9E4F-4472-907A-C9007D6C1986}" type="datetimeFigureOut">
              <a:rPr lang="en-US" smtClean="0"/>
              <a:pPr/>
              <a:t>6/17/2013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2E533-3186-48E6-BD9E-8619F2471D8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5EC8B-9E4F-4472-907A-C9007D6C1986}" type="datetimeFigureOut">
              <a:rPr lang="en-US" smtClean="0"/>
              <a:pPr/>
              <a:t>6/17/2013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2E533-3186-48E6-BD9E-8619F2471D8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5EC8B-9E4F-4472-907A-C9007D6C1986}" type="datetimeFigureOut">
              <a:rPr lang="en-US" smtClean="0"/>
              <a:pPr/>
              <a:t>6/17/2013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2E533-3186-48E6-BD9E-8619F2471D8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5D5EC8B-9E4F-4472-907A-C9007D6C1986}" type="datetimeFigureOut">
              <a:rPr lang="en-US" smtClean="0"/>
              <a:pPr/>
              <a:t>6/17/2013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392E533-3186-48E6-BD9E-8619F2471D8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  <a:effectLst/>
              </a:rPr>
              <a:t>General Medical Conditions and Surgeries</a:t>
            </a:r>
            <a:endParaRPr lang="en-US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Med Surg II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922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514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  <a:effectLst/>
              </a:rPr>
              <a:t>GASTROINTESTINAL CONDITIONS</a:t>
            </a:r>
            <a:endParaRPr lang="en-US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29200"/>
            <a:ext cx="8229600" cy="1096963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341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  <a:effectLst/>
              </a:rPr>
              <a:t>Hepatitis, Liver Failure</a:t>
            </a:r>
            <a:endParaRPr lang="en-US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6388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Meds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Hepatitis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Interferon monotherapy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Liver Failure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Cephuluc, Flagyl</a:t>
            </a:r>
          </a:p>
          <a:p>
            <a:pPr lvl="2"/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Labs/Diagnostic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Hepatitis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CBC with WBC normal or low, ALT and AST levels increased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Increased PT with decreased glucose = severe liver damage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Urine analysis </a:t>
            </a:r>
            <a:r>
              <a:rPr lang="en-US" dirty="0">
                <a:solidFill>
                  <a:schemeClr val="bg1"/>
                </a:solidFill>
              </a:rPr>
              <a:t>for proteinuria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Diagnostic blood values immunoglobin IgM, IgG </a:t>
            </a:r>
            <a:endParaRPr lang="en-US" dirty="0" smtClean="0">
              <a:solidFill>
                <a:schemeClr val="bg1"/>
              </a:solidFill>
            </a:endParaRP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Liver Failure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Cardiac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Renal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Fluid and Electrolytes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GI – bilirubin elevated, albumin decreased, AST, ALT elevated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Anemia, coagulation, DIC – PT prolonged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Immune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Neuro with encephalopathy, cerebral edema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Renal</a:t>
            </a:r>
            <a:endParaRPr lang="en-US" dirty="0">
              <a:solidFill>
                <a:schemeClr val="bg1"/>
              </a:solidFill>
            </a:endParaRPr>
          </a:p>
          <a:p>
            <a:pPr lvl="1"/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Medical Equipment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TIPS (transjugular intrahepatic portosystemic shunt) for severe ascites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5264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  <a:effectLst/>
              </a:rPr>
              <a:t>Hepatitis, Liver Failure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Precautions/Contraindications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Jaundice:  no heavy lifting, straining or elevated activity (normal mobility is fine)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I &amp; O with fluid restrictions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3275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/>
              </a:rPr>
              <a:t>Peptic Ulcer Disease</a:t>
            </a:r>
            <a:endParaRPr lang="en-US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5626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Meds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Antibiotics per pathogen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TPN for nutrition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Zantac, Tagamet, Pepcid for immediate;  Prilosec, prevacid, nexium longer term pre meals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Labs/Diagnostics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Lab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H. pylori in serum or stool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Blood for pathology – anemia. Leukocytosis, elevated serum amylase for pancreas, hypokalemia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ABG for metabolic alkalosis,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BUN may rise absorption of blood nitrogen from small intestine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Urine specimen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Diagnostics</a:t>
            </a:r>
            <a:endParaRPr lang="en-US" dirty="0">
              <a:solidFill>
                <a:schemeClr val="bg1"/>
              </a:solidFill>
            </a:endParaRP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Endoscopy/biopsy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Urea breath test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Abdominal Xray for free air in peritoneal cavity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Upper GI with radiograph</a:t>
            </a:r>
            <a:endParaRPr lang="en-US" dirty="0">
              <a:solidFill>
                <a:schemeClr val="bg1"/>
              </a:solidFill>
            </a:endParaRPr>
          </a:p>
          <a:p>
            <a:pPr marL="914400" lvl="2" indent="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Medical Equipment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IV, heplock – meds, blood transfusions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PICC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NG tube for bleeding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Wound Vac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09152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  <a:effectLst/>
              </a:rPr>
              <a:t>Peptic Ulcer Disease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Precautions/Contraindications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Universal Precautions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Isolation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Pain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Pain at night (supine position)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Pain associated with eating patterns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1-3 </a:t>
            </a:r>
            <a:r>
              <a:rPr lang="en-US" dirty="0">
                <a:solidFill>
                  <a:schemeClr val="bg1"/>
                </a:solidFill>
              </a:rPr>
              <a:t>hours post meal</a:t>
            </a:r>
          </a:p>
          <a:p>
            <a:pPr lvl="1"/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2841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  <a:effectLst/>
              </a:rPr>
              <a:t>Choleycystecomy</a:t>
            </a:r>
            <a:br>
              <a:rPr lang="en-US" dirty="0" smtClean="0">
                <a:solidFill>
                  <a:schemeClr val="bg1"/>
                </a:solidFill>
                <a:effectLst/>
              </a:rPr>
            </a:br>
            <a:r>
              <a:rPr lang="en-US" dirty="0" smtClean="0">
                <a:solidFill>
                  <a:schemeClr val="bg1"/>
                </a:solidFill>
                <a:effectLst/>
              </a:rPr>
              <a:t>Acute Pancreatitis</a:t>
            </a:r>
            <a:endParaRPr lang="en-US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Meds post surgical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Choly: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Analgesics: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Antibiotics:  Cephalosporin, Flagyl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Pancreatitis: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Morphine, fresh frozen plasma, albumin infusions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Labs/Diagnostics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Choly</a:t>
            </a:r>
            <a:r>
              <a:rPr lang="en-US" dirty="0" smtClean="0">
                <a:solidFill>
                  <a:schemeClr val="bg1"/>
                </a:solidFill>
              </a:rPr>
              <a:t>: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CBC for WBC, Hb, Hct</a:t>
            </a:r>
          </a:p>
          <a:p>
            <a:pPr lvl="2"/>
            <a:r>
              <a:rPr lang="en-US" dirty="0">
                <a:solidFill>
                  <a:schemeClr val="bg1"/>
                </a:solidFill>
              </a:rPr>
              <a:t>Pre surgical </a:t>
            </a:r>
            <a:r>
              <a:rPr lang="en-US" dirty="0" smtClean="0">
                <a:solidFill>
                  <a:schemeClr val="bg1"/>
                </a:solidFill>
              </a:rPr>
              <a:t>Xray,  </a:t>
            </a:r>
            <a:r>
              <a:rPr lang="en-US" dirty="0">
                <a:solidFill>
                  <a:schemeClr val="bg1"/>
                </a:solidFill>
              </a:rPr>
              <a:t>Ultrasound </a:t>
            </a:r>
            <a:r>
              <a:rPr lang="en-US" dirty="0" smtClean="0">
                <a:solidFill>
                  <a:schemeClr val="bg1"/>
                </a:solidFill>
              </a:rPr>
              <a:t> or </a:t>
            </a:r>
            <a:r>
              <a:rPr lang="en-US" dirty="0">
                <a:solidFill>
                  <a:schemeClr val="bg1"/>
                </a:solidFill>
              </a:rPr>
              <a:t>ERCP (Endoscopic Retrograde </a:t>
            </a:r>
            <a:r>
              <a:rPr lang="en-US" dirty="0" smtClean="0">
                <a:solidFill>
                  <a:schemeClr val="bg1"/>
                </a:solidFill>
              </a:rPr>
              <a:t>Cholangiopancreatography) for </a:t>
            </a:r>
            <a:r>
              <a:rPr lang="en-US" dirty="0">
                <a:solidFill>
                  <a:schemeClr val="bg1"/>
                </a:solidFill>
              </a:rPr>
              <a:t>stones</a:t>
            </a:r>
          </a:p>
          <a:p>
            <a:pPr lvl="1"/>
            <a:endParaRPr lang="en-US" dirty="0">
              <a:solidFill>
                <a:schemeClr val="bg1"/>
              </a:solidFill>
            </a:endParaRP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Pancreatitis: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Serum amylase and lipase levels elevated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Medical Equipment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IV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Foley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O2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NG tube for pancreatitis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06451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/>
              </a:rPr>
              <a:t>Cholecystectomy</a:t>
            </a:r>
            <a:endParaRPr lang="en-US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Precautions/Contraindications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Log roll for comfort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9318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  <a:effectLst/>
              </a:rPr>
              <a:t>Diverticulitis, Ulcerative Colitis,</a:t>
            </a:r>
            <a:br>
              <a:rPr lang="en-US" dirty="0" smtClean="0">
                <a:solidFill>
                  <a:schemeClr val="bg1"/>
                </a:solidFill>
                <a:effectLst/>
              </a:rPr>
            </a:br>
            <a:r>
              <a:rPr lang="en-US" dirty="0" smtClean="0">
                <a:solidFill>
                  <a:schemeClr val="bg1"/>
                </a:solidFill>
                <a:effectLst/>
              </a:rPr>
              <a:t>Bowel Obstruction, GI Bleed</a:t>
            </a:r>
            <a:endParaRPr lang="en-US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Meds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Antibiotic:  Ciprofloxin, Flagyl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Analgesic: Pentazocine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Sulfasalazine, Azulfidine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Labs/Diagnostics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Lab – WBC, elevated erythrocycte sedimentation rate, C-reactive protein; anemia for ulcerative colitis; electrolytes; CBC for bleed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Stool samples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Diagnostics – CT scan, flexible sigmoidoscopy or colonoscopy</a:t>
            </a:r>
            <a:endParaRPr lang="en-US" dirty="0">
              <a:solidFill>
                <a:schemeClr val="bg1"/>
              </a:solidFill>
            </a:endParaRPr>
          </a:p>
          <a:p>
            <a:pPr marL="914400" lvl="2" indent="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Medical Equipment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IV, heplock – meds, hydration</a:t>
            </a:r>
            <a:endParaRPr lang="en-US" dirty="0">
              <a:solidFill>
                <a:schemeClr val="bg1"/>
              </a:solidFill>
            </a:endParaRP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PICC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NG tube for bleeding or suction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Wound Vac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50993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  <a:effectLst/>
              </a:rPr>
              <a:t>Diverticulitis, Ulcerative Colitis,</a:t>
            </a:r>
            <a:br>
              <a:rPr lang="en-US" dirty="0">
                <a:solidFill>
                  <a:schemeClr val="bg1"/>
                </a:solidFill>
                <a:effectLst/>
              </a:rPr>
            </a:br>
            <a:r>
              <a:rPr lang="en-US" dirty="0">
                <a:solidFill>
                  <a:schemeClr val="bg1"/>
                </a:solidFill>
                <a:effectLst/>
              </a:rPr>
              <a:t>Bowel Obstruction, GI Bleed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Precautions/Contraindications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NPO – Nothing per os (Nothing by mouth)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8882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5146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/>
              </a:rPr>
              <a:t>BARIATRIC SURGERY</a:t>
            </a:r>
            <a:endParaRPr lang="en-US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343400"/>
            <a:ext cx="8229600" cy="1782763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34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 marL="114300" indent="0" algn="ctr">
              <a:buNone/>
            </a:pPr>
            <a:r>
              <a:rPr lang="en-US" sz="5400" dirty="0" smtClean="0">
                <a:solidFill>
                  <a:schemeClr val="bg1"/>
                </a:solidFill>
              </a:rPr>
              <a:t>WOUNDS, INFECTIONS, DEBRIDEMENT, GRAFTS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95925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/>
              </a:rPr>
              <a:t>Bariatric Surgery</a:t>
            </a:r>
            <a:endParaRPr lang="en-US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Meds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Antibiotics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Fluid imbalances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Analgesics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Labs/Diagnostics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CBC with WBC for infections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Specific cultures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Medical Equipment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IV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Foley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NG for feeding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5264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/>
              </a:rPr>
              <a:t>Bariatric Surgery</a:t>
            </a:r>
            <a:endParaRPr lang="en-US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Precautions/Contraindications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Universal Precautions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Psychosocial Issues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Weight limitations on equipment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3275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5146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/>
              </a:rPr>
              <a:t>GENITOURINARY</a:t>
            </a:r>
            <a:endParaRPr lang="en-US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953000"/>
            <a:ext cx="8229600" cy="1173163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341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/>
              </a:rPr>
              <a:t>UTI</a:t>
            </a:r>
            <a:endParaRPr lang="en-US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Meds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UTI – TMP-SZM, Ciprofloxicin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Labs/Diagnostics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Urine analysis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Blood cultures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Medical Equipment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IV for meds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Foley for specimen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Clean catch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66062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/>
              </a:rPr>
              <a:t>Renal Insufficiency/Failure</a:t>
            </a:r>
            <a:endParaRPr lang="en-US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solidFill>
                  <a:schemeClr val="bg1"/>
                </a:solidFill>
              </a:rPr>
              <a:t>Meds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Lasix for volume overload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Replenish electrolytes via IV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Antibiotics if infection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Labs/Diagnostics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BUN, creatinine, ADH (antidiuretic hormone)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CBC for electrolytes primarily Na, K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ABGs for metabolic alkalosis/acidosis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U/P levels (urine to plasma)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Urine analysis for bacteria, cellular debris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CT or MI for obstructions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Medical Equipment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IV for meds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Foley</a:t>
            </a:r>
            <a:endParaRPr lang="en-US" dirty="0">
              <a:solidFill>
                <a:schemeClr val="bg1"/>
              </a:solidFill>
            </a:endParaRP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Catheter drain, urethral stents, percutaneous nephrostomy (drains out the back)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7262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  <a:effectLst/>
              </a:rPr>
              <a:t>Renal Insufficiency/Failure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Precautions/Contraindications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Urine output in 24 hour period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Anuria:  less than 100 ml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Oliguria: 100-400 ml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Nonoliguria &gt;400 ml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Polyuria: &gt; 600 ml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Kidney Failure using Glomerulus Filtration Rate (80-120 ml/min)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Stage I – &gt;90ml/min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Stage II – 60-89 ml/min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Stage III – 30-59 ml/min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Stage IV – 15-29 ml/min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Stage V – failure or ESRD End stage renal disease at &lt;15 ml/min</a:t>
            </a:r>
          </a:p>
        </p:txBody>
      </p:sp>
    </p:spTree>
    <p:extLst>
      <p:ext uri="{BB962C8B-B14F-4D97-AF65-F5344CB8AC3E}">
        <p14:creationId xmlns:p14="http://schemas.microsoft.com/office/powerpoint/2010/main" val="38215580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/>
              </a:rPr>
              <a:t>Renal Insufficiency/Failure</a:t>
            </a:r>
            <a:endParaRPr lang="en-US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Precautions/Contraindications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Multisystem</a:t>
            </a:r>
          </a:p>
          <a:p>
            <a:pPr lvl="3"/>
            <a:r>
              <a:rPr lang="en-US" dirty="0" smtClean="0">
                <a:solidFill>
                  <a:schemeClr val="bg1"/>
                </a:solidFill>
              </a:rPr>
              <a:t>Integument</a:t>
            </a:r>
          </a:p>
          <a:p>
            <a:pPr lvl="4"/>
            <a:r>
              <a:rPr lang="en-US" dirty="0" smtClean="0">
                <a:solidFill>
                  <a:schemeClr val="bg1"/>
                </a:solidFill>
              </a:rPr>
              <a:t>Edema</a:t>
            </a:r>
          </a:p>
          <a:p>
            <a:pPr lvl="4"/>
            <a:r>
              <a:rPr lang="en-US" dirty="0" smtClean="0">
                <a:solidFill>
                  <a:schemeClr val="bg1"/>
                </a:solidFill>
              </a:rPr>
              <a:t>Bruising</a:t>
            </a:r>
          </a:p>
          <a:p>
            <a:pPr lvl="3"/>
            <a:r>
              <a:rPr lang="en-US" dirty="0" smtClean="0">
                <a:solidFill>
                  <a:schemeClr val="bg1"/>
                </a:solidFill>
              </a:rPr>
              <a:t>Pulmonary</a:t>
            </a:r>
          </a:p>
          <a:p>
            <a:pPr lvl="4"/>
            <a:r>
              <a:rPr lang="en-US" dirty="0" smtClean="0">
                <a:solidFill>
                  <a:schemeClr val="bg1"/>
                </a:solidFill>
              </a:rPr>
              <a:t>SOB</a:t>
            </a:r>
          </a:p>
          <a:p>
            <a:pPr lvl="4"/>
            <a:r>
              <a:rPr lang="en-US" dirty="0" smtClean="0">
                <a:solidFill>
                  <a:schemeClr val="bg1"/>
                </a:solidFill>
              </a:rPr>
              <a:t>Pleural Effusion</a:t>
            </a:r>
          </a:p>
          <a:p>
            <a:pPr lvl="3"/>
            <a:r>
              <a:rPr lang="en-US" dirty="0" smtClean="0">
                <a:solidFill>
                  <a:schemeClr val="bg1"/>
                </a:solidFill>
              </a:rPr>
              <a:t>Cardiovascular</a:t>
            </a:r>
          </a:p>
          <a:p>
            <a:pPr lvl="4"/>
            <a:r>
              <a:rPr lang="en-US" dirty="0" smtClean="0">
                <a:solidFill>
                  <a:schemeClr val="bg1"/>
                </a:solidFill>
              </a:rPr>
              <a:t>DOE</a:t>
            </a:r>
          </a:p>
          <a:p>
            <a:pPr lvl="4"/>
            <a:r>
              <a:rPr lang="en-US" dirty="0" smtClean="0">
                <a:solidFill>
                  <a:schemeClr val="bg1"/>
                </a:solidFill>
              </a:rPr>
              <a:t>Pericarditis</a:t>
            </a:r>
          </a:p>
          <a:p>
            <a:pPr lvl="4"/>
            <a:r>
              <a:rPr lang="en-US" dirty="0" smtClean="0">
                <a:solidFill>
                  <a:schemeClr val="bg1"/>
                </a:solidFill>
              </a:rPr>
              <a:t>HTN</a:t>
            </a:r>
          </a:p>
          <a:p>
            <a:pPr lvl="4"/>
            <a:r>
              <a:rPr lang="en-US" dirty="0" smtClean="0">
                <a:solidFill>
                  <a:schemeClr val="bg1"/>
                </a:solidFill>
              </a:rPr>
              <a:t>Cardiomegaly</a:t>
            </a:r>
          </a:p>
          <a:p>
            <a:pPr lvl="3"/>
            <a:r>
              <a:rPr lang="en-US" dirty="0" smtClean="0">
                <a:solidFill>
                  <a:schemeClr val="bg1"/>
                </a:solidFill>
              </a:rPr>
              <a:t>GI</a:t>
            </a:r>
          </a:p>
          <a:p>
            <a:pPr lvl="4"/>
            <a:r>
              <a:rPr lang="en-US" dirty="0" smtClean="0">
                <a:solidFill>
                  <a:schemeClr val="bg1"/>
                </a:solidFill>
              </a:rPr>
              <a:t>Nausea/Vomiting</a:t>
            </a:r>
          </a:p>
          <a:p>
            <a:pPr lvl="3"/>
            <a:r>
              <a:rPr lang="en-US" dirty="0" smtClean="0">
                <a:solidFill>
                  <a:schemeClr val="bg1"/>
                </a:solidFill>
              </a:rPr>
              <a:t>GU</a:t>
            </a:r>
          </a:p>
          <a:p>
            <a:pPr lvl="3"/>
            <a:r>
              <a:rPr lang="en-US" dirty="0" smtClean="0">
                <a:solidFill>
                  <a:schemeClr val="bg1"/>
                </a:solidFill>
              </a:rPr>
              <a:t>Neuro</a:t>
            </a:r>
          </a:p>
          <a:p>
            <a:pPr lvl="4"/>
            <a:r>
              <a:rPr lang="en-US" dirty="0" smtClean="0">
                <a:solidFill>
                  <a:schemeClr val="bg1"/>
                </a:solidFill>
              </a:rPr>
              <a:t>Inability to concentrate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3219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  <a:effectLst/>
              </a:rPr>
              <a:t>Renal Insufficiency/Failure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Meds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Volume control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System conditions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Labs/Diagnostics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Electrolytes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Medical Equipment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PAS stockings or foot pumps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2400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/>
              </a:rPr>
              <a:t>Renal Insufficiency/Failure</a:t>
            </a:r>
            <a:endParaRPr lang="en-US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Precautions/Contraindications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Cardiac System vital signs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BP post dialysis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0631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828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  <a:effectLst/>
              </a:rPr>
              <a:t>PREGNANCY</a:t>
            </a:r>
            <a:br>
              <a:rPr lang="en-US" dirty="0" smtClean="0">
                <a:solidFill>
                  <a:schemeClr val="bg1"/>
                </a:solidFill>
                <a:effectLst/>
              </a:rPr>
            </a:br>
            <a:r>
              <a:rPr lang="en-US" dirty="0" smtClean="0">
                <a:solidFill>
                  <a:schemeClr val="bg1"/>
                </a:solidFill>
                <a:effectLst/>
              </a:rPr>
              <a:t>POST PARTUM</a:t>
            </a:r>
            <a:endParaRPr lang="en-US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81600"/>
            <a:ext cx="8229600" cy="944563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341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  <a:effectLst/>
              </a:rPr>
              <a:t>Integument Conditions</a:t>
            </a:r>
            <a:br>
              <a:rPr lang="en-US" dirty="0" smtClean="0">
                <a:solidFill>
                  <a:schemeClr val="bg1"/>
                </a:solidFill>
                <a:effectLst/>
              </a:rPr>
            </a:br>
            <a:r>
              <a:rPr lang="en-US" dirty="0" smtClean="0">
                <a:solidFill>
                  <a:schemeClr val="bg1"/>
                </a:solidFill>
                <a:effectLst/>
              </a:rPr>
              <a:t>Wounds, Incisions, Grafts, Debridement</a:t>
            </a:r>
            <a:endParaRPr lang="en-US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Meds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Antibiotics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Labs/Diagnostics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WBC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Pathology Cultures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Blood, urine, site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Medical Equipment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IV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Foley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Wound Vac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PICC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3684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/>
              </a:rPr>
              <a:t>Pregnancy, Post Partum</a:t>
            </a:r>
            <a:endParaRPr lang="en-US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Meds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Fluid volumes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HTN (preclampsia, eclampsia)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Labs/Diagnostics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CBC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Ultrasound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Medical Equipment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PAS stockings or foot pumps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IV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66062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/>
              </a:rPr>
              <a:t>Pregnancy, Post Partum</a:t>
            </a:r>
            <a:endParaRPr lang="en-US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Precautions/Contraindications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Activity level for pregnancy which is usually ABR in the hospital</a:t>
            </a:r>
          </a:p>
          <a:p>
            <a:pPr lvl="1"/>
            <a:endParaRPr lang="en-US" dirty="0">
              <a:solidFill>
                <a:schemeClr val="bg1"/>
              </a:solidFill>
            </a:endParaRP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Post Partum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Move like pt with THA, rolling many times applies pressures into the pelvis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Use of RW recommended so pt does not have to pick up the walker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May slide or scoot the extremity at first due to pain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5580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/>
              </a:rPr>
              <a:t>Pregnancy, Post Partum</a:t>
            </a:r>
            <a:endParaRPr lang="en-US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PT Eval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Assess joints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Assess general strength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If ABR - Assess bed mobility and follow order for ability for sitting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Post Partum are usually pelvic mal-alignment assessment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PT POC –  Usually in 7 or 8 month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ABR:  DVT prophylaxis, Limit intra abdominal pressure with mobility much as possible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Post Partum:  Gentle muscle setting, SI belt or abdomino-pelvic binder for hypermobility, walker for stability and unload painful side, engage the core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937692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>
                <a:solidFill>
                  <a:schemeClr val="bg1"/>
                </a:solidFill>
                <a:effectLst/>
              </a:rPr>
              <a:t>Pregnancy – Pre-Birth</a:t>
            </a:r>
            <a:endParaRPr lang="en-US" b="0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Activity orders:  ABR, limited sitting, Bathroom Privileges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Limit the activity of the abdominals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DVT prophylaxis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Breathing exercises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Coughing with guarding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75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  <a:effectLst/>
              </a:rPr>
              <a:t>Integument Conditions</a:t>
            </a:r>
            <a:br>
              <a:rPr lang="en-US" dirty="0">
                <a:solidFill>
                  <a:schemeClr val="bg1"/>
                </a:solidFill>
                <a:effectLst/>
              </a:rPr>
            </a:br>
            <a:r>
              <a:rPr lang="en-US" dirty="0" smtClean="0">
                <a:solidFill>
                  <a:schemeClr val="bg1"/>
                </a:solidFill>
                <a:effectLst/>
              </a:rPr>
              <a:t>Wounds, Burns, Incisions, Infections</a:t>
            </a:r>
            <a:endParaRPr lang="en-US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Precautions/Contraindications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ROM limitations with graft sites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Mobility/ROM with dehiscence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Wt bearing if on sole of foot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First time dressing changes or check orders for dressing or ace wrap changes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Universal Precautions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Isolation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Private Room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Equipment washed each session or left in room</a:t>
            </a:r>
          </a:p>
          <a:p>
            <a:pPr marL="9144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580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  <a:effectLst/>
              </a:rPr>
              <a:t>Integument Conditions</a:t>
            </a:r>
            <a:br>
              <a:rPr lang="en-US" dirty="0">
                <a:solidFill>
                  <a:schemeClr val="bg1"/>
                </a:solidFill>
                <a:effectLst/>
              </a:rPr>
            </a:br>
            <a:r>
              <a:rPr lang="en-US" dirty="0">
                <a:solidFill>
                  <a:schemeClr val="bg1"/>
                </a:solidFill>
                <a:effectLst/>
              </a:rPr>
              <a:t>Wounds, Burns, Incisions, Infections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PT Eval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How active is the pathogen (fever or stable?)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Pain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Assess functional limitation with dressing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If on foot, wt bear status</a:t>
            </a:r>
          </a:p>
          <a:p>
            <a:pPr marL="457200" lvl="1" indent="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PT POC – 3 Days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Mobility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Ther Ex for deficits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Tolerance related to vital signs, RPE, pain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768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 marL="114300" indent="0" algn="ctr">
              <a:buNone/>
            </a:pPr>
            <a:r>
              <a:rPr lang="en-US" sz="5400" dirty="0" smtClean="0">
                <a:solidFill>
                  <a:schemeClr val="bg1"/>
                </a:solidFill>
              </a:rPr>
              <a:t>AMPUTATION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200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/>
              </a:rPr>
              <a:t>Amputation</a:t>
            </a:r>
            <a:endParaRPr lang="en-US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Meds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Antibiotics if infection (pre and post)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IV for fluids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Labs/Diagnostics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Blood for pathology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Urine specimen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Medical Equipment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IV, heplock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PICC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Post OP Dressings/Stump Shrinker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O2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76423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/>
              </a:rPr>
              <a:t>Amputation</a:t>
            </a:r>
            <a:endParaRPr lang="en-US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Precautions/Contraindications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Universal Precautions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Isolation pending pathology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Weight bearing on the heel of the foot for metatarsal or toe amputations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Non weight bearing at tarsal level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Maintain the condition of the non-surgical extremity</a:t>
            </a:r>
          </a:p>
          <a:p>
            <a:pPr lvl="1"/>
            <a:endParaRPr lang="en-US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50067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/>
              </a:rPr>
              <a:t>Amputation</a:t>
            </a:r>
            <a:endParaRPr lang="en-US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562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PT Eval </a:t>
            </a:r>
            <a:endParaRPr lang="en-US" dirty="0">
              <a:solidFill>
                <a:schemeClr val="bg1"/>
              </a:solidFill>
            </a:endParaRP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Pain level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Joint assessment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Tissue assessment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Mobility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PT POC – 3-7 Days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Pain management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Ther ex pending deficits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Mobility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Sit balance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Standing balance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Transfers (pivot, walker and positional, slideboard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W/C mobility and safety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Gait with walker</a:t>
            </a:r>
          </a:p>
          <a:p>
            <a:pPr lvl="2"/>
            <a:r>
              <a:rPr lang="en-US" dirty="0" smtClean="0">
                <a:solidFill>
                  <a:schemeClr val="bg1"/>
                </a:solidFill>
              </a:rPr>
              <a:t>Position of limb (sit in chair and use slideboard under residual limb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0498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1726</TotalTime>
  <Words>1118</Words>
  <Application>Microsoft Office PowerPoint</Application>
  <PresentationFormat>On-screen Show (4:3)</PresentationFormat>
  <Paragraphs>309</Paragraphs>
  <Slides>33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Apex</vt:lpstr>
      <vt:lpstr>General Medical Conditions and Surgeries</vt:lpstr>
      <vt:lpstr>PowerPoint Presentation</vt:lpstr>
      <vt:lpstr>Integument Conditions Wounds, Incisions, Grafts, Debridement</vt:lpstr>
      <vt:lpstr>Integument Conditions Wounds, Burns, Incisions, Infections</vt:lpstr>
      <vt:lpstr>Integument Conditions Wounds, Burns, Incisions, Infections</vt:lpstr>
      <vt:lpstr>PowerPoint Presentation</vt:lpstr>
      <vt:lpstr>Amputation</vt:lpstr>
      <vt:lpstr>Amputation</vt:lpstr>
      <vt:lpstr>Amputation</vt:lpstr>
      <vt:lpstr>GASTROINTESTINAL CONDITIONS</vt:lpstr>
      <vt:lpstr>Hepatitis, Liver Failure</vt:lpstr>
      <vt:lpstr>Hepatitis, Liver Failure</vt:lpstr>
      <vt:lpstr>Peptic Ulcer Disease</vt:lpstr>
      <vt:lpstr>Peptic Ulcer Disease</vt:lpstr>
      <vt:lpstr>Choleycystecomy Acute Pancreatitis</vt:lpstr>
      <vt:lpstr>Cholecystectomy</vt:lpstr>
      <vt:lpstr>Diverticulitis, Ulcerative Colitis, Bowel Obstruction, GI Bleed</vt:lpstr>
      <vt:lpstr>Diverticulitis, Ulcerative Colitis, Bowel Obstruction, GI Bleed</vt:lpstr>
      <vt:lpstr>BARIATRIC SURGERY</vt:lpstr>
      <vt:lpstr>Bariatric Surgery</vt:lpstr>
      <vt:lpstr>Bariatric Surgery</vt:lpstr>
      <vt:lpstr>GENITOURINARY</vt:lpstr>
      <vt:lpstr>UTI</vt:lpstr>
      <vt:lpstr>Renal Insufficiency/Failure</vt:lpstr>
      <vt:lpstr>Renal Insufficiency/Failure</vt:lpstr>
      <vt:lpstr>Renal Insufficiency/Failure</vt:lpstr>
      <vt:lpstr>Renal Insufficiency/Failure</vt:lpstr>
      <vt:lpstr>Renal Insufficiency/Failure</vt:lpstr>
      <vt:lpstr>PREGNANCY POST PARTUM</vt:lpstr>
      <vt:lpstr>Pregnancy, Post Partum</vt:lpstr>
      <vt:lpstr>Pregnancy, Post Partum</vt:lpstr>
      <vt:lpstr>Pregnancy, Post Partum</vt:lpstr>
      <vt:lpstr>Pregnancy – Pre-Birth</vt:lpstr>
    </vt:vector>
  </TitlesOfParts>
  <Company>U of M - Flint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 Medical Conditions and Surgeries</dc:title>
  <dc:creator>LoVasco, Laura</dc:creator>
  <cp:lastModifiedBy>SWEET, CHRISTINA</cp:lastModifiedBy>
  <cp:revision>32</cp:revision>
  <dcterms:created xsi:type="dcterms:W3CDTF">2012-06-20T01:17:11Z</dcterms:created>
  <dcterms:modified xsi:type="dcterms:W3CDTF">2013-06-17T14:16:40Z</dcterms:modified>
</cp:coreProperties>
</file>