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F57C-09D1-4602-8508-BD6989D73540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F47AD-2AD8-426F-9ACA-B197AE5AD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061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F57C-09D1-4602-8508-BD6989D73540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F47AD-2AD8-426F-9ACA-B197AE5AD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155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F57C-09D1-4602-8508-BD6989D73540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F47AD-2AD8-426F-9ACA-B197AE5AD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885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F57C-09D1-4602-8508-BD6989D73540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F47AD-2AD8-426F-9ACA-B197AE5AD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198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F57C-09D1-4602-8508-BD6989D73540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F47AD-2AD8-426F-9ACA-B197AE5AD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096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F57C-09D1-4602-8508-BD6989D73540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F47AD-2AD8-426F-9ACA-B197AE5AD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77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F57C-09D1-4602-8508-BD6989D73540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F47AD-2AD8-426F-9ACA-B197AE5AD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52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F57C-09D1-4602-8508-BD6989D73540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F47AD-2AD8-426F-9ACA-B197AE5AD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397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F57C-09D1-4602-8508-BD6989D73540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F47AD-2AD8-426F-9ACA-B197AE5AD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250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F57C-09D1-4602-8508-BD6989D73540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F47AD-2AD8-426F-9ACA-B197AE5AD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218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F57C-09D1-4602-8508-BD6989D73540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F47AD-2AD8-426F-9ACA-B197AE5AD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237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3F57C-09D1-4602-8508-BD6989D73540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F47AD-2AD8-426F-9ACA-B197AE5ADF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8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earch.aol.com/aol/imageDetails?s_it=imageDetails&amp;q=incision&amp;img=http://amamasblog.com/wp-content/uploads/2008/11/t-infected-incision-1.jpg&amp;site=&amp;host=http://amamasblog.com/2008/01/31/the-reality-of-c-sections/&amp;width=150&amp;height=113&amp;thumbUrl=http://images-partners-tbn.google.com/images?q=tbn:M0CR8-q2A-pK7M:amamasblog.com/wp-content/uploads/2008/11/t-infected-incision-1.jpg&amp;b=image?q=incision&amp;oreq=c8367d88db9f4dc3993378e76f4f7f2c&amp;imgHeight=1536&amp;imgWidth=2048&amp;imgTitle=of+her+C-section+%3cb%3eincision%3c/b%3e&amp;imgSize=455926&amp;hostName=amamasblog.com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search.aol.com/aol/imageDetails?s_it=imageDetails&amp;q=incision&amp;img=http://refried.org/media/images/incision.jpg&amp;site=&amp;host=http://refried.org/blog/tags/Chiari/&amp;width=74&amp;height=136&amp;thumbUrl=http://images-partners-tbn.google.com/images?q=tbn:NoICwoumaQXX4M:refried.org/media/images/incision.jpg&amp;b=image?q=incision&amp;oreq=c8367d88db9f4dc3993378e76f4f7f2c&amp;imgHeight=627&amp;imgWidth=339&amp;imgTitle=of+my+%3cb%3eincision%3c/b%3e+with+the&amp;imgSize=73578&amp;hostName=refried.or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b.uiowa.edu/hardin/Md/dermnet/shingles6.html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search.aol.com/aol/imageDetails?s_it=imageDetails&amp;q=Ostomies&amp;img=http://3.bp.blogspot.com/_5ZzOGHeOz7s/ScFkG9WUpsI/AAAAAAAAAnk/aHr-TuqDdXc/s400/Front+of+Ostomy.jpg&amp;site=&amp;host=http://soayacs.blogspot.com/2009/03/my-ostomy.html&amp;width=124&amp;height=124&amp;thumbUrl=http://images-partners-tbn.google.com/images?q=tbn:R9ZI-ZrlDX-ZtM:3.bp.blogspot.com/_5ZzOGHeOz7s/ScFkG9WUpsI/AAAAAAAAAnk/aHr-TuqDdXc/s400/Front%2Bof%2BOstomy.jpg&amp;b=image?q=Ostomies&amp;page=5&amp;oreq=54e2f80919344cf98f7d9b1e68bbbb66&amp;oreq=a0143c470a674e8095668560c75bc607&amp;imgHeight=400&amp;imgWidth=400&amp;imgTitle=My+ostomy+bag+is+a+two-piece&amp;imgSize=19991&amp;hostName=soayacs.blogspot.co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Amputation, GI, GU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26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 idx="4294967295"/>
          </p:nvPr>
        </p:nvSpPr>
        <p:spPr>
          <a:xfrm>
            <a:off x="457200" y="280988"/>
            <a:ext cx="8229600" cy="1141412"/>
          </a:xfrm>
        </p:spPr>
        <p:txBody>
          <a:bodyPr rIns="45720" anchor="ctr"/>
          <a:lstStyle/>
          <a:p>
            <a:pPr eaLnBrk="1" hangingPunct="1"/>
            <a:r>
              <a:rPr lang="en-US" sz="2800" smtClean="0">
                <a:latin typeface="Arial" charset="0"/>
              </a:rPr>
              <a:t>Cholecystectomy (Choley)</a:t>
            </a:r>
            <a:br>
              <a:rPr lang="en-US" sz="2800" smtClean="0">
                <a:latin typeface="Arial" charset="0"/>
              </a:rPr>
            </a:br>
            <a:endParaRPr lang="en-US" sz="2800" smtClean="0">
              <a:latin typeface="Arial" charset="0"/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3581400" cy="4530725"/>
          </a:xfrm>
        </p:spPr>
        <p:txBody>
          <a:bodyPr lIns="54864" tIns="91440"/>
          <a:lstStyle/>
          <a:p>
            <a:pPr marL="438150" indent="-319088" eaLnBrk="1" hangingPunct="1">
              <a:lnSpc>
                <a:spcPct val="80000"/>
              </a:lnSpc>
            </a:pPr>
            <a:r>
              <a:rPr lang="en-US" sz="2100" smtClean="0">
                <a:latin typeface="Arial" charset="0"/>
              </a:rPr>
              <a:t>Medical Management or Surgery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>
                <a:latin typeface="Arial" charset="0"/>
              </a:rPr>
              <a:t>Cholecystectomy</a:t>
            </a:r>
          </a:p>
          <a:p>
            <a:pPr marL="438150" indent="-319088" eaLnBrk="1" hangingPunct="1">
              <a:lnSpc>
                <a:spcPct val="80000"/>
              </a:lnSpc>
            </a:pPr>
            <a:endParaRPr lang="en-US" sz="2100" smtClean="0">
              <a:latin typeface="Arial" charset="0"/>
            </a:endParaRPr>
          </a:p>
          <a:p>
            <a:pPr marL="438150" indent="-319088" eaLnBrk="1" hangingPunct="1">
              <a:lnSpc>
                <a:spcPct val="80000"/>
              </a:lnSpc>
            </a:pPr>
            <a:r>
              <a:rPr lang="en-US" sz="2100" smtClean="0">
                <a:latin typeface="Arial" charset="0"/>
              </a:rPr>
              <a:t>Course in hospital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900" smtClean="0">
                <a:latin typeface="Arial" charset="0"/>
              </a:rPr>
              <a:t>Elective </a:t>
            </a:r>
            <a:r>
              <a:rPr lang="en-US" sz="1900" smtClean="0">
                <a:latin typeface="Arial" charset="0"/>
                <a:cs typeface="Arial" charset="0"/>
              </a:rPr>
              <a:t>→</a:t>
            </a:r>
            <a:r>
              <a:rPr lang="en-US" sz="1900" smtClean="0">
                <a:latin typeface="Arial" charset="0"/>
              </a:rPr>
              <a:t> OR </a:t>
            </a:r>
            <a:r>
              <a:rPr lang="en-US" sz="1900" smtClean="0">
                <a:latin typeface="Arial" charset="0"/>
                <a:cs typeface="Arial" charset="0"/>
              </a:rPr>
              <a:t>→ 24 hour admit</a:t>
            </a:r>
            <a:endParaRPr lang="en-US" sz="1900" smtClean="0">
              <a:latin typeface="Arial" charset="0"/>
            </a:endParaRPr>
          </a:p>
          <a:p>
            <a:pPr marL="438150" indent="-319088" eaLnBrk="1" hangingPunct="1">
              <a:lnSpc>
                <a:spcPct val="80000"/>
              </a:lnSpc>
            </a:pPr>
            <a:endParaRPr lang="fr-FR" sz="2100" smtClean="0">
              <a:latin typeface="Arial" charset="0"/>
            </a:endParaRPr>
          </a:p>
          <a:p>
            <a:pPr marL="438150" indent="-319088" eaLnBrk="1" hangingPunct="1">
              <a:lnSpc>
                <a:spcPct val="80000"/>
              </a:lnSpc>
            </a:pPr>
            <a:r>
              <a:rPr lang="fr-FR" sz="2100" smtClean="0">
                <a:latin typeface="Arial" charset="0"/>
              </a:rPr>
              <a:t>Precautions/Contraindications</a:t>
            </a:r>
          </a:p>
          <a:p>
            <a:pPr lvl="1" eaLnBrk="1" hangingPunct="1">
              <a:lnSpc>
                <a:spcPct val="80000"/>
              </a:lnSpc>
            </a:pPr>
            <a:r>
              <a:rPr lang="fr-FR" sz="1900" smtClean="0">
                <a:latin typeface="Arial" charset="0"/>
              </a:rPr>
              <a:t>Vital signs</a:t>
            </a:r>
          </a:p>
          <a:p>
            <a:pPr lvl="1" eaLnBrk="1" hangingPunct="1">
              <a:lnSpc>
                <a:spcPct val="80000"/>
              </a:lnSpc>
            </a:pPr>
            <a:r>
              <a:rPr lang="fr-FR" sz="1900" smtClean="0">
                <a:latin typeface="Arial" charset="0"/>
              </a:rPr>
              <a:t>Pain levels</a:t>
            </a:r>
          </a:p>
        </p:txBody>
      </p:sp>
      <p:pic>
        <p:nvPicPr>
          <p:cNvPr id="22532" name="Picture 5" descr="get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850" y="2286000"/>
            <a:ext cx="539115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7096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4579" name="Picture 5" descr="w7_bladdersuspens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81000"/>
            <a:ext cx="50292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6" descr="TURP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267200" cy="3505200"/>
          </a:xfrm>
          <a:noFill/>
        </p:spPr>
      </p:pic>
    </p:spTree>
    <p:extLst>
      <p:ext uri="{BB962C8B-B14F-4D97-AF65-F5344CB8AC3E}">
        <p14:creationId xmlns:p14="http://schemas.microsoft.com/office/powerpoint/2010/main" val="1454135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 idx="4294967295"/>
          </p:nvPr>
        </p:nvSpPr>
        <p:spPr>
          <a:xfrm>
            <a:off x="457200" y="280988"/>
            <a:ext cx="8229600" cy="785812"/>
          </a:xfrm>
        </p:spPr>
        <p:txBody>
          <a:bodyPr rIns="45720" anchor="ctr"/>
          <a:lstStyle/>
          <a:p>
            <a:pPr eaLnBrk="1" hangingPunct="1"/>
            <a:r>
              <a:rPr lang="en-US" sz="3800" smtClean="0"/>
              <a:t>Renal Failure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4294967295"/>
          </p:nvPr>
        </p:nvSpPr>
        <p:spPr>
          <a:xfrm>
            <a:off x="457200" y="1066800"/>
            <a:ext cx="8229600" cy="4530725"/>
          </a:xfrm>
        </p:spPr>
        <p:txBody>
          <a:bodyPr lIns="54864" tIns="91440">
            <a:normAutofit fontScale="92500" lnSpcReduction="20000"/>
          </a:bodyPr>
          <a:lstStyle/>
          <a:p>
            <a:pPr marL="438150" indent="-319088" eaLnBrk="1" hangingPunct="1">
              <a:lnSpc>
                <a:spcPct val="80000"/>
              </a:lnSpc>
            </a:pPr>
            <a:r>
              <a:rPr lang="en-US" sz="2100" smtClean="0">
                <a:latin typeface="Arial" charset="0"/>
              </a:rPr>
              <a:t>Medical Management or Surgery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>
                <a:latin typeface="Arial" charset="0"/>
              </a:rPr>
              <a:t>Acute (trauma, meds, infection)  and Chronic (DM, HTN) Renal Failure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 smtClean="0">
                <a:latin typeface="Arial" charset="0"/>
              </a:rPr>
              <a:t>The kidneys play key roles in body function, not only by filtering the blood and getting rid of waste products, but also by balancing levels of electrolytes (Na &amp; K) in the body, controlling blood pressure, and stimulating the production of red blood cells.</a:t>
            </a:r>
          </a:p>
          <a:p>
            <a:pPr lvl="2" eaLnBrk="1" hangingPunct="1"/>
            <a:r>
              <a:rPr lang="en-US" sz="1600" smtClean="0">
                <a:latin typeface="Arial" charset="0"/>
              </a:rPr>
              <a:t>Pre-Renal:  Decreased blood supply to the kidney, low blood volume, dehydration, diuretics </a:t>
            </a:r>
          </a:p>
          <a:p>
            <a:pPr lvl="2" eaLnBrk="1" hangingPunct="1"/>
            <a:r>
              <a:rPr lang="en-US" sz="1600" smtClean="0">
                <a:latin typeface="Arial" charset="0"/>
              </a:rPr>
              <a:t>Renal causes :  Sepsis, UTI, Meds, Rhabdomyolysis, Myeloma, Glomerulonephritis</a:t>
            </a:r>
          </a:p>
          <a:p>
            <a:pPr lvl="2" eaLnBrk="1" hangingPunct="1"/>
            <a:r>
              <a:rPr lang="en-US" sz="1600" smtClean="0">
                <a:latin typeface="Arial" charset="0"/>
              </a:rPr>
              <a:t>Post-Renal:  Obstruction of the bladder or ureters, BPH, HTN, kidney stones</a:t>
            </a:r>
            <a:endParaRPr lang="en-US" sz="1600" b="1" smtClean="0">
              <a:latin typeface="Arial" charset="0"/>
            </a:endParaRPr>
          </a:p>
          <a:p>
            <a:pPr lvl="1" eaLnBrk="1" hangingPunct="1"/>
            <a:r>
              <a:rPr lang="en-US" sz="1600" smtClean="0">
                <a:latin typeface="Arial" charset="0"/>
              </a:rPr>
              <a:t>Hemodialysis and Peritoneal Dialysis</a:t>
            </a:r>
            <a:r>
              <a:rPr lang="en-US" smtClean="0">
                <a:latin typeface="Arial" charset="0"/>
              </a:rPr>
              <a:t> </a:t>
            </a:r>
            <a:endParaRPr lang="en-US" sz="1900" smtClean="0">
              <a:latin typeface="Arial" charset="0"/>
            </a:endParaRPr>
          </a:p>
          <a:p>
            <a:pPr marL="438150" indent="-319088" eaLnBrk="1" hangingPunct="1">
              <a:lnSpc>
                <a:spcPct val="80000"/>
              </a:lnSpc>
            </a:pPr>
            <a:endParaRPr lang="en-US" sz="2100" smtClean="0">
              <a:latin typeface="Arial" charset="0"/>
            </a:endParaRPr>
          </a:p>
          <a:p>
            <a:pPr marL="438150" indent="-319088" eaLnBrk="1" hangingPunct="1">
              <a:lnSpc>
                <a:spcPct val="80000"/>
              </a:lnSpc>
            </a:pPr>
            <a:r>
              <a:rPr lang="en-US" sz="2100" smtClean="0">
                <a:latin typeface="Arial" charset="0"/>
              </a:rPr>
              <a:t>Course in hospital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900" smtClean="0">
                <a:latin typeface="Arial" charset="0"/>
              </a:rPr>
              <a:t>Emergency </a:t>
            </a:r>
            <a:r>
              <a:rPr lang="en-US" sz="1900" smtClean="0">
                <a:latin typeface="Arial" charset="0"/>
                <a:cs typeface="Arial" charset="0"/>
              </a:rPr>
              <a:t>→ General Floor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900" smtClean="0">
                <a:latin typeface="Arial" charset="0"/>
                <a:cs typeface="Arial" charset="0"/>
              </a:rPr>
              <a:t>Dialysis on any unit</a:t>
            </a:r>
          </a:p>
          <a:p>
            <a:pPr marL="438150" indent="-319088" eaLnBrk="1" hangingPunct="1">
              <a:lnSpc>
                <a:spcPct val="80000"/>
              </a:lnSpc>
            </a:pPr>
            <a:endParaRPr lang="fr-FR" sz="2100" smtClean="0">
              <a:latin typeface="Arial" charset="0"/>
            </a:endParaRPr>
          </a:p>
          <a:p>
            <a:pPr marL="438150" indent="-319088" eaLnBrk="1" hangingPunct="1">
              <a:lnSpc>
                <a:spcPct val="80000"/>
              </a:lnSpc>
            </a:pPr>
            <a:r>
              <a:rPr lang="fr-FR" sz="2100" smtClean="0">
                <a:latin typeface="Arial" charset="0"/>
              </a:rPr>
              <a:t>Precautions/Contraindications</a:t>
            </a:r>
          </a:p>
          <a:p>
            <a:pPr lvl="1" eaLnBrk="1" hangingPunct="1">
              <a:lnSpc>
                <a:spcPct val="80000"/>
              </a:lnSpc>
            </a:pPr>
            <a:r>
              <a:rPr lang="fr-FR" sz="1900" smtClean="0">
                <a:latin typeface="Arial" charset="0"/>
              </a:rPr>
              <a:t>BP issues:  usually very low post dialysis</a:t>
            </a:r>
          </a:p>
          <a:p>
            <a:pPr lvl="1" eaLnBrk="1" hangingPunct="1">
              <a:lnSpc>
                <a:spcPct val="80000"/>
              </a:lnSpc>
            </a:pPr>
            <a:r>
              <a:rPr lang="fr-FR" sz="1900" smtClean="0">
                <a:latin typeface="Arial" charset="0"/>
              </a:rPr>
              <a:t>Usually no patient contact during dialysis</a:t>
            </a:r>
          </a:p>
        </p:txBody>
      </p:sp>
      <p:pic>
        <p:nvPicPr>
          <p:cNvPr id="31748" name="Picture 5" descr="hemodialysi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962400"/>
            <a:ext cx="2857500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808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5124" name="Picture 5" descr="82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"/>
            <a:ext cx="8458200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9912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6148" name="Picture 5" descr="40__upper_body_burns_airway_assessmen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57200"/>
            <a:ext cx="4572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1084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7172" name="Picture 5" descr="DSC020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33400"/>
            <a:ext cx="3273425" cy="231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7" descr="11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810000"/>
            <a:ext cx="3810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9" descr="of my incision with the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200400"/>
            <a:ext cx="228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11" descr="of her C-section incision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57200"/>
            <a:ext cx="24384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Picture 13" descr="08Mar29-incisio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609600"/>
            <a:ext cx="20574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1747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9220" name="Picture 7" descr="extremities_necrotizing_fasciit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0"/>
            <a:ext cx="57150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9" descr="Necrotizing fasciitis by AJC1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29908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1" descr="MRSA-Photo-7826_lor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962400"/>
            <a:ext cx="468630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13" descr="shingles ras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038600"/>
            <a:ext cx="17526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15" descr="shingles rash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114800"/>
            <a:ext cx="18288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8298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0244" name="Picture 5" descr="charc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352800"/>
            <a:ext cx="2286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7" descr="osteo_1stsurg3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819400"/>
            <a:ext cx="23241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9" descr="osteo_1stsurg1c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895600"/>
            <a:ext cx="28575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11" descr="edu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4800"/>
            <a:ext cx="323850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13" descr="skin_graf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1000"/>
            <a:ext cx="37338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0337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 idx="4294967295"/>
          </p:nvPr>
        </p:nvSpPr>
        <p:spPr>
          <a:xfrm>
            <a:off x="457200" y="280988"/>
            <a:ext cx="8229600" cy="1141412"/>
          </a:xfrm>
        </p:spPr>
        <p:txBody>
          <a:bodyPr rIns="45720" anchor="ctr"/>
          <a:lstStyle/>
          <a:p>
            <a:pPr eaLnBrk="1" hangingPunct="1"/>
            <a:r>
              <a:rPr lang="en-US" sz="3800" smtClean="0"/>
              <a:t>Amputation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4294967295"/>
          </p:nvPr>
        </p:nvSpPr>
        <p:spPr>
          <a:xfrm>
            <a:off x="0" y="1206717"/>
            <a:ext cx="5410200" cy="5651283"/>
          </a:xfrm>
        </p:spPr>
        <p:txBody>
          <a:bodyPr lIns="54864" tIns="91440">
            <a:normAutofit/>
          </a:bodyPr>
          <a:lstStyle/>
          <a:p>
            <a:pPr marL="438150" indent="-319088" eaLnBrk="1" hangingPunct="1">
              <a:lnSpc>
                <a:spcPct val="80000"/>
              </a:lnSpc>
            </a:pPr>
            <a:r>
              <a:rPr lang="en-US" sz="2100" dirty="0" smtClean="0">
                <a:latin typeface="Arial" charset="0"/>
              </a:rPr>
              <a:t>Medical Management or Surgery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latin typeface="Arial" charset="0"/>
              </a:rPr>
              <a:t>Arterial Insufficiency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latin typeface="Arial" charset="0"/>
              </a:rPr>
              <a:t>Venous Insufficiency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latin typeface="Arial" charset="0"/>
              </a:rPr>
              <a:t>BKA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latin typeface="Arial" charset="0"/>
              </a:rPr>
              <a:t>AKA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latin typeface="Arial" charset="0"/>
              </a:rPr>
              <a:t>Ankle and Foot Amputations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 smtClean="0">
                <a:latin typeface="Arial" charset="0"/>
              </a:rPr>
              <a:t>U/E Amputations</a:t>
            </a:r>
            <a:r>
              <a:rPr lang="en-US" dirty="0" smtClean="0">
                <a:latin typeface="Arial" charset="0"/>
              </a:rPr>
              <a:t> </a:t>
            </a:r>
            <a:endParaRPr lang="en-US" sz="1900" dirty="0" smtClean="0">
              <a:latin typeface="Arial" charset="0"/>
            </a:endParaRPr>
          </a:p>
          <a:p>
            <a:pPr marL="438150" indent="-319088" eaLnBrk="1" hangingPunct="1">
              <a:lnSpc>
                <a:spcPct val="80000"/>
              </a:lnSpc>
            </a:pPr>
            <a:endParaRPr lang="en-US" sz="2100" dirty="0" smtClean="0">
              <a:latin typeface="Arial" charset="0"/>
            </a:endParaRPr>
          </a:p>
          <a:p>
            <a:pPr marL="438150" indent="-319088" eaLnBrk="1" hangingPunct="1">
              <a:lnSpc>
                <a:spcPct val="80000"/>
              </a:lnSpc>
            </a:pPr>
            <a:r>
              <a:rPr lang="en-US" sz="2100" dirty="0" smtClean="0">
                <a:latin typeface="Arial" charset="0"/>
              </a:rPr>
              <a:t>Course in hospital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900" dirty="0" smtClean="0">
                <a:latin typeface="Arial" charset="0"/>
              </a:rPr>
              <a:t>Elective </a:t>
            </a:r>
            <a:r>
              <a:rPr lang="en-US" sz="1900" dirty="0" smtClean="0">
                <a:latin typeface="Arial" charset="0"/>
                <a:cs typeface="Arial" charset="0"/>
              </a:rPr>
              <a:t>→</a:t>
            </a:r>
            <a:r>
              <a:rPr lang="en-US" sz="1900" dirty="0" smtClean="0">
                <a:latin typeface="Arial" charset="0"/>
              </a:rPr>
              <a:t> OR </a:t>
            </a:r>
            <a:r>
              <a:rPr lang="en-US" sz="1900" dirty="0" smtClean="0">
                <a:latin typeface="Arial" charset="0"/>
                <a:cs typeface="Arial" charset="0"/>
              </a:rPr>
              <a:t>→ General Floor (Ortho or </a:t>
            </a:r>
            <a:r>
              <a:rPr lang="en-US" sz="1900" dirty="0" err="1" smtClean="0">
                <a:latin typeface="Arial" charset="0"/>
                <a:cs typeface="Arial" charset="0"/>
              </a:rPr>
              <a:t>MedSurg</a:t>
            </a:r>
            <a:endParaRPr lang="en-US" sz="1900" dirty="0" smtClean="0">
              <a:latin typeface="Arial" charset="0"/>
            </a:endParaRPr>
          </a:p>
          <a:p>
            <a:pPr marL="838200" lvl="1" indent="-319088">
              <a:lnSpc>
                <a:spcPct val="80000"/>
              </a:lnSpc>
            </a:pPr>
            <a:r>
              <a:rPr lang="fr-FR" sz="1700" dirty="0" err="1" smtClean="0">
                <a:latin typeface="Arial" charset="0"/>
              </a:rPr>
              <a:t>Sidelying</a:t>
            </a:r>
            <a:r>
              <a:rPr lang="fr-FR" sz="1700" dirty="0" smtClean="0">
                <a:latin typeface="Arial" charset="0"/>
              </a:rPr>
              <a:t>/</a:t>
            </a:r>
            <a:r>
              <a:rPr lang="fr-FR" sz="1700" dirty="0" err="1" smtClean="0">
                <a:latin typeface="Arial" charset="0"/>
              </a:rPr>
              <a:t>prone</a:t>
            </a:r>
            <a:r>
              <a:rPr lang="fr-FR" sz="1700" dirty="0">
                <a:latin typeface="Arial" charset="0"/>
              </a:rPr>
              <a:t> </a:t>
            </a:r>
            <a:r>
              <a:rPr lang="fr-FR" sz="1700" dirty="0" smtClean="0">
                <a:latin typeface="Arial" charset="0"/>
              </a:rPr>
              <a:t>stretching and good for </a:t>
            </a:r>
            <a:r>
              <a:rPr lang="fr-FR" sz="1700" dirty="0" err="1" smtClean="0">
                <a:latin typeface="Arial" charset="0"/>
              </a:rPr>
              <a:t>extensor</a:t>
            </a:r>
            <a:r>
              <a:rPr lang="fr-FR" sz="1700" dirty="0" smtClean="0">
                <a:latin typeface="Arial" charset="0"/>
              </a:rPr>
              <a:t> </a:t>
            </a:r>
            <a:r>
              <a:rPr lang="fr-FR" sz="1700" smtClean="0">
                <a:latin typeface="Arial" charset="0"/>
              </a:rPr>
              <a:t>strength</a:t>
            </a:r>
            <a:endParaRPr lang="fr-FR" sz="1700" dirty="0" smtClean="0">
              <a:latin typeface="Arial" charset="0"/>
            </a:endParaRPr>
          </a:p>
          <a:p>
            <a:pPr marL="438150" indent="-319088" eaLnBrk="1" hangingPunct="1">
              <a:lnSpc>
                <a:spcPct val="80000"/>
              </a:lnSpc>
            </a:pPr>
            <a:r>
              <a:rPr lang="fr-FR" sz="2100" dirty="0" err="1" smtClean="0">
                <a:latin typeface="Arial" charset="0"/>
              </a:rPr>
              <a:t>Precautions</a:t>
            </a:r>
            <a:r>
              <a:rPr lang="fr-FR" sz="2100" dirty="0" smtClean="0">
                <a:latin typeface="Arial" charset="0"/>
              </a:rPr>
              <a:t>/</a:t>
            </a:r>
            <a:r>
              <a:rPr lang="fr-FR" sz="2100" dirty="0" err="1" smtClean="0">
                <a:latin typeface="Arial" charset="0"/>
              </a:rPr>
              <a:t>Contraindications</a:t>
            </a:r>
            <a:endParaRPr lang="fr-FR" sz="2100" dirty="0" smtClean="0">
              <a:latin typeface="Arial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fr-FR" sz="1900" dirty="0" err="1" smtClean="0">
                <a:latin typeface="Arial" charset="0"/>
              </a:rPr>
              <a:t>Universal</a:t>
            </a:r>
            <a:r>
              <a:rPr lang="fr-FR" sz="1900" dirty="0" smtClean="0">
                <a:latin typeface="Arial" charset="0"/>
              </a:rPr>
              <a:t> </a:t>
            </a:r>
            <a:r>
              <a:rPr lang="fr-FR" sz="1900" dirty="0" err="1" smtClean="0">
                <a:latin typeface="Arial" charset="0"/>
              </a:rPr>
              <a:t>Precautions</a:t>
            </a:r>
            <a:endParaRPr lang="fr-FR" sz="1900" dirty="0" smtClean="0">
              <a:latin typeface="Arial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fr-FR" sz="1900" dirty="0" err="1" smtClean="0">
                <a:latin typeface="Arial" charset="0"/>
              </a:rPr>
              <a:t>Ambutation</a:t>
            </a:r>
            <a:r>
              <a:rPr lang="fr-FR" sz="1900" dirty="0" smtClean="0">
                <a:latin typeface="Arial" charset="0"/>
              </a:rPr>
              <a:t> </a:t>
            </a:r>
            <a:r>
              <a:rPr lang="fr-FR" sz="1900" dirty="0" err="1" smtClean="0">
                <a:latin typeface="Arial" charset="0"/>
              </a:rPr>
              <a:t>at</a:t>
            </a:r>
            <a:r>
              <a:rPr lang="fr-FR" sz="1900" dirty="0" smtClean="0">
                <a:latin typeface="Arial" charset="0"/>
              </a:rPr>
              <a:t> </a:t>
            </a:r>
            <a:r>
              <a:rPr lang="fr-FR" sz="1900" dirty="0" err="1" smtClean="0">
                <a:latin typeface="Arial" charset="0"/>
              </a:rPr>
              <a:t>level</a:t>
            </a:r>
            <a:r>
              <a:rPr lang="fr-FR" sz="1900" dirty="0" smtClean="0">
                <a:latin typeface="Arial" charset="0"/>
              </a:rPr>
              <a:t> of the foot: </a:t>
            </a:r>
            <a:r>
              <a:rPr lang="fr-FR" sz="1900" dirty="0" err="1" smtClean="0">
                <a:latin typeface="Arial" charset="0"/>
              </a:rPr>
              <a:t>Weight</a:t>
            </a:r>
            <a:r>
              <a:rPr lang="fr-FR" sz="1900" dirty="0" smtClean="0">
                <a:latin typeface="Arial" charset="0"/>
              </a:rPr>
              <a:t> </a:t>
            </a:r>
            <a:r>
              <a:rPr lang="fr-FR" sz="1900" dirty="0" err="1" smtClean="0">
                <a:latin typeface="Arial" charset="0"/>
              </a:rPr>
              <a:t>bearing</a:t>
            </a:r>
            <a:r>
              <a:rPr lang="fr-FR" sz="1900" dirty="0" smtClean="0">
                <a:latin typeface="Arial" charset="0"/>
              </a:rPr>
              <a:t> </a:t>
            </a:r>
            <a:r>
              <a:rPr lang="fr-FR" sz="1900" dirty="0" err="1" smtClean="0">
                <a:latin typeface="Arial" charset="0"/>
              </a:rPr>
              <a:t>status</a:t>
            </a:r>
            <a:r>
              <a:rPr lang="fr-FR" sz="1900" dirty="0" smtClean="0">
                <a:latin typeface="Arial" charset="0"/>
              </a:rPr>
              <a:t> of foot (</a:t>
            </a:r>
            <a:r>
              <a:rPr lang="fr-FR" sz="1900" dirty="0" err="1" smtClean="0">
                <a:latin typeface="Arial" charset="0"/>
              </a:rPr>
              <a:t>can</a:t>
            </a:r>
            <a:r>
              <a:rPr lang="fr-FR" sz="1900" dirty="0" smtClean="0">
                <a:latin typeface="Arial" charset="0"/>
              </a:rPr>
              <a:t> </a:t>
            </a:r>
            <a:r>
              <a:rPr lang="fr-FR" sz="1900" dirty="0" err="1" smtClean="0">
                <a:latin typeface="Arial" charset="0"/>
              </a:rPr>
              <a:t>they</a:t>
            </a:r>
            <a:r>
              <a:rPr lang="fr-FR" sz="1900" dirty="0" smtClean="0">
                <a:latin typeface="Arial" charset="0"/>
              </a:rPr>
              <a:t> place </a:t>
            </a:r>
            <a:r>
              <a:rPr lang="fr-FR" sz="1900" dirty="0" err="1" smtClean="0">
                <a:latin typeface="Arial" charset="0"/>
              </a:rPr>
              <a:t>weight</a:t>
            </a:r>
            <a:r>
              <a:rPr lang="fr-FR" sz="1900" dirty="0" smtClean="0">
                <a:latin typeface="Arial" charset="0"/>
              </a:rPr>
              <a:t> </a:t>
            </a:r>
            <a:r>
              <a:rPr lang="fr-FR" sz="1900" dirty="0" err="1" smtClean="0">
                <a:latin typeface="Arial" charset="0"/>
              </a:rPr>
              <a:t>through</a:t>
            </a:r>
            <a:r>
              <a:rPr lang="fr-FR" sz="1900" dirty="0" smtClean="0">
                <a:latin typeface="Arial" charset="0"/>
              </a:rPr>
              <a:t> the </a:t>
            </a:r>
            <a:r>
              <a:rPr lang="fr-FR" sz="1900" dirty="0" err="1" smtClean="0">
                <a:latin typeface="Arial" charset="0"/>
              </a:rPr>
              <a:t>heel</a:t>
            </a:r>
            <a:endParaRPr lang="fr-FR" sz="1900" dirty="0" smtClean="0">
              <a:latin typeface="Arial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fr-FR" sz="1900" dirty="0" smtClean="0">
                <a:latin typeface="Arial" charset="0"/>
              </a:rPr>
              <a:t>Condition of non-</a:t>
            </a:r>
            <a:r>
              <a:rPr lang="fr-FR" sz="1900" dirty="0" err="1" smtClean="0">
                <a:latin typeface="Arial" charset="0"/>
              </a:rPr>
              <a:t>surgical</a:t>
            </a:r>
            <a:r>
              <a:rPr lang="fr-FR" sz="1900" dirty="0" smtClean="0">
                <a:latin typeface="Arial" charset="0"/>
              </a:rPr>
              <a:t> </a:t>
            </a:r>
            <a:r>
              <a:rPr lang="fr-FR" sz="1900" dirty="0" err="1" smtClean="0">
                <a:latin typeface="Arial" charset="0"/>
              </a:rPr>
              <a:t>extremity</a:t>
            </a:r>
            <a:endParaRPr lang="fr-FR" sz="1900" dirty="0" smtClean="0">
              <a:latin typeface="Arial" charset="0"/>
            </a:endParaRPr>
          </a:p>
        </p:txBody>
      </p:sp>
      <p:pic>
        <p:nvPicPr>
          <p:cNvPr id="12292" name="Picture 9" descr="shrink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28600"/>
            <a:ext cx="28194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11" descr="shrinker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362200"/>
            <a:ext cx="2743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13" descr="shrinker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648200"/>
            <a:ext cx="26670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7441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4339" name="Picture 5" descr="getImage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152400"/>
            <a:ext cx="3505200" cy="2838450"/>
          </a:xfrm>
          <a:noFill/>
        </p:spPr>
      </p:pic>
      <p:pic>
        <p:nvPicPr>
          <p:cNvPr id="14340" name="Picture 6" descr="abdomen_ascites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505200"/>
            <a:ext cx="333375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7" descr="ascites_drai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914400"/>
            <a:ext cx="32766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2321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7412" name="Picture 9" descr="My ostomy bag is a two-piec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609600"/>
            <a:ext cx="28194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11" descr="Stom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581400"/>
            <a:ext cx="28956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13" descr="getImag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33400"/>
            <a:ext cx="413385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2682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242</Words>
  <Application>Microsoft Office PowerPoint</Application>
  <PresentationFormat>On-screen Show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Amputation, GI, GU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Amputation</vt:lpstr>
      <vt:lpstr>PowerPoint Presentation</vt:lpstr>
      <vt:lpstr>PowerPoint Presentation</vt:lpstr>
      <vt:lpstr>Cholecystectomy (Choley) </vt:lpstr>
      <vt:lpstr>PowerPoint Presentation</vt:lpstr>
      <vt:lpstr>Renal Failure</vt:lpstr>
    </vt:vector>
  </TitlesOfParts>
  <Company>U of M -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Amputation, GI, GU</dc:title>
  <dc:creator>LoVasco, Laura</dc:creator>
  <cp:lastModifiedBy>SWEET, CHRISTINA</cp:lastModifiedBy>
  <cp:revision>3</cp:revision>
  <dcterms:created xsi:type="dcterms:W3CDTF">2013-06-24T11:30:52Z</dcterms:created>
  <dcterms:modified xsi:type="dcterms:W3CDTF">2013-06-24T12:59:28Z</dcterms:modified>
</cp:coreProperties>
</file>