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sldIdLst>
    <p:sldId id="256" r:id="rId2"/>
    <p:sldId id="376" r:id="rId3"/>
    <p:sldId id="257" r:id="rId4"/>
    <p:sldId id="258" r:id="rId5"/>
    <p:sldId id="259" r:id="rId6"/>
    <p:sldId id="285" r:id="rId7"/>
    <p:sldId id="286" r:id="rId8"/>
    <p:sldId id="287" r:id="rId9"/>
    <p:sldId id="375" r:id="rId10"/>
    <p:sldId id="381" r:id="rId11"/>
    <p:sldId id="288" r:id="rId12"/>
    <p:sldId id="289" r:id="rId13"/>
    <p:sldId id="290" r:id="rId14"/>
    <p:sldId id="377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78" r:id="rId25"/>
    <p:sldId id="300" r:id="rId26"/>
    <p:sldId id="301" r:id="rId27"/>
    <p:sldId id="302" r:id="rId28"/>
    <p:sldId id="303" r:id="rId29"/>
    <p:sldId id="304" r:id="rId30"/>
    <p:sldId id="305" r:id="rId31"/>
    <p:sldId id="306" r:id="rId32"/>
    <p:sldId id="307" r:id="rId33"/>
    <p:sldId id="308" r:id="rId34"/>
    <p:sldId id="379" r:id="rId35"/>
    <p:sldId id="309" r:id="rId36"/>
    <p:sldId id="310" r:id="rId37"/>
    <p:sldId id="311" r:id="rId38"/>
    <p:sldId id="380" r:id="rId39"/>
    <p:sldId id="312" r:id="rId40"/>
    <p:sldId id="313" r:id="rId41"/>
    <p:sldId id="314" r:id="rId42"/>
    <p:sldId id="315" r:id="rId43"/>
    <p:sldId id="316" r:id="rId44"/>
    <p:sldId id="317" r:id="rId45"/>
    <p:sldId id="318" r:id="rId46"/>
    <p:sldId id="319" r:id="rId47"/>
    <p:sldId id="320" r:id="rId48"/>
    <p:sldId id="382" r:id="rId49"/>
    <p:sldId id="383" r:id="rId50"/>
    <p:sldId id="384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344F6-BE11-4CC0-9B74-800A6ADFBB13}" type="datetimeFigureOut">
              <a:rPr lang="en-US" smtClean="0"/>
              <a:pPr/>
              <a:t>6/10/2013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E23A9-50CE-42E9-8402-8A50B46E91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558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53ECB-0BCC-4E0E-989C-A1D90DE1D53E}" type="datetime1">
              <a:rPr lang="en-US" smtClean="0"/>
              <a:pPr/>
              <a:t>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0A084-FEC3-4F63-9ECE-69F365A8FD09}" type="datetime1">
              <a:rPr lang="en-US" smtClean="0"/>
              <a:pPr/>
              <a:t>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5662-6755-4F7A-95D7-99BF79B9333A}" type="datetime1">
              <a:rPr lang="en-US" smtClean="0"/>
              <a:pPr/>
              <a:t>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C8B17-4F84-4016-8F03-28FCA7BF9D42}" type="datetime1">
              <a:rPr lang="en-US" smtClean="0"/>
              <a:pPr/>
              <a:t>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9A350-6B81-4BD4-AF99-3C295EB3D589}" type="datetime1">
              <a:rPr lang="en-US" smtClean="0"/>
              <a:pPr/>
              <a:t>6/10/2013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85372-2956-4A8C-901E-1D37BAB91A29}" type="datetime1">
              <a:rPr lang="en-US" smtClean="0"/>
              <a:pPr/>
              <a:t>6/10/2013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AB8ED-F7CB-482E-AAE1-6AB7356C506A}" type="datetime1">
              <a:rPr lang="en-US" smtClean="0"/>
              <a:pPr/>
              <a:t>6/10/2013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E8D9A-8F9D-4733-9ADF-F79CB091C90F}" type="datetime1">
              <a:rPr lang="en-US" smtClean="0"/>
              <a:pPr/>
              <a:t>6/10/2013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A6644-A3CE-458A-8BBF-3A1444EAE8CF}" type="datetime1">
              <a:rPr lang="en-US" smtClean="0"/>
              <a:pPr/>
              <a:t>6/10/2013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4383C-4257-4520-96C7-F7B90E4D0732}" type="datetime1">
              <a:rPr lang="en-US" smtClean="0"/>
              <a:pPr/>
              <a:t>6/10/2013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572F1-B02A-4ED5-AAE1-1CD0F36334D6}" type="datetime1">
              <a:rPr lang="en-US" smtClean="0"/>
              <a:pPr/>
              <a:t>6/10/2013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F214E41-AA18-408C-8B25-2AD85CBA312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18054E0-4C55-4168-94CE-B9D3B728DDB8}" type="datetime1">
              <a:rPr lang="en-US" smtClean="0"/>
              <a:pPr/>
              <a:t>6/10/2013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Orthopedic &amp; Neurological Patient Population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Med Surg II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43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Programs – Seen BID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Gait Training</a:t>
            </a:r>
          </a:p>
          <a:p>
            <a:pPr lvl="1"/>
            <a:r>
              <a:rPr lang="en-US" dirty="0" smtClean="0"/>
              <a:t>Normalize gt pattern ASAP</a:t>
            </a:r>
          </a:p>
          <a:p>
            <a:pPr lvl="1"/>
            <a:r>
              <a:rPr lang="en-US" dirty="0" smtClean="0"/>
              <a:t>Step to – Step through – Step through heel strike</a:t>
            </a:r>
          </a:p>
          <a:p>
            <a:endParaRPr lang="en-US" dirty="0"/>
          </a:p>
          <a:p>
            <a:r>
              <a:rPr lang="en-US" dirty="0" smtClean="0"/>
              <a:t>Exercises</a:t>
            </a:r>
          </a:p>
          <a:p>
            <a:pPr lvl="1"/>
            <a:r>
              <a:rPr lang="en-US" dirty="0" smtClean="0"/>
              <a:t>AP</a:t>
            </a:r>
          </a:p>
          <a:p>
            <a:pPr lvl="1"/>
            <a:r>
              <a:rPr lang="en-US" dirty="0" smtClean="0"/>
              <a:t>Quad and Glut Sets</a:t>
            </a:r>
          </a:p>
          <a:p>
            <a:pPr lvl="1"/>
            <a:r>
              <a:rPr lang="en-US" dirty="0" smtClean="0"/>
              <a:t>SAQ</a:t>
            </a:r>
          </a:p>
          <a:p>
            <a:pPr lvl="1"/>
            <a:r>
              <a:rPr lang="en-US" dirty="0" smtClean="0"/>
              <a:t>Heel slides</a:t>
            </a:r>
          </a:p>
          <a:p>
            <a:pPr lvl="1"/>
            <a:r>
              <a:rPr lang="en-US" dirty="0" smtClean="0"/>
              <a:t>SLR for TKA and SLR modified for THA</a:t>
            </a:r>
          </a:p>
          <a:p>
            <a:pPr lvl="1"/>
            <a:r>
              <a:rPr lang="en-US" dirty="0" smtClean="0"/>
              <a:t>Seated LAQ</a:t>
            </a:r>
          </a:p>
          <a:p>
            <a:pPr lvl="1"/>
            <a:r>
              <a:rPr lang="en-US" dirty="0" smtClean="0"/>
              <a:t>Seated ROM prolonged stretch for TKA and moderate stretch for THA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670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Total Shoulder Arthroplasty (TSA)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Meds</a:t>
            </a:r>
          </a:p>
          <a:p>
            <a:pPr lvl="1"/>
            <a:r>
              <a:rPr lang="en-US" dirty="0"/>
              <a:t>Analgesics for Pain:  Ocycodone, Percocet, Vicoden, Lortab OR Epidural</a:t>
            </a:r>
          </a:p>
          <a:p>
            <a:pPr lvl="1"/>
            <a:r>
              <a:rPr lang="en-US" dirty="0"/>
              <a:t>Anticonstipation:  Colace</a:t>
            </a:r>
          </a:p>
          <a:p>
            <a:pPr lvl="1"/>
            <a:r>
              <a:rPr lang="en-US" dirty="0"/>
              <a:t>Antibiotics:  </a:t>
            </a:r>
            <a:r>
              <a:rPr lang="en-US" dirty="0" smtClean="0"/>
              <a:t>Cefadroxil, Levafloxacine</a:t>
            </a:r>
            <a:endParaRPr lang="en-US" dirty="0"/>
          </a:p>
          <a:p>
            <a:pPr lvl="1"/>
            <a:r>
              <a:rPr lang="en-US" dirty="0"/>
              <a:t>Antinausea:  </a:t>
            </a:r>
            <a:r>
              <a:rPr lang="en-US" dirty="0" smtClean="0"/>
              <a:t>Zofran</a:t>
            </a:r>
            <a:endParaRPr lang="en-US" dirty="0"/>
          </a:p>
          <a:p>
            <a:r>
              <a:rPr lang="en-US" dirty="0"/>
              <a:t>Labs/Diagnostics</a:t>
            </a:r>
          </a:p>
          <a:p>
            <a:pPr lvl="1"/>
            <a:r>
              <a:rPr lang="en-US" dirty="0"/>
              <a:t>Hb, Hct, WBC, PT, PTT, INR</a:t>
            </a:r>
          </a:p>
          <a:p>
            <a:pPr lvl="1"/>
            <a:r>
              <a:rPr lang="en-US" dirty="0"/>
              <a:t>Post Xray for component placement</a:t>
            </a:r>
          </a:p>
          <a:p>
            <a:r>
              <a:rPr lang="en-US" dirty="0"/>
              <a:t>Medical Equipment</a:t>
            </a:r>
          </a:p>
          <a:p>
            <a:pPr lvl="1"/>
            <a:r>
              <a:rPr lang="en-US" dirty="0"/>
              <a:t>PAS stockings or foot pumps</a:t>
            </a:r>
          </a:p>
          <a:p>
            <a:pPr lvl="1"/>
            <a:r>
              <a:rPr lang="en-US" dirty="0"/>
              <a:t>O2 @ 2L</a:t>
            </a:r>
          </a:p>
          <a:p>
            <a:pPr lvl="1"/>
            <a:r>
              <a:rPr lang="en-US" dirty="0"/>
              <a:t>Foley</a:t>
            </a:r>
          </a:p>
          <a:p>
            <a:pPr lvl="1"/>
            <a:r>
              <a:rPr lang="en-US" dirty="0"/>
              <a:t>Hemovac</a:t>
            </a:r>
          </a:p>
          <a:p>
            <a:pPr lvl="1"/>
            <a:r>
              <a:rPr lang="en-US" dirty="0" smtClean="0"/>
              <a:t>Shoulder immobilizer or a sling</a:t>
            </a:r>
            <a:endParaRPr lang="en-US" dirty="0"/>
          </a:p>
          <a:p>
            <a:pPr lvl="1"/>
            <a:r>
              <a:rPr lang="en-US" dirty="0" smtClean="0"/>
              <a:t>CPM usually for home or 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78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Total Shoulder Arthroplasty (TSA)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Precautions/Contraindications</a:t>
            </a:r>
          </a:p>
          <a:p>
            <a:pPr lvl="1"/>
            <a:r>
              <a:rPr lang="en-US" dirty="0" smtClean="0"/>
              <a:t>No active </a:t>
            </a:r>
            <a:r>
              <a:rPr lang="en-US" dirty="0" smtClean="0"/>
              <a:t>elevation: flexion, </a:t>
            </a:r>
            <a:r>
              <a:rPr lang="en-US" dirty="0" err="1" smtClean="0"/>
              <a:t>abd</a:t>
            </a:r>
            <a:r>
              <a:rPr lang="en-US" dirty="0" smtClean="0"/>
              <a:t>, </a:t>
            </a:r>
            <a:r>
              <a:rPr lang="en-US" dirty="0" err="1" smtClean="0"/>
              <a:t>scaption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No Shoulder ER active or passive x 6 weeks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NWB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Immobilizer or sling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3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Total Shoulder </a:t>
            </a:r>
            <a:r>
              <a:rPr lang="en-US" sz="4000" dirty="0" smtClean="0"/>
              <a:t>Arthroplasty </a:t>
            </a:r>
            <a:r>
              <a:rPr lang="en-US" sz="4000" dirty="0"/>
              <a:t>(TSA)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 Eval</a:t>
            </a:r>
          </a:p>
          <a:p>
            <a:pPr lvl="1"/>
            <a:r>
              <a:rPr lang="en-US" dirty="0" smtClean="0"/>
              <a:t>ROM elbow to wrist on affected side</a:t>
            </a:r>
          </a:p>
          <a:p>
            <a:pPr lvl="1"/>
            <a:r>
              <a:rPr lang="en-US" dirty="0" smtClean="0"/>
              <a:t>Screen sensory</a:t>
            </a:r>
          </a:p>
          <a:p>
            <a:pPr lvl="1"/>
            <a:r>
              <a:rPr lang="en-US" dirty="0" smtClean="0"/>
              <a:t>Screen bed mobility, Tfs</a:t>
            </a:r>
          </a:p>
          <a:p>
            <a:endParaRPr lang="en-US" dirty="0"/>
          </a:p>
          <a:p>
            <a:r>
              <a:rPr lang="en-US" dirty="0" smtClean="0"/>
              <a:t>PT POC 1-2 Days</a:t>
            </a:r>
            <a:endParaRPr lang="en-US" dirty="0"/>
          </a:p>
          <a:p>
            <a:pPr lvl="1"/>
            <a:r>
              <a:rPr lang="en-US" dirty="0" smtClean="0"/>
              <a:t>AROM elbow to wrist on affected side by unfastening different areas of immobilizer or sling</a:t>
            </a:r>
          </a:p>
          <a:p>
            <a:pPr lvl="1"/>
            <a:r>
              <a:rPr lang="en-US" dirty="0" smtClean="0"/>
              <a:t>Codman’s or Pendulum – keep it PROM</a:t>
            </a:r>
          </a:p>
          <a:p>
            <a:pPr lvl="1"/>
            <a:r>
              <a:rPr lang="en-US" dirty="0" smtClean="0"/>
              <a:t>How to don/doff immobilizer or sling, change shirt, put on deodorant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79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114300" indent="0" algn="ctr">
              <a:buNone/>
            </a:pPr>
            <a:r>
              <a:rPr lang="en-US" sz="4400" dirty="0" smtClean="0"/>
              <a:t>SPINAL SURGERIES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459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Microdiscectomy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Meds</a:t>
            </a:r>
          </a:p>
          <a:p>
            <a:pPr lvl="1"/>
            <a:r>
              <a:rPr lang="en-US" dirty="0" smtClean="0"/>
              <a:t>Analgesics:  Opiods of morphine, fentanyl; epidurals; oral meds NSAIDS or opiods</a:t>
            </a:r>
          </a:p>
          <a:p>
            <a:pPr lvl="1"/>
            <a:r>
              <a:rPr lang="en-US" dirty="0" smtClean="0"/>
              <a:t>Antibiotics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 smtClean="0"/>
              <a:t>Labs/Diagnostics</a:t>
            </a:r>
          </a:p>
          <a:p>
            <a:pPr lvl="1"/>
            <a:r>
              <a:rPr lang="en-US" dirty="0" smtClean="0"/>
              <a:t>Hb, Hct, WBC</a:t>
            </a:r>
          </a:p>
          <a:p>
            <a:endParaRPr lang="en-US" dirty="0"/>
          </a:p>
          <a:p>
            <a:r>
              <a:rPr lang="en-US" dirty="0" smtClean="0"/>
              <a:t>Medical Equipment</a:t>
            </a:r>
          </a:p>
          <a:p>
            <a:pPr lvl="1"/>
            <a:r>
              <a:rPr lang="en-US" dirty="0" smtClean="0"/>
              <a:t>Foley</a:t>
            </a:r>
          </a:p>
          <a:p>
            <a:pPr lvl="1"/>
            <a:r>
              <a:rPr lang="en-US" dirty="0" smtClean="0"/>
              <a:t>O2@ 2L</a:t>
            </a:r>
          </a:p>
          <a:p>
            <a:pPr lvl="1"/>
            <a:r>
              <a:rPr lang="en-US" dirty="0" smtClean="0"/>
              <a:t>Ted Hose</a:t>
            </a:r>
          </a:p>
          <a:p>
            <a:pPr lvl="1"/>
            <a:r>
              <a:rPr lang="en-US" dirty="0" smtClean="0"/>
              <a:t>PAS stockings</a:t>
            </a:r>
          </a:p>
          <a:p>
            <a:pPr lvl="1"/>
            <a:r>
              <a:rPr lang="en-US" dirty="0" smtClean="0"/>
              <a:t>IV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787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Microdiscectomy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Precautions/Contraindications</a:t>
            </a:r>
          </a:p>
          <a:p>
            <a:pPr lvl="1"/>
            <a:r>
              <a:rPr lang="en-US" dirty="0" smtClean="0"/>
              <a:t>No prolonged sitting more than 30, 45, 60 min</a:t>
            </a:r>
          </a:p>
          <a:p>
            <a:pPr lvl="1"/>
            <a:r>
              <a:rPr lang="en-US" dirty="0" smtClean="0"/>
              <a:t>Need to change position even if just stand or walk</a:t>
            </a:r>
          </a:p>
          <a:p>
            <a:pPr lvl="1"/>
            <a:r>
              <a:rPr lang="en-US" dirty="0" smtClean="0"/>
              <a:t>No lifting &gt;10#</a:t>
            </a:r>
          </a:p>
          <a:p>
            <a:pPr lvl="1"/>
            <a:r>
              <a:rPr lang="en-US" dirty="0" smtClean="0"/>
              <a:t>No excessive bending or twisting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37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Microdiscectomy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 Eval</a:t>
            </a:r>
          </a:p>
          <a:p>
            <a:pPr lvl="1"/>
            <a:r>
              <a:rPr lang="en-US" dirty="0" smtClean="0"/>
              <a:t>Screen myotomes</a:t>
            </a:r>
          </a:p>
          <a:p>
            <a:pPr lvl="1"/>
            <a:r>
              <a:rPr lang="en-US" dirty="0" smtClean="0"/>
              <a:t>Screen dermatomes</a:t>
            </a:r>
          </a:p>
          <a:p>
            <a:pPr lvl="1"/>
            <a:r>
              <a:rPr lang="en-US" dirty="0" smtClean="0"/>
              <a:t>Screen for edema, incision</a:t>
            </a:r>
          </a:p>
          <a:p>
            <a:endParaRPr lang="en-US" dirty="0"/>
          </a:p>
          <a:p>
            <a:r>
              <a:rPr lang="en-US" dirty="0" smtClean="0"/>
              <a:t>PT POC 1 day</a:t>
            </a:r>
          </a:p>
          <a:p>
            <a:pPr lvl="1"/>
            <a:r>
              <a:rPr lang="en-US" dirty="0" smtClean="0"/>
              <a:t>General mobility – usually no assistive device needed</a:t>
            </a:r>
          </a:p>
          <a:p>
            <a:pPr lvl="1"/>
            <a:r>
              <a:rPr lang="en-US" dirty="0" smtClean="0"/>
              <a:t>LE strength exercises pending screens</a:t>
            </a:r>
          </a:p>
          <a:p>
            <a:pPr lvl="1"/>
            <a:r>
              <a:rPr lang="en-US" dirty="0"/>
              <a:t>Initiate core stability with abdominal sets, abdominal set with UE then LE movement and progress to UE &amp; LE movements</a:t>
            </a:r>
          </a:p>
          <a:p>
            <a:pPr lvl="1"/>
            <a:r>
              <a:rPr lang="en-US" dirty="0" smtClean="0"/>
              <a:t>Log roll supine to sit and sit to supine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790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Laminectomy with Discectomy</a:t>
            </a:r>
            <a:br>
              <a:rPr lang="en-US" sz="3200" dirty="0" smtClean="0"/>
            </a:br>
            <a:r>
              <a:rPr lang="en-US" sz="3200" dirty="0" smtClean="0"/>
              <a:t>Spinal Internal Fixators</a:t>
            </a:r>
            <a:br>
              <a:rPr lang="en-US" sz="3200" dirty="0" smtClean="0"/>
            </a:br>
            <a:r>
              <a:rPr lang="en-US" sz="3200" dirty="0" smtClean="0"/>
              <a:t>Spinal Fusions, Vertebroplasty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Meds</a:t>
            </a:r>
          </a:p>
          <a:p>
            <a:pPr lvl="1"/>
            <a:r>
              <a:rPr lang="en-US" dirty="0"/>
              <a:t>Analgesics:  Opiods of morphine, fentanyl; epidurals; oral meds NSAIDS or opiods</a:t>
            </a:r>
          </a:p>
          <a:p>
            <a:pPr lvl="1"/>
            <a:r>
              <a:rPr lang="en-US" dirty="0"/>
              <a:t>Antibiotics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Labs/Diagnostics</a:t>
            </a:r>
          </a:p>
          <a:p>
            <a:pPr lvl="1"/>
            <a:r>
              <a:rPr lang="en-US" dirty="0"/>
              <a:t>Hb, Hct, </a:t>
            </a:r>
            <a:r>
              <a:rPr lang="en-US" dirty="0" smtClean="0"/>
              <a:t>WBC</a:t>
            </a:r>
          </a:p>
          <a:p>
            <a:pPr lvl="1"/>
            <a:r>
              <a:rPr lang="en-US" dirty="0" smtClean="0"/>
              <a:t>Xray to check the components</a:t>
            </a:r>
            <a:endParaRPr lang="en-US" dirty="0"/>
          </a:p>
          <a:p>
            <a:endParaRPr lang="en-US" dirty="0"/>
          </a:p>
          <a:p>
            <a:r>
              <a:rPr lang="en-US" dirty="0"/>
              <a:t>Medical Equipment</a:t>
            </a:r>
          </a:p>
          <a:p>
            <a:pPr lvl="1"/>
            <a:r>
              <a:rPr lang="en-US" dirty="0"/>
              <a:t>Foley</a:t>
            </a:r>
          </a:p>
          <a:p>
            <a:pPr lvl="1"/>
            <a:r>
              <a:rPr lang="en-US" dirty="0"/>
              <a:t>O2@ 2L</a:t>
            </a:r>
          </a:p>
          <a:p>
            <a:pPr lvl="1"/>
            <a:r>
              <a:rPr lang="en-US" dirty="0"/>
              <a:t>Ted Hose</a:t>
            </a:r>
          </a:p>
          <a:p>
            <a:pPr lvl="1"/>
            <a:r>
              <a:rPr lang="en-US" dirty="0"/>
              <a:t>PAS stockings</a:t>
            </a:r>
          </a:p>
          <a:p>
            <a:pPr lvl="1"/>
            <a:r>
              <a:rPr lang="en-US" dirty="0"/>
              <a:t>IV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787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Laminectomy with Discectomy</a:t>
            </a:r>
            <a:br>
              <a:rPr lang="en-US" sz="3200" dirty="0"/>
            </a:br>
            <a:r>
              <a:rPr lang="en-US" sz="3200" dirty="0"/>
              <a:t>Spinal Internal Fixators</a:t>
            </a:r>
            <a:br>
              <a:rPr lang="en-US" sz="3200" dirty="0"/>
            </a:br>
            <a:r>
              <a:rPr lang="en-US" sz="3200" dirty="0"/>
              <a:t>Spinal </a:t>
            </a:r>
            <a:r>
              <a:rPr lang="en-US" sz="3200" dirty="0" smtClean="0"/>
              <a:t>Fusions, Vertebroplasty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Precautions/Contraindications</a:t>
            </a:r>
          </a:p>
          <a:p>
            <a:pPr lvl="1"/>
            <a:r>
              <a:rPr lang="en-US" dirty="0"/>
              <a:t>No prolonged sitting more than 30, 45, 60 min</a:t>
            </a:r>
          </a:p>
          <a:p>
            <a:pPr lvl="1"/>
            <a:r>
              <a:rPr lang="en-US" dirty="0"/>
              <a:t>Need to change position even if just stand or walk</a:t>
            </a:r>
          </a:p>
          <a:p>
            <a:pPr lvl="1"/>
            <a:r>
              <a:rPr lang="en-US" dirty="0"/>
              <a:t>No lifting &gt;10#</a:t>
            </a:r>
          </a:p>
          <a:p>
            <a:pPr lvl="1"/>
            <a:r>
              <a:rPr lang="en-US" dirty="0"/>
              <a:t>No excessive bending or </a:t>
            </a:r>
            <a:r>
              <a:rPr lang="en-US" dirty="0" smtClean="0"/>
              <a:t>twisting</a:t>
            </a:r>
          </a:p>
          <a:p>
            <a:pPr lvl="1"/>
            <a:r>
              <a:rPr lang="en-US" dirty="0" smtClean="0"/>
              <a:t>Allograph site per pt tolerance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Corset or Brace pending level of the surgery</a:t>
            </a:r>
          </a:p>
          <a:p>
            <a:pPr lvl="2"/>
            <a:r>
              <a:rPr lang="en-US" dirty="0" smtClean="0"/>
              <a:t>May don in supine, sit or standing</a:t>
            </a:r>
          </a:p>
          <a:p>
            <a:pPr lvl="2"/>
            <a:r>
              <a:rPr lang="en-US" dirty="0" smtClean="0"/>
              <a:t>Some orders may state “brace on when up”</a:t>
            </a:r>
          </a:p>
          <a:p>
            <a:pPr lvl="2"/>
            <a:r>
              <a:rPr lang="en-US" dirty="0" smtClean="0"/>
              <a:t>Some orders may state “no brace if bed to bathroom”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3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114300" indent="0" algn="ctr">
              <a:buNone/>
            </a:pPr>
            <a:r>
              <a:rPr lang="en-US" sz="5400" dirty="0" smtClean="0"/>
              <a:t>TOTAL JOINT ARTHROPLASTIES</a:t>
            </a:r>
            <a:endParaRPr lang="en-US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9282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Laminectomy with Discectomy</a:t>
            </a:r>
            <a:br>
              <a:rPr lang="en-US" sz="3200" dirty="0"/>
            </a:br>
            <a:r>
              <a:rPr lang="en-US" sz="3200" dirty="0"/>
              <a:t>Spinal Internal Fixators</a:t>
            </a:r>
            <a:br>
              <a:rPr lang="en-US" sz="3200" dirty="0"/>
            </a:br>
            <a:r>
              <a:rPr lang="en-US" sz="3200" dirty="0"/>
              <a:t>Spinal </a:t>
            </a:r>
            <a:r>
              <a:rPr lang="en-US" sz="3200" dirty="0" smtClean="0"/>
              <a:t>Fusions, Vertebroplasty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 Eval</a:t>
            </a:r>
          </a:p>
          <a:p>
            <a:pPr lvl="1"/>
            <a:r>
              <a:rPr lang="en-US" dirty="0" smtClean="0"/>
              <a:t>Screens of muscle strength for myotomes</a:t>
            </a:r>
          </a:p>
          <a:p>
            <a:pPr lvl="1"/>
            <a:r>
              <a:rPr lang="en-US" dirty="0" smtClean="0"/>
              <a:t>Screens of sensory for dermatomes</a:t>
            </a:r>
          </a:p>
          <a:p>
            <a:pPr lvl="1"/>
            <a:r>
              <a:rPr lang="en-US" dirty="0" smtClean="0"/>
              <a:t>Screen of integument for edema, incision</a:t>
            </a:r>
          </a:p>
          <a:p>
            <a:endParaRPr lang="en-US" dirty="0"/>
          </a:p>
          <a:p>
            <a:r>
              <a:rPr lang="en-US" dirty="0" smtClean="0"/>
              <a:t>PT POC 1-3 days</a:t>
            </a:r>
          </a:p>
          <a:p>
            <a:pPr lvl="1"/>
            <a:r>
              <a:rPr lang="en-US" dirty="0"/>
              <a:t>General mobility – </a:t>
            </a:r>
            <a:r>
              <a:rPr lang="en-US" dirty="0" smtClean="0"/>
              <a:t>may need </a:t>
            </a:r>
            <a:r>
              <a:rPr lang="en-US" dirty="0"/>
              <a:t>assistive </a:t>
            </a:r>
            <a:r>
              <a:rPr lang="en-US" dirty="0" smtClean="0"/>
              <a:t>device</a:t>
            </a:r>
          </a:p>
          <a:p>
            <a:pPr lvl="2"/>
            <a:r>
              <a:rPr lang="en-US" dirty="0" smtClean="0"/>
              <a:t>Higher than norm so no flexion and RW so no activation of back extensors</a:t>
            </a:r>
            <a:endParaRPr lang="en-US" dirty="0"/>
          </a:p>
          <a:p>
            <a:pPr lvl="1"/>
            <a:r>
              <a:rPr lang="en-US" dirty="0"/>
              <a:t>LE strength exercises pending </a:t>
            </a:r>
            <a:r>
              <a:rPr lang="en-US" dirty="0" smtClean="0"/>
              <a:t>screens</a:t>
            </a:r>
          </a:p>
          <a:p>
            <a:pPr lvl="1"/>
            <a:r>
              <a:rPr lang="en-US" dirty="0" smtClean="0"/>
              <a:t>Initiate core stability with abdominal sets, abdominal set with UE then LE movement and progress to UE &amp; LE movements</a:t>
            </a:r>
            <a:endParaRPr lang="en-US" dirty="0"/>
          </a:p>
          <a:p>
            <a:pPr lvl="1"/>
            <a:r>
              <a:rPr lang="en-US" dirty="0"/>
              <a:t>Log roll supine to sit and sit to supine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790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Anterior Cervical Discectomy,  C/S Fusion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Meds</a:t>
            </a:r>
          </a:p>
          <a:p>
            <a:pPr lvl="1"/>
            <a:r>
              <a:rPr lang="en-US" dirty="0"/>
              <a:t>Analgesics:  Opiods of morphine, fentanyl; epidurals; oral meds NSAIDS or opiods</a:t>
            </a:r>
          </a:p>
          <a:p>
            <a:pPr lvl="1"/>
            <a:r>
              <a:rPr lang="en-US" dirty="0"/>
              <a:t>Antibiotics</a:t>
            </a:r>
          </a:p>
          <a:p>
            <a:pPr marL="411480" lvl="1" indent="0">
              <a:buNone/>
            </a:pPr>
            <a:endParaRPr lang="en-US" dirty="0"/>
          </a:p>
          <a:p>
            <a:r>
              <a:rPr lang="en-US" dirty="0"/>
              <a:t>Labs/Diagnostics</a:t>
            </a:r>
          </a:p>
          <a:p>
            <a:pPr lvl="1"/>
            <a:r>
              <a:rPr lang="en-US" dirty="0"/>
              <a:t>Hb, Hct, WBC</a:t>
            </a:r>
          </a:p>
          <a:p>
            <a:pPr lvl="1"/>
            <a:r>
              <a:rPr lang="en-US" dirty="0"/>
              <a:t>Xray to check the components</a:t>
            </a:r>
          </a:p>
          <a:p>
            <a:endParaRPr lang="en-US" dirty="0"/>
          </a:p>
          <a:p>
            <a:r>
              <a:rPr lang="en-US" dirty="0"/>
              <a:t>Medical Equipment</a:t>
            </a:r>
          </a:p>
          <a:p>
            <a:pPr lvl="1"/>
            <a:r>
              <a:rPr lang="en-US" dirty="0"/>
              <a:t>Foley</a:t>
            </a:r>
          </a:p>
          <a:p>
            <a:pPr lvl="1"/>
            <a:r>
              <a:rPr lang="en-US" dirty="0"/>
              <a:t>O2@ 2L</a:t>
            </a:r>
          </a:p>
          <a:p>
            <a:pPr lvl="1"/>
            <a:r>
              <a:rPr lang="en-US" dirty="0"/>
              <a:t>Ted Hose</a:t>
            </a:r>
          </a:p>
          <a:p>
            <a:pPr lvl="1"/>
            <a:r>
              <a:rPr lang="en-US" dirty="0"/>
              <a:t>PAS stockings</a:t>
            </a:r>
          </a:p>
          <a:p>
            <a:pPr lvl="1"/>
            <a:r>
              <a:rPr lang="en-US" dirty="0" smtClean="0"/>
              <a:t>IV</a:t>
            </a:r>
          </a:p>
          <a:p>
            <a:pPr lvl="1"/>
            <a:r>
              <a:rPr lang="en-US" dirty="0" smtClean="0"/>
              <a:t>Soft or hard collar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787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Anterior Cervical Discectomy,  C/S Fusion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Precautions/Contraindications</a:t>
            </a:r>
          </a:p>
          <a:p>
            <a:pPr lvl="1"/>
            <a:r>
              <a:rPr lang="en-US" dirty="0" smtClean="0"/>
              <a:t>No forced C/S ROM – ROM for daily activity</a:t>
            </a:r>
          </a:p>
          <a:p>
            <a:pPr lvl="1"/>
            <a:r>
              <a:rPr lang="en-US" dirty="0" smtClean="0"/>
              <a:t>Brace on when up and supine</a:t>
            </a:r>
          </a:p>
          <a:p>
            <a:pPr lvl="1"/>
            <a:r>
              <a:rPr lang="en-US" dirty="0" smtClean="0"/>
              <a:t>Swallow in upright position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37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Anterior Cervical Discectomy,  C/S Fusion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PT Eval</a:t>
            </a:r>
          </a:p>
          <a:p>
            <a:pPr lvl="1"/>
            <a:r>
              <a:rPr lang="en-US" dirty="0" smtClean="0"/>
              <a:t>Screen ROM and strength of UE (sometimes LE if tumor or cord involvement)</a:t>
            </a:r>
          </a:p>
          <a:p>
            <a:pPr lvl="1"/>
            <a:r>
              <a:rPr lang="en-US" dirty="0" smtClean="0"/>
              <a:t>Screen swallow and recommend SLP if unable to swallow by lunch time</a:t>
            </a:r>
          </a:p>
          <a:p>
            <a:endParaRPr lang="en-US" dirty="0"/>
          </a:p>
          <a:p>
            <a:r>
              <a:rPr lang="en-US" dirty="0" smtClean="0"/>
              <a:t>PT POC – 1-2 days</a:t>
            </a:r>
          </a:p>
          <a:p>
            <a:pPr lvl="1"/>
            <a:r>
              <a:rPr lang="en-US" dirty="0" smtClean="0"/>
              <a:t>Gentle C/C isometrics</a:t>
            </a:r>
          </a:p>
          <a:p>
            <a:pPr lvl="1"/>
            <a:r>
              <a:rPr lang="en-US" dirty="0" smtClean="0"/>
              <a:t>No excessive AROM or no PROM of C/S</a:t>
            </a:r>
          </a:p>
          <a:p>
            <a:pPr lvl="1"/>
            <a:r>
              <a:rPr lang="en-US" dirty="0" smtClean="0"/>
              <a:t>Log roll for supine to sit and sit to supine</a:t>
            </a:r>
          </a:p>
          <a:p>
            <a:pPr lvl="1"/>
            <a:r>
              <a:rPr lang="en-US" dirty="0" smtClean="0"/>
              <a:t>Scapular motion to pt tolerance</a:t>
            </a:r>
          </a:p>
          <a:p>
            <a:pPr lvl="1"/>
            <a:r>
              <a:rPr lang="en-US" dirty="0" smtClean="0"/>
              <a:t>Gait – focus on relaxed shoulders and arm swing</a:t>
            </a:r>
          </a:p>
          <a:p>
            <a:pPr lvl="1"/>
            <a:r>
              <a:rPr lang="en-US" dirty="0" smtClean="0"/>
              <a:t>Exercise for strength pending strength screen</a:t>
            </a:r>
          </a:p>
          <a:p>
            <a:pPr lvl="1"/>
            <a:r>
              <a:rPr lang="en-US" dirty="0" smtClean="0"/>
              <a:t>Usually no assistive device unless LE impacted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790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endParaRPr lang="en-US" sz="4400" dirty="0"/>
          </a:p>
          <a:p>
            <a:pPr marL="114300" indent="0" algn="ctr">
              <a:buNone/>
            </a:pPr>
            <a:r>
              <a:rPr lang="en-US" sz="4400" dirty="0" smtClean="0"/>
              <a:t>INTERNAL &amp; EXTERNAL</a:t>
            </a:r>
          </a:p>
          <a:p>
            <a:pPr marL="114300" indent="0" algn="ctr">
              <a:buNone/>
            </a:pPr>
            <a:r>
              <a:rPr lang="en-US" sz="4400" dirty="0" smtClean="0"/>
              <a:t>FIXATORS</a:t>
            </a:r>
          </a:p>
          <a:p>
            <a:pPr marL="114300" indent="0">
              <a:buNone/>
            </a:pPr>
            <a:endParaRPr lang="en-US" sz="1600" dirty="0" smtClean="0"/>
          </a:p>
          <a:p>
            <a:pPr marL="114300" indent="0">
              <a:buNone/>
            </a:pPr>
            <a:endParaRPr lang="en-US" sz="1600" dirty="0"/>
          </a:p>
          <a:p>
            <a:pPr marL="114300" indent="0">
              <a:buNone/>
            </a:pPr>
            <a:r>
              <a:rPr lang="en-US" sz="1600" dirty="0" smtClean="0"/>
              <a:t>Most patients are sent home from ER in a cast for elbow to wrist, ankle fractures and return for surgery in approx 1 week with a LOS of 1 day in the hospital.  PT to reassess gait but pt has been mobile at home prior to surgery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5640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Wrist or Elbow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Meds</a:t>
            </a:r>
          </a:p>
          <a:p>
            <a:pPr lvl="1"/>
            <a:r>
              <a:rPr lang="en-US" dirty="0"/>
              <a:t>Analgesics for Pain:  Ocycodone, Percocet, Vicoden, Lortab OR Epidural</a:t>
            </a:r>
          </a:p>
          <a:p>
            <a:pPr lvl="1"/>
            <a:r>
              <a:rPr lang="en-US" dirty="0"/>
              <a:t>Anticonstipation:  Colace</a:t>
            </a:r>
          </a:p>
          <a:p>
            <a:pPr lvl="1"/>
            <a:r>
              <a:rPr lang="en-US" dirty="0"/>
              <a:t>Antibiotics:  Cefadroxil, Levafloxacine</a:t>
            </a:r>
          </a:p>
          <a:p>
            <a:pPr lvl="1"/>
            <a:r>
              <a:rPr lang="en-US" dirty="0"/>
              <a:t>Antinausea:  Zofran</a:t>
            </a:r>
          </a:p>
          <a:p>
            <a:r>
              <a:rPr lang="en-US" dirty="0" smtClean="0"/>
              <a:t>Labs/Diagnostics</a:t>
            </a:r>
            <a:endParaRPr lang="en-US" dirty="0"/>
          </a:p>
          <a:p>
            <a:pPr lvl="1"/>
            <a:r>
              <a:rPr lang="en-US" dirty="0"/>
              <a:t>Hb, Hct, WBC, PT, PTT, INR</a:t>
            </a:r>
          </a:p>
          <a:p>
            <a:pPr lvl="1"/>
            <a:r>
              <a:rPr lang="en-US" dirty="0"/>
              <a:t>Post Xray for component placement</a:t>
            </a:r>
          </a:p>
          <a:p>
            <a:r>
              <a:rPr lang="en-US" dirty="0"/>
              <a:t>Medical Equipment</a:t>
            </a:r>
          </a:p>
          <a:p>
            <a:pPr lvl="1"/>
            <a:r>
              <a:rPr lang="en-US" dirty="0"/>
              <a:t>PAS stockings or foot pumps</a:t>
            </a:r>
          </a:p>
          <a:p>
            <a:pPr lvl="1"/>
            <a:r>
              <a:rPr lang="en-US" dirty="0"/>
              <a:t>O2 @ 2L</a:t>
            </a:r>
          </a:p>
          <a:p>
            <a:pPr lvl="1"/>
            <a:r>
              <a:rPr lang="en-US" dirty="0" smtClean="0"/>
              <a:t>Foley</a:t>
            </a:r>
          </a:p>
          <a:p>
            <a:pPr lvl="1"/>
            <a:r>
              <a:rPr lang="en-US" dirty="0" smtClean="0"/>
              <a:t>Possible ace wrap for External and ace wrap/ace wrap with splint for internal</a:t>
            </a:r>
          </a:p>
          <a:p>
            <a:pPr lvl="1"/>
            <a:r>
              <a:rPr lang="en-US" dirty="0" smtClean="0"/>
              <a:t>May have sling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787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Wrist </a:t>
            </a:r>
            <a:r>
              <a:rPr lang="en-US" dirty="0"/>
              <a:t>or Elbow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Precautions/Contraindications</a:t>
            </a:r>
          </a:p>
          <a:p>
            <a:pPr lvl="1"/>
            <a:r>
              <a:rPr lang="en-US" dirty="0" smtClean="0"/>
              <a:t>NWB 4-6 weeks</a:t>
            </a:r>
          </a:p>
          <a:p>
            <a:pPr lvl="1"/>
            <a:r>
              <a:rPr lang="en-US" dirty="0" smtClean="0"/>
              <a:t>External fixator keep pins clean</a:t>
            </a:r>
          </a:p>
          <a:p>
            <a:pPr lvl="1"/>
            <a:r>
              <a:rPr lang="en-US" dirty="0" smtClean="0"/>
              <a:t>Some internal fixators will be removed in future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37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Wrist </a:t>
            </a:r>
            <a:r>
              <a:rPr lang="en-US" dirty="0"/>
              <a:t>or Elbow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 Eval</a:t>
            </a:r>
          </a:p>
          <a:p>
            <a:pPr lvl="1"/>
            <a:r>
              <a:rPr lang="en-US" dirty="0" smtClean="0"/>
              <a:t>Assess ROM and Strength above or below site</a:t>
            </a:r>
          </a:p>
          <a:p>
            <a:pPr lvl="1"/>
            <a:r>
              <a:rPr lang="en-US" dirty="0" smtClean="0"/>
              <a:t>Assess sensory</a:t>
            </a:r>
          </a:p>
          <a:p>
            <a:pPr lvl="1"/>
            <a:r>
              <a:rPr lang="en-US" dirty="0" smtClean="0"/>
              <a:t>Assess edema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PT POC – 1 day</a:t>
            </a:r>
          </a:p>
          <a:p>
            <a:pPr lvl="1"/>
            <a:r>
              <a:rPr lang="en-US" dirty="0" smtClean="0"/>
              <a:t>Mobility</a:t>
            </a:r>
          </a:p>
          <a:p>
            <a:pPr lvl="1"/>
            <a:r>
              <a:rPr lang="en-US" dirty="0" smtClean="0"/>
              <a:t>Pt Ed:  ROM above or below site, precautions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790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Ankle, Femur or Pelvis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Meds</a:t>
            </a:r>
          </a:p>
          <a:p>
            <a:pPr lvl="1"/>
            <a:r>
              <a:rPr lang="en-US" dirty="0"/>
              <a:t>Analgesics for Pain:  Ocycodone, Percocet, Vicoden, Lortab OR Epidural</a:t>
            </a:r>
          </a:p>
          <a:p>
            <a:pPr lvl="1"/>
            <a:r>
              <a:rPr lang="en-US" dirty="0"/>
              <a:t>Anticonstipation:  Colace</a:t>
            </a:r>
          </a:p>
          <a:p>
            <a:pPr lvl="1"/>
            <a:r>
              <a:rPr lang="en-US" dirty="0"/>
              <a:t>Antibiotics:  Cefadroxil, Levafloxacine</a:t>
            </a:r>
          </a:p>
          <a:p>
            <a:pPr lvl="1"/>
            <a:r>
              <a:rPr lang="en-US" dirty="0"/>
              <a:t>Antinausea:  Zofran</a:t>
            </a:r>
          </a:p>
          <a:p>
            <a:r>
              <a:rPr lang="en-US" dirty="0"/>
              <a:t>Labs/Diagnostics</a:t>
            </a:r>
          </a:p>
          <a:p>
            <a:pPr lvl="1"/>
            <a:r>
              <a:rPr lang="en-US" dirty="0"/>
              <a:t>Hb, Hct, WBC, PT, PTT, INR</a:t>
            </a:r>
          </a:p>
          <a:p>
            <a:pPr lvl="1"/>
            <a:r>
              <a:rPr lang="en-US" dirty="0"/>
              <a:t>Post Xray for component placement</a:t>
            </a:r>
          </a:p>
          <a:p>
            <a:r>
              <a:rPr lang="en-US" dirty="0"/>
              <a:t>Medical Equipment</a:t>
            </a:r>
          </a:p>
          <a:p>
            <a:pPr lvl="1"/>
            <a:r>
              <a:rPr lang="en-US" dirty="0"/>
              <a:t>PAS stockings or foot pumps</a:t>
            </a:r>
          </a:p>
          <a:p>
            <a:pPr lvl="1"/>
            <a:r>
              <a:rPr lang="en-US" dirty="0"/>
              <a:t>O2 @ 2L</a:t>
            </a:r>
          </a:p>
          <a:p>
            <a:pPr lvl="1"/>
            <a:r>
              <a:rPr lang="en-US" dirty="0"/>
              <a:t>Foley</a:t>
            </a:r>
          </a:p>
          <a:p>
            <a:pPr lvl="1"/>
            <a:r>
              <a:rPr lang="en-US" dirty="0"/>
              <a:t>Possible ace wrap for External and ace wrap/ace </a:t>
            </a:r>
            <a:r>
              <a:rPr lang="en-US" dirty="0" smtClean="0"/>
              <a:t>wrap or short cast </a:t>
            </a:r>
            <a:r>
              <a:rPr lang="en-US" dirty="0"/>
              <a:t>with splint for </a:t>
            </a:r>
            <a:r>
              <a:rPr lang="en-US" dirty="0" smtClean="0"/>
              <a:t>internal ankle; </a:t>
            </a:r>
            <a:r>
              <a:rPr lang="en-US" dirty="0"/>
              <a:t>ace wrap/ace wrap or </a:t>
            </a:r>
            <a:r>
              <a:rPr lang="en-US" dirty="0" smtClean="0"/>
              <a:t>long </a:t>
            </a:r>
            <a:r>
              <a:rPr lang="en-US" dirty="0"/>
              <a:t>cast with splint for internal </a:t>
            </a:r>
            <a:r>
              <a:rPr lang="en-US" dirty="0" smtClean="0"/>
              <a:t>femur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787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Ankle, Femur </a:t>
            </a:r>
            <a:r>
              <a:rPr lang="en-US" dirty="0"/>
              <a:t>or Pelvis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Precautions/Contraindications</a:t>
            </a:r>
          </a:p>
          <a:p>
            <a:pPr lvl="1"/>
            <a:r>
              <a:rPr lang="en-US" dirty="0"/>
              <a:t>NWB 4-6 weeks</a:t>
            </a:r>
          </a:p>
          <a:p>
            <a:pPr lvl="1"/>
            <a:r>
              <a:rPr lang="en-US" dirty="0"/>
              <a:t>External fixator keep pins clean</a:t>
            </a:r>
          </a:p>
          <a:p>
            <a:pPr lvl="1"/>
            <a:r>
              <a:rPr lang="en-US" dirty="0"/>
              <a:t>Some internal fixators will be removed in future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3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Knee Arthroplasty (TKA)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620000" cy="563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Meds</a:t>
            </a:r>
          </a:p>
          <a:p>
            <a:pPr lvl="1"/>
            <a:r>
              <a:rPr lang="en-US" dirty="0" smtClean="0"/>
              <a:t>Analgesics for Pain:  Ocycodone, Percocet, Vicoden, Lortab OR Epidural</a:t>
            </a:r>
          </a:p>
          <a:p>
            <a:pPr lvl="1"/>
            <a:r>
              <a:rPr lang="en-US" dirty="0" smtClean="0"/>
              <a:t>Anticonstipation:  Colace</a:t>
            </a:r>
          </a:p>
          <a:p>
            <a:pPr lvl="1"/>
            <a:r>
              <a:rPr lang="en-US" dirty="0" smtClean="0"/>
              <a:t>Antibiotics:  Cefadroxil, Levafloxacine</a:t>
            </a:r>
          </a:p>
          <a:p>
            <a:pPr lvl="1"/>
            <a:r>
              <a:rPr lang="en-US" dirty="0" smtClean="0"/>
              <a:t>Antinausea:  Zofran</a:t>
            </a:r>
          </a:p>
          <a:p>
            <a:pPr lvl="1"/>
            <a:r>
              <a:rPr lang="en-US" dirty="0" smtClean="0"/>
              <a:t>Blood thinner:  Coumadin</a:t>
            </a:r>
            <a:endParaRPr lang="en-US" dirty="0"/>
          </a:p>
          <a:p>
            <a:r>
              <a:rPr lang="en-US" dirty="0" smtClean="0"/>
              <a:t>Labs/Diagnostics</a:t>
            </a:r>
          </a:p>
          <a:p>
            <a:pPr lvl="1"/>
            <a:r>
              <a:rPr lang="en-US" dirty="0" smtClean="0"/>
              <a:t>Hb, Hct, WBC, PT, PTT, INR</a:t>
            </a:r>
          </a:p>
          <a:p>
            <a:pPr lvl="1"/>
            <a:r>
              <a:rPr lang="en-US" dirty="0" smtClean="0"/>
              <a:t>Post Xray for component placement</a:t>
            </a:r>
            <a:endParaRPr lang="en-US" dirty="0"/>
          </a:p>
          <a:p>
            <a:r>
              <a:rPr lang="en-US" dirty="0" smtClean="0"/>
              <a:t>Medical Equipment</a:t>
            </a:r>
          </a:p>
          <a:p>
            <a:pPr lvl="1"/>
            <a:r>
              <a:rPr lang="en-US" dirty="0" smtClean="0"/>
              <a:t>PAS stockings or foot pumps</a:t>
            </a:r>
          </a:p>
          <a:p>
            <a:pPr lvl="1"/>
            <a:r>
              <a:rPr lang="en-US" dirty="0" smtClean="0"/>
              <a:t>O2 @ 2L</a:t>
            </a:r>
          </a:p>
          <a:p>
            <a:pPr lvl="1"/>
            <a:r>
              <a:rPr lang="en-US" dirty="0" smtClean="0"/>
              <a:t>Foley</a:t>
            </a:r>
          </a:p>
          <a:p>
            <a:pPr lvl="1"/>
            <a:r>
              <a:rPr lang="en-US" dirty="0" smtClean="0"/>
              <a:t>Hemovac</a:t>
            </a:r>
          </a:p>
          <a:p>
            <a:pPr lvl="1"/>
            <a:r>
              <a:rPr lang="en-US" dirty="0" smtClean="0"/>
              <a:t>Knee immobilizer</a:t>
            </a:r>
          </a:p>
          <a:p>
            <a:pPr lvl="1"/>
            <a:r>
              <a:rPr lang="en-US" dirty="0" smtClean="0"/>
              <a:t>CPM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0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Ankle, Femur </a:t>
            </a:r>
            <a:r>
              <a:rPr lang="en-US" dirty="0"/>
              <a:t>or Pelvis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 Eval</a:t>
            </a:r>
          </a:p>
          <a:p>
            <a:pPr lvl="1"/>
            <a:r>
              <a:rPr lang="en-US" dirty="0" smtClean="0"/>
              <a:t>Assess ROM and Strength above and below site</a:t>
            </a:r>
          </a:p>
          <a:p>
            <a:pPr lvl="1"/>
            <a:r>
              <a:rPr lang="en-US" dirty="0" smtClean="0"/>
              <a:t>Assess sensory</a:t>
            </a:r>
          </a:p>
          <a:p>
            <a:pPr lvl="1"/>
            <a:r>
              <a:rPr lang="en-US" dirty="0" smtClean="0"/>
              <a:t>Assess for edema</a:t>
            </a:r>
          </a:p>
          <a:p>
            <a:endParaRPr lang="en-US" dirty="0"/>
          </a:p>
          <a:p>
            <a:r>
              <a:rPr lang="en-US" dirty="0" smtClean="0"/>
              <a:t>PT POC – Ankle 1 day, femur/pelvis 3 days</a:t>
            </a:r>
          </a:p>
          <a:p>
            <a:pPr lvl="1"/>
            <a:r>
              <a:rPr lang="en-US" dirty="0" smtClean="0"/>
              <a:t>General mobility</a:t>
            </a:r>
          </a:p>
          <a:p>
            <a:pPr lvl="1"/>
            <a:r>
              <a:rPr lang="en-US" dirty="0" smtClean="0"/>
              <a:t>Stairs</a:t>
            </a:r>
          </a:p>
          <a:p>
            <a:pPr lvl="1"/>
            <a:r>
              <a:rPr lang="en-US" dirty="0" smtClean="0"/>
              <a:t>Assistive device</a:t>
            </a:r>
          </a:p>
          <a:p>
            <a:pPr lvl="1"/>
            <a:r>
              <a:rPr lang="en-US" dirty="0" smtClean="0"/>
              <a:t>Pt Ed:  ROM above and below site, assistive device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790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ORIF 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Meds</a:t>
            </a:r>
          </a:p>
          <a:p>
            <a:pPr lvl="1"/>
            <a:r>
              <a:rPr lang="en-US" dirty="0"/>
              <a:t>Analgesics for Pain:  Ocycodone, Percocet, Vicoden, Lortab OR Epidural</a:t>
            </a:r>
          </a:p>
          <a:p>
            <a:pPr lvl="1"/>
            <a:r>
              <a:rPr lang="en-US" dirty="0"/>
              <a:t>Anticonstipation:  Colace</a:t>
            </a:r>
          </a:p>
          <a:p>
            <a:pPr lvl="1"/>
            <a:r>
              <a:rPr lang="en-US" dirty="0"/>
              <a:t>Antibiotics:  Cefadroxil, Levafloxacine</a:t>
            </a:r>
          </a:p>
          <a:p>
            <a:pPr lvl="1"/>
            <a:r>
              <a:rPr lang="en-US" dirty="0"/>
              <a:t>Antinausea:  Zofran</a:t>
            </a:r>
          </a:p>
          <a:p>
            <a:r>
              <a:rPr lang="en-US" dirty="0"/>
              <a:t>Labs/Diagnostics</a:t>
            </a:r>
          </a:p>
          <a:p>
            <a:pPr lvl="1"/>
            <a:r>
              <a:rPr lang="en-US" dirty="0"/>
              <a:t>Hb, Hct, WBC, PT, PTT, INR</a:t>
            </a:r>
          </a:p>
          <a:p>
            <a:pPr lvl="1"/>
            <a:r>
              <a:rPr lang="en-US" dirty="0"/>
              <a:t>Post Xray for component placement</a:t>
            </a:r>
          </a:p>
          <a:p>
            <a:r>
              <a:rPr lang="en-US" dirty="0"/>
              <a:t>Medical Equipment</a:t>
            </a:r>
          </a:p>
          <a:p>
            <a:pPr lvl="1"/>
            <a:r>
              <a:rPr lang="en-US" dirty="0"/>
              <a:t>PAS stockings or foot pumps</a:t>
            </a:r>
          </a:p>
          <a:p>
            <a:pPr lvl="1"/>
            <a:r>
              <a:rPr lang="en-US" dirty="0"/>
              <a:t>O2 @ 2L</a:t>
            </a:r>
          </a:p>
          <a:p>
            <a:pPr lvl="1"/>
            <a:r>
              <a:rPr lang="en-US" dirty="0" smtClean="0"/>
              <a:t>Foley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787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ORIF 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Precautions/Contraindications</a:t>
            </a:r>
          </a:p>
          <a:p>
            <a:pPr lvl="1"/>
            <a:r>
              <a:rPr lang="en-US" dirty="0" smtClean="0"/>
              <a:t>Usually NWB, but sometimes TTWB, rarely PWB</a:t>
            </a:r>
          </a:p>
          <a:p>
            <a:pPr lvl="1"/>
            <a:r>
              <a:rPr lang="en-US" dirty="0" smtClean="0"/>
              <a:t>No hip precautions (fixators past the joint, however, following the hip precautions will be more comfortable for the patient)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37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ORIF 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PT Eval </a:t>
            </a:r>
            <a:r>
              <a:rPr lang="en-US" dirty="0" smtClean="0"/>
              <a:t>–</a:t>
            </a:r>
          </a:p>
          <a:p>
            <a:pPr lvl="1"/>
            <a:r>
              <a:rPr lang="en-US" dirty="0" smtClean="0"/>
              <a:t>Screen </a:t>
            </a:r>
            <a:r>
              <a:rPr lang="en-US" dirty="0"/>
              <a:t>ROM primarily at the knee </a:t>
            </a:r>
            <a:r>
              <a:rPr lang="en-US" dirty="0" smtClean="0"/>
              <a:t>due to hip pain</a:t>
            </a:r>
            <a:endParaRPr lang="en-US" dirty="0"/>
          </a:p>
          <a:p>
            <a:pPr lvl="1"/>
            <a:r>
              <a:rPr lang="en-US" dirty="0"/>
              <a:t>Screen incision</a:t>
            </a:r>
          </a:p>
          <a:p>
            <a:pPr lvl="1"/>
            <a:r>
              <a:rPr lang="en-US" dirty="0"/>
              <a:t>Screen Sensory</a:t>
            </a:r>
          </a:p>
          <a:p>
            <a:pPr lvl="1"/>
            <a:r>
              <a:rPr lang="en-US" dirty="0"/>
              <a:t>Screen Muscle Strength </a:t>
            </a:r>
          </a:p>
          <a:p>
            <a:pPr lvl="1"/>
            <a:r>
              <a:rPr lang="en-US" dirty="0"/>
              <a:t>General mobility of bed, transfers, </a:t>
            </a:r>
            <a:r>
              <a:rPr lang="en-US" dirty="0" smtClean="0"/>
              <a:t>gait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For pt’s in traction waiting for surgery</a:t>
            </a:r>
          </a:p>
          <a:p>
            <a:pPr lvl="2"/>
            <a:r>
              <a:rPr lang="en-US" dirty="0" smtClean="0"/>
              <a:t>When is the surgery scheduled</a:t>
            </a:r>
          </a:p>
          <a:p>
            <a:pPr lvl="2"/>
            <a:r>
              <a:rPr lang="en-US" dirty="0" smtClean="0"/>
              <a:t>What is the pt’s cognition or pain level for pre-surgical education or exercise on non-fractured side, breathing exercises, relaxation for pain relief</a:t>
            </a:r>
            <a:endParaRPr lang="en-US" dirty="0"/>
          </a:p>
          <a:p>
            <a:endParaRPr lang="en-US" dirty="0"/>
          </a:p>
          <a:p>
            <a:r>
              <a:rPr lang="en-US" dirty="0"/>
              <a:t>PT POC – 3 Days</a:t>
            </a:r>
          </a:p>
          <a:p>
            <a:pPr lvl="1"/>
            <a:r>
              <a:rPr lang="en-US" dirty="0" smtClean="0"/>
              <a:t>Similar to THA but usually less aggressive</a:t>
            </a:r>
          </a:p>
          <a:p>
            <a:pPr lvl="1"/>
            <a:r>
              <a:rPr lang="en-US" dirty="0" smtClean="0"/>
              <a:t>Exercise and Mobility</a:t>
            </a:r>
          </a:p>
          <a:p>
            <a:pPr lvl="1"/>
            <a:r>
              <a:rPr lang="en-US" dirty="0" smtClean="0"/>
              <a:t>If from a fall, many times pt is afraid of mobility</a:t>
            </a:r>
            <a:endParaRPr lang="en-US" dirty="0"/>
          </a:p>
          <a:p>
            <a:pPr lvl="1"/>
            <a:r>
              <a:rPr lang="en-US" dirty="0"/>
              <a:t>Pt Ed:  DVT prevention, swelling, precautions during fxnal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790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endParaRPr lang="en-US" sz="4400" dirty="0" smtClean="0"/>
          </a:p>
          <a:p>
            <a:pPr marL="114300" indent="0" algn="ctr">
              <a:buNone/>
            </a:pPr>
            <a:endParaRPr lang="en-US" sz="4400" dirty="0"/>
          </a:p>
          <a:p>
            <a:pPr marL="114300" indent="0" algn="ctr">
              <a:buNone/>
            </a:pPr>
            <a:r>
              <a:rPr lang="en-US" sz="4400" dirty="0" smtClean="0"/>
              <a:t>OTHER ORTHOPEDIC CONDITIONS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3738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Pelvis Fx, Rib Fx, Gout, Osteomyelitis, Bunionectomy, Halo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Meds</a:t>
            </a:r>
          </a:p>
          <a:p>
            <a:pPr lvl="1"/>
            <a:r>
              <a:rPr lang="en-US" dirty="0" smtClean="0"/>
              <a:t>Analgesics</a:t>
            </a:r>
          </a:p>
          <a:p>
            <a:pPr lvl="1"/>
            <a:r>
              <a:rPr lang="en-US" dirty="0" smtClean="0"/>
              <a:t>Antibiotics for osteomyolitis, halo</a:t>
            </a:r>
          </a:p>
          <a:p>
            <a:endParaRPr lang="en-US" dirty="0"/>
          </a:p>
          <a:p>
            <a:r>
              <a:rPr lang="en-US" dirty="0" smtClean="0"/>
              <a:t>Labs/Diagnostics</a:t>
            </a:r>
          </a:p>
          <a:p>
            <a:pPr lvl="1"/>
            <a:r>
              <a:rPr lang="en-US" dirty="0" smtClean="0"/>
              <a:t>Gout:  uric acid</a:t>
            </a:r>
          </a:p>
          <a:p>
            <a:endParaRPr lang="en-US" dirty="0"/>
          </a:p>
          <a:p>
            <a:r>
              <a:rPr lang="en-US" dirty="0" smtClean="0"/>
              <a:t>Medical Equipment</a:t>
            </a:r>
          </a:p>
          <a:p>
            <a:pPr lvl="1"/>
            <a:r>
              <a:rPr lang="en-US" dirty="0" smtClean="0"/>
              <a:t>PAS stockings</a:t>
            </a:r>
          </a:p>
          <a:p>
            <a:pPr lvl="1"/>
            <a:r>
              <a:rPr lang="en-US" dirty="0" smtClean="0"/>
              <a:t>Possible O2 if needed</a:t>
            </a:r>
          </a:p>
          <a:p>
            <a:pPr lvl="1"/>
            <a:r>
              <a:rPr lang="en-US" dirty="0" smtClean="0"/>
              <a:t>Bedpan/urinal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787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Precautions/Contraindications</a:t>
            </a:r>
          </a:p>
          <a:p>
            <a:pPr lvl="1"/>
            <a:r>
              <a:rPr lang="en-US" dirty="0" smtClean="0"/>
              <a:t>All usually NWB weight bear status (except Halo)</a:t>
            </a:r>
          </a:p>
          <a:p>
            <a:pPr lvl="2"/>
            <a:r>
              <a:rPr lang="en-US" dirty="0" smtClean="0"/>
              <a:t>Bunionectomy surg boot with wt through heel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Pelvic fx avoid prolonged sitting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Rib fx</a:t>
            </a:r>
          </a:p>
          <a:p>
            <a:pPr lvl="2"/>
            <a:r>
              <a:rPr lang="en-US" dirty="0" smtClean="0"/>
              <a:t>Difficult if need of assistive device</a:t>
            </a:r>
          </a:p>
          <a:p>
            <a:pPr lvl="2"/>
            <a:r>
              <a:rPr lang="en-US" dirty="0" smtClean="0"/>
              <a:t>Guard/Splint for cough/sneeze</a:t>
            </a:r>
          </a:p>
          <a:p>
            <a:pPr lvl="2"/>
            <a:r>
              <a:rPr lang="en-US" dirty="0" smtClean="0"/>
              <a:t>Deep breathing per pt tolerance</a:t>
            </a:r>
          </a:p>
          <a:p>
            <a:pPr lvl="2"/>
            <a:r>
              <a:rPr lang="en-US" dirty="0" smtClean="0"/>
              <a:t>Watch placement of gait belt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Halo</a:t>
            </a:r>
          </a:p>
          <a:p>
            <a:pPr lvl="2"/>
            <a:r>
              <a:rPr lang="en-US" dirty="0" smtClean="0"/>
              <a:t>Cleanliness of pins for Halo</a:t>
            </a:r>
          </a:p>
          <a:p>
            <a:pPr lvl="2"/>
            <a:r>
              <a:rPr lang="en-US" dirty="0" smtClean="0"/>
              <a:t>Eat in upright position for Halo</a:t>
            </a:r>
          </a:p>
          <a:p>
            <a:pPr lvl="2"/>
            <a:r>
              <a:rPr lang="en-US" dirty="0" smtClean="0"/>
              <a:t>May use wedge for supine for comfort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Pelvis Fx, Rib Fx, Gout, Osteomyelitis, Bunionectomy, Halo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37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 Eval</a:t>
            </a:r>
          </a:p>
          <a:p>
            <a:pPr lvl="1"/>
            <a:r>
              <a:rPr lang="en-US" dirty="0" smtClean="0"/>
              <a:t>Screen ROM and Strength</a:t>
            </a:r>
          </a:p>
          <a:p>
            <a:pPr lvl="1"/>
            <a:r>
              <a:rPr lang="en-US" dirty="0" smtClean="0"/>
              <a:t>Pain levels</a:t>
            </a:r>
          </a:p>
          <a:p>
            <a:pPr lvl="1"/>
            <a:r>
              <a:rPr lang="en-US" dirty="0" smtClean="0"/>
              <a:t>Bed mobility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PT POC – Pending pain, lab results</a:t>
            </a:r>
          </a:p>
          <a:p>
            <a:pPr lvl="1"/>
            <a:r>
              <a:rPr lang="en-US" dirty="0" smtClean="0"/>
              <a:t>Breathing exercises</a:t>
            </a:r>
          </a:p>
          <a:p>
            <a:pPr lvl="1"/>
            <a:r>
              <a:rPr lang="en-US" dirty="0" smtClean="0"/>
              <a:t>Needed ROM</a:t>
            </a:r>
          </a:p>
          <a:p>
            <a:pPr lvl="1"/>
            <a:r>
              <a:rPr lang="en-US" dirty="0" smtClean="0"/>
              <a:t>Needed Strength bedside</a:t>
            </a:r>
          </a:p>
          <a:p>
            <a:pPr lvl="1"/>
            <a:r>
              <a:rPr lang="en-US" dirty="0" smtClean="0"/>
              <a:t>Tf NWB to sit in chair</a:t>
            </a:r>
          </a:p>
          <a:p>
            <a:pPr lvl="1"/>
            <a:r>
              <a:rPr lang="en-US" dirty="0" smtClean="0"/>
              <a:t>Use of assistive device</a:t>
            </a:r>
          </a:p>
          <a:p>
            <a:pPr lvl="1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Pelvis Fx, Rib Fx, Gout, Osteomyelitis, Bunionectomy, Halo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790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Orthopedic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Weight Bearing Status</a:t>
            </a:r>
          </a:p>
          <a:p>
            <a:pPr lvl="1"/>
            <a:r>
              <a:rPr lang="en-US" dirty="0" smtClean="0"/>
              <a:t>WBAT/WBTT:  </a:t>
            </a:r>
            <a:r>
              <a:rPr lang="en-US" dirty="0"/>
              <a:t>wt bear as </a:t>
            </a:r>
            <a:r>
              <a:rPr lang="en-US" dirty="0" smtClean="0"/>
              <a:t>tolerated</a:t>
            </a:r>
          </a:p>
          <a:p>
            <a:pPr lvl="1"/>
            <a:r>
              <a:rPr lang="en-US" dirty="0" smtClean="0"/>
              <a:t>PWB</a:t>
            </a:r>
            <a:r>
              <a:rPr lang="en-US" dirty="0"/>
              <a:t>:  partial wt bear, usually 50% of body </a:t>
            </a:r>
            <a:r>
              <a:rPr lang="en-US" dirty="0" smtClean="0"/>
              <a:t>wt</a:t>
            </a:r>
          </a:p>
          <a:p>
            <a:pPr lvl="1"/>
            <a:r>
              <a:rPr lang="en-US" dirty="0" smtClean="0"/>
              <a:t>TTWB</a:t>
            </a:r>
            <a:r>
              <a:rPr lang="en-US" dirty="0"/>
              <a:t>:  toe touch wt bear, usually 10% of body wt or 10# of wt</a:t>
            </a:r>
          </a:p>
          <a:p>
            <a:pPr lvl="1"/>
            <a:r>
              <a:rPr lang="en-US" dirty="0" smtClean="0"/>
              <a:t>NWB</a:t>
            </a:r>
            <a:r>
              <a:rPr lang="en-US" dirty="0"/>
              <a:t>:  non wt bear, must hike hip or bend knee or both, may rest on floor but NWB once </a:t>
            </a:r>
            <a:r>
              <a:rPr lang="en-US" dirty="0" smtClean="0"/>
              <a:t>transferring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Gait Training</a:t>
            </a:r>
          </a:p>
          <a:p>
            <a:pPr lvl="1"/>
            <a:r>
              <a:rPr lang="en-US" dirty="0" smtClean="0"/>
              <a:t>Focus on step length with step to and progress step through</a:t>
            </a:r>
          </a:p>
          <a:p>
            <a:pPr lvl="1"/>
            <a:r>
              <a:rPr lang="en-US" dirty="0" smtClean="0"/>
              <a:t>Focus on heel strike</a:t>
            </a:r>
          </a:p>
          <a:p>
            <a:pPr lvl="1"/>
            <a:r>
              <a:rPr lang="en-US" dirty="0" smtClean="0"/>
              <a:t>Focus on midstance to push off</a:t>
            </a:r>
          </a:p>
          <a:p>
            <a:pPr lvl="1"/>
            <a:r>
              <a:rPr lang="en-US" dirty="0" smtClean="0"/>
              <a:t>NWB focus on hip hike and knee flexion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1362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TIA, CVA Occlusion, CVA Bleed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Meds</a:t>
            </a:r>
          </a:p>
          <a:p>
            <a:pPr lvl="1"/>
            <a:r>
              <a:rPr lang="en-US" dirty="0" smtClean="0"/>
              <a:t>TIA/CVA Occlusion:  anticoagulants heparin, coumadin, antiplatelet, aspirin, plavix</a:t>
            </a:r>
            <a:endParaRPr lang="en-US" dirty="0"/>
          </a:p>
          <a:p>
            <a:pPr lvl="1"/>
            <a:r>
              <a:rPr lang="en-US" dirty="0" smtClean="0"/>
              <a:t>CVA occlusion:  TPA if within 24 hours</a:t>
            </a:r>
          </a:p>
          <a:p>
            <a:pPr lvl="1"/>
            <a:r>
              <a:rPr lang="en-US" dirty="0" smtClean="0"/>
              <a:t>CVA bleed:  antihypertensives</a:t>
            </a:r>
          </a:p>
          <a:p>
            <a:r>
              <a:rPr lang="en-US" dirty="0" smtClean="0"/>
              <a:t>Labs/Diagnostics</a:t>
            </a:r>
          </a:p>
          <a:p>
            <a:pPr lvl="1"/>
            <a:r>
              <a:rPr lang="en-US" dirty="0" smtClean="0"/>
              <a:t>MRI/CT Scan (TEE, angiography, echo of heart, SPECT, chest xray for enlarged heart)</a:t>
            </a:r>
          </a:p>
          <a:p>
            <a:pPr lvl="1"/>
            <a:r>
              <a:rPr lang="en-US" dirty="0"/>
              <a:t>TIA, CVA Occlusion:  carotid </a:t>
            </a:r>
            <a:r>
              <a:rPr lang="en-US" dirty="0" smtClean="0"/>
              <a:t>doppler</a:t>
            </a:r>
          </a:p>
          <a:p>
            <a:pPr lvl="1"/>
            <a:r>
              <a:rPr lang="en-US" dirty="0" smtClean="0"/>
              <a:t>TIA:  CBC, PT, PTT, INR, Immunoglobins, electrolytes, sediment rates, lipid profile</a:t>
            </a:r>
            <a:endParaRPr lang="en-US" dirty="0"/>
          </a:p>
          <a:p>
            <a:r>
              <a:rPr lang="en-US" dirty="0" smtClean="0"/>
              <a:t>Medical Equipment</a:t>
            </a:r>
          </a:p>
          <a:p>
            <a:pPr lvl="1"/>
            <a:r>
              <a:rPr lang="en-US" dirty="0" smtClean="0"/>
              <a:t>TIA/CVA  IV, foley, O2 @ 2L, PAS stockings, TED hose</a:t>
            </a:r>
          </a:p>
          <a:p>
            <a:pPr lvl="1"/>
            <a:r>
              <a:rPr lang="en-US" dirty="0" smtClean="0"/>
              <a:t>CVA bleed: May have ICP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78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Knee Arthroplasty (TKA)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Precautions/Contraindications</a:t>
            </a:r>
          </a:p>
          <a:p>
            <a:pPr lvl="1"/>
            <a:r>
              <a:rPr lang="en-US" dirty="0" smtClean="0"/>
              <a:t>WBAT</a:t>
            </a:r>
          </a:p>
          <a:p>
            <a:pPr lvl="1"/>
            <a:r>
              <a:rPr lang="en-US" dirty="0" smtClean="0"/>
              <a:t>No shower if drainage</a:t>
            </a:r>
          </a:p>
          <a:p>
            <a:pPr lvl="1"/>
            <a:r>
              <a:rPr lang="en-US" dirty="0" smtClean="0"/>
              <a:t>Physician changes the first bandage</a:t>
            </a:r>
          </a:p>
          <a:p>
            <a:pPr lvl="1"/>
            <a:r>
              <a:rPr lang="en-US" dirty="0" smtClean="0"/>
              <a:t>Hold the Post OP leg during bed mobility for comfort</a:t>
            </a:r>
          </a:p>
          <a:p>
            <a:pPr lvl="1"/>
            <a:r>
              <a:rPr lang="en-US" dirty="0" smtClean="0"/>
              <a:t>When sitting, bring surgical leg forward for comfort</a:t>
            </a:r>
          </a:p>
          <a:p>
            <a:pPr lvl="1"/>
            <a:r>
              <a:rPr lang="en-US" dirty="0" smtClean="0"/>
              <a:t>B TKA place walker farther out b/c decreased knee ROM will place feet in front of knees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6922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TIA, CVA </a:t>
            </a:r>
            <a:r>
              <a:rPr lang="en-US" dirty="0"/>
              <a:t>Occlusion, CVA Bleed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Precautions/Contraindications</a:t>
            </a:r>
          </a:p>
          <a:p>
            <a:pPr lvl="1"/>
            <a:r>
              <a:rPr lang="en-US" dirty="0" smtClean="0"/>
              <a:t>Usually 24 hr bedrest</a:t>
            </a:r>
          </a:p>
          <a:p>
            <a:pPr lvl="1"/>
            <a:r>
              <a:rPr lang="en-US" dirty="0" smtClean="0"/>
              <a:t>BP usually still on the high side so not to drop BP too quickly</a:t>
            </a:r>
          </a:p>
          <a:p>
            <a:pPr lvl="1"/>
            <a:r>
              <a:rPr lang="en-US" dirty="0" smtClean="0"/>
              <a:t>Dependent position of the hemiparetic side</a:t>
            </a:r>
          </a:p>
          <a:p>
            <a:pPr lvl="1"/>
            <a:r>
              <a:rPr lang="en-US" dirty="0" smtClean="0"/>
              <a:t>Injury to the hemiparetic side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37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TIA, CVA </a:t>
            </a:r>
            <a:r>
              <a:rPr lang="en-US" dirty="0"/>
              <a:t>Occlusion, CVA Bleed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PT Eval</a:t>
            </a:r>
          </a:p>
          <a:p>
            <a:pPr lvl="1"/>
            <a:r>
              <a:rPr lang="en-US" dirty="0" smtClean="0"/>
              <a:t>Mental status/Cognition</a:t>
            </a:r>
          </a:p>
          <a:p>
            <a:pPr lvl="1"/>
            <a:r>
              <a:rPr lang="en-US" dirty="0" smtClean="0"/>
              <a:t>Screen ROM, strength</a:t>
            </a:r>
          </a:p>
          <a:p>
            <a:pPr lvl="1"/>
            <a:r>
              <a:rPr lang="en-US" dirty="0" smtClean="0"/>
              <a:t>Screen sensory</a:t>
            </a:r>
          </a:p>
          <a:p>
            <a:pPr lvl="1"/>
            <a:r>
              <a:rPr lang="en-US" dirty="0" smtClean="0"/>
              <a:t>Screen Reflexes, Tone</a:t>
            </a:r>
          </a:p>
          <a:p>
            <a:pPr lvl="1"/>
            <a:r>
              <a:rPr lang="en-US" dirty="0" smtClean="0"/>
              <a:t>Screen Coordination</a:t>
            </a:r>
          </a:p>
          <a:p>
            <a:endParaRPr lang="en-US" dirty="0"/>
          </a:p>
          <a:p>
            <a:r>
              <a:rPr lang="en-US" dirty="0" smtClean="0"/>
              <a:t>PT POC</a:t>
            </a:r>
          </a:p>
          <a:p>
            <a:pPr lvl="1"/>
            <a:r>
              <a:rPr lang="en-US" dirty="0" smtClean="0"/>
              <a:t>TIA 1 -2 days for general mobility</a:t>
            </a:r>
          </a:p>
          <a:p>
            <a:pPr lvl="1"/>
            <a:r>
              <a:rPr lang="en-US" dirty="0" smtClean="0"/>
              <a:t>CVA 3-5 days for general mobility, upright and sitting, standing gait, focus on above areas of need</a:t>
            </a:r>
          </a:p>
          <a:p>
            <a:pPr lvl="2"/>
            <a:r>
              <a:rPr lang="en-US" dirty="0" smtClean="0"/>
              <a:t>Think neuro, musculoskeletal, Cardiopulm, Integument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790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Aneurysm, Hydrocephalus, Brain Tumor,  Craniotomy, Encepholopathy, TBI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Meds</a:t>
            </a:r>
          </a:p>
          <a:p>
            <a:pPr lvl="1"/>
            <a:r>
              <a:rPr lang="en-US" dirty="0" smtClean="0"/>
              <a:t>Anticoagulants </a:t>
            </a:r>
            <a:r>
              <a:rPr lang="en-US" dirty="0"/>
              <a:t>heparin, </a:t>
            </a:r>
            <a:r>
              <a:rPr lang="en-US" dirty="0" smtClean="0"/>
              <a:t>coumadin</a:t>
            </a:r>
          </a:p>
          <a:p>
            <a:pPr lvl="1"/>
            <a:r>
              <a:rPr lang="en-US" dirty="0" smtClean="0"/>
              <a:t>Antiplatelet</a:t>
            </a:r>
            <a:r>
              <a:rPr lang="en-US" dirty="0"/>
              <a:t>, aspirin, plavix</a:t>
            </a:r>
          </a:p>
          <a:p>
            <a:pPr lvl="1"/>
            <a:r>
              <a:rPr lang="en-US" dirty="0" smtClean="0"/>
              <a:t>Antihypertensives</a:t>
            </a:r>
          </a:p>
          <a:p>
            <a:pPr lvl="1"/>
            <a:r>
              <a:rPr lang="en-US" dirty="0" smtClean="0"/>
              <a:t>Antiseizure</a:t>
            </a:r>
          </a:p>
          <a:p>
            <a:pPr lvl="1"/>
            <a:r>
              <a:rPr lang="en-US" dirty="0" smtClean="0"/>
              <a:t>Antispastic</a:t>
            </a:r>
          </a:p>
          <a:p>
            <a:pPr lvl="1"/>
            <a:r>
              <a:rPr lang="en-US" dirty="0" smtClean="0"/>
              <a:t>Antibiotics</a:t>
            </a:r>
          </a:p>
          <a:p>
            <a:pPr lvl="1"/>
            <a:r>
              <a:rPr lang="en-US" dirty="0" smtClean="0"/>
              <a:t>Meds for other systems impacted</a:t>
            </a:r>
            <a:endParaRPr lang="en-US" dirty="0"/>
          </a:p>
          <a:p>
            <a:r>
              <a:rPr lang="en-US" dirty="0"/>
              <a:t>Labs/Diagnostics</a:t>
            </a:r>
          </a:p>
          <a:p>
            <a:pPr lvl="1"/>
            <a:r>
              <a:rPr lang="en-US" dirty="0"/>
              <a:t>MRI/CT </a:t>
            </a:r>
            <a:r>
              <a:rPr lang="en-US" dirty="0" smtClean="0"/>
              <a:t>Scan</a:t>
            </a:r>
          </a:p>
          <a:p>
            <a:pPr lvl="1"/>
            <a:r>
              <a:rPr lang="en-US" dirty="0" smtClean="0"/>
              <a:t>CBC</a:t>
            </a:r>
            <a:r>
              <a:rPr lang="en-US" dirty="0"/>
              <a:t>, PT, PTT, INR, Immunoglobins, electrolytes, sediment rates, lipid profile</a:t>
            </a:r>
          </a:p>
          <a:p>
            <a:r>
              <a:rPr lang="en-US" dirty="0"/>
              <a:t>Medical Equipment</a:t>
            </a:r>
          </a:p>
          <a:p>
            <a:pPr lvl="1"/>
            <a:r>
              <a:rPr lang="en-US" dirty="0" smtClean="0"/>
              <a:t>IV</a:t>
            </a:r>
            <a:r>
              <a:rPr lang="en-US" dirty="0"/>
              <a:t>, foley, O2 @ 2L, PAS stockings, TED hose</a:t>
            </a:r>
          </a:p>
          <a:p>
            <a:pPr lvl="1"/>
            <a:r>
              <a:rPr lang="en-US" dirty="0" smtClean="0"/>
              <a:t>May </a:t>
            </a:r>
            <a:r>
              <a:rPr lang="en-US" dirty="0"/>
              <a:t>have </a:t>
            </a:r>
            <a:r>
              <a:rPr lang="en-US" dirty="0" smtClean="0"/>
              <a:t>ICP or shunt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7875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Aneurysm, Hydrocephalus, Brain Tumor,  Craniotomy, Encepholopathy, TBI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Precautions/Contraindications</a:t>
            </a:r>
          </a:p>
          <a:p>
            <a:pPr lvl="1"/>
            <a:r>
              <a:rPr lang="en-US" dirty="0" smtClean="0"/>
              <a:t>Shunt guided by symptoms of headache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Seizure Precautions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Helmet if open skull (sometimes skull in place in abdomen for later reattachment)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Most will have head of bed at least 30-45 elevation at all times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37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Aneurysm, Hydrocephalus, Brain Tumor,  Craniotomy, Encepholopathy, TBI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PT Eval</a:t>
            </a:r>
          </a:p>
          <a:p>
            <a:pPr lvl="1"/>
            <a:r>
              <a:rPr lang="en-US" dirty="0"/>
              <a:t>Mental status/Cognition</a:t>
            </a:r>
          </a:p>
          <a:p>
            <a:pPr lvl="1"/>
            <a:r>
              <a:rPr lang="en-US" dirty="0"/>
              <a:t>Screen ROM, strength</a:t>
            </a:r>
          </a:p>
          <a:p>
            <a:pPr lvl="1"/>
            <a:r>
              <a:rPr lang="en-US" dirty="0"/>
              <a:t>Screen sensory</a:t>
            </a:r>
          </a:p>
          <a:p>
            <a:pPr lvl="1"/>
            <a:r>
              <a:rPr lang="en-US" dirty="0"/>
              <a:t>Screen Reflexes, Tone</a:t>
            </a:r>
          </a:p>
          <a:p>
            <a:pPr lvl="1"/>
            <a:r>
              <a:rPr lang="en-US" dirty="0"/>
              <a:t>Screen Coordination</a:t>
            </a:r>
          </a:p>
          <a:p>
            <a:endParaRPr lang="en-US" dirty="0"/>
          </a:p>
          <a:p>
            <a:r>
              <a:rPr lang="en-US" dirty="0"/>
              <a:t>PT POC</a:t>
            </a:r>
          </a:p>
          <a:p>
            <a:pPr lvl="1"/>
            <a:r>
              <a:rPr lang="en-US" dirty="0" smtClean="0"/>
              <a:t>General </a:t>
            </a:r>
            <a:r>
              <a:rPr lang="en-US" dirty="0"/>
              <a:t>mobility</a:t>
            </a:r>
          </a:p>
          <a:p>
            <a:pPr lvl="1"/>
            <a:r>
              <a:rPr lang="en-US" dirty="0" smtClean="0"/>
              <a:t>Upright </a:t>
            </a:r>
            <a:r>
              <a:rPr lang="en-US" dirty="0"/>
              <a:t>and sitting, standing gait, focus on above areas of need</a:t>
            </a:r>
          </a:p>
          <a:p>
            <a:pPr lvl="2"/>
            <a:r>
              <a:rPr lang="en-US" dirty="0"/>
              <a:t>Think neuro, musculoskeletal, Cardiopulm, Integument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7908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Parkinsons, MS, GB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Meds</a:t>
            </a:r>
          </a:p>
          <a:p>
            <a:pPr lvl="1"/>
            <a:r>
              <a:rPr lang="en-US" dirty="0" smtClean="0"/>
              <a:t>Parkinsons – Sinemet, deep brain stimulation, reason for admit</a:t>
            </a:r>
          </a:p>
          <a:p>
            <a:pPr lvl="1"/>
            <a:r>
              <a:rPr lang="en-US" dirty="0" smtClean="0"/>
              <a:t>MS – Interferons, muscle relaxants, antianalgesics, antidepressants</a:t>
            </a:r>
          </a:p>
          <a:p>
            <a:pPr lvl="1"/>
            <a:r>
              <a:rPr lang="en-US" dirty="0" smtClean="0"/>
              <a:t>GB – Respiratory, Cardiac, IgG, possible plasmapheresis</a:t>
            </a:r>
          </a:p>
          <a:p>
            <a:r>
              <a:rPr lang="en-US" dirty="0" smtClean="0"/>
              <a:t>Labs/Diagnostics</a:t>
            </a:r>
          </a:p>
          <a:p>
            <a:pPr lvl="1"/>
            <a:r>
              <a:rPr lang="en-US" dirty="0" smtClean="0"/>
              <a:t>Parkinsons – respiratory, cardiac, urinary so general blood tests and diagnostics, if for dx of parkinson perform neuro exam and may perform CT or MRI; any reason for admit</a:t>
            </a:r>
            <a:endParaRPr lang="en-US" dirty="0"/>
          </a:p>
          <a:p>
            <a:pPr lvl="1"/>
            <a:r>
              <a:rPr lang="en-US" dirty="0" smtClean="0"/>
              <a:t>MS – CSF, MRI, any reason in admit</a:t>
            </a:r>
            <a:endParaRPr lang="en-US" dirty="0"/>
          </a:p>
          <a:p>
            <a:pPr lvl="1"/>
            <a:r>
              <a:rPr lang="en-US" dirty="0" smtClean="0"/>
              <a:t>GB – CSF, CBC, EMG</a:t>
            </a:r>
            <a:endParaRPr lang="en-US" dirty="0"/>
          </a:p>
          <a:p>
            <a:r>
              <a:rPr lang="en-US" dirty="0" smtClean="0"/>
              <a:t>Medical Equipment</a:t>
            </a:r>
          </a:p>
          <a:p>
            <a:pPr lvl="1"/>
            <a:r>
              <a:rPr lang="en-US" dirty="0" smtClean="0"/>
              <a:t>Parkinsons – IV, O2</a:t>
            </a:r>
            <a:endParaRPr lang="en-US" dirty="0"/>
          </a:p>
          <a:p>
            <a:pPr lvl="1"/>
            <a:r>
              <a:rPr lang="en-US" dirty="0" smtClean="0"/>
              <a:t>MS – IV, O2</a:t>
            </a:r>
            <a:endParaRPr lang="en-US" dirty="0"/>
          </a:p>
          <a:p>
            <a:pPr lvl="1"/>
            <a:r>
              <a:rPr lang="en-US" dirty="0" smtClean="0"/>
              <a:t>GB – Vent, PAS stocking, TED hose, foley, O2, IV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787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Parkinsons, MS, GB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Precautions/Contraindications</a:t>
            </a:r>
          </a:p>
          <a:p>
            <a:pPr lvl="1"/>
            <a:r>
              <a:rPr lang="en-US" dirty="0"/>
              <a:t>Parkinsons</a:t>
            </a:r>
          </a:p>
          <a:p>
            <a:pPr lvl="2"/>
            <a:r>
              <a:rPr lang="en-US" dirty="0"/>
              <a:t>Bradykinesia</a:t>
            </a:r>
          </a:p>
          <a:p>
            <a:pPr lvl="2"/>
            <a:r>
              <a:rPr lang="en-US" dirty="0"/>
              <a:t>Swallow</a:t>
            </a:r>
          </a:p>
          <a:p>
            <a:pPr lvl="2"/>
            <a:r>
              <a:rPr lang="en-US" dirty="0"/>
              <a:t>Respiratory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Multiple Sclerosis</a:t>
            </a:r>
          </a:p>
          <a:p>
            <a:pPr lvl="2"/>
            <a:r>
              <a:rPr lang="en-US" dirty="0" smtClean="0"/>
              <a:t>Respiratory</a:t>
            </a:r>
          </a:p>
          <a:p>
            <a:pPr lvl="2"/>
            <a:r>
              <a:rPr lang="en-US" dirty="0" smtClean="0"/>
              <a:t>See in am</a:t>
            </a:r>
          </a:p>
          <a:p>
            <a:pPr lvl="2"/>
            <a:r>
              <a:rPr lang="en-US" dirty="0" smtClean="0"/>
              <a:t>Avoid overheating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Guillian-Barre</a:t>
            </a:r>
          </a:p>
          <a:p>
            <a:pPr lvl="2"/>
            <a:r>
              <a:rPr lang="en-US" dirty="0" smtClean="0"/>
              <a:t>Respiratory</a:t>
            </a:r>
          </a:p>
          <a:p>
            <a:pPr lvl="2"/>
            <a:r>
              <a:rPr lang="en-US" dirty="0" smtClean="0"/>
              <a:t>Pain when recovering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37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Parkinsons, MS, GB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PT Eval</a:t>
            </a:r>
          </a:p>
          <a:p>
            <a:pPr lvl="1"/>
            <a:r>
              <a:rPr lang="en-US" dirty="0"/>
              <a:t>Mental status/Cognition</a:t>
            </a:r>
          </a:p>
          <a:p>
            <a:pPr lvl="1"/>
            <a:r>
              <a:rPr lang="en-US" dirty="0"/>
              <a:t>Screen ROM, strength</a:t>
            </a:r>
          </a:p>
          <a:p>
            <a:pPr lvl="1"/>
            <a:r>
              <a:rPr lang="en-US" dirty="0"/>
              <a:t>Screen sensory</a:t>
            </a:r>
          </a:p>
          <a:p>
            <a:pPr lvl="1"/>
            <a:r>
              <a:rPr lang="en-US" dirty="0"/>
              <a:t>Screen Reflexes, Tone</a:t>
            </a:r>
          </a:p>
          <a:p>
            <a:pPr lvl="1"/>
            <a:r>
              <a:rPr lang="en-US" dirty="0"/>
              <a:t>Screen Coordination</a:t>
            </a:r>
          </a:p>
          <a:p>
            <a:endParaRPr lang="en-US" dirty="0"/>
          </a:p>
          <a:p>
            <a:r>
              <a:rPr lang="en-US" dirty="0"/>
              <a:t>PT POC</a:t>
            </a:r>
          </a:p>
          <a:p>
            <a:pPr lvl="1"/>
            <a:r>
              <a:rPr lang="en-US" dirty="0"/>
              <a:t>General mobility</a:t>
            </a:r>
          </a:p>
          <a:p>
            <a:pPr lvl="1"/>
            <a:r>
              <a:rPr lang="en-US" dirty="0"/>
              <a:t>Upright and sitting, standing gait, focus on above areas of need</a:t>
            </a:r>
          </a:p>
          <a:p>
            <a:pPr lvl="2"/>
            <a:r>
              <a:rPr lang="en-US" dirty="0"/>
              <a:t>Think neuro, musculoskeletal, Cardiopulm, Integument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790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Spinal Cord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Meds</a:t>
            </a:r>
          </a:p>
          <a:p>
            <a:pPr lvl="1"/>
            <a:r>
              <a:rPr lang="en-US" dirty="0" smtClean="0"/>
              <a:t>Methylprenisone to reduce inflammation</a:t>
            </a:r>
          </a:p>
          <a:p>
            <a:r>
              <a:rPr lang="en-US" dirty="0" smtClean="0"/>
              <a:t>Labs/Diagnostics</a:t>
            </a:r>
          </a:p>
          <a:p>
            <a:pPr lvl="1"/>
            <a:r>
              <a:rPr lang="en-US" dirty="0" smtClean="0"/>
              <a:t>Xray, CT scan</a:t>
            </a:r>
          </a:p>
          <a:p>
            <a:pPr lvl="1"/>
            <a:r>
              <a:rPr lang="en-US" dirty="0" smtClean="0"/>
              <a:t>Non surgical:  systems impacted</a:t>
            </a:r>
          </a:p>
          <a:p>
            <a:pPr lvl="1"/>
            <a:r>
              <a:rPr lang="en-US" dirty="0" smtClean="0"/>
              <a:t>Post surgical labs:  Hb, Hct, PT, PTT, INR, WBC</a:t>
            </a:r>
            <a:endParaRPr lang="en-US" dirty="0"/>
          </a:p>
          <a:p>
            <a:r>
              <a:rPr lang="en-US" dirty="0" smtClean="0"/>
              <a:t>Medical Equipment</a:t>
            </a:r>
          </a:p>
          <a:p>
            <a:pPr lvl="1"/>
            <a:r>
              <a:rPr lang="en-US" dirty="0" smtClean="0"/>
              <a:t>IV</a:t>
            </a:r>
          </a:p>
          <a:p>
            <a:pPr lvl="1"/>
            <a:r>
              <a:rPr lang="en-US" dirty="0" smtClean="0"/>
              <a:t>Foley</a:t>
            </a:r>
          </a:p>
          <a:p>
            <a:pPr lvl="1"/>
            <a:r>
              <a:rPr lang="en-US" dirty="0" smtClean="0"/>
              <a:t>Possible vent for C3 or higher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2695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Spinal Cord Injury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Precautions/Contraindications</a:t>
            </a:r>
          </a:p>
          <a:p>
            <a:pPr lvl="1"/>
            <a:r>
              <a:rPr lang="en-US" dirty="0" smtClean="0"/>
              <a:t>Levels T6 or higher – autonomic dysreflexia</a:t>
            </a:r>
          </a:p>
          <a:p>
            <a:pPr lvl="1"/>
            <a:r>
              <a:rPr lang="en-US" dirty="0" smtClean="0"/>
              <a:t>Levels C6, C7 – watch stretch of finger extensors for tenodesis, and stretch of hamstrings for long sit stability</a:t>
            </a:r>
          </a:p>
          <a:p>
            <a:pPr lvl="1"/>
            <a:r>
              <a:rPr lang="en-US" dirty="0" smtClean="0"/>
              <a:t>Hypotension</a:t>
            </a:r>
          </a:p>
          <a:p>
            <a:pPr lvl="2"/>
            <a:r>
              <a:rPr lang="en-US" dirty="0" smtClean="0"/>
              <a:t>Use of belly binder, TED hose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615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Knee Arthroplasty (TKA)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PT Eval – Unilateral, Bilateral, Unicompartment</a:t>
            </a:r>
          </a:p>
          <a:p>
            <a:pPr lvl="1"/>
            <a:r>
              <a:rPr lang="en-US" dirty="0" smtClean="0"/>
              <a:t>Goniometric measurement of knee extension - flexion</a:t>
            </a:r>
          </a:p>
          <a:p>
            <a:pPr lvl="1"/>
            <a:r>
              <a:rPr lang="en-US" dirty="0" smtClean="0"/>
              <a:t>Screen incision</a:t>
            </a:r>
          </a:p>
          <a:p>
            <a:pPr lvl="1"/>
            <a:r>
              <a:rPr lang="en-US" dirty="0" smtClean="0"/>
              <a:t>Screen Sensory</a:t>
            </a:r>
          </a:p>
          <a:p>
            <a:pPr lvl="1"/>
            <a:r>
              <a:rPr lang="en-US" dirty="0" smtClean="0"/>
              <a:t>Screen Muscle Strength </a:t>
            </a:r>
          </a:p>
          <a:p>
            <a:pPr lvl="1"/>
            <a:r>
              <a:rPr lang="en-US" dirty="0" smtClean="0"/>
              <a:t>General mobility of bed, transfers, gait</a:t>
            </a:r>
          </a:p>
          <a:p>
            <a:endParaRPr lang="en-US" dirty="0"/>
          </a:p>
          <a:p>
            <a:r>
              <a:rPr lang="en-US" dirty="0" smtClean="0"/>
              <a:t>PT POC – 3 Days</a:t>
            </a:r>
          </a:p>
          <a:p>
            <a:pPr lvl="1"/>
            <a:r>
              <a:rPr lang="en-US" dirty="0" smtClean="0"/>
              <a:t>BID for exercise and gait</a:t>
            </a:r>
          </a:p>
          <a:p>
            <a:pPr lvl="1"/>
            <a:r>
              <a:rPr lang="en-US" dirty="0" smtClean="0"/>
              <a:t>Stairs, car, tub/shower Tf</a:t>
            </a:r>
          </a:p>
          <a:p>
            <a:pPr lvl="1"/>
            <a:r>
              <a:rPr lang="en-US" dirty="0" smtClean="0"/>
              <a:t>Cold Pack</a:t>
            </a:r>
          </a:p>
          <a:p>
            <a:pPr lvl="1"/>
            <a:r>
              <a:rPr lang="en-US" dirty="0" smtClean="0"/>
              <a:t>Change in position elevation (edema management) to sitting with knee flexed (prolonged stretch for knee flexion)</a:t>
            </a:r>
          </a:p>
          <a:p>
            <a:pPr lvl="1"/>
            <a:r>
              <a:rPr lang="en-US" dirty="0" smtClean="0"/>
              <a:t>Pt Ed:  DVT prevention, swelling, ROM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4730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Spinal Cord Injury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PT Eval</a:t>
            </a:r>
          </a:p>
          <a:p>
            <a:pPr lvl="1"/>
            <a:r>
              <a:rPr lang="en-US" dirty="0"/>
              <a:t>Mental status/Cognition</a:t>
            </a:r>
          </a:p>
          <a:p>
            <a:pPr lvl="1"/>
            <a:r>
              <a:rPr lang="en-US" dirty="0"/>
              <a:t>Screen ROM, </a:t>
            </a:r>
            <a:r>
              <a:rPr lang="en-US" dirty="0" smtClean="0"/>
              <a:t>strength pending level of injury</a:t>
            </a:r>
            <a:endParaRPr lang="en-US" dirty="0"/>
          </a:p>
          <a:p>
            <a:pPr lvl="1"/>
            <a:r>
              <a:rPr lang="en-US" dirty="0"/>
              <a:t>Screen </a:t>
            </a:r>
            <a:r>
              <a:rPr lang="en-US" dirty="0" smtClean="0"/>
              <a:t>sensory pending level of injury</a:t>
            </a:r>
            <a:endParaRPr lang="en-US" dirty="0"/>
          </a:p>
          <a:p>
            <a:pPr lvl="1"/>
            <a:r>
              <a:rPr lang="en-US" dirty="0"/>
              <a:t>Screen Reflexes, </a:t>
            </a:r>
            <a:r>
              <a:rPr lang="en-US" dirty="0" smtClean="0"/>
              <a:t>Tone</a:t>
            </a:r>
            <a:endParaRPr lang="en-US" dirty="0"/>
          </a:p>
          <a:p>
            <a:endParaRPr lang="en-US" dirty="0"/>
          </a:p>
          <a:p>
            <a:r>
              <a:rPr lang="en-US" dirty="0"/>
              <a:t>PT POC</a:t>
            </a:r>
          </a:p>
          <a:p>
            <a:pPr lvl="1"/>
            <a:r>
              <a:rPr lang="en-US" dirty="0"/>
              <a:t>General </a:t>
            </a:r>
            <a:r>
              <a:rPr lang="en-US" dirty="0" smtClean="0"/>
              <a:t>bed mobility</a:t>
            </a:r>
            <a:endParaRPr lang="en-US" dirty="0"/>
          </a:p>
          <a:p>
            <a:pPr lvl="1"/>
            <a:r>
              <a:rPr lang="en-US" dirty="0" smtClean="0"/>
              <a:t>Sitting balance</a:t>
            </a:r>
          </a:p>
          <a:p>
            <a:pPr lvl="1"/>
            <a:r>
              <a:rPr lang="en-US" dirty="0" smtClean="0"/>
              <a:t>Slideboard transfers</a:t>
            </a:r>
          </a:p>
          <a:p>
            <a:pPr lvl="1"/>
            <a:r>
              <a:rPr lang="en-US" dirty="0" smtClean="0"/>
              <a:t>W/C skills </a:t>
            </a:r>
          </a:p>
          <a:p>
            <a:pPr lvl="1"/>
            <a:r>
              <a:rPr lang="en-US" dirty="0" smtClean="0"/>
              <a:t>Respiratory</a:t>
            </a:r>
          </a:p>
          <a:p>
            <a:pPr lvl="1"/>
            <a:r>
              <a:rPr lang="en-US" dirty="0" smtClean="0"/>
              <a:t>ROM and stretching</a:t>
            </a:r>
          </a:p>
          <a:p>
            <a:pPr lvl="1"/>
            <a:r>
              <a:rPr lang="en-US" dirty="0" smtClean="0"/>
              <a:t>Strength of levels above SCI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654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Hip Arthroplasty (THA)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Meds</a:t>
            </a:r>
          </a:p>
          <a:p>
            <a:pPr lvl="1"/>
            <a:r>
              <a:rPr lang="en-US" dirty="0"/>
              <a:t>Analgesics for Pain:  Ocycodone, Percocet, Vicoden, Lortab OR Epidural</a:t>
            </a:r>
          </a:p>
          <a:p>
            <a:pPr lvl="1"/>
            <a:r>
              <a:rPr lang="en-US" dirty="0"/>
              <a:t>Anticonstipation:  Colace</a:t>
            </a:r>
          </a:p>
          <a:p>
            <a:pPr lvl="1"/>
            <a:r>
              <a:rPr lang="en-US" dirty="0"/>
              <a:t>Antibiotics:  Cefadroxil, Levafloxacine</a:t>
            </a:r>
          </a:p>
          <a:p>
            <a:pPr lvl="1"/>
            <a:r>
              <a:rPr lang="en-US" dirty="0"/>
              <a:t>Antinausea:  Zofran</a:t>
            </a:r>
          </a:p>
          <a:p>
            <a:pPr lvl="1"/>
            <a:r>
              <a:rPr lang="en-US" dirty="0"/>
              <a:t>Blood thinner:  Coumadin</a:t>
            </a:r>
          </a:p>
          <a:p>
            <a:r>
              <a:rPr lang="en-US" dirty="0"/>
              <a:t>Labs/Diagnostics</a:t>
            </a:r>
          </a:p>
          <a:p>
            <a:pPr lvl="1"/>
            <a:r>
              <a:rPr lang="en-US" dirty="0"/>
              <a:t>Hb, Hct, WBC, PT, PTT, INR</a:t>
            </a:r>
          </a:p>
          <a:p>
            <a:pPr lvl="1"/>
            <a:r>
              <a:rPr lang="en-US" dirty="0"/>
              <a:t>Post Xray for component placement</a:t>
            </a:r>
          </a:p>
          <a:p>
            <a:r>
              <a:rPr lang="en-US" dirty="0"/>
              <a:t>Medical Equipment</a:t>
            </a:r>
          </a:p>
          <a:p>
            <a:pPr lvl="1"/>
            <a:r>
              <a:rPr lang="en-US" dirty="0"/>
              <a:t>PAS stockings or foot pumps</a:t>
            </a:r>
          </a:p>
          <a:p>
            <a:pPr lvl="1"/>
            <a:r>
              <a:rPr lang="en-US" dirty="0"/>
              <a:t>O2 @ 2L</a:t>
            </a:r>
          </a:p>
          <a:p>
            <a:pPr lvl="1"/>
            <a:r>
              <a:rPr lang="en-US" dirty="0"/>
              <a:t>Foley</a:t>
            </a:r>
          </a:p>
          <a:p>
            <a:pPr lvl="1"/>
            <a:r>
              <a:rPr lang="en-US" dirty="0" smtClean="0"/>
              <a:t>Hemovac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78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Hip Arthroplasty (THA)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Precautions/Contraindications</a:t>
            </a:r>
          </a:p>
          <a:p>
            <a:pPr lvl="1"/>
            <a:r>
              <a:rPr lang="en-US" dirty="0" smtClean="0"/>
              <a:t>WBAT (unless surgery due to osteoporosis or fracture then may have TTWB or PWB)</a:t>
            </a:r>
          </a:p>
          <a:p>
            <a:pPr lvl="1"/>
            <a:r>
              <a:rPr lang="en-US" dirty="0" smtClean="0"/>
              <a:t>No showering if drainage</a:t>
            </a:r>
          </a:p>
          <a:p>
            <a:pPr lvl="1"/>
            <a:r>
              <a:rPr lang="en-US" dirty="0" smtClean="0"/>
              <a:t>Hip Precautions – No excessive hip</a:t>
            </a:r>
          </a:p>
          <a:p>
            <a:pPr lvl="2"/>
            <a:r>
              <a:rPr lang="en-US" dirty="0" smtClean="0"/>
              <a:t>Anterior:  Flex or Ext, ADD, IR</a:t>
            </a:r>
          </a:p>
          <a:p>
            <a:pPr lvl="2"/>
            <a:r>
              <a:rPr lang="en-US" dirty="0" smtClean="0"/>
              <a:t>Lateral:  Flex, ADD, ER</a:t>
            </a:r>
          </a:p>
          <a:p>
            <a:pPr lvl="2"/>
            <a:r>
              <a:rPr lang="en-US" dirty="0" smtClean="0"/>
              <a:t>Posterior: </a:t>
            </a:r>
            <a:r>
              <a:rPr lang="en-US" dirty="0"/>
              <a:t>Flex, ADD, </a:t>
            </a:r>
            <a:r>
              <a:rPr lang="en-US" dirty="0" smtClean="0"/>
              <a:t>ER</a:t>
            </a:r>
          </a:p>
          <a:p>
            <a:pPr lvl="2"/>
            <a:r>
              <a:rPr lang="en-US" dirty="0" smtClean="0"/>
              <a:t>**Make them meaningful with functional activity examples</a:t>
            </a:r>
          </a:p>
          <a:p>
            <a:pPr lvl="2"/>
            <a:r>
              <a:rPr lang="en-US" dirty="0" smtClean="0"/>
              <a:t>Should a pt roll onto or away from the surgical side?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13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Hip Arthroplasty (THA)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PT Eval – </a:t>
            </a:r>
            <a:r>
              <a:rPr lang="en-US" dirty="0" smtClean="0"/>
              <a:t>Ball &amp; Socket, Endoprosthesis, Hip Resurfacing</a:t>
            </a:r>
            <a:endParaRPr lang="en-US" dirty="0"/>
          </a:p>
          <a:p>
            <a:pPr lvl="1"/>
            <a:r>
              <a:rPr lang="en-US" dirty="0" smtClean="0"/>
              <a:t>Screen ROM primarily at the knee due to precautions</a:t>
            </a:r>
            <a:endParaRPr lang="en-US" dirty="0"/>
          </a:p>
          <a:p>
            <a:pPr lvl="1"/>
            <a:r>
              <a:rPr lang="en-US" dirty="0"/>
              <a:t>Screen incision</a:t>
            </a:r>
          </a:p>
          <a:p>
            <a:pPr lvl="1"/>
            <a:r>
              <a:rPr lang="en-US" dirty="0"/>
              <a:t>Screen Sensory</a:t>
            </a:r>
          </a:p>
          <a:p>
            <a:pPr lvl="1"/>
            <a:r>
              <a:rPr lang="en-US" dirty="0"/>
              <a:t>Screen Muscle Strength </a:t>
            </a:r>
          </a:p>
          <a:p>
            <a:pPr lvl="1"/>
            <a:r>
              <a:rPr lang="en-US" dirty="0"/>
              <a:t>General mobility of bed, transfers, gait</a:t>
            </a:r>
          </a:p>
          <a:p>
            <a:endParaRPr lang="en-US" dirty="0"/>
          </a:p>
          <a:p>
            <a:r>
              <a:rPr lang="en-US" dirty="0"/>
              <a:t>PT POC – 3 Days</a:t>
            </a:r>
          </a:p>
          <a:p>
            <a:pPr lvl="1"/>
            <a:r>
              <a:rPr lang="en-US" dirty="0"/>
              <a:t>BID for exercise and gait</a:t>
            </a:r>
          </a:p>
          <a:p>
            <a:pPr lvl="1"/>
            <a:r>
              <a:rPr lang="en-US" dirty="0"/>
              <a:t>Stairs, car, tub/shower Tf</a:t>
            </a:r>
          </a:p>
          <a:p>
            <a:pPr lvl="1"/>
            <a:r>
              <a:rPr lang="en-US" dirty="0"/>
              <a:t>Cold Pack</a:t>
            </a:r>
          </a:p>
          <a:p>
            <a:pPr lvl="1"/>
            <a:r>
              <a:rPr lang="en-US" dirty="0"/>
              <a:t>Change in position </a:t>
            </a:r>
            <a:r>
              <a:rPr lang="en-US" dirty="0" smtClean="0"/>
              <a:t>so no prolonged sitting</a:t>
            </a:r>
            <a:endParaRPr lang="en-US" dirty="0"/>
          </a:p>
          <a:p>
            <a:pPr lvl="1"/>
            <a:r>
              <a:rPr lang="en-US" dirty="0"/>
              <a:t>Pt Ed:  DVT prevention, swelling, </a:t>
            </a:r>
            <a:r>
              <a:rPr lang="en-US" dirty="0" smtClean="0"/>
              <a:t>precautions during fxnal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79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Joint Programs – Seen BID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6200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Day of Surgery</a:t>
            </a:r>
          </a:p>
          <a:p>
            <a:pPr lvl="1"/>
            <a:r>
              <a:rPr lang="en-US" dirty="0" smtClean="0"/>
              <a:t>Sit EOB </a:t>
            </a:r>
          </a:p>
          <a:p>
            <a:pPr lvl="1"/>
            <a:endParaRPr lang="en-US" dirty="0"/>
          </a:p>
          <a:p>
            <a:r>
              <a:rPr lang="en-US" dirty="0" smtClean="0"/>
              <a:t>Day 1</a:t>
            </a:r>
          </a:p>
          <a:p>
            <a:pPr lvl="1"/>
            <a:r>
              <a:rPr lang="en-US" dirty="0" smtClean="0"/>
              <a:t>Exercises as a group</a:t>
            </a:r>
          </a:p>
          <a:p>
            <a:pPr lvl="1"/>
            <a:r>
              <a:rPr lang="en-US" dirty="0" smtClean="0"/>
              <a:t>Gait Training</a:t>
            </a:r>
            <a:endParaRPr lang="en-US" dirty="0"/>
          </a:p>
          <a:p>
            <a:r>
              <a:rPr lang="en-US" dirty="0" smtClean="0"/>
              <a:t>Day 2</a:t>
            </a:r>
          </a:p>
          <a:p>
            <a:pPr lvl="1"/>
            <a:r>
              <a:rPr lang="en-US" dirty="0" smtClean="0"/>
              <a:t>OT Evaluation</a:t>
            </a:r>
          </a:p>
          <a:p>
            <a:pPr lvl="1"/>
            <a:r>
              <a:rPr lang="en-US" dirty="0" smtClean="0"/>
              <a:t>Exercises </a:t>
            </a:r>
            <a:r>
              <a:rPr lang="en-US" dirty="0"/>
              <a:t>as a group</a:t>
            </a:r>
          </a:p>
          <a:p>
            <a:pPr lvl="1"/>
            <a:r>
              <a:rPr lang="en-US" dirty="0"/>
              <a:t>Gait </a:t>
            </a:r>
            <a:r>
              <a:rPr lang="en-US" dirty="0" smtClean="0"/>
              <a:t>Training</a:t>
            </a:r>
          </a:p>
          <a:p>
            <a:pPr lvl="1"/>
            <a:r>
              <a:rPr lang="en-US" dirty="0" smtClean="0"/>
              <a:t>Tub/Shower Tf, Stairs, Car Tf</a:t>
            </a:r>
            <a:endParaRPr lang="en-US" dirty="0"/>
          </a:p>
          <a:p>
            <a:r>
              <a:rPr lang="en-US" dirty="0" smtClean="0"/>
              <a:t>Day 3</a:t>
            </a:r>
          </a:p>
          <a:p>
            <a:pPr lvl="1"/>
            <a:r>
              <a:rPr lang="en-US" dirty="0"/>
              <a:t>Exercises as a group</a:t>
            </a:r>
          </a:p>
          <a:p>
            <a:pPr lvl="1"/>
            <a:r>
              <a:rPr lang="en-US" dirty="0"/>
              <a:t>Gait Training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4E41-AA18-408C-8B25-2AD85CBA312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4148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365</TotalTime>
  <Words>2700</Words>
  <Application>Microsoft Office PowerPoint</Application>
  <PresentationFormat>On-screen Show (4:3)</PresentationFormat>
  <Paragraphs>600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Adjacency</vt:lpstr>
      <vt:lpstr>Orthopedic &amp; Neurological Patient Population</vt:lpstr>
      <vt:lpstr>PowerPoint Presentation</vt:lpstr>
      <vt:lpstr>Total Knee Arthroplasty (TKA)</vt:lpstr>
      <vt:lpstr>Total Knee Arthroplasty (TKA)</vt:lpstr>
      <vt:lpstr>Total Knee Arthroplasty (TKA)</vt:lpstr>
      <vt:lpstr>Total Hip Arthroplasty (THA)</vt:lpstr>
      <vt:lpstr>Total Hip Arthroplasty (THA)</vt:lpstr>
      <vt:lpstr>Total Hip Arthroplasty (THA)</vt:lpstr>
      <vt:lpstr>Joint Programs – Seen BID</vt:lpstr>
      <vt:lpstr>Joint Programs – Seen BID</vt:lpstr>
      <vt:lpstr>Total Shoulder Arthroplasty (TSA)</vt:lpstr>
      <vt:lpstr>Total Shoulder Arthroplasty (TSA)</vt:lpstr>
      <vt:lpstr>Total Shoulder Arthroplasty (TSA)</vt:lpstr>
      <vt:lpstr>PowerPoint Presentation</vt:lpstr>
      <vt:lpstr>Microdiscectomy</vt:lpstr>
      <vt:lpstr>Microdiscectomy</vt:lpstr>
      <vt:lpstr>Microdiscectomy</vt:lpstr>
      <vt:lpstr>Laminectomy with Discectomy Spinal Internal Fixators Spinal Fusions, Vertebroplasty</vt:lpstr>
      <vt:lpstr>Laminectomy with Discectomy Spinal Internal Fixators Spinal Fusions, Vertebroplasty</vt:lpstr>
      <vt:lpstr>Laminectomy with Discectomy Spinal Internal Fixators Spinal Fusions, Vertebroplasty</vt:lpstr>
      <vt:lpstr>Anterior Cervical Discectomy,  C/S Fusion </vt:lpstr>
      <vt:lpstr>Anterior Cervical Discectomy,  C/S Fusion </vt:lpstr>
      <vt:lpstr>Anterior Cervical Discectomy,  C/S Fusion </vt:lpstr>
      <vt:lpstr>PowerPoint Presentation</vt:lpstr>
      <vt:lpstr>Wrist or Elbow</vt:lpstr>
      <vt:lpstr>Wrist or Elbow</vt:lpstr>
      <vt:lpstr>Wrist or Elbow</vt:lpstr>
      <vt:lpstr>Ankle, Femur or Pelvis</vt:lpstr>
      <vt:lpstr>Ankle, Femur or Pelvis</vt:lpstr>
      <vt:lpstr>Ankle, Femur or Pelvis</vt:lpstr>
      <vt:lpstr>ORIF Hip</vt:lpstr>
      <vt:lpstr>ORIF Hip</vt:lpstr>
      <vt:lpstr>ORIF Hip</vt:lpstr>
      <vt:lpstr>PowerPoint Presentation</vt:lpstr>
      <vt:lpstr>Pelvis Fx, Rib Fx, Gout, Osteomyelitis, Bunionectomy, Halo</vt:lpstr>
      <vt:lpstr>Pelvis Fx, Rib Fx, Gout, Osteomyelitis, Bunionectomy, Halo</vt:lpstr>
      <vt:lpstr>Pelvis Fx, Rib Fx, Gout, Osteomyelitis, Bunionectomy, Halo</vt:lpstr>
      <vt:lpstr>Orthopedic Considerations</vt:lpstr>
      <vt:lpstr>TIA, CVA Occlusion, CVA Bleed</vt:lpstr>
      <vt:lpstr>TIA, CVA Occlusion, CVA Bleed</vt:lpstr>
      <vt:lpstr>TIA, CVA Occlusion, CVA Bleed</vt:lpstr>
      <vt:lpstr>Aneurysm, Hydrocephalus, Brain Tumor,  Craniotomy, Encepholopathy, TBI</vt:lpstr>
      <vt:lpstr>Aneurysm, Hydrocephalus, Brain Tumor,  Craniotomy, Encepholopathy, TBI</vt:lpstr>
      <vt:lpstr>Aneurysm, Hydrocephalus, Brain Tumor,  Craniotomy, Encepholopathy, TBI</vt:lpstr>
      <vt:lpstr>Parkinsons, MS, GB</vt:lpstr>
      <vt:lpstr>Parkinsons, MS, GB</vt:lpstr>
      <vt:lpstr>Parkinsons, MS, GB</vt:lpstr>
      <vt:lpstr>Spinal Cord Injury</vt:lpstr>
      <vt:lpstr>Spinal Cord Injury</vt:lpstr>
      <vt:lpstr>Spinal Cord Injury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Orthopedic &amp; Neurological Patient Population</dc:title>
  <dc:creator>LoVasco, Laura</dc:creator>
  <cp:lastModifiedBy>SWEET, CHRISTINA</cp:lastModifiedBy>
  <cp:revision>23</cp:revision>
  <dcterms:created xsi:type="dcterms:W3CDTF">2012-06-17T15:35:28Z</dcterms:created>
  <dcterms:modified xsi:type="dcterms:W3CDTF">2013-06-10T15:29:37Z</dcterms:modified>
</cp:coreProperties>
</file>