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57" r:id="rId4"/>
    <p:sldId id="260" r:id="rId5"/>
    <p:sldId id="274" r:id="rId6"/>
    <p:sldId id="261" r:id="rId7"/>
    <p:sldId id="258" r:id="rId8"/>
    <p:sldId id="259" r:id="rId9"/>
    <p:sldId id="263" r:id="rId10"/>
    <p:sldId id="264" r:id="rId11"/>
    <p:sldId id="265" r:id="rId12"/>
    <p:sldId id="266" r:id="rId13"/>
    <p:sldId id="268" r:id="rId14"/>
    <p:sldId id="267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29" autoAdjust="0"/>
  </p:normalViewPr>
  <p:slideViewPr>
    <p:cSldViewPr>
      <p:cViewPr>
        <p:scale>
          <a:sx n="77" d="100"/>
          <a:sy n="77" d="100"/>
        </p:scale>
        <p:origin x="-117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50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63A6BC42-7102-459A-BE72-471C844FD65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1FD8FEC-806F-4D7C-9045-0D2FC1E6F1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6BC42-7102-459A-BE72-471C844FD65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D8FEC-806F-4D7C-9045-0D2FC1E6F1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6BC42-7102-459A-BE72-471C844FD65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D8FEC-806F-4D7C-9045-0D2FC1E6F1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6BC42-7102-459A-BE72-471C844FD65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D8FEC-806F-4D7C-9045-0D2FC1E6F1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63A6BC42-7102-459A-BE72-471C844FD65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1FD8FEC-806F-4D7C-9045-0D2FC1E6F1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6BC42-7102-459A-BE72-471C844FD65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D8FEC-806F-4D7C-9045-0D2FC1E6F1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6BC42-7102-459A-BE72-471C844FD65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D8FEC-806F-4D7C-9045-0D2FC1E6F1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6BC42-7102-459A-BE72-471C844FD65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D8FEC-806F-4D7C-9045-0D2FC1E6F1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6BC42-7102-459A-BE72-471C844FD65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D8FEC-806F-4D7C-9045-0D2FC1E6F1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6BC42-7102-459A-BE72-471C844FD65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D8FEC-806F-4D7C-9045-0D2FC1E6F1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6BC42-7102-459A-BE72-471C844FD65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D8FEC-806F-4D7C-9045-0D2FC1E6F1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3A6BC42-7102-459A-BE72-471C844FD65D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1FD8FEC-806F-4D7C-9045-0D2FC1E6F1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Medical Record, Patient Education, Patient Rapport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PTP 641</a:t>
            </a:r>
          </a:p>
          <a:p>
            <a:r>
              <a:rPr lang="en-US" dirty="0" smtClean="0"/>
              <a:t>Medical Surgical Physical Therapy Exam and POC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837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the Patient Receptive?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dirty="0" smtClean="0"/>
              <a:t>Pt’s State of Mind-Affective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Pain</a:t>
            </a:r>
            <a:endParaRPr lang="en-US" sz="2400" dirty="0"/>
          </a:p>
          <a:p>
            <a:pPr lvl="1">
              <a:lnSpc>
                <a:spcPct val="80000"/>
              </a:lnSpc>
            </a:pPr>
            <a:r>
              <a:rPr lang="en-US" sz="2400" dirty="0"/>
              <a:t>Acute Stage of Disease/Disorder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Medication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Loss of Body Part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Disfigurement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Changes in Tissue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Impairments/Body Structure and Function</a:t>
            </a:r>
            <a:endParaRPr lang="en-US" sz="2400" dirty="0"/>
          </a:p>
          <a:p>
            <a:pPr lvl="1">
              <a:lnSpc>
                <a:spcPct val="80000"/>
              </a:lnSpc>
            </a:pPr>
            <a:r>
              <a:rPr lang="en-US" sz="2400" dirty="0"/>
              <a:t>Functional </a:t>
            </a:r>
            <a:r>
              <a:rPr lang="en-US" sz="2400" dirty="0" smtClean="0"/>
              <a:t>Limitations/Activity Limitations</a:t>
            </a:r>
            <a:endParaRPr lang="en-US" sz="2400" dirty="0"/>
          </a:p>
          <a:p>
            <a:pPr lvl="1">
              <a:lnSpc>
                <a:spcPct val="80000"/>
              </a:lnSpc>
            </a:pPr>
            <a:r>
              <a:rPr lang="en-US" sz="2400" dirty="0" smtClean="0"/>
              <a:t>Disability/Participation Limitations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Contextual/Psychosocial</a:t>
            </a:r>
            <a:endParaRPr lang="en-US" sz="2400" dirty="0"/>
          </a:p>
          <a:p>
            <a:pPr lvl="1">
              <a:lnSpc>
                <a:spcPct val="80000"/>
              </a:lnSpc>
            </a:pPr>
            <a:r>
              <a:rPr lang="en-US" sz="2400" dirty="0"/>
              <a:t>Coping</a:t>
            </a:r>
          </a:p>
        </p:txBody>
      </p:sp>
    </p:spTree>
    <p:extLst>
      <p:ext uri="{BB962C8B-B14F-4D97-AF65-F5344CB8AC3E}">
        <p14:creationId xmlns:p14="http://schemas.microsoft.com/office/powerpoint/2010/main" val="1688614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Quick Check During Examination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Relevant to conversation</a:t>
            </a:r>
          </a:p>
          <a:p>
            <a:r>
              <a:rPr lang="en-US" dirty="0" smtClean="0"/>
              <a:t>Orientation</a:t>
            </a:r>
            <a:endParaRPr lang="en-US" dirty="0"/>
          </a:p>
          <a:p>
            <a:pPr lvl="1"/>
            <a:r>
              <a:rPr lang="en-US" dirty="0"/>
              <a:t>Person, Place, Time, Situation</a:t>
            </a:r>
          </a:p>
          <a:p>
            <a:r>
              <a:rPr lang="en-US" dirty="0"/>
              <a:t>Alertness</a:t>
            </a:r>
          </a:p>
          <a:p>
            <a:pPr lvl="1"/>
            <a:r>
              <a:rPr lang="en-US" dirty="0"/>
              <a:t>Alert to lethargy</a:t>
            </a:r>
          </a:p>
          <a:p>
            <a:r>
              <a:rPr lang="en-US" dirty="0"/>
              <a:t>Follow commands</a:t>
            </a:r>
          </a:p>
          <a:p>
            <a:pPr lvl="1"/>
            <a:r>
              <a:rPr lang="en-US" dirty="0"/>
              <a:t>Number of steps</a:t>
            </a:r>
          </a:p>
          <a:p>
            <a:r>
              <a:rPr lang="en-US" dirty="0"/>
              <a:t>Simple problem solving skills</a:t>
            </a:r>
          </a:p>
          <a:p>
            <a:pPr lvl="1"/>
            <a:r>
              <a:rPr lang="en-US" dirty="0"/>
              <a:t>Simple math, reasoning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6347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Quick Check During Examination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Communication</a:t>
            </a:r>
          </a:p>
          <a:p>
            <a:pPr lvl="1"/>
            <a:r>
              <a:rPr lang="en-US"/>
              <a:t>Make needs known</a:t>
            </a:r>
          </a:p>
          <a:p>
            <a:r>
              <a:rPr lang="en-US"/>
              <a:t>Language</a:t>
            </a:r>
          </a:p>
          <a:p>
            <a:r>
              <a:rPr lang="en-US"/>
              <a:t>Learning Style</a:t>
            </a:r>
          </a:p>
          <a:p>
            <a:pPr lvl="1"/>
            <a:r>
              <a:rPr lang="en-US"/>
              <a:t>Educational needs</a:t>
            </a:r>
          </a:p>
          <a:p>
            <a:pPr lvl="2"/>
            <a:r>
              <a:rPr lang="en-US"/>
              <a:t>Written, auditory, pictures, kinesthetics</a:t>
            </a:r>
          </a:p>
          <a:p>
            <a:pPr lvl="1"/>
            <a:r>
              <a:rPr lang="en-US"/>
              <a:t>Learning barriers</a:t>
            </a:r>
          </a:p>
          <a:p>
            <a:pPr lvl="2"/>
            <a:r>
              <a:rPr lang="en-US"/>
              <a:t>HOH, legally blind, literacy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645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“Move Forward” </a:t>
            </a:r>
            <a:r>
              <a:rPr lang="en-US" sz="2400"/>
              <a:t>(APTA)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Precautions/Contraindications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Watch Out versus Don’t Do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Therapeutic Exercise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Strength, Endurance, Balance, etc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Modifications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Mobility Training Instruction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Safety, Use of device, Fine tune movement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Disease Process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Prevention, modifications, if progressive, prevention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Discharge </a:t>
            </a:r>
            <a:r>
              <a:rPr lang="en-US" sz="2800" dirty="0" smtClean="0"/>
              <a:t>Destinations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Safety in the Home or Discharge Destination</a:t>
            </a: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044102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HEP: “Make </a:t>
            </a:r>
            <a:r>
              <a:rPr lang="en-US" dirty="0"/>
              <a:t>It Work” </a:t>
            </a:r>
            <a:r>
              <a:rPr lang="en-US" sz="2400" dirty="0"/>
              <a:t>(Tim Gunn)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dirty="0"/>
              <a:t>Fit into the day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Three times per day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Revolve around meal times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Simple to remember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Give only three to five exercises or points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Easy numbers to remember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Reps in 5’s, 10s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Position of patient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Ankle pumps:   in supine, sit (open or closed chain)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Quad strength:  quad set in supine, LAQ in sitting,   			mini-squats in standing</a:t>
            </a:r>
          </a:p>
        </p:txBody>
      </p:sp>
    </p:spTree>
    <p:extLst>
      <p:ext uri="{BB962C8B-B14F-4D97-AF65-F5344CB8AC3E}">
        <p14:creationId xmlns:p14="http://schemas.microsoft.com/office/powerpoint/2010/main" val="29457003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Information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Handouts</a:t>
            </a:r>
          </a:p>
          <a:p>
            <a:r>
              <a:rPr lang="en-US"/>
              <a:t>Booklets</a:t>
            </a:r>
          </a:p>
          <a:p>
            <a:r>
              <a:rPr lang="en-US"/>
              <a:t>Exercise Sheets</a:t>
            </a:r>
          </a:p>
          <a:p>
            <a:r>
              <a:rPr lang="en-US"/>
              <a:t>Journals/Logs</a:t>
            </a:r>
          </a:p>
          <a:p>
            <a:r>
              <a:rPr lang="en-US"/>
              <a:t>Pictures</a:t>
            </a:r>
          </a:p>
        </p:txBody>
      </p:sp>
    </p:spTree>
    <p:extLst>
      <p:ext uri="{BB962C8B-B14F-4D97-AF65-F5344CB8AC3E}">
        <p14:creationId xmlns:p14="http://schemas.microsoft.com/office/powerpoint/2010/main" val="4204715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  <a:p>
            <a:endParaRPr lang="en-US"/>
          </a:p>
          <a:p>
            <a:pPr algn="ctr">
              <a:buFont typeface="Wingdings" pitchFamily="2" charset="2"/>
              <a:buNone/>
            </a:pPr>
            <a:r>
              <a:rPr lang="en-US" sz="4800"/>
              <a:t>Patient Rapport</a:t>
            </a:r>
          </a:p>
        </p:txBody>
      </p:sp>
    </p:spTree>
    <p:extLst>
      <p:ext uri="{BB962C8B-B14F-4D97-AF65-F5344CB8AC3E}">
        <p14:creationId xmlns:p14="http://schemas.microsoft.com/office/powerpoint/2010/main" val="39018600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Interpersonal Skills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dirty="0"/>
              <a:t>Good verbal and nonverbal skills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Listening skills – the pt is the only thing in the world and you have their undivided attention</a:t>
            </a: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/>
              <a:t>Knock prior to </a:t>
            </a:r>
            <a:r>
              <a:rPr lang="en-US" sz="2800" dirty="0" smtClean="0"/>
              <a:t>entering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Introduce Self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Student PT and why you are there</a:t>
            </a: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800" dirty="0"/>
              <a:t>Address with title “</a:t>
            </a:r>
            <a:r>
              <a:rPr lang="en-US" sz="2800" dirty="0" err="1"/>
              <a:t>Mr</a:t>
            </a:r>
            <a:r>
              <a:rPr lang="en-US" sz="2800" dirty="0"/>
              <a:t>/</a:t>
            </a:r>
            <a:r>
              <a:rPr lang="en-US" sz="2800" dirty="0" err="1"/>
              <a:t>Mrs</a:t>
            </a:r>
            <a:r>
              <a:rPr lang="en-US" sz="2800" dirty="0"/>
              <a:t>/Ms”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Ask to call by first name or nickname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Write </a:t>
            </a:r>
            <a:r>
              <a:rPr lang="en-US" sz="2800" dirty="0"/>
              <a:t>down “parking lot” list and address the items on the list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Respect Wishes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Respect Diversity</a:t>
            </a:r>
          </a:p>
        </p:txBody>
      </p:sp>
    </p:spTree>
    <p:extLst>
      <p:ext uri="{BB962C8B-B14F-4D97-AF65-F5344CB8AC3E}">
        <p14:creationId xmlns:p14="http://schemas.microsoft.com/office/powerpoint/2010/main" val="18441263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Interpersonal Skills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Dimensions of Patient Care</a:t>
            </a:r>
          </a:p>
          <a:p>
            <a:pPr lvl="1">
              <a:lnSpc>
                <a:spcPct val="90000"/>
              </a:lnSpc>
            </a:pPr>
            <a:r>
              <a:rPr lang="en-US"/>
              <a:t>Respect Me As A Person</a:t>
            </a:r>
          </a:p>
          <a:p>
            <a:pPr lvl="1">
              <a:lnSpc>
                <a:spcPct val="90000"/>
              </a:lnSpc>
            </a:pPr>
            <a:r>
              <a:rPr lang="en-US"/>
              <a:t>Relieve My Fears</a:t>
            </a:r>
          </a:p>
          <a:p>
            <a:pPr lvl="1">
              <a:lnSpc>
                <a:spcPct val="90000"/>
              </a:lnSpc>
            </a:pPr>
            <a:r>
              <a:rPr lang="en-US"/>
              <a:t>Provide Me Comfort and Pain Relief</a:t>
            </a:r>
          </a:p>
          <a:p>
            <a:pPr lvl="1">
              <a:lnSpc>
                <a:spcPct val="90000"/>
              </a:lnSpc>
            </a:pPr>
            <a:r>
              <a:rPr lang="en-US"/>
              <a:t>Involve My Family and Friends</a:t>
            </a:r>
          </a:p>
          <a:p>
            <a:pPr lvl="1">
              <a:lnSpc>
                <a:spcPct val="90000"/>
              </a:lnSpc>
            </a:pPr>
            <a:r>
              <a:rPr lang="en-US"/>
              <a:t>Coordinate My Care</a:t>
            </a:r>
          </a:p>
          <a:p>
            <a:pPr lvl="1">
              <a:lnSpc>
                <a:spcPct val="90000"/>
              </a:lnSpc>
            </a:pPr>
            <a:r>
              <a:rPr lang="en-US"/>
              <a:t>Treat Me As A Person, Not As An Episode</a:t>
            </a:r>
          </a:p>
          <a:p>
            <a:pPr lvl="1">
              <a:lnSpc>
                <a:spcPct val="90000"/>
              </a:lnSpc>
            </a:pPr>
            <a:r>
              <a:rPr lang="en-US"/>
              <a:t>Give Me Predictive Information</a:t>
            </a:r>
          </a:p>
          <a:p>
            <a:pPr lvl="1">
              <a:lnSpc>
                <a:spcPct val="90000"/>
              </a:lnSpc>
            </a:pPr>
            <a:r>
              <a:rPr lang="en-US"/>
              <a:t>Provide Me Access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0739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Patient Rights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Advanced Directives</a:t>
            </a:r>
          </a:p>
          <a:p>
            <a:r>
              <a:rPr lang="en-US" dirty="0"/>
              <a:t>Confidentiality</a:t>
            </a:r>
          </a:p>
          <a:p>
            <a:r>
              <a:rPr lang="en-US" dirty="0"/>
              <a:t>Consents and </a:t>
            </a:r>
            <a:r>
              <a:rPr lang="en-US" dirty="0" smtClean="0"/>
              <a:t>Refusals</a:t>
            </a:r>
          </a:p>
          <a:p>
            <a:pPr lvl="1"/>
            <a:r>
              <a:rPr lang="en-US" dirty="0" smtClean="0"/>
              <a:t>Pt Rights:  The pt has the right to refuse</a:t>
            </a:r>
          </a:p>
          <a:p>
            <a:pPr lvl="1"/>
            <a:r>
              <a:rPr lang="en-US" dirty="0" smtClean="0"/>
              <a:t>Pt Responsibilities:  The pt has the responsibility to follow physician’s plan of care</a:t>
            </a:r>
            <a:endParaRPr lang="en-US" dirty="0"/>
          </a:p>
          <a:p>
            <a:r>
              <a:rPr lang="en-US" dirty="0"/>
              <a:t>Risks and Benefits</a:t>
            </a:r>
          </a:p>
        </p:txBody>
      </p:sp>
    </p:spTree>
    <p:extLst>
      <p:ext uri="{BB962C8B-B14F-4D97-AF65-F5344CB8AC3E}">
        <p14:creationId xmlns:p14="http://schemas.microsoft.com/office/powerpoint/2010/main" val="527212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Chart Review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Documentation</a:t>
            </a:r>
          </a:p>
          <a:p>
            <a:pPr algn="ctr">
              <a:buNone/>
            </a:pPr>
            <a:r>
              <a:rPr lang="en-US" sz="2400" dirty="0" smtClean="0"/>
              <a:t>Initial Exams/Chart Reviews</a:t>
            </a:r>
          </a:p>
          <a:p>
            <a:pPr algn="ctr">
              <a:buNone/>
            </a:pPr>
            <a:r>
              <a:rPr lang="en-US" sz="2400" dirty="0" smtClean="0"/>
              <a:t>Daily Notes</a:t>
            </a:r>
          </a:p>
          <a:p>
            <a:pPr algn="ctr">
              <a:buNone/>
            </a:pPr>
            <a:r>
              <a:rPr lang="en-US" sz="2400" dirty="0" smtClean="0"/>
              <a:t>Progress Notes</a:t>
            </a:r>
          </a:p>
          <a:p>
            <a:pPr algn="ctr">
              <a:buNone/>
            </a:pPr>
            <a:r>
              <a:rPr lang="en-US" sz="2400" dirty="0" smtClean="0"/>
              <a:t>Discharge Summaries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10215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13264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Chart Review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Why perform a chart review?</a:t>
            </a:r>
          </a:p>
          <a:p>
            <a:pPr lvl="1"/>
            <a:r>
              <a:rPr lang="en-US" dirty="0" smtClean="0"/>
              <a:t>For new </a:t>
            </a:r>
            <a:r>
              <a:rPr lang="en-US" dirty="0" err="1" smtClean="0"/>
              <a:t>eval</a:t>
            </a:r>
            <a:endParaRPr lang="en-US" dirty="0" smtClean="0"/>
          </a:p>
          <a:p>
            <a:pPr lvl="1"/>
            <a:r>
              <a:rPr lang="en-US" dirty="0" smtClean="0"/>
              <a:t>For treatment from last PT note</a:t>
            </a:r>
          </a:p>
          <a:p>
            <a:r>
              <a:rPr lang="en-US" dirty="0" smtClean="0"/>
              <a:t>Face Sheet</a:t>
            </a:r>
          </a:p>
          <a:p>
            <a:r>
              <a:rPr lang="en-US" dirty="0" smtClean="0"/>
              <a:t>History and Physical (H&amp;P)</a:t>
            </a:r>
          </a:p>
          <a:p>
            <a:r>
              <a:rPr lang="en-US" dirty="0" smtClean="0"/>
              <a:t>Consults</a:t>
            </a:r>
          </a:p>
          <a:p>
            <a:r>
              <a:rPr lang="en-US" dirty="0" smtClean="0"/>
              <a:t>Orders/Referrals</a:t>
            </a:r>
          </a:p>
          <a:p>
            <a:r>
              <a:rPr lang="en-US" dirty="0" smtClean="0"/>
              <a:t>Physician Progress Notes</a:t>
            </a:r>
          </a:p>
          <a:p>
            <a:r>
              <a:rPr lang="en-US" dirty="0" smtClean="0"/>
              <a:t>ER Services Record</a:t>
            </a:r>
          </a:p>
          <a:p>
            <a:r>
              <a:rPr lang="en-US" dirty="0" smtClean="0"/>
              <a:t>Nursing Vital Sign Flow Sheet</a:t>
            </a:r>
          </a:p>
          <a:p>
            <a:r>
              <a:rPr lang="en-US" dirty="0" smtClean="0"/>
              <a:t>Meds</a:t>
            </a:r>
          </a:p>
          <a:p>
            <a:r>
              <a:rPr lang="en-US" dirty="0" smtClean="0"/>
              <a:t>Nursing Intake Sheet</a:t>
            </a:r>
          </a:p>
          <a:p>
            <a:r>
              <a:rPr lang="en-US" dirty="0" smtClean="0"/>
              <a:t>Labs, Diagnostic Test Results</a:t>
            </a:r>
          </a:p>
          <a:p>
            <a:r>
              <a:rPr lang="en-US" dirty="0" smtClean="0"/>
              <a:t>Operative Report</a:t>
            </a:r>
          </a:p>
        </p:txBody>
      </p:sp>
    </p:spTree>
    <p:extLst>
      <p:ext uri="{BB962C8B-B14F-4D97-AF65-F5344CB8AC3E}">
        <p14:creationId xmlns:p14="http://schemas.microsoft.com/office/powerpoint/2010/main" val="3386176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bIns="45720" numCol="1" anchorCtr="0" compatLnSpc="1">
            <a:prstTxWarp prst="textNoShape">
              <a:avLst/>
            </a:prstTxWarp>
          </a:bodyPr>
          <a:lstStyle/>
          <a:p>
            <a:pPr indent="0"/>
            <a:r>
              <a:rPr lang="en-US" dirty="0" smtClean="0"/>
              <a:t>Documentation</a:t>
            </a:r>
            <a:endParaRPr lang="en-US" dirty="0" smtClean="0">
              <a:effectLst/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New </a:t>
            </a:r>
            <a:r>
              <a:rPr lang="en-US" dirty="0" err="1" smtClean="0"/>
              <a:t>Eval</a:t>
            </a:r>
            <a:r>
              <a:rPr lang="en-US" dirty="0" smtClean="0"/>
              <a:t> </a:t>
            </a:r>
            <a:r>
              <a:rPr lang="en-US" sz="1900" dirty="0" smtClean="0"/>
              <a:t>(as you review the chart, complete the form or take notes)</a:t>
            </a:r>
          </a:p>
          <a:p>
            <a:pPr marL="742950" lvl="1" indent="-285750"/>
            <a:r>
              <a:rPr lang="en-US" dirty="0" smtClean="0"/>
              <a:t>History</a:t>
            </a:r>
          </a:p>
          <a:p>
            <a:pPr lvl="2" indent="-285750"/>
            <a:r>
              <a:rPr lang="en-US" dirty="0" smtClean="0"/>
              <a:t>Face Sheet, H&amp;P, Consults, Orders, Physician and Nursing Notes, ER/OR Reports, Lab Values, Diagnostic Results</a:t>
            </a:r>
          </a:p>
          <a:p>
            <a:pPr lvl="2" indent="-285750"/>
            <a:r>
              <a:rPr lang="en-US" dirty="0" smtClean="0"/>
              <a:t>Ask Nursing for clarification</a:t>
            </a:r>
          </a:p>
          <a:p>
            <a:pPr lvl="2" indent="-285750"/>
            <a:r>
              <a:rPr lang="en-US" dirty="0" smtClean="0"/>
              <a:t>Face to face discussion with the patient/family to clarify information or dwell deeper into an area of importance</a:t>
            </a:r>
          </a:p>
          <a:p>
            <a:pPr marL="742950" lvl="1" indent="-285750"/>
            <a:r>
              <a:rPr lang="en-US" dirty="0" smtClean="0"/>
              <a:t>Tests &amp; Measures</a:t>
            </a:r>
          </a:p>
          <a:p>
            <a:pPr lvl="2" indent="-285750"/>
            <a:r>
              <a:rPr lang="en-US" dirty="0" smtClean="0"/>
              <a:t>Screens and then choose the most appropriate measurements</a:t>
            </a:r>
          </a:p>
          <a:p>
            <a:pPr lvl="2" indent="-285750"/>
            <a:r>
              <a:rPr lang="en-US" dirty="0" smtClean="0"/>
              <a:t>Document it was a screen, location, pt position, etc</a:t>
            </a:r>
          </a:p>
          <a:p>
            <a:pPr lvl="2" indent="-285750"/>
            <a:r>
              <a:rPr lang="en-US" dirty="0" smtClean="0"/>
              <a:t>Most PTs initiate some form of interventions (pt education, 1-2 </a:t>
            </a:r>
            <a:r>
              <a:rPr lang="en-US" dirty="0" err="1" smtClean="0"/>
              <a:t>ther</a:t>
            </a:r>
            <a:r>
              <a:rPr lang="en-US" dirty="0" smtClean="0"/>
              <a:t> ex, mobility)</a:t>
            </a:r>
          </a:p>
          <a:p>
            <a:pPr marL="742950" lvl="1" indent="-285750"/>
            <a:r>
              <a:rPr lang="en-US" dirty="0" smtClean="0"/>
              <a:t>PT </a:t>
            </a:r>
            <a:r>
              <a:rPr lang="en-US" dirty="0" err="1" smtClean="0"/>
              <a:t>Dx</a:t>
            </a:r>
            <a:r>
              <a:rPr lang="en-US" dirty="0" smtClean="0"/>
              <a:t> with prognosis</a:t>
            </a:r>
          </a:p>
          <a:p>
            <a:pPr marL="742950" lvl="1" indent="-285750"/>
            <a:r>
              <a:rPr lang="en-US" dirty="0" smtClean="0"/>
              <a:t>Recommendations – discharge/equipment and why</a:t>
            </a:r>
          </a:p>
          <a:p>
            <a:pPr marL="742950" lvl="1" indent="-285750"/>
            <a:r>
              <a:rPr lang="en-US" dirty="0" smtClean="0"/>
              <a:t>Goals</a:t>
            </a:r>
          </a:p>
          <a:p>
            <a:pPr marL="742950" lvl="1" indent="-285750"/>
            <a:r>
              <a:rPr lang="en-US" dirty="0" smtClean="0"/>
              <a:t>Plan of Care</a:t>
            </a:r>
          </a:p>
          <a:p>
            <a:pPr lvl="2" indent="-285750"/>
            <a:r>
              <a:rPr lang="en-US" dirty="0" smtClean="0"/>
              <a:t>Write the overall plan but last thing is to include a specific plan</a:t>
            </a:r>
          </a:p>
          <a:p>
            <a:pPr lvl="3" indent="-285750"/>
            <a:r>
              <a:rPr lang="en-US" dirty="0" smtClean="0"/>
              <a:t>Ex.  Continue with general mobility, balance activities, endurance and strength of R LE. </a:t>
            </a:r>
          </a:p>
          <a:p>
            <a:pPr lvl="3" indent="-285750"/>
            <a:r>
              <a:rPr lang="en-US" dirty="0" smtClean="0"/>
              <a:t> Focus on hip precautions and check pulse ox with activity, assess strength of quads and DFs.</a:t>
            </a:r>
          </a:p>
        </p:txBody>
      </p:sp>
    </p:spTree>
    <p:extLst>
      <p:ext uri="{BB962C8B-B14F-4D97-AF65-F5344CB8AC3E}">
        <p14:creationId xmlns:p14="http://schemas.microsoft.com/office/powerpoint/2010/main" val="2881851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Daily Note</a:t>
            </a:r>
          </a:p>
          <a:p>
            <a:pPr lvl="1"/>
            <a:r>
              <a:rPr lang="en-US" dirty="0" smtClean="0"/>
              <a:t>SOAP format</a:t>
            </a:r>
          </a:p>
          <a:p>
            <a:pPr lvl="1"/>
            <a:r>
              <a:rPr lang="en-US" dirty="0" smtClean="0"/>
              <a:t>Always document “Assessment” (Progression, regression or plateau) and address goals</a:t>
            </a:r>
          </a:p>
          <a:p>
            <a:r>
              <a:rPr lang="en-US" dirty="0" smtClean="0"/>
              <a:t>Progress Note</a:t>
            </a:r>
          </a:p>
          <a:p>
            <a:pPr lvl="1"/>
            <a:r>
              <a:rPr lang="en-US" dirty="0" smtClean="0"/>
              <a:t>Every 3-5 sessions the PT must write a progress note</a:t>
            </a:r>
          </a:p>
          <a:p>
            <a:pPr lvl="1"/>
            <a:r>
              <a:rPr lang="en-US" dirty="0" smtClean="0"/>
              <a:t>Simple addendum to a daily note written by another PT or PTA OR PT is the person to provide care that day.</a:t>
            </a:r>
          </a:p>
          <a:p>
            <a:pPr lvl="1"/>
            <a:r>
              <a:rPr lang="en-US" dirty="0" smtClean="0"/>
              <a:t>Overview of how the pt is progressing and why, what goals the pt is progressing towards or regressing or at a plateau – what to continue with for a POC</a:t>
            </a:r>
          </a:p>
          <a:p>
            <a:r>
              <a:rPr lang="en-US" dirty="0" smtClean="0"/>
              <a:t>Discharge Summary</a:t>
            </a:r>
          </a:p>
          <a:p>
            <a:pPr lvl="1"/>
            <a:r>
              <a:rPr lang="en-US" dirty="0" smtClean="0"/>
              <a:t>PT Dept policy is no discharge summary because pt’s are discharged and charts are broken down immediately OR electronic account is not accessible.</a:t>
            </a:r>
          </a:p>
          <a:p>
            <a:pPr lvl="1"/>
            <a:r>
              <a:rPr lang="en-US" dirty="0" smtClean="0"/>
              <a:t>Check with clinical instructor or health system as a new grad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bIns="45720" numCol="1" anchorCtr="0" compatLnSpc="1">
            <a:prstTxWarp prst="textNoShape">
              <a:avLst/>
            </a:prstTxWarp>
          </a:bodyPr>
          <a:lstStyle/>
          <a:p>
            <a:pPr indent="0"/>
            <a:r>
              <a:rPr lang="en-US" smtClean="0">
                <a:effectLst/>
              </a:rPr>
              <a:t>Communication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Nursing</a:t>
            </a:r>
          </a:p>
          <a:p>
            <a:pPr marL="742950" lvl="1" indent="-285750"/>
            <a:r>
              <a:rPr lang="en-US" dirty="0" smtClean="0"/>
              <a:t>How the patient performed</a:t>
            </a:r>
          </a:p>
          <a:p>
            <a:r>
              <a:rPr lang="en-US" dirty="0" smtClean="0"/>
              <a:t>Physician</a:t>
            </a:r>
          </a:p>
          <a:p>
            <a:pPr marL="742950" lvl="1" indent="-285750"/>
            <a:r>
              <a:rPr lang="en-US" dirty="0" smtClean="0"/>
              <a:t>Other consults/referrals</a:t>
            </a:r>
          </a:p>
          <a:p>
            <a:r>
              <a:rPr lang="en-US" dirty="0" smtClean="0"/>
              <a:t>CNA (Certified Nursing </a:t>
            </a:r>
            <a:r>
              <a:rPr lang="en-US" dirty="0" smtClean="0"/>
              <a:t>Assistant)</a:t>
            </a:r>
            <a:endParaRPr lang="en-US" dirty="0" smtClean="0"/>
          </a:p>
          <a:p>
            <a:pPr marL="742950" lvl="1" indent="-285750"/>
            <a:r>
              <a:rPr lang="en-US" dirty="0" smtClean="0"/>
              <a:t>Mobility</a:t>
            </a:r>
          </a:p>
          <a:p>
            <a:r>
              <a:rPr lang="en-US" dirty="0" smtClean="0"/>
              <a:t>Other Disciplines</a:t>
            </a:r>
          </a:p>
          <a:p>
            <a:pPr marL="742950" lvl="1" indent="-285750"/>
            <a:r>
              <a:rPr lang="en-US" dirty="0" smtClean="0"/>
              <a:t>OT, SLP, PTA</a:t>
            </a:r>
          </a:p>
          <a:p>
            <a:pPr marL="742950" lvl="1" indent="-285750"/>
            <a:r>
              <a:rPr lang="en-US" dirty="0" smtClean="0"/>
              <a:t>Case Manager – equipment, d/c plans</a:t>
            </a:r>
          </a:p>
          <a:p>
            <a:pPr marL="742950" lvl="1" indent="-285750"/>
            <a:r>
              <a:rPr lang="en-US" dirty="0" smtClean="0"/>
              <a:t>Social Worker – coping, d/c to SNF</a:t>
            </a:r>
          </a:p>
        </p:txBody>
      </p:sp>
    </p:spTree>
    <p:extLst>
      <p:ext uri="{BB962C8B-B14F-4D97-AF65-F5344CB8AC3E}">
        <p14:creationId xmlns:p14="http://schemas.microsoft.com/office/powerpoint/2010/main" val="3240853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bIns="45720" numCol="1" anchorCtr="0" compatLnSpc="1">
            <a:prstTxWarp prst="textNoShape">
              <a:avLst/>
            </a:prstTxWarp>
          </a:bodyPr>
          <a:lstStyle/>
          <a:p>
            <a:pPr indent="0"/>
            <a:r>
              <a:rPr lang="en-US" smtClean="0">
                <a:effectLst/>
              </a:rPr>
              <a:t>Patient Care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Eval</a:t>
            </a:r>
            <a:endParaRPr lang="en-US" dirty="0" smtClean="0"/>
          </a:p>
          <a:p>
            <a:pPr marL="742950" lvl="1" indent="-285750"/>
            <a:r>
              <a:rPr lang="en-US" dirty="0" smtClean="0"/>
              <a:t>Screens</a:t>
            </a:r>
          </a:p>
          <a:p>
            <a:pPr marL="742950" lvl="1" indent="-285750"/>
            <a:r>
              <a:rPr lang="en-US" dirty="0" smtClean="0"/>
              <a:t>Functional Mobility</a:t>
            </a:r>
          </a:p>
          <a:p>
            <a:pPr marL="742950" lvl="1" indent="-285750"/>
            <a:r>
              <a:rPr lang="en-US" dirty="0" smtClean="0"/>
              <a:t>Outcome Measure</a:t>
            </a:r>
          </a:p>
          <a:p>
            <a:pPr marL="742950" lvl="1" indent="-285750"/>
            <a:r>
              <a:rPr lang="en-US" dirty="0" smtClean="0"/>
              <a:t>Initiate HEP or treatment</a:t>
            </a:r>
          </a:p>
        </p:txBody>
      </p:sp>
    </p:spTree>
    <p:extLst>
      <p:ext uri="{BB962C8B-B14F-4D97-AF65-F5344CB8AC3E}">
        <p14:creationId xmlns:p14="http://schemas.microsoft.com/office/powerpoint/2010/main" val="3556673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13264"/>
          </a:xfrm>
        </p:spPr>
        <p:txBody>
          <a:bodyPr/>
          <a:lstStyle/>
          <a:p>
            <a:pPr marL="54864" indent="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Pt Care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Chart Review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History or Brief Questions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Measurements</a:t>
            </a:r>
          </a:p>
          <a:p>
            <a:pPr marL="640080" lvl="1" fontAlgn="auto">
              <a:spcAft>
                <a:spcPts val="0"/>
              </a:spcAft>
              <a:defRPr/>
            </a:pPr>
            <a:r>
              <a:rPr lang="en-US" dirty="0" smtClean="0"/>
              <a:t>Screens or repeated measurements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Procedural Interventions</a:t>
            </a:r>
          </a:p>
          <a:p>
            <a:pPr marL="640080" lvl="1" fontAlgn="auto">
              <a:spcAft>
                <a:spcPts val="0"/>
              </a:spcAft>
              <a:defRPr/>
            </a:pPr>
            <a:r>
              <a:rPr lang="en-US" dirty="0" smtClean="0"/>
              <a:t>Function or Exercise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Tolerance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Closing the session</a:t>
            </a:r>
          </a:p>
          <a:p>
            <a:pPr marL="640080" lvl="1" fontAlgn="auto">
              <a:spcAft>
                <a:spcPts val="0"/>
              </a:spcAft>
              <a:defRPr/>
            </a:pPr>
            <a:r>
              <a:rPr lang="en-US" dirty="0" smtClean="0"/>
              <a:t>Review therapy performed in the session</a:t>
            </a:r>
          </a:p>
          <a:p>
            <a:pPr marL="640080" lvl="1" fontAlgn="auto">
              <a:spcAft>
                <a:spcPts val="0"/>
              </a:spcAft>
              <a:defRPr/>
            </a:pPr>
            <a:r>
              <a:rPr lang="en-US" dirty="0" smtClean="0"/>
              <a:t>Pt satisfaction</a:t>
            </a:r>
          </a:p>
          <a:p>
            <a:pPr marL="640080" lvl="1" fontAlgn="auto">
              <a:spcAft>
                <a:spcPts val="0"/>
              </a:spcAft>
              <a:defRPr/>
            </a:pPr>
            <a:r>
              <a:rPr lang="en-US" dirty="0" smtClean="0"/>
              <a:t>Summarize overall goals</a:t>
            </a:r>
          </a:p>
          <a:p>
            <a:pPr marL="640080" lvl="1" fontAlgn="auto">
              <a:spcAft>
                <a:spcPts val="0"/>
              </a:spcAft>
              <a:defRPr/>
            </a:pPr>
            <a:r>
              <a:rPr lang="en-US" dirty="0" smtClean="0"/>
              <a:t>Perform HEP or next session</a:t>
            </a:r>
          </a:p>
          <a:p>
            <a:pPr marL="640080" lvl="1" fontAlgn="auto">
              <a:spcAft>
                <a:spcPts val="0"/>
              </a:spcAft>
              <a:defRPr/>
            </a:pPr>
            <a:endParaRPr lang="en-US" dirty="0" smtClean="0"/>
          </a:p>
          <a:p>
            <a:pPr marL="640080" lvl="1" fontAlgn="auto">
              <a:spcAft>
                <a:spcPts val="0"/>
              </a:spcAft>
              <a:defRPr/>
            </a:pPr>
            <a:endParaRPr lang="en-U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335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pPr algn="ctr">
              <a:buFont typeface="Wingdings" pitchFamily="2" charset="2"/>
              <a:buNone/>
            </a:pPr>
            <a:r>
              <a:rPr lang="en-US" sz="4800" dirty="0" smtClean="0"/>
              <a:t>Patient </a:t>
            </a:r>
            <a:r>
              <a:rPr lang="en-US" sz="4800" dirty="0"/>
              <a:t>Education</a:t>
            </a:r>
          </a:p>
        </p:txBody>
      </p:sp>
    </p:spTree>
    <p:extLst>
      <p:ext uri="{BB962C8B-B14F-4D97-AF65-F5344CB8AC3E}">
        <p14:creationId xmlns:p14="http://schemas.microsoft.com/office/powerpoint/2010/main" val="25665462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204</TotalTime>
  <Words>813</Words>
  <Application>Microsoft Office PowerPoint</Application>
  <PresentationFormat>On-screen Show (4:3)</PresentationFormat>
  <Paragraphs>185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Origin</vt:lpstr>
      <vt:lpstr>Medical Record, Patient Education, Patient Rapport </vt:lpstr>
      <vt:lpstr>PowerPoint Presentation</vt:lpstr>
      <vt:lpstr>Chart Review</vt:lpstr>
      <vt:lpstr>Documentation</vt:lpstr>
      <vt:lpstr>Documentation</vt:lpstr>
      <vt:lpstr>Communication</vt:lpstr>
      <vt:lpstr>Patient Care</vt:lpstr>
      <vt:lpstr>Pt Care</vt:lpstr>
      <vt:lpstr>PowerPoint Presentation</vt:lpstr>
      <vt:lpstr>Is the Patient Receptive?</vt:lpstr>
      <vt:lpstr>Quick Check During Examination</vt:lpstr>
      <vt:lpstr>Quick Check During Examination</vt:lpstr>
      <vt:lpstr>“Move Forward” (APTA)</vt:lpstr>
      <vt:lpstr>HEP: “Make It Work” (Tim Gunn)</vt:lpstr>
      <vt:lpstr>Information</vt:lpstr>
      <vt:lpstr>PowerPoint Presentation</vt:lpstr>
      <vt:lpstr>Interpersonal Skills</vt:lpstr>
      <vt:lpstr>Interpersonal Skills</vt:lpstr>
      <vt:lpstr>Patient Rights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Medical Record, Patient Education, Patient Rapport</dc:title>
  <dc:creator>LoVasco, Laura</dc:creator>
  <cp:lastModifiedBy>SWEET, CHRISTINA</cp:lastModifiedBy>
  <cp:revision>13</cp:revision>
  <dcterms:created xsi:type="dcterms:W3CDTF">2012-05-21T00:49:00Z</dcterms:created>
  <dcterms:modified xsi:type="dcterms:W3CDTF">2013-05-20T13:53:01Z</dcterms:modified>
</cp:coreProperties>
</file>